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4"/>
  </p:notesMasterIdLst>
  <p:sldIdLst>
    <p:sldId id="256" r:id="rId2"/>
    <p:sldId id="1313" r:id="rId3"/>
    <p:sldId id="264" r:id="rId4"/>
    <p:sldId id="272" r:id="rId5"/>
    <p:sldId id="259" r:id="rId6"/>
    <p:sldId id="267" r:id="rId7"/>
    <p:sldId id="268" r:id="rId8"/>
    <p:sldId id="372" r:id="rId9"/>
    <p:sldId id="351" r:id="rId10"/>
    <p:sldId id="320" r:id="rId11"/>
    <p:sldId id="321" r:id="rId12"/>
    <p:sldId id="322" r:id="rId13"/>
    <p:sldId id="323" r:id="rId14"/>
    <p:sldId id="330" r:id="rId15"/>
    <p:sldId id="331" r:id="rId16"/>
    <p:sldId id="324" r:id="rId17"/>
    <p:sldId id="371" r:id="rId18"/>
    <p:sldId id="325" r:id="rId19"/>
    <p:sldId id="332" r:id="rId20"/>
    <p:sldId id="269" r:id="rId21"/>
    <p:sldId id="327" r:id="rId22"/>
    <p:sldId id="328" r:id="rId23"/>
    <p:sldId id="345" r:id="rId24"/>
    <p:sldId id="359" r:id="rId25"/>
    <p:sldId id="361" r:id="rId26"/>
    <p:sldId id="348" r:id="rId27"/>
    <p:sldId id="349" r:id="rId28"/>
    <p:sldId id="360" r:id="rId29"/>
    <p:sldId id="1315" r:id="rId30"/>
    <p:sldId id="270" r:id="rId31"/>
    <p:sldId id="1316" r:id="rId32"/>
    <p:sldId id="1320" r:id="rId33"/>
    <p:sldId id="1328" r:id="rId34"/>
    <p:sldId id="1329" r:id="rId35"/>
    <p:sldId id="1322" r:id="rId36"/>
    <p:sldId id="1327" r:id="rId37"/>
    <p:sldId id="1321" r:id="rId38"/>
    <p:sldId id="1331" r:id="rId39"/>
    <p:sldId id="1319" r:id="rId40"/>
    <p:sldId id="1330" r:id="rId41"/>
    <p:sldId id="1333" r:id="rId42"/>
    <p:sldId id="1337" r:id="rId43"/>
    <p:sldId id="1338" r:id="rId44"/>
    <p:sldId id="1339" r:id="rId45"/>
    <p:sldId id="1335" r:id="rId46"/>
    <p:sldId id="1325" r:id="rId47"/>
    <p:sldId id="1323" r:id="rId48"/>
    <p:sldId id="1336" r:id="rId49"/>
    <p:sldId id="1324" r:id="rId50"/>
    <p:sldId id="1340" r:id="rId51"/>
    <p:sldId id="1342" r:id="rId52"/>
    <p:sldId id="1341" r:id="rId53"/>
    <p:sldId id="1314" r:id="rId54"/>
    <p:sldId id="1352" r:id="rId55"/>
    <p:sldId id="1349" r:id="rId56"/>
    <p:sldId id="1351" r:id="rId57"/>
    <p:sldId id="1354" r:id="rId58"/>
    <p:sldId id="1355" r:id="rId59"/>
    <p:sldId id="1356" r:id="rId60"/>
    <p:sldId id="1343" r:id="rId61"/>
    <p:sldId id="1357" r:id="rId62"/>
    <p:sldId id="1358" r:id="rId63"/>
    <p:sldId id="1359" r:id="rId64"/>
    <p:sldId id="1360" r:id="rId65"/>
    <p:sldId id="1361" r:id="rId66"/>
    <p:sldId id="1345" r:id="rId67"/>
    <p:sldId id="1348" r:id="rId68"/>
    <p:sldId id="1347" r:id="rId69"/>
    <p:sldId id="1365" r:id="rId70"/>
    <p:sldId id="1363" r:id="rId71"/>
    <p:sldId id="1364" r:id="rId72"/>
    <p:sldId id="1371" r:id="rId73"/>
    <p:sldId id="1318" r:id="rId74"/>
    <p:sldId id="1366" r:id="rId75"/>
    <p:sldId id="1317" r:id="rId76"/>
    <p:sldId id="373" r:id="rId77"/>
    <p:sldId id="350" r:id="rId78"/>
    <p:sldId id="334" r:id="rId79"/>
    <p:sldId id="335" r:id="rId80"/>
    <p:sldId id="336" r:id="rId81"/>
    <p:sldId id="354" r:id="rId82"/>
    <p:sldId id="1367" r:id="rId83"/>
    <p:sldId id="273" r:id="rId84"/>
    <p:sldId id="1372" r:id="rId85"/>
    <p:sldId id="1310" r:id="rId86"/>
    <p:sldId id="1375" r:id="rId87"/>
    <p:sldId id="1385" r:id="rId88"/>
    <p:sldId id="1376" r:id="rId89"/>
    <p:sldId id="1374" r:id="rId90"/>
    <p:sldId id="1389" r:id="rId91"/>
    <p:sldId id="1386" r:id="rId92"/>
    <p:sldId id="1377" r:id="rId93"/>
    <p:sldId id="1381" r:id="rId94"/>
    <p:sldId id="1391" r:id="rId95"/>
    <p:sldId id="1390" r:id="rId96"/>
    <p:sldId id="1392" r:id="rId97"/>
    <p:sldId id="1388" r:id="rId98"/>
    <p:sldId id="1393" r:id="rId99"/>
    <p:sldId id="1394" r:id="rId100"/>
    <p:sldId id="1382" r:id="rId101"/>
    <p:sldId id="1395" r:id="rId102"/>
    <p:sldId id="1396" r:id="rId103"/>
    <p:sldId id="1380" r:id="rId104"/>
    <p:sldId id="1399" r:id="rId105"/>
    <p:sldId id="1400" r:id="rId106"/>
    <p:sldId id="1072" r:id="rId107"/>
    <p:sldId id="1074" r:id="rId108"/>
    <p:sldId id="1073" r:id="rId109"/>
    <p:sldId id="1369" r:id="rId110"/>
    <p:sldId id="1368" r:id="rId111"/>
    <p:sldId id="1397" r:id="rId112"/>
    <p:sldId id="274"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745"/>
  </p:normalViewPr>
  <p:slideViewPr>
    <p:cSldViewPr snapToGrid="0" snapToObjects="1">
      <p:cViewPr varScale="1">
        <p:scale>
          <a:sx n="98" d="100"/>
          <a:sy n="98" d="100"/>
        </p:scale>
        <p:origin x="1864" y="184"/>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02/02/2021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571694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15</a:t>
            </a:fld>
            <a:endParaRPr lang="de-DE"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16</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17</a:t>
            </a:fld>
            <a:endParaRPr lang="de-DE"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1280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18</a:t>
            </a:fld>
            <a:endParaRPr lang="de-DE"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t>
            </a:r>
            <a:r>
              <a:rPr lang="en-GB" sz="1200" kern="1200" dirty="0" err="1">
                <a:solidFill>
                  <a:schemeClr val="tx1"/>
                </a:solidFill>
                <a:effectLst/>
                <a:latin typeface="+mn-lt"/>
                <a:ea typeface="+mn-ea"/>
                <a:cs typeface="+mn-cs"/>
              </a:rPr>
              <a:t>asssets</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01127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19</a:t>
            </a:fld>
            <a:endParaRPr lang="de-DE"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79816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20</a:t>
            </a:fld>
            <a:endParaRPr lang="de-DE"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distance from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safety issues arising from local topography and weather conditions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398EE69-630A-2547-86F7-D22C55F841D7}" type="slidenum">
              <a:rPr lang="de-DE" sz="1200"/>
              <a:pPr/>
              <a:t>21</a:t>
            </a:fld>
            <a:endParaRPr lang="de-DE"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 does not strictly dominate C (and D)</a:t>
            </a:r>
          </a:p>
          <a:p>
            <a:pPr eaLnBrk="1" hangingPunct="1"/>
            <a:r>
              <a:rPr lang="en-US" dirty="0">
                <a:ea typeface="ＭＳ Ｐゴシック" charset="0"/>
                <a:cs typeface="ＭＳ Ｐゴシック" charset="0"/>
              </a:rPr>
              <a:t>Seldom unique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cf. skylines</a:t>
            </a:r>
          </a:p>
          <a:p>
            <a:pPr eaLnBrk="1" hangingPunct="1"/>
            <a:r>
              <a:rPr lang="en-US" dirty="0">
                <a:ea typeface="ＭＳ Ｐゴシック" charset="0"/>
                <a:cs typeface="ＭＳ Ｐゴシック" charset="0"/>
              </a:rPr>
              <a:t>Strict dominance in uncertain case even less likely </a:t>
            </a:r>
            <a:r>
              <a:rPr lang="en-GB" dirty="0"/>
              <a:t>➝</a:t>
            </a:r>
            <a:r>
              <a:rPr lang="en-US" dirty="0">
                <a:ea typeface="ＭＳ Ｐゴシック" charset="0"/>
                <a:cs typeface="ＭＳ Ｐゴシック" charset="0"/>
              </a:rPr>
              <a:t> stochastic dominance</a:t>
            </a:r>
          </a:p>
        </p:txBody>
      </p:sp>
    </p:spTree>
    <p:extLst>
      <p:ext uri="{BB962C8B-B14F-4D97-AF65-F5344CB8AC3E}">
        <p14:creationId xmlns:p14="http://schemas.microsoft.com/office/powerpoint/2010/main" val="29083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22</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First-order vs. second-order dominance</a:t>
            </a:r>
          </a:p>
          <a:p>
            <a:pPr eaLnBrk="1" hangingPunct="1"/>
            <a:r>
              <a:rPr lang="en-US" dirty="0">
                <a:ea typeface="ＭＳ Ｐゴシック" charset="0"/>
                <a:cs typeface="ＭＳ Ｐゴシック" charset="0"/>
              </a:rPr>
              <a:t>S1 stochastically dominates S2: negative cost, so lower is better</a:t>
            </a:r>
          </a:p>
        </p:txBody>
      </p:sp>
    </p:spTree>
    <p:extLst>
      <p:ext uri="{BB962C8B-B14F-4D97-AF65-F5344CB8AC3E}">
        <p14:creationId xmlns:p14="http://schemas.microsoft.com/office/powerpoint/2010/main" val="15286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 P first-order stochastically dominates product Q</a:t>
            </a:r>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15725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24</a:t>
            </a:fld>
            <a:endParaRPr lang="de-DE"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4389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8E2AE7-4B3C-4D40-BEA6-246677812FB9}" type="slidenum">
              <a:rPr lang="de-DE" sz="1200"/>
              <a:pPr/>
              <a:t>5</a:t>
            </a:fld>
            <a:endParaRPr lang="de-DE"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0620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Bayesian networks that decompose the joint probability of several random variables</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26</a:t>
            </a:fld>
            <a:endParaRPr lang="de-DE"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a:t>
            </a:r>
            <a:r>
              <a:rPr lang="en-GB" sz="1200" kern="1200" dirty="0" err="1">
                <a:solidFill>
                  <a:schemeClr val="tx1"/>
                </a:solidFill>
                <a:effectLst/>
                <a:latin typeface="+mn-lt"/>
                <a:ea typeface="+mn-ea"/>
                <a:cs typeface="+mn-cs"/>
              </a:rPr>
              <a:t>tradeoff</a:t>
            </a:r>
            <a:r>
              <a:rPr lang="en-GB" sz="1200" kern="1200" dirty="0">
                <a:solidFill>
                  <a:schemeClr val="tx1"/>
                </a:solidFill>
                <a:effectLst/>
                <a:latin typeface="+mn-lt"/>
                <a:ea typeface="+mn-ea"/>
                <a:cs typeface="+mn-cs"/>
              </a:rPr>
              <a:t>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768E2-258F-584B-9D53-9AD444A1464E}" type="slidenum">
              <a:rPr lang="de-DE" sz="1200"/>
              <a:pPr/>
              <a:t>27</a:t>
            </a:fld>
            <a:endParaRPr lang="de-DE"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t>UI extension of PI</a:t>
            </a:r>
          </a:p>
          <a:p>
            <a:pPr eaLnBrk="1" hangingPunct="1"/>
            <a:r>
              <a:rPr lang="en-GB" dirty="0"/>
              <a:t>Routine procedures and software packages for generating preference tests to identify various canonical families of utility functions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4284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7BA9463-0761-C247-95EC-461F9CF10B90}" type="slidenum">
              <a:rPr lang="de-DE" sz="1200"/>
              <a:pPr/>
              <a:t>30</a:t>
            </a:fld>
            <a:endParaRPr lang="de-DE"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790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2361801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112066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2536042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43</a:t>
            </a:fld>
            <a:endParaRPr lang="en-GB"/>
          </a:p>
        </p:txBody>
      </p:sp>
    </p:spTree>
    <p:extLst>
      <p:ext uri="{BB962C8B-B14F-4D97-AF65-F5344CB8AC3E}">
        <p14:creationId xmlns:p14="http://schemas.microsoft.com/office/powerpoint/2010/main" val="101411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514943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0B7BDA-B6C0-6643-A90D-3B3D51207DB2}" type="slidenum">
              <a:rPr lang="de-DE" sz="1200"/>
              <a:pPr/>
              <a:t>53</a:t>
            </a:fld>
            <a:endParaRPr lang="de-DE"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9331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EEB86C-A0EA-CA46-9F26-CA2C8A4193F6}" type="slidenum">
              <a:rPr lang="de-DE" sz="1200"/>
              <a:pPr/>
              <a:t>6</a:t>
            </a:fld>
            <a:endParaRPr lang="de-DE"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3346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55</a:t>
            </a:fld>
            <a:endParaRPr lang="en-GB"/>
          </a:p>
        </p:txBody>
      </p:sp>
    </p:spTree>
    <p:extLst>
      <p:ext uri="{BB962C8B-B14F-4D97-AF65-F5344CB8AC3E}">
        <p14:creationId xmlns:p14="http://schemas.microsoft.com/office/powerpoint/2010/main" val="152365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3585060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150CCB3-5567-614A-9D1B-A43D513E286D}" type="slidenum">
              <a:rPr lang="de-DE" sz="1200"/>
              <a:pPr/>
              <a:t>77</a:t>
            </a:fld>
            <a:endParaRPr lang="de-DE"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given the information: two possibilities (oil/no oil) with distinct best actions (buy A/buy B)</a:t>
            </a:r>
          </a:p>
          <a:p>
            <a:pPr eaLnBrk="1" hangingPunct="1"/>
            <a:r>
              <a:rPr lang="en-US" dirty="0">
                <a:ea typeface="ＭＳ Ｐゴシック" charset="0"/>
                <a:cs typeface="ＭＳ Ｐゴシック" charset="0"/>
              </a:rPr>
              <a:t>given no information: two possibilities (buy A/buy B), one will lead to loss of 0–k/2, the other to win of k-k/2, each with prob. 0.5 ➝ ½*(-k/2) +1/2*(k-k/2) = –k/4+k/4 = 0</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Price for survey is equal to price of block</a:t>
            </a:r>
          </a:p>
        </p:txBody>
      </p:sp>
    </p:spTree>
    <p:extLst>
      <p:ext uri="{BB962C8B-B14F-4D97-AF65-F5344CB8AC3E}">
        <p14:creationId xmlns:p14="http://schemas.microsoft.com/office/powerpoint/2010/main" val="1148304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F9CD0E2-D875-174A-B45E-6FD9692C16EF}" type="slidenum">
              <a:rPr lang="de-DE" sz="1200"/>
              <a:pPr/>
              <a:t>78</a:t>
            </a:fld>
            <a:endParaRPr lang="de-DE"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07704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DAA2C88-3FC1-3143-9402-8AD444A2A626}" type="slidenum">
              <a:rPr lang="de-DE" sz="1200"/>
              <a:pPr/>
              <a:t>79</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4640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C1BE5E5-7AD9-6B42-A39E-B1CA978B9128}" type="slidenum">
              <a:rPr lang="de-DE" sz="1200"/>
              <a:pPr/>
              <a:t>80</a:t>
            </a:fld>
            <a:endParaRPr lang="de-DE"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buAutoNum type="alphaLcParenBoth"/>
            </a:pPr>
            <a:r>
              <a:rPr lang="en-US" dirty="0">
                <a:ea typeface="ＭＳ Ｐゴシック" charset="0"/>
                <a:cs typeface="ＭＳ Ｐゴシック" charset="0"/>
              </a:rPr>
              <a:t>a1 with high probability always better than a2 leading to a distribution over utilities with average U1 and U2 respectively</a:t>
            </a:r>
          </a:p>
          <a:p>
            <a:pPr marL="0" indent="0" eaLnBrk="1" hangingPunct="1">
              <a:buNone/>
            </a:pPr>
            <a:endParaRPr lang="en-US" dirty="0">
              <a:ea typeface="ＭＳ Ｐゴシック" charset="0"/>
              <a:cs typeface="ＭＳ Ｐゴシック" charset="0"/>
            </a:endParaRPr>
          </a:p>
          <a:p>
            <a:r>
              <a:rPr lang="en-GB" sz="1200" kern="1200" dirty="0">
                <a:solidFill>
                  <a:schemeClr val="tx1"/>
                </a:solidFill>
                <a:effectLst/>
                <a:latin typeface="+mn-lt"/>
                <a:ea typeface="+mn-ea"/>
                <a:cs typeface="+mn-cs"/>
              </a:rPr>
              <a:t>Suppose that a1 and a2 represent two different routes through a mountain range in winter. a1 is a nice, straight highway through a low pass, and a2 is a winding dirt road over the top. Just given this information, a1 is clearly preferable, because it is quite possible that a2 is blocked by avalanches, whereas it is unlikely that anything blocks a1. U1 is therefore clearly higher than U2. It is possible to obtain satellite reports </a:t>
            </a:r>
            <a:r>
              <a:rPr lang="en-GB" sz="1200" kern="1200" dirty="0" err="1">
                <a:solidFill>
                  <a:schemeClr val="tx1"/>
                </a:solidFill>
                <a:effectLst/>
                <a:latin typeface="+mn-lt"/>
                <a:ea typeface="+mn-ea"/>
                <a:cs typeface="+mn-cs"/>
              </a:rPr>
              <a:t>Ej</a:t>
            </a:r>
            <a:r>
              <a:rPr lang="en-GB" sz="1200" kern="1200" dirty="0">
                <a:solidFill>
                  <a:schemeClr val="tx1"/>
                </a:solidFill>
                <a:effectLst/>
                <a:latin typeface="+mn-lt"/>
                <a:ea typeface="+mn-ea"/>
                <a:cs typeface="+mn-cs"/>
              </a:rPr>
              <a:t> on the actual state of each road that would give new expectations, U1 and U2 , for the two crossings. The distributions for these expectations are shown in Figure 16.8(a). Obviously, in this case, it is not worth the expense of obtaining satellite reports, because it is unlikely that the information derived from them will change the plan. With no change, information has no value. </a:t>
            </a:r>
            <a:endParaRPr lang="en-GB" dirty="0"/>
          </a:p>
          <a:p>
            <a:r>
              <a:rPr lang="en-GB" sz="1200" kern="1200" dirty="0">
                <a:solidFill>
                  <a:schemeClr val="tx1"/>
                </a:solidFill>
                <a:effectLst/>
                <a:latin typeface="+mn-lt"/>
                <a:ea typeface="+mn-ea"/>
                <a:cs typeface="+mn-cs"/>
              </a:rPr>
              <a:t>Now suppose that we are choosing between two different winding dirt roads of slightly different lengths and we are carrying a seriously injured passenger. Then, even when U1 and U2 are quite close, the distributions of U1 and U2 are very broad. There is a significant possibility that the second route will turn out to be clear while the first is blocked, and in this case the difference in utilities will be very high. The VPI formula indicates that it might be worthwhile getting the satellite reports. Such a situation is shown in Figure 16.8(b). </a:t>
            </a:r>
            <a:endParaRPr lang="en-GB" dirty="0"/>
          </a:p>
          <a:p>
            <a:r>
              <a:rPr lang="en-GB" sz="1200" kern="1200" dirty="0">
                <a:solidFill>
                  <a:schemeClr val="tx1"/>
                </a:solidFill>
                <a:effectLst/>
                <a:latin typeface="+mn-lt"/>
                <a:ea typeface="+mn-ea"/>
                <a:cs typeface="+mn-cs"/>
              </a:rPr>
              <a:t>Finally, suppose that we are choosing between the two dirt roads in summertime, when blockage by avalanches is unlikely. In this case, satellite reports might show one route to be more scenic than the other because of flowering alpine meadows, or perhaps wetter because of errant streams. It is therefore quite likely that we would change our plan if we had the information. In this case, however, the difference in value between the two routes is still likely to be very small, so we will not bother to obtain the reports. This situation is shown in Figure 16.8(c). </a:t>
            </a:r>
            <a:endParaRPr lang="en-GB" dirty="0"/>
          </a:p>
          <a:p>
            <a:endParaRPr lang="en-GB" dirty="0"/>
          </a:p>
          <a:p>
            <a:pPr marL="0" indent="0" eaLnBrk="1" hangingPunct="1">
              <a:buNone/>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290574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myopic agent: acquire only single evidence variable (like greedy search)</a:t>
            </a:r>
          </a:p>
        </p:txBody>
      </p:sp>
      <p:sp>
        <p:nvSpPr>
          <p:cNvPr id="4" name="Slide Number Placeholder 3"/>
          <p:cNvSpPr>
            <a:spLocks noGrp="1"/>
          </p:cNvSpPr>
          <p:nvPr>
            <p:ph type="sldNum" sz="quarter" idx="5"/>
          </p:nvPr>
        </p:nvSpPr>
        <p:spPr/>
        <p:txBody>
          <a:bodyPr/>
          <a:lstStyle/>
          <a:p>
            <a:fld id="{8F5BF81A-3E81-274B-90A2-0A51F25FFEBC}" type="slidenum">
              <a:rPr lang="en-GB" smtClean="0"/>
              <a:t>81</a:t>
            </a:fld>
            <a:endParaRPr lang="en-GB"/>
          </a:p>
        </p:txBody>
      </p:sp>
    </p:spTree>
    <p:extLst>
      <p:ext uri="{BB962C8B-B14F-4D97-AF65-F5344CB8AC3E}">
        <p14:creationId xmlns:p14="http://schemas.microsoft.com/office/powerpoint/2010/main" val="4184116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117370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94</a:t>
            </a:fld>
            <a:endParaRPr lang="en-GB"/>
          </a:p>
        </p:txBody>
      </p:sp>
    </p:spTree>
    <p:extLst>
      <p:ext uri="{BB962C8B-B14F-4D97-AF65-F5344CB8AC3E}">
        <p14:creationId xmlns:p14="http://schemas.microsoft.com/office/powerpoint/2010/main" val="864696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80225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3D9E02-9BE9-8443-9212-53AB5312A376}" type="slidenum">
              <a:rPr lang="de-DE" sz="1200"/>
              <a:pPr/>
              <a:t>7</a:t>
            </a:fld>
            <a:endParaRPr lang="de-DE"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55876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3422270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2368753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98</a:t>
            </a:fld>
            <a:endParaRPr lang="en-GB"/>
          </a:p>
        </p:txBody>
      </p:sp>
    </p:spTree>
    <p:extLst>
      <p:ext uri="{BB962C8B-B14F-4D97-AF65-F5344CB8AC3E}">
        <p14:creationId xmlns:p14="http://schemas.microsoft.com/office/powerpoint/2010/main" val="1155535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99</a:t>
            </a:fld>
            <a:endParaRPr lang="en-GB"/>
          </a:p>
        </p:txBody>
      </p:sp>
    </p:spTree>
    <p:extLst>
      <p:ext uri="{BB962C8B-B14F-4D97-AF65-F5344CB8AC3E}">
        <p14:creationId xmlns:p14="http://schemas.microsoft.com/office/powerpoint/2010/main" val="2989315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106</a:t>
            </a:fld>
            <a:endParaRPr lang="en-GB"/>
          </a:p>
        </p:txBody>
      </p:sp>
    </p:spTree>
    <p:extLst>
      <p:ext uri="{BB962C8B-B14F-4D97-AF65-F5344CB8AC3E}">
        <p14:creationId xmlns:p14="http://schemas.microsoft.com/office/powerpoint/2010/main" val="2878315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107</a:t>
            </a:fld>
            <a:endParaRPr lang="en-GB"/>
          </a:p>
        </p:txBody>
      </p:sp>
    </p:spTree>
    <p:extLst>
      <p:ext uri="{BB962C8B-B14F-4D97-AF65-F5344CB8AC3E}">
        <p14:creationId xmlns:p14="http://schemas.microsoft.com/office/powerpoint/2010/main" val="333212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10</a:t>
            </a:fld>
            <a:endParaRPr lang="de-DE"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 of the set of outcomes for each action as a </a:t>
            </a:r>
            <a:r>
              <a:rPr lang="en-GB" sz="1200" b="1" kern="1200" dirty="0">
                <a:solidFill>
                  <a:schemeClr val="tx1"/>
                </a:solidFill>
                <a:effectLst/>
                <a:latin typeface="+mn-lt"/>
                <a:ea typeface="+mn-ea"/>
                <a:cs typeface="+mn-cs"/>
              </a:rPr>
              <a:t>lottery</a:t>
            </a:r>
            <a:r>
              <a:rPr lang="en-GB" sz="1200" kern="1200" dirty="0">
                <a:solidFill>
                  <a:schemeClr val="tx1"/>
                </a:solidFill>
                <a:effectLst/>
                <a:latin typeface="+mn-lt"/>
                <a:ea typeface="+mn-ea"/>
                <a:cs typeface="+mn-cs"/>
              </a:rPr>
              <a:t>—think of each action as a ticket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11</a:t>
            </a:fld>
            <a:endParaRPr lang="de-DE"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9F9A0A-8ECF-1A48-859C-740EB83EE2E9}" type="slidenum">
              <a:rPr lang="de-DE" sz="1200"/>
              <a:pPr/>
              <a:t>12</a:t>
            </a:fld>
            <a:endParaRPr lang="de-DE"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4238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13</a:t>
            </a:fld>
            <a:endParaRPr lang="de-DE" sz="1200"/>
          </a:p>
        </p:txBody>
      </p:sp>
      <p:sp>
        <p:nvSpPr>
          <p:cNvPr id="44034"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dirty="0"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dirty="0"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dirty="0"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14</a:t>
            </a:fld>
            <a:endParaRPr lang="de-DE"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21" Type="http://schemas.openxmlformats.org/officeDocument/2006/relationships/image" Target="../media/image274.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image" Target="../media/image302.png"/><Relationship Id="rId16" Type="http://schemas.openxmlformats.org/officeDocument/2006/relationships/image" Target="../media/image245.png"/><Relationship Id="rId20"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19" Type="http://schemas.openxmlformats.org/officeDocument/2006/relationships/image" Target="../media/image248.png"/><Relationship Id="rId4" Type="http://schemas.openxmlformats.org/officeDocument/2006/relationships/image" Target="../media/image225.png"/><Relationship Id="rId9" Type="http://schemas.openxmlformats.org/officeDocument/2006/relationships/image" Target="../media/image238.png"/><Relationship Id="rId14" Type="http://schemas.openxmlformats.org/officeDocument/2006/relationships/image" Target="../media/image243.png"/><Relationship Id="rId22" Type="http://schemas.openxmlformats.org/officeDocument/2006/relationships/image" Target="../media/image30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laas.fr/planning"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hyperlink" Target="https://people.duke.edu/~dgraham/ECO_463/Handouts/StochasticDominance.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hyperlink" Target="https://people.duke.edu/~dgraham/ECO_463/Handouts/StochasticDominance.pdf" TargetMode="External"/><Relationship Id="rId4" Type="http://schemas.openxmlformats.org/officeDocument/2006/relationships/hyperlink" Target="https://www.vosesoftware.com/riskwiki/Stochasticdominancetests.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7.png"/><Relationship Id="rId7" Type="http://schemas.openxmlformats.org/officeDocument/2006/relationships/image" Target="../media/image176.png"/><Relationship Id="rId1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9" Type="http://schemas.openxmlformats.org/officeDocument/2006/relationships/image" Target="../media/image17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30.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0.png"/><Relationship Id="rId3" Type="http://schemas.openxmlformats.org/officeDocument/2006/relationships/image" Target="../media/image30.png"/><Relationship Id="rId7" Type="http://schemas.openxmlformats.org/officeDocument/2006/relationships/image" Target="../media/image25.png"/><Relationship Id="rId12"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30.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0.png"/><Relationship Id="rId3"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30.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2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31.png"/><Relationship Id="rId5" Type="http://schemas.openxmlformats.org/officeDocument/2006/relationships/image" Target="../media/image24.png"/><Relationship Id="rId10" Type="http://schemas.openxmlformats.org/officeDocument/2006/relationships/image" Target="../media/image130.png"/><Relationship Id="rId4" Type="http://schemas.openxmlformats.org/officeDocument/2006/relationships/image" Target="../media/image23.pn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2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31.png"/><Relationship Id="rId5" Type="http://schemas.openxmlformats.org/officeDocument/2006/relationships/image" Target="../media/image24.png"/><Relationship Id="rId15" Type="http://schemas.openxmlformats.org/officeDocument/2006/relationships/image" Target="../media/image61.png"/><Relationship Id="rId10" Type="http://schemas.openxmlformats.org/officeDocument/2006/relationships/image" Target="../media/image13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6.png"/><Relationship Id="rId21" Type="http://schemas.openxmlformats.org/officeDocument/2006/relationships/image" Target="../media/image81.png"/><Relationship Id="rId7" Type="http://schemas.openxmlformats.org/officeDocument/2006/relationships/image" Target="../media/image70.png"/><Relationship Id="rId12" Type="http://schemas.openxmlformats.org/officeDocument/2006/relationships/image" Target="../media/image420.png"/><Relationship Id="rId17" Type="http://schemas.openxmlformats.org/officeDocument/2006/relationships/image" Target="../media/image77.png"/><Relationship Id="rId2" Type="http://schemas.openxmlformats.org/officeDocument/2006/relationships/image" Target="../media/image64.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31.png"/><Relationship Id="rId5" Type="http://schemas.openxmlformats.org/officeDocument/2006/relationships/image" Target="../media/image68.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130.png"/><Relationship Id="rId19" Type="http://schemas.openxmlformats.org/officeDocument/2006/relationships/image" Target="../media/image79.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4.png"/><Relationship Id="rId22"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2.png"/><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31.png"/><Relationship Id="rId5" Type="http://schemas.openxmlformats.org/officeDocument/2006/relationships/image" Target="../media/image87.png"/><Relationship Id="rId10" Type="http://schemas.openxmlformats.org/officeDocument/2006/relationships/image" Target="../media/image130.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image" Target="../media/image22.png"/><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31.png"/><Relationship Id="rId5" Type="http://schemas.openxmlformats.org/officeDocument/2006/relationships/image" Target="../media/image87.png"/><Relationship Id="rId15" Type="http://schemas.openxmlformats.org/officeDocument/2006/relationships/image" Target="../media/image95.png"/><Relationship Id="rId10" Type="http://schemas.openxmlformats.org/officeDocument/2006/relationships/image" Target="../media/image130.png"/><Relationship Id="rId4" Type="http://schemas.openxmlformats.org/officeDocument/2006/relationships/image" Target="../media/image86.png"/><Relationship Id="rId1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2.png"/><Relationship Id="rId3" Type="http://schemas.openxmlformats.org/officeDocument/2006/relationships/image" Target="../media/image22.png"/><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31.png"/><Relationship Id="rId5" Type="http://schemas.openxmlformats.org/officeDocument/2006/relationships/image" Target="../media/image87.png"/><Relationship Id="rId10" Type="http://schemas.openxmlformats.org/officeDocument/2006/relationships/image" Target="../media/image130.png"/><Relationship Id="rId4" Type="http://schemas.openxmlformats.org/officeDocument/2006/relationships/image" Target="../media/image86.png"/><Relationship Id="rId14"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7.png"/><Relationship Id="rId3" Type="http://schemas.openxmlformats.org/officeDocument/2006/relationships/image" Target="../media/image99.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0.png"/><Relationship Id="rId5" Type="http://schemas.openxmlformats.org/officeDocument/2006/relationships/image" Target="../media/image86.png"/><Relationship Id="rId15" Type="http://schemas.openxmlformats.org/officeDocument/2006/relationships/image" Target="../media/image103.png"/><Relationship Id="rId10" Type="http://schemas.openxmlformats.org/officeDocument/2006/relationships/image" Target="../media/image130.png"/><Relationship Id="rId4" Type="http://schemas.openxmlformats.org/officeDocument/2006/relationships/image" Target="../media/image22.png"/><Relationship Id="rId14" Type="http://schemas.openxmlformats.org/officeDocument/2006/relationships/image" Target="../media/image102.png"/></Relationships>
</file>

<file path=ppt/slides/_rels/slide4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07.png"/><Relationship Id="rId18" Type="http://schemas.openxmlformats.org/officeDocument/2006/relationships/image" Target="../media/image108.png"/><Relationship Id="rId3" Type="http://schemas.openxmlformats.org/officeDocument/2006/relationships/image" Target="../media/image104.png"/><Relationship Id="rId12" Type="http://schemas.openxmlformats.org/officeDocument/2006/relationships/image" Target="../media/image106.png"/><Relationship Id="rId17" Type="http://schemas.openxmlformats.org/officeDocument/2006/relationships/image" Target="../media/image970.png"/><Relationship Id="rId2" Type="http://schemas.openxmlformats.org/officeDocument/2006/relationships/notesSlide" Target="../notesSlides/notesSlide28.xml"/><Relationship Id="rId16"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50.png"/><Relationship Id="rId10" Type="http://schemas.openxmlformats.org/officeDocument/2006/relationships/image" Target="../media/image100.png"/><Relationship Id="rId4" Type="http://schemas.openxmlformats.org/officeDocument/2006/relationships/image" Target="../media/image22.png"/><Relationship Id="rId9" Type="http://schemas.openxmlformats.org/officeDocument/2006/relationships/image" Target="../media/image1040.png"/><Relationship Id="rId14" Type="http://schemas.openxmlformats.org/officeDocument/2006/relationships/image" Target="../media/image940.png"/></Relationships>
</file>

<file path=ppt/slides/_rels/slide45.xml.rels><?xml version="1.0" encoding="UTF-8" standalone="yes"?>
<Relationships xmlns="http://schemas.openxmlformats.org/package/2006/relationships"><Relationship Id="rId8" Type="http://schemas.openxmlformats.org/officeDocument/2006/relationships/image" Target="../media/image1050.png"/><Relationship Id="rId13" Type="http://schemas.openxmlformats.org/officeDocument/2006/relationships/image" Target="../media/image1090.png"/><Relationship Id="rId18" Type="http://schemas.openxmlformats.org/officeDocument/2006/relationships/image" Target="../media/image1130.png"/><Relationship Id="rId3" Type="http://schemas.openxmlformats.org/officeDocument/2006/relationships/image" Target="../media/image1081.png"/><Relationship Id="rId21" Type="http://schemas.openxmlformats.org/officeDocument/2006/relationships/image" Target="../media/image117.png"/><Relationship Id="rId12" Type="http://schemas.openxmlformats.org/officeDocument/2006/relationships/image" Target="../media/image1080.png"/><Relationship Id="rId17" Type="http://schemas.openxmlformats.org/officeDocument/2006/relationships/image" Target="../media/image114.png"/><Relationship Id="rId2" Type="http://schemas.openxmlformats.org/officeDocument/2006/relationships/image" Target="../media/image990.png"/><Relationship Id="rId16" Type="http://schemas.openxmlformats.org/officeDocument/2006/relationships/image" Target="../media/image113.png"/><Relationship Id="rId20" Type="http://schemas.openxmlformats.org/officeDocument/2006/relationships/image" Target="../media/image116.png"/><Relationship Id="rId1" Type="http://schemas.openxmlformats.org/officeDocument/2006/relationships/slideLayout" Target="../slideLayouts/slideLayout7.xml"/><Relationship Id="rId11" Type="http://schemas.openxmlformats.org/officeDocument/2006/relationships/image" Target="../media/image112.png"/><Relationship Id="rId5" Type="http://schemas.openxmlformats.org/officeDocument/2006/relationships/image" Target="../media/image110.png"/><Relationship Id="rId15" Type="http://schemas.openxmlformats.org/officeDocument/2006/relationships/image" Target="../media/image1110.png"/><Relationship Id="rId10" Type="http://schemas.openxmlformats.org/officeDocument/2006/relationships/image" Target="../media/image111.png"/><Relationship Id="rId19"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060.png"/><Relationship Id="rId14" Type="http://schemas.openxmlformats.org/officeDocument/2006/relationships/image" Target="../media/image1100.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2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31.png"/><Relationship Id="rId5" Type="http://schemas.openxmlformats.org/officeDocument/2006/relationships/image" Target="../media/image24.png"/><Relationship Id="rId10" Type="http://schemas.openxmlformats.org/officeDocument/2006/relationships/image" Target="../media/image130.png"/><Relationship Id="rId4" Type="http://schemas.openxmlformats.org/officeDocument/2006/relationships/image" Target="../media/image23.png"/><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0.png"/><Relationship Id="rId3" Type="http://schemas.openxmlformats.org/officeDocument/2006/relationships/image" Target="../media/image125.png"/><Relationship Id="rId7" Type="http://schemas.openxmlformats.org/officeDocument/2006/relationships/image" Target="../media/image25.png"/><Relationship Id="rId12" Type="http://schemas.openxmlformats.org/officeDocument/2006/relationships/image" Target="../media/image131.png"/><Relationship Id="rId2" Type="http://schemas.openxmlformats.org/officeDocument/2006/relationships/image" Target="../media/image1181.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130.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image" Target="../media/image133.png"/><Relationship Id="rId16"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1.png"/><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59.xml.rels><?xml version="1.0" encoding="UTF-8" standalone="yes"?>
<Relationships xmlns="http://schemas.openxmlformats.org/package/2006/relationships"><Relationship Id="rId13" Type="http://schemas.openxmlformats.org/officeDocument/2006/relationships/image" Target="../media/image420.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30.png"/><Relationship Id="rId5" Type="http://schemas.openxmlformats.org/officeDocument/2006/relationships/image" Target="../media/image168.png"/><Relationship Id="rId10" Type="http://schemas.openxmlformats.org/officeDocument/2006/relationships/image" Target="../media/image28.png"/><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6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84.png"/><Relationship Id="rId9" Type="http://schemas.openxmlformats.org/officeDocument/2006/relationships/image" Target="../media/image178.png"/></Relationships>
</file>

<file path=ppt/slides/_rels/slide6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3.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84.png"/><Relationship Id="rId9" Type="http://schemas.openxmlformats.org/officeDocument/2006/relationships/image" Target="../media/image178.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10" Type="http://schemas.openxmlformats.org/officeDocument/2006/relationships/image" Target="../media/image191.png"/><Relationship Id="rId4" Type="http://schemas.openxmlformats.org/officeDocument/2006/relationships/image" Target="../media/image194.png"/><Relationship Id="rId9" Type="http://schemas.openxmlformats.org/officeDocument/2006/relationships/image" Target="../media/image199.png"/></Relationships>
</file>

<file path=ppt/slides/_rels/slide66.xml.rels><?xml version="1.0" encoding="UTF-8" standalone="yes"?>
<Relationships xmlns="http://schemas.openxmlformats.org/package/2006/relationships"><Relationship Id="rId18" Type="http://schemas.openxmlformats.org/officeDocument/2006/relationships/image" Target="../media/image205.png"/><Relationship Id="rId3" Type="http://schemas.openxmlformats.org/officeDocument/2006/relationships/image" Target="../media/image201.png"/><Relationship Id="rId17" Type="http://schemas.openxmlformats.org/officeDocument/2006/relationships/image" Target="../media/image970.png"/><Relationship Id="rId2" Type="http://schemas.openxmlformats.org/officeDocument/2006/relationships/image" Target="../media/image195.png"/><Relationship Id="rId20" Type="http://schemas.openxmlformats.org/officeDocument/2006/relationships/image" Target="../media/image207.png"/><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203.png"/><Relationship Id="rId19" Type="http://schemas.openxmlformats.org/officeDocument/2006/relationships/image" Target="../media/image206.png"/><Relationship Id="rId4" Type="http://schemas.openxmlformats.org/officeDocument/2006/relationships/image" Target="../media/image202.png"/></Relationships>
</file>

<file path=ppt/slides/_rels/slide6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8" Type="http://schemas.openxmlformats.org/officeDocument/2006/relationships/image" Target="../media/image216.png"/><Relationship Id="rId3" Type="http://schemas.openxmlformats.org/officeDocument/2006/relationships/image" Target="../media/image212.png"/><Relationship Id="rId17" Type="http://schemas.openxmlformats.org/officeDocument/2006/relationships/image" Target="../media/image970.png"/><Relationship Id="rId2" Type="http://schemas.openxmlformats.org/officeDocument/2006/relationships/image" Target="../media/image211.png"/><Relationship Id="rId20" Type="http://schemas.openxmlformats.org/officeDocument/2006/relationships/image" Target="../media/image218.png"/><Relationship Id="rId1" Type="http://schemas.openxmlformats.org/officeDocument/2006/relationships/slideLayout" Target="../slideLayouts/slideLayout4.xml"/><Relationship Id="rId6" Type="http://schemas.openxmlformats.org/officeDocument/2006/relationships/image" Target="../media/image215.png"/><Relationship Id="rId5" Type="http://schemas.openxmlformats.org/officeDocument/2006/relationships/image" Target="../media/image214.png"/><Relationship Id="rId19" Type="http://schemas.openxmlformats.org/officeDocument/2006/relationships/image" Target="../media/image217.png"/><Relationship Id="rId4" Type="http://schemas.openxmlformats.org/officeDocument/2006/relationships/image" Target="../media/image2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65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7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21.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219.png"/><Relationship Id="rId1" Type="http://schemas.openxmlformats.org/officeDocument/2006/relationships/slideLayout" Target="../slideLayouts/slideLayout2.xml"/><Relationship Id="rId11" Type="http://schemas.openxmlformats.org/officeDocument/2006/relationships/image" Target="../media/image142.png"/><Relationship Id="rId10" Type="http://schemas.openxmlformats.org/officeDocument/2006/relationships/image" Target="../media/image141.png"/><Relationship Id="rId9" Type="http://schemas.openxmlformats.org/officeDocument/2006/relationships/image" Target="../media/image140.png"/></Relationships>
</file>

<file path=ppt/slides/_rels/slide7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061.png"/><Relationship Id="rId13" Type="http://schemas.openxmlformats.org/officeDocument/2006/relationships/image" Target="../media/image1111.png"/><Relationship Id="rId18" Type="http://schemas.openxmlformats.org/officeDocument/2006/relationships/image" Target="../media/image1240.png"/><Relationship Id="rId21" Type="http://schemas.openxmlformats.org/officeDocument/2006/relationships/image" Target="../media/image1270.png"/><Relationship Id="rId7" Type="http://schemas.openxmlformats.org/officeDocument/2006/relationships/image" Target="../media/image1220.png"/><Relationship Id="rId12" Type="http://schemas.openxmlformats.org/officeDocument/2006/relationships/image" Target="../media/image1101.png"/><Relationship Id="rId17" Type="http://schemas.openxmlformats.org/officeDocument/2006/relationships/image" Target="../media/image1150.png"/><Relationship Id="rId2" Type="http://schemas.openxmlformats.org/officeDocument/2006/relationships/image" Target="../media/image226.png"/><Relationship Id="rId16" Type="http://schemas.openxmlformats.org/officeDocument/2006/relationships/image" Target="../media/image1140.png"/><Relationship Id="rId20" Type="http://schemas.openxmlformats.org/officeDocument/2006/relationships/image" Target="../media/image1260.png"/><Relationship Id="rId1" Type="http://schemas.openxmlformats.org/officeDocument/2006/relationships/slideLayout" Target="../slideLayouts/slideLayout2.xml"/><Relationship Id="rId6" Type="http://schemas.openxmlformats.org/officeDocument/2006/relationships/image" Target="../media/image1041.png"/><Relationship Id="rId11" Type="http://schemas.openxmlformats.org/officeDocument/2006/relationships/image" Target="../media/image1091.png"/><Relationship Id="rId5" Type="http://schemas.openxmlformats.org/officeDocument/2006/relationships/image" Target="../media/image1030.png"/><Relationship Id="rId15" Type="http://schemas.openxmlformats.org/officeDocument/2006/relationships/image" Target="../media/image1131.png"/><Relationship Id="rId10" Type="http://schemas.openxmlformats.org/officeDocument/2006/relationships/image" Target="../media/image1082.png"/><Relationship Id="rId19" Type="http://schemas.openxmlformats.org/officeDocument/2006/relationships/image" Target="../media/image1250.png"/><Relationship Id="rId4" Type="http://schemas.openxmlformats.org/officeDocument/2006/relationships/image" Target="../media/image1020.png"/><Relationship Id="rId9" Type="http://schemas.openxmlformats.org/officeDocument/2006/relationships/image" Target="../media/image1070.png"/><Relationship Id="rId14" Type="http://schemas.openxmlformats.org/officeDocument/2006/relationships/image" Target="../media/image1230.png"/></Relationships>
</file>

<file path=ppt/slides/_rels/slide86.xml.rels><?xml version="1.0" encoding="UTF-8" standalone="yes"?>
<Relationships xmlns="http://schemas.openxmlformats.org/package/2006/relationships"><Relationship Id="rId26" Type="http://schemas.openxmlformats.org/officeDocument/2006/relationships/image" Target="../media/image1920.png"/><Relationship Id="rId18" Type="http://schemas.openxmlformats.org/officeDocument/2006/relationships/image" Target="../media/image1811.png"/><Relationship Id="rId3" Type="http://schemas.openxmlformats.org/officeDocument/2006/relationships/image" Target="../media/image228.png"/><Relationship Id="rId34" Type="http://schemas.openxmlformats.org/officeDocument/2006/relationships/image" Target="../media/image233.png"/><Relationship Id="rId21" Type="http://schemas.openxmlformats.org/officeDocument/2006/relationships/image" Target="../media/image1840.png"/><Relationship Id="rId33" Type="http://schemas.openxmlformats.org/officeDocument/2006/relationships/image" Target="../media/image232.png"/><Relationship Id="rId2" Type="http://schemas.openxmlformats.org/officeDocument/2006/relationships/image" Target="../media/image227.png"/><Relationship Id="rId29" Type="http://schemas.openxmlformats.org/officeDocument/2006/relationships/image" Target="../media/image1940.png"/><Relationship Id="rId20" Type="http://schemas.openxmlformats.org/officeDocument/2006/relationships/image" Target="../media/image1830.png"/><Relationship Id="rId1" Type="http://schemas.openxmlformats.org/officeDocument/2006/relationships/slideLayout" Target="../slideLayouts/slideLayout4.xml"/><Relationship Id="rId32" Type="http://schemas.openxmlformats.org/officeDocument/2006/relationships/image" Target="../media/image231.png"/><Relationship Id="rId28" Type="http://schemas.openxmlformats.org/officeDocument/2006/relationships/image" Target="../media/image1930.png"/><Relationship Id="rId23" Type="http://schemas.openxmlformats.org/officeDocument/2006/relationships/image" Target="../media/image1870.png"/><Relationship Id="rId31" Type="http://schemas.openxmlformats.org/officeDocument/2006/relationships/image" Target="../media/image230.png"/><Relationship Id="rId19" Type="http://schemas.openxmlformats.org/officeDocument/2006/relationships/image" Target="../media/image1820.png"/><Relationship Id="rId27" Type="http://schemas.openxmlformats.org/officeDocument/2006/relationships/image" Target="../media/image1931.png"/><Relationship Id="rId30" Type="http://schemas.openxmlformats.org/officeDocument/2006/relationships/image" Target="../media/image229.png"/><Relationship Id="rId22" Type="http://schemas.openxmlformats.org/officeDocument/2006/relationships/image" Target="../media/image1850.png"/></Relationships>
</file>

<file path=ppt/slides/_rels/slide87.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18" Type="http://schemas.openxmlformats.org/officeDocument/2006/relationships/image" Target="../media/image248.png"/><Relationship Id="rId3" Type="http://schemas.openxmlformats.org/officeDocument/2006/relationships/image" Target="../media/image225.png"/><Relationship Id="rId7" Type="http://schemas.openxmlformats.org/officeDocument/2006/relationships/image" Target="../media/image237.png"/><Relationship Id="rId12" Type="http://schemas.openxmlformats.org/officeDocument/2006/relationships/image" Target="../media/image242.png"/><Relationship Id="rId17" Type="http://schemas.openxmlformats.org/officeDocument/2006/relationships/image" Target="../media/image247.png"/><Relationship Id="rId2" Type="http://schemas.openxmlformats.org/officeDocument/2006/relationships/image" Target="../media/image223.png"/><Relationship Id="rId16"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5" Type="http://schemas.openxmlformats.org/officeDocument/2006/relationships/image" Target="../media/image245.png"/><Relationship Id="rId10" Type="http://schemas.openxmlformats.org/officeDocument/2006/relationships/image" Target="../media/image240.png"/><Relationship Id="rId19" Type="http://schemas.openxmlformats.org/officeDocument/2006/relationships/image" Target="../media/image249.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244.png"/></Relationships>
</file>

<file path=ppt/slides/_rels/slide8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5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253.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notesSlide" Target="../notesSlides/notesSlide37.xml"/><Relationship Id="rId16" Type="http://schemas.openxmlformats.org/officeDocument/2006/relationships/image" Target="../media/image245.png"/><Relationship Id="rId20"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19" Type="http://schemas.openxmlformats.org/officeDocument/2006/relationships/image" Target="../media/image248.png"/><Relationship Id="rId4" Type="http://schemas.openxmlformats.org/officeDocument/2006/relationships/image" Target="../media/image225.png"/><Relationship Id="rId9" Type="http://schemas.openxmlformats.org/officeDocument/2006/relationships/image" Target="../media/image238.png"/><Relationship Id="rId14" Type="http://schemas.openxmlformats.org/officeDocument/2006/relationships/image" Target="../media/image243.png"/></Relationships>
</file>

<file path=ppt/slides/_rels/slide94.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png"/><Relationship Id="rId3" Type="http://schemas.openxmlformats.org/officeDocument/2006/relationships/image" Target="../media/image254.png"/><Relationship Id="rId7" Type="http://schemas.openxmlformats.org/officeDocument/2006/relationships/image" Target="../media/image258.png"/><Relationship Id="rId12" Type="http://schemas.openxmlformats.org/officeDocument/2006/relationships/image" Target="../media/image26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7.png"/><Relationship Id="rId11" Type="http://schemas.openxmlformats.org/officeDocument/2006/relationships/image" Target="../media/image262.png"/><Relationship Id="rId5" Type="http://schemas.openxmlformats.org/officeDocument/2006/relationships/image" Target="../media/image256.png"/><Relationship Id="rId15" Type="http://schemas.openxmlformats.org/officeDocument/2006/relationships/image" Target="../media/image266.pn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png"/><Relationship Id="rId14" Type="http://schemas.openxmlformats.org/officeDocument/2006/relationships/image" Target="../media/image265.png"/></Relationships>
</file>

<file path=ppt/slides/_rels/slide95.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267.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notesSlide" Target="../notesSlides/notesSlide39.xml"/><Relationship Id="rId16" Type="http://schemas.openxmlformats.org/officeDocument/2006/relationships/image" Target="../media/image245.png"/><Relationship Id="rId20"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19" Type="http://schemas.openxmlformats.org/officeDocument/2006/relationships/image" Target="../media/image248.png"/><Relationship Id="rId4" Type="http://schemas.openxmlformats.org/officeDocument/2006/relationships/image" Target="../media/image225.png"/><Relationship Id="rId9" Type="http://schemas.openxmlformats.org/officeDocument/2006/relationships/image" Target="../media/image238.png"/><Relationship Id="rId14" Type="http://schemas.openxmlformats.org/officeDocument/2006/relationships/image" Target="../media/image243.png"/></Relationships>
</file>

<file path=ppt/slides/_rels/slide96.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72.png"/><Relationship Id="rId3" Type="http://schemas.openxmlformats.org/officeDocument/2006/relationships/image" Target="../media/image268.png"/><Relationship Id="rId7" Type="http://schemas.openxmlformats.org/officeDocument/2006/relationships/image" Target="../media/image270.png"/><Relationship Id="rId12" Type="http://schemas.openxmlformats.org/officeDocument/2006/relationships/image" Target="../media/image26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7.png"/><Relationship Id="rId11" Type="http://schemas.openxmlformats.org/officeDocument/2006/relationships/image" Target="../media/image262.png"/><Relationship Id="rId5" Type="http://schemas.openxmlformats.org/officeDocument/2006/relationships/image" Target="../media/image256.png"/><Relationship Id="rId1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9.png"/><Relationship Id="rId9" Type="http://schemas.openxmlformats.org/officeDocument/2006/relationships/image" Target="../media/image260.png"/><Relationship Id="rId14" Type="http://schemas.openxmlformats.org/officeDocument/2006/relationships/image" Target="../media/image265.png"/></Relationships>
</file>

<file path=ppt/slides/_rels/slide97.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273.png"/><Relationship Id="rId21" Type="http://schemas.openxmlformats.org/officeDocument/2006/relationships/image" Target="../media/image274.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notesSlide" Target="../notesSlides/notesSlide41.xml"/><Relationship Id="rId16" Type="http://schemas.openxmlformats.org/officeDocument/2006/relationships/image" Target="../media/image245.png"/><Relationship Id="rId20"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19" Type="http://schemas.openxmlformats.org/officeDocument/2006/relationships/image" Target="../media/image248.png"/><Relationship Id="rId4" Type="http://schemas.openxmlformats.org/officeDocument/2006/relationships/image" Target="../media/image225.png"/><Relationship Id="rId9" Type="http://schemas.openxmlformats.org/officeDocument/2006/relationships/image" Target="../media/image238.png"/><Relationship Id="rId14" Type="http://schemas.openxmlformats.org/officeDocument/2006/relationships/image" Target="../media/image243.png"/></Relationships>
</file>

<file path=ppt/slides/_rels/slide98.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285.png"/><Relationship Id="rId18" Type="http://schemas.openxmlformats.org/officeDocument/2006/relationships/image" Target="../media/image290.png"/><Relationship Id="rId3" Type="http://schemas.openxmlformats.org/officeDocument/2006/relationships/image" Target="../media/image275.png"/><Relationship Id="rId7" Type="http://schemas.openxmlformats.org/officeDocument/2006/relationships/image" Target="../media/image279.png"/><Relationship Id="rId12" Type="http://schemas.openxmlformats.org/officeDocument/2006/relationships/image" Target="../media/image284.png"/><Relationship Id="rId17" Type="http://schemas.openxmlformats.org/officeDocument/2006/relationships/image" Target="../media/image289.png"/><Relationship Id="rId2" Type="http://schemas.openxmlformats.org/officeDocument/2006/relationships/notesSlide" Target="../notesSlides/notesSlide42.xml"/><Relationship Id="rId16" Type="http://schemas.openxmlformats.org/officeDocument/2006/relationships/image" Target="../media/image288.png"/><Relationship Id="rId20"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78.png"/><Relationship Id="rId11" Type="http://schemas.openxmlformats.org/officeDocument/2006/relationships/image" Target="../media/image283.png"/><Relationship Id="rId5" Type="http://schemas.openxmlformats.org/officeDocument/2006/relationships/image" Target="../media/image277.png"/><Relationship Id="rId15" Type="http://schemas.openxmlformats.org/officeDocument/2006/relationships/image" Target="../media/image287.png"/><Relationship Id="rId10" Type="http://schemas.openxmlformats.org/officeDocument/2006/relationships/image" Target="../media/image282.png"/><Relationship Id="rId19" Type="http://schemas.openxmlformats.org/officeDocument/2006/relationships/image" Target="../media/image291.png"/><Relationship Id="rId4" Type="http://schemas.openxmlformats.org/officeDocument/2006/relationships/image" Target="../media/image276.png"/><Relationship Id="rId9" Type="http://schemas.openxmlformats.org/officeDocument/2006/relationships/image" Target="../media/image281.png"/><Relationship Id="rId14" Type="http://schemas.openxmlformats.org/officeDocument/2006/relationships/image" Target="../media/image286.png"/></Relationships>
</file>

<file path=ppt/slides/_rels/slide99.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png"/><Relationship Id="rId3" Type="http://schemas.openxmlformats.org/officeDocument/2006/relationships/image" Target="../media/image293.png"/><Relationship Id="rId7" Type="http://schemas.openxmlformats.org/officeDocument/2006/relationships/image" Target="../media/image280.png"/><Relationship Id="rId12" Type="http://schemas.openxmlformats.org/officeDocument/2006/relationships/image" Target="../media/image285.png"/><Relationship Id="rId17" Type="http://schemas.openxmlformats.org/officeDocument/2006/relationships/image" Target="../media/image297.png"/><Relationship Id="rId2" Type="http://schemas.openxmlformats.org/officeDocument/2006/relationships/notesSlide" Target="../notesSlides/notesSlide43.xml"/><Relationship Id="rId16"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84.png"/><Relationship Id="rId5" Type="http://schemas.openxmlformats.org/officeDocument/2006/relationships/image" Target="../media/image294.png"/><Relationship Id="rId15" Type="http://schemas.openxmlformats.org/officeDocument/2006/relationships/image" Target="../media/image288.pn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000" dirty="0"/>
              <a:t>Intelligent Agents:</a:t>
            </a:r>
            <a:br>
              <a:rPr lang="en-GB" sz="4000" dirty="0"/>
            </a:br>
            <a:r>
              <a:rPr lang="en-GB" sz="4000" dirty="0"/>
              <a:t>Web-mining Agents</a:t>
            </a:r>
            <a:br>
              <a:rPr lang="en-GB" sz="4000" dirty="0"/>
            </a:br>
            <a:br>
              <a:rPr lang="en-GB" sz="4400" dirty="0"/>
            </a:br>
            <a:r>
              <a:rPr lang="en-GB" sz="5300"/>
              <a:t>Probabilistic Graphical </a:t>
            </a:r>
            <a:r>
              <a:rPr lang="en-GB" sz="5300" dirty="0"/>
              <a:t>Models</a:t>
            </a:r>
            <a:endParaRPr lang="en-GB" dirty="0"/>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Decision Making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de-DE"/>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dirty="0" smtClean="0">
                        <a:latin typeface="Cambria Math" panose="02040503050406030204" pitchFamily="18" charset="0"/>
                      </a:rPr>
                      <m:t>𝐿</m:t>
                    </m:r>
                    <m:r>
                      <a:rPr lang="en-GB"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de-DE" b="0" i="1" dirty="0" smtClean="0">
                            <a:latin typeface="Cambria Math" panose="02040503050406030204" pitchFamily="18" charset="0"/>
                          </a:rPr>
                          <m:t>𝑝</m:t>
                        </m:r>
                        <m:r>
                          <a:rPr lang="de-DE" b="0" i="1" dirty="0" smtClean="0">
                            <a:latin typeface="Cambria Math" panose="02040503050406030204" pitchFamily="18" charset="0"/>
                          </a:rPr>
                          <m:t>,</m:t>
                        </m:r>
                        <m:r>
                          <a:rPr lang="de-DE" b="0" i="1" dirty="0" smtClean="0">
                            <a:latin typeface="Cambria Math" panose="02040503050406030204" pitchFamily="18" charset="0"/>
                          </a:rPr>
                          <m:t>𝐴</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m:t>
                            </m:r>
                            <m:r>
                              <a:rPr lang="de-DE" b="0" i="1" dirty="0" smtClean="0">
                                <a:latin typeface="Cambria Math" panose="02040503050406030204" pitchFamily="18" charset="0"/>
                              </a:rPr>
                              <m:t>𝑝</m:t>
                            </m:r>
                          </m:e>
                        </m:d>
                        <m:r>
                          <a:rPr lang="de-DE" b="0" i="1" dirty="0" smtClean="0">
                            <a:latin typeface="Cambria Math" panose="02040503050406030204" pitchFamily="18" charset="0"/>
                          </a:rPr>
                          <m:t>, </m:t>
                        </m:r>
                        <m:r>
                          <a:rPr lang="de-DE" b="0" i="1" dirty="0" smtClean="0">
                            <a:latin typeface="Cambria Math" panose="02040503050406030204" pitchFamily="18" charset="0"/>
                          </a:rPr>
                          <m:t>𝐵</m:t>
                        </m:r>
                      </m:e>
                    </m:d>
                  </m:oMath>
                </a14:m>
                <a:endParaRPr lang="en-GB" dirty="0"/>
              </a:p>
              <a:p>
                <a:pPr lvl="1"/>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dirty="0">
                            <a:latin typeface="Cambria Math" panose="02040503050406030204" pitchFamily="18" charset="0"/>
                          </a:rPr>
                        </m:ctrlPr>
                      </m:dPr>
                      <m:e>
                        <m:r>
                          <a:rPr lang="de-DE" b="0" i="1" dirty="0" smtClean="0">
                            <a:latin typeface="Cambria Math" panose="02040503050406030204" pitchFamily="18" charset="0"/>
                          </a:rPr>
                          <m:t>1</m:t>
                        </m:r>
                        <m:r>
                          <a:rPr lang="de-DE" i="1" dirty="0">
                            <a:latin typeface="Cambria Math" panose="02040503050406030204" pitchFamily="18" charset="0"/>
                          </a:rPr>
                          <m:t>,</m:t>
                        </m:r>
                        <m:r>
                          <a:rPr lang="de-DE" b="0" i="1" dirty="0" smtClean="0">
                            <a:latin typeface="Cambria Math" panose="02040503050406030204" pitchFamily="18" charset="0"/>
                          </a:rPr>
                          <m:t>𝑅</m:t>
                        </m:r>
                        <m:r>
                          <a:rPr lang="de-DE" i="1" dirty="0">
                            <a:latin typeface="Cambria Math" panose="02040503050406030204" pitchFamily="18" charset="0"/>
                          </a:rPr>
                          <m:t>;</m:t>
                        </m:r>
                        <m:r>
                          <a:rPr lang="de-DE" b="0" i="1" dirty="0" smtClean="0">
                            <a:latin typeface="Cambria Math" panose="02040503050406030204" pitchFamily="18" charset="0"/>
                          </a:rPr>
                          <m:t>0</m:t>
                        </m:r>
                        <m:r>
                          <a:rPr lang="de-DE" i="1" dirty="0">
                            <a:latin typeface="Cambria Math" panose="02040503050406030204" pitchFamily="18" charset="0"/>
                          </a:rPr>
                          <m:t>, </m:t>
                        </m:r>
                        <m:r>
                          <m:rPr>
                            <m:nor/>
                          </m:rPr>
                          <a:rPr lang="de-DE" b="0" i="0" dirty="0" smtClean="0">
                            <a:latin typeface="Cambria Math" panose="02040503050406030204" pitchFamily="18" charset="0"/>
                          </a:rPr>
                          <m:t>not</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𝑅</m:t>
                        </m:r>
                      </m:e>
                    </m:d>
                  </m:oMath>
                </a14:m>
                <a:endParaRPr lang="de-DE" b="0" dirty="0"/>
              </a:p>
              <a:p>
                <a:pPr lvl="1"/>
                <a:r>
                  <a:rPr lang="en-GB" dirty="0"/>
                  <a:t>More than two outcomes: </a:t>
                </a:r>
              </a:p>
              <a:p>
                <a:pPr lvl="2"/>
                <a14:m>
                  <m:oMath xmlns:m="http://schemas.openxmlformats.org/officeDocument/2006/math">
                    <m:r>
                      <a:rPr lang="de-DE" i="1" dirty="0">
                        <a:latin typeface="Cambria Math" panose="02040503050406030204" pitchFamily="18" charset="0"/>
                      </a:rPr>
                      <m:t>𝐿</m:t>
                    </m:r>
                    <m:r>
                      <a:rPr lang="de-DE" i="1" dirty="0">
                        <a:latin typeface="Cambria Math" panose="02040503050406030204" pitchFamily="18" charset="0"/>
                      </a:rPr>
                      <m:t>=</m:t>
                    </m:r>
                    <m:d>
                      <m:dPr>
                        <m:begChr m:val="["/>
                        <m:endChr m:val="]"/>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2</m:t>
                            </m:r>
                          </m:sub>
                        </m:sSub>
                        <m:r>
                          <a:rPr lang="de-DE" i="1" dirty="0">
                            <a:latin typeface="Cambria Math" panose="02040503050406030204" pitchFamily="18" charset="0"/>
                          </a:rPr>
                          <m:t>; </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𝑛</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𝑆</m:t>
                            </m:r>
                          </m:e>
                          <m:sub>
                            <m:r>
                              <a:rPr lang="de-DE" i="1" dirty="0">
                                <a:latin typeface="Cambria Math" panose="02040503050406030204" pitchFamily="18" charset="0"/>
                              </a:rPr>
                              <m:t>𝑛</m:t>
                            </m:r>
                          </m:sub>
                        </m:sSub>
                      </m:e>
                    </m:d>
                    <m:r>
                      <a:rPr lang="de-DE" i="1" dirty="0">
                        <a:latin typeface="Cambria Math" panose="02040503050406030204" pitchFamily="18" charset="0"/>
                      </a:rPr>
                      <m:t>, </m:t>
                    </m:r>
                    <m:nary>
                      <m:naryPr>
                        <m:chr m:val="∑"/>
                        <m:ctrlPr>
                          <a:rPr lang="de-DE" i="1" dirty="0">
                            <a:latin typeface="Cambria Math" panose="02040503050406030204" pitchFamily="18" charset="0"/>
                          </a:rPr>
                        </m:ctrlPr>
                      </m:naryPr>
                      <m:sub>
                        <m:r>
                          <m:rPr>
                            <m:brk m:alnAt="23"/>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e>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𝑖</m:t>
                            </m:r>
                          </m:sub>
                        </m:sSub>
                      </m:e>
                    </m:nary>
                    <m:r>
                      <a:rPr lang="de-DE" i="1" dirty="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dirty="0">
                        <a:latin typeface="Cambria Math" panose="02040503050406030204" pitchFamily="18" charset="0"/>
                      </a:rPr>
                      <m:t>𝐴</m:t>
                    </m:r>
                  </m:oMath>
                </a14:m>
                <a:r>
                  <a:rPr lang="en-GB" dirty="0"/>
                  <a:t> preferred to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dirty="0">
                        <a:latin typeface="Cambria Math" panose="02040503050406030204" pitchFamily="18" charset="0"/>
                      </a:rPr>
                      <m:t>𝐴</m:t>
                    </m:r>
                  </m:oMath>
                </a14:m>
                <a:r>
                  <a:rPr lang="en-GB" dirty="0"/>
                  <a:t> and </a:t>
                </a:r>
                <a14:m>
                  <m:oMath xmlns:m="http://schemas.openxmlformats.org/officeDocument/2006/math">
                    <m:r>
                      <a:rPr lang="de-DE" i="1" dirty="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dirty="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de-DE" b="0" i="1" dirty="0" smtClean="0">
                        <a:latin typeface="Cambria Math" panose="02040503050406030204" pitchFamily="18" charset="0"/>
                      </a:rPr>
                      <m:t>𝐵</m:t>
                    </m:r>
                  </m:oMath>
                </a14:m>
                <a:r>
                  <a:rPr lang="en-GB" dirty="0"/>
                  <a:t> not preferred to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36868" name="Text Box 6"/>
          <p:cNvSpPr txBox="1">
            <a:spLocks noChangeArrowheads="1"/>
          </p:cNvSpPr>
          <p:nvPr/>
        </p:nvSpPr>
        <p:spPr bwMode="auto">
          <a:xfrm>
            <a:off x="5203825" y="4716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US"/>
          </a:p>
        </p:txBody>
      </p:sp>
      <p:sp>
        <p:nvSpPr>
          <p:cNvPr id="36869" name="Text Box 7"/>
          <p:cNvSpPr txBox="1">
            <a:spLocks noChangeArrowheads="1"/>
          </p:cNvSpPr>
          <p:nvPr/>
        </p:nvSpPr>
        <p:spPr bwMode="auto">
          <a:xfrm>
            <a:off x="5394325" y="4543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a:p>
        </p:txBody>
      </p:sp>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12"/>
          </p:nvPr>
        </p:nvSpPr>
        <p:spPr/>
        <p:txBody>
          <a:bodyPr/>
          <a:lstStyle/>
          <a:p>
            <a:fld id="{67C9959E-8E6B-B04C-9955-EA096F41CA7A}" type="slidenum">
              <a:rPr lang="en-GB" smtClean="0"/>
              <a:t>10</a:t>
            </a:fld>
            <a:endParaRPr lang="en-GB"/>
          </a:p>
        </p:txBody>
      </p:sp>
    </p:spTree>
    <p:extLst>
      <p:ext uri="{BB962C8B-B14F-4D97-AF65-F5344CB8AC3E}">
        <p14:creationId xmlns:p14="http://schemas.microsoft.com/office/powerpoint/2010/main" val="2033745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BA64-4A0C-EC4B-9504-15D6C4204A6C}"/>
              </a:ext>
            </a:extLst>
          </p:cNvPr>
          <p:cNvSpPr>
            <a:spLocks noGrp="1"/>
          </p:cNvSpPr>
          <p:nvPr>
            <p:ph type="title"/>
          </p:nvPr>
        </p:nvSpPr>
        <p:spPr/>
        <p:txBody>
          <a:bodyPr/>
          <a:lstStyle/>
          <a:p>
            <a:r>
              <a:rPr lang="en-GB" dirty="0"/>
              <a:t>A Complete PDDecM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C118FB-426F-7143-9103-BB2CB81B49AB}"/>
                  </a:ext>
                </a:extLst>
              </p:cNvPr>
              <p:cNvSpPr>
                <a:spLocks noGrp="1"/>
              </p:cNvSpPr>
              <p:nvPr>
                <p:ph idx="1"/>
              </p:nvPr>
            </p:nvSpPr>
            <p:spPr/>
            <p:txBody>
              <a:bodyPr>
                <a:normAutofit/>
              </a:bodyPr>
              <a:lstStyle/>
              <a:p>
                <a:r>
                  <a:rPr lang="en-GB" dirty="0"/>
                  <a:t>A PDDecM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Sub>
                      </m:e>
                    </m:d>
                  </m:oMath>
                </a14:m>
                <a:r>
                  <a:rPr lang="en-GB" dirty="0"/>
                  <a:t> is a PDM where the two static models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Sub>
                  </m:oMath>
                </a14:m>
                <a:r>
                  <a:rPr lang="en-GB" dirty="0"/>
                  <a:t> are PDecMs, i.e.,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r>
                  <a:rPr lang="en-GB" dirty="0"/>
                  <a:t> is a PDecM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endParaRPr lang="en-GB" dirty="0"/>
              </a:p>
              <a:p>
                <a:pPr marL="7938" lvl="1"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𝑖</m:t>
                                  </m:r>
                                </m:sup>
                              </m:sSubSup>
                            </m:e>
                          </m:d>
                        </m:e>
                        <m:sub>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de-DE" i="1">
                                  <a:latin typeface="Cambria Math" panose="02040503050406030204" pitchFamily="18" charset="0"/>
                                  <a:ea typeface="Cambria Math" panose="02040503050406030204" pitchFamily="18" charset="0"/>
                                </a:rPr>
                                <m:t>0</m:t>
                              </m:r>
                            </m:sub>
                          </m:sSub>
                        </m:sup>
                      </m:sSubSup>
                      <m:r>
                        <a:rPr lang="de-DE" i="1">
                          <a:latin typeface="Cambria Math" panose="02040503050406030204" pitchFamily="18" charset="0"/>
                          <a:ea typeface="Cambria Math" panose="02040503050406030204" pitchFamily="18" charset="0"/>
                        </a:rPr>
                        <m:t>∪</m:t>
                      </m:r>
                      <m:sSubSup>
                        <m:sSubSupPr>
                          <m:ctrlPr>
                            <a:rPr lang="de-DE" i="1" smtClean="0">
                              <a:solidFill>
                                <a:schemeClr val="tx1"/>
                              </a:solidFill>
                              <a:latin typeface="Cambria Math" panose="02040503050406030204" pitchFamily="18" charset="0"/>
                              <a:ea typeface="Cambria Math" panose="02040503050406030204" pitchFamily="18" charset="0"/>
                            </a:rPr>
                          </m:ctrlPr>
                        </m:sSubSupPr>
                        <m:e>
                          <m:d>
                            <m:dPr>
                              <m:begChr m:val="{"/>
                              <m:endChr m:val="}"/>
                              <m:ctrlPr>
                                <a:rPr lang="de-DE" i="1">
                                  <a:solidFill>
                                    <a:schemeClr val="tx1"/>
                                  </a:solidFill>
                                  <a:latin typeface="Cambria Math" panose="02040503050406030204" pitchFamily="18" charset="0"/>
                                  <a:ea typeface="Cambria Math" panose="02040503050406030204" pitchFamily="18" charset="0"/>
                                </a:rPr>
                              </m:ctrlPr>
                            </m:dPr>
                            <m:e>
                              <m:sSubSup>
                                <m:sSubSupPr>
                                  <m:ctrlPr>
                                    <a:rPr lang="de-DE" i="1">
                                      <a:solidFill>
                                        <a:schemeClr val="tx1"/>
                                      </a:solidFill>
                                      <a:latin typeface="Cambria Math" panose="02040503050406030204" pitchFamily="18" charset="0"/>
                                      <a:ea typeface="Cambria Math" panose="02040503050406030204" pitchFamily="18" charset="0"/>
                                    </a:rPr>
                                  </m:ctrlPr>
                                </m:sSubSupPr>
                                <m:e>
                                  <m:r>
                                    <a:rPr lang="de-DE" i="1">
                                      <a:solidFill>
                                        <a:schemeClr val="tx1"/>
                                      </a:solidFill>
                                      <a:latin typeface="Cambria Math" panose="02040503050406030204" pitchFamily="18" charset="0"/>
                                      <a:ea typeface="Cambria Math" panose="02040503050406030204" pitchFamily="18" charset="0"/>
                                    </a:rPr>
                                    <m:t>𝑔</m:t>
                                  </m:r>
                                </m:e>
                                <m:sub>
                                  <m:r>
                                    <a:rPr lang="de-DE" i="1">
                                      <a:solidFill>
                                        <a:schemeClr val="tx1"/>
                                      </a:solidFill>
                                      <a:latin typeface="Cambria Math" panose="02040503050406030204" pitchFamily="18" charset="0"/>
                                      <a:ea typeface="Cambria Math" panose="02040503050406030204" pitchFamily="18" charset="0"/>
                                    </a:rPr>
                                    <m:t>0</m:t>
                                  </m:r>
                                </m:sub>
                                <m:sup>
                                  <m:r>
                                    <a:rPr lang="de-DE" i="1">
                                      <a:solidFill>
                                        <a:schemeClr val="tx1"/>
                                      </a:solidFill>
                                      <a:latin typeface="Cambria Math" panose="02040503050406030204" pitchFamily="18" charset="0"/>
                                      <a:ea typeface="Cambria Math" panose="02040503050406030204" pitchFamily="18" charset="0"/>
                                    </a:rPr>
                                    <m:t>𝑢</m:t>
                                  </m:r>
                                </m:sup>
                              </m:sSubSup>
                            </m:e>
                          </m:d>
                        </m:e>
                        <m:sub>
                          <m:r>
                            <a:rPr lang="de-DE" i="1">
                              <a:solidFill>
                                <a:schemeClr val="tx1"/>
                              </a:solidFill>
                              <a:latin typeface="Cambria Math" panose="02040503050406030204" pitchFamily="18" charset="0"/>
                              <a:ea typeface="Cambria Math" panose="02040503050406030204" pitchFamily="18" charset="0"/>
                            </a:rPr>
                            <m:t>𝑢</m:t>
                          </m:r>
                          <m:r>
                            <a:rPr lang="de-DE" i="1">
                              <a:solidFill>
                                <a:schemeClr val="tx1"/>
                              </a:solidFill>
                              <a:latin typeface="Cambria Math" panose="02040503050406030204" pitchFamily="18" charset="0"/>
                              <a:ea typeface="Cambria Math" panose="02040503050406030204" pitchFamily="18" charset="0"/>
                            </a:rPr>
                            <m:t>=1</m:t>
                          </m:r>
                        </m:sub>
                        <m:sup>
                          <m:sSub>
                            <m:sSubPr>
                              <m:ctrlPr>
                                <a:rPr lang="de-DE" i="1">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𝑚</m:t>
                              </m:r>
                            </m:e>
                            <m:sub>
                              <m:r>
                                <a:rPr lang="de-DE" i="1">
                                  <a:solidFill>
                                    <a:schemeClr val="tx1"/>
                                  </a:solidFill>
                                  <a:latin typeface="Cambria Math" panose="02040503050406030204" pitchFamily="18" charset="0"/>
                                  <a:ea typeface="Cambria Math" panose="02040503050406030204" pitchFamily="18" charset="0"/>
                                </a:rPr>
                                <m:t>0</m:t>
                              </m:r>
                            </m:sub>
                          </m:sSub>
                        </m:sup>
                      </m:sSubSup>
                      <m:r>
                        <a:rPr lang="de-DE" i="1">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𝜑</m:t>
                              </m:r>
                            </m:e>
                            <m:sub>
                              <m:r>
                                <a:rPr lang="de-DE" b="0" i="1" smtClean="0">
                                  <a:solidFill>
                                    <a:schemeClr val="accent1"/>
                                  </a:solidFill>
                                  <a:latin typeface="Cambria Math" panose="02040503050406030204" pitchFamily="18" charset="0"/>
                                  <a:ea typeface="Cambria Math" panose="02040503050406030204" pitchFamily="18" charset="0"/>
                                </a:rPr>
                                <m:t>0</m:t>
                              </m:r>
                            </m:sub>
                            <m:sup>
                              <m:r>
                                <a:rPr lang="de-DE" i="1">
                                  <a:solidFill>
                                    <a:schemeClr val="accent1"/>
                                  </a:solidFill>
                                  <a:latin typeface="Cambria Math" panose="02040503050406030204" pitchFamily="18" charset="0"/>
                                  <a:ea typeface="Cambria Math" panose="02040503050406030204" pitchFamily="18" charset="0"/>
                                </a:rPr>
                                <m:t>𝑈</m:t>
                              </m:r>
                            </m:sup>
                          </m:sSubSup>
                        </m:e>
                      </m:d>
                    </m:oMath>
                  </m:oMathPara>
                </a14:m>
                <a:endParaRPr lang="en-GB" dirty="0"/>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oMath>
                </a14:m>
                <a:r>
                  <a:rPr lang="de-DE" dirty="0">
                    <a:ea typeface="Cambria Math" panose="02040503050406030204" pitchFamily="18" charset="0"/>
                  </a:rPr>
                  <a:t> </a:t>
                </a:r>
                <a:r>
                  <a:rPr lang="en-GB" dirty="0">
                    <a:ea typeface="Cambria Math" panose="02040503050406030204" pitchFamily="18" charset="0"/>
                  </a:rPr>
                  <a:t>is a PDecM describing the intra- and </a:t>
                </a:r>
                <a:br>
                  <a:rPr lang="en-GB" dirty="0">
                    <a:ea typeface="Cambria Math" panose="02040503050406030204" pitchFamily="18" charset="0"/>
                  </a:rPr>
                </a:br>
                <a:r>
                  <a:rPr lang="en-GB" dirty="0">
                    <a:ea typeface="Cambria Math" panose="02040503050406030204" pitchFamily="18" charset="0"/>
                  </a:rPr>
                  <a:t>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en-GB"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oMath>
                  </m:oMathPara>
                </a14:m>
                <a:endParaRPr lang="en-GB" dirty="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𝑖</m:t>
                                </m:r>
                              </m:sup>
                            </m:sSubSup>
                          </m:e>
                        </m:d>
                      </m:e>
                      <m:sub>
                        <m:r>
                          <a:rPr lang="de-DE"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𝑡</m:t>
                            </m:r>
                          </m:sub>
                        </m:sSub>
                      </m:sup>
                    </m:sSubSup>
                    <m:r>
                      <a:rPr lang="de-DE" i="1">
                        <a:latin typeface="Cambria Math" panose="02040503050406030204" pitchFamily="18" charset="0"/>
                        <a:ea typeface="Cambria Math" panose="02040503050406030204" pitchFamily="18" charset="0"/>
                      </a:rPr>
                      <m:t>∪</m:t>
                    </m:r>
                    <m:sSubSup>
                      <m:sSubSupPr>
                        <m:ctrlPr>
                          <a:rPr lang="de-DE" i="1" smtClean="0">
                            <a:solidFill>
                              <a:schemeClr val="tx1"/>
                            </a:solidFill>
                            <a:latin typeface="Cambria Math" panose="02040503050406030204" pitchFamily="18" charset="0"/>
                            <a:ea typeface="Cambria Math" panose="02040503050406030204" pitchFamily="18" charset="0"/>
                          </a:rPr>
                        </m:ctrlPr>
                      </m:sSubSupPr>
                      <m:e>
                        <m:d>
                          <m:dPr>
                            <m:begChr m:val="{"/>
                            <m:endChr m:val="}"/>
                            <m:ctrlPr>
                              <a:rPr lang="de-DE" i="1">
                                <a:solidFill>
                                  <a:schemeClr val="tx1"/>
                                </a:solidFill>
                                <a:latin typeface="Cambria Math" panose="02040503050406030204" pitchFamily="18" charset="0"/>
                                <a:ea typeface="Cambria Math" panose="02040503050406030204" pitchFamily="18" charset="0"/>
                              </a:rPr>
                            </m:ctrlPr>
                          </m:dPr>
                          <m:e>
                            <m:sSubSup>
                              <m:sSubSupPr>
                                <m:ctrlPr>
                                  <a:rPr lang="de-DE" i="1">
                                    <a:solidFill>
                                      <a:schemeClr val="tx1"/>
                                    </a:solidFill>
                                    <a:latin typeface="Cambria Math" panose="02040503050406030204" pitchFamily="18" charset="0"/>
                                    <a:ea typeface="Cambria Math" panose="02040503050406030204" pitchFamily="18" charset="0"/>
                                  </a:rPr>
                                </m:ctrlPr>
                              </m:sSubSupPr>
                              <m:e>
                                <m:r>
                                  <a:rPr lang="de-DE" i="1">
                                    <a:solidFill>
                                      <a:schemeClr val="tx1"/>
                                    </a:solidFill>
                                    <a:latin typeface="Cambria Math" panose="02040503050406030204" pitchFamily="18" charset="0"/>
                                    <a:ea typeface="Cambria Math" panose="02040503050406030204" pitchFamily="18" charset="0"/>
                                  </a:rPr>
                                  <m:t>𝑔</m:t>
                                </m:r>
                              </m:e>
                              <m:sub>
                                <m:r>
                                  <a:rPr lang="de-DE" i="1">
                                    <a:solidFill>
                                      <a:schemeClr val="tx1"/>
                                    </a:solidFill>
                                    <a:latin typeface="Cambria Math" panose="02040503050406030204" pitchFamily="18" charset="0"/>
                                    <a:ea typeface="Cambria Math" panose="02040503050406030204" pitchFamily="18" charset="0"/>
                                  </a:rPr>
                                  <m:t>𝑡</m:t>
                                </m:r>
                              </m:sub>
                              <m:sup>
                                <m:r>
                                  <a:rPr lang="de-DE" i="1">
                                    <a:solidFill>
                                      <a:schemeClr val="tx1"/>
                                    </a:solidFill>
                                    <a:latin typeface="Cambria Math" panose="02040503050406030204" pitchFamily="18" charset="0"/>
                                    <a:ea typeface="Cambria Math" panose="02040503050406030204" pitchFamily="18" charset="0"/>
                                  </a:rPr>
                                  <m:t>𝑢</m:t>
                                </m:r>
                              </m:sup>
                            </m:sSubSup>
                          </m:e>
                        </m:d>
                      </m:e>
                      <m:sub>
                        <m:r>
                          <a:rPr lang="de-DE" i="1">
                            <a:solidFill>
                              <a:schemeClr val="tx1"/>
                            </a:solidFill>
                            <a:latin typeface="Cambria Math" panose="02040503050406030204" pitchFamily="18" charset="0"/>
                            <a:ea typeface="Cambria Math" panose="02040503050406030204" pitchFamily="18" charset="0"/>
                          </a:rPr>
                          <m:t>𝑢</m:t>
                        </m:r>
                        <m:r>
                          <a:rPr lang="de-DE" i="1">
                            <a:solidFill>
                              <a:schemeClr val="tx1"/>
                            </a:solidFill>
                            <a:latin typeface="Cambria Math" panose="02040503050406030204" pitchFamily="18" charset="0"/>
                            <a:ea typeface="Cambria Math" panose="02040503050406030204" pitchFamily="18" charset="0"/>
                          </a:rPr>
                          <m:t>=1</m:t>
                        </m:r>
                      </m:sub>
                      <m:sup>
                        <m:sSub>
                          <m:sSubPr>
                            <m:ctrlPr>
                              <a:rPr lang="de-DE" i="1">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𝑚</m:t>
                            </m:r>
                          </m:e>
                          <m:sub>
                            <m:r>
                              <a:rPr lang="de-DE" i="1">
                                <a:solidFill>
                                  <a:schemeClr val="tx1"/>
                                </a:solidFill>
                                <a:latin typeface="Cambria Math" panose="02040503050406030204" pitchFamily="18" charset="0"/>
                                <a:ea typeface="Cambria Math" panose="02040503050406030204" pitchFamily="18" charset="0"/>
                              </a:rPr>
                              <m:t>𝑡</m:t>
                            </m:r>
                          </m:sub>
                        </m:sSub>
                      </m:sup>
                    </m:sSubSup>
                    <m:r>
                      <a:rPr lang="de-DE" i="1">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𝜑</m:t>
                            </m:r>
                          </m:e>
                          <m:sub>
                            <m:r>
                              <a:rPr lang="de-DE" i="1">
                                <a:solidFill>
                                  <a:schemeClr val="accent1"/>
                                </a:solidFill>
                                <a:latin typeface="Cambria Math" panose="02040503050406030204" pitchFamily="18" charset="0"/>
                                <a:ea typeface="Cambria Math" panose="02040503050406030204" pitchFamily="18" charset="0"/>
                              </a:rPr>
                              <m:t>𝑡</m:t>
                            </m:r>
                          </m:sub>
                          <m:sup>
                            <m:r>
                              <a:rPr lang="de-DE" i="1">
                                <a:solidFill>
                                  <a:schemeClr val="accent1"/>
                                </a:solidFill>
                                <a:latin typeface="Cambria Math" panose="02040503050406030204" pitchFamily="18" charset="0"/>
                                <a:ea typeface="Cambria Math" panose="02040503050406030204" pitchFamily="18" charset="0"/>
                              </a:rPr>
                              <m:t>𝑈</m:t>
                            </m:r>
                          </m:sup>
                        </m:sSubSup>
                      </m:e>
                    </m:d>
                  </m:oMath>
                </a14:m>
                <a:endParaRPr lang="en-GB" dirty="0">
                  <a:ea typeface="Cambria Math" panose="02040503050406030204" pitchFamily="18" charset="0"/>
                </a:endParaRPr>
              </a:p>
              <a:p>
                <a:pPr lvl="3"/>
                <a14:m>
                  <m:oMath xmlns:m="http://schemas.openxmlformats.org/officeDocument/2006/math">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𝜑</m:t>
                        </m:r>
                      </m:e>
                      <m:sub>
                        <m:r>
                          <a:rPr lang="de-DE" i="1">
                            <a:solidFill>
                              <a:schemeClr val="accent1"/>
                            </a:solidFill>
                            <a:latin typeface="Cambria Math" panose="02040503050406030204" pitchFamily="18" charset="0"/>
                            <a:ea typeface="Cambria Math" panose="02040503050406030204" pitchFamily="18" charset="0"/>
                          </a:rPr>
                          <m:t>𝑡</m:t>
                        </m:r>
                      </m:sub>
                      <m:sup>
                        <m:r>
                          <a:rPr lang="de-DE" i="1">
                            <a:solidFill>
                              <a:schemeClr val="accent1"/>
                            </a:solidFill>
                            <a:latin typeface="Cambria Math" panose="02040503050406030204" pitchFamily="18" charset="0"/>
                            <a:ea typeface="Cambria Math" panose="02040503050406030204" pitchFamily="18" charset="0"/>
                          </a:rPr>
                          <m:t>𝑈</m:t>
                        </m:r>
                      </m:sup>
                    </m:sSubSup>
                  </m:oMath>
                </a14:m>
                <a:r>
                  <a:rPr lang="en-GB" dirty="0">
                    <a:ea typeface="Cambria Math" panose="02040503050406030204" pitchFamily="18" charset="0"/>
                  </a:rPr>
                  <a:t> combination function, may be omitted (in Approach 2)</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𝑟𝑒𝑝𝑙𝑎𝑐𝑒𝑑</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𝑏𝑦</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e>
                        </m:d>
                      </m:e>
                      <m:sub>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𝑔</m:t>
                                </m:r>
                              </m:e>
                              <m:sup>
                                <m:r>
                                  <a:rPr lang="de-DE" b="0" i="1" smtClean="0">
                                    <a:solidFill>
                                      <a:schemeClr val="accent1"/>
                                    </a:solidFill>
                                    <a:latin typeface="Cambria Math" panose="02040503050406030204" pitchFamily="18" charset="0"/>
                                    <a:ea typeface="Cambria Math" panose="02040503050406030204" pitchFamily="18" charset="0"/>
                                  </a:rPr>
                                  <m:t>𝑢</m:t>
                                </m:r>
                              </m:sup>
                            </m:s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oMath>
                </a14:m>
                <a:endParaRPr lang="en-GB" dirty="0"/>
              </a:p>
              <a:p>
                <a:pPr lvl="3"/>
                <a14:m>
                  <m:oMath xmlns:m="http://schemas.openxmlformats.org/officeDocument/2006/math">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𝑔</m:t>
                        </m:r>
                      </m:e>
                      <m:sup>
                        <m:r>
                          <a:rPr lang="de-DE" i="1">
                            <a:solidFill>
                              <a:schemeClr val="accent1"/>
                            </a:solidFill>
                            <a:latin typeface="Cambria Math" panose="02040503050406030204" pitchFamily="18" charset="0"/>
                            <a:ea typeface="Cambria Math" panose="02040503050406030204" pitchFamily="18" charset="0"/>
                          </a:rPr>
                          <m:t>𝑢</m:t>
                        </m:r>
                      </m:sup>
                    </m:sSup>
                  </m:oMath>
                </a14:m>
                <a:r>
                  <a:rPr lang="en-GB" dirty="0"/>
                  <a:t> utility transfer function, may be singleton (in Approach 1)</a:t>
                </a:r>
              </a:p>
            </p:txBody>
          </p:sp>
        </mc:Choice>
        <mc:Fallback xmlns="">
          <p:sp>
            <p:nvSpPr>
              <p:cNvPr id="3" name="Content Placeholder 2">
                <a:extLst>
                  <a:ext uri="{FF2B5EF4-FFF2-40B4-BE49-F238E27FC236}">
                    <a16:creationId xmlns:a16="http://schemas.microsoft.com/office/drawing/2014/main" id="{E0C118FB-426F-7143-9103-BB2CB81B49AB}"/>
                  </a:ext>
                </a:extLst>
              </p:cNvPr>
              <p:cNvSpPr>
                <a:spLocks noGrp="1" noRot="1" noChangeAspect="1" noMove="1" noResize="1" noEditPoints="1" noAdjustHandles="1" noChangeArrowheads="1" noChangeShapeType="1" noTextEdit="1"/>
              </p:cNvSpPr>
              <p:nvPr>
                <p:ph idx="1"/>
              </p:nvPr>
            </p:nvSpPr>
            <p:spPr>
              <a:blipFill>
                <a:blip r:embed="rId2"/>
                <a:stretch>
                  <a:fillRect l="-1447" t="-1768" b="-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26BAD60-D8EC-884B-834E-8167AA9AD177}"/>
              </a:ext>
            </a:extLst>
          </p:cNvPr>
          <p:cNvSpPr>
            <a:spLocks noGrp="1"/>
          </p:cNvSpPr>
          <p:nvPr>
            <p:ph type="sldNum" sz="quarter" idx="12"/>
          </p:nvPr>
        </p:nvSpPr>
        <p:spPr/>
        <p:txBody>
          <a:bodyPr/>
          <a:lstStyle/>
          <a:p>
            <a:fld id="{67C9959E-8E6B-B04C-9955-EA096F41CA7A}" type="slidenum">
              <a:rPr lang="en-GB" smtClean="0"/>
              <a:t>100</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CF1B12-6788-074E-81F5-BD8401E267B9}"/>
                  </a:ext>
                </a:extLst>
              </p:cNvPr>
              <p:cNvSpPr txBox="1"/>
              <p:nvPr/>
            </p:nvSpPr>
            <p:spPr>
              <a:xfrm>
                <a:off x="6732573" y="3309642"/>
                <a:ext cx="2265770" cy="12305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Approach 2 requires a combination function </a:t>
                </a:r>
                <a14:m>
                  <m:oMath xmlns:m="http://schemas.openxmlformats.org/officeDocument/2006/math">
                    <m:sSup>
                      <m:sSupPr>
                        <m:ctrlPr>
                          <a:rPr lang="de-DE" i="1" smtClean="0">
                            <a:solidFill>
                              <a:schemeClr val="accent4"/>
                            </a:solidFill>
                            <a:latin typeface="Cambria Math" panose="02040503050406030204" pitchFamily="18" charset="0"/>
                            <a:ea typeface="Cambria Math" panose="02040503050406030204" pitchFamily="18" charset="0"/>
                          </a:rPr>
                        </m:ctrlPr>
                      </m:sSupPr>
                      <m:e>
                        <m:r>
                          <a:rPr lang="en-GB" i="1">
                            <a:solidFill>
                              <a:schemeClr val="accent4"/>
                            </a:solidFill>
                            <a:latin typeface="Cambria Math" panose="02040503050406030204" pitchFamily="18" charset="0"/>
                            <a:ea typeface="Cambria Math" panose="02040503050406030204" pitchFamily="18" charset="0"/>
                          </a:rPr>
                          <m:t>𝜑</m:t>
                        </m:r>
                      </m:e>
                      <m:sup>
                        <m:r>
                          <a:rPr lang="de-DE" i="1">
                            <a:solidFill>
                              <a:schemeClr val="accent4"/>
                            </a:solidFill>
                            <a:latin typeface="Cambria Math" panose="02040503050406030204" pitchFamily="18" charset="0"/>
                            <a:ea typeface="Cambria Math" panose="02040503050406030204" pitchFamily="18" charset="0"/>
                          </a:rPr>
                          <m:t>𝑈</m:t>
                        </m:r>
                      </m:sup>
                    </m:sSup>
                  </m:oMath>
                </a14:m>
                <a:r>
                  <a:rPr lang="en-GB" dirty="0"/>
                  <a:t> for computing an EU query at the end</a:t>
                </a:r>
              </a:p>
            </p:txBody>
          </p:sp>
        </mc:Choice>
        <mc:Fallback xmlns="">
          <p:sp>
            <p:nvSpPr>
              <p:cNvPr id="5" name="TextBox 4">
                <a:extLst>
                  <a:ext uri="{FF2B5EF4-FFF2-40B4-BE49-F238E27FC236}">
                    <a16:creationId xmlns:a16="http://schemas.microsoft.com/office/drawing/2014/main" id="{44CF1B12-6788-074E-81F5-BD8401E267B9}"/>
                  </a:ext>
                </a:extLst>
              </p:cNvPr>
              <p:cNvSpPr txBox="1">
                <a:spLocks noRot="1" noChangeAspect="1" noMove="1" noResize="1" noEditPoints="1" noAdjustHandles="1" noChangeArrowheads="1" noChangeShapeType="1" noTextEdit="1"/>
              </p:cNvSpPr>
              <p:nvPr/>
            </p:nvSpPr>
            <p:spPr>
              <a:xfrm>
                <a:off x="6732573" y="3309642"/>
                <a:ext cx="2265770" cy="123053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207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Temporal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PDDecM </a:t>
                </a:r>
                <a14:m>
                  <m:oMath xmlns:m="http://schemas.openxmlformats.org/officeDocument/2006/math">
                    <m:r>
                      <a:rPr lang="en-GB" i="1" dirty="0">
                        <a:latin typeface="Cambria Math" panose="02040503050406030204" pitchFamily="18" charset="0"/>
                      </a:rPr>
                      <m:t>𝐺</m:t>
                    </m:r>
                  </m:oMath>
                </a14:m>
                <a:r>
                  <a:rPr lang="en-GB" dirty="0"/>
                  <a:t>, evidence </a:t>
                </a:r>
                <a14:m>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𝑬</m:t>
                        </m:r>
                      </m:e>
                      <m:sub>
                        <m:r>
                          <a:rPr lang="de-DE" b="0" i="1" smtClean="0">
                            <a:latin typeface="Cambria Math" panose="02040503050406030204" pitchFamily="18" charset="0"/>
                          </a:rPr>
                          <m:t>1:</m:t>
                        </m:r>
                        <m:r>
                          <a:rPr lang="de-DE" b="0" i="1" smtClean="0">
                            <a:latin typeface="Cambria Math" panose="02040503050406030204" pitchFamily="18" charset="0"/>
                          </a:rPr>
                          <m:t>𝑡</m:t>
                        </m:r>
                      </m:sub>
                    </m:sSub>
                  </m:oMath>
                </a14:m>
                <a:r>
                  <a:rPr lang="en-GB" dirty="0"/>
                  <a:t>, and a number </a:t>
                </a:r>
                <a14:m>
                  <m:oMath xmlns:m="http://schemas.openxmlformats.org/officeDocument/2006/math">
                    <m:r>
                      <a:rPr lang="de-DE" i="1">
                        <a:latin typeface="Cambria Math" panose="02040503050406030204" pitchFamily="18" charset="0"/>
                        <a:ea typeface="Cambria Math" panose="02040503050406030204" pitchFamily="18" charset="0"/>
                      </a:rPr>
                      <m:t>𝜅</m:t>
                    </m:r>
                  </m:oMath>
                </a14:m>
                <a:endParaRPr lang="en-GB" dirty="0"/>
              </a:p>
              <a:p>
                <a:r>
                  <a:rPr lang="en-GB" dirty="0"/>
                  <a:t>Temporal MEU problem</a:t>
                </a:r>
              </a:p>
              <a:p>
                <a:pPr lvl="1"/>
                <a:r>
                  <a:rPr lang="en-GB" dirty="0"/>
                  <a:t>Find the temporal action assignment that yields the highest expected utility in </a:t>
                </a:r>
                <a14:m>
                  <m:oMath xmlns:m="http://schemas.openxmlformats.org/officeDocument/2006/math">
                    <m:r>
                      <a:rPr lang="en-GB" i="1" dirty="0" smtClean="0">
                        <a:latin typeface="Cambria Math" panose="02040503050406030204" pitchFamily="18" charset="0"/>
                      </a:rPr>
                      <m:t>𝐺</m:t>
                    </m:r>
                  </m:oMath>
                </a14:m>
                <a:endParaRPr lang="de-DE" dirty="0"/>
              </a:p>
              <a:p>
                <a:pPr lvl="1"/>
                <a:r>
                  <a:rPr lang="en-GB" dirty="0"/>
                  <a:t>Formally,</a:t>
                </a:r>
              </a:p>
              <a:p>
                <a:pPr lvl="2"/>
                <a:endParaRPr lang="en-GB" dirty="0"/>
              </a:p>
              <a:p>
                <a:pPr lvl="2"/>
                <a:endParaRPr lang="en-GB" dirty="0"/>
              </a:p>
              <a:p>
                <a:pPr lvl="2"/>
                <a:endParaRPr lang="en-GB" dirty="0"/>
              </a:p>
              <a:p>
                <a:pPr lvl="2"/>
                <a:endParaRPr lang="en-GB" dirty="0"/>
              </a:p>
              <a:p>
                <a:pPr lvl="1"/>
                <a:endParaRPr lang="en-GB" dirty="0"/>
              </a:p>
              <a:p>
                <a:pPr lvl="2"/>
                <a:r>
                  <a:rPr lang="en-GB" dirty="0"/>
                  <a:t>Size of </a:t>
                </a:r>
                <a14:m>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ℛ</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𝑨</m:t>
                            </m:r>
                          </m:e>
                          <m:sub>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sub>
                        </m:sSub>
                      </m:e>
                    </m:d>
                  </m:oMath>
                </a14:m>
                <a:r>
                  <a:rPr lang="en-GB" dirty="0"/>
                  <a:t> exponential in number of groups (as with static decision making) and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𝜅</m:t>
                    </m:r>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101</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9A7C0EC-ACD1-AE42-9BFC-8D3DA2A0AFA0}"/>
                  </a:ext>
                </a:extLst>
              </p:cNvPr>
              <p:cNvSpPr/>
              <p:nvPr/>
            </p:nvSpPr>
            <p:spPr>
              <a:xfrm>
                <a:off x="1060278" y="3347628"/>
                <a:ext cx="7455072" cy="14134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sz="2800" i="1" smtClean="0">
                              <a:solidFill>
                                <a:schemeClr val="accent1"/>
                              </a:solidFill>
                              <a:latin typeface="Cambria Math" panose="02040503050406030204" pitchFamily="18" charset="0"/>
                            </a:rPr>
                          </m:ctrlPr>
                        </m:funcPr>
                        <m:fName>
                          <m:r>
                            <m:rPr>
                              <m:sty m:val="p"/>
                            </m:rPr>
                            <a:rPr lang="de-DE" sz="2800">
                              <a:solidFill>
                                <a:schemeClr val="accent1"/>
                              </a:solidFill>
                              <a:latin typeface="Cambria Math" panose="02040503050406030204" pitchFamily="18" charset="0"/>
                            </a:rPr>
                            <m:t>meu</m:t>
                          </m:r>
                        </m:fName>
                        <m:e>
                          <m:d>
                            <m:dPr>
                              <m:ctrlPr>
                                <a:rPr lang="de-DE" sz="2800" i="1">
                                  <a:solidFill>
                                    <a:schemeClr val="accent1"/>
                                  </a:solidFill>
                                  <a:latin typeface="Cambria Math" panose="02040503050406030204" pitchFamily="18" charset="0"/>
                                </a:rPr>
                              </m:ctrlPr>
                            </m:dPr>
                            <m:e>
                              <m:r>
                                <a:rPr lang="de-DE" sz="2800" i="1">
                                  <a:solidFill>
                                    <a:schemeClr val="accent1"/>
                                  </a:solidFill>
                                  <a:latin typeface="Cambria Math" panose="02040503050406030204" pitchFamily="18" charset="0"/>
                                </a:rPr>
                                <m:t>𝐺</m:t>
                              </m:r>
                              <m:r>
                                <a:rPr lang="de-DE" sz="2800" i="1">
                                  <a:solidFill>
                                    <a:schemeClr val="accent1"/>
                                  </a:solidFill>
                                  <a:latin typeface="Cambria Math" panose="02040503050406030204" pitchFamily="18" charset="0"/>
                                </a:rPr>
                                <m:t>|</m:t>
                              </m:r>
                              <m:sSub>
                                <m:sSubPr>
                                  <m:ctrlPr>
                                    <a:rPr lang="de-DE" sz="2800" b="1" i="1" smtClean="0">
                                      <a:solidFill>
                                        <a:schemeClr val="accent1"/>
                                      </a:solidFill>
                                      <a:latin typeface="Cambria Math" panose="02040503050406030204" pitchFamily="18" charset="0"/>
                                    </a:rPr>
                                  </m:ctrlPr>
                                </m:sSubPr>
                                <m:e>
                                  <m:r>
                                    <a:rPr lang="de-DE" sz="2800" b="1" i="1">
                                      <a:solidFill>
                                        <a:schemeClr val="accent1"/>
                                      </a:solidFill>
                                      <a:latin typeface="Cambria Math" panose="02040503050406030204" pitchFamily="18" charset="0"/>
                                    </a:rPr>
                                    <m:t>𝑬</m:t>
                                  </m:r>
                                </m:e>
                                <m:sub>
                                  <m:r>
                                    <a:rPr lang="de-DE" sz="2800" b="0" i="1" smtClean="0">
                                      <a:solidFill>
                                        <a:schemeClr val="accent1"/>
                                      </a:solidFill>
                                      <a:latin typeface="Cambria Math" panose="02040503050406030204" pitchFamily="18" charset="0"/>
                                    </a:rPr>
                                    <m:t>1:</m:t>
                                  </m:r>
                                  <m:r>
                                    <a:rPr lang="de-DE" sz="2800" b="0" i="1" smtClean="0">
                                      <a:solidFill>
                                        <a:schemeClr val="accent1"/>
                                      </a:solidFill>
                                      <a:latin typeface="Cambria Math" panose="02040503050406030204" pitchFamily="18" charset="0"/>
                                    </a:rPr>
                                    <m:t>𝑡</m:t>
                                  </m:r>
                                </m:sub>
                              </m:sSub>
                              <m:r>
                                <a:rPr lang="de-DE" sz="2800" b="0" i="1" smtClean="0">
                                  <a:solidFill>
                                    <a:schemeClr val="accent1"/>
                                  </a:solidFill>
                                  <a:latin typeface="Cambria Math" panose="02040503050406030204" pitchFamily="18" charset="0"/>
                                </a:rPr>
                                <m:t>,</m:t>
                              </m:r>
                              <m:r>
                                <a:rPr lang="de-DE" sz="2800" i="1" smtClean="0">
                                  <a:solidFill>
                                    <a:schemeClr val="accent1"/>
                                  </a:solidFill>
                                  <a:latin typeface="Cambria Math" panose="02040503050406030204" pitchFamily="18" charset="0"/>
                                  <a:ea typeface="Cambria Math" panose="02040503050406030204" pitchFamily="18" charset="0"/>
                                </a:rPr>
                                <m:t>𝜅</m:t>
                              </m:r>
                            </m:e>
                          </m:d>
                        </m:e>
                      </m:func>
                      <m:r>
                        <a:rPr lang="de-DE" sz="2800" i="1">
                          <a:solidFill>
                            <a:schemeClr val="accent1"/>
                          </a:solidFill>
                          <a:latin typeface="Cambria Math" panose="02040503050406030204" pitchFamily="18" charset="0"/>
                        </a:rPr>
                        <m:t>=</m:t>
                      </m:r>
                      <m:d>
                        <m:dPr>
                          <m:ctrlPr>
                            <a:rPr lang="de-DE" sz="2800" i="1">
                              <a:solidFill>
                                <a:schemeClr val="accent1"/>
                              </a:solidFill>
                              <a:latin typeface="Cambria Math" panose="02040503050406030204" pitchFamily="18" charset="0"/>
                            </a:rPr>
                          </m:ctrlPr>
                        </m:dPr>
                        <m:e>
                          <m:sSubSup>
                            <m:sSubSupPr>
                              <m:ctrlPr>
                                <a:rPr lang="de-DE" sz="2800" b="0" i="1" smtClean="0">
                                  <a:solidFill>
                                    <a:schemeClr val="accent1"/>
                                  </a:solidFill>
                                  <a:latin typeface="Cambria Math" panose="02040503050406030204" pitchFamily="18" charset="0"/>
                                </a:rPr>
                              </m:ctrlPr>
                            </m:sSubSupPr>
                            <m:e>
                              <m:r>
                                <a:rPr lang="de-DE" sz="2800" b="1" i="1">
                                  <a:solidFill>
                                    <a:schemeClr val="accent1"/>
                                  </a:solidFill>
                                  <a:latin typeface="Cambria Math" panose="02040503050406030204" pitchFamily="18" charset="0"/>
                                </a:rPr>
                                <m:t>𝒂</m:t>
                              </m:r>
                            </m:e>
                            <m:sub>
                              <m:r>
                                <a:rPr lang="de-DE" sz="2800" b="0" i="1" smtClean="0">
                                  <a:solidFill>
                                    <a:schemeClr val="accent1"/>
                                  </a:solidFill>
                                  <a:latin typeface="Cambria Math" panose="02040503050406030204" pitchFamily="18" charset="0"/>
                                </a:rPr>
                                <m:t>𝑡</m:t>
                              </m:r>
                              <m:r>
                                <a:rPr lang="de-DE" sz="2800" b="0" i="1" smtClean="0">
                                  <a:solidFill>
                                    <a:schemeClr val="accent1"/>
                                  </a:solidFill>
                                  <a:latin typeface="Cambria Math" panose="02040503050406030204" pitchFamily="18" charset="0"/>
                                </a:rPr>
                                <m:t>:</m:t>
                              </m:r>
                              <m:r>
                                <a:rPr lang="de-DE" sz="2800" b="0" i="1" smtClean="0">
                                  <a:solidFill>
                                    <a:schemeClr val="accent1"/>
                                  </a:solidFill>
                                  <a:latin typeface="Cambria Math" panose="02040503050406030204" pitchFamily="18" charset="0"/>
                                </a:rPr>
                                <m:t>𝑡</m:t>
                              </m:r>
                              <m:r>
                                <a:rPr lang="de-DE" sz="2800" b="0" i="1" smtClean="0">
                                  <a:solidFill>
                                    <a:schemeClr val="accent1"/>
                                  </a:solidFill>
                                  <a:latin typeface="Cambria Math" panose="02040503050406030204" pitchFamily="18" charset="0"/>
                                </a:rPr>
                                <m:t>+</m:t>
                              </m:r>
                              <m:r>
                                <a:rPr lang="de-DE" sz="2800" i="1" smtClean="0">
                                  <a:solidFill>
                                    <a:schemeClr val="accent1"/>
                                  </a:solidFill>
                                  <a:latin typeface="Cambria Math" panose="02040503050406030204" pitchFamily="18" charset="0"/>
                                  <a:ea typeface="Cambria Math" panose="02040503050406030204" pitchFamily="18" charset="0"/>
                                </a:rPr>
                                <m:t>𝜅</m:t>
                              </m:r>
                            </m:sub>
                            <m:sup>
                              <m:r>
                                <a:rPr lang="de-DE" sz="2800" i="1">
                                  <a:solidFill>
                                    <a:schemeClr val="accent1"/>
                                  </a:solidFill>
                                  <a:latin typeface="Cambria Math" panose="02040503050406030204" pitchFamily="18" charset="0"/>
                                </a:rPr>
                                <m:t>∗</m:t>
                              </m:r>
                            </m:sup>
                          </m:sSubSup>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𝑒𝑢</m:t>
                          </m:r>
                          <m:d>
                            <m:dPr>
                              <m:ctrlPr>
                                <a:rPr lang="de-DE" sz="2800" i="1">
                                  <a:solidFill>
                                    <a:schemeClr val="accent1"/>
                                  </a:solidFill>
                                  <a:latin typeface="Cambria Math" panose="02040503050406030204" pitchFamily="18" charset="0"/>
                                </a:rPr>
                              </m:ctrlPr>
                            </m:dPr>
                            <m:e>
                              <m:sSub>
                                <m:sSubPr>
                                  <m:ctrlPr>
                                    <a:rPr lang="de-DE" sz="2800" b="1" i="1">
                                      <a:solidFill>
                                        <a:schemeClr val="accent1"/>
                                      </a:solidFill>
                                      <a:latin typeface="Cambria Math" panose="02040503050406030204" pitchFamily="18" charset="0"/>
                                    </a:rPr>
                                  </m:ctrlPr>
                                </m:sSubPr>
                                <m:e>
                                  <m:r>
                                    <a:rPr lang="de-DE" sz="2800" b="1" i="1">
                                      <a:solidFill>
                                        <a:schemeClr val="accent1"/>
                                      </a:solidFill>
                                      <a:latin typeface="Cambria Math" panose="02040503050406030204" pitchFamily="18" charset="0"/>
                                    </a:rPr>
                                    <m:t>𝑬</m:t>
                                  </m:r>
                                </m:e>
                                <m:sub>
                                  <m:r>
                                    <a:rPr lang="de-DE" sz="2800" i="1">
                                      <a:solidFill>
                                        <a:schemeClr val="accent1"/>
                                      </a:solidFill>
                                      <a:latin typeface="Cambria Math" panose="02040503050406030204" pitchFamily="18" charset="0"/>
                                    </a:rPr>
                                    <m:t>1:</m:t>
                                  </m:r>
                                  <m:r>
                                    <a:rPr lang="de-DE" sz="2800" i="1">
                                      <a:solidFill>
                                        <a:schemeClr val="accent1"/>
                                      </a:solidFill>
                                      <a:latin typeface="Cambria Math" panose="02040503050406030204" pitchFamily="18" charset="0"/>
                                    </a:rPr>
                                    <m:t>𝑡</m:t>
                                  </m:r>
                                </m:sub>
                              </m:sSub>
                              <m:r>
                                <a:rPr lang="de-DE" sz="2800" b="1" i="1">
                                  <a:solidFill>
                                    <a:schemeClr val="accent1"/>
                                  </a:solidFill>
                                  <a:latin typeface="Cambria Math" panose="02040503050406030204" pitchFamily="18" charset="0"/>
                                </a:rPr>
                                <m:t>,</m:t>
                              </m:r>
                              <m:sSubSup>
                                <m:sSubSupPr>
                                  <m:ctrlPr>
                                    <a:rPr lang="de-DE" sz="2800" i="1">
                                      <a:solidFill>
                                        <a:schemeClr val="accent1"/>
                                      </a:solidFill>
                                      <a:latin typeface="Cambria Math" panose="02040503050406030204" pitchFamily="18" charset="0"/>
                                    </a:rPr>
                                  </m:ctrlPr>
                                </m:sSubSupPr>
                                <m:e>
                                  <m:r>
                                    <a:rPr lang="de-DE" sz="2800" b="1" i="1">
                                      <a:solidFill>
                                        <a:schemeClr val="accent1"/>
                                      </a:solidFill>
                                      <a:latin typeface="Cambria Math" panose="02040503050406030204" pitchFamily="18" charset="0"/>
                                    </a:rPr>
                                    <m:t>𝒂</m:t>
                                  </m:r>
                                </m:e>
                                <m:sub>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𝜅</m:t>
                                  </m:r>
                                </m:sub>
                                <m:sup>
                                  <m:r>
                                    <a:rPr lang="de-DE" sz="2800" i="1">
                                      <a:solidFill>
                                        <a:schemeClr val="accent1"/>
                                      </a:solidFill>
                                      <a:latin typeface="Cambria Math" panose="02040503050406030204" pitchFamily="18" charset="0"/>
                                    </a:rPr>
                                    <m:t>∗</m:t>
                                  </m:r>
                                </m:sup>
                              </m:sSubSup>
                            </m:e>
                          </m:d>
                        </m:e>
                      </m:d>
                    </m:oMath>
                  </m:oMathPara>
                </a14:m>
                <a:endParaRPr lang="de-DE" sz="2800" i="1" dirty="0">
                  <a:solidFill>
                    <a:schemeClr val="accent1"/>
                  </a:solidFill>
                  <a:latin typeface="Cambria Math" panose="02040503050406030204" pitchFamily="18" charset="0"/>
                </a:endParaRPr>
              </a:p>
              <a:p>
                <a:endParaRPr lang="de-DE" sz="90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de-DE" sz="2800" i="1">
                              <a:solidFill>
                                <a:schemeClr val="accent1"/>
                              </a:solidFill>
                              <a:latin typeface="Cambria Math" panose="02040503050406030204" pitchFamily="18" charset="0"/>
                            </a:rPr>
                          </m:ctrlPr>
                        </m:sSubSupPr>
                        <m:e>
                          <m:r>
                            <a:rPr lang="de-DE" sz="2800" b="1" i="1">
                              <a:solidFill>
                                <a:schemeClr val="accent1"/>
                              </a:solidFill>
                              <a:latin typeface="Cambria Math" panose="02040503050406030204" pitchFamily="18" charset="0"/>
                            </a:rPr>
                            <m:t>𝒂</m:t>
                          </m:r>
                        </m:e>
                        <m:sub>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𝜅</m:t>
                          </m:r>
                        </m:sub>
                        <m:sup>
                          <m:r>
                            <a:rPr lang="de-DE" sz="2800" i="1">
                              <a:solidFill>
                                <a:schemeClr val="accent1"/>
                              </a:solidFill>
                              <a:latin typeface="Cambria Math" panose="02040503050406030204" pitchFamily="18" charset="0"/>
                            </a:rPr>
                            <m:t>∗</m:t>
                          </m:r>
                        </m:sup>
                      </m:sSubSup>
                      <m:r>
                        <a:rPr lang="de-DE" sz="2800" i="1">
                          <a:solidFill>
                            <a:schemeClr val="accent1"/>
                          </a:solidFill>
                          <a:latin typeface="Cambria Math" panose="02040503050406030204" pitchFamily="18" charset="0"/>
                        </a:rPr>
                        <m:t>=</m:t>
                      </m:r>
                      <m:func>
                        <m:funcPr>
                          <m:ctrlPr>
                            <a:rPr lang="de-DE" sz="2800" i="1">
                              <a:solidFill>
                                <a:schemeClr val="accent1"/>
                              </a:solidFill>
                              <a:latin typeface="Cambria Math" panose="02040503050406030204" pitchFamily="18" charset="0"/>
                            </a:rPr>
                          </m:ctrlPr>
                        </m:funcPr>
                        <m:fName>
                          <m:limLow>
                            <m:limLowPr>
                              <m:ctrlPr>
                                <a:rPr lang="de-DE" sz="2800" i="1">
                                  <a:solidFill>
                                    <a:schemeClr val="accent1"/>
                                  </a:solidFill>
                                  <a:latin typeface="Cambria Math" panose="02040503050406030204" pitchFamily="18" charset="0"/>
                                </a:rPr>
                              </m:ctrlPr>
                            </m:limLowPr>
                            <m:e>
                              <m:r>
                                <m:rPr>
                                  <m:sty m:val="p"/>
                                </m:rPr>
                                <a:rPr lang="de-DE" sz="2800">
                                  <a:solidFill>
                                    <a:schemeClr val="accent1"/>
                                  </a:solidFill>
                                  <a:latin typeface="Cambria Math" panose="02040503050406030204" pitchFamily="18" charset="0"/>
                                </a:rPr>
                                <m:t>argmax</m:t>
                              </m:r>
                            </m:e>
                            <m:lim>
                              <m:sSub>
                                <m:sSubPr>
                                  <m:ctrlPr>
                                    <a:rPr lang="de-DE" sz="2800" b="1" i="1" smtClean="0">
                                      <a:solidFill>
                                        <a:schemeClr val="accent1"/>
                                      </a:solidFill>
                                      <a:latin typeface="Cambria Math" panose="02040503050406030204" pitchFamily="18" charset="0"/>
                                    </a:rPr>
                                  </m:ctrlPr>
                                </m:sSubPr>
                                <m:e>
                                  <m:r>
                                    <a:rPr lang="de-DE" sz="2800" b="1" i="1">
                                      <a:solidFill>
                                        <a:schemeClr val="accent1"/>
                                      </a:solidFill>
                                      <a:latin typeface="Cambria Math" panose="02040503050406030204" pitchFamily="18" charset="0"/>
                                    </a:rPr>
                                    <m:t>𝒂</m:t>
                                  </m:r>
                                </m:e>
                                <m:sub>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𝜅</m:t>
                                  </m:r>
                                </m:sub>
                              </m:sSub>
                              <m:r>
                                <a:rPr lang="de-DE" sz="2800" i="1">
                                  <a:solidFill>
                                    <a:schemeClr val="accent1"/>
                                  </a:solidFill>
                                  <a:latin typeface="Cambria Math" panose="02040503050406030204" pitchFamily="18" charset="0"/>
                                  <a:ea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ℛ</m:t>
                              </m:r>
                              <m:d>
                                <m:dPr>
                                  <m:ctrlPr>
                                    <a:rPr lang="de-DE" sz="2800" i="1">
                                      <a:solidFill>
                                        <a:schemeClr val="accent1"/>
                                      </a:solidFill>
                                      <a:latin typeface="Cambria Math" panose="02040503050406030204" pitchFamily="18" charset="0"/>
                                      <a:ea typeface="Cambria Math" panose="02040503050406030204" pitchFamily="18" charset="0"/>
                                    </a:rPr>
                                  </m:ctrlPr>
                                </m:dPr>
                                <m:e>
                                  <m:sSub>
                                    <m:sSubPr>
                                      <m:ctrlPr>
                                        <a:rPr lang="de-DE" sz="2800" b="1" i="1" smtClean="0">
                                          <a:solidFill>
                                            <a:schemeClr val="accent1"/>
                                          </a:solidFill>
                                          <a:latin typeface="Cambria Math" panose="02040503050406030204" pitchFamily="18" charset="0"/>
                                          <a:ea typeface="Cambria Math" panose="02040503050406030204" pitchFamily="18" charset="0"/>
                                        </a:rPr>
                                      </m:ctrlPr>
                                    </m:sSubPr>
                                    <m:e>
                                      <m:r>
                                        <a:rPr lang="de-DE" sz="2800" b="1" i="1">
                                          <a:solidFill>
                                            <a:schemeClr val="accent1"/>
                                          </a:solidFill>
                                          <a:latin typeface="Cambria Math" panose="02040503050406030204" pitchFamily="18" charset="0"/>
                                          <a:ea typeface="Cambria Math" panose="02040503050406030204" pitchFamily="18" charset="0"/>
                                        </a:rPr>
                                        <m:t>𝑨</m:t>
                                      </m:r>
                                    </m:e>
                                    <m:sub>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𝜅</m:t>
                                      </m:r>
                                    </m:sub>
                                  </m:sSub>
                                </m:e>
                              </m:d>
                            </m:lim>
                          </m:limLow>
                        </m:fName>
                        <m:e>
                          <m:r>
                            <a:rPr lang="de-DE" sz="2800" i="1">
                              <a:solidFill>
                                <a:schemeClr val="accent1"/>
                              </a:solidFill>
                              <a:latin typeface="Cambria Math" panose="02040503050406030204" pitchFamily="18" charset="0"/>
                            </a:rPr>
                            <m:t>𝑒𝑢</m:t>
                          </m:r>
                          <m:d>
                            <m:dPr>
                              <m:ctrlPr>
                                <a:rPr lang="de-DE" sz="2800" i="1">
                                  <a:solidFill>
                                    <a:schemeClr val="accent1"/>
                                  </a:solidFill>
                                  <a:latin typeface="Cambria Math" panose="02040503050406030204" pitchFamily="18" charset="0"/>
                                </a:rPr>
                              </m:ctrlPr>
                            </m:dPr>
                            <m:e>
                              <m:sSub>
                                <m:sSubPr>
                                  <m:ctrlPr>
                                    <a:rPr lang="de-DE" sz="2800" b="1" i="1">
                                      <a:solidFill>
                                        <a:schemeClr val="accent1"/>
                                      </a:solidFill>
                                      <a:latin typeface="Cambria Math" panose="02040503050406030204" pitchFamily="18" charset="0"/>
                                    </a:rPr>
                                  </m:ctrlPr>
                                </m:sSubPr>
                                <m:e>
                                  <m:r>
                                    <a:rPr lang="de-DE" sz="2800" b="1" i="1">
                                      <a:solidFill>
                                        <a:schemeClr val="accent1"/>
                                      </a:solidFill>
                                      <a:latin typeface="Cambria Math" panose="02040503050406030204" pitchFamily="18" charset="0"/>
                                    </a:rPr>
                                    <m:t>𝑬</m:t>
                                  </m:r>
                                </m:e>
                                <m:sub>
                                  <m:r>
                                    <a:rPr lang="de-DE" sz="2800" i="1">
                                      <a:solidFill>
                                        <a:schemeClr val="accent1"/>
                                      </a:solidFill>
                                      <a:latin typeface="Cambria Math" panose="02040503050406030204" pitchFamily="18" charset="0"/>
                                    </a:rPr>
                                    <m:t>1:</m:t>
                                  </m:r>
                                  <m:r>
                                    <a:rPr lang="de-DE" sz="2800" i="1">
                                      <a:solidFill>
                                        <a:schemeClr val="accent1"/>
                                      </a:solidFill>
                                      <a:latin typeface="Cambria Math" panose="02040503050406030204" pitchFamily="18" charset="0"/>
                                    </a:rPr>
                                    <m:t>𝑡</m:t>
                                  </m:r>
                                </m:sub>
                              </m:sSub>
                              <m:r>
                                <a:rPr lang="de-DE" sz="2800" i="1">
                                  <a:solidFill>
                                    <a:schemeClr val="accent1"/>
                                  </a:solidFill>
                                  <a:latin typeface="Cambria Math" panose="02040503050406030204" pitchFamily="18" charset="0"/>
                                </a:rPr>
                                <m:t>,</m:t>
                              </m:r>
                              <m:sSub>
                                <m:sSubPr>
                                  <m:ctrlPr>
                                    <a:rPr lang="de-DE" sz="2800" b="1" i="1" smtClean="0">
                                      <a:solidFill>
                                        <a:schemeClr val="accent1"/>
                                      </a:solidFill>
                                      <a:latin typeface="Cambria Math" panose="02040503050406030204" pitchFamily="18" charset="0"/>
                                    </a:rPr>
                                  </m:ctrlPr>
                                </m:sSubPr>
                                <m:e>
                                  <m:r>
                                    <a:rPr lang="de-DE" sz="2800" b="1" i="1">
                                      <a:solidFill>
                                        <a:schemeClr val="accent1"/>
                                      </a:solidFill>
                                      <a:latin typeface="Cambria Math" panose="02040503050406030204" pitchFamily="18" charset="0"/>
                                    </a:rPr>
                                    <m:t>𝒂</m:t>
                                  </m:r>
                                </m:e>
                                <m:sub>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𝑡</m:t>
                                  </m:r>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𝜅</m:t>
                                  </m:r>
                                </m:sub>
                              </m:sSub>
                            </m:e>
                          </m:d>
                        </m:e>
                      </m:func>
                    </m:oMath>
                  </m:oMathPara>
                </a14:m>
                <a:endParaRPr lang="en-GB" sz="2800" dirty="0"/>
              </a:p>
            </p:txBody>
          </p:sp>
        </mc:Choice>
        <mc:Fallback xmlns="">
          <p:sp>
            <p:nvSpPr>
              <p:cNvPr id="6" name="Rectangle 5">
                <a:extLst>
                  <a:ext uri="{FF2B5EF4-FFF2-40B4-BE49-F238E27FC236}">
                    <a16:creationId xmlns:a16="http://schemas.microsoft.com/office/drawing/2014/main" id="{59A7C0EC-ACD1-AE42-9BFC-8D3DA2A0AFA0}"/>
                  </a:ext>
                </a:extLst>
              </p:cNvPr>
              <p:cNvSpPr>
                <a:spLocks noRot="1" noChangeAspect="1" noMove="1" noResize="1" noEditPoints="1" noAdjustHandles="1" noChangeArrowheads="1" noChangeShapeType="1" noTextEdit="1"/>
              </p:cNvSpPr>
              <p:nvPr/>
            </p:nvSpPr>
            <p:spPr>
              <a:xfrm>
                <a:off x="1060278" y="3347628"/>
                <a:ext cx="7455072" cy="1413464"/>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728099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21A4-9950-1B44-B1AE-A1454169CABB}"/>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C0AAF1-BACC-7F4E-A0E7-E56C23CC930C}"/>
                  </a:ext>
                </a:extLst>
              </p:cNvPr>
              <p:cNvSpPr>
                <a:spLocks noGrp="1"/>
              </p:cNvSpPr>
              <p:nvPr>
                <p:ph idx="1"/>
              </p:nvPr>
            </p:nvSpPr>
            <p:spPr>
              <a:xfrm>
                <a:off x="628650" y="1158240"/>
                <a:ext cx="5497321" cy="5018723"/>
              </a:xfrm>
            </p:spPr>
            <p:txBody>
              <a:bodyPr/>
              <a:lstStyle/>
              <a:p>
                <a:r>
                  <a:rPr lang="en-GB" dirty="0"/>
                  <a:t>Given no evidence, current time step </a:t>
                </a:r>
                <a14:m>
                  <m:oMath xmlns:m="http://schemas.openxmlformats.org/officeDocument/2006/math">
                    <m:r>
                      <a:rPr lang="en-GB" i="1" dirty="0" smtClean="0">
                        <a:latin typeface="Cambria Math" panose="02040503050406030204" pitchFamily="18" charset="0"/>
                        <a:ea typeface="Cambria Math" panose="02040503050406030204" pitchFamily="18" charset="0"/>
                      </a:rPr>
                      <m:t>𝜏</m:t>
                    </m:r>
                    <m:r>
                      <a:rPr lang="de-DE" b="0" i="1" dirty="0" smtClean="0">
                        <a:latin typeface="Cambria Math" panose="02040503050406030204" pitchFamily="18" charset="0"/>
                        <a:ea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𝜅</m:t>
                    </m:r>
                    <m:r>
                      <a:rPr lang="de-DE" b="0" i="1" smtClean="0">
                        <a:latin typeface="Cambria Math" panose="02040503050406030204" pitchFamily="18" charset="0"/>
                        <a:ea typeface="Cambria Math" panose="02040503050406030204" pitchFamily="18" charset="0"/>
                      </a:rPr>
                      <m:t>=2</m:t>
                    </m:r>
                  </m:oMath>
                </a14:m>
                <a:endParaRPr lang="en-GB" dirty="0"/>
              </a:p>
              <a:p>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rPr>
                          </m:ctrlPr>
                        </m:sSupPr>
                        <m:e>
                          <m:d>
                            <m:dPr>
                              <m:ctrlPr>
                                <a:rPr lang="de-DE" b="1" i="1" smtClean="0">
                                  <a:latin typeface="Cambria Math" panose="02040503050406030204" pitchFamily="18" charset="0"/>
                                </a:rPr>
                              </m:ctrlPr>
                            </m:dPr>
                            <m:e>
                              <m:sSubSup>
                                <m:sSubSupPr>
                                  <m:ctrlPr>
                                    <a:rPr lang="de-DE" b="1" i="1">
                                      <a:latin typeface="Cambria Math" panose="02040503050406030204" pitchFamily="18" charset="0"/>
                                    </a:rPr>
                                  </m:ctrlPr>
                                </m:sSubSupPr>
                                <m:e>
                                  <m:r>
                                    <a:rPr lang="de-DE" b="1" i="1">
                                      <a:latin typeface="Cambria Math" panose="02040503050406030204" pitchFamily="18" charset="0"/>
                                    </a:rPr>
                                    <m:t>𝒂</m:t>
                                  </m:r>
                                </m:e>
                                <m:sub>
                                  <m:r>
                                    <a:rPr lang="de-DE" i="1">
                                      <a:latin typeface="Cambria Math" panose="02040503050406030204" pitchFamily="18" charset="0"/>
                                    </a:rPr>
                                    <m:t>2:4</m:t>
                                  </m:r>
                                </m:sub>
                                <m:sup>
                                  <m:r>
                                    <a:rPr lang="de-DE" i="1">
                                      <a:latin typeface="Cambria Math" panose="02040503050406030204" pitchFamily="18" charset="0"/>
                                    </a:rPr>
                                    <m:t>𝑖</m:t>
                                  </m:r>
                                </m:sup>
                              </m:sSubSup>
                            </m:e>
                          </m:d>
                        </m:e>
                        <m:sup>
                          <m:r>
                            <a:rPr lang="de-DE" b="1" i="1" smtClean="0">
                              <a:latin typeface="Cambria Math" panose="02040503050406030204" pitchFamily="18" charset="0"/>
                            </a:rPr>
                            <m:t>∗</m:t>
                          </m:r>
                        </m:sup>
                      </m:sSup>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argmax</m:t>
                              </m:r>
                            </m:e>
                            <m:lim>
                              <m:r>
                                <a:rPr lang="de-DE" b="0" i="1" smtClean="0">
                                  <a:latin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1,…,8</m:t>
                                  </m:r>
                                </m:e>
                              </m:d>
                            </m:lim>
                          </m:limLow>
                        </m:fName>
                        <m:e>
                          <m:r>
                            <a:rPr lang="de-DE" b="0" i="1" smtClean="0">
                              <a:latin typeface="Cambria Math" panose="02040503050406030204" pitchFamily="18" charset="0"/>
                            </a:rPr>
                            <m:t>𝑒𝑢</m:t>
                          </m:r>
                          <m:d>
                            <m:dPr>
                              <m:ctrlPr>
                                <a:rPr lang="de-DE" b="0" i="1" smtClean="0">
                                  <a:latin typeface="Cambria Math" panose="02040503050406030204" pitchFamily="18" charset="0"/>
                                </a:rPr>
                              </m:ctrlPr>
                            </m:dPr>
                            <m:e>
                              <m:sSubSup>
                                <m:sSubSupPr>
                                  <m:ctrlPr>
                                    <a:rPr lang="de-DE" b="1" i="1">
                                      <a:latin typeface="Cambria Math" panose="02040503050406030204" pitchFamily="18" charset="0"/>
                                    </a:rPr>
                                  </m:ctrlPr>
                                </m:sSubSupPr>
                                <m:e>
                                  <m:r>
                                    <a:rPr lang="de-DE" b="1" i="1">
                                      <a:latin typeface="Cambria Math" panose="02040503050406030204" pitchFamily="18" charset="0"/>
                                    </a:rPr>
                                    <m:t>𝒂</m:t>
                                  </m:r>
                                </m:e>
                                <m:sub>
                                  <m:r>
                                    <a:rPr lang="de-DE" i="1">
                                      <a:latin typeface="Cambria Math" panose="02040503050406030204" pitchFamily="18" charset="0"/>
                                    </a:rPr>
                                    <m:t>2:4</m:t>
                                  </m:r>
                                </m:sub>
                                <m:sup>
                                  <m:r>
                                    <a:rPr lang="de-DE" b="0" i="1" smtClean="0">
                                      <a:latin typeface="Cambria Math" panose="02040503050406030204" pitchFamily="18" charset="0"/>
                                    </a:rPr>
                                    <m:t>𝑖</m:t>
                                  </m:r>
                                </m:sup>
                              </m:sSubSup>
                            </m:e>
                          </m:d>
                        </m:e>
                      </m:func>
                    </m:oMath>
                  </m:oMathPara>
                </a14:m>
                <a:endParaRPr lang="en-GB" dirty="0"/>
              </a:p>
            </p:txBody>
          </p:sp>
        </mc:Choice>
        <mc:Fallback xmlns="">
          <p:sp>
            <p:nvSpPr>
              <p:cNvPr id="3" name="Content Placeholder 2">
                <a:extLst>
                  <a:ext uri="{FF2B5EF4-FFF2-40B4-BE49-F238E27FC236}">
                    <a16:creationId xmlns:a16="http://schemas.microsoft.com/office/drawing/2014/main" id="{5AC0AAF1-BACC-7F4E-A0E7-E56C23CC930C}"/>
                  </a:ext>
                </a:extLst>
              </p:cNvPr>
              <p:cNvSpPr>
                <a:spLocks noGrp="1" noRot="1" noChangeAspect="1" noMove="1" noResize="1" noEditPoints="1" noAdjustHandles="1" noChangeArrowheads="1" noChangeShapeType="1" noTextEdit="1"/>
              </p:cNvSpPr>
              <p:nvPr>
                <p:ph idx="1"/>
              </p:nvPr>
            </p:nvSpPr>
            <p:spPr>
              <a:xfrm>
                <a:off x="628650" y="1158240"/>
                <a:ext cx="5497321" cy="5018723"/>
              </a:xfrm>
              <a:blipFill>
                <a:blip r:embed="rId2"/>
                <a:stretch>
                  <a:fillRect l="-2079"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754C275-AF21-334C-AF49-41C30F6E6737}"/>
              </a:ext>
            </a:extLst>
          </p:cNvPr>
          <p:cNvSpPr>
            <a:spLocks noGrp="1"/>
          </p:cNvSpPr>
          <p:nvPr>
            <p:ph type="sldNum" sz="quarter" idx="12"/>
          </p:nvPr>
        </p:nvSpPr>
        <p:spPr/>
        <p:txBody>
          <a:bodyPr/>
          <a:lstStyle/>
          <a:p>
            <a:fld id="{67C9959E-8E6B-B04C-9955-EA096F41CA7A}" type="slidenum">
              <a:rPr lang="en-GB" smtClean="0"/>
              <a:t>102</a:t>
            </a:fld>
            <a:endParaRPr lang="en-GB"/>
          </a:p>
        </p:txBody>
      </p:sp>
      <p:grpSp>
        <p:nvGrpSpPr>
          <p:cNvPr id="5" name="Group 4">
            <a:extLst>
              <a:ext uri="{FF2B5EF4-FFF2-40B4-BE49-F238E27FC236}">
                <a16:creationId xmlns:a16="http://schemas.microsoft.com/office/drawing/2014/main" id="{E2797DC4-755F-0346-8BF8-3743D44AFEA9}"/>
              </a:ext>
            </a:extLst>
          </p:cNvPr>
          <p:cNvGrpSpPr/>
          <p:nvPr/>
        </p:nvGrpSpPr>
        <p:grpSpPr>
          <a:xfrm>
            <a:off x="266870" y="3874770"/>
            <a:ext cx="8618888" cy="2379670"/>
            <a:chOff x="266870" y="3874770"/>
            <a:chExt cx="8618888" cy="2379670"/>
          </a:xfrm>
        </p:grpSpPr>
        <p:grpSp>
          <p:nvGrpSpPr>
            <p:cNvPr id="6" name="Group 5">
              <a:extLst>
                <a:ext uri="{FF2B5EF4-FFF2-40B4-BE49-F238E27FC236}">
                  <a16:creationId xmlns:a16="http://schemas.microsoft.com/office/drawing/2014/main" id="{66C93DA0-36B0-D648-8E48-4D7847F3AFBD}"/>
                </a:ext>
              </a:extLst>
            </p:cNvPr>
            <p:cNvGrpSpPr/>
            <p:nvPr/>
          </p:nvGrpSpPr>
          <p:grpSpPr>
            <a:xfrm>
              <a:off x="266870" y="3874770"/>
              <a:ext cx="8618888" cy="2379670"/>
              <a:chOff x="113122" y="3874770"/>
              <a:chExt cx="8618888" cy="2379670"/>
            </a:xfrm>
          </p:grpSpPr>
          <p:sp>
            <p:nvSpPr>
              <p:cNvPr id="14" name="Rectangle 13">
                <a:extLst>
                  <a:ext uri="{FF2B5EF4-FFF2-40B4-BE49-F238E27FC236}">
                    <a16:creationId xmlns:a16="http://schemas.microsoft.com/office/drawing/2014/main" id="{D88A7902-345D-A843-BE39-8D50BCCAD3AC}"/>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6AD3B4B4-CD4F-3740-8959-A1DE36BB14DA}"/>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53AFE74-C144-F24E-92EE-06E0807F3A19}"/>
                      </a:ext>
                    </a:extLst>
                  </p:cNvPr>
                  <p:cNvSpPr txBox="1"/>
                  <p:nvPr/>
                </p:nvSpPr>
                <p:spPr>
                  <a:xfrm>
                    <a:off x="1937758" y="519067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 name="TextBox 5">
                    <a:extLst>
                      <a:ext uri="{FF2B5EF4-FFF2-40B4-BE49-F238E27FC236}">
                        <a16:creationId xmlns:a16="http://schemas.microsoft.com/office/drawing/2014/main" id="{898DCE34-8D34-D648-8654-DA4C179C808B}"/>
                      </a:ext>
                    </a:extLst>
                  </p:cNvPr>
                  <p:cNvSpPr txBox="1">
                    <a:spLocks noRot="1" noChangeAspect="1" noMove="1" noResize="1" noEditPoints="1" noAdjustHandles="1" noChangeArrowheads="1" noChangeShapeType="1" noTextEdit="1"/>
                  </p:cNvSpPr>
                  <p:nvPr/>
                </p:nvSpPr>
                <p:spPr>
                  <a:xfrm>
                    <a:off x="1937758" y="5190673"/>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11B842-7E6C-3E4C-B2CF-786466A7690B}"/>
                      </a:ext>
                    </a:extLst>
                  </p:cNvPr>
                  <p:cNvSpPr txBox="1"/>
                  <p:nvPr/>
                </p:nvSpPr>
                <p:spPr>
                  <a:xfrm>
                    <a:off x="349923" y="4688545"/>
                    <a:ext cx="1661551"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7" name="TextBox 6">
                    <a:extLst>
                      <a:ext uri="{FF2B5EF4-FFF2-40B4-BE49-F238E27FC236}">
                        <a16:creationId xmlns:a16="http://schemas.microsoft.com/office/drawing/2014/main" id="{BBA1712F-8C4D-8D46-96D8-04139E795AD6}"/>
                      </a:ext>
                    </a:extLst>
                  </p:cNvPr>
                  <p:cNvSpPr txBox="1">
                    <a:spLocks noRot="1" noChangeAspect="1" noMove="1" noResize="1" noEditPoints="1" noAdjustHandles="1" noChangeArrowheads="1" noChangeShapeType="1" noTextEdit="1"/>
                  </p:cNvSpPr>
                  <p:nvPr/>
                </p:nvSpPr>
                <p:spPr>
                  <a:xfrm>
                    <a:off x="349923" y="4688545"/>
                    <a:ext cx="1661551" cy="34970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FC843A1-4B8D-3346-B72C-FFF0457CD221}"/>
                      </a:ext>
                    </a:extLst>
                  </p:cNvPr>
                  <p:cNvSpPr txBox="1"/>
                  <p:nvPr/>
                </p:nvSpPr>
                <p:spPr>
                  <a:xfrm>
                    <a:off x="1816956" y="392911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8" name="TextBox 7">
                    <a:extLst>
                      <a:ext uri="{FF2B5EF4-FFF2-40B4-BE49-F238E27FC236}">
                        <a16:creationId xmlns:a16="http://schemas.microsoft.com/office/drawing/2014/main" id="{95E2E1FB-0B10-4B47-BEE4-7D6F0C44D006}"/>
                      </a:ext>
                    </a:extLst>
                  </p:cNvPr>
                  <p:cNvSpPr txBox="1">
                    <a:spLocks noRot="1" noChangeAspect="1" noMove="1" noResize="1" noEditPoints="1" noAdjustHandles="1" noChangeArrowheads="1" noChangeShapeType="1" noTextEdit="1"/>
                  </p:cNvSpPr>
                  <p:nvPr/>
                </p:nvSpPr>
                <p:spPr>
                  <a:xfrm>
                    <a:off x="1816956" y="3929117"/>
                    <a:ext cx="1466838"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617F86-13BE-2344-9687-467125CA49B8}"/>
                      </a:ext>
                    </a:extLst>
                  </p:cNvPr>
                  <p:cNvSpPr txBox="1"/>
                  <p:nvPr/>
                </p:nvSpPr>
                <p:spPr>
                  <a:xfrm>
                    <a:off x="184113" y="5713420"/>
                    <a:ext cx="198763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9" name="TextBox 8">
                    <a:extLst>
                      <a:ext uri="{FF2B5EF4-FFF2-40B4-BE49-F238E27FC236}">
                        <a16:creationId xmlns:a16="http://schemas.microsoft.com/office/drawing/2014/main" id="{54F472B2-FA27-5044-B724-6A05F0B6FD1D}"/>
                      </a:ext>
                    </a:extLst>
                  </p:cNvPr>
                  <p:cNvSpPr txBox="1">
                    <a:spLocks noRot="1" noChangeAspect="1" noMove="1" noResize="1" noEditPoints="1" noAdjustHandles="1" noChangeArrowheads="1" noChangeShapeType="1" noTextEdit="1"/>
                  </p:cNvSpPr>
                  <p:nvPr/>
                </p:nvSpPr>
                <p:spPr>
                  <a:xfrm>
                    <a:off x="184113" y="5713420"/>
                    <a:ext cx="1987637"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5B502A3-485D-B047-8C30-BC2DFBAC9741}"/>
                      </a:ext>
                    </a:extLst>
                  </p:cNvPr>
                  <p:cNvSpPr txBox="1"/>
                  <p:nvPr/>
                </p:nvSpPr>
                <p:spPr>
                  <a:xfrm>
                    <a:off x="3078714" y="5712378"/>
                    <a:ext cx="15362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10" name="TextBox 9">
                    <a:extLst>
                      <a:ext uri="{FF2B5EF4-FFF2-40B4-BE49-F238E27FC236}">
                        <a16:creationId xmlns:a16="http://schemas.microsoft.com/office/drawing/2014/main" id="{32CD85C9-356C-EC4C-9D0A-8A5FB8FFC512}"/>
                      </a:ext>
                    </a:extLst>
                  </p:cNvPr>
                  <p:cNvSpPr txBox="1">
                    <a:spLocks noRot="1" noChangeAspect="1" noMove="1" noResize="1" noEditPoints="1" noAdjustHandles="1" noChangeArrowheads="1" noChangeShapeType="1" noTextEdit="1"/>
                  </p:cNvSpPr>
                  <p:nvPr/>
                </p:nvSpPr>
                <p:spPr>
                  <a:xfrm>
                    <a:off x="3078714" y="5712378"/>
                    <a:ext cx="1536200"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04B1F455-0012-A94B-8349-D11DB5610197}"/>
                  </a:ext>
                </a:extLst>
              </p:cNvPr>
              <p:cNvCxnSpPr>
                <a:cxnSpLocks/>
                <a:stCxn id="17" idx="3"/>
                <a:endCxn id="76" idx="1"/>
              </p:cNvCxnSpPr>
              <p:nvPr/>
            </p:nvCxnSpPr>
            <p:spPr>
              <a:xfrm flipV="1">
                <a:off x="2011474" y="4862487"/>
                <a:ext cx="466901"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69EE45-442E-FB41-98E3-11CCD3951DEF}"/>
                  </a:ext>
                </a:extLst>
              </p:cNvPr>
              <p:cNvCxnSpPr>
                <a:cxnSpLocks/>
                <a:stCxn id="18" idx="2"/>
                <a:endCxn id="76" idx="0"/>
              </p:cNvCxnSpPr>
              <p:nvPr/>
            </p:nvCxnSpPr>
            <p:spPr>
              <a:xfrm>
                <a:off x="2550375" y="447936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192075-06BF-384D-B477-D2D9B7CA7A5A}"/>
                  </a:ext>
                </a:extLst>
              </p:cNvPr>
              <p:cNvCxnSpPr>
                <a:cxnSpLocks/>
                <a:stCxn id="19" idx="6"/>
                <a:endCxn id="72" idx="1"/>
              </p:cNvCxnSpPr>
              <p:nvPr/>
            </p:nvCxnSpPr>
            <p:spPr>
              <a:xfrm flipV="1">
                <a:off x="2171750" y="5907704"/>
                <a:ext cx="233510" cy="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F7863A-2256-DB45-B361-5890164BC9D6}"/>
                  </a:ext>
                </a:extLst>
              </p:cNvPr>
              <p:cNvCxnSpPr>
                <a:cxnSpLocks/>
                <a:stCxn id="72" idx="0"/>
                <a:endCxn id="16" idx="4"/>
              </p:cNvCxnSpPr>
              <p:nvPr/>
            </p:nvCxnSpPr>
            <p:spPr>
              <a:xfrm flipH="1" flipV="1">
                <a:off x="2476855" y="5580186"/>
                <a:ext cx="405"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FE31AB-BA13-0B41-8F3D-1CE45ECB3C8A}"/>
                  </a:ext>
                </a:extLst>
              </p:cNvPr>
              <p:cNvCxnSpPr>
                <a:cxnSpLocks/>
                <a:stCxn id="72" idx="3"/>
                <a:endCxn id="20" idx="2"/>
              </p:cNvCxnSpPr>
              <p:nvPr/>
            </p:nvCxnSpPr>
            <p:spPr>
              <a:xfrm flipV="1">
                <a:off x="2549260" y="5907135"/>
                <a:ext cx="529454"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57385-0F2D-8049-A50F-C7A78CCA43F9}"/>
                  </a:ext>
                </a:extLst>
              </p:cNvPr>
              <p:cNvCxnSpPr>
                <a:cxnSpLocks/>
                <a:stCxn id="16" idx="0"/>
                <a:endCxn id="76" idx="1"/>
              </p:cNvCxnSpPr>
              <p:nvPr/>
            </p:nvCxnSpPr>
            <p:spPr>
              <a:xfrm flipV="1">
                <a:off x="2476855" y="486248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84151D0-63D1-E948-947F-655B47444847}"/>
                  </a:ext>
                </a:extLst>
              </p:cNvPr>
              <p:cNvGrpSpPr/>
              <p:nvPr/>
            </p:nvGrpSpPr>
            <p:grpSpPr>
              <a:xfrm>
                <a:off x="2432295" y="4744407"/>
                <a:ext cx="703999" cy="449088"/>
                <a:chOff x="6669977" y="2891240"/>
                <a:chExt cx="703999" cy="449088"/>
              </a:xfrm>
            </p:grpSpPr>
            <p:sp>
              <p:nvSpPr>
                <p:cNvPr id="75" name="Rectangle 74">
                  <a:extLst>
                    <a:ext uri="{FF2B5EF4-FFF2-40B4-BE49-F238E27FC236}">
                      <a16:creationId xmlns:a16="http://schemas.microsoft.com/office/drawing/2014/main" id="{97492523-9E1A-7C45-A286-22E4EDAA5E87}"/>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520478E6-C4A0-274F-830C-1E9F958E25E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B77DA1BF-259A-1246-B6A0-0A0D1A62A41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2E0B1DB-6F04-6B4A-B413-6E721A10A66C}"/>
                        </a:ext>
                      </a:extLst>
                    </p:cNvPr>
                    <p:cNvSpPr txBox="1"/>
                    <p:nvPr/>
                  </p:nvSpPr>
                  <p:spPr>
                    <a:xfrm>
                      <a:off x="6880508" y="3056724"/>
                      <a:ext cx="493468"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𝑈</m:t>
                                </m:r>
                              </m:sup>
                            </m:sSubSup>
                          </m:oMath>
                        </m:oMathPara>
                      </a14:m>
                      <a:endParaRPr lang="en-GB" dirty="0"/>
                    </a:p>
                  </p:txBody>
                </p:sp>
              </mc:Choice>
              <mc:Fallback xmlns="">
                <p:sp>
                  <p:nvSpPr>
                    <p:cNvPr id="34" name="TextBox 33">
                      <a:extLst>
                        <a:ext uri="{FF2B5EF4-FFF2-40B4-BE49-F238E27FC236}">
                          <a16:creationId xmlns:a16="http://schemas.microsoft.com/office/drawing/2014/main" id="{CF60C304-7A74-A74F-AF90-324A9B1A0621}"/>
                        </a:ext>
                      </a:extLst>
                    </p:cNvPr>
                    <p:cNvSpPr txBox="1">
                      <a:spLocks noRot="1" noChangeAspect="1" noMove="1" noResize="1" noEditPoints="1" noAdjustHandles="1" noChangeArrowheads="1" noChangeShapeType="1" noTextEdit="1"/>
                    </p:cNvSpPr>
                    <p:nvPr/>
                  </p:nvSpPr>
                  <p:spPr>
                    <a:xfrm>
                      <a:off x="6880508" y="3056724"/>
                      <a:ext cx="493468" cy="283604"/>
                    </a:xfrm>
                    <a:prstGeom prst="rect">
                      <a:avLst/>
                    </a:prstGeom>
                    <a:blipFill>
                      <a:blip r:embed="rId9"/>
                      <a:stretch>
                        <a:fillRect l="-10000" r="-2500" b="-21739"/>
                      </a:stretch>
                    </a:blipFill>
                  </p:spPr>
                  <p:txBody>
                    <a:bodyPr/>
                    <a:lstStyle/>
                    <a:p>
                      <a:r>
                        <a:rPr lang="en-GB">
                          <a:noFill/>
                        </a:rPr>
                        <a:t> </a:t>
                      </a:r>
                    </a:p>
                  </p:txBody>
                </p:sp>
              </mc:Fallback>
            </mc:AlternateContent>
          </p:grpSp>
          <p:cxnSp>
            <p:nvCxnSpPr>
              <p:cNvPr id="28" name="Straight Connector 27">
                <a:extLst>
                  <a:ext uri="{FF2B5EF4-FFF2-40B4-BE49-F238E27FC236}">
                    <a16:creationId xmlns:a16="http://schemas.microsoft.com/office/drawing/2014/main" id="{E12F9857-9A55-FC42-ACAF-5C45A882FD8F}"/>
                  </a:ext>
                </a:extLst>
              </p:cNvPr>
              <p:cNvCxnSpPr>
                <a:cxnSpLocks/>
                <a:stCxn id="17" idx="2"/>
                <a:endCxn id="68" idx="0"/>
              </p:cNvCxnSpPr>
              <p:nvPr/>
            </p:nvCxnSpPr>
            <p:spPr>
              <a:xfrm flipH="1">
                <a:off x="1179301" y="5038247"/>
                <a:ext cx="1398"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E0191C-69B0-3E4A-96D9-F69124A5539D}"/>
                  </a:ext>
                </a:extLst>
              </p:cNvPr>
              <p:cNvCxnSpPr>
                <a:cxnSpLocks/>
                <a:stCxn id="68" idx="2"/>
                <a:endCxn id="19" idx="0"/>
              </p:cNvCxnSpPr>
              <p:nvPr/>
            </p:nvCxnSpPr>
            <p:spPr>
              <a:xfrm flipH="1">
                <a:off x="1177932" y="5449737"/>
                <a:ext cx="1369" cy="26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C8594F4-6085-6D46-AED3-C3C60334710E}"/>
                  </a:ext>
                </a:extLst>
              </p:cNvPr>
              <p:cNvGrpSpPr/>
              <p:nvPr/>
            </p:nvGrpSpPr>
            <p:grpSpPr>
              <a:xfrm>
                <a:off x="2359180" y="5789624"/>
                <a:ext cx="751567" cy="425047"/>
                <a:chOff x="2326841" y="4990483"/>
                <a:chExt cx="751567" cy="425047"/>
              </a:xfrm>
            </p:grpSpPr>
            <p:sp>
              <p:nvSpPr>
                <p:cNvPr id="71" name="Rectangle 70">
                  <a:extLst>
                    <a:ext uri="{FF2B5EF4-FFF2-40B4-BE49-F238E27FC236}">
                      <a16:creationId xmlns:a16="http://schemas.microsoft.com/office/drawing/2014/main" id="{2D60DA03-3785-7B42-A9E5-6F67BB02C2A6}"/>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1EAABCA-03AD-6F49-A76A-76D80AB3DA3B}"/>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20B21AA-900D-304E-878F-ADBE34624ABC}"/>
                        </a:ext>
                      </a:extLst>
                    </p:cNvPr>
                    <p:cNvSpPr txBox="1"/>
                    <p:nvPr/>
                  </p:nvSpPr>
                  <p:spPr>
                    <a:xfrm>
                      <a:off x="2584940" y="5133914"/>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30" name="TextBox 29">
                      <a:extLst>
                        <a:ext uri="{FF2B5EF4-FFF2-40B4-BE49-F238E27FC236}">
                          <a16:creationId xmlns:a16="http://schemas.microsoft.com/office/drawing/2014/main" id="{0437C44F-BB27-4644-B413-C5E4D712DD89}"/>
                        </a:ext>
                      </a:extLst>
                    </p:cNvPr>
                    <p:cNvSpPr txBox="1">
                      <a:spLocks noRot="1" noChangeAspect="1" noMove="1" noResize="1" noEditPoints="1" noAdjustHandles="1" noChangeArrowheads="1" noChangeShapeType="1" noTextEdit="1"/>
                    </p:cNvSpPr>
                    <p:nvPr/>
                  </p:nvSpPr>
                  <p:spPr>
                    <a:xfrm>
                      <a:off x="2584940" y="5133914"/>
                      <a:ext cx="493468" cy="281616"/>
                    </a:xfrm>
                    <a:prstGeom prst="rect">
                      <a:avLst/>
                    </a:prstGeom>
                    <a:blipFill>
                      <a:blip r:embed="rId10"/>
                      <a:stretch>
                        <a:fillRect l="-10000" r="-2500" b="-21739"/>
                      </a:stretch>
                    </a:blipFill>
                  </p:spPr>
                  <p:txBody>
                    <a:bodyPr/>
                    <a:lstStyle/>
                    <a:p>
                      <a:r>
                        <a:rPr lang="en-GB">
                          <a:noFill/>
                        </a:rPr>
                        <a:t> </a:t>
                      </a:r>
                    </a:p>
                  </p:txBody>
                </p:sp>
              </mc:Fallback>
            </mc:AlternateContent>
            <p:sp>
              <p:nvSpPr>
                <p:cNvPr id="74" name="Rectangle 73">
                  <a:extLst>
                    <a:ext uri="{FF2B5EF4-FFF2-40B4-BE49-F238E27FC236}">
                      <a16:creationId xmlns:a16="http://schemas.microsoft.com/office/drawing/2014/main" id="{35602D74-7884-D34A-B0A0-FDA5733D4A2E}"/>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3AD4ACD4-9F28-9F46-94DA-2857712FFC80}"/>
                  </a:ext>
                </a:extLst>
              </p:cNvPr>
              <p:cNvGrpSpPr/>
              <p:nvPr/>
            </p:nvGrpSpPr>
            <p:grpSpPr>
              <a:xfrm>
                <a:off x="1061221" y="5259657"/>
                <a:ext cx="727271" cy="397408"/>
                <a:chOff x="6669977" y="2891240"/>
                <a:chExt cx="727271" cy="397408"/>
              </a:xfrm>
            </p:grpSpPr>
            <p:sp>
              <p:nvSpPr>
                <p:cNvPr id="67" name="Rectangle 66">
                  <a:extLst>
                    <a:ext uri="{FF2B5EF4-FFF2-40B4-BE49-F238E27FC236}">
                      <a16:creationId xmlns:a16="http://schemas.microsoft.com/office/drawing/2014/main" id="{7B6515F7-6D7B-2943-823A-8B536421B46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35C1893-46D5-1243-BD3B-62E13B9D2955}"/>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EEBD7FE4-F8DE-D248-8616-3BF5BBAA4C72}"/>
                        </a:ext>
                      </a:extLst>
                    </p:cNvPr>
                    <p:cNvSpPr txBox="1"/>
                    <p:nvPr/>
                  </p:nvSpPr>
                  <p:spPr>
                    <a:xfrm>
                      <a:off x="6903780" y="3007609"/>
                      <a:ext cx="493468" cy="281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26" name="TextBox 25">
                      <a:extLst>
                        <a:ext uri="{FF2B5EF4-FFF2-40B4-BE49-F238E27FC236}">
                          <a16:creationId xmlns:a16="http://schemas.microsoft.com/office/drawing/2014/main" id="{4BFE64ED-4795-2548-9E37-64F80E8A30EA}"/>
                        </a:ext>
                      </a:extLst>
                    </p:cNvPr>
                    <p:cNvSpPr txBox="1">
                      <a:spLocks noRot="1" noChangeAspect="1" noMove="1" noResize="1" noEditPoints="1" noAdjustHandles="1" noChangeArrowheads="1" noChangeShapeType="1" noTextEdit="1"/>
                    </p:cNvSpPr>
                    <p:nvPr/>
                  </p:nvSpPr>
                  <p:spPr>
                    <a:xfrm>
                      <a:off x="6903780" y="3007609"/>
                      <a:ext cx="493468" cy="281039"/>
                    </a:xfrm>
                    <a:prstGeom prst="rect">
                      <a:avLst/>
                    </a:prstGeom>
                    <a:blipFill>
                      <a:blip r:embed="rId11"/>
                      <a:stretch>
                        <a:fillRect l="-10000" r="-2500" b="-26087"/>
                      </a:stretch>
                    </a:blipFill>
                  </p:spPr>
                  <p:txBody>
                    <a:bodyPr/>
                    <a:lstStyle/>
                    <a:p>
                      <a:r>
                        <a:rPr lang="en-GB">
                          <a:noFill/>
                        </a:rPr>
                        <a:t> </a:t>
                      </a:r>
                    </a:p>
                  </p:txBody>
                </p:sp>
              </mc:Fallback>
            </mc:AlternateContent>
            <p:sp>
              <p:nvSpPr>
                <p:cNvPr id="70" name="Rectangle 69">
                  <a:extLst>
                    <a:ext uri="{FF2B5EF4-FFF2-40B4-BE49-F238E27FC236}">
                      <a16:creationId xmlns:a16="http://schemas.microsoft.com/office/drawing/2014/main" id="{62B3F2DC-B8B9-2D43-889E-617562CA3F4E}"/>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17A342D-D460-BE4E-8A90-C4AE0A2C78FA}"/>
                      </a:ext>
                    </a:extLst>
                  </p:cNvPr>
                  <p:cNvSpPr txBox="1"/>
                  <p:nvPr/>
                </p:nvSpPr>
                <p:spPr>
                  <a:xfrm>
                    <a:off x="6351559" y="5190673"/>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sub>
                          </m:sSub>
                        </m:oMath>
                      </m:oMathPara>
                    </a14:m>
                    <a:endParaRPr lang="en-GB" dirty="0"/>
                  </a:p>
                </p:txBody>
              </p:sp>
            </mc:Choice>
            <mc:Fallback xmlns="">
              <p:sp>
                <p:nvSpPr>
                  <p:cNvPr id="76" name="TextBox 75">
                    <a:extLst>
                      <a:ext uri="{FF2B5EF4-FFF2-40B4-BE49-F238E27FC236}">
                        <a16:creationId xmlns:a16="http://schemas.microsoft.com/office/drawing/2014/main" id="{1AC2448C-8D35-9D46-8345-4CEFABC59733}"/>
                      </a:ext>
                    </a:extLst>
                  </p:cNvPr>
                  <p:cNvSpPr txBox="1">
                    <a:spLocks noRot="1" noChangeAspect="1" noMove="1" noResize="1" noEditPoints="1" noAdjustHandles="1" noChangeArrowheads="1" noChangeShapeType="1" noTextEdit="1"/>
                  </p:cNvSpPr>
                  <p:nvPr/>
                </p:nvSpPr>
                <p:spPr>
                  <a:xfrm>
                    <a:off x="6351559" y="5190673"/>
                    <a:ext cx="840984" cy="389513"/>
                  </a:xfrm>
                  <a:prstGeom prst="ellipse">
                    <a:avLst/>
                  </a:prstGeom>
                  <a:blipFill>
                    <a:blip r:embed="rId12"/>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9C2EF6D-E258-5847-B6A6-FF9E3E0BB676}"/>
                      </a:ext>
                    </a:extLst>
                  </p:cNvPr>
                  <p:cNvSpPr txBox="1"/>
                  <p:nvPr/>
                </p:nvSpPr>
                <p:spPr>
                  <a:xfrm>
                    <a:off x="4954890" y="4688545"/>
                    <a:ext cx="1388825"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7" name="TextBox 76">
                    <a:extLst>
                      <a:ext uri="{FF2B5EF4-FFF2-40B4-BE49-F238E27FC236}">
                        <a16:creationId xmlns:a16="http://schemas.microsoft.com/office/drawing/2014/main" id="{8FA88DB7-727C-5A4D-9D88-A39D0BD3BA5D}"/>
                      </a:ext>
                    </a:extLst>
                  </p:cNvPr>
                  <p:cNvSpPr txBox="1">
                    <a:spLocks noRot="1" noChangeAspect="1" noMove="1" noResize="1" noEditPoints="1" noAdjustHandles="1" noChangeArrowheads="1" noChangeShapeType="1" noTextEdit="1"/>
                  </p:cNvSpPr>
                  <p:nvPr/>
                </p:nvSpPr>
                <p:spPr>
                  <a:xfrm>
                    <a:off x="4954890" y="4688545"/>
                    <a:ext cx="1388825" cy="349702"/>
                  </a:xfrm>
                  <a:prstGeom prst="rect">
                    <a:avLst/>
                  </a:prstGeom>
                  <a:blipFill>
                    <a:blip r:embed="rId13"/>
                    <a:stretch>
                      <a:fillRect l="-89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46C9932-B0F9-3443-8724-D526FB9AF1EE}"/>
                      </a:ext>
                    </a:extLst>
                  </p:cNvPr>
                  <p:cNvSpPr txBox="1"/>
                  <p:nvPr/>
                </p:nvSpPr>
                <p:spPr>
                  <a:xfrm>
                    <a:off x="6270545" y="3929117"/>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sub>
                          </m:sSub>
                        </m:oMath>
                      </m:oMathPara>
                    </a14:m>
                    <a:endParaRPr lang="en-GB" dirty="0"/>
                  </a:p>
                </p:txBody>
              </p:sp>
            </mc:Choice>
            <mc:Fallback xmlns="">
              <p:sp>
                <p:nvSpPr>
                  <p:cNvPr id="78" name="TextBox 77">
                    <a:extLst>
                      <a:ext uri="{FF2B5EF4-FFF2-40B4-BE49-F238E27FC236}">
                        <a16:creationId xmlns:a16="http://schemas.microsoft.com/office/drawing/2014/main" id="{E9302487-3B84-9249-A785-306A0C76AFC1}"/>
                      </a:ext>
                    </a:extLst>
                  </p:cNvPr>
                  <p:cNvSpPr txBox="1">
                    <a:spLocks noRot="1" noChangeAspect="1" noMove="1" noResize="1" noEditPoints="1" noAdjustHandles="1" noChangeArrowheads="1" noChangeShapeType="1" noTextEdit="1"/>
                  </p:cNvSpPr>
                  <p:nvPr/>
                </p:nvSpPr>
                <p:spPr>
                  <a:xfrm>
                    <a:off x="6270545" y="3929117"/>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80BDB92-F9BC-054F-82EC-BF927125C9B8}"/>
                      </a:ext>
                    </a:extLst>
                  </p:cNvPr>
                  <p:cNvSpPr txBox="1"/>
                  <p:nvPr/>
                </p:nvSpPr>
                <p:spPr>
                  <a:xfrm>
                    <a:off x="4874331" y="5712947"/>
                    <a:ext cx="155034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9" name="TextBox 78">
                    <a:extLst>
                      <a:ext uri="{FF2B5EF4-FFF2-40B4-BE49-F238E27FC236}">
                        <a16:creationId xmlns:a16="http://schemas.microsoft.com/office/drawing/2014/main" id="{6E952F6A-C64D-6346-B021-FE8591FF22C1}"/>
                      </a:ext>
                    </a:extLst>
                  </p:cNvPr>
                  <p:cNvSpPr txBox="1">
                    <a:spLocks noRot="1" noChangeAspect="1" noMove="1" noResize="1" noEditPoints="1" noAdjustHandles="1" noChangeArrowheads="1" noChangeShapeType="1" noTextEdit="1"/>
                  </p:cNvSpPr>
                  <p:nvPr/>
                </p:nvSpPr>
                <p:spPr>
                  <a:xfrm>
                    <a:off x="4874331" y="5712947"/>
                    <a:ext cx="155034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847F2E3-3C8C-8E4C-9956-6587B8BE442B}"/>
                      </a:ext>
                    </a:extLst>
                  </p:cNvPr>
                  <p:cNvSpPr txBox="1"/>
                  <p:nvPr/>
                </p:nvSpPr>
                <p:spPr>
                  <a:xfrm>
                    <a:off x="7393460" y="5712378"/>
                    <a:ext cx="119822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0" name="TextBox 79">
                    <a:extLst>
                      <a:ext uri="{FF2B5EF4-FFF2-40B4-BE49-F238E27FC236}">
                        <a16:creationId xmlns:a16="http://schemas.microsoft.com/office/drawing/2014/main" id="{DA981356-0336-3849-8B10-F5E4861B07F7}"/>
                      </a:ext>
                    </a:extLst>
                  </p:cNvPr>
                  <p:cNvSpPr txBox="1">
                    <a:spLocks noRot="1" noChangeAspect="1" noMove="1" noResize="1" noEditPoints="1" noAdjustHandles="1" noChangeArrowheads="1" noChangeShapeType="1" noTextEdit="1"/>
                  </p:cNvSpPr>
                  <p:nvPr/>
                </p:nvSpPr>
                <p:spPr>
                  <a:xfrm>
                    <a:off x="7393460" y="5712378"/>
                    <a:ext cx="1198227"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FDF09293-A7AF-264A-A8C3-A2662BBE2008}"/>
                  </a:ext>
                </a:extLst>
              </p:cNvPr>
              <p:cNvCxnSpPr>
                <a:cxnSpLocks/>
                <a:stCxn id="33" idx="3"/>
                <a:endCxn id="64" idx="1"/>
              </p:cNvCxnSpPr>
              <p:nvPr/>
            </p:nvCxnSpPr>
            <p:spPr>
              <a:xfrm flipV="1">
                <a:off x="6343715" y="4862487"/>
                <a:ext cx="428002"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82766C-3A5F-7143-B64D-EFEA6F61A993}"/>
                  </a:ext>
                </a:extLst>
              </p:cNvPr>
              <p:cNvCxnSpPr>
                <a:cxnSpLocks/>
                <a:stCxn id="34" idx="2"/>
                <a:endCxn id="64" idx="0"/>
              </p:cNvCxnSpPr>
              <p:nvPr/>
            </p:nvCxnSpPr>
            <p:spPr>
              <a:xfrm>
                <a:off x="6842608" y="4479364"/>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292C1D3-9A7F-0B45-822B-4D5F9F9334FD}"/>
                  </a:ext>
                </a:extLst>
              </p:cNvPr>
              <p:cNvCxnSpPr>
                <a:cxnSpLocks/>
                <a:stCxn id="35" idx="6"/>
                <a:endCxn id="60" idx="1"/>
              </p:cNvCxnSpPr>
              <p:nvPr/>
            </p:nvCxnSpPr>
            <p:spPr>
              <a:xfrm>
                <a:off x="6424676" y="5907704"/>
                <a:ext cx="273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CE62A93-0B4E-8844-A6C0-B0419DCB3B19}"/>
                  </a:ext>
                </a:extLst>
              </p:cNvPr>
              <p:cNvCxnSpPr>
                <a:cxnSpLocks/>
                <a:stCxn id="60" idx="0"/>
                <a:endCxn id="32" idx="4"/>
              </p:cNvCxnSpPr>
              <p:nvPr/>
            </p:nvCxnSpPr>
            <p:spPr>
              <a:xfrm flipV="1">
                <a:off x="6770608" y="5580186"/>
                <a:ext cx="1443"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B3AEC9-5B54-E44D-B8E2-BD0A78A0E67F}"/>
                  </a:ext>
                </a:extLst>
              </p:cNvPr>
              <p:cNvCxnSpPr>
                <a:cxnSpLocks/>
                <a:stCxn id="60" idx="3"/>
                <a:endCxn id="36" idx="2"/>
              </p:cNvCxnSpPr>
              <p:nvPr/>
            </p:nvCxnSpPr>
            <p:spPr>
              <a:xfrm flipV="1">
                <a:off x="6842608" y="5907135"/>
                <a:ext cx="550852"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744FCC1-4B9C-4A4B-A369-4FE2A7C8BFDD}"/>
                  </a:ext>
                </a:extLst>
              </p:cNvPr>
              <p:cNvCxnSpPr>
                <a:cxnSpLocks/>
                <a:stCxn id="32" idx="0"/>
                <a:endCxn id="64" idx="1"/>
              </p:cNvCxnSpPr>
              <p:nvPr/>
            </p:nvCxnSpPr>
            <p:spPr>
              <a:xfrm flipH="1" flipV="1">
                <a:off x="6771717" y="4862487"/>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BD4CB4EE-658F-FD43-8B18-9A00D620C5C3}"/>
                  </a:ext>
                </a:extLst>
              </p:cNvPr>
              <p:cNvGrpSpPr/>
              <p:nvPr/>
            </p:nvGrpSpPr>
            <p:grpSpPr>
              <a:xfrm>
                <a:off x="6725637" y="4744407"/>
                <a:ext cx="544147" cy="446266"/>
                <a:chOff x="6669977" y="2891240"/>
                <a:chExt cx="544147" cy="446266"/>
              </a:xfrm>
            </p:grpSpPr>
            <p:sp>
              <p:nvSpPr>
                <p:cNvPr id="63" name="Rectangle 62">
                  <a:extLst>
                    <a:ext uri="{FF2B5EF4-FFF2-40B4-BE49-F238E27FC236}">
                      <a16:creationId xmlns:a16="http://schemas.microsoft.com/office/drawing/2014/main" id="{D8C762EE-82C9-684F-8A41-35637E76E101}"/>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D70B6F84-C62D-0143-803D-0ED1F2AE8F1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ECD5D38B-E133-E84D-B82E-2426E2E6878E}"/>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18AFDE7-F097-DD4D-8B5A-944ABAB0AE52}"/>
                        </a:ext>
                      </a:extLst>
                    </p:cNvPr>
                    <p:cNvSpPr txBox="1"/>
                    <p:nvPr/>
                  </p:nvSpPr>
                  <p:spPr>
                    <a:xfrm>
                      <a:off x="6880508" y="3056724"/>
                      <a:ext cx="333616"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𝑈</m:t>
                                </m:r>
                              </m:sup>
                            </m:sSubSup>
                          </m:oMath>
                        </m:oMathPara>
                      </a14:m>
                      <a:endParaRPr lang="en-GB" dirty="0"/>
                    </a:p>
                  </p:txBody>
                </p:sp>
              </mc:Choice>
              <mc:Fallback xmlns="">
                <p:sp>
                  <p:nvSpPr>
                    <p:cNvPr id="91" name="TextBox 90">
                      <a:extLst>
                        <a:ext uri="{FF2B5EF4-FFF2-40B4-BE49-F238E27FC236}">
                          <a16:creationId xmlns:a16="http://schemas.microsoft.com/office/drawing/2014/main" id="{5B7685E6-F464-A140-8B25-3FD59E50339D}"/>
                        </a:ext>
                      </a:extLst>
                    </p:cNvPr>
                    <p:cNvSpPr txBox="1">
                      <a:spLocks noRot="1" noChangeAspect="1" noMove="1" noResize="1" noEditPoints="1" noAdjustHandles="1" noChangeArrowheads="1" noChangeShapeType="1" noTextEdit="1"/>
                    </p:cNvSpPr>
                    <p:nvPr/>
                  </p:nvSpPr>
                  <p:spPr>
                    <a:xfrm>
                      <a:off x="6880508" y="3056724"/>
                      <a:ext cx="333616" cy="280782"/>
                    </a:xfrm>
                    <a:prstGeom prst="rect">
                      <a:avLst/>
                    </a:prstGeom>
                    <a:blipFill>
                      <a:blip r:embed="rId17"/>
                      <a:stretch>
                        <a:fillRect l="-14286" b="-21739"/>
                      </a:stretch>
                    </a:blipFill>
                  </p:spPr>
                  <p:txBody>
                    <a:bodyPr/>
                    <a:lstStyle/>
                    <a:p>
                      <a:r>
                        <a:rPr lang="en-GB">
                          <a:noFill/>
                        </a:rPr>
                        <a:t> </a:t>
                      </a:r>
                    </a:p>
                  </p:txBody>
                </p:sp>
              </mc:Fallback>
            </mc:AlternateContent>
          </p:grpSp>
          <p:cxnSp>
            <p:nvCxnSpPr>
              <p:cNvPr id="44" name="Straight Connector 43">
                <a:extLst>
                  <a:ext uri="{FF2B5EF4-FFF2-40B4-BE49-F238E27FC236}">
                    <a16:creationId xmlns:a16="http://schemas.microsoft.com/office/drawing/2014/main" id="{F16E039A-6022-0E43-BA3A-F95603430A90}"/>
                  </a:ext>
                </a:extLst>
              </p:cNvPr>
              <p:cNvCxnSpPr>
                <a:cxnSpLocks/>
                <a:stCxn id="33" idx="2"/>
                <a:endCxn id="56" idx="0"/>
              </p:cNvCxnSpPr>
              <p:nvPr/>
            </p:nvCxnSpPr>
            <p:spPr>
              <a:xfrm flipH="1">
                <a:off x="5647859" y="5038247"/>
                <a:ext cx="1444"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DDAFFC-62FA-DF49-B286-D58C463173BF}"/>
                  </a:ext>
                </a:extLst>
              </p:cNvPr>
              <p:cNvCxnSpPr>
                <a:cxnSpLocks/>
                <a:stCxn id="56" idx="2"/>
                <a:endCxn id="35" idx="0"/>
              </p:cNvCxnSpPr>
              <p:nvPr/>
            </p:nvCxnSpPr>
            <p:spPr>
              <a:xfrm>
                <a:off x="5647859" y="5449737"/>
                <a:ext cx="1645" cy="263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F6ED4EC-D776-6E48-B470-C3BA155DEA8E}"/>
                  </a:ext>
                </a:extLst>
              </p:cNvPr>
              <p:cNvGrpSpPr/>
              <p:nvPr/>
            </p:nvGrpSpPr>
            <p:grpSpPr>
              <a:xfrm>
                <a:off x="6652528" y="5789624"/>
                <a:ext cx="603086" cy="422225"/>
                <a:chOff x="2326841" y="4990483"/>
                <a:chExt cx="603086" cy="422225"/>
              </a:xfrm>
            </p:grpSpPr>
            <p:sp>
              <p:nvSpPr>
                <p:cNvPr id="59" name="Rectangle 58">
                  <a:extLst>
                    <a:ext uri="{FF2B5EF4-FFF2-40B4-BE49-F238E27FC236}">
                      <a16:creationId xmlns:a16="http://schemas.microsoft.com/office/drawing/2014/main" id="{7E8238B2-E1A2-ED4C-8E89-80BB4BE7E452}"/>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AD081097-F5A2-ED40-BAB0-5103B3681715}"/>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C547BF0-251A-944C-B3CD-491852FA0530}"/>
                        </a:ext>
                      </a:extLst>
                    </p:cNvPr>
                    <p:cNvSpPr txBox="1"/>
                    <p:nvPr/>
                  </p:nvSpPr>
                  <p:spPr>
                    <a:xfrm>
                      <a:off x="2624651" y="5133914"/>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7" name="TextBox 96">
                      <a:extLst>
                        <a:ext uri="{FF2B5EF4-FFF2-40B4-BE49-F238E27FC236}">
                          <a16:creationId xmlns:a16="http://schemas.microsoft.com/office/drawing/2014/main" id="{2798CB07-A8AD-F048-9D99-8B6BBCEA370B}"/>
                        </a:ext>
                      </a:extLst>
                    </p:cNvPr>
                    <p:cNvSpPr txBox="1">
                      <a:spLocks noRot="1" noChangeAspect="1" noMove="1" noResize="1" noEditPoints="1" noAdjustHandles="1" noChangeArrowheads="1" noChangeShapeType="1" noTextEdit="1"/>
                    </p:cNvSpPr>
                    <p:nvPr/>
                  </p:nvSpPr>
                  <p:spPr>
                    <a:xfrm>
                      <a:off x="2624651" y="5133914"/>
                      <a:ext cx="305276" cy="278794"/>
                    </a:xfrm>
                    <a:prstGeom prst="rect">
                      <a:avLst/>
                    </a:prstGeom>
                    <a:blipFill>
                      <a:blip r:embed="rId18"/>
                      <a:stretch>
                        <a:fillRect l="-16000" r="-8000" b="-21739"/>
                      </a:stretch>
                    </a:blipFill>
                  </p:spPr>
                  <p:txBody>
                    <a:bodyPr/>
                    <a:lstStyle/>
                    <a:p>
                      <a:r>
                        <a:rPr lang="en-GB">
                          <a:noFill/>
                        </a:rPr>
                        <a:t> </a:t>
                      </a:r>
                    </a:p>
                  </p:txBody>
                </p:sp>
              </mc:Fallback>
            </mc:AlternateContent>
            <p:sp>
              <p:nvSpPr>
                <p:cNvPr id="62" name="Rectangle 61">
                  <a:extLst>
                    <a:ext uri="{FF2B5EF4-FFF2-40B4-BE49-F238E27FC236}">
                      <a16:creationId xmlns:a16="http://schemas.microsoft.com/office/drawing/2014/main" id="{8C81CAC1-C820-714C-87F0-F73CB0CB2EF0}"/>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CF19FCAB-9F55-E94B-A7C0-5498400736C9}"/>
                  </a:ext>
                </a:extLst>
              </p:cNvPr>
              <p:cNvGrpSpPr/>
              <p:nvPr/>
            </p:nvGrpSpPr>
            <p:grpSpPr>
              <a:xfrm>
                <a:off x="5529779" y="5259657"/>
                <a:ext cx="534142" cy="394587"/>
                <a:chOff x="6669977" y="2891240"/>
                <a:chExt cx="534142" cy="394587"/>
              </a:xfrm>
            </p:grpSpPr>
            <p:sp>
              <p:nvSpPr>
                <p:cNvPr id="55" name="Rectangle 54">
                  <a:extLst>
                    <a:ext uri="{FF2B5EF4-FFF2-40B4-BE49-F238E27FC236}">
                      <a16:creationId xmlns:a16="http://schemas.microsoft.com/office/drawing/2014/main" id="{C7391881-26CC-7346-AA9F-2B5237765C9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D28C634-E3ED-3D4D-A594-AD0FE00B627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81B6B13-06A8-0144-BBDC-610DF3B680D4}"/>
                        </a:ext>
                      </a:extLst>
                    </p:cNvPr>
                    <p:cNvSpPr txBox="1"/>
                    <p:nvPr/>
                  </p:nvSpPr>
                  <p:spPr>
                    <a:xfrm>
                      <a:off x="6903780" y="3007609"/>
                      <a:ext cx="300339"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oMath>
                        </m:oMathPara>
                      </a14:m>
                      <a:endParaRPr lang="en-GB" dirty="0"/>
                    </a:p>
                  </p:txBody>
                </p:sp>
              </mc:Choice>
              <mc:Fallback xmlns="">
                <p:sp>
                  <p:nvSpPr>
                    <p:cNvPr id="102" name="TextBox 101">
                      <a:extLst>
                        <a:ext uri="{FF2B5EF4-FFF2-40B4-BE49-F238E27FC236}">
                          <a16:creationId xmlns:a16="http://schemas.microsoft.com/office/drawing/2014/main" id="{2DB559A4-B81A-0F4F-ACB5-AC3B94C61A21}"/>
                        </a:ext>
                      </a:extLst>
                    </p:cNvPr>
                    <p:cNvSpPr txBox="1">
                      <a:spLocks noRot="1" noChangeAspect="1" noMove="1" noResize="1" noEditPoints="1" noAdjustHandles="1" noChangeArrowheads="1" noChangeShapeType="1" noTextEdit="1"/>
                    </p:cNvSpPr>
                    <p:nvPr/>
                  </p:nvSpPr>
                  <p:spPr>
                    <a:xfrm>
                      <a:off x="6903780" y="3007609"/>
                      <a:ext cx="300339" cy="278218"/>
                    </a:xfrm>
                    <a:prstGeom prst="rect">
                      <a:avLst/>
                    </a:prstGeom>
                    <a:blipFill>
                      <a:blip r:embed="rId19"/>
                      <a:stretch>
                        <a:fillRect l="-16000" r="-4000" b="-26087"/>
                      </a:stretch>
                    </a:blipFill>
                  </p:spPr>
                  <p:txBody>
                    <a:bodyPr/>
                    <a:lstStyle/>
                    <a:p>
                      <a:r>
                        <a:rPr lang="en-GB">
                          <a:noFill/>
                        </a:rPr>
                        <a:t> </a:t>
                      </a:r>
                    </a:p>
                  </p:txBody>
                </p:sp>
              </mc:Fallback>
            </mc:AlternateContent>
            <p:sp>
              <p:nvSpPr>
                <p:cNvPr id="58" name="Rectangle 57">
                  <a:extLst>
                    <a:ext uri="{FF2B5EF4-FFF2-40B4-BE49-F238E27FC236}">
                      <a16:creationId xmlns:a16="http://schemas.microsoft.com/office/drawing/2014/main" id="{4ACFBB51-35DE-E74F-B327-45C5A454AD3F}"/>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8" name="Straight Connector 47">
                <a:extLst>
                  <a:ext uri="{FF2B5EF4-FFF2-40B4-BE49-F238E27FC236}">
                    <a16:creationId xmlns:a16="http://schemas.microsoft.com/office/drawing/2014/main" id="{5BD015ED-4B78-EA42-BD3B-A5F439B52636}"/>
                  </a:ext>
                </a:extLst>
              </p:cNvPr>
              <p:cNvCxnSpPr>
                <a:cxnSpLocks/>
                <a:stCxn id="16" idx="6"/>
                <a:endCxn id="52" idx="1"/>
              </p:cNvCxnSpPr>
              <p:nvPr/>
            </p:nvCxnSpPr>
            <p:spPr>
              <a:xfrm flipV="1">
                <a:off x="3015951" y="5383929"/>
                <a:ext cx="1585491"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16">
                <a:extLst>
                  <a:ext uri="{FF2B5EF4-FFF2-40B4-BE49-F238E27FC236}">
                    <a16:creationId xmlns:a16="http://schemas.microsoft.com/office/drawing/2014/main" id="{360D9C9E-9329-B54F-8992-1291129EC254}"/>
                  </a:ext>
                </a:extLst>
              </p:cNvPr>
              <p:cNvCxnSpPr>
                <a:cxnSpLocks/>
                <a:stCxn id="52" idx="3"/>
                <a:endCxn id="32" idx="3"/>
              </p:cNvCxnSpPr>
              <p:nvPr/>
            </p:nvCxnSpPr>
            <p:spPr>
              <a:xfrm>
                <a:off x="4745442" y="5383929"/>
                <a:ext cx="1729276" cy="139214"/>
              </a:xfrm>
              <a:prstGeom prst="curvedConnector4">
                <a:avLst>
                  <a:gd name="adj1" fmla="val 46439"/>
                  <a:gd name="adj2" fmla="val 21307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AEAB381-F08F-B34F-B687-837E1AAF2DAC}"/>
                  </a:ext>
                </a:extLst>
              </p:cNvPr>
              <p:cNvGrpSpPr/>
              <p:nvPr/>
            </p:nvGrpSpPr>
            <p:grpSpPr>
              <a:xfrm>
                <a:off x="4555362" y="5265849"/>
                <a:ext cx="558294" cy="420739"/>
                <a:chOff x="2326841" y="4990483"/>
                <a:chExt cx="558294" cy="420739"/>
              </a:xfrm>
            </p:grpSpPr>
            <p:sp>
              <p:nvSpPr>
                <p:cNvPr id="51" name="Rectangle 50">
                  <a:extLst>
                    <a:ext uri="{FF2B5EF4-FFF2-40B4-BE49-F238E27FC236}">
                      <a16:creationId xmlns:a16="http://schemas.microsoft.com/office/drawing/2014/main" id="{05DE3E4F-CD8C-8149-92F4-0EBA5FBB0DAA}"/>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4741FB90-8394-C74B-8A0B-C987200009FD}"/>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478D565-F469-7647-B979-7EB1CF1E8CAB}"/>
                        </a:ext>
                      </a:extLst>
                    </p:cNvPr>
                    <p:cNvSpPr txBox="1"/>
                    <p:nvPr/>
                  </p:nvSpPr>
                  <p:spPr>
                    <a:xfrm>
                      <a:off x="2563700" y="5134223"/>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21" name="TextBox 120">
                      <a:extLst>
                        <a:ext uri="{FF2B5EF4-FFF2-40B4-BE49-F238E27FC236}">
                          <a16:creationId xmlns:a16="http://schemas.microsoft.com/office/drawing/2014/main" id="{163D4D35-FAE9-5F41-82AA-35CED674BD7D}"/>
                        </a:ext>
                      </a:extLst>
                    </p:cNvPr>
                    <p:cNvSpPr txBox="1">
                      <a:spLocks noRot="1" noChangeAspect="1" noMove="1" noResize="1" noEditPoints="1" noAdjustHandles="1" noChangeArrowheads="1" noChangeShapeType="1" noTextEdit="1"/>
                    </p:cNvSpPr>
                    <p:nvPr/>
                  </p:nvSpPr>
                  <p:spPr>
                    <a:xfrm>
                      <a:off x="2563700" y="5134223"/>
                      <a:ext cx="321435" cy="276999"/>
                    </a:xfrm>
                    <a:prstGeom prst="rect">
                      <a:avLst/>
                    </a:prstGeom>
                    <a:blipFill>
                      <a:blip r:embed="rId20"/>
                      <a:stretch>
                        <a:fillRect l="-14815" t="-4348" r="-3704" b="-21739"/>
                      </a:stretch>
                    </a:blipFill>
                  </p:spPr>
                  <p:txBody>
                    <a:bodyPr/>
                    <a:lstStyle/>
                    <a:p>
                      <a:r>
                        <a:rPr lang="en-GB">
                          <a:noFill/>
                        </a:rPr>
                        <a:t> </a:t>
                      </a:r>
                    </a:p>
                  </p:txBody>
                </p:sp>
              </mc:Fallback>
            </mc:AlternateContent>
            <p:sp>
              <p:nvSpPr>
                <p:cNvPr id="54" name="Rectangle 53">
                  <a:extLst>
                    <a:ext uri="{FF2B5EF4-FFF2-40B4-BE49-F238E27FC236}">
                      <a16:creationId xmlns:a16="http://schemas.microsoft.com/office/drawing/2014/main" id="{DEB405F3-7D15-404B-A42A-E6E682342797}"/>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 name="Straight Connector 6">
              <a:extLst>
                <a:ext uri="{FF2B5EF4-FFF2-40B4-BE49-F238E27FC236}">
                  <a16:creationId xmlns:a16="http://schemas.microsoft.com/office/drawing/2014/main" id="{F437212C-643F-924E-A2F8-8FB357986BAE}"/>
                </a:ext>
              </a:extLst>
            </p:cNvPr>
            <p:cNvCxnSpPr>
              <a:cxnSpLocks/>
              <a:stCxn id="18" idx="3"/>
              <a:endCxn id="11" idx="1"/>
            </p:cNvCxnSpPr>
            <p:nvPr/>
          </p:nvCxnSpPr>
          <p:spPr>
            <a:xfrm>
              <a:off x="3437542" y="4204241"/>
              <a:ext cx="1323501" cy="2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6">
              <a:extLst>
                <a:ext uri="{FF2B5EF4-FFF2-40B4-BE49-F238E27FC236}">
                  <a16:creationId xmlns:a16="http://schemas.microsoft.com/office/drawing/2014/main" id="{40918652-D576-1A49-BFE9-3762F4FBA738}"/>
                </a:ext>
              </a:extLst>
            </p:cNvPr>
            <p:cNvCxnSpPr>
              <a:cxnSpLocks/>
              <a:stCxn id="11" idx="3"/>
              <a:endCxn id="34" idx="1"/>
            </p:cNvCxnSpPr>
            <p:nvPr/>
          </p:nvCxnSpPr>
          <p:spPr>
            <a:xfrm flipV="1">
              <a:off x="4905043" y="4204241"/>
              <a:ext cx="1519250" cy="2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12EB4E0-401F-2644-A55E-18ADF30B6F47}"/>
                </a:ext>
              </a:extLst>
            </p:cNvPr>
            <p:cNvGrpSpPr/>
            <p:nvPr/>
          </p:nvGrpSpPr>
          <p:grpSpPr>
            <a:xfrm>
              <a:off x="4714963" y="4088322"/>
              <a:ext cx="570476" cy="420739"/>
              <a:chOff x="4981999" y="4080230"/>
              <a:chExt cx="570476" cy="420739"/>
            </a:xfrm>
          </p:grpSpPr>
          <p:sp>
            <p:nvSpPr>
              <p:cNvPr id="10" name="Rectangle 9">
                <a:extLst>
                  <a:ext uri="{FF2B5EF4-FFF2-40B4-BE49-F238E27FC236}">
                    <a16:creationId xmlns:a16="http://schemas.microsoft.com/office/drawing/2014/main" id="{1534DCEB-79F5-CC46-95B8-E7E72EABC3E8}"/>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711E29-3889-374F-926B-9D610CFB0566}"/>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48CAF3-D443-F147-9B93-FFB12FF8BFC9}"/>
                      </a:ext>
                    </a:extLst>
                  </p:cNvPr>
                  <p:cNvSpPr txBox="1"/>
                  <p:nvPr/>
                </p:nvSpPr>
                <p:spPr>
                  <a:xfrm>
                    <a:off x="5218858" y="4223970"/>
                    <a:ext cx="333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𝑈</m:t>
                              </m:r>
                            </m:sup>
                          </m:sSup>
                        </m:oMath>
                      </m:oMathPara>
                    </a14:m>
                    <a:endParaRPr lang="en-GB" dirty="0"/>
                  </a:p>
                </p:txBody>
              </p:sp>
            </mc:Choice>
            <mc:Fallback xmlns="">
              <p:sp>
                <p:nvSpPr>
                  <p:cNvPr id="75" name="TextBox 74">
                    <a:extLst>
                      <a:ext uri="{FF2B5EF4-FFF2-40B4-BE49-F238E27FC236}">
                        <a16:creationId xmlns:a16="http://schemas.microsoft.com/office/drawing/2014/main" id="{54A68D79-4B0E-AA49-906B-1449344C7AEF}"/>
                      </a:ext>
                    </a:extLst>
                  </p:cNvPr>
                  <p:cNvSpPr txBox="1">
                    <a:spLocks noRot="1" noChangeAspect="1" noMove="1" noResize="1" noEditPoints="1" noAdjustHandles="1" noChangeArrowheads="1" noChangeShapeType="1" noTextEdit="1"/>
                  </p:cNvSpPr>
                  <p:nvPr/>
                </p:nvSpPr>
                <p:spPr>
                  <a:xfrm>
                    <a:off x="5218858" y="4223970"/>
                    <a:ext cx="333617" cy="276999"/>
                  </a:xfrm>
                  <a:prstGeom prst="rect">
                    <a:avLst/>
                  </a:prstGeom>
                  <a:blipFill>
                    <a:blip r:embed="rId21"/>
                    <a:stretch>
                      <a:fillRect l="-14815" r="-3704" b="-21739"/>
                    </a:stretch>
                  </a:blipFill>
                </p:spPr>
                <p:txBody>
                  <a:bodyPr/>
                  <a:lstStyle/>
                  <a:p>
                    <a:r>
                      <a:rPr lang="en-GB">
                        <a:noFill/>
                      </a:rPr>
                      <a:t> </a:t>
                    </a:r>
                  </a:p>
                </p:txBody>
              </p:sp>
            </mc:Fallback>
          </mc:AlternateContent>
          <p:sp>
            <p:nvSpPr>
              <p:cNvPr id="13" name="Rectangle 12">
                <a:extLst>
                  <a:ext uri="{FF2B5EF4-FFF2-40B4-BE49-F238E27FC236}">
                    <a16:creationId xmlns:a16="http://schemas.microsoft.com/office/drawing/2014/main" id="{71B04889-A1A6-3A4F-8428-D94F924E31AD}"/>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0E4DE121-0B73-BF42-AA1F-0892E21D9279}"/>
                  </a:ext>
                </a:extLst>
              </p:cNvPr>
              <p:cNvGraphicFramePr>
                <a:graphicFrameLocks noGrp="1"/>
              </p:cNvGraphicFramePr>
              <p:nvPr>
                <p:extLst>
                  <p:ext uri="{D42A27DB-BD31-4B8C-83A1-F6EECF244321}">
                    <p14:modId xmlns:p14="http://schemas.microsoft.com/office/powerpoint/2010/main" val="1462118801"/>
                  </p:ext>
                </p:extLst>
              </p:nvPr>
            </p:nvGraphicFramePr>
            <p:xfrm>
              <a:off x="6125971" y="275707"/>
              <a:ext cx="2721358" cy="3353690"/>
            </p:xfrm>
            <a:graphic>
              <a:graphicData uri="http://schemas.openxmlformats.org/drawingml/2006/table">
                <a:tbl>
                  <a:tblPr firstRow="1" firstCol="1" bandRow="1">
                    <a:tableStyleId>{5C22544A-7EE6-4342-B048-85BDC9FD1C3A}</a:tableStyleId>
                  </a:tblPr>
                  <a:tblGrid>
                    <a:gridCol w="624142">
                      <a:extLst>
                        <a:ext uri="{9D8B030D-6E8A-4147-A177-3AD203B41FA5}">
                          <a16:colId xmlns:a16="http://schemas.microsoft.com/office/drawing/2014/main" val="1177353210"/>
                        </a:ext>
                      </a:extLst>
                    </a:gridCol>
                    <a:gridCol w="699072">
                      <a:extLst>
                        <a:ext uri="{9D8B030D-6E8A-4147-A177-3AD203B41FA5}">
                          <a16:colId xmlns:a16="http://schemas.microsoft.com/office/drawing/2014/main" val="594946696"/>
                        </a:ext>
                      </a:extLst>
                    </a:gridCol>
                    <a:gridCol w="699072">
                      <a:extLst>
                        <a:ext uri="{9D8B030D-6E8A-4147-A177-3AD203B41FA5}">
                          <a16:colId xmlns:a16="http://schemas.microsoft.com/office/drawing/2014/main" val="3263784376"/>
                        </a:ext>
                      </a:extLst>
                    </a:gridCol>
                    <a:gridCol w="699072">
                      <a:extLst>
                        <a:ext uri="{9D8B030D-6E8A-4147-A177-3AD203B41FA5}">
                          <a16:colId xmlns:a16="http://schemas.microsoft.com/office/drawing/2014/main" val="2154973944"/>
                        </a:ext>
                      </a:extLst>
                    </a:gridCol>
                  </a:tblGrid>
                  <a:tr h="370840">
                    <a:tc>
                      <a:txBody>
                        <a:bodyPr/>
                        <a:lstStyle/>
                        <a:p>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m:t>
                                    </m:r>
                                  </m:sub>
                                  <m:sup>
                                    <m:r>
                                      <a:rPr lang="de-DE" b="0" i="1" smtClean="0">
                                        <a:latin typeface="Cambria Math" panose="02040503050406030204" pitchFamily="18" charset="0"/>
                                      </a:rPr>
                                      <m:t>𝑖</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3</m:t>
                                    </m:r>
                                  </m:sub>
                                  <m:sup>
                                    <m:r>
                                      <a:rPr lang="de-DE" b="0" i="1" smtClean="0">
                                        <a:latin typeface="Cambria Math" panose="02040503050406030204" pitchFamily="18" charset="0"/>
                                      </a:rPr>
                                      <m:t>𝑖</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4</m:t>
                                    </m:r>
                                  </m:sub>
                                  <m:sup>
                                    <m:r>
                                      <a:rPr lang="de-DE" b="0" i="1" smtClean="0">
                                        <a:latin typeface="Cambria Math" panose="02040503050406030204" pitchFamily="18" charset="0"/>
                                      </a:rPr>
                                      <m:t>𝑖</m:t>
                                    </m:r>
                                  </m:sup>
                                </m:sSubSup>
                              </m:oMath>
                            </m:oMathPara>
                          </a14:m>
                          <a:endParaRPr lang="en-GB" b="0" dirty="0"/>
                        </a:p>
                      </a:txBody>
                      <a:tcPr/>
                    </a:tc>
                    <a:extLst>
                      <a:ext uri="{0D108BD9-81ED-4DB2-BD59-A6C34878D82A}">
                        <a16:rowId xmlns:a16="http://schemas.microsoft.com/office/drawing/2014/main" val="41534144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1</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extLst>
                      <a:ext uri="{0D108BD9-81ED-4DB2-BD59-A6C34878D82A}">
                        <a16:rowId xmlns:a16="http://schemas.microsoft.com/office/drawing/2014/main" val="2340768165"/>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2</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extLst>
                      <a:ext uri="{0D108BD9-81ED-4DB2-BD59-A6C34878D82A}">
                        <a16:rowId xmlns:a16="http://schemas.microsoft.com/office/drawing/2014/main" val="736112828"/>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3</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extLst>
                      <a:ext uri="{0D108BD9-81ED-4DB2-BD59-A6C34878D82A}">
                        <a16:rowId xmlns:a16="http://schemas.microsoft.com/office/drawing/2014/main" val="678655777"/>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4</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extLst>
                      <a:ext uri="{0D108BD9-81ED-4DB2-BD59-A6C34878D82A}">
                        <a16:rowId xmlns:a16="http://schemas.microsoft.com/office/drawing/2014/main" val="6526376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5</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extLst>
                      <a:ext uri="{0D108BD9-81ED-4DB2-BD59-A6C34878D82A}">
                        <a16:rowId xmlns:a16="http://schemas.microsoft.com/office/drawing/2014/main" val="3104293299"/>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6</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extLst>
                      <a:ext uri="{0D108BD9-81ED-4DB2-BD59-A6C34878D82A}">
                        <a16:rowId xmlns:a16="http://schemas.microsoft.com/office/drawing/2014/main" val="848049322"/>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7</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𝑏𝑎𝑛</m:t>
                                </m:r>
                              </m:oMath>
                            </m:oMathPara>
                          </a14:m>
                          <a:endParaRPr lang="en-GB" dirty="0"/>
                        </a:p>
                      </a:txBody>
                      <a:tcPr/>
                    </a:tc>
                    <a:extLst>
                      <a:ext uri="{0D108BD9-81ED-4DB2-BD59-A6C34878D82A}">
                        <a16:rowId xmlns:a16="http://schemas.microsoft.com/office/drawing/2014/main" val="1009717035"/>
                      </a:ext>
                    </a:extLst>
                  </a:tr>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1" i="1">
                                        <a:latin typeface="Cambria Math" panose="02040503050406030204" pitchFamily="18" charset="0"/>
                                      </a:rPr>
                                      <m:t>𝒂</m:t>
                                    </m:r>
                                  </m:e>
                                  <m:sub>
                                    <m:r>
                                      <a:rPr lang="de-DE" b="0" i="1" smtClean="0">
                                        <a:latin typeface="Cambria Math" panose="02040503050406030204" pitchFamily="18" charset="0"/>
                                      </a:rPr>
                                      <m:t>2:4</m:t>
                                    </m:r>
                                  </m:sub>
                                  <m:sup>
                                    <m:r>
                                      <a:rPr lang="de-DE" b="0" i="1" smtClean="0">
                                        <a:latin typeface="Cambria Math" panose="02040503050406030204" pitchFamily="18" charset="0"/>
                                      </a:rPr>
                                      <m:t>8</m:t>
                                    </m:r>
                                  </m:sup>
                                </m:sSubSup>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𝑓𝑟𝑒𝑒</m:t>
                                </m:r>
                              </m:oMath>
                            </m:oMathPara>
                          </a14:m>
                          <a:endParaRPr lang="en-GB" dirty="0"/>
                        </a:p>
                      </a:txBody>
                      <a:tcPr/>
                    </a:tc>
                    <a:extLst>
                      <a:ext uri="{0D108BD9-81ED-4DB2-BD59-A6C34878D82A}">
                        <a16:rowId xmlns:a16="http://schemas.microsoft.com/office/drawing/2014/main" val="1524021209"/>
                      </a:ext>
                    </a:extLst>
                  </a:tr>
                </a:tbl>
              </a:graphicData>
            </a:graphic>
          </p:graphicFrame>
        </mc:Choice>
        <mc:Fallback xmlns="">
          <p:graphicFrame>
            <p:nvGraphicFramePr>
              <p:cNvPr id="79" name="Table 78">
                <a:extLst>
                  <a:ext uri="{FF2B5EF4-FFF2-40B4-BE49-F238E27FC236}">
                    <a16:creationId xmlns:a16="http://schemas.microsoft.com/office/drawing/2014/main" id="{0E4DE121-0B73-BF42-AA1F-0892E21D9279}"/>
                  </a:ext>
                </a:extLst>
              </p:cNvPr>
              <p:cNvGraphicFramePr>
                <a:graphicFrameLocks noGrp="1"/>
              </p:cNvGraphicFramePr>
              <p:nvPr>
                <p:extLst>
                  <p:ext uri="{D42A27DB-BD31-4B8C-83A1-F6EECF244321}">
                    <p14:modId xmlns:p14="http://schemas.microsoft.com/office/powerpoint/2010/main" val="1462118801"/>
                  </p:ext>
                </p:extLst>
              </p:nvPr>
            </p:nvGraphicFramePr>
            <p:xfrm>
              <a:off x="6125971" y="275707"/>
              <a:ext cx="2721358" cy="3353690"/>
            </p:xfrm>
            <a:graphic>
              <a:graphicData uri="http://schemas.openxmlformats.org/drawingml/2006/table">
                <a:tbl>
                  <a:tblPr firstRow="1" firstCol="1" bandRow="1">
                    <a:tableStyleId>{5C22544A-7EE6-4342-B048-85BDC9FD1C3A}</a:tableStyleId>
                  </a:tblPr>
                  <a:tblGrid>
                    <a:gridCol w="624142">
                      <a:extLst>
                        <a:ext uri="{9D8B030D-6E8A-4147-A177-3AD203B41FA5}">
                          <a16:colId xmlns:a16="http://schemas.microsoft.com/office/drawing/2014/main" val="1177353210"/>
                        </a:ext>
                      </a:extLst>
                    </a:gridCol>
                    <a:gridCol w="699072">
                      <a:extLst>
                        <a:ext uri="{9D8B030D-6E8A-4147-A177-3AD203B41FA5}">
                          <a16:colId xmlns:a16="http://schemas.microsoft.com/office/drawing/2014/main" val="594946696"/>
                        </a:ext>
                      </a:extLst>
                    </a:gridCol>
                    <a:gridCol w="699072">
                      <a:extLst>
                        <a:ext uri="{9D8B030D-6E8A-4147-A177-3AD203B41FA5}">
                          <a16:colId xmlns:a16="http://schemas.microsoft.com/office/drawing/2014/main" val="3263784376"/>
                        </a:ext>
                      </a:extLst>
                    </a:gridCol>
                    <a:gridCol w="699072">
                      <a:extLst>
                        <a:ext uri="{9D8B030D-6E8A-4147-A177-3AD203B41FA5}">
                          <a16:colId xmlns:a16="http://schemas.microsoft.com/office/drawing/2014/main" val="2154973944"/>
                        </a:ext>
                      </a:extLst>
                    </a:gridCol>
                  </a:tblGrid>
                  <a:tr h="382016">
                    <a:tc>
                      <a:txBody>
                        <a:bodyPr/>
                        <a:lstStyle/>
                        <a:p>
                          <a:endParaRPr lang="en-GB" b="0" dirty="0"/>
                        </a:p>
                      </a:txBody>
                      <a:tcPr/>
                    </a:tc>
                    <a:tc>
                      <a:txBody>
                        <a:bodyPr/>
                        <a:lstStyle/>
                        <a:p>
                          <a:endParaRPr lang="en-US"/>
                        </a:p>
                      </a:txBody>
                      <a:tcPr>
                        <a:blipFill>
                          <a:blip r:embed="rId22"/>
                          <a:stretch>
                            <a:fillRect l="-89286" r="-198214" b="-793333"/>
                          </a:stretch>
                        </a:blipFill>
                      </a:tcPr>
                    </a:tc>
                    <a:tc>
                      <a:txBody>
                        <a:bodyPr/>
                        <a:lstStyle/>
                        <a:p>
                          <a:endParaRPr lang="en-US"/>
                        </a:p>
                      </a:txBody>
                      <a:tcPr>
                        <a:blipFill>
                          <a:blip r:embed="rId22"/>
                          <a:stretch>
                            <a:fillRect l="-192727" r="-101818" b="-793333"/>
                          </a:stretch>
                        </a:blipFill>
                      </a:tcPr>
                    </a:tc>
                    <a:tc>
                      <a:txBody>
                        <a:bodyPr/>
                        <a:lstStyle/>
                        <a:p>
                          <a:endParaRPr lang="en-US"/>
                        </a:p>
                      </a:txBody>
                      <a:tcPr>
                        <a:blipFill>
                          <a:blip r:embed="rId22"/>
                          <a:stretch>
                            <a:fillRect l="-292727" r="-1818" b="-793333"/>
                          </a:stretch>
                        </a:blipFill>
                      </a:tcPr>
                    </a:tc>
                    <a:extLst>
                      <a:ext uri="{0D108BD9-81ED-4DB2-BD59-A6C34878D82A}">
                        <a16:rowId xmlns:a16="http://schemas.microsoft.com/office/drawing/2014/main" val="4153414432"/>
                      </a:ext>
                    </a:extLst>
                  </a:tr>
                  <a:tr h="370840">
                    <a:tc>
                      <a:txBody>
                        <a:bodyPr/>
                        <a:lstStyle/>
                        <a:p>
                          <a:endParaRPr lang="en-US"/>
                        </a:p>
                      </a:txBody>
                      <a:tcPr>
                        <a:blipFill>
                          <a:blip r:embed="rId22"/>
                          <a:stretch>
                            <a:fillRect l="-2041" t="-103448" r="-340816" b="-720690"/>
                          </a:stretch>
                        </a:blipFill>
                      </a:tcPr>
                    </a:tc>
                    <a:tc>
                      <a:txBody>
                        <a:bodyPr/>
                        <a:lstStyle/>
                        <a:p>
                          <a:endParaRPr lang="en-US"/>
                        </a:p>
                      </a:txBody>
                      <a:tcPr>
                        <a:blipFill>
                          <a:blip r:embed="rId22"/>
                          <a:stretch>
                            <a:fillRect l="-89286" t="-103448" r="-198214" b="-720690"/>
                          </a:stretch>
                        </a:blipFill>
                      </a:tcPr>
                    </a:tc>
                    <a:tc>
                      <a:txBody>
                        <a:bodyPr/>
                        <a:lstStyle/>
                        <a:p>
                          <a:endParaRPr lang="en-US"/>
                        </a:p>
                      </a:txBody>
                      <a:tcPr>
                        <a:blipFill>
                          <a:blip r:embed="rId22"/>
                          <a:stretch>
                            <a:fillRect l="-192727" t="-103448" r="-101818" b="-720690"/>
                          </a:stretch>
                        </a:blipFill>
                      </a:tcPr>
                    </a:tc>
                    <a:tc>
                      <a:txBody>
                        <a:bodyPr/>
                        <a:lstStyle/>
                        <a:p>
                          <a:endParaRPr lang="en-US"/>
                        </a:p>
                      </a:txBody>
                      <a:tcPr>
                        <a:blipFill>
                          <a:blip r:embed="rId22"/>
                          <a:stretch>
                            <a:fillRect l="-292727" t="-103448" r="-1818" b="-720690"/>
                          </a:stretch>
                        </a:blipFill>
                      </a:tcPr>
                    </a:tc>
                    <a:extLst>
                      <a:ext uri="{0D108BD9-81ED-4DB2-BD59-A6C34878D82A}">
                        <a16:rowId xmlns:a16="http://schemas.microsoft.com/office/drawing/2014/main" val="2340768165"/>
                      </a:ext>
                    </a:extLst>
                  </a:tr>
                  <a:tr h="370840">
                    <a:tc>
                      <a:txBody>
                        <a:bodyPr/>
                        <a:lstStyle/>
                        <a:p>
                          <a:endParaRPr lang="en-US"/>
                        </a:p>
                      </a:txBody>
                      <a:tcPr>
                        <a:blipFill>
                          <a:blip r:embed="rId22"/>
                          <a:stretch>
                            <a:fillRect l="-2041" t="-196667" r="-340816" b="-596667"/>
                          </a:stretch>
                        </a:blipFill>
                      </a:tcPr>
                    </a:tc>
                    <a:tc>
                      <a:txBody>
                        <a:bodyPr/>
                        <a:lstStyle/>
                        <a:p>
                          <a:endParaRPr lang="en-US"/>
                        </a:p>
                      </a:txBody>
                      <a:tcPr>
                        <a:blipFill>
                          <a:blip r:embed="rId22"/>
                          <a:stretch>
                            <a:fillRect l="-89286" t="-196667" r="-198214" b="-596667"/>
                          </a:stretch>
                        </a:blipFill>
                      </a:tcPr>
                    </a:tc>
                    <a:tc>
                      <a:txBody>
                        <a:bodyPr/>
                        <a:lstStyle/>
                        <a:p>
                          <a:endParaRPr lang="en-US"/>
                        </a:p>
                      </a:txBody>
                      <a:tcPr>
                        <a:blipFill>
                          <a:blip r:embed="rId22"/>
                          <a:stretch>
                            <a:fillRect l="-192727" t="-196667" r="-101818" b="-596667"/>
                          </a:stretch>
                        </a:blipFill>
                      </a:tcPr>
                    </a:tc>
                    <a:tc>
                      <a:txBody>
                        <a:bodyPr/>
                        <a:lstStyle/>
                        <a:p>
                          <a:endParaRPr lang="en-US"/>
                        </a:p>
                      </a:txBody>
                      <a:tcPr>
                        <a:blipFill>
                          <a:blip r:embed="rId22"/>
                          <a:stretch>
                            <a:fillRect l="-292727" t="-196667" r="-1818" b="-596667"/>
                          </a:stretch>
                        </a:blipFill>
                      </a:tcPr>
                    </a:tc>
                    <a:extLst>
                      <a:ext uri="{0D108BD9-81ED-4DB2-BD59-A6C34878D82A}">
                        <a16:rowId xmlns:a16="http://schemas.microsoft.com/office/drawing/2014/main" val="736112828"/>
                      </a:ext>
                    </a:extLst>
                  </a:tr>
                  <a:tr h="370840">
                    <a:tc>
                      <a:txBody>
                        <a:bodyPr/>
                        <a:lstStyle/>
                        <a:p>
                          <a:endParaRPr lang="en-US"/>
                        </a:p>
                      </a:txBody>
                      <a:tcPr>
                        <a:blipFill>
                          <a:blip r:embed="rId22"/>
                          <a:stretch>
                            <a:fillRect l="-2041" t="-306897" r="-340816" b="-517241"/>
                          </a:stretch>
                        </a:blipFill>
                      </a:tcPr>
                    </a:tc>
                    <a:tc>
                      <a:txBody>
                        <a:bodyPr/>
                        <a:lstStyle/>
                        <a:p>
                          <a:endParaRPr lang="en-US"/>
                        </a:p>
                      </a:txBody>
                      <a:tcPr>
                        <a:blipFill>
                          <a:blip r:embed="rId22"/>
                          <a:stretch>
                            <a:fillRect l="-89286" t="-306897" r="-198214" b="-517241"/>
                          </a:stretch>
                        </a:blipFill>
                      </a:tcPr>
                    </a:tc>
                    <a:tc>
                      <a:txBody>
                        <a:bodyPr/>
                        <a:lstStyle/>
                        <a:p>
                          <a:endParaRPr lang="en-US"/>
                        </a:p>
                      </a:txBody>
                      <a:tcPr>
                        <a:blipFill>
                          <a:blip r:embed="rId22"/>
                          <a:stretch>
                            <a:fillRect l="-192727" t="-306897" r="-101818" b="-517241"/>
                          </a:stretch>
                        </a:blipFill>
                      </a:tcPr>
                    </a:tc>
                    <a:tc>
                      <a:txBody>
                        <a:bodyPr/>
                        <a:lstStyle/>
                        <a:p>
                          <a:endParaRPr lang="en-US"/>
                        </a:p>
                      </a:txBody>
                      <a:tcPr>
                        <a:blipFill>
                          <a:blip r:embed="rId22"/>
                          <a:stretch>
                            <a:fillRect l="-292727" t="-306897" r="-1818" b="-517241"/>
                          </a:stretch>
                        </a:blipFill>
                      </a:tcPr>
                    </a:tc>
                    <a:extLst>
                      <a:ext uri="{0D108BD9-81ED-4DB2-BD59-A6C34878D82A}">
                        <a16:rowId xmlns:a16="http://schemas.microsoft.com/office/drawing/2014/main" val="678655777"/>
                      </a:ext>
                    </a:extLst>
                  </a:tr>
                  <a:tr h="370840">
                    <a:tc>
                      <a:txBody>
                        <a:bodyPr/>
                        <a:lstStyle/>
                        <a:p>
                          <a:endParaRPr lang="en-US"/>
                        </a:p>
                      </a:txBody>
                      <a:tcPr>
                        <a:blipFill>
                          <a:blip r:embed="rId22"/>
                          <a:stretch>
                            <a:fillRect l="-2041" t="-406897" r="-340816" b="-417241"/>
                          </a:stretch>
                        </a:blipFill>
                      </a:tcPr>
                    </a:tc>
                    <a:tc>
                      <a:txBody>
                        <a:bodyPr/>
                        <a:lstStyle/>
                        <a:p>
                          <a:endParaRPr lang="en-US"/>
                        </a:p>
                      </a:txBody>
                      <a:tcPr>
                        <a:blipFill>
                          <a:blip r:embed="rId22"/>
                          <a:stretch>
                            <a:fillRect l="-89286" t="-406897" r="-198214" b="-417241"/>
                          </a:stretch>
                        </a:blipFill>
                      </a:tcPr>
                    </a:tc>
                    <a:tc>
                      <a:txBody>
                        <a:bodyPr/>
                        <a:lstStyle/>
                        <a:p>
                          <a:endParaRPr lang="en-US"/>
                        </a:p>
                      </a:txBody>
                      <a:tcPr>
                        <a:blipFill>
                          <a:blip r:embed="rId22"/>
                          <a:stretch>
                            <a:fillRect l="-192727" t="-406897" r="-101818" b="-417241"/>
                          </a:stretch>
                        </a:blipFill>
                      </a:tcPr>
                    </a:tc>
                    <a:tc>
                      <a:txBody>
                        <a:bodyPr/>
                        <a:lstStyle/>
                        <a:p>
                          <a:endParaRPr lang="en-US"/>
                        </a:p>
                      </a:txBody>
                      <a:tcPr>
                        <a:blipFill>
                          <a:blip r:embed="rId22"/>
                          <a:stretch>
                            <a:fillRect l="-292727" t="-406897" r="-1818" b="-417241"/>
                          </a:stretch>
                        </a:blipFill>
                      </a:tcPr>
                    </a:tc>
                    <a:extLst>
                      <a:ext uri="{0D108BD9-81ED-4DB2-BD59-A6C34878D82A}">
                        <a16:rowId xmlns:a16="http://schemas.microsoft.com/office/drawing/2014/main" val="652637631"/>
                      </a:ext>
                    </a:extLst>
                  </a:tr>
                  <a:tr h="375031">
                    <a:tc>
                      <a:txBody>
                        <a:bodyPr/>
                        <a:lstStyle/>
                        <a:p>
                          <a:endParaRPr lang="en-US"/>
                        </a:p>
                      </a:txBody>
                      <a:tcPr>
                        <a:blipFill>
                          <a:blip r:embed="rId22"/>
                          <a:stretch>
                            <a:fillRect l="-2041" t="-490000" r="-340816" b="-303333"/>
                          </a:stretch>
                        </a:blipFill>
                      </a:tcPr>
                    </a:tc>
                    <a:tc>
                      <a:txBody>
                        <a:bodyPr/>
                        <a:lstStyle/>
                        <a:p>
                          <a:endParaRPr lang="en-US"/>
                        </a:p>
                      </a:txBody>
                      <a:tcPr>
                        <a:blipFill>
                          <a:blip r:embed="rId22"/>
                          <a:stretch>
                            <a:fillRect l="-89286" t="-490000" r="-198214" b="-303333"/>
                          </a:stretch>
                        </a:blipFill>
                      </a:tcPr>
                    </a:tc>
                    <a:tc>
                      <a:txBody>
                        <a:bodyPr/>
                        <a:lstStyle/>
                        <a:p>
                          <a:endParaRPr lang="en-US"/>
                        </a:p>
                      </a:txBody>
                      <a:tcPr>
                        <a:blipFill>
                          <a:blip r:embed="rId22"/>
                          <a:stretch>
                            <a:fillRect l="-192727" t="-490000" r="-101818" b="-303333"/>
                          </a:stretch>
                        </a:blipFill>
                      </a:tcPr>
                    </a:tc>
                    <a:tc>
                      <a:txBody>
                        <a:bodyPr/>
                        <a:lstStyle/>
                        <a:p>
                          <a:endParaRPr lang="en-US"/>
                        </a:p>
                      </a:txBody>
                      <a:tcPr>
                        <a:blipFill>
                          <a:blip r:embed="rId22"/>
                          <a:stretch>
                            <a:fillRect l="-292727" t="-490000" r="-1818" b="-303333"/>
                          </a:stretch>
                        </a:blipFill>
                      </a:tcPr>
                    </a:tc>
                    <a:extLst>
                      <a:ext uri="{0D108BD9-81ED-4DB2-BD59-A6C34878D82A}">
                        <a16:rowId xmlns:a16="http://schemas.microsoft.com/office/drawing/2014/main" val="3104293299"/>
                      </a:ext>
                    </a:extLst>
                  </a:tr>
                  <a:tr h="371158">
                    <a:tc>
                      <a:txBody>
                        <a:bodyPr/>
                        <a:lstStyle/>
                        <a:p>
                          <a:endParaRPr lang="en-US"/>
                        </a:p>
                      </a:txBody>
                      <a:tcPr>
                        <a:blipFill>
                          <a:blip r:embed="rId22"/>
                          <a:stretch>
                            <a:fillRect l="-2041" t="-610345" r="-340816" b="-213793"/>
                          </a:stretch>
                        </a:blipFill>
                      </a:tcPr>
                    </a:tc>
                    <a:tc>
                      <a:txBody>
                        <a:bodyPr/>
                        <a:lstStyle/>
                        <a:p>
                          <a:endParaRPr lang="en-US"/>
                        </a:p>
                      </a:txBody>
                      <a:tcPr>
                        <a:blipFill>
                          <a:blip r:embed="rId22"/>
                          <a:stretch>
                            <a:fillRect l="-89286" t="-610345" r="-198214" b="-213793"/>
                          </a:stretch>
                        </a:blipFill>
                      </a:tcPr>
                    </a:tc>
                    <a:tc>
                      <a:txBody>
                        <a:bodyPr/>
                        <a:lstStyle/>
                        <a:p>
                          <a:endParaRPr lang="en-US"/>
                        </a:p>
                      </a:txBody>
                      <a:tcPr>
                        <a:blipFill>
                          <a:blip r:embed="rId22"/>
                          <a:stretch>
                            <a:fillRect l="-192727" t="-610345" r="-101818" b="-213793"/>
                          </a:stretch>
                        </a:blipFill>
                      </a:tcPr>
                    </a:tc>
                    <a:tc>
                      <a:txBody>
                        <a:bodyPr/>
                        <a:lstStyle/>
                        <a:p>
                          <a:endParaRPr lang="en-US"/>
                        </a:p>
                      </a:txBody>
                      <a:tcPr>
                        <a:blipFill>
                          <a:blip r:embed="rId22"/>
                          <a:stretch>
                            <a:fillRect l="-292727" t="-610345" r="-1818" b="-213793"/>
                          </a:stretch>
                        </a:blipFill>
                      </a:tcPr>
                    </a:tc>
                    <a:extLst>
                      <a:ext uri="{0D108BD9-81ED-4DB2-BD59-A6C34878D82A}">
                        <a16:rowId xmlns:a16="http://schemas.microsoft.com/office/drawing/2014/main" val="848049322"/>
                      </a:ext>
                    </a:extLst>
                  </a:tr>
                  <a:tr h="370840">
                    <a:tc>
                      <a:txBody>
                        <a:bodyPr/>
                        <a:lstStyle/>
                        <a:p>
                          <a:endParaRPr lang="en-US"/>
                        </a:p>
                      </a:txBody>
                      <a:tcPr>
                        <a:blipFill>
                          <a:blip r:embed="rId22"/>
                          <a:stretch>
                            <a:fillRect l="-2041" t="-686667" r="-340816" b="-106667"/>
                          </a:stretch>
                        </a:blipFill>
                      </a:tcPr>
                    </a:tc>
                    <a:tc>
                      <a:txBody>
                        <a:bodyPr/>
                        <a:lstStyle/>
                        <a:p>
                          <a:endParaRPr lang="en-US"/>
                        </a:p>
                      </a:txBody>
                      <a:tcPr>
                        <a:blipFill>
                          <a:blip r:embed="rId22"/>
                          <a:stretch>
                            <a:fillRect l="-89286" t="-686667" r="-198214" b="-106667"/>
                          </a:stretch>
                        </a:blipFill>
                      </a:tcPr>
                    </a:tc>
                    <a:tc>
                      <a:txBody>
                        <a:bodyPr/>
                        <a:lstStyle/>
                        <a:p>
                          <a:endParaRPr lang="en-US"/>
                        </a:p>
                      </a:txBody>
                      <a:tcPr>
                        <a:blipFill>
                          <a:blip r:embed="rId22"/>
                          <a:stretch>
                            <a:fillRect l="-192727" t="-686667" r="-101818" b="-106667"/>
                          </a:stretch>
                        </a:blipFill>
                      </a:tcPr>
                    </a:tc>
                    <a:tc>
                      <a:txBody>
                        <a:bodyPr/>
                        <a:lstStyle/>
                        <a:p>
                          <a:endParaRPr lang="en-US"/>
                        </a:p>
                      </a:txBody>
                      <a:tcPr>
                        <a:blipFill>
                          <a:blip r:embed="rId22"/>
                          <a:stretch>
                            <a:fillRect l="-292727" t="-686667" r="-1818" b="-106667"/>
                          </a:stretch>
                        </a:blipFill>
                      </a:tcPr>
                    </a:tc>
                    <a:extLst>
                      <a:ext uri="{0D108BD9-81ED-4DB2-BD59-A6C34878D82A}">
                        <a16:rowId xmlns:a16="http://schemas.microsoft.com/office/drawing/2014/main" val="1009717035"/>
                      </a:ext>
                    </a:extLst>
                  </a:tr>
                  <a:tr h="371285">
                    <a:tc>
                      <a:txBody>
                        <a:bodyPr/>
                        <a:lstStyle/>
                        <a:p>
                          <a:endParaRPr lang="en-US"/>
                        </a:p>
                      </a:txBody>
                      <a:tcPr>
                        <a:blipFill>
                          <a:blip r:embed="rId22"/>
                          <a:stretch>
                            <a:fillRect l="-2041" t="-813793" r="-340816" b="-10345"/>
                          </a:stretch>
                        </a:blipFill>
                      </a:tcPr>
                    </a:tc>
                    <a:tc>
                      <a:txBody>
                        <a:bodyPr/>
                        <a:lstStyle/>
                        <a:p>
                          <a:endParaRPr lang="en-US"/>
                        </a:p>
                      </a:txBody>
                      <a:tcPr>
                        <a:blipFill>
                          <a:blip r:embed="rId22"/>
                          <a:stretch>
                            <a:fillRect l="-89286" t="-813793" r="-198214" b="-10345"/>
                          </a:stretch>
                        </a:blipFill>
                      </a:tcPr>
                    </a:tc>
                    <a:tc>
                      <a:txBody>
                        <a:bodyPr/>
                        <a:lstStyle/>
                        <a:p>
                          <a:endParaRPr lang="en-US"/>
                        </a:p>
                      </a:txBody>
                      <a:tcPr>
                        <a:blipFill>
                          <a:blip r:embed="rId22"/>
                          <a:stretch>
                            <a:fillRect l="-192727" t="-813793" r="-101818" b="-10345"/>
                          </a:stretch>
                        </a:blipFill>
                      </a:tcPr>
                    </a:tc>
                    <a:tc>
                      <a:txBody>
                        <a:bodyPr/>
                        <a:lstStyle/>
                        <a:p>
                          <a:endParaRPr lang="en-US"/>
                        </a:p>
                      </a:txBody>
                      <a:tcPr>
                        <a:blipFill>
                          <a:blip r:embed="rId22"/>
                          <a:stretch>
                            <a:fillRect l="-292727" t="-813793" r="-1818" b="-10345"/>
                          </a:stretch>
                        </a:blipFill>
                      </a:tcPr>
                    </a:tc>
                    <a:extLst>
                      <a:ext uri="{0D108BD9-81ED-4DB2-BD59-A6C34878D82A}">
                        <a16:rowId xmlns:a16="http://schemas.microsoft.com/office/drawing/2014/main" val="1524021209"/>
                      </a:ext>
                    </a:extLst>
                  </a:tr>
                </a:tbl>
              </a:graphicData>
            </a:graphic>
          </p:graphicFrame>
        </mc:Fallback>
      </mc:AlternateContent>
    </p:spTree>
    <p:extLst>
      <p:ext uri="{BB962C8B-B14F-4D97-AF65-F5344CB8AC3E}">
        <p14:creationId xmlns:p14="http://schemas.microsoft.com/office/powerpoint/2010/main" val="35376894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dirty="0"/>
              <a:t>Solving a Temporal MEU Problem</a:t>
            </a:r>
          </a:p>
        </p:txBody>
      </p:sp>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p:txBody>
          <a:bodyPr>
            <a:normAutofit/>
          </a:bodyPr>
          <a:lstStyle/>
          <a:p>
            <a:r>
              <a:rPr lang="en-GB" dirty="0"/>
              <a:t>Answering temporal MEU queries using LDJT </a:t>
            </a:r>
          </a:p>
          <a:p>
            <a:r>
              <a:rPr lang="en-GB" dirty="0"/>
              <a:t>But: utility transfers/EU queries per step have to be dealt with ➝ Bookkeeping</a:t>
            </a:r>
          </a:p>
          <a:p>
            <a:r>
              <a:rPr lang="en-GB" dirty="0"/>
              <a:t>Two approaches:</a:t>
            </a:r>
          </a:p>
          <a:p>
            <a:pPr marL="971550" lvl="1" indent="-514350">
              <a:buFont typeface="+mj-lt"/>
              <a:buAutoNum type="romanUcPeriod"/>
            </a:pPr>
            <a:r>
              <a:rPr lang="en-GB" dirty="0"/>
              <a:t>In parallel to FO jtree, keep </a:t>
            </a:r>
            <a:r>
              <a:rPr lang="en-GB" i="1" dirty="0"/>
              <a:t>counters</a:t>
            </a:r>
            <a:r>
              <a:rPr lang="en-GB" dirty="0"/>
              <a:t> for each utility transfer function and add the current, possibly discounted, EU value to the existing counter</a:t>
            </a:r>
          </a:p>
          <a:p>
            <a:pPr marL="914400" lvl="1" indent="-457200">
              <a:buFont typeface="+mj-lt"/>
              <a:buAutoNum type="romanUcPeriod"/>
            </a:pPr>
            <a:r>
              <a:rPr lang="en-GB" dirty="0"/>
              <a:t>After message passing, calculate all necessary EU queries at corresponding parclusters, perform a </a:t>
            </a:r>
            <a:r>
              <a:rPr lang="en-GB" i="1" dirty="0"/>
              <a:t>utility message pass </a:t>
            </a:r>
            <a:r>
              <a:rPr lang="en-GB" dirty="0"/>
              <a:t>that sends the EU results to the </a:t>
            </a:r>
            <a:r>
              <a:rPr lang="en-GB" dirty="0" err="1"/>
              <a:t>outcluster</a:t>
            </a:r>
            <a:r>
              <a:rPr lang="en-GB" dirty="0"/>
              <a:t> to be sent over to the next step with the forward message and be distributed to the corresponding parclusters during message passing</a:t>
            </a:r>
          </a:p>
          <a:p>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12"/>
          </p:nvPr>
        </p:nvSpPr>
        <p:spPr/>
        <p:txBody>
          <a:bodyPr/>
          <a:lstStyle/>
          <a:p>
            <a:fld id="{67C9959E-8E6B-B04C-9955-EA096F41CA7A}" type="slidenum">
              <a:rPr lang="en-GB" smtClean="0"/>
              <a:t>103</a:t>
            </a:fld>
            <a:endParaRPr lang="en-GB"/>
          </a:p>
        </p:txBody>
      </p:sp>
    </p:spTree>
    <p:extLst>
      <p:ext uri="{BB962C8B-B14F-4D97-AF65-F5344CB8AC3E}">
        <p14:creationId xmlns:p14="http://schemas.microsoft.com/office/powerpoint/2010/main" val="15593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dirty="0"/>
              <a:t>MEU-LDJT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p:txBody>
              <a:bodyPr>
                <a:normAutofit/>
              </a:bodyPr>
              <a:lstStyle/>
              <a:p>
                <a:r>
                  <a:rPr lang="en-GB" dirty="0"/>
                  <a:t>Build two FO jtrees for </a:t>
                </a:r>
                <a:br>
                  <a:rPr lang="en-GB" dirty="0"/>
                </a:br>
                <a:r>
                  <a:rPr lang="en-GB" dirty="0"/>
                  <a:t>PDDecM</a:t>
                </a:r>
              </a:p>
              <a:p>
                <a:r>
                  <a:rPr lang="en-GB" dirty="0"/>
                  <a:t>Proceed step-wise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a:t>
                </a:r>
              </a:p>
              <a:p>
                <a:pPr lvl="1"/>
                <a:r>
                  <a:rPr lang="en-GB" dirty="0"/>
                  <a:t>Answer probability/</a:t>
                </a:r>
                <a:br>
                  <a:rPr lang="en-GB" dirty="0"/>
                </a:br>
                <a:r>
                  <a:rPr lang="en-GB" dirty="0"/>
                  <a:t>assignment queries as before</a:t>
                </a:r>
              </a:p>
              <a:p>
                <a:pPr lvl="1"/>
                <a:r>
                  <a:rPr lang="en-GB" dirty="0"/>
                  <a:t>Given an MEU query with </a:t>
                </a:r>
                <a14:m>
                  <m:oMath xmlns:m="http://schemas.openxmlformats.org/officeDocument/2006/math">
                    <m:r>
                      <a:rPr lang="en-GB" i="1">
                        <a:latin typeface="Cambria Math" panose="02040503050406030204" pitchFamily="18" charset="0"/>
                        <a:ea typeface="Cambria Math" panose="02040503050406030204" pitchFamily="18" charset="0"/>
                      </a:rPr>
                      <m:t>𝜅</m:t>
                    </m:r>
                  </m:oMath>
                </a14:m>
                <a:r>
                  <a:rPr lang="en-GB" dirty="0"/>
                  <a:t>, </a:t>
                </a:r>
              </a:p>
              <a:p>
                <a:pPr lvl="2"/>
                <a:r>
                  <a:rPr lang="en-GB" dirty="0"/>
                  <a:t>Calculate the set of temporal action assignments </a:t>
                </a:r>
                <a14:m>
                  <m:oMath xmlns:m="http://schemas.openxmlformats.org/officeDocument/2006/math">
                    <m:r>
                      <a:rPr lang="de-DE" b="1" i="1" dirty="0">
                        <a:latin typeface="Cambria Math" panose="02040503050406030204" pitchFamily="18" charset="0"/>
                      </a:rPr>
                      <m:t>𝒂</m:t>
                    </m:r>
                  </m:oMath>
                </a14:m>
                <a:r>
                  <a:rPr lang="en-GB" dirty="0"/>
                  <a:t> based on groups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𝜏</m:t>
                        </m:r>
                      </m:sub>
                    </m:sSub>
                  </m:oMath>
                </a14:m>
                <a:r>
                  <a:rPr lang="en-GB" dirty="0"/>
                  <a:t> and </a:t>
                </a:r>
                <a14:m>
                  <m:oMath xmlns:m="http://schemas.openxmlformats.org/officeDocument/2006/math">
                    <m:r>
                      <a:rPr lang="en-GB" i="1">
                        <a:latin typeface="Cambria Math" panose="02040503050406030204" pitchFamily="18" charset="0"/>
                        <a:ea typeface="Cambria Math" panose="02040503050406030204" pitchFamily="18" charset="0"/>
                      </a:rPr>
                      <m:t>𝜅</m:t>
                    </m:r>
                  </m:oMath>
                </a14:m>
                <a:r>
                  <a:rPr lang="en-GB" dirty="0"/>
                  <a:t> </a:t>
                </a:r>
              </a:p>
              <a:p>
                <a:pPr lvl="2"/>
                <a:r>
                  <a:rPr lang="en-GB" dirty="0"/>
                  <a:t>For each </a:t>
                </a:r>
                <a14:m>
                  <m:oMath xmlns:m="http://schemas.openxmlformats.org/officeDocument/2006/math">
                    <m:r>
                      <a:rPr lang="de-DE" b="1" i="1" dirty="0">
                        <a:latin typeface="Cambria Math" panose="02040503050406030204" pitchFamily="18" charset="0"/>
                      </a:rPr>
                      <m:t>𝒂</m:t>
                    </m:r>
                  </m:oMath>
                </a14:m>
                <a:r>
                  <a:rPr lang="en-GB" dirty="0"/>
                  <a:t>, proceed for </a:t>
                </a:r>
                <a14:m>
                  <m:oMath xmlns:m="http://schemas.openxmlformats.org/officeDocument/2006/math">
                    <m:r>
                      <a:rPr lang="en-GB" i="1">
                        <a:latin typeface="Cambria Math" panose="02040503050406030204" pitchFamily="18" charset="0"/>
                        <a:ea typeface="Cambria Math" panose="02040503050406030204" pitchFamily="18" charset="0"/>
                      </a:rPr>
                      <m:t>𝜅</m:t>
                    </m:r>
                  </m:oMath>
                </a14:m>
                <a:r>
                  <a:rPr lang="en-GB" dirty="0"/>
                  <a:t> steps</a:t>
                </a:r>
              </a:p>
              <a:p>
                <a:pPr lvl="3"/>
                <a:r>
                  <a:rPr lang="en-GB" dirty="0"/>
                  <a:t>Set actions at each step</a:t>
                </a:r>
              </a:p>
              <a:p>
                <a:pPr lvl="3"/>
                <a:r>
                  <a:rPr lang="en-GB" dirty="0"/>
                  <a:t>Calculate EU queries + bookkeeping (Approach I or II)</a:t>
                </a:r>
              </a:p>
              <a:p>
                <a:pPr lvl="4"/>
                <a:r>
                  <a:rPr lang="en-GB" dirty="0"/>
                  <a:t>For ease of computation, include helper parfactors during construction according to the EU queries</a:t>
                </a:r>
              </a:p>
              <a:p>
                <a:pPr lvl="2"/>
                <a:r>
                  <a:rPr lang="en-GB" dirty="0"/>
                  <a:t>Return </a:t>
                </a:r>
                <a14:m>
                  <m:oMath xmlns:m="http://schemas.openxmlformats.org/officeDocument/2006/math">
                    <m:sSup>
                      <m:sSupPr>
                        <m:ctrlPr>
                          <a:rPr lang="de-DE" b="1" i="1" dirty="0">
                            <a:latin typeface="Cambria Math" panose="02040503050406030204" pitchFamily="18" charset="0"/>
                          </a:rPr>
                        </m:ctrlPr>
                      </m:sSupPr>
                      <m:e>
                        <m:r>
                          <a:rPr lang="de-DE" b="1" i="1" dirty="0">
                            <a:latin typeface="Cambria Math" panose="02040503050406030204" pitchFamily="18" charset="0"/>
                          </a:rPr>
                          <m:t>𝒂</m:t>
                        </m:r>
                      </m:e>
                      <m:sup>
                        <m:r>
                          <a:rPr lang="de-DE" i="1" dirty="0">
                            <a:latin typeface="Cambria Math" panose="02040503050406030204" pitchFamily="18" charset="0"/>
                          </a:rPr>
                          <m:t>∗</m:t>
                        </m:r>
                      </m:sup>
                    </m:sSup>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idx="1"/>
              </p:nvPr>
            </p:nvSpPr>
            <p:spPr>
              <a:blipFill>
                <a:blip r:embed="rId2"/>
                <a:stretch>
                  <a:fillRect l="-1447" t="-1768" b="-7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12"/>
          </p:nvPr>
        </p:nvSpPr>
        <p:spPr/>
        <p:txBody>
          <a:bodyPr/>
          <a:lstStyle/>
          <a:p>
            <a:fld id="{67C9959E-8E6B-B04C-9955-EA096F41CA7A}" type="slidenum">
              <a:rPr lang="en-GB" smtClean="0"/>
              <a:t>104</a:t>
            </a:fld>
            <a:endParaRPr lang="en-GB"/>
          </a:p>
        </p:txBody>
      </p:sp>
      <p:pic>
        <p:nvPicPr>
          <p:cNvPr id="6" name="Picture 5">
            <a:extLst>
              <a:ext uri="{FF2B5EF4-FFF2-40B4-BE49-F238E27FC236}">
                <a16:creationId xmlns:a16="http://schemas.microsoft.com/office/drawing/2014/main" id="{4524415C-FBBF-DA4B-B4FD-737B0073E4A6}"/>
              </a:ext>
            </a:extLst>
          </p:cNvPr>
          <p:cNvPicPr>
            <a:picLocks noChangeAspect="1"/>
          </p:cNvPicPr>
          <p:nvPr/>
        </p:nvPicPr>
        <p:blipFill>
          <a:blip r:embed="rId3"/>
          <a:stretch>
            <a:fillRect/>
          </a:stretch>
        </p:blipFill>
        <p:spPr>
          <a:xfrm>
            <a:off x="4814387" y="619919"/>
            <a:ext cx="391160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FCB4298A-ED57-AE42-9F1A-523719D618DF}"/>
              </a:ext>
            </a:extLst>
          </p:cNvPr>
          <p:cNvSpPr/>
          <p:nvPr/>
        </p:nvSpPr>
        <p:spPr>
          <a:xfrm>
            <a:off x="1974028" y="6319494"/>
            <a:ext cx="6108101" cy="400110"/>
          </a:xfrm>
          <a:prstGeom prst="rect">
            <a:avLst/>
          </a:prstGeom>
        </p:spPr>
        <p:txBody>
          <a:bodyPr wrap="square">
            <a:spAutoFit/>
          </a:bodyPr>
          <a:lstStyle/>
          <a:p>
            <a:pPr marL="12700" lvl="1"/>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Möller</a:t>
            </a:r>
            <a:r>
              <a:rPr lang="en-GB" sz="1000" dirty="0">
                <a:solidFill>
                  <a:schemeClr val="accent3"/>
                </a:solidFill>
              </a:rPr>
              <a:t>. Lifted Temporal Maximum Expected Utility. In: </a:t>
            </a:r>
            <a:r>
              <a:rPr lang="en-GB" sz="1000" i="1" dirty="0">
                <a:solidFill>
                  <a:schemeClr val="accent3"/>
                </a:solidFill>
              </a:rPr>
              <a:t>CAI-19 Proceedings of the 32nd Canadian Conference on Artificial Intelligence</a:t>
            </a:r>
            <a:r>
              <a:rPr lang="en-GB" sz="1000" dirty="0">
                <a:solidFill>
                  <a:schemeClr val="accent3"/>
                </a:solidFill>
              </a:rPr>
              <a:t>, 2019.</a:t>
            </a:r>
            <a:endParaRPr lang="en-GB" sz="1100" dirty="0">
              <a:solidFill>
                <a:schemeClr val="accent3"/>
              </a:solidFill>
            </a:endParaRPr>
          </a:p>
        </p:txBody>
      </p:sp>
    </p:spTree>
    <p:extLst>
      <p:ext uri="{BB962C8B-B14F-4D97-AF65-F5344CB8AC3E}">
        <p14:creationId xmlns:p14="http://schemas.microsoft.com/office/powerpoint/2010/main" val="2505796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2247-756F-5F4F-9AA4-CD07BB5061EF}"/>
              </a:ext>
            </a:extLst>
          </p:cNvPr>
          <p:cNvSpPr>
            <a:spLocks noGrp="1"/>
          </p:cNvSpPr>
          <p:nvPr>
            <p:ph type="title"/>
          </p:nvPr>
        </p:nvSpPr>
        <p:spPr/>
        <p:txBody>
          <a:bodyPr/>
          <a:lstStyle/>
          <a:p>
            <a:r>
              <a:rPr lang="en-GB" dirty="0"/>
              <a:t>Acting</a:t>
            </a:r>
          </a:p>
        </p:txBody>
      </p:sp>
      <p:sp>
        <p:nvSpPr>
          <p:cNvPr id="3" name="Content Placeholder 2">
            <a:extLst>
              <a:ext uri="{FF2B5EF4-FFF2-40B4-BE49-F238E27FC236}">
                <a16:creationId xmlns:a16="http://schemas.microsoft.com/office/drawing/2014/main" id="{F524682F-6A0F-4248-97FD-F410C88693FB}"/>
              </a:ext>
            </a:extLst>
          </p:cNvPr>
          <p:cNvSpPr>
            <a:spLocks noGrp="1"/>
          </p:cNvSpPr>
          <p:nvPr>
            <p:ph idx="1"/>
          </p:nvPr>
        </p:nvSpPr>
        <p:spPr/>
        <p:txBody>
          <a:bodyPr/>
          <a:lstStyle/>
          <a:p>
            <a:r>
              <a:rPr lang="en-GB" dirty="0"/>
              <a:t>After computing a temporal action assignment, assignment is acted out, including:</a:t>
            </a:r>
          </a:p>
          <a:p>
            <a:pPr lvl="1"/>
            <a:r>
              <a:rPr lang="en-GB" dirty="0"/>
              <a:t>Actuators get commands to carry out the action behind a current assignment, </a:t>
            </a:r>
          </a:p>
          <a:p>
            <a:pPr lvl="1"/>
            <a:r>
              <a:rPr lang="en-GB" dirty="0"/>
              <a:t>Internal state is updated: Decision PRVs are set, (messages are passed,) and then time moves on</a:t>
            </a:r>
          </a:p>
          <a:p>
            <a:r>
              <a:rPr lang="en-GB" dirty="0"/>
              <a:t>Agent can then continue to act according to the temporal assignment or recalculate as new evidence comes in</a:t>
            </a:r>
          </a:p>
          <a:p>
            <a:pPr lvl="1"/>
            <a:r>
              <a:rPr lang="en-GB" dirty="0"/>
              <a:t>Recalculate each step</a:t>
            </a:r>
          </a:p>
          <a:p>
            <a:pPr lvl="1"/>
            <a:r>
              <a:rPr lang="en-GB" dirty="0"/>
              <a:t>Recalculate once </a:t>
            </a:r>
          </a:p>
          <a:p>
            <a:endParaRPr lang="en-GB" dirty="0"/>
          </a:p>
        </p:txBody>
      </p:sp>
      <p:sp>
        <p:nvSpPr>
          <p:cNvPr id="4" name="Slide Number Placeholder 3">
            <a:extLst>
              <a:ext uri="{FF2B5EF4-FFF2-40B4-BE49-F238E27FC236}">
                <a16:creationId xmlns:a16="http://schemas.microsoft.com/office/drawing/2014/main" id="{BF4C413D-421E-DB4B-969A-41A18C07F05F}"/>
              </a:ext>
            </a:extLst>
          </p:cNvPr>
          <p:cNvSpPr>
            <a:spLocks noGrp="1"/>
          </p:cNvSpPr>
          <p:nvPr>
            <p:ph type="sldNum" sz="quarter" idx="12"/>
          </p:nvPr>
        </p:nvSpPr>
        <p:spPr/>
        <p:txBody>
          <a:bodyPr/>
          <a:lstStyle/>
          <a:p>
            <a:fld id="{67C9959E-8E6B-B04C-9955-EA096F41CA7A}" type="slidenum">
              <a:rPr lang="en-GB" smtClean="0"/>
              <a:t>105</a:t>
            </a:fld>
            <a:endParaRPr lang="en-GB"/>
          </a:p>
        </p:txBody>
      </p:sp>
      <p:sp>
        <p:nvSpPr>
          <p:cNvPr id="5" name="Rectangle 4">
            <a:extLst>
              <a:ext uri="{FF2B5EF4-FFF2-40B4-BE49-F238E27FC236}">
                <a16:creationId xmlns:a16="http://schemas.microsoft.com/office/drawing/2014/main" id="{C599B4F7-8C1D-1445-BD2C-41A2B4ACBF1C}"/>
              </a:ext>
            </a:extLst>
          </p:cNvPr>
          <p:cNvSpPr/>
          <p:nvPr/>
        </p:nvSpPr>
        <p:spPr>
          <a:xfrm>
            <a:off x="2403565" y="6176963"/>
            <a:ext cx="4781006" cy="523220"/>
          </a:xfrm>
          <a:prstGeom prst="rect">
            <a:avLst/>
          </a:prstGeom>
        </p:spPr>
        <p:txBody>
          <a:bodyPr wrap="square">
            <a:spAutoFit/>
          </a:bodyPr>
          <a:lstStyle/>
          <a:p>
            <a:pPr algn="ctr"/>
            <a:r>
              <a:rPr lang="en-GB" sz="1400" dirty="0">
                <a:solidFill>
                  <a:schemeClr val="accent3"/>
                </a:solidFill>
              </a:rPr>
              <a:t>Next three slides adapted from material provided by Dana Nau, </a:t>
            </a:r>
            <a:r>
              <a:rPr lang="en-US" sz="1400" dirty="0">
                <a:solidFill>
                  <a:schemeClr val="bg1"/>
                </a:solidFill>
                <a:ea typeface="ＭＳ Ｐゴシック" charset="0"/>
                <a:cs typeface="ＭＳ Ｐゴシック" charset="0"/>
                <a:hlinkClick r:id="rId2"/>
              </a:rPr>
              <a:t>http://www.laas.fr/planning</a:t>
            </a:r>
            <a:r>
              <a:rPr lang="en-US" sz="1400" dirty="0">
                <a:solidFill>
                  <a:schemeClr val="bg1"/>
                </a:solidFill>
                <a:ea typeface="ＭＳ Ｐゴシック" charset="0"/>
                <a:cs typeface="ＭＳ Ｐゴシック" charset="0"/>
              </a:rPr>
              <a:t> </a:t>
            </a:r>
          </a:p>
        </p:txBody>
      </p:sp>
    </p:spTree>
    <p:extLst>
      <p:ext uri="{BB962C8B-B14F-4D97-AF65-F5344CB8AC3E}">
        <p14:creationId xmlns:p14="http://schemas.microsoft.com/office/powerpoint/2010/main" val="383101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8"/>
                <a:ext cx="4245566" cy="3781901"/>
              </a:xfrm>
            </p:spPr>
            <p:txBody>
              <a:bodyPr>
                <a:normAutofit fontScale="92500" lnSpcReduction="20000"/>
              </a:bodyPr>
              <a:lstStyle/>
              <a:p>
                <a:r>
                  <a:rPr lang="en-GB" dirty="0"/>
                  <a:t>Receding </a:t>
                </a:r>
                <a:r>
                  <a:rPr lang="en-GB" dirty="0">
                    <a:solidFill>
                      <a:schemeClr val="accent1"/>
                    </a:solidFill>
                  </a:rPr>
                  <a:t>horizon</a:t>
                </a:r>
                <a:r>
                  <a:rPr lang="en-GB" dirty="0"/>
                  <a:t>:</a:t>
                </a:r>
              </a:p>
              <a:p>
                <a:pPr lvl="1"/>
                <a:r>
                  <a:rPr lang="en-GB" dirty="0"/>
                  <a:t>Call </a:t>
                </a:r>
                <a14:m>
                  <m:oMath xmlns:m="http://schemas.openxmlformats.org/officeDocument/2006/math">
                    <m:r>
                      <m:rPr>
                        <m:sty m:val="p"/>
                      </m:rPr>
                      <a:rPr lang="de-DE" dirty="0">
                        <a:latin typeface="Cambria Math" panose="02040503050406030204" pitchFamily="18" charset="0"/>
                      </a:rPr>
                      <m:t>meu</m:t>
                    </m:r>
                  </m:oMath>
                </a14:m>
                <a:r>
                  <a:rPr lang="en-GB" dirty="0"/>
                  <a:t>, obtain a temporal action assignment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a:t>
                </a:r>
                <a14:m>
                  <m:oMath xmlns:m="http://schemas.openxmlformats.org/officeDocument/2006/math">
                    <m:r>
                      <m:rPr>
                        <m:sty m:val="p"/>
                      </m:rPr>
                      <a:rPr lang="de-DE" dirty="0">
                        <a:latin typeface="Cambria Math" panose="02040503050406030204" pitchFamily="18" charset="0"/>
                      </a:rPr>
                      <m:t>meu</m:t>
                    </m:r>
                  </m:oMath>
                </a14:m>
                <a:r>
                  <a:rPr lang="en-GB" dirty="0"/>
                  <a:t>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waiting for </a:t>
                </a:r>
                <a14:m>
                  <m:oMath xmlns:m="http://schemas.openxmlformats.org/officeDocument/2006/math">
                    <m:r>
                      <m:rPr>
                        <m:sty m:val="p"/>
                      </m:rPr>
                      <a:rPr lang="de-DE" dirty="0">
                        <a:latin typeface="Cambria Math" panose="02040503050406030204" pitchFamily="18" charset="0"/>
                      </a:rPr>
                      <m:t>meu</m:t>
                    </m:r>
                  </m:oMath>
                </a14:m>
                <a:r>
                  <a:rPr lang="en-GB" dirty="0"/>
                  <a:t> to return</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8"/>
                <a:ext cx="4245566" cy="3781901"/>
              </a:xfrm>
              <a:blipFill>
                <a:blip r:embed="rId3"/>
                <a:stretch>
                  <a:fillRect l="-2388" t="-4013" r="-2687"/>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106</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1772963" y="4455122"/>
            <a:ext cx="6319426" cy="1746198"/>
            <a:chOff x="1410173" y="4584541"/>
            <a:chExt cx="6319426" cy="1746198"/>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5466735" y="4584541"/>
              <a:ext cx="2262864" cy="646331"/>
            </a:xfrm>
            <a:prstGeom prst="rect">
              <a:avLst/>
            </a:prstGeom>
            <a:noFill/>
          </p:spPr>
          <p:txBody>
            <a:bodyPr wrap="none" rtlCol="0">
              <a:spAutoFit/>
            </a:bodyPr>
            <a:lstStyle/>
            <a:p>
              <a:r>
                <a:rPr lang="en-GB" dirty="0">
                  <a:solidFill>
                    <a:schemeClr val="accent1"/>
                  </a:solidFill>
                </a:rPr>
                <a:t>Decision making stage</a:t>
              </a:r>
            </a:p>
            <a:p>
              <a:r>
                <a:rPr lang="en-GB" dirty="0">
                  <a:solidFill>
                    <a:srgbClr val="C00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Run-MEU(</a:t>
            </a:r>
            <a:r>
              <a:rPr lang="en-US" b="1"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meu(G,𝜅)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a</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a:t>
            </a:r>
            <a:r>
              <a:rPr lang="en-US" i="1" dirty="0">
                <a:latin typeface="Courier New" panose="02070309020205020404" pitchFamily="49" charset="0"/>
                <a:cs typeface="Courier New" panose="02070309020205020404" pitchFamily="49" charset="0"/>
              </a:rPr>
              <a:t> G</a:t>
            </a:r>
            <a:r>
              <a:rPr lang="en-US" dirty="0">
                <a:latin typeface="Courier New" panose="02070309020205020404" pitchFamily="49" charset="0"/>
                <a:cs typeface="Courier New" panose="02070309020205020404" pitchFamily="49" charset="0"/>
              </a:rPr>
              <a:t> with </a:t>
            </a:r>
            <a:r>
              <a:rPr lang="en-US" i="1" dirty="0">
                <a:latin typeface="Courier New" panose="02070309020205020404" pitchFamily="49" charset="0"/>
                <a:cs typeface="Courier New" panose="02070309020205020404" pitchFamily="49" charset="0"/>
              </a:rPr>
              <a:t>a</a:t>
            </a:r>
            <a:endParaRPr lang="en-GB"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99091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7"/>
                <a:ext cx="4245566" cy="5210303"/>
              </a:xfrm>
            </p:spPr>
            <p:txBody>
              <a:bodyPr>
                <a:normAutofit fontScale="92500" lnSpcReduction="20000"/>
              </a:bodyPr>
              <a:lstStyle/>
              <a:p>
                <a:r>
                  <a:rPr lang="en-GB" dirty="0"/>
                  <a:t>Call </a:t>
                </a:r>
                <a14:m>
                  <m:oMath xmlns:m="http://schemas.openxmlformats.org/officeDocument/2006/math">
                    <m:r>
                      <m:rPr>
                        <m:nor/>
                      </m:rPr>
                      <a:rPr lang="en-GB" i="0" dirty="0" smtClean="0">
                        <a:latin typeface="Cambria Math" panose="02040503050406030204" pitchFamily="18" charset="0"/>
                      </a:rPr>
                      <m:t>meu</m:t>
                    </m:r>
                  </m:oMath>
                </a14:m>
                <a:r>
                  <a:rPr lang="en-GB" dirty="0"/>
                  <a:t>, execute the temporal action assignment as far as possible, do not call </a:t>
                </a:r>
                <a14:m>
                  <m:oMath xmlns:m="http://schemas.openxmlformats.org/officeDocument/2006/math">
                    <m:r>
                      <m:rPr>
                        <m:nor/>
                      </m:rPr>
                      <a:rPr lang="en-GB" i="0" dirty="0" smtClean="0">
                        <a:latin typeface="Cambria Math" panose="02040503050406030204" pitchFamily="18" charset="0"/>
                      </a:rPr>
                      <m:t>meu</m:t>
                    </m:r>
                  </m:oMath>
                </a14:m>
                <a:r>
                  <a:rPr lang="en-GB" dirty="0"/>
                  <a:t> again unless necessary</a:t>
                </a:r>
              </a:p>
              <a:p>
                <a14:m>
                  <m:oMath xmlns:m="http://schemas.openxmlformats.org/officeDocument/2006/math">
                    <m:r>
                      <m:rPr>
                        <m:nor/>
                      </m:rPr>
                      <a:rPr lang="en-GB" i="0" dirty="0" smtClean="0">
                        <a:latin typeface="Cambria Math" panose="02040503050406030204" pitchFamily="18" charset="0"/>
                      </a:rPr>
                      <m:t>Simulate</m:t>
                    </m:r>
                  </m:oMath>
                </a14:m>
                <a:r>
                  <a:rPr lang="en-GB" dirty="0"/>
                  <a:t> tests whether the assignment will execute correctly</a:t>
                </a:r>
              </a:p>
              <a:p>
                <a:pPr lvl="1"/>
                <a:r>
                  <a:rPr lang="en-GB" dirty="0"/>
                  <a:t>Lower-level refinement, physics-based simulation, prediction accuracy &lt; some threshold</a:t>
                </a:r>
              </a:p>
              <a:p>
                <a:r>
                  <a:rPr lang="en-GB" dirty="0"/>
                  <a:t>Potential problems</a:t>
                </a:r>
              </a:p>
              <a:p>
                <a:pPr lvl="1"/>
                <a:r>
                  <a:rPr lang="en-GB" dirty="0"/>
                  <a:t>May might miss opportunities to 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better assignment</a:t>
                </a:r>
              </a:p>
              <a:p>
                <a:pPr lvl="1"/>
                <a:r>
                  <a:rPr lang="en-GB" dirty="0"/>
                  <a:t>Without Simulate, may not detect 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7"/>
                <a:ext cx="4245566" cy="5210303"/>
              </a:xfrm>
              <a:blipFill>
                <a:blip r:embed="rId3"/>
                <a:stretch>
                  <a:fillRect l="-2388" t="-2913" r="-3881" b="-48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107</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Run-Lazy-MEU(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𝜋 ← meu(G,𝜅)</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dirty="0">
                <a:latin typeface="Courier New" panose="02070309020205020404" pitchFamily="49" charset="0"/>
                <a:cs typeface="Courier New" panose="02070309020205020404" pitchFamily="49" charset="0"/>
              </a:rPr>
              <a:t>					≠ failure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a</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i="1" dirty="0">
                <a:latin typeface="Courier New" panose="02070309020205020404" pitchFamily="49" charset="0"/>
                <a:cs typeface="Courier New" panose="02070309020205020404" pitchFamily="49" charset="0"/>
              </a:rPr>
              <a:t>a</a:t>
            </a:r>
            <a:endParaRPr lang="en-GB"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25572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8"/>
                <a:ext cx="3886200" cy="4758363"/>
              </a:xfrm>
            </p:spPr>
            <p:txBody>
              <a:bodyPr>
                <a:normAutofit/>
              </a:bodyPr>
              <a:lstStyle/>
              <a:p>
                <a:r>
                  <a:rPr lang="en-GB" dirty="0"/>
                  <a:t>May detect opportunities earlier than Run-Lazy-MEU</a:t>
                </a:r>
              </a:p>
              <a:p>
                <a:pPr lvl="1"/>
                <a:r>
                  <a:rPr lang="en-GB" dirty="0"/>
                  <a:t>But may miss some that Run-MEU would find </a:t>
                </a:r>
              </a:p>
              <a:p>
                <a:r>
                  <a:rPr lang="en-GB" dirty="0"/>
                  <a:t>Without </a:t>
                </a:r>
                <a14:m>
                  <m:oMath xmlns:m="http://schemas.openxmlformats.org/officeDocument/2006/math">
                    <m:r>
                      <m:rPr>
                        <m:nor/>
                      </m:rPr>
                      <a:rPr lang="en-GB" dirty="0">
                        <a:latin typeface="Cambria Math" panose="02040503050406030204" pitchFamily="18" charset="0"/>
                      </a:rPr>
                      <m:t>Simulate</m:t>
                    </m:r>
                  </m:oMath>
                </a14:m>
                <a:r>
                  <a:rPr lang="en-GB" dirty="0"/>
                  <a:t>, may fail to detect problems until it is too late</a:t>
                </a:r>
              </a:p>
              <a:p>
                <a:pPr lvl="1"/>
                <a:r>
                  <a:rPr lang="en-GB" dirty="0"/>
                  <a:t>Not as bad at this as Run-Lazy-MEU </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8"/>
                <a:ext cx="3886200" cy="4758363"/>
              </a:xfrm>
              <a:blipFill>
                <a:blip r:embed="rId2"/>
                <a:stretch>
                  <a:fillRect l="-2932" t="-1862" r="-260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108</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480131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Run-Concurrent-MEU(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a:t>
            </a:r>
            <a:endParaRPr lang="en-US"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 thread 1 + 2 run </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concurrently</a:t>
            </a:r>
          </a:p>
          <a:p>
            <a:pPr>
              <a:tabLst>
                <a:tab pos="354013" algn="l"/>
                <a:tab pos="709613" algn="l"/>
                <a:tab pos="1062038" algn="l"/>
                <a:tab pos="1416050" algn="l"/>
                <a:tab pos="2170113" algn="l"/>
              </a:tabLst>
            </a:pPr>
            <a:r>
              <a:rPr lang="en-US" b="1" dirty="0">
                <a:latin typeface="Courier New" panose="02070309020205020404" pitchFamily="49" charset="0"/>
                <a:cs typeface="Courier New" panose="02070309020205020404" pitchFamily="49" charset="0"/>
              </a:rPr>
              <a:t>thread </a:t>
            </a:r>
            <a:r>
              <a:rPr lang="en-US"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 pos="2170113" algn="l"/>
              </a:tabLst>
            </a:pPr>
            <a:r>
              <a:rPr lang="en-US" dirty="0">
                <a:latin typeface="Courier New" panose="02070309020205020404" pitchFamily="49" charset="0"/>
                <a:cs typeface="Courier New" panose="02070309020205020404" pitchFamily="49" charset="0"/>
              </a:rPr>
              <a:t>		𝜋 ← meu(</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thread</a:t>
            </a:r>
            <a:r>
              <a:rPr lang="en-US"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if </a:t>
            </a:r>
            <a:r>
              <a:rPr lang="en-US" dirty="0">
                <a:latin typeface="Courier New" panose="02070309020205020404" pitchFamily="49" charset="0"/>
                <a:cs typeface="Courier New" panose="02070309020205020404" pitchFamily="49" charset="0"/>
              </a:rPr>
              <a:t>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dirty="0">
                <a:latin typeface="Courier New" panose="02070309020205020404" pitchFamily="49" charset="0"/>
                <a:cs typeface="Courier New" panose="02070309020205020404" pitchFamily="49" charset="0"/>
              </a:rPr>
              <a:t>					≠ failure </a:t>
            </a:r>
            <a:r>
              <a:rPr lang="en-US"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a</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i="1" dirty="0">
                <a:latin typeface="Courier New" panose="02070309020205020404" pitchFamily="49" charset="0"/>
                <a:cs typeface="Courier New" panose="02070309020205020404" pitchFamily="49" charset="0"/>
              </a:rPr>
              <a:t>a</a:t>
            </a:r>
            <a:endParaRPr lang="en-GB"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538598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EDB7-10E8-F24D-9B65-5F7170755565}"/>
              </a:ext>
            </a:extLst>
          </p:cNvPr>
          <p:cNvSpPr>
            <a:spLocks noGrp="1"/>
          </p:cNvSpPr>
          <p:nvPr>
            <p:ph type="title"/>
          </p:nvPr>
        </p:nvSpPr>
        <p:spPr/>
        <p:txBody>
          <a:bodyPr/>
          <a:lstStyle/>
          <a:p>
            <a:r>
              <a:rPr lang="en-GB" dirty="0"/>
              <a:t>Offline vs. Online Decision Making</a:t>
            </a:r>
          </a:p>
        </p:txBody>
      </p:sp>
      <p:sp>
        <p:nvSpPr>
          <p:cNvPr id="3" name="Content Placeholder 2">
            <a:extLst>
              <a:ext uri="{FF2B5EF4-FFF2-40B4-BE49-F238E27FC236}">
                <a16:creationId xmlns:a16="http://schemas.microsoft.com/office/drawing/2014/main" id="{BEEBBD83-BEAF-1948-8BA8-AEEE240792C4}"/>
              </a:ext>
            </a:extLst>
          </p:cNvPr>
          <p:cNvSpPr>
            <a:spLocks noGrp="1"/>
          </p:cNvSpPr>
          <p:nvPr>
            <p:ph idx="1"/>
          </p:nvPr>
        </p:nvSpPr>
        <p:spPr/>
        <p:txBody>
          <a:bodyPr>
            <a:normAutofit fontScale="92500" lnSpcReduction="20000"/>
          </a:bodyPr>
          <a:lstStyle/>
          <a:p>
            <a:r>
              <a:rPr lang="en-GB" dirty="0"/>
              <a:t>Online decision making: Depends on how far one looks into the future</a:t>
            </a:r>
          </a:p>
          <a:p>
            <a:pPr lvl="1"/>
            <a:r>
              <a:rPr lang="en-GB" dirty="0"/>
              <a:t>Can extend the look-ahead further and further, propagating future effects back to present to see if the current best decision still holds</a:t>
            </a:r>
          </a:p>
          <a:p>
            <a:pPr lvl="1"/>
            <a:r>
              <a:rPr lang="en-GB" dirty="0"/>
              <a:t>Extending the look-ahead to infinity, one will eventually reach a fix point: offline decision making</a:t>
            </a:r>
          </a:p>
          <a:p>
            <a:r>
              <a:rPr lang="en-GB" dirty="0">
                <a:solidFill>
                  <a:schemeClr val="accent1"/>
                </a:solidFill>
              </a:rPr>
              <a:t>Offline decision making</a:t>
            </a:r>
            <a:endParaRPr lang="en-GB" dirty="0"/>
          </a:p>
          <a:p>
            <a:pPr lvl="1"/>
            <a:r>
              <a:rPr lang="en-GB" dirty="0"/>
              <a:t>Solving a partially observable Markov decision process (POMDP) – Ch. 17 in Russell/</a:t>
            </a:r>
            <a:r>
              <a:rPr lang="en-GB" dirty="0" err="1"/>
              <a:t>Norvig’s</a:t>
            </a:r>
            <a:r>
              <a:rPr lang="en-GB" dirty="0"/>
              <a:t> AIMA3</a:t>
            </a:r>
          </a:p>
          <a:p>
            <a:pPr lvl="2"/>
            <a:r>
              <a:rPr lang="en-GB" dirty="0"/>
              <a:t>Basically find the steady state in terms of actions that leads to the maximum expected utility</a:t>
            </a:r>
          </a:p>
          <a:p>
            <a:pPr lvl="3"/>
            <a:r>
              <a:rPr lang="en-GB" dirty="0"/>
              <a:t>Look-up table, fast during acting, huge overhead beforehand</a:t>
            </a:r>
          </a:p>
          <a:p>
            <a:pPr lvl="3"/>
            <a:r>
              <a:rPr lang="en-GB" dirty="0"/>
              <a:t>Reacting to extreme situations/evidence no possible</a:t>
            </a:r>
          </a:p>
          <a:p>
            <a:pPr lvl="2"/>
            <a:r>
              <a:rPr lang="en-GB" dirty="0"/>
              <a:t>No longer factorised model but a transition function over complete state space</a:t>
            </a:r>
          </a:p>
          <a:p>
            <a:pPr lvl="1"/>
            <a:r>
              <a:rPr lang="en-GB" dirty="0"/>
              <a:t>Part of the lecture: </a:t>
            </a:r>
            <a:r>
              <a:rPr lang="en-GB" i="1" dirty="0"/>
              <a:t>Advances in Data Science and AI (Summer Term) – Automated Planning and Acting</a:t>
            </a:r>
          </a:p>
        </p:txBody>
      </p:sp>
      <p:sp>
        <p:nvSpPr>
          <p:cNvPr id="4" name="Slide Number Placeholder 3">
            <a:extLst>
              <a:ext uri="{FF2B5EF4-FFF2-40B4-BE49-F238E27FC236}">
                <a16:creationId xmlns:a16="http://schemas.microsoft.com/office/drawing/2014/main" id="{C78EF56C-B2A6-4E45-AF41-F6BF1C53E083}"/>
              </a:ext>
            </a:extLst>
          </p:cNvPr>
          <p:cNvSpPr>
            <a:spLocks noGrp="1"/>
          </p:cNvSpPr>
          <p:nvPr>
            <p:ph type="sldNum" sz="quarter" idx="12"/>
          </p:nvPr>
        </p:nvSpPr>
        <p:spPr/>
        <p:txBody>
          <a:bodyPr/>
          <a:lstStyle/>
          <a:p>
            <a:fld id="{67C9959E-8E6B-B04C-9955-EA096F41CA7A}" type="slidenum">
              <a:rPr lang="en-GB" smtClean="0"/>
              <a:t>109</a:t>
            </a:fld>
            <a:endParaRPr lang="en-GB"/>
          </a:p>
        </p:txBody>
      </p:sp>
    </p:spTree>
    <p:extLst>
      <p:ext uri="{BB962C8B-B14F-4D97-AF65-F5344CB8AC3E}">
        <p14:creationId xmlns:p14="http://schemas.microsoft.com/office/powerpoint/2010/main" val="84949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de-DE"/>
              <a:t>Rational preferences</a:t>
            </a:r>
          </a:p>
        </p:txBody>
      </p:sp>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en-GB" dirty="0"/>
              <a:t>Idea: preferences of a rational agent must obey constraints</a:t>
            </a:r>
          </a:p>
          <a:p>
            <a:r>
              <a:rPr lang="en-GB" dirty="0"/>
              <a:t>Rational preferences ⇒ behaviour describable as maximisation of expected utility</a:t>
            </a:r>
          </a:p>
          <a:p>
            <a:endParaRPr lang="en-GB" dirty="0"/>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12"/>
          </p:nvPr>
        </p:nvSpPr>
        <p:spPr/>
        <p:txBody>
          <a:bodyPr/>
          <a:lstStyle/>
          <a:p>
            <a:fld id="{67C9959E-8E6B-B04C-9955-EA096F41CA7A}" type="slidenum">
              <a:rPr lang="en-GB" smtClean="0"/>
              <a:t>11</a:t>
            </a:fld>
            <a:endParaRPr lang="en-GB"/>
          </a:p>
        </p:txBody>
      </p:sp>
    </p:spTree>
    <p:extLst>
      <p:ext uri="{BB962C8B-B14F-4D97-AF65-F5344CB8AC3E}">
        <p14:creationId xmlns:p14="http://schemas.microsoft.com/office/powerpoint/2010/main" val="32458835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idx="1"/>
          </p:nvPr>
        </p:nvSpPr>
        <p:spPr/>
        <p:txBody>
          <a:bodyPr/>
          <a:lstStyle/>
          <a:p>
            <a:r>
              <a:rPr lang="en-GB" dirty="0" err="1"/>
              <a:t>PDDecMs</a:t>
            </a:r>
            <a:r>
              <a:rPr lang="en-GB" dirty="0"/>
              <a:t> as a combination of</a:t>
            </a:r>
          </a:p>
          <a:p>
            <a:pPr lvl="1"/>
            <a:r>
              <a:rPr lang="en-GB" dirty="0"/>
              <a:t>PDMs for temporal aspect</a:t>
            </a:r>
          </a:p>
          <a:p>
            <a:pPr lvl="1"/>
            <a:r>
              <a:rPr lang="en-GB" dirty="0"/>
              <a:t>PDecMs for decision making</a:t>
            </a:r>
          </a:p>
          <a:p>
            <a:r>
              <a:rPr lang="en-GB" dirty="0"/>
              <a:t>Temporal expected utilities</a:t>
            </a:r>
          </a:p>
          <a:p>
            <a:pPr lvl="1"/>
            <a:r>
              <a:rPr lang="en-GB" dirty="0"/>
              <a:t>Additive or discounted utilities</a:t>
            </a:r>
          </a:p>
          <a:p>
            <a:pPr lvl="1"/>
            <a:r>
              <a:rPr lang="en-GB" dirty="0"/>
              <a:t>Exact solution virtually impossible to compute</a:t>
            </a:r>
          </a:p>
          <a:p>
            <a:pPr lvl="1"/>
            <a:r>
              <a:rPr lang="en-GB" dirty="0"/>
              <a:t>Approximation by summing over EU query result for each step</a:t>
            </a:r>
          </a:p>
          <a:p>
            <a:r>
              <a:rPr lang="en-GB" dirty="0"/>
              <a:t>Inference based on LDJT</a:t>
            </a:r>
          </a:p>
          <a:p>
            <a:pPr lvl="1"/>
            <a:r>
              <a:rPr lang="en-GB" dirty="0"/>
              <a:t>Interface again for sequential independence</a:t>
            </a:r>
          </a:p>
          <a:p>
            <a:pPr lvl="1"/>
            <a:r>
              <a:rPr lang="en-GB" dirty="0"/>
              <a:t>Bookkeeping of EU results</a:t>
            </a:r>
          </a:p>
          <a:p>
            <a:pPr lvl="1"/>
            <a:endParaRPr lang="en-GB" dirty="0"/>
          </a:p>
        </p:txBody>
      </p:sp>
      <p:sp>
        <p:nvSpPr>
          <p:cNvPr id="4" name="Slide Number Placeholder 3">
            <a:extLst>
              <a:ext uri="{FF2B5EF4-FFF2-40B4-BE49-F238E27FC236}">
                <a16:creationId xmlns:a16="http://schemas.microsoft.com/office/drawing/2014/main" id="{19A48556-8555-3C4F-BE60-CFA7D5B46A4F}"/>
              </a:ext>
            </a:extLst>
          </p:cNvPr>
          <p:cNvSpPr>
            <a:spLocks noGrp="1"/>
          </p:cNvSpPr>
          <p:nvPr>
            <p:ph type="sldNum" sz="quarter" idx="12"/>
          </p:nvPr>
        </p:nvSpPr>
        <p:spPr/>
        <p:txBody>
          <a:bodyPr/>
          <a:lstStyle/>
          <a:p>
            <a:fld id="{67C9959E-8E6B-B04C-9955-EA096F41CA7A}" type="slidenum">
              <a:rPr lang="en-GB" smtClean="0"/>
              <a:t>110</a:t>
            </a:fld>
            <a:endParaRPr lang="en-GB"/>
          </a:p>
        </p:txBody>
      </p:sp>
    </p:spTree>
    <p:extLst>
      <p:ext uri="{BB962C8B-B14F-4D97-AF65-F5344CB8AC3E}">
        <p14:creationId xmlns:p14="http://schemas.microsoft.com/office/powerpoint/2010/main" val="18653969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F6EC-DE2B-B94A-987C-2ED5087C6172}"/>
              </a:ext>
            </a:extLst>
          </p:cNvPr>
          <p:cNvSpPr>
            <a:spLocks noGrp="1"/>
          </p:cNvSpPr>
          <p:nvPr>
            <p:ph type="title"/>
          </p:nvPr>
        </p:nvSpPr>
        <p:spPr/>
        <p:txBody>
          <a:bodyPr/>
          <a:lstStyle/>
          <a:p>
            <a:r>
              <a:rPr lang="en-GB" dirty="0"/>
              <a:t>Setting: Agent with Utilities</a:t>
            </a:r>
          </a:p>
        </p:txBody>
      </p:sp>
      <p:sp>
        <p:nvSpPr>
          <p:cNvPr id="4" name="Slide Number Placeholder 3">
            <a:extLst>
              <a:ext uri="{FF2B5EF4-FFF2-40B4-BE49-F238E27FC236}">
                <a16:creationId xmlns:a16="http://schemas.microsoft.com/office/drawing/2014/main" id="{004E23A6-3883-B243-8FE9-D2999B16AA63}"/>
              </a:ext>
            </a:extLst>
          </p:cNvPr>
          <p:cNvSpPr>
            <a:spLocks noGrp="1"/>
          </p:cNvSpPr>
          <p:nvPr>
            <p:ph type="sldNum" sz="quarter" idx="12"/>
          </p:nvPr>
        </p:nvSpPr>
        <p:spPr/>
        <p:txBody>
          <a:bodyPr/>
          <a:lstStyle/>
          <a:p>
            <a:fld id="{67C9959E-8E6B-B04C-9955-EA096F41CA7A}" type="slidenum">
              <a:rPr lang="en-GB" smtClean="0"/>
              <a:t>111</a:t>
            </a:fld>
            <a:endParaRPr lang="en-GB"/>
          </a:p>
        </p:txBody>
      </p:sp>
      <p:sp>
        <p:nvSpPr>
          <p:cNvPr id="7" name="Rectangle 3">
            <a:extLst>
              <a:ext uri="{FF2B5EF4-FFF2-40B4-BE49-F238E27FC236}">
                <a16:creationId xmlns:a16="http://schemas.microsoft.com/office/drawing/2014/main" id="{D18A3493-6526-B14E-9F9C-069C74DB20A3}"/>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6" name="Content Placeholder 4">
            <a:extLst>
              <a:ext uri="{FF2B5EF4-FFF2-40B4-BE49-F238E27FC236}">
                <a16:creationId xmlns:a16="http://schemas.microsoft.com/office/drawing/2014/main" id="{245CB1CF-DFD6-904C-919D-B99E6E4129E3}"/>
              </a:ext>
            </a:extLst>
          </p:cNvPr>
          <p:cNvPicPr>
            <a:picLocks noChangeAspect="1"/>
          </p:cNvPicPr>
          <p:nvPr/>
        </p:nvPicPr>
        <p:blipFill>
          <a:blip r:embed="rId2"/>
          <a:stretch>
            <a:fillRect/>
          </a:stretch>
        </p:blipFill>
        <p:spPr>
          <a:xfrm>
            <a:off x="628651" y="1471693"/>
            <a:ext cx="5948486" cy="4503373"/>
          </a:xfrm>
          <a:prstGeom prst="rect">
            <a:avLst/>
          </a:prstGeom>
        </p:spPr>
      </p:pic>
      <p:sp>
        <p:nvSpPr>
          <p:cNvPr id="11" name="Rounded Rectangle 10">
            <a:extLst>
              <a:ext uri="{FF2B5EF4-FFF2-40B4-BE49-F238E27FC236}">
                <a16:creationId xmlns:a16="http://schemas.microsoft.com/office/drawing/2014/main" id="{EE5C090A-8053-E44D-901D-ECEF944350FC}"/>
              </a:ext>
            </a:extLst>
          </p:cNvPr>
          <p:cNvSpPr/>
          <p:nvPr/>
        </p:nvSpPr>
        <p:spPr>
          <a:xfrm>
            <a:off x="628650" y="1471692"/>
            <a:ext cx="4350197" cy="4503373"/>
          </a:xfrm>
          <a:prstGeom prst="roundRect">
            <a:avLst>
              <a:gd name="adj" fmla="val 4255"/>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E197568-A91B-A44F-84F1-21CD33DF557E}"/>
              </a:ext>
            </a:extLst>
          </p:cNvPr>
          <p:cNvSpPr txBox="1"/>
          <p:nvPr/>
        </p:nvSpPr>
        <p:spPr>
          <a:xfrm>
            <a:off x="6457950" y="2354853"/>
            <a:ext cx="2464527"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err="1"/>
              <a:t>PDDecMs</a:t>
            </a:r>
            <a:endParaRPr lang="en-GB" dirty="0"/>
          </a:p>
          <a:p>
            <a:pPr marL="285750" indent="-285750">
              <a:buFont typeface="Arial" panose="020B0604020202020204" pitchFamily="34" charset="0"/>
              <a:buChar char="•"/>
            </a:pPr>
            <a:r>
              <a:rPr lang="en-GB" dirty="0"/>
              <a:t>Uncertainty by probabilities</a:t>
            </a:r>
          </a:p>
          <a:p>
            <a:pPr marL="285750" indent="-285750">
              <a:buFont typeface="Arial" panose="020B0604020202020204" pitchFamily="34" charset="0"/>
              <a:buChar char="•"/>
            </a:pPr>
            <a:r>
              <a:rPr lang="en-GB" dirty="0"/>
              <a:t>Relational aspect by parameterisation</a:t>
            </a:r>
          </a:p>
          <a:p>
            <a:pPr marL="285750" indent="-285750">
              <a:buFont typeface="Arial" panose="020B0604020202020204" pitchFamily="34" charset="0"/>
              <a:buChar char="•"/>
            </a:pPr>
            <a:r>
              <a:rPr lang="en-GB" dirty="0"/>
              <a:t>Temporal aspect by time indexing</a:t>
            </a:r>
          </a:p>
          <a:p>
            <a:pPr marL="285750" indent="-285750">
              <a:buFont typeface="Arial" panose="020B0604020202020204" pitchFamily="34" charset="0"/>
              <a:buChar char="•"/>
            </a:pPr>
            <a:r>
              <a:rPr lang="en-GB" dirty="0"/>
              <a:t>Decisions and effects by actions &amp; utilities in a temporal model</a:t>
            </a:r>
          </a:p>
        </p:txBody>
      </p:sp>
    </p:spTree>
    <p:extLst>
      <p:ext uri="{BB962C8B-B14F-4D97-AF65-F5344CB8AC3E}">
        <p14:creationId xmlns:p14="http://schemas.microsoft.com/office/powerpoint/2010/main" val="92958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Static decision making</a:t>
            </a:r>
          </a:p>
          <a:p>
            <a:pPr lvl="1"/>
            <a:r>
              <a:rPr lang="en-GB" dirty="0"/>
              <a:t>Utility theory </a:t>
            </a:r>
          </a:p>
          <a:p>
            <a:pPr lvl="1"/>
            <a:r>
              <a:rPr lang="en-GB" dirty="0"/>
              <a:t>Parameterised decision models (PDecM)</a:t>
            </a:r>
          </a:p>
          <a:p>
            <a:pPr lvl="2"/>
            <a:r>
              <a:rPr lang="en-GB" dirty="0"/>
              <a:t>Modelling, semantics, inference tasks</a:t>
            </a:r>
          </a:p>
          <a:p>
            <a:pPr lvl="2"/>
            <a:r>
              <a:rPr lang="en-GB" dirty="0"/>
              <a:t>Inference algorithm: LVE as an example</a:t>
            </a:r>
          </a:p>
          <a:p>
            <a:pPr lvl="1"/>
            <a:r>
              <a:rPr lang="en-GB" dirty="0"/>
              <a:t>Value of Information</a:t>
            </a:r>
          </a:p>
          <a:p>
            <a:pPr marL="514350" indent="-514350">
              <a:buFont typeface="+mj-lt"/>
              <a:buAutoNum type="alphaUcPeriod"/>
            </a:pPr>
            <a:r>
              <a:rPr lang="en-GB" i="1" dirty="0"/>
              <a:t>Sequential decision making</a:t>
            </a:r>
          </a:p>
          <a:p>
            <a:pPr lvl="1"/>
            <a:r>
              <a:rPr lang="en-GB" dirty="0"/>
              <a:t>Parameterised dynamic decision models (PDDecM)</a:t>
            </a:r>
          </a:p>
          <a:p>
            <a:pPr lvl="1"/>
            <a:r>
              <a:rPr lang="en-GB" dirty="0"/>
              <a:t>Temporal MEU problem, inference</a:t>
            </a:r>
          </a:p>
          <a:p>
            <a:pPr lvl="1"/>
            <a:r>
              <a:rPr lang="en-GB" dirty="0"/>
              <a:t>Acting</a:t>
            </a:r>
          </a:p>
          <a:p>
            <a:pPr marL="971550" lvl="1" indent="-514350">
              <a:buFont typeface="+mj-lt"/>
              <a:buAutoNum type="alphaUcPeriod"/>
            </a:pPr>
            <a:endParaRPr lang="en-GB" dirty="0"/>
          </a:p>
          <a:p>
            <a:pPr marL="0" indent="0" algn="ctr">
              <a:buNone/>
            </a:pPr>
            <a:r>
              <a:rPr lang="en-US" dirty="0">
                <a:solidFill>
                  <a:srgbClr val="C00000"/>
                </a:solidFill>
              </a:rPr>
              <a:t>⟹ Next: Continuous Space</a:t>
            </a:r>
            <a:endParaRPr lang="en-GB" dirty="0">
              <a:solidFill>
                <a:srgbClr val="C00000"/>
              </a:solidFill>
            </a:endParaRP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112</a:t>
            </a:fld>
            <a:endParaRPr lang="en-GB"/>
          </a:p>
        </p:txBody>
      </p:sp>
    </p:spTree>
    <p:extLst>
      <p:ext uri="{BB962C8B-B14F-4D97-AF65-F5344CB8AC3E}">
        <p14:creationId xmlns:p14="http://schemas.microsoft.com/office/powerpoint/2010/main" val="9343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de-DE"/>
              <a:t>Rational preferences contd.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C2C963E-03ED-034F-8C3C-59F13368F7AF}"/>
                  </a:ext>
                </a:extLst>
              </p:cNvPr>
              <p:cNvSpPr>
                <a:spLocks noGrp="1"/>
              </p:cNvSpPr>
              <p:nvPr>
                <p:ph idx="1"/>
              </p:nvPr>
            </p:nvSpPr>
            <p:spPr/>
            <p:txBody>
              <a:bodyPr>
                <a:normAutofit/>
              </a:bodyPr>
              <a:lstStyle/>
              <a:p>
                <a:r>
                  <a:rPr lang="en-GB" dirty="0"/>
                  <a:t>Violating constraints leads to self-evident irrationality</a:t>
                </a:r>
              </a:p>
              <a:p>
                <a:r>
                  <a:rPr lang="en-GB" dirty="0"/>
                  <a:t>Example</a:t>
                </a:r>
              </a:p>
              <a:p>
                <a:pPr lvl="1"/>
                <a:r>
                  <a:rPr lang="en-GB" dirty="0"/>
                  <a:t>An agent with intransitive preferences can be induced to give away all its money</a:t>
                </a:r>
              </a:p>
              <a:p>
                <a:pPr lvl="1"/>
                <a:endParaRPr lang="en-GB" dirty="0"/>
              </a:p>
              <a:p>
                <a:pPr lvl="1"/>
                <a:r>
                  <a:rPr lang="en-GB" dirty="0"/>
                  <a:t>If </a:t>
                </a:r>
                <a14:m>
                  <m:oMath xmlns:m="http://schemas.openxmlformats.org/officeDocument/2006/math">
                    <m:r>
                      <a:rPr lang="en-GB" b="0" i="1" smtClean="0">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smtClean="0">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𝐵</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endParaRPr lang="en-GB" dirty="0"/>
              </a:p>
              <a:p>
                <a:pPr lvl="1"/>
                <a:r>
                  <a:rPr lang="en-GB" dirty="0"/>
                  <a:t>If </a:t>
                </a:r>
                <a14:m>
                  <m:oMath xmlns:m="http://schemas.openxmlformats.org/officeDocument/2006/math">
                    <m:r>
                      <a:rPr lang="de-DE" b="0" i="1" smtClean="0">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𝐶</m:t>
                    </m:r>
                  </m:oMath>
                </a14:m>
                <a:endParaRPr lang="en-GB" dirty="0"/>
              </a:p>
            </p:txBody>
          </p:sp>
        </mc:Choice>
        <mc:Fallback xmlns="">
          <p:sp>
            <p:nvSpPr>
              <p:cNvPr id="4" name="Content Placeholder 3">
                <a:extLst>
                  <a:ext uri="{FF2B5EF4-FFF2-40B4-BE49-F238E27FC236}">
                    <a16:creationId xmlns:a16="http://schemas.microsoft.com/office/drawing/2014/main" id="{DC2C963E-03ED-034F-8C3C-59F13368F7AF}"/>
                  </a:ext>
                </a:extLst>
              </p:cNvPr>
              <p:cNvSpPr>
                <a:spLocks noGrp="1" noRot="1" noChangeAspect="1" noMove="1" noResize="1" noEditPoints="1" noAdjustHandles="1" noChangeArrowheads="1" noChangeShapeType="1" noTextEdit="1"/>
              </p:cNvSpPr>
              <p:nvPr>
                <p:ph idx="1"/>
              </p:nvPr>
            </p:nvSpPr>
            <p:spPr>
              <a:blipFill>
                <a:blip r:embed="rId3"/>
                <a:stretch>
                  <a:fillRect l="-1447" t="-1768" r="-1447"/>
                </a:stretch>
              </a:blipFill>
            </p:spPr>
            <p:txBody>
              <a:bodyPr/>
              <a:lstStyle/>
              <a:p>
                <a:r>
                  <a:rPr lang="en-GB">
                    <a:noFill/>
                  </a:rPr>
                  <a:t> </a:t>
                </a:r>
              </a:p>
            </p:txBody>
          </p:sp>
        </mc:Fallback>
      </mc:AlternateContent>
      <p:pic>
        <p:nvPicPr>
          <p:cNvPr id="40962" name="Picture 1027" descr="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342" t="34273" r="5460" b="12356"/>
          <a:stretch/>
        </p:blipFill>
        <p:spPr bwMode="auto">
          <a:xfrm>
            <a:off x="6216286" y="3721142"/>
            <a:ext cx="2299064" cy="22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BD21B54-C8B6-F344-AAD3-3721003533B4}"/>
              </a:ext>
            </a:extLst>
          </p:cNvPr>
          <p:cNvSpPr>
            <a:spLocks noGrp="1"/>
          </p:cNvSpPr>
          <p:nvPr>
            <p:ph type="sldNum" sz="quarter" idx="12"/>
          </p:nvPr>
        </p:nvSpPr>
        <p:spPr/>
        <p:txBody>
          <a:bodyPr/>
          <a:lstStyle/>
          <a:p>
            <a:fld id="{67C9959E-8E6B-B04C-9955-EA096F41CA7A}" type="slidenum">
              <a:rPr lang="en-GB" smtClean="0"/>
              <a:t>12</a:t>
            </a:fld>
            <a:endParaRPr lang="en-GB"/>
          </a:p>
        </p:txBody>
      </p:sp>
    </p:spTree>
    <p:extLst>
      <p:ext uri="{BB962C8B-B14F-4D97-AF65-F5344CB8AC3E}">
        <p14:creationId xmlns:p14="http://schemas.microsoft.com/office/powerpoint/2010/main" val="225944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sz="half" idx="1"/>
              </p:nvPr>
            </p:nvSpPr>
            <p:spPr/>
            <p:txBody>
              <a:bodyPr numCol="1">
                <a:normAutofit fontScale="70000" lnSpcReduction="20000"/>
              </a:bodyPr>
              <a:lstStyle/>
              <a:p>
                <a:pPr marL="514350" indent="-514350">
                  <a:buFont typeface="+mj-lt"/>
                  <a:buAutoNum type="arabicPeriod"/>
                </a:pPr>
                <a:r>
                  <a:rPr lang="en-GB" dirty="0"/>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rPr>
                          <m:t>~</m:t>
                        </m:r>
                        <m:r>
                          <a:rPr lang="en-GB" i="1" smtClean="0">
                            <a:latin typeface="Cambria Math" panose="02040503050406030204" pitchFamily="18" charset="0"/>
                          </a:rPr>
                          <m:t>𝐵</m:t>
                        </m:r>
                      </m:e>
                    </m:d>
                  </m:oMath>
                </a14:m>
                <a:endParaRPr lang="en-GB" dirty="0"/>
              </a:p>
              <a:p>
                <a:pPr lvl="1"/>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t>Transitivity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oMath>
                </a14:m>
                <a:br>
                  <a:rPr lang="de-DE" b="0" i="1" dirty="0">
                    <a:latin typeface="Cambria Math" panose="02040503050406030204" pitchFamily="18" charset="0"/>
                    <a:sym typeface="Symbol" charset="0"/>
                  </a:rPr>
                </a:br>
                <a14:m>
                  <m:oMath xmlns:m="http://schemas.openxmlformats.org/officeDocument/2006/math">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r>
                      <a:rPr lang="en-GB" b="0"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1"/>
                <a:r>
                  <a:rPr lang="en-GB" dirty="0">
                    <a:sym typeface="Symbol" charset="0"/>
                  </a:rPr>
                  <a:t>Also holds if replacing </a:t>
                </a:r>
                <a14:m>
                  <m:oMath xmlns:m="http://schemas.openxmlformats.org/officeDocument/2006/math">
                    <m:r>
                      <a:rPr lang="en-GB" i="1" smtClean="0">
                        <a:latin typeface="Cambria Math" panose="02040503050406030204" pitchFamily="18" charset="0"/>
                        <a:sym typeface="Symbol" charset="0"/>
                      </a:rPr>
                      <m:t>~ </m:t>
                    </m:r>
                  </m:oMath>
                </a14:m>
                <a:r>
                  <a:rPr lang="en-GB" dirty="0">
                    <a:sym typeface="Symbol" charset="0"/>
                  </a:rPr>
                  <a:t>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r>
                      <a:rPr lang="de-DE" b="0"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de-DE" b="0" i="1" smtClean="0">
                        <a:latin typeface="Cambria Math" panose="02040503050406030204" pitchFamily="18" charset="0"/>
                        <a:sym typeface="Symbol" charset="0"/>
                      </a:rPr>
                      <m:t> </m:t>
                    </m:r>
                    <m:r>
                      <a:rPr lang="en-GB" i="1">
                        <a:latin typeface="Cambria Math" panose="02040503050406030204" pitchFamily="18" charset="0"/>
                        <a:sym typeface="Symbol" charset="0"/>
                      </a:rPr>
                      <m:t></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de-DE" b="0" i="1" smtClean="0">
                        <a:latin typeface="Cambria Math" panose="02040503050406030204" pitchFamily="18" charset="0"/>
                        <a:sym typeface="Symbol" charset="0"/>
                      </a:rPr>
                      <m:t>)</m:t>
                    </m:r>
                  </m:oMath>
                </a14:m>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sz="half" idx="1"/>
              </p:nvPr>
            </p:nvSpPr>
            <p:spPr>
              <a:blipFill>
                <a:blip r:embed="rId3"/>
                <a:stretch>
                  <a:fillRect l="-1629" t="-2015" b="-2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2C1FD3B-FBA0-0D4F-BAB4-91CFCB575F9E}"/>
                  </a:ext>
                </a:extLst>
              </p:cNvPr>
              <p:cNvSpPr>
                <a:spLocks noGrp="1"/>
              </p:cNvSpPr>
              <p:nvPr>
                <p:ph sz="half" idx="2"/>
              </p:nvPr>
            </p:nvSpPr>
            <p:spPr>
              <a:xfrm>
                <a:off x="4629149" y="1146048"/>
                <a:ext cx="4410347" cy="5030915"/>
              </a:xfrm>
            </p:spPr>
            <p:txBody>
              <a:bodyPr>
                <a:normAutofit fontScale="70000" lnSpcReduction="20000"/>
              </a:bodyPr>
              <a:lstStyle/>
              <a:p>
                <a:pPr marL="514350" indent="-514350">
                  <a:buFont typeface="+mj-lt"/>
                  <a:buAutoNum type="arabicPeriod" startAt="6"/>
                </a:pPr>
                <a:r>
                  <a:rPr lang="en-GB" dirty="0">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sym typeface="Symbol" charset="0"/>
                      </a:rPr>
                      <m:t>~ </m:t>
                    </m:r>
                  </m:oMath>
                </a14:m>
                <a:br>
                  <a:rPr lang="de-DE" i="1" dirty="0">
                    <a:latin typeface="Cambria Math" panose="02040503050406030204" pitchFamily="18" charset="0"/>
                    <a:sym typeface="Symbol" charset="0"/>
                  </a:rPr>
                </a:br>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p>
            </p:txBody>
          </p:sp>
        </mc:Choice>
        <mc:Fallback xmlns="">
          <p:sp>
            <p:nvSpPr>
              <p:cNvPr id="7" name="Content Placeholder 6">
                <a:extLst>
                  <a:ext uri="{FF2B5EF4-FFF2-40B4-BE49-F238E27FC236}">
                    <a16:creationId xmlns:a16="http://schemas.microsoft.com/office/drawing/2014/main" id="{52C1FD3B-FBA0-0D4F-BAB4-91CFCB575F9E}"/>
                  </a:ext>
                </a:extLst>
              </p:cNvPr>
              <p:cNvSpPr>
                <a:spLocks noGrp="1" noRot="1" noChangeAspect="1" noMove="1" noResize="1" noEditPoints="1" noAdjustHandles="1" noChangeArrowheads="1" noChangeShapeType="1" noTextEdit="1"/>
              </p:cNvSpPr>
              <p:nvPr>
                <p:ph sz="half" idx="2"/>
              </p:nvPr>
            </p:nvSpPr>
            <p:spPr>
              <a:xfrm>
                <a:off x="4629149" y="1146048"/>
                <a:ext cx="4410347" cy="5030915"/>
              </a:xfrm>
              <a:blipFill>
                <a:blip r:embed="rId4"/>
                <a:stretch>
                  <a:fillRect l="-1146" t="-2015"/>
                </a:stretch>
              </a:blipFill>
            </p:spPr>
            <p:txBody>
              <a:bodyPr/>
              <a:lstStyle/>
              <a:p>
                <a:r>
                  <a:rPr lang="en-GB">
                    <a:noFill/>
                  </a:rPr>
                  <a:t> </a:t>
                </a:r>
              </a:p>
            </p:txBody>
          </p:sp>
        </mc:Fallback>
      </mc:AlternateContent>
      <p:sp>
        <p:nvSpPr>
          <p:cNvPr id="43011" name="Text Box 4"/>
          <p:cNvSpPr txBox="1">
            <a:spLocks noChangeArrowheads="1"/>
          </p:cNvSpPr>
          <p:nvPr/>
        </p:nvSpPr>
        <p:spPr bwMode="auto">
          <a:xfrm>
            <a:off x="4201636" y="6016869"/>
            <a:ext cx="4463466" cy="369332"/>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GB" sz="1800" i="0" dirty="0">
                <a:solidFill>
                  <a:schemeClr val="bg1"/>
                </a:solidFill>
                <a:latin typeface="+mn-lt"/>
              </a:rPr>
              <a:t>Decomposability: There is no fun in gambling.</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12"/>
          </p:nvPr>
        </p:nvSpPr>
        <p:spPr/>
        <p:txBody>
          <a:bodyPr/>
          <a:lstStyle/>
          <a:p>
            <a:fld id="{67C9959E-8E6B-B04C-9955-EA096F41CA7A}" type="slidenum">
              <a:rPr lang="en-GB" smtClean="0"/>
              <a:t>13</a:t>
            </a:fld>
            <a:endParaRPr lang="en-GB"/>
          </a:p>
        </p:txBody>
      </p:sp>
      <p:grpSp>
        <p:nvGrpSpPr>
          <p:cNvPr id="15" name="Group 14">
            <a:extLst>
              <a:ext uri="{FF2B5EF4-FFF2-40B4-BE49-F238E27FC236}">
                <a16:creationId xmlns:a16="http://schemas.microsoft.com/office/drawing/2014/main" id="{9985D3D3-2E9A-EB4A-AF1F-5703514169BF}"/>
              </a:ext>
            </a:extLst>
          </p:cNvPr>
          <p:cNvGrpSpPr/>
          <p:nvPr/>
        </p:nvGrpSpPr>
        <p:grpSpPr>
          <a:xfrm>
            <a:off x="5369721" y="2116611"/>
            <a:ext cx="2977719" cy="1925276"/>
            <a:chOff x="5724415" y="2140507"/>
            <a:chExt cx="2977719" cy="1925276"/>
          </a:xfrm>
        </p:grpSpPr>
        <p:cxnSp>
          <p:nvCxnSpPr>
            <p:cNvPr id="11" name="Straight Connector 10">
              <a:extLst>
                <a:ext uri="{FF2B5EF4-FFF2-40B4-BE49-F238E27FC236}">
                  <a16:creationId xmlns:a16="http://schemas.microsoft.com/office/drawing/2014/main" id="{5BD9E3DD-3C7F-4F43-81E6-1ED06E27BD68}"/>
                </a:ext>
              </a:extLst>
            </p:cNvPr>
            <p:cNvCxnSpPr>
              <a:cxnSpLocks/>
            </p:cNvCxnSpPr>
            <p:nvPr/>
          </p:nvCxnSpPr>
          <p:spPr>
            <a:xfrm>
              <a:off x="5724415" y="2847703"/>
              <a:ext cx="2609688" cy="10421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E0972-A4C2-654E-B1EC-5CF2725BE534}"/>
                </a:ext>
              </a:extLst>
            </p:cNvPr>
            <p:cNvCxnSpPr>
              <a:cxnSpLocks/>
            </p:cNvCxnSpPr>
            <p:nvPr/>
          </p:nvCxnSpPr>
          <p:spPr>
            <a:xfrm flipV="1">
              <a:off x="5724415" y="2307703"/>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AFF2DD-7D64-5840-B284-917144D2B784}"/>
                </a:ext>
              </a:extLst>
            </p:cNvPr>
            <p:cNvCxnSpPr>
              <a:cxnSpLocks/>
            </p:cNvCxnSpPr>
            <p:nvPr/>
          </p:nvCxnSpPr>
          <p:spPr>
            <a:xfrm flipV="1">
              <a:off x="7027615" y="2824767"/>
              <a:ext cx="13032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2F10CE-CD4C-6749-95A6-1D4B667FE41B}"/>
                    </a:ext>
                  </a:extLst>
                </p:cNvPr>
                <p:cNvSpPr txBox="1"/>
                <p:nvPr/>
              </p:nvSpPr>
              <p:spPr>
                <a:xfrm>
                  <a:off x="6983056" y="2140507"/>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140507"/>
                  <a:ext cx="362983"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69853-4633-4C4C-A544-A58994A4D07E}"/>
                    </a:ext>
                  </a:extLst>
                </p:cNvPr>
                <p:cNvSpPr txBox="1"/>
                <p:nvPr/>
              </p:nvSpPr>
              <p:spPr>
                <a:xfrm>
                  <a:off x="8330815"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330815" y="2658521"/>
                  <a:ext cx="371319" cy="3385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56077-438E-CC44-8466-A47CE28F644E}"/>
                    </a:ext>
                  </a:extLst>
                </p:cNvPr>
                <p:cNvSpPr txBox="1"/>
                <p:nvPr/>
              </p:nvSpPr>
              <p:spPr>
                <a:xfrm>
                  <a:off x="8330815" y="372722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330815" y="3727229"/>
                  <a:ext cx="362022" cy="33855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C5781F-2304-B842-9BD9-68BF4DF1DCE4}"/>
                    </a:ext>
                  </a:extLst>
                </p:cNvPr>
                <p:cNvSpPr txBox="1"/>
                <p:nvPr/>
              </p:nvSpPr>
              <p:spPr>
                <a:xfrm>
                  <a:off x="6067893" y="2249565"/>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249565"/>
                  <a:ext cx="347466"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3CA69D-6230-4849-9CB4-E6D57DA9734A}"/>
                    </a:ext>
                  </a:extLst>
                </p:cNvPr>
                <p:cNvSpPr txBox="1"/>
                <p:nvPr/>
              </p:nvSpPr>
              <p:spPr>
                <a:xfrm>
                  <a:off x="5860564" y="3076509"/>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oMath>
                    </m:oMathPara>
                  </a14:m>
                  <a:endParaRPr lang="en-GB" sz="1600" dirty="0"/>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076509"/>
                  <a:ext cx="706347" cy="33855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3EA81F-2766-134C-BE3B-96BC79A3B7CF}"/>
                    </a:ext>
                  </a:extLst>
                </p:cNvPr>
                <p:cNvSpPr txBox="1"/>
                <p:nvPr/>
              </p:nvSpPr>
              <p:spPr>
                <a:xfrm>
                  <a:off x="7390244" y="2767761"/>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2767761"/>
                  <a:ext cx="347979" cy="338554"/>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74DD8-C5F2-FA4C-AEF5-580418673DBB}"/>
                    </a:ext>
                  </a:extLst>
                </p:cNvPr>
                <p:cNvSpPr txBox="1"/>
                <p:nvPr/>
              </p:nvSpPr>
              <p:spPr>
                <a:xfrm>
                  <a:off x="7182915" y="3594705"/>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594705"/>
                  <a:ext cx="706860" cy="338554"/>
                </a:xfrm>
                <a:prstGeom prst="rect">
                  <a:avLst/>
                </a:prstGeom>
                <a:blipFill>
                  <a:blip r:embed="rId11"/>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58B1BE07-589D-B14E-9BA4-FD3B58F26843}"/>
              </a:ext>
            </a:extLst>
          </p:cNvPr>
          <p:cNvGrpSpPr/>
          <p:nvPr/>
        </p:nvGrpSpPr>
        <p:grpSpPr>
          <a:xfrm>
            <a:off x="5369721" y="4231059"/>
            <a:ext cx="2140041" cy="1576724"/>
            <a:chOff x="5724415" y="2091149"/>
            <a:chExt cx="2140041" cy="1576724"/>
          </a:xfrm>
        </p:grpSpPr>
        <p:cxnSp>
          <p:nvCxnSpPr>
            <p:cNvPr id="29" name="Straight Connector 28">
              <a:extLst>
                <a:ext uri="{FF2B5EF4-FFF2-40B4-BE49-F238E27FC236}">
                  <a16:creationId xmlns:a16="http://schemas.microsoft.com/office/drawing/2014/main" id="{7394C9D9-43DB-2C40-B954-04921C6DD9C0}"/>
                </a:ext>
              </a:extLst>
            </p:cNvPr>
            <p:cNvCxnSpPr>
              <a:cxnSpLocks/>
            </p:cNvCxnSpPr>
            <p:nvPr/>
          </p:nvCxnSpPr>
          <p:spPr>
            <a:xfrm>
              <a:off x="5724415" y="284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0508B4-478B-C341-AA12-E2F47681A5D6}"/>
                </a:ext>
              </a:extLst>
            </p:cNvPr>
            <p:cNvCxnSpPr>
              <a:cxnSpLocks/>
            </p:cNvCxnSpPr>
            <p:nvPr/>
          </p:nvCxnSpPr>
          <p:spPr>
            <a:xfrm flipV="1">
              <a:off x="5724415" y="2307703"/>
              <a:ext cx="180000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65EE4-C1BC-4143-9BC6-8D0C892FE9BE}"/>
                </a:ext>
              </a:extLst>
            </p:cNvPr>
            <p:cNvCxnSpPr>
              <a:cxnSpLocks/>
            </p:cNvCxnSpPr>
            <p:nvPr/>
          </p:nvCxnSpPr>
          <p:spPr>
            <a:xfrm flipV="1">
              <a:off x="5753505" y="2843187"/>
              <a:ext cx="1800000" cy="1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830732-CFF7-324E-AD30-4AD1F652FA75}"/>
                    </a:ext>
                  </a:extLst>
                </p:cNvPr>
                <p:cNvSpPr txBox="1"/>
                <p:nvPr/>
              </p:nvSpPr>
              <p:spPr>
                <a:xfrm>
                  <a:off x="7493137" y="2127635"/>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𝐴</m:t>
                        </m:r>
                      </m:oMath>
                    </m:oMathPara>
                  </a14:m>
                  <a:endParaRPr lang="en-GB" sz="1600" dirty="0"/>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93137" y="2127635"/>
                  <a:ext cx="362983" cy="3385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4A734F-E7F8-DB4F-B52F-5AAB411B49F1}"/>
                    </a:ext>
                  </a:extLst>
                </p:cNvPr>
                <p:cNvSpPr txBox="1"/>
                <p:nvPr/>
              </p:nvSpPr>
              <p:spPr>
                <a:xfrm>
                  <a:off x="7493137" y="2658521"/>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𝐵</m:t>
                        </m:r>
                      </m:oMath>
                    </m:oMathPara>
                  </a14:m>
                  <a:endParaRPr lang="en-GB" sz="1600" dirty="0"/>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93137" y="2658521"/>
                  <a:ext cx="371319"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8469B-E109-BF41-B324-EDAF4BACEFFF}"/>
                    </a:ext>
                  </a:extLst>
                </p:cNvPr>
                <p:cNvSpPr txBox="1"/>
                <p:nvPr/>
              </p:nvSpPr>
              <p:spPr>
                <a:xfrm>
                  <a:off x="7493265" y="3243864"/>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𝐶</m:t>
                        </m:r>
                      </m:oMath>
                    </m:oMathPara>
                  </a14:m>
                  <a:endParaRPr lang="en-GB" sz="1600" dirty="0"/>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93265" y="3243864"/>
                  <a:ext cx="362022" cy="33855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F4B6913-47B3-CD4C-B565-57584E0282DE}"/>
                    </a:ext>
                  </a:extLst>
                </p:cNvPr>
                <p:cNvSpPr txBox="1"/>
                <p:nvPr/>
              </p:nvSpPr>
              <p:spPr>
                <a:xfrm>
                  <a:off x="6916742" y="2091149"/>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sym typeface="Symbol" charset="0"/>
                          </a:rPr>
                          <m:t>𝑝</m:t>
                        </m:r>
                      </m:oMath>
                    </m:oMathPara>
                  </a14:m>
                  <a:endParaRPr lang="en-GB" sz="1600" dirty="0"/>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091149"/>
                  <a:ext cx="347466"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4BFEBB-8EA6-1E40-A903-6E6F8FF79C79}"/>
                    </a:ext>
                  </a:extLst>
                </p:cNvPr>
                <p:cNvSpPr txBox="1"/>
                <p:nvPr/>
              </p:nvSpPr>
              <p:spPr>
                <a:xfrm>
                  <a:off x="6538123" y="2527514"/>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r>
                          <a:rPr lang="de-DE" sz="1600" b="0" i="1" smtClean="0">
                            <a:latin typeface="Cambria Math" panose="02040503050406030204" pitchFamily="18" charset="0"/>
                            <a:sym typeface="Symbol" charset="0"/>
                          </a:rPr>
                          <m:t>𝑞</m:t>
                        </m:r>
                      </m:oMath>
                    </m:oMathPara>
                  </a14:m>
                  <a:endParaRPr lang="en-GB" sz="1600" dirty="0"/>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538123" y="2527514"/>
                  <a:ext cx="993477" cy="338554"/>
                </a:xfrm>
                <a:prstGeom prst="rect">
                  <a:avLst/>
                </a:prstGeom>
                <a:blipFill>
                  <a:blip r:embed="rId16"/>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636623-8DA0-CD48-AC8A-3BC19737156E}"/>
                    </a:ext>
                  </a:extLst>
                </p:cNvPr>
                <p:cNvSpPr txBox="1"/>
                <p:nvPr/>
              </p:nvSpPr>
              <p:spPr>
                <a:xfrm>
                  <a:off x="5941806" y="3329319"/>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smtClean="0">
                                <a:latin typeface="Cambria Math" panose="02040503050406030204" pitchFamily="18" charset="0"/>
                                <a:sym typeface="Symbol" charset="0"/>
                              </a:rPr>
                            </m:ctrlPr>
                          </m:dPr>
                          <m:e>
                            <m:r>
                              <a:rPr lang="de-DE" sz="1600" i="1">
                                <a:latin typeface="Cambria Math" panose="02040503050406030204" pitchFamily="18" charset="0"/>
                                <a:sym typeface="Symbol" charset="0"/>
                              </a:rPr>
                              <m:t>1−</m:t>
                            </m:r>
                            <m:r>
                              <a:rPr lang="en-GB" sz="1600" i="1">
                                <a:latin typeface="Cambria Math" panose="02040503050406030204" pitchFamily="18" charset="0"/>
                                <a:sym typeface="Symbol" charset="0"/>
                              </a:rPr>
                              <m:t>𝑝</m:t>
                            </m:r>
                          </m:e>
                        </m:d>
                        <m:d>
                          <m:dPr>
                            <m:ctrlPr>
                              <a:rPr lang="de-DE" sz="1600" b="0" i="1" smtClean="0">
                                <a:latin typeface="Cambria Math" panose="02040503050406030204" pitchFamily="18" charset="0"/>
                                <a:sym typeface="Symbol" charset="0"/>
                              </a:rPr>
                            </m:ctrlPr>
                          </m:dPr>
                          <m:e>
                            <m:r>
                              <a:rPr lang="de-DE" sz="1600" b="0" i="1" smtClean="0">
                                <a:latin typeface="Cambria Math" panose="02040503050406030204" pitchFamily="18" charset="0"/>
                                <a:sym typeface="Symbol" charset="0"/>
                              </a:rPr>
                              <m:t>1−</m:t>
                            </m:r>
                            <m:r>
                              <a:rPr lang="de-DE" sz="1600" b="0" i="1" smtClean="0">
                                <a:latin typeface="Cambria Math" panose="02040503050406030204" pitchFamily="18" charset="0"/>
                                <a:sym typeface="Symbol" charset="0"/>
                              </a:rPr>
                              <m:t>𝑞</m:t>
                            </m:r>
                          </m:e>
                        </m:d>
                      </m:oMath>
                    </m:oMathPara>
                  </a14:m>
                  <a:endParaRPr lang="en-GB" sz="1600" dirty="0"/>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329319"/>
                  <a:ext cx="1522661" cy="338554"/>
                </a:xfrm>
                <a:prstGeom prst="rect">
                  <a:avLst/>
                </a:prstGeom>
                <a:blipFill>
                  <a:blip r:embed="rId17"/>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04405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rmAutofit fontScale="92500" lnSpcReduction="20000"/>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lvl="1"/>
                <a:endParaRPr lang="en-GB" dirty="0"/>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𝑛</m:t>
                                  </m:r>
                                </m:sub>
                              </m:sSub>
                            </m:e>
                          </m:d>
                        </m:e>
                      </m:d>
                      <m:r>
                        <a:rPr lang="en-GB" b="0" i="1" smtClean="0">
                          <a:latin typeface="Cambria Math" panose="02040503050406030204" pitchFamily="18" charset="0"/>
                          <a:ea typeface="Cambria Math" panose="02040503050406030204" pitchFamily="18" charset="0"/>
                        </a:rPr>
                        <m:t>= </m:t>
                      </m:r>
                      <m:nary>
                        <m:naryPr>
                          <m:chr m:val="∑"/>
                          <m:supHide m:val="on"/>
                          <m:ctrlPr>
                            <a:rPr lang="en-GB" b="0"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𝑖</m:t>
                          </m:r>
                        </m:sub>
                        <m:sup/>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𝑆</m:t>
                                  </m:r>
                                </m:e>
                                <m:sub>
                                  <m:r>
                                    <a:rPr lang="en-GB" b="0" i="1" smtClean="0">
                                      <a:latin typeface="Cambria Math" panose="02040503050406030204" pitchFamily="18" charset="0"/>
                                      <a:ea typeface="Cambria Math" panose="02040503050406030204" pitchFamily="18" charset="0"/>
                                    </a:rPr>
                                    <m:t>𝑖</m:t>
                                  </m:r>
                                </m:sub>
                              </m:sSub>
                            </m:e>
                          </m:d>
                        </m:e>
                      </m:nary>
                    </m:oMath>
                  </m:oMathPara>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a:p>
                <a:r>
                  <a:rPr lang="en-GB" dirty="0">
                    <a:ea typeface="Cambria Math" panose="02040503050406030204" pitchFamily="18" charset="0"/>
                  </a:rPr>
                  <a:t>Note: an agent can be entirely rational (consistent with MEU) without ever representing or manipulating utilities and probabilities</a:t>
                </a:r>
              </a:p>
              <a:p>
                <a:pPr lvl="1"/>
                <a:r>
                  <a:rPr lang="en-GB" dirty="0">
                    <a:ea typeface="Cambria Math" panose="02040503050406030204" pitchFamily="18" charset="0"/>
                  </a:rPr>
                  <a:t>E.g., a lookup table for perfect </a:t>
                </a:r>
                <a:r>
                  <a:rPr lang="en-GB" dirty="0" err="1">
                    <a:ea typeface="Cambria Math" panose="02040503050406030204" pitchFamily="18" charset="0"/>
                  </a:rPr>
                  <a:t>tictactoe</a:t>
                </a:r>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286" t="-3030" r="-64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12"/>
          </p:nvPr>
        </p:nvSpPr>
        <p:spPr/>
        <p:txBody>
          <a:bodyPr/>
          <a:lstStyle/>
          <a:p>
            <a:fld id="{67C9959E-8E6B-B04C-9955-EA096F41CA7A}" type="slidenum">
              <a:rPr lang="en-GB" smtClean="0"/>
              <a:pPr/>
              <a:t>14</a:t>
            </a:fld>
            <a:endParaRPr lang="en-GB"/>
          </a:p>
        </p:txBody>
      </p:sp>
    </p:spTree>
    <p:extLst>
      <p:ext uri="{BB962C8B-B14F-4D97-AF65-F5344CB8AC3E}">
        <p14:creationId xmlns:p14="http://schemas.microsoft.com/office/powerpoint/2010/main" val="28828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a:xfrm>
                <a:off x="628650" y="1158240"/>
                <a:ext cx="8032024" cy="5018723"/>
              </a:xfrm>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dirty="0"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dirty="0"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dirty="0" smtClean="0">
                            <a:latin typeface="Cambria Math" panose="02040503050406030204" pitchFamily="18" charset="0"/>
                          </a:rPr>
                        </m:ctrlPr>
                      </m:dPr>
                      <m:e>
                        <m:r>
                          <a:rPr lang="de-DE" dirty="0" smtClean="0">
                            <a:latin typeface="Cambria Math" panose="02040503050406030204" pitchFamily="18" charset="0"/>
                          </a:rPr>
                          <m:t>1−</m:t>
                        </m:r>
                        <m:r>
                          <a:rPr lang="en-GB" dirty="0">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dirty="0">
                        <a:latin typeface="Cambria Math" panose="02040503050406030204" pitchFamily="18" charset="0"/>
                      </a:rPr>
                      <m:t>𝑝</m:t>
                    </m:r>
                  </m:oMath>
                </a14:m>
                <a:r>
                  <a:rPr lang="en-GB" dirty="0"/>
                  <a:t> until </a:t>
                </a:r>
                <a14:m>
                  <m:oMath xmlns:m="http://schemas.openxmlformats.org/officeDocument/2006/math">
                    <m:r>
                      <a:rPr lang="en-GB" dirty="0">
                        <a:latin typeface="Cambria Math" panose="02040503050406030204" pitchFamily="18" charset="0"/>
                      </a:rPr>
                      <m:t>𝐴</m:t>
                    </m:r>
                    <m:r>
                      <a:rPr lang="en-GB"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𝐿</m:t>
                        </m:r>
                      </m:e>
                      <m:sub>
                        <m:r>
                          <a:rPr lang="de-DE" dirty="0"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xfrm>
                <a:off x="628650" y="1158240"/>
                <a:ext cx="8032024" cy="5018723"/>
              </a:xfrm>
              <a:blipFill>
                <a:blip r:embed="rId3"/>
                <a:stretch>
                  <a:fillRect l="-1422" t="-1768" r="-110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12"/>
          </p:nvPr>
        </p:nvSpPr>
        <p:spPr/>
        <p:txBody>
          <a:bodyPr/>
          <a:lstStyle/>
          <a:p>
            <a:fld id="{67C9959E-8E6B-B04C-9955-EA096F41CA7A}" type="slidenum">
              <a:rPr lang="en-GB" smtClean="0"/>
              <a:pPr/>
              <a:t>15</a:t>
            </a:fld>
            <a:endParaRPr lang="en-GB"/>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1810843" y="5068047"/>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6697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669799" cy="338554"/>
                  </a:xfrm>
                  <a:prstGeom prst="rect">
                    <a:avLst/>
                  </a:prstGeom>
                  <a:blipFill>
                    <a:blip r:embed="rId4"/>
                    <a:stretch>
                      <a:fillRect b="-11111"/>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736849" y="5061180"/>
                <a:ext cx="1635250"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736849" y="5477878"/>
                <a:ext cx="1635250"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dirty="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dirty="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dirty="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0.999999</m:t>
                        </m:r>
                      </m:oMath>
                    </m:oMathPara>
                  </a14:m>
                  <a:endParaRPr lang="en-GB" sz="1600" dirty="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0.000001</m:t>
                        </m:r>
                      </m:oMath>
                    </m:oMathPara>
                  </a14:m>
                  <a:endParaRPr lang="en-GB" sz="1600" dirty="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177430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de-DE"/>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lnSpcReduction="10000"/>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dirty="0" smtClean="0">
                        <a:latin typeface="Cambria Math" panose="02040503050406030204" pitchFamily="18" charset="0"/>
                      </a:rPr>
                      <m:t>𝐿</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Behaviour is </a:t>
                </a:r>
                <a:r>
                  <a:rPr lang="en-GB" dirty="0">
                    <a:solidFill>
                      <a:schemeClr val="accent1"/>
                    </a:solidFill>
                    <a:ea typeface="Cambria Math" panose="02040503050406030204" pitchFamily="18" charset="0"/>
                  </a:rPr>
                  <a:t>invariant</a:t>
                </a:r>
                <a:r>
                  <a:rPr lang="en-GB" dirty="0">
                    <a:ea typeface="Cambria Math" panose="02040503050406030204" pitchFamily="18" charset="0"/>
                  </a:rPr>
                  <a:t> </a:t>
                </a:r>
                <a:r>
                  <a:rPr lang="en-GB" dirty="0" err="1">
                    <a:ea typeface="Cambria Math" panose="02040503050406030204" pitchFamily="18" charset="0"/>
                  </a:rPr>
                  <a:t>w.r.t</a:t>
                </a:r>
                <a:r>
                  <a:rPr lang="en-GB" dirty="0">
                    <a:ea typeface="Cambria Math" panose="02040503050406030204" pitchFamily="18" charset="0"/>
                  </a:rPr>
                  <a:t>. positive linear transformation</a:t>
                </a:r>
                <a:endParaRPr lang="de-DE"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2</m:t>
                          </m:r>
                        </m:sub>
                      </m:sSub>
                    </m:oMath>
                  </m:oMathPara>
                </a14:m>
                <a:endParaRPr lang="en-GB" dirty="0">
                  <a:ea typeface="Cambria Math" panose="02040503050406030204" pitchFamily="18" charset="0"/>
                </a:endParaRPr>
              </a:p>
              <a:p>
                <a:pPr lvl="1"/>
                <a:r>
                  <a:rPr lang="en-GB" dirty="0">
                    <a:ea typeface="Cambria Math" panose="02040503050406030204" pitchFamily="18" charset="0"/>
                  </a:rPr>
                  <a:t>No unique utility function;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oMath>
                </a14:m>
                <a:r>
                  <a:rPr lang="en-GB" dirty="0">
                    <a:ea typeface="Cambria Math" panose="02040503050406030204" pitchFamily="18" charset="0"/>
                  </a:rPr>
                  <a:t> and </a:t>
                </a:r>
                <a14:m>
                  <m:oMath xmlns:m="http://schemas.openxmlformats.org/officeDocument/2006/math">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oMath>
                </a14:m>
                <a:r>
                  <a:rPr lang="en-GB" dirty="0">
                    <a:ea typeface="Cambria Math" panose="02040503050406030204" pitchFamily="18" charset="0"/>
                  </a:rPr>
                  <a:t> yield same behaviour</a:t>
                </a:r>
              </a:p>
              <a:p>
                <a:endParaRPr lang="en-GB" b="0" dirty="0">
                  <a:ea typeface="Cambria Math" panose="02040503050406030204" pitchFamily="18" charset="0"/>
                </a:endParaRPr>
              </a:p>
              <a:p>
                <a:endParaRPr lang="en-GB" dirty="0">
                  <a:ea typeface="Cambria Math" panose="02040503050406030204" pitchFamily="18" charset="0"/>
                </a:endParaRPr>
              </a:p>
              <a:p>
                <a:pPr lvl="1"/>
                <a:endParaRPr lang="en-GB" b="0" dirty="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47" t="-252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16</a:t>
            </a:fld>
            <a:endParaRPr lang="en-GB"/>
          </a:p>
        </p:txBody>
      </p:sp>
    </p:spTree>
    <p:extLst>
      <p:ext uri="{BB962C8B-B14F-4D97-AF65-F5344CB8AC3E}">
        <p14:creationId xmlns:p14="http://schemas.microsoft.com/office/powerpoint/2010/main" val="317752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Ordinal Utility Functions</a:t>
            </a:r>
          </a:p>
        </p:txBody>
      </p:sp>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a:t>
            </a:r>
          </a:p>
          <a:p>
            <a:pPr lvl="1"/>
            <a:r>
              <a:rPr lang="en-GB" b="0">
                <a:ea typeface="Cambria Math" panose="02040503050406030204" pitchFamily="18" charset="0"/>
              </a:rPr>
              <a:t>Or</a:t>
            </a:r>
            <a:r>
              <a:rPr lang="en-GB">
                <a:ea typeface="Cambria Math" panose="02040503050406030204" pitchFamily="18" charset="0"/>
              </a:rPr>
              <a:t>dinal utility function also called </a:t>
            </a:r>
            <a:r>
              <a:rPr lang="en-GB">
                <a:solidFill>
                  <a:schemeClr val="accent1"/>
                </a:solidFill>
                <a:ea typeface="Cambria Math" panose="02040503050406030204" pitchFamily="18" charset="0"/>
              </a:rPr>
              <a:t>value function</a:t>
            </a:r>
          </a:p>
          <a:p>
            <a:pPr lvl="1"/>
            <a:r>
              <a:rPr lang="en-GB"/>
              <a:t>Provides a ranking of alternatives (states), but not a meaningful metric scale </a:t>
            </a:r>
            <a:r>
              <a:rPr lang="en-GB">
                <a:ea typeface="Cambria Math" panose="02040503050406030204" pitchFamily="18" charset="0"/>
              </a:rPr>
              <a:t>(numbers do not matter)</a:t>
            </a:r>
          </a:p>
          <a:p>
            <a:pPr lvl="1"/>
            <a:endParaRPr lang="en-GB" b="0">
              <a:solidFill>
                <a:schemeClr val="accent1"/>
              </a:solidFill>
              <a:ea typeface="Cambria Math" panose="02040503050406030204" pitchFamily="18" charset="0"/>
            </a:endParaRPr>
          </a:p>
        </p:txBody>
      </p:sp>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12"/>
          </p:nvPr>
        </p:nvSpPr>
        <p:spPr/>
        <p:txBody>
          <a:bodyPr/>
          <a:lstStyle/>
          <a:p>
            <a:fld id="{67C9959E-8E6B-B04C-9955-EA096F41CA7A}" type="slidenum">
              <a:rPr lang="en-GB" smtClean="0"/>
              <a:pPr/>
              <a:t>17</a:t>
            </a:fld>
            <a:endParaRPr lang="en-GB"/>
          </a:p>
        </p:txBody>
      </p:sp>
    </p:spTree>
    <p:extLst>
      <p:ext uri="{BB962C8B-B14F-4D97-AF65-F5344CB8AC3E}">
        <p14:creationId xmlns:p14="http://schemas.microsoft.com/office/powerpoint/2010/main" val="224585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en-GB" dirty="0"/>
                  <a:t>Money does </a:t>
                </a:r>
                <a:r>
                  <a:rPr lang="en-GB" dirty="0">
                    <a:solidFill>
                      <a:srgbClr val="C00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𝑛</m:t>
                        </m:r>
                      </m:sub>
                    </m:sSub>
                  </m:oMath>
                </a14:m>
                <a:r>
                  <a:rPr lang="en-GB" dirty="0"/>
                  <a:t>: state of possessing total wealth $n</a:t>
                </a:r>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447" t="-1768" r="-16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12"/>
          </p:nvPr>
        </p:nvSpPr>
        <p:spPr/>
        <p:txBody>
          <a:bodyPr/>
          <a:lstStyle/>
          <a:p>
            <a:fld id="{67C9959E-8E6B-B04C-9955-EA096F41CA7A}" type="slidenum">
              <a:rPr lang="en-GB" smtClean="0"/>
              <a:pPr/>
              <a:t>18</a:t>
            </a:fld>
            <a:endParaRPr lang="en-GB"/>
          </a:p>
        </p:txBody>
      </p:sp>
      <p:pic>
        <p:nvPicPr>
          <p:cNvPr id="51202" name="Picture 1027" descr="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2987" t="50114" r="23160" b="4928"/>
          <a:stretch/>
        </p:blipFill>
        <p:spPr bwMode="auto">
          <a:xfrm>
            <a:off x="4349931" y="4392573"/>
            <a:ext cx="3814354" cy="21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2487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12"/>
          </p:nvPr>
        </p:nvSpPr>
        <p:spPr/>
        <p:txBody>
          <a:bodyPr/>
          <a:lstStyle/>
          <a:p>
            <a:fld id="{67C9959E-8E6B-B04C-9955-EA096F41CA7A}" type="slidenum">
              <a:rPr lang="en-GB" smtClean="0"/>
              <a:pPr/>
              <a:t>19</a:t>
            </a:fld>
            <a:endParaRPr lang="en-GB"/>
          </a:p>
        </p:txBody>
      </p:sp>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3"/>
          <a:stretch>
            <a:fillRect/>
          </a:stretch>
        </p:blipFill>
        <p:spPr>
          <a:xfrm>
            <a:off x="4529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6209214" y="3021869"/>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7C14E5-D7CD-6248-8BEF-CBD3025E5209}"/>
              </a:ext>
            </a:extLst>
          </p:cNvPr>
          <p:cNvSpPr/>
          <p:nvPr/>
        </p:nvSpPr>
        <p:spPr>
          <a:xfrm>
            <a:off x="4606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C00000"/>
                    </a:solidFill>
                  </a:rPr>
                  <a:t>Risk-seeking</a:t>
                </a:r>
                <a:endParaRPr lang="de-DE" i="1" dirty="0">
                  <a:solidFill>
                    <a:srgbClr val="C00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4"/>
                <a:stretch>
                  <a:fillRect l="-1447" t="-1768" b="-1263"/>
                </a:stretch>
              </a:blipFill>
            </p:spPr>
            <p:txBody>
              <a:bodyPr/>
              <a:lstStyle/>
              <a:p>
                <a:r>
                  <a:rPr lang="en-GB">
                    <a:noFill/>
                  </a:rPr>
                  <a:t> </a:t>
                </a:r>
              </a:p>
            </p:txBody>
          </p:sp>
        </mc:Fallback>
      </mc:AlternateContent>
    </p:spTree>
    <p:extLst>
      <p:ext uri="{BB962C8B-B14F-4D97-AF65-F5344CB8AC3E}">
        <p14:creationId xmlns:p14="http://schemas.microsoft.com/office/powerpoint/2010/main" val="150804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a:xfrm>
            <a:off x="628649" y="260986"/>
            <a:ext cx="8254093" cy="717866"/>
          </a:xfrm>
        </p:spPr>
        <p:txBody>
          <a:bodyPr>
            <a:normAutofit fontScale="90000"/>
          </a:bodyPr>
          <a:lstStyle/>
          <a:p>
            <a:r>
              <a:rPr lang="en-GB" dirty="0"/>
              <a:t>Probabilistic Graphical Models (PGMs)</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254093" cy="5198111"/>
          </a:xfrm>
        </p:spPr>
        <p:txBody>
          <a:bodyPr numCol="2">
            <a:normAutofit fontScale="85000" lnSpcReduction="20000"/>
          </a:bodyPr>
          <a:lstStyle/>
          <a:p>
            <a:pPr marL="457200" indent="-457200">
              <a:buFont typeface="+mj-lt"/>
              <a:buAutoNum type="arabicPeriod"/>
            </a:pPr>
            <a:r>
              <a:rPr lang="en-GB" dirty="0"/>
              <a:t>Recap: </a:t>
            </a:r>
            <a:r>
              <a:rPr lang="en-GB" b="1" dirty="0"/>
              <a:t>Propositional </a:t>
            </a:r>
            <a:r>
              <a:rPr lang="en-GB" dirty="0"/>
              <a:t>modelling</a:t>
            </a:r>
          </a:p>
          <a:p>
            <a:pPr lvl="1"/>
            <a:r>
              <a:rPr lang="en-GB" dirty="0"/>
              <a:t>Factor model, Bayesian network, Markov network</a:t>
            </a:r>
          </a:p>
          <a:p>
            <a:pPr lvl="1"/>
            <a:r>
              <a:rPr lang="en-GB" dirty="0"/>
              <a:t>Semantics, inference tasks </a:t>
            </a:r>
            <a:br>
              <a:rPr lang="en-GB" dirty="0"/>
            </a:br>
            <a:r>
              <a:rPr lang="en-GB" dirty="0"/>
              <a:t>+ algorithms + complexity</a:t>
            </a:r>
          </a:p>
          <a:p>
            <a:pPr marL="457200" indent="-457200">
              <a:buFont typeface="+mj-lt"/>
              <a:buAutoNum type="arabicPeriod"/>
            </a:pPr>
            <a:r>
              <a:rPr lang="en-GB" b="1" dirty="0"/>
              <a:t>Probabilistic relational models</a:t>
            </a:r>
            <a:r>
              <a:rPr lang="en-GB" dirty="0"/>
              <a:t> (PRMs)</a:t>
            </a:r>
          </a:p>
          <a:p>
            <a:pPr lvl="1"/>
            <a:r>
              <a:rPr lang="en-GB" dirty="0"/>
              <a:t>Parameterised models, Markov logic networks</a:t>
            </a:r>
          </a:p>
          <a:p>
            <a:pPr lvl="1"/>
            <a:r>
              <a:rPr lang="en-GB" dirty="0"/>
              <a:t>Semantics, inference tasks</a:t>
            </a:r>
          </a:p>
          <a:p>
            <a:pPr marL="457200" indent="-457200">
              <a:buFont typeface="+mj-lt"/>
              <a:buAutoNum type="arabicPeriod"/>
            </a:pPr>
            <a:r>
              <a:rPr lang="en-GB" b="1" dirty="0"/>
              <a:t>Lifted inference</a:t>
            </a:r>
          </a:p>
          <a:p>
            <a:pPr lvl="1"/>
            <a:r>
              <a:rPr lang="en-GB" dirty="0"/>
              <a:t>LVE, LJT, FOKC</a:t>
            </a:r>
          </a:p>
          <a:p>
            <a:pPr lvl="1"/>
            <a:r>
              <a:rPr lang="en-GB" dirty="0"/>
              <a:t>Theoretical analysis</a:t>
            </a:r>
          </a:p>
          <a:p>
            <a:pPr marL="457200" indent="-457200">
              <a:buFont typeface="+mj-lt"/>
              <a:buAutoNum type="arabicPeriod"/>
            </a:pPr>
            <a:r>
              <a:rPr lang="en-GB" b="1" dirty="0"/>
              <a:t>Lifted learning </a:t>
            </a:r>
          </a:p>
          <a:p>
            <a:pPr lvl="1"/>
            <a:r>
              <a:rPr lang="en-GB" dirty="0"/>
              <a:t>Recap: propositional learning</a:t>
            </a:r>
          </a:p>
          <a:p>
            <a:pPr lvl="1"/>
            <a:r>
              <a:rPr lang="en-GB" dirty="0"/>
              <a:t>From ground to lifted models</a:t>
            </a:r>
          </a:p>
          <a:p>
            <a:pPr lvl="1"/>
            <a:r>
              <a:rPr lang="en-GB" dirty="0"/>
              <a:t>Direct lifted learning</a:t>
            </a:r>
          </a:p>
          <a:p>
            <a:pPr marL="457200" indent="-457200">
              <a:buFont typeface="+mj-lt"/>
              <a:buAutoNum type="arabicPeriod"/>
            </a:pPr>
            <a:r>
              <a:rPr lang="en-GB" b="1" dirty="0"/>
              <a:t>Approximate Inference: Sampling</a:t>
            </a:r>
          </a:p>
          <a:p>
            <a:pPr lvl="1"/>
            <a:r>
              <a:rPr lang="en-GB" dirty="0"/>
              <a:t>Importance sampling</a:t>
            </a:r>
          </a:p>
          <a:p>
            <a:pPr lvl="1"/>
            <a:r>
              <a:rPr lang="en-GB" dirty="0"/>
              <a:t>MCMC methods</a:t>
            </a:r>
          </a:p>
          <a:p>
            <a:pPr marL="457200" indent="-457200">
              <a:buFont typeface="+mj-lt"/>
              <a:buAutoNum type="arabicPeriod"/>
            </a:pPr>
            <a:r>
              <a:rPr lang="en-GB" b="1" dirty="0"/>
              <a:t>Sequential models &amp; inference</a:t>
            </a:r>
            <a:endParaRPr lang="en-GB" dirty="0"/>
          </a:p>
          <a:p>
            <a:pPr lvl="1"/>
            <a:r>
              <a:rPr lang="en-GB" dirty="0"/>
              <a:t>Dynamic PRMs</a:t>
            </a:r>
          </a:p>
          <a:p>
            <a:pPr lvl="1"/>
            <a:r>
              <a:rPr lang="en-GB" dirty="0"/>
              <a:t>Semantics, inference tasks </a:t>
            </a:r>
            <a:br>
              <a:rPr lang="en-GB" dirty="0"/>
            </a:br>
            <a:r>
              <a:rPr lang="en-GB" dirty="0"/>
              <a:t>+ algorithms + complexity, learning</a:t>
            </a:r>
          </a:p>
          <a:p>
            <a:pPr marL="457200" indent="-457200">
              <a:buFont typeface="+mj-lt"/>
              <a:buAutoNum type="arabicPeriod"/>
            </a:pPr>
            <a:r>
              <a:rPr lang="en-GB" b="1" dirty="0">
                <a:solidFill>
                  <a:srgbClr val="C00000"/>
                </a:solidFill>
              </a:rPr>
              <a:t>Decision making</a:t>
            </a:r>
          </a:p>
          <a:p>
            <a:pPr lvl="1"/>
            <a:r>
              <a:rPr lang="en-GB" dirty="0">
                <a:solidFill>
                  <a:srgbClr val="C00000"/>
                </a:solidFill>
              </a:rPr>
              <a:t>(Dynamic) Decision PRMs</a:t>
            </a:r>
          </a:p>
          <a:p>
            <a:pPr lvl="1"/>
            <a:r>
              <a:rPr lang="en-GB" dirty="0">
                <a:solidFill>
                  <a:srgbClr val="C00000"/>
                </a:solidFill>
              </a:rPr>
              <a:t>Semantics, inference tasks </a:t>
            </a:r>
            <a:br>
              <a:rPr lang="en-GB" dirty="0">
                <a:solidFill>
                  <a:srgbClr val="C00000"/>
                </a:solidFill>
              </a:rPr>
            </a:br>
            <a:r>
              <a:rPr lang="en-GB" dirty="0">
                <a:solidFill>
                  <a:srgbClr val="C00000"/>
                </a:solidFill>
              </a:rPr>
              <a:t>+ algorithms, acting</a:t>
            </a:r>
          </a:p>
          <a:p>
            <a:pPr marL="457200" indent="-457200">
              <a:buFont typeface="+mj-lt"/>
              <a:buAutoNum type="arabicPeriod"/>
            </a:pPr>
            <a:r>
              <a:rPr lang="en-GB" b="1"/>
              <a:t>Continuous Space</a:t>
            </a:r>
            <a:endParaRPr lang="en-GB" b="1" dirty="0"/>
          </a:p>
          <a:p>
            <a:pPr lvl="1"/>
            <a:r>
              <a:rPr lang="en-GB" dirty="0"/>
              <a:t>Gaussian distributions</a:t>
            </a:r>
          </a:p>
          <a:p>
            <a:pPr lvl="1"/>
            <a:r>
              <a:rPr lang="en-GB" dirty="0"/>
              <a:t>Probabilistic soft logic</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21459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dirty="0"/>
              <a:t>Multi-attribute Utility Theory</a:t>
            </a:r>
          </a:p>
        </p:txBody>
      </p:sp>
      <p:sp>
        <p:nvSpPr>
          <p:cNvPr id="57346" name="Rectangle 3"/>
          <p:cNvSpPr>
            <a:spLocks noGrp="1" noChangeArrowheads="1"/>
          </p:cNvSpPr>
          <p:nvPr>
            <p:ph type="body" idx="1"/>
          </p:nvPr>
        </p:nvSpPr>
        <p:spPr/>
        <p:txBody>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We will look at </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1"/>
                </a:solidFill>
              </a:rPr>
              <a:t>Strict dominance</a:t>
            </a:r>
          </a:p>
          <a:p>
            <a:pPr lvl="1"/>
            <a:r>
              <a:rPr lang="en-GB" dirty="0"/>
              <a:t>Cases in which the utilities of attribute combinations can be specified very concisely</a:t>
            </a:r>
          </a:p>
          <a:p>
            <a:endParaRPr lang="en-US" dirty="0"/>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12"/>
          </p:nvPr>
        </p:nvSpPr>
        <p:spPr/>
        <p:txBody>
          <a:bodyPr/>
          <a:lstStyle/>
          <a:p>
            <a:fld id="{67C9959E-8E6B-B04C-9955-EA096F41CA7A}" type="slidenum">
              <a:rPr lang="en-GB" smtClean="0"/>
              <a:pPr/>
              <a:t>20</a:t>
            </a:fld>
            <a:endParaRPr lang="en-GB"/>
          </a:p>
        </p:txBody>
      </p:sp>
    </p:spTree>
    <p:extLst>
      <p:ext uri="{BB962C8B-B14F-4D97-AF65-F5344CB8AC3E}">
        <p14:creationId xmlns:p14="http://schemas.microsoft.com/office/powerpoint/2010/main" val="402786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a:t>Strict dominance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402C93E-4018-D143-8202-ED6BD70C7609}"/>
                  </a:ext>
                </a:extLst>
              </p:cNvPr>
              <p:cNvSpPr>
                <a:spLocks noGrp="1"/>
              </p:cNvSpPr>
              <p:nvPr>
                <p:ph idx="1"/>
              </p:nvPr>
            </p:nvSpPr>
            <p:spPr/>
            <p:txBody>
              <a:bodyPr/>
              <a:lstStyle/>
              <a:p>
                <a:r>
                  <a:rPr lang="en-GB" dirty="0"/>
                  <a:t>Typically define attributes such that </a:t>
                </a:r>
                <a14:m>
                  <m:oMath xmlns:m="http://schemas.openxmlformats.org/officeDocument/2006/math">
                    <m:r>
                      <a:rPr lang="en-GB" i="1" smtClean="0">
                        <a:latin typeface="Cambria Math" panose="02040503050406030204" pitchFamily="18" charset="0"/>
                      </a:rPr>
                      <m:t>𝑈</m:t>
                    </m:r>
                  </m:oMath>
                </a14:m>
                <a:r>
                  <a:rPr lang="en-GB" dirty="0"/>
                  <a:t> is monotonic in each ➝</a:t>
                </a:r>
              </a:p>
              <a:p>
                <a:r>
                  <a:rPr lang="en-GB" dirty="0">
                    <a:solidFill>
                      <a:schemeClr val="accent1"/>
                    </a:solidFill>
                  </a:rPr>
                  <a:t>Strict dominance</a:t>
                </a:r>
              </a:p>
              <a:p>
                <a:pPr lvl="1"/>
                <a:r>
                  <a:rPr lang="en-GB" dirty="0"/>
                  <a:t>Choice </a:t>
                </a:r>
                <a14:m>
                  <m:oMath xmlns:m="http://schemas.openxmlformats.org/officeDocument/2006/math">
                    <m:r>
                      <a:rPr lang="en-GB" i="1" smtClean="0">
                        <a:latin typeface="Cambria Math" panose="02040503050406030204" pitchFamily="18" charset="0"/>
                      </a:rPr>
                      <m:t>𝐵</m:t>
                    </m:r>
                  </m:oMath>
                </a14:m>
                <a:r>
                  <a:rPr lang="en-GB" dirty="0"/>
                  <a:t> strictly dominates choice </a:t>
                </a:r>
                <a14:m>
                  <m:oMath xmlns:m="http://schemas.openxmlformats.org/officeDocument/2006/math">
                    <m:r>
                      <a:rPr lang="en-GB" i="1" smtClean="0">
                        <a:latin typeface="Cambria Math" panose="02040503050406030204" pitchFamily="18" charset="0"/>
                      </a:rPr>
                      <m:t>𝐴</m:t>
                    </m:r>
                  </m:oMath>
                </a14:m>
                <a:r>
                  <a:rPr lang="en-GB" dirty="0"/>
                  <a:t> </a:t>
                </a:r>
                <a:r>
                  <a:rPr lang="en-GB" dirty="0" err="1"/>
                  <a:t>iff</a:t>
                </a:r>
                <a:endParaRPr lang="en-GB" dirty="0"/>
              </a:p>
              <a:p>
                <a:pPr marL="457200" lvl="1" indent="0" algn="ctr">
                  <a:buNone/>
                </a:pPr>
                <a14:m>
                  <m:oMath xmlns:m="http://schemas.openxmlformats.org/officeDocument/2006/math">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𝑋</m:t>
                        </m:r>
                      </m:e>
                      <m:sub>
                        <m:r>
                          <a:rPr lang="en-GB" b="0" i="1" smtClean="0">
                            <a:latin typeface="Cambria Math" panose="02040503050406030204" pitchFamily="18" charset="0"/>
                            <a:ea typeface="Cambria Math" panose="02040503050406030204" pitchFamily="18" charset="0"/>
                          </a:rPr>
                          <m:t>𝑖</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 (and hence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𝐴</m:t>
                        </m:r>
                      </m:e>
                    </m:d>
                  </m:oMath>
                </a14:m>
                <a:r>
                  <a:rPr lang="en-GB" b="0" dirty="0">
                    <a:ea typeface="Cambria Math" panose="02040503050406030204" pitchFamily="18" charset="0"/>
                  </a:rPr>
                  <a:t>)</a:t>
                </a:r>
              </a:p>
            </p:txBody>
          </p:sp>
        </mc:Choice>
        <mc:Fallback xmlns="">
          <p:sp>
            <p:nvSpPr>
              <p:cNvPr id="5" name="Content Placeholder 4">
                <a:extLst>
                  <a:ext uri="{FF2B5EF4-FFF2-40B4-BE49-F238E27FC236}">
                    <a16:creationId xmlns:a16="http://schemas.microsoft.com/office/drawing/2014/main" id="{8402C93E-4018-D143-8202-ED6BD70C7609}"/>
                  </a:ext>
                </a:extLst>
              </p:cNvPr>
              <p:cNvSpPr>
                <a:spLocks noGrp="1" noRot="1" noChangeAspect="1" noMove="1" noResize="1" noEditPoints="1" noAdjustHandles="1" noChangeArrowheads="1" noChangeShapeType="1" noTextEdit="1"/>
              </p:cNvSpPr>
              <p:nvPr>
                <p:ph idx="1"/>
              </p:nvPr>
            </p:nvSpPr>
            <p:spPr>
              <a:blipFill>
                <a:blip r:embed="rId3"/>
                <a:stretch>
                  <a:fillRect l="-1447" t="-1768" r="-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096507A-02BA-5641-9CBD-7B8A95D5583C}"/>
              </a:ext>
            </a:extLst>
          </p:cNvPr>
          <p:cNvSpPr>
            <a:spLocks noGrp="1"/>
          </p:cNvSpPr>
          <p:nvPr>
            <p:ph type="sldNum" sz="quarter" idx="12"/>
          </p:nvPr>
        </p:nvSpPr>
        <p:spPr/>
        <p:txBody>
          <a:bodyPr/>
          <a:lstStyle/>
          <a:p>
            <a:fld id="{67C9959E-8E6B-B04C-9955-EA096F41CA7A}" type="slidenum">
              <a:rPr lang="en-GB" smtClean="0"/>
              <a:pPr/>
              <a:t>21</a:t>
            </a:fld>
            <a:endParaRPr lang="en-GB"/>
          </a:p>
        </p:txBody>
      </p:sp>
      <p:pic>
        <p:nvPicPr>
          <p:cNvPr id="59394" name="Picture 3" descr="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416" t="31671" r="1902" b="1977"/>
          <a:stretch/>
        </p:blipFill>
        <p:spPr bwMode="auto">
          <a:xfrm>
            <a:off x="875210" y="3345884"/>
            <a:ext cx="7393579" cy="301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212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t>Stochastic dominance</a:t>
            </a:r>
          </a:p>
        </p:txBody>
      </p:sp>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22</a:t>
            </a:fld>
            <a:endParaRPr lang="en-GB"/>
          </a:p>
        </p:txBody>
      </p:sp>
      <p:sp>
        <p:nvSpPr>
          <p:cNvPr id="8" name="Rectangle 7">
            <a:extLst>
              <a:ext uri="{FF2B5EF4-FFF2-40B4-BE49-F238E27FC236}">
                <a16:creationId xmlns:a16="http://schemas.microsoft.com/office/drawing/2014/main" id="{9360F24B-5254-924F-82FD-4703EC4540D4}"/>
              </a:ext>
            </a:extLst>
          </p:cNvPr>
          <p:cNvSpPr/>
          <p:nvPr/>
        </p:nvSpPr>
        <p:spPr>
          <a:xfrm>
            <a:off x="2006600" y="6408108"/>
            <a:ext cx="5130800" cy="261610"/>
          </a:xfrm>
          <a:prstGeom prst="rect">
            <a:avLst/>
          </a:prstGeom>
        </p:spPr>
        <p:txBody>
          <a:bodyPr wrap="square">
            <a:spAutoFit/>
          </a:bodyPr>
          <a:lstStyle/>
          <a:p>
            <a:pPr algn="ctr"/>
            <a:r>
              <a:rPr lang="en-GB" sz="1050" dirty="0">
                <a:solidFill>
                  <a:schemeClr val="accent3"/>
                </a:solidFill>
                <a:hlinkClick r:id="rId3">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grpSp>
        <p:nvGrpSpPr>
          <p:cNvPr id="19" name="Group 18">
            <a:extLst>
              <a:ext uri="{FF2B5EF4-FFF2-40B4-BE49-F238E27FC236}">
                <a16:creationId xmlns:a16="http://schemas.microsoft.com/office/drawing/2014/main" id="{CA2689DE-B7FA-0B4F-ADAC-358797A16B05}"/>
              </a:ext>
            </a:extLst>
          </p:cNvPr>
          <p:cNvGrpSpPr/>
          <p:nvPr/>
        </p:nvGrpSpPr>
        <p:grpSpPr>
          <a:xfrm>
            <a:off x="800100" y="3876763"/>
            <a:ext cx="7543800" cy="2599508"/>
            <a:chOff x="800100" y="3756843"/>
            <a:chExt cx="7543800" cy="2599508"/>
          </a:xfrm>
        </p:grpSpPr>
        <p:pic>
          <p:nvPicPr>
            <p:cNvPr id="61442" name="Picture 3" descr="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2052" b="45815"/>
            <a:stretch/>
          </p:blipFill>
          <p:spPr bwMode="auto">
            <a:xfrm>
              <a:off x="800100" y="3756843"/>
              <a:ext cx="7543800" cy="2599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a:extLst>
                <a:ext uri="{FF2B5EF4-FFF2-40B4-BE49-F238E27FC236}">
                  <a16:creationId xmlns:a16="http://schemas.microsoft.com/office/drawing/2014/main" id="{BD161A22-93B7-8C42-8796-71F292D56685}"/>
                </a:ext>
              </a:extLst>
            </p:cNvPr>
            <p:cNvSpPr/>
            <p:nvPr/>
          </p:nvSpPr>
          <p:spPr>
            <a:xfrm>
              <a:off x="2206625" y="4222453"/>
              <a:ext cx="1816100" cy="1727497"/>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27497">
                  <a:moveTo>
                    <a:pt x="0" y="1724322"/>
                  </a:moveTo>
                  <a:cubicBezTo>
                    <a:pt x="43921" y="1722205"/>
                    <a:pt x="87842" y="1720089"/>
                    <a:pt x="127000" y="1708447"/>
                  </a:cubicBezTo>
                  <a:cubicBezTo>
                    <a:pt x="166158" y="1696805"/>
                    <a:pt x="201083" y="1680930"/>
                    <a:pt x="234950" y="1654472"/>
                  </a:cubicBezTo>
                  <a:cubicBezTo>
                    <a:pt x="268817" y="1628014"/>
                    <a:pt x="310621" y="1572980"/>
                    <a:pt x="330200" y="1549697"/>
                  </a:cubicBezTo>
                  <a:cubicBezTo>
                    <a:pt x="349779" y="1526414"/>
                    <a:pt x="337608" y="1540701"/>
                    <a:pt x="352425" y="1514772"/>
                  </a:cubicBezTo>
                  <a:cubicBezTo>
                    <a:pt x="367242" y="1488843"/>
                    <a:pt x="394229" y="1450743"/>
                    <a:pt x="419100" y="1394122"/>
                  </a:cubicBezTo>
                  <a:cubicBezTo>
                    <a:pt x="443971" y="1337501"/>
                    <a:pt x="474663" y="1258655"/>
                    <a:pt x="501650" y="1175047"/>
                  </a:cubicBezTo>
                  <a:cubicBezTo>
                    <a:pt x="528637" y="1091439"/>
                    <a:pt x="550333" y="1003068"/>
                    <a:pt x="581025" y="892472"/>
                  </a:cubicBezTo>
                  <a:cubicBezTo>
                    <a:pt x="611717" y="781876"/>
                    <a:pt x="650875" y="631593"/>
                    <a:pt x="685800" y="511472"/>
                  </a:cubicBezTo>
                  <a:cubicBezTo>
                    <a:pt x="720725" y="391351"/>
                    <a:pt x="762529" y="248476"/>
                    <a:pt x="790575" y="171747"/>
                  </a:cubicBezTo>
                  <a:cubicBezTo>
                    <a:pt x="818621" y="95018"/>
                    <a:pt x="837671" y="77555"/>
                    <a:pt x="854075" y="51097"/>
                  </a:cubicBezTo>
                  <a:cubicBezTo>
                    <a:pt x="870479" y="24639"/>
                    <a:pt x="878417" y="21464"/>
                    <a:pt x="889000" y="12997"/>
                  </a:cubicBezTo>
                  <a:cubicBezTo>
                    <a:pt x="899583" y="4530"/>
                    <a:pt x="905404" y="826"/>
                    <a:pt x="917575" y="297"/>
                  </a:cubicBezTo>
                  <a:cubicBezTo>
                    <a:pt x="929746" y="-232"/>
                    <a:pt x="947738" y="-1291"/>
                    <a:pt x="962025" y="9822"/>
                  </a:cubicBezTo>
                  <a:cubicBezTo>
                    <a:pt x="976313" y="20934"/>
                    <a:pt x="989013" y="42630"/>
                    <a:pt x="1003300" y="66972"/>
                  </a:cubicBezTo>
                  <a:cubicBezTo>
                    <a:pt x="1017587" y="91314"/>
                    <a:pt x="1028700" y="108776"/>
                    <a:pt x="1047750" y="155872"/>
                  </a:cubicBezTo>
                  <a:cubicBezTo>
                    <a:pt x="1066800" y="202968"/>
                    <a:pt x="1094846" y="275993"/>
                    <a:pt x="1117600" y="349547"/>
                  </a:cubicBezTo>
                  <a:cubicBezTo>
                    <a:pt x="1140354" y="423101"/>
                    <a:pt x="1157817" y="500360"/>
                    <a:pt x="1184275" y="597197"/>
                  </a:cubicBezTo>
                  <a:cubicBezTo>
                    <a:pt x="1210733" y="694034"/>
                    <a:pt x="1247775" y="831618"/>
                    <a:pt x="1276350" y="930572"/>
                  </a:cubicBezTo>
                  <a:cubicBezTo>
                    <a:pt x="1304925" y="1029526"/>
                    <a:pt x="1331383" y="1118955"/>
                    <a:pt x="1355725" y="1190922"/>
                  </a:cubicBezTo>
                  <a:cubicBezTo>
                    <a:pt x="1380067" y="1262889"/>
                    <a:pt x="1400175" y="1311572"/>
                    <a:pt x="1422400" y="1362372"/>
                  </a:cubicBezTo>
                  <a:cubicBezTo>
                    <a:pt x="1444625" y="1413172"/>
                    <a:pt x="1466321" y="1456035"/>
                    <a:pt x="1489075" y="1495722"/>
                  </a:cubicBezTo>
                  <a:cubicBezTo>
                    <a:pt x="1511829" y="1535409"/>
                    <a:pt x="1538817" y="1575626"/>
                    <a:pt x="1558925" y="1600497"/>
                  </a:cubicBezTo>
                  <a:cubicBezTo>
                    <a:pt x="1579033" y="1625368"/>
                    <a:pt x="1590146" y="1631189"/>
                    <a:pt x="1609725" y="1644947"/>
                  </a:cubicBezTo>
                  <a:cubicBezTo>
                    <a:pt x="1629304" y="1658705"/>
                    <a:pt x="1652588" y="1670876"/>
                    <a:pt x="1676400" y="1683047"/>
                  </a:cubicBezTo>
                  <a:cubicBezTo>
                    <a:pt x="1700213" y="1695218"/>
                    <a:pt x="1729317" y="1710564"/>
                    <a:pt x="1752600" y="1717972"/>
                  </a:cubicBezTo>
                  <a:cubicBezTo>
                    <a:pt x="1775883" y="1725380"/>
                    <a:pt x="1795991" y="1726438"/>
                    <a:pt x="1816100" y="172749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7ECB676E-C267-7C4C-AFF6-646E15AF27EF}"/>
                </a:ext>
              </a:extLst>
            </p:cNvPr>
            <p:cNvSpPr/>
            <p:nvPr/>
          </p:nvSpPr>
          <p:spPr>
            <a:xfrm>
              <a:off x="2035175" y="3973836"/>
              <a:ext cx="1987550" cy="1982464"/>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761239 w 1816100"/>
                <a:gd name="connsiteY10" fmla="*/ 40005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917575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810233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1003300 w 1816100"/>
                <a:gd name="connsiteY14" fmla="*/ 68614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90156 w 1816100"/>
                <a:gd name="connsiteY14" fmla="*/ 112980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93263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84559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8199 h 1731374"/>
                <a:gd name="connsiteX1" fmla="*/ 127000 w 1816100"/>
                <a:gd name="connsiteY1" fmla="*/ 1712324 h 1731374"/>
                <a:gd name="connsiteX2" fmla="*/ 234950 w 1816100"/>
                <a:gd name="connsiteY2" fmla="*/ 1658349 h 1731374"/>
                <a:gd name="connsiteX3" fmla="*/ 324398 w 1816100"/>
                <a:gd name="connsiteY3" fmla="*/ 1556347 h 1731374"/>
                <a:gd name="connsiteX4" fmla="*/ 349524 w 1816100"/>
                <a:gd name="connsiteY4" fmla="*/ 1510331 h 1731374"/>
                <a:gd name="connsiteX5" fmla="*/ 407495 w 1816100"/>
                <a:gd name="connsiteY5" fmla="*/ 1378589 h 1731374"/>
                <a:gd name="connsiteX6" fmla="*/ 472639 w 1816100"/>
                <a:gd name="connsiteY6" fmla="*/ 1151196 h 1731374"/>
                <a:gd name="connsiteX7" fmla="*/ 543310 w 1816100"/>
                <a:gd name="connsiteY7" fmla="*/ 854756 h 1731374"/>
                <a:gd name="connsiteX8" fmla="*/ 619074 w 1816100"/>
                <a:gd name="connsiteY8" fmla="*/ 498712 h 1731374"/>
                <a:gd name="connsiteX9" fmla="*/ 712245 w 1816100"/>
                <a:gd name="connsiteY9" fmla="*/ 150668 h 1731374"/>
                <a:gd name="connsiteX10" fmla="*/ 761239 w 1816100"/>
                <a:gd name="connsiteY10" fmla="*/ 43882 h 1731374"/>
                <a:gd name="connsiteX11" fmla="*/ 784559 w 1816100"/>
                <a:gd name="connsiteY11" fmla="*/ 11328 h 1731374"/>
                <a:gd name="connsiteX12" fmla="*/ 818937 w 1816100"/>
                <a:gd name="connsiteY12" fmla="*/ 1401 h 1731374"/>
                <a:gd name="connsiteX13" fmla="*/ 854684 w 1816100"/>
                <a:gd name="connsiteY13" fmla="*/ 38655 h 1731374"/>
                <a:gd name="connsiteX14" fmla="*/ 890156 w 1816100"/>
                <a:gd name="connsiteY14" fmla="*/ 115215 h 1731374"/>
                <a:gd name="connsiteX15" fmla="*/ 925904 w 1816100"/>
                <a:gd name="connsiteY15" fmla="*/ 212433 h 1731374"/>
                <a:gd name="connsiteX16" fmla="*/ 966742 w 1816100"/>
                <a:gd name="connsiteY16" fmla="*/ 395017 h 1731374"/>
                <a:gd name="connsiteX17" fmla="*/ 1027614 w 1816100"/>
                <a:gd name="connsiteY17" fmla="*/ 667623 h 1731374"/>
                <a:gd name="connsiteX18" fmla="*/ 1105184 w 1816100"/>
                <a:gd name="connsiteY18" fmla="*/ 1014862 h 1731374"/>
                <a:gd name="connsiteX19" fmla="*/ 1196163 w 1816100"/>
                <a:gd name="connsiteY19" fmla="*/ 1341761 h 1731374"/>
                <a:gd name="connsiteX20" fmla="*/ 1271542 w 1816100"/>
                <a:gd name="connsiteY20" fmla="*/ 1532621 h 1731374"/>
                <a:gd name="connsiteX21" fmla="*/ 1335316 w 1816100"/>
                <a:gd name="connsiteY21" fmla="*/ 1627151 h 1731374"/>
                <a:gd name="connsiteX22" fmla="*/ 1437078 w 1816100"/>
                <a:gd name="connsiteY22" fmla="*/ 1701424 h 1731374"/>
                <a:gd name="connsiteX23" fmla="*/ 1513988 w 1816100"/>
                <a:gd name="connsiteY23" fmla="*/ 1718145 h 1731374"/>
                <a:gd name="connsiteX24" fmla="*/ 1621279 w 1816100"/>
                <a:gd name="connsiteY24" fmla="*/ 1725744 h 1731374"/>
                <a:gd name="connsiteX25" fmla="*/ 1749699 w 1816100"/>
                <a:gd name="connsiteY25" fmla="*/ 1730168 h 1731374"/>
                <a:gd name="connsiteX26" fmla="*/ 1816100 w 1816100"/>
                <a:gd name="connsiteY26" fmla="*/ 1731374 h 17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31374">
                  <a:moveTo>
                    <a:pt x="0" y="1728199"/>
                  </a:moveTo>
                  <a:cubicBezTo>
                    <a:pt x="43921" y="1726082"/>
                    <a:pt x="87842" y="1723966"/>
                    <a:pt x="127000" y="1712324"/>
                  </a:cubicBezTo>
                  <a:cubicBezTo>
                    <a:pt x="166158" y="1700682"/>
                    <a:pt x="202050" y="1684345"/>
                    <a:pt x="234950" y="1658349"/>
                  </a:cubicBezTo>
                  <a:cubicBezTo>
                    <a:pt x="267850" y="1632353"/>
                    <a:pt x="305302" y="1581017"/>
                    <a:pt x="324398" y="1556347"/>
                  </a:cubicBezTo>
                  <a:cubicBezTo>
                    <a:pt x="343494" y="1531677"/>
                    <a:pt x="335675" y="1539957"/>
                    <a:pt x="349524" y="1510331"/>
                  </a:cubicBezTo>
                  <a:cubicBezTo>
                    <a:pt x="363373" y="1480705"/>
                    <a:pt x="386976" y="1438445"/>
                    <a:pt x="407495" y="1378589"/>
                  </a:cubicBezTo>
                  <a:cubicBezTo>
                    <a:pt x="428014" y="1318733"/>
                    <a:pt x="450003" y="1238502"/>
                    <a:pt x="472639" y="1151196"/>
                  </a:cubicBezTo>
                  <a:cubicBezTo>
                    <a:pt x="495275" y="1063891"/>
                    <a:pt x="518904" y="963503"/>
                    <a:pt x="543310" y="854756"/>
                  </a:cubicBezTo>
                  <a:cubicBezTo>
                    <a:pt x="567716" y="746009"/>
                    <a:pt x="590918" y="616060"/>
                    <a:pt x="619074" y="498712"/>
                  </a:cubicBezTo>
                  <a:cubicBezTo>
                    <a:pt x="647230" y="381364"/>
                    <a:pt x="688551" y="226473"/>
                    <a:pt x="712245" y="150668"/>
                  </a:cubicBezTo>
                  <a:cubicBezTo>
                    <a:pt x="735939" y="74863"/>
                    <a:pt x="749187" y="67105"/>
                    <a:pt x="761239" y="43882"/>
                  </a:cubicBezTo>
                  <a:cubicBezTo>
                    <a:pt x="773291" y="20659"/>
                    <a:pt x="774943" y="18408"/>
                    <a:pt x="784559" y="11328"/>
                  </a:cubicBezTo>
                  <a:cubicBezTo>
                    <a:pt x="794175" y="4248"/>
                    <a:pt x="807249" y="-3154"/>
                    <a:pt x="818937" y="1401"/>
                  </a:cubicBezTo>
                  <a:cubicBezTo>
                    <a:pt x="830625" y="5956"/>
                    <a:pt x="842814" y="19686"/>
                    <a:pt x="854684" y="38655"/>
                  </a:cubicBezTo>
                  <a:cubicBezTo>
                    <a:pt x="866554" y="57624"/>
                    <a:pt x="878286" y="86252"/>
                    <a:pt x="890156" y="115215"/>
                  </a:cubicBezTo>
                  <a:cubicBezTo>
                    <a:pt x="902026" y="144178"/>
                    <a:pt x="913140" y="165799"/>
                    <a:pt x="925904" y="212433"/>
                  </a:cubicBezTo>
                  <a:cubicBezTo>
                    <a:pt x="938668" y="259067"/>
                    <a:pt x="949790" y="319152"/>
                    <a:pt x="966742" y="395017"/>
                  </a:cubicBezTo>
                  <a:lnTo>
                    <a:pt x="1027614" y="667623"/>
                  </a:lnTo>
                  <a:cubicBezTo>
                    <a:pt x="1050688" y="770931"/>
                    <a:pt x="1077092" y="902506"/>
                    <a:pt x="1105184" y="1014862"/>
                  </a:cubicBezTo>
                  <a:cubicBezTo>
                    <a:pt x="1133276" y="1127218"/>
                    <a:pt x="1168437" y="1255468"/>
                    <a:pt x="1196163" y="1341761"/>
                  </a:cubicBezTo>
                  <a:cubicBezTo>
                    <a:pt x="1223889" y="1428054"/>
                    <a:pt x="1248350" y="1485056"/>
                    <a:pt x="1271542" y="1532621"/>
                  </a:cubicBezTo>
                  <a:cubicBezTo>
                    <a:pt x="1294734" y="1580186"/>
                    <a:pt x="1307727" y="1599017"/>
                    <a:pt x="1335316" y="1627151"/>
                  </a:cubicBezTo>
                  <a:cubicBezTo>
                    <a:pt x="1362905" y="1655285"/>
                    <a:pt x="1407299" y="1686258"/>
                    <a:pt x="1437078" y="1701424"/>
                  </a:cubicBezTo>
                  <a:cubicBezTo>
                    <a:pt x="1466857" y="1716590"/>
                    <a:pt x="1483288" y="1714092"/>
                    <a:pt x="1513988" y="1718145"/>
                  </a:cubicBezTo>
                  <a:cubicBezTo>
                    <a:pt x="1544688" y="1722198"/>
                    <a:pt x="1581994" y="1723740"/>
                    <a:pt x="1621279" y="1725744"/>
                  </a:cubicBezTo>
                  <a:cubicBezTo>
                    <a:pt x="1660564" y="1727748"/>
                    <a:pt x="1717229" y="1729230"/>
                    <a:pt x="1749699" y="1730168"/>
                  </a:cubicBezTo>
                  <a:cubicBezTo>
                    <a:pt x="1782169" y="1731106"/>
                    <a:pt x="1795991" y="1730315"/>
                    <a:pt x="1816100" y="173137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5AC9CFD-DFE0-5540-95DA-CDEDB4417354}"/>
                </a:ext>
              </a:extLst>
            </p:cNvPr>
            <p:cNvCxnSpPr/>
            <p:nvPr/>
          </p:nvCxnSpPr>
          <p:spPr>
            <a:xfrm>
              <a:off x="4070350" y="5224487"/>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6B0149-978C-5A40-994C-8E381F062B6C}"/>
                </a:ext>
              </a:extLst>
            </p:cNvPr>
            <p:cNvCxnSpPr/>
            <p:nvPr/>
          </p:nvCxnSpPr>
          <p:spPr>
            <a:xfrm>
              <a:off x="4070350" y="5086350"/>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171384-77C0-B744-8850-20BE6219B396}"/>
                </a:ext>
              </a:extLst>
            </p:cNvPr>
            <p:cNvCxnSpPr/>
            <p:nvPr/>
          </p:nvCxnSpPr>
          <p:spPr>
            <a:xfrm>
              <a:off x="7392031" y="5056130"/>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0DBA4-5C92-C74A-904C-BFED146A5D21}"/>
                </a:ext>
              </a:extLst>
            </p:cNvPr>
            <p:cNvCxnSpPr/>
            <p:nvPr/>
          </p:nvCxnSpPr>
          <p:spPr>
            <a:xfrm>
              <a:off x="7392031" y="4915608"/>
              <a:ext cx="2476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45596361-7F14-1E49-BA6B-1550F7058B6B}"/>
                </a:ext>
              </a:extLst>
            </p:cNvPr>
            <p:cNvSpPr/>
            <p:nvPr/>
          </p:nvSpPr>
          <p:spPr>
            <a:xfrm>
              <a:off x="6024282" y="3872753"/>
              <a:ext cx="1520414" cy="2076226"/>
            </a:xfrm>
            <a:custGeom>
              <a:avLst/>
              <a:gdLst>
                <a:gd name="connsiteX0" fmla="*/ 0 w 1520414"/>
                <a:gd name="connsiteY0" fmla="*/ 2076226 h 2076226"/>
                <a:gd name="connsiteX1" fmla="*/ 172123 w 1520414"/>
                <a:gd name="connsiteY1" fmla="*/ 2061882 h 2076226"/>
                <a:gd name="connsiteX2" fmla="*/ 301214 w 1520414"/>
                <a:gd name="connsiteY2" fmla="*/ 1997336 h 2076226"/>
                <a:gd name="connsiteX3" fmla="*/ 412377 w 1520414"/>
                <a:gd name="connsiteY3" fmla="*/ 1893346 h 2076226"/>
                <a:gd name="connsiteX4" fmla="*/ 512782 w 1520414"/>
                <a:gd name="connsiteY4" fmla="*/ 1731981 h 2076226"/>
                <a:gd name="connsiteX5" fmla="*/ 638287 w 1520414"/>
                <a:gd name="connsiteY5" fmla="*/ 1448696 h 2076226"/>
                <a:gd name="connsiteX6" fmla="*/ 742278 w 1520414"/>
                <a:gd name="connsiteY6" fmla="*/ 1161826 h 2076226"/>
                <a:gd name="connsiteX7" fmla="*/ 831925 w 1520414"/>
                <a:gd name="connsiteY7" fmla="*/ 892885 h 2076226"/>
                <a:gd name="connsiteX8" fmla="*/ 943087 w 1520414"/>
                <a:gd name="connsiteY8" fmla="*/ 588085 h 2076226"/>
                <a:gd name="connsiteX9" fmla="*/ 1029149 w 1520414"/>
                <a:gd name="connsiteY9" fmla="*/ 380103 h 2076226"/>
                <a:gd name="connsiteX10" fmla="*/ 1140311 w 1520414"/>
                <a:gd name="connsiteY10" fmla="*/ 207981 h 2076226"/>
                <a:gd name="connsiteX11" fmla="*/ 1276574 w 1520414"/>
                <a:gd name="connsiteY11" fmla="*/ 78889 h 2076226"/>
                <a:gd name="connsiteX12" fmla="*/ 1394909 w 1520414"/>
                <a:gd name="connsiteY12" fmla="*/ 28687 h 2076226"/>
                <a:gd name="connsiteX13" fmla="*/ 1520414 w 1520414"/>
                <a:gd name="connsiteY13" fmla="*/ 0 h 20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14" h="2076226">
                  <a:moveTo>
                    <a:pt x="0" y="2076226"/>
                  </a:moveTo>
                  <a:cubicBezTo>
                    <a:pt x="60960" y="2075628"/>
                    <a:pt x="121921" y="2075030"/>
                    <a:pt x="172123" y="2061882"/>
                  </a:cubicBezTo>
                  <a:cubicBezTo>
                    <a:pt x="222325" y="2048734"/>
                    <a:pt x="261172" y="2025425"/>
                    <a:pt x="301214" y="1997336"/>
                  </a:cubicBezTo>
                  <a:cubicBezTo>
                    <a:pt x="341256" y="1969247"/>
                    <a:pt x="377116" y="1937572"/>
                    <a:pt x="412377" y="1893346"/>
                  </a:cubicBezTo>
                  <a:cubicBezTo>
                    <a:pt x="447638" y="1849120"/>
                    <a:pt x="475130" y="1806089"/>
                    <a:pt x="512782" y="1731981"/>
                  </a:cubicBezTo>
                  <a:cubicBezTo>
                    <a:pt x="550434" y="1657873"/>
                    <a:pt x="600038" y="1543722"/>
                    <a:pt x="638287" y="1448696"/>
                  </a:cubicBezTo>
                  <a:cubicBezTo>
                    <a:pt x="676536" y="1353670"/>
                    <a:pt x="710005" y="1254461"/>
                    <a:pt x="742278" y="1161826"/>
                  </a:cubicBezTo>
                  <a:cubicBezTo>
                    <a:pt x="774551" y="1069191"/>
                    <a:pt x="798457" y="988508"/>
                    <a:pt x="831925" y="892885"/>
                  </a:cubicBezTo>
                  <a:cubicBezTo>
                    <a:pt x="865393" y="797262"/>
                    <a:pt x="910216" y="673549"/>
                    <a:pt x="943087" y="588085"/>
                  </a:cubicBezTo>
                  <a:cubicBezTo>
                    <a:pt x="975958" y="502621"/>
                    <a:pt x="996278" y="443454"/>
                    <a:pt x="1029149" y="380103"/>
                  </a:cubicBezTo>
                  <a:cubicBezTo>
                    <a:pt x="1062020" y="316752"/>
                    <a:pt x="1099074" y="258183"/>
                    <a:pt x="1140311" y="207981"/>
                  </a:cubicBezTo>
                  <a:cubicBezTo>
                    <a:pt x="1181548" y="157779"/>
                    <a:pt x="1234141" y="108771"/>
                    <a:pt x="1276574" y="78889"/>
                  </a:cubicBezTo>
                  <a:cubicBezTo>
                    <a:pt x="1319007" y="49007"/>
                    <a:pt x="1354269" y="41835"/>
                    <a:pt x="1394909" y="28687"/>
                  </a:cubicBezTo>
                  <a:cubicBezTo>
                    <a:pt x="1435549" y="15539"/>
                    <a:pt x="1477981" y="7769"/>
                    <a:pt x="1520414"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4D0F35F2-24B8-7843-867E-BFA58B0F7768}"/>
                </a:ext>
              </a:extLst>
            </p:cNvPr>
            <p:cNvSpPr/>
            <p:nvPr/>
          </p:nvSpPr>
          <p:spPr>
            <a:xfrm>
              <a:off x="5916706" y="3872753"/>
              <a:ext cx="1316019" cy="2079812"/>
            </a:xfrm>
            <a:custGeom>
              <a:avLst/>
              <a:gdLst>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43492 w 1316019"/>
                <a:gd name="connsiteY10" fmla="*/ 132678 h 2079812"/>
                <a:gd name="connsiteX11" fmla="*/ 1190513 w 1316019"/>
                <a:gd name="connsiteY11" fmla="*/ 35859 h 2079812"/>
                <a:gd name="connsiteX12" fmla="*/ 1316019 w 1316019"/>
                <a:gd name="connsiteY12" fmla="*/ 0 h 2079812"/>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50663 w 1316019"/>
                <a:gd name="connsiteY10" fmla="*/ 139850 h 2079812"/>
                <a:gd name="connsiteX11" fmla="*/ 1190513 w 1316019"/>
                <a:gd name="connsiteY11" fmla="*/ 35859 h 2079812"/>
                <a:gd name="connsiteX12" fmla="*/ 1316019 w 1316019"/>
                <a:gd name="connsiteY12" fmla="*/ 0 h 20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6019" h="2079812">
                  <a:moveTo>
                    <a:pt x="0" y="2079812"/>
                  </a:moveTo>
                  <a:cubicBezTo>
                    <a:pt x="36157" y="2078616"/>
                    <a:pt x="72315" y="2077421"/>
                    <a:pt x="107576" y="2069054"/>
                  </a:cubicBezTo>
                  <a:cubicBezTo>
                    <a:pt x="142837" y="2060687"/>
                    <a:pt x="181685" y="2045745"/>
                    <a:pt x="211567" y="2029609"/>
                  </a:cubicBezTo>
                  <a:cubicBezTo>
                    <a:pt x="241449" y="2013473"/>
                    <a:pt x="257585" y="2003910"/>
                    <a:pt x="286870" y="1972235"/>
                  </a:cubicBezTo>
                  <a:cubicBezTo>
                    <a:pt x="316155" y="1940560"/>
                    <a:pt x="358588" y="1886772"/>
                    <a:pt x="387275" y="1839558"/>
                  </a:cubicBezTo>
                  <a:cubicBezTo>
                    <a:pt x="415962" y="1792344"/>
                    <a:pt x="433294" y="1748716"/>
                    <a:pt x="458993" y="1688951"/>
                  </a:cubicBezTo>
                  <a:cubicBezTo>
                    <a:pt x="484692" y="1629186"/>
                    <a:pt x="503219" y="1594522"/>
                    <a:pt x="541468" y="1480969"/>
                  </a:cubicBezTo>
                  <a:cubicBezTo>
                    <a:pt x="579717" y="1367416"/>
                    <a:pt x="643666" y="1154056"/>
                    <a:pt x="688489" y="1007633"/>
                  </a:cubicBezTo>
                  <a:cubicBezTo>
                    <a:pt x="733313" y="861209"/>
                    <a:pt x="770367" y="716579"/>
                    <a:pt x="810409" y="602428"/>
                  </a:cubicBezTo>
                  <a:cubicBezTo>
                    <a:pt x="850451" y="488277"/>
                    <a:pt x="888701" y="399825"/>
                    <a:pt x="928743" y="322729"/>
                  </a:cubicBezTo>
                  <a:cubicBezTo>
                    <a:pt x="968785" y="245633"/>
                    <a:pt x="1007035" y="187662"/>
                    <a:pt x="1050663" y="139850"/>
                  </a:cubicBezTo>
                  <a:cubicBezTo>
                    <a:pt x="1094291" y="92038"/>
                    <a:pt x="1146287" y="59167"/>
                    <a:pt x="1190513" y="35859"/>
                  </a:cubicBezTo>
                  <a:cubicBezTo>
                    <a:pt x="1234739" y="12551"/>
                    <a:pt x="1275976" y="6873"/>
                    <a:pt x="1316019"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34384"/>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first-order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oMath>
                  </m:oMathPara>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b="0" i="1" dirty="0" smtClean="0">
                        <a:latin typeface="Cambria Math" panose="02040503050406030204" pitchFamily="18" charset="0"/>
                      </a:rPr>
                      <m:t>&gt;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2</m:t>
                            </m:r>
                          </m:sub>
                        </m:sSub>
                      </m:sub>
                    </m:sSub>
                  </m:oMath>
                </a14:m>
                <a:r>
                  <a:rPr lang="en-GB" dirty="0"/>
                  <a:t> (</a:t>
                </a:r>
                <a14:m>
                  <m:oMath xmlns:m="http://schemas.openxmlformats.org/officeDocument/2006/math">
                    <m:r>
                      <a:rPr lang="en-GB" i="1" dirty="0" smtClean="0">
                        <a:latin typeface="Cambria Math" panose="02040503050406030204" pitchFamily="18" charset="0"/>
                      </a:rPr>
                      <m:t>𝐸</m:t>
                    </m:r>
                  </m:oMath>
                </a14:m>
                <a:r>
                  <a:rPr lang="en-GB" dirty="0"/>
                  <a:t> referring to expected value)</a:t>
                </a:r>
              </a:p>
              <a:p>
                <a:pPr lvl="2"/>
                <a:r>
                  <a:rPr lang="en-GB" dirty="0"/>
                  <a:t>The reverse is not necessarily true</a:t>
                </a:r>
              </a:p>
              <a:p>
                <a:pPr lvl="1"/>
                <a:r>
                  <a:rPr lang="en-GB" dirty="0"/>
                  <a:t>Does not imply that every possible return of the superior distribution is larger than every possible return of the inferior distribution</a:t>
                </a:r>
              </a:p>
              <a:p>
                <a:r>
                  <a:rPr lang="en-GB" dirty="0"/>
                  <a:t>Example:</a:t>
                </a:r>
              </a:p>
              <a:p>
                <a:pPr lvl="1"/>
                <a:r>
                  <a:rPr lang="en-GB" dirty="0"/>
                  <a:t>As we have </a:t>
                </a:r>
                <a:r>
                  <a:rPr lang="en-GB" i="1" dirty="0"/>
                  <a:t>negative cost</a:t>
                </a:r>
                <a:r>
                  <a:rPr lang="en-GB" dirty="0"/>
                  <a:t>s, S2 dominates S1 with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oMath>
                </a14:m>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34384"/>
              </a:xfrm>
              <a:blipFill>
                <a:blip r:embed="rId5"/>
                <a:stretch>
                  <a:fillRect l="-804" t="-3879" r="-482"/>
                </a:stretch>
              </a:blipFill>
            </p:spPr>
            <p:txBody>
              <a:bodyPr/>
              <a:lstStyle/>
              <a:p>
                <a:r>
                  <a:rPr lang="en-GB">
                    <a:noFill/>
                  </a:rPr>
                  <a:t> </a:t>
                </a:r>
              </a:p>
            </p:txBody>
          </p:sp>
        </mc:Fallback>
      </mc:AlternateContent>
    </p:spTree>
    <p:extLst>
      <p:ext uri="{BB962C8B-B14F-4D97-AF65-F5344CB8AC3E}">
        <p14:creationId xmlns:p14="http://schemas.microsoft.com/office/powerpoint/2010/main" val="17706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p:txBody>
          <a:bodyPr/>
          <a:lstStyle/>
          <a:p>
            <a:r>
              <a:rPr lang="en-US" dirty="0"/>
              <a:t>Example</a:t>
            </a:r>
          </a:p>
        </p:txBody>
      </p:sp>
      <p:sp>
        <p:nvSpPr>
          <p:cNvPr id="7" name="Content Placeholder 6">
            <a:extLst>
              <a:ext uri="{FF2B5EF4-FFF2-40B4-BE49-F238E27FC236}">
                <a16:creationId xmlns:a16="http://schemas.microsoft.com/office/drawing/2014/main" id="{6EAF04A4-B35E-1B46-9F62-0840B26CBFCE}"/>
              </a:ext>
            </a:extLst>
          </p:cNvPr>
          <p:cNvSpPr>
            <a:spLocks noGrp="1"/>
          </p:cNvSpPr>
          <p:nvPr>
            <p:ph sz="half" idx="1"/>
          </p:nvPr>
        </p:nvSpPr>
        <p:spPr/>
        <p:txBody>
          <a:bodyPr>
            <a:normAutofit/>
          </a:bodyPr>
          <a:lstStyle/>
          <a:p>
            <a:r>
              <a:rPr lang="en-GB" dirty="0"/>
              <a:t>Product P</a:t>
            </a:r>
          </a:p>
          <a:p>
            <a:endParaRPr lang="en-GB" dirty="0"/>
          </a:p>
          <a:p>
            <a:endParaRPr lang="en-GB" dirty="0"/>
          </a:p>
          <a:p>
            <a:endParaRPr lang="en-GB" dirty="0"/>
          </a:p>
          <a:p>
            <a:endParaRPr lang="en-GB" dirty="0"/>
          </a:p>
          <a:p>
            <a:r>
              <a:rPr lang="en-GB" dirty="0"/>
              <a:t>Product Q</a:t>
            </a:r>
          </a:p>
          <a:p>
            <a:endParaRPr lang="en-GB" dirty="0"/>
          </a:p>
        </p:txBody>
      </p:sp>
      <p:sp>
        <p:nvSpPr>
          <p:cNvPr id="2" name="Slide Number Placeholder 1">
            <a:extLst>
              <a:ext uri="{FF2B5EF4-FFF2-40B4-BE49-F238E27FC236}">
                <a16:creationId xmlns:a16="http://schemas.microsoft.com/office/drawing/2014/main" id="{FD81538C-E6EB-8E4A-A7C2-E4E0456D106F}"/>
              </a:ext>
            </a:extLst>
          </p:cNvPr>
          <p:cNvSpPr>
            <a:spLocks noGrp="1"/>
          </p:cNvSpPr>
          <p:nvPr>
            <p:ph type="sldNum" sz="quarter" idx="12"/>
          </p:nvPr>
        </p:nvSpPr>
        <p:spPr/>
        <p:txBody>
          <a:bodyPr/>
          <a:lstStyle/>
          <a:p>
            <a:fld id="{67C9959E-8E6B-B04C-9955-EA096F41CA7A}" type="slidenum">
              <a:rPr lang="en-GB" smtClean="0"/>
              <a:pPr/>
              <a:t>23</a:t>
            </a:fld>
            <a:endParaRPr lang="en-GB"/>
          </a:p>
        </p:txBody>
      </p:sp>
      <p:graphicFrame>
        <p:nvGraphicFramePr>
          <p:cNvPr id="11" name="Content Placeholder 5">
            <a:extLst>
              <a:ext uri="{FF2B5EF4-FFF2-40B4-BE49-F238E27FC236}">
                <a16:creationId xmlns:a16="http://schemas.microsoft.com/office/drawing/2014/main" id="{E81E7F5A-C930-354E-8B1E-A8FDDE90CF2B}"/>
              </a:ext>
            </a:extLst>
          </p:cNvPr>
          <p:cNvGraphicFramePr>
            <a:graphicFrameLocks/>
          </p:cNvGraphicFramePr>
          <p:nvPr>
            <p:extLst/>
          </p:nvPr>
        </p:nvGraphicFramePr>
        <p:xfrm>
          <a:off x="946150" y="1628775"/>
          <a:ext cx="2875344" cy="185420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0.2</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0.3</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0.4</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0.1</a:t>
                      </a:r>
                    </a:p>
                  </a:txBody>
                  <a:tcPr/>
                </a:tc>
                <a:extLst>
                  <a:ext uri="{0D108BD9-81ED-4DB2-BD59-A6C34878D82A}">
                    <a16:rowId xmlns:a16="http://schemas.microsoft.com/office/drawing/2014/main" val="813768591"/>
                  </a:ext>
                </a:extLst>
              </a:tr>
            </a:tbl>
          </a:graphicData>
        </a:graphic>
      </p:graphicFrame>
      <p:graphicFrame>
        <p:nvGraphicFramePr>
          <p:cNvPr id="9" name="Content Placeholder 5">
            <a:extLst>
              <a:ext uri="{FF2B5EF4-FFF2-40B4-BE49-F238E27FC236}">
                <a16:creationId xmlns:a16="http://schemas.microsoft.com/office/drawing/2014/main" id="{3B28AC9C-CB47-134F-BC18-EB145AA0542C}"/>
              </a:ext>
            </a:extLst>
          </p:cNvPr>
          <p:cNvGraphicFramePr>
            <a:graphicFrameLocks/>
          </p:cNvGraphicFramePr>
          <p:nvPr>
            <p:extLst/>
          </p:nvPr>
        </p:nvGraphicFramePr>
        <p:xfrm>
          <a:off x="969582" y="4159886"/>
          <a:ext cx="2875344" cy="222504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1269111">
                  <a:extLst>
                    <a:ext uri="{9D8B030D-6E8A-4147-A177-3AD203B41FA5}">
                      <a16:colId xmlns:a16="http://schemas.microsoft.com/office/drawing/2014/main" val="2484887505"/>
                    </a:ext>
                  </a:extLst>
                </a:gridCol>
              </a:tblGrid>
              <a:tr h="370840">
                <a:tc>
                  <a:txBody>
                    <a:bodyPr/>
                    <a:lstStyle/>
                    <a:p>
                      <a:r>
                        <a:rPr lang="en-GB" dirty="0"/>
                        <a:t>Profit ($m)</a:t>
                      </a:r>
                    </a:p>
                  </a:txBody>
                  <a:tcPr/>
                </a:tc>
                <a:tc>
                  <a:txBody>
                    <a:bodyPr/>
                    <a:lstStyle/>
                    <a:p>
                      <a:r>
                        <a:rPr lang="en-GB" dirty="0"/>
                        <a:t>Probability</a:t>
                      </a:r>
                    </a:p>
                  </a:txBody>
                  <a:tcPr/>
                </a:tc>
                <a:extLst>
                  <a:ext uri="{0D108BD9-81ED-4DB2-BD59-A6C34878D82A}">
                    <a16:rowId xmlns:a16="http://schemas.microsoft.com/office/drawing/2014/main" val="883009854"/>
                  </a:ext>
                </a:extLst>
              </a:tr>
              <a:tr h="370840">
                <a:tc>
                  <a:txBody>
                    <a:bodyPr/>
                    <a:lstStyle/>
                    <a:p>
                      <a:r>
                        <a:rPr lang="en-GB" dirty="0"/>
                        <a:t>0 to under 5</a:t>
                      </a:r>
                    </a:p>
                  </a:txBody>
                  <a:tcPr/>
                </a:tc>
                <a:tc>
                  <a:txBody>
                    <a:bodyPr/>
                    <a:lstStyle/>
                    <a:p>
                      <a:r>
                        <a:rPr lang="en-GB" dirty="0"/>
                        <a:t>0.0</a:t>
                      </a:r>
                    </a:p>
                  </a:txBody>
                  <a:tcPr/>
                </a:tc>
                <a:extLst>
                  <a:ext uri="{0D108BD9-81ED-4DB2-BD59-A6C34878D82A}">
                    <a16:rowId xmlns:a16="http://schemas.microsoft.com/office/drawing/2014/main" val="830758114"/>
                  </a:ext>
                </a:extLst>
              </a:tr>
              <a:tr h="370840">
                <a:tc>
                  <a:txBody>
                    <a:bodyPr/>
                    <a:lstStyle/>
                    <a:p>
                      <a:r>
                        <a:rPr lang="en-GB" dirty="0"/>
                        <a:t>5 to under 10</a:t>
                      </a:r>
                    </a:p>
                  </a:txBody>
                  <a:tcPr/>
                </a:tc>
                <a:tc>
                  <a:txBody>
                    <a:bodyPr/>
                    <a:lstStyle/>
                    <a:p>
                      <a:r>
                        <a:rPr lang="en-GB" dirty="0"/>
                        <a:t>0.1</a:t>
                      </a:r>
                    </a:p>
                  </a:txBody>
                  <a:tcPr/>
                </a:tc>
                <a:extLst>
                  <a:ext uri="{0D108BD9-81ED-4DB2-BD59-A6C34878D82A}">
                    <a16:rowId xmlns:a16="http://schemas.microsoft.com/office/drawing/2014/main" val="3498733174"/>
                  </a:ext>
                </a:extLst>
              </a:tr>
              <a:tr h="370840">
                <a:tc>
                  <a:txBody>
                    <a:bodyPr/>
                    <a:lstStyle/>
                    <a:p>
                      <a:r>
                        <a:rPr lang="en-GB" dirty="0"/>
                        <a:t>10 to under 15</a:t>
                      </a:r>
                    </a:p>
                  </a:txBody>
                  <a:tcPr/>
                </a:tc>
                <a:tc>
                  <a:txBody>
                    <a:bodyPr/>
                    <a:lstStyle/>
                    <a:p>
                      <a:r>
                        <a:rPr lang="en-GB" dirty="0"/>
                        <a:t>0.5</a:t>
                      </a:r>
                    </a:p>
                  </a:txBody>
                  <a:tcPr/>
                </a:tc>
                <a:extLst>
                  <a:ext uri="{0D108BD9-81ED-4DB2-BD59-A6C34878D82A}">
                    <a16:rowId xmlns:a16="http://schemas.microsoft.com/office/drawing/2014/main" val="1997719474"/>
                  </a:ext>
                </a:extLst>
              </a:tr>
              <a:tr h="370840">
                <a:tc>
                  <a:txBody>
                    <a:bodyPr/>
                    <a:lstStyle/>
                    <a:p>
                      <a:r>
                        <a:rPr lang="en-GB" dirty="0"/>
                        <a:t>15 to under 20</a:t>
                      </a:r>
                    </a:p>
                  </a:txBody>
                  <a:tcPr/>
                </a:tc>
                <a:tc>
                  <a:txBody>
                    <a:bodyPr/>
                    <a:lstStyle/>
                    <a:p>
                      <a:r>
                        <a:rPr lang="en-GB" dirty="0"/>
                        <a:t>0.3</a:t>
                      </a:r>
                    </a:p>
                  </a:txBody>
                  <a:tcPr/>
                </a:tc>
                <a:extLst>
                  <a:ext uri="{0D108BD9-81ED-4DB2-BD59-A6C34878D82A}">
                    <a16:rowId xmlns:a16="http://schemas.microsoft.com/office/drawing/2014/main" val="813768591"/>
                  </a:ext>
                </a:extLst>
              </a:tr>
              <a:tr h="370840">
                <a:tc>
                  <a:txBody>
                    <a:bodyPr/>
                    <a:lstStyle/>
                    <a:p>
                      <a:r>
                        <a:rPr lang="en-GB" dirty="0"/>
                        <a:t>20 to under 25</a:t>
                      </a:r>
                    </a:p>
                  </a:txBody>
                  <a:tcPr/>
                </a:tc>
                <a:tc>
                  <a:txBody>
                    <a:bodyPr/>
                    <a:lstStyle/>
                    <a:p>
                      <a:r>
                        <a:rPr lang="en-GB" dirty="0"/>
                        <a:t>0.1</a:t>
                      </a:r>
                    </a:p>
                  </a:txBody>
                  <a:tcPr/>
                </a:tc>
                <a:extLst>
                  <a:ext uri="{0D108BD9-81ED-4DB2-BD59-A6C34878D82A}">
                    <a16:rowId xmlns:a16="http://schemas.microsoft.com/office/drawing/2014/main" val="1578347097"/>
                  </a:ext>
                </a:extLst>
              </a:tr>
            </a:tbl>
          </a:graphicData>
        </a:graphic>
      </p:graphicFrame>
      <p:pic>
        <p:nvPicPr>
          <p:cNvPr id="13" name="Bild 2" descr="Picture 4.png">
            <a:extLst>
              <a:ext uri="{FF2B5EF4-FFF2-40B4-BE49-F238E27FC236}">
                <a16:creationId xmlns:a16="http://schemas.microsoft.com/office/drawing/2014/main" id="{54AAC872-2078-524C-B2CE-0162DF1C25CE}"/>
              </a:ext>
            </a:extLst>
          </p:cNvPr>
          <p:cNvPicPr>
            <a:picLocks noChangeAspect="1"/>
          </p:cNvPicPr>
          <p:nvPr/>
        </p:nvPicPr>
        <p:blipFill rotWithShape="1">
          <a:blip r:embed="rId3">
            <a:extLst>
              <a:ext uri="{28A0092B-C50C-407E-A947-70E740481C1C}">
                <a14:useLocalDpi xmlns:a14="http://schemas.microsoft.com/office/drawing/2010/main" val="0"/>
              </a:ext>
            </a:extLst>
          </a:blip>
          <a:srcRect l="7296" t="18516"/>
          <a:stretch/>
        </p:blipFill>
        <p:spPr bwMode="auto">
          <a:xfrm>
            <a:off x="4283075" y="2013778"/>
            <a:ext cx="4578350" cy="329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D47901A0-A0E6-E440-840B-FC2AC9FC453A}"/>
              </a:ext>
            </a:extLst>
          </p:cNvPr>
          <p:cNvSpPr txBox="1"/>
          <p:nvPr/>
        </p:nvSpPr>
        <p:spPr>
          <a:xfrm>
            <a:off x="4617356" y="5730240"/>
            <a:ext cx="3909788" cy="369332"/>
          </a:xfrm>
          <a:prstGeom prst="rect">
            <a:avLst/>
          </a:prstGeom>
          <a:noFill/>
        </p:spPr>
        <p:txBody>
          <a:bodyPr wrap="none" rtlCol="0">
            <a:spAutoFit/>
          </a:bodyPr>
          <a:lstStyle/>
          <a:p>
            <a:r>
              <a:rPr lang="en-GB" dirty="0"/>
              <a:t>P first-order stochastically dominates Q.</a:t>
            </a:r>
          </a:p>
        </p:txBody>
      </p:sp>
    </p:spTree>
    <p:extLst>
      <p:ext uri="{BB962C8B-B14F-4D97-AF65-F5344CB8AC3E}">
        <p14:creationId xmlns:p14="http://schemas.microsoft.com/office/powerpoint/2010/main" val="60464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a:t>Stochastic dominance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628650" y="1158240"/>
                <a:ext cx="7886700" cy="2907757"/>
              </a:xfrm>
            </p:spPr>
            <p:txBody>
              <a:bodyPr>
                <a:normAutofit fontScale="77500" lnSpcReduction="20000"/>
              </a:bodyPr>
              <a:lstStyle/>
              <a:p>
                <a:r>
                  <a:rPr lang="en-GB" dirty="0"/>
                  <a:t>Cumulative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1</m:t>
                        </m:r>
                      </m:sub>
                    </m:sSub>
                  </m:oMath>
                </a14:m>
                <a:r>
                  <a:rPr lang="en-GB" dirty="0"/>
                  <a:t> </a:t>
                </a:r>
                <a:r>
                  <a:rPr lang="en-GB" dirty="0">
                    <a:solidFill>
                      <a:schemeClr val="accent1"/>
                    </a:solidFill>
                  </a:rPr>
                  <a:t>second-order stochastically dominates</a:t>
                </a:r>
                <a:r>
                  <a:rPr lang="en-GB" dirty="0"/>
                  <a:t>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𝑝</m:t>
                        </m:r>
                      </m:e>
                      <m:sub>
                        <m:r>
                          <a:rPr lang="de-DE" b="0" i="1" dirty="0" smtClean="0">
                            <a:latin typeface="Cambria Math" panose="02040503050406030204" pitchFamily="18" charset="0"/>
                          </a:rPr>
                          <m:t>2</m:t>
                        </m:r>
                      </m:sub>
                    </m:sSub>
                  </m:oMath>
                </a14:m>
                <a:r>
                  <a:rPr lang="en-GB" dirty="0"/>
                  <a:t> iff</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 </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i="1"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oMath>
                  </m:oMathPara>
                </a14:m>
                <a:endParaRPr lang="en-GB" dirty="0"/>
              </a:p>
              <a:p>
                <a:pPr lvl="1"/>
                <a:r>
                  <a:rPr lang="en-GB" dirty="0"/>
                  <a:t>Or: </a:t>
                </a:r>
                <a14:m>
                  <m:oMath xmlns:m="http://schemas.openxmlformats.org/officeDocument/2006/math">
                    <m:r>
                      <a:rPr lang="de-DE" b="0" i="1" smtClean="0">
                        <a:latin typeface="Cambria Math" panose="02040503050406030204" pitchFamily="18" charset="0"/>
                        <a:ea typeface="Cambria Math" panose="02040503050406030204" pitchFamily="18" charset="0"/>
                      </a:rPr>
                      <m:t>𝐷</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r>
                      <a:rPr lang="de-DE" b="0" i="0"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b="0" i="1" smtClean="0">
                        <a:latin typeface="Cambria Math" panose="02040503050406030204" pitchFamily="18" charset="0"/>
                        <a:ea typeface="Cambria Math" panose="02040503050406030204" pitchFamily="18" charset="0"/>
                      </a:rPr>
                      <m:t>≥0</m:t>
                    </m:r>
                  </m:oMath>
                </a14:m>
                <a:endParaRPr lang="en-GB" dirty="0"/>
              </a:p>
              <a:p>
                <a:pPr lvl="1"/>
                <a:r>
                  <a:rPr lang="en-GB" dirty="0"/>
                  <a:t>With a strict inequality for some interval</a:t>
                </a:r>
              </a:p>
              <a:p>
                <a:pPr lvl="1"/>
                <a:r>
                  <a:rPr lang="en-GB" dirty="0"/>
                  <a:t>Then,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en-GB" i="1" dirty="0">
                                <a:latin typeface="Cambria Math" panose="02040503050406030204" pitchFamily="18" charset="0"/>
                              </a:rPr>
                              <m:t>𝑝</m:t>
                            </m:r>
                          </m:e>
                          <m:sub>
                            <m:r>
                              <a:rPr lang="de-DE" i="1" dirty="0">
                                <a:latin typeface="Cambria Math" panose="02040503050406030204" pitchFamily="18" charset="0"/>
                              </a:rPr>
                              <m:t>1</m:t>
                            </m:r>
                          </m:sub>
                        </m:sSub>
                      </m:sub>
                    </m:sSub>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2</m:t>
                            </m:r>
                          </m:sub>
                        </m:sSub>
                      </m:sub>
                    </m:sSub>
                  </m:oMath>
                </a14:m>
                <a:r>
                  <a:rPr lang="en-GB" dirty="0"/>
                  <a:t> (</a:t>
                </a:r>
                <a14:m>
                  <m:oMath xmlns:m="http://schemas.openxmlformats.org/officeDocument/2006/math">
                    <m:r>
                      <a:rPr lang="en-GB" i="1" dirty="0">
                        <a:latin typeface="Cambria Math" panose="02040503050406030204" pitchFamily="18" charset="0"/>
                      </a:rPr>
                      <m:t>𝐸</m:t>
                    </m:r>
                  </m:oMath>
                </a14:m>
                <a:r>
                  <a:rPr lang="en-GB" dirty="0"/>
                  <a:t> referring to expected value)</a:t>
                </a:r>
              </a:p>
              <a:p>
                <a:r>
                  <a:rPr lang="en-GB" dirty="0"/>
                  <a:t>Example:</a:t>
                </a:r>
              </a:p>
              <a:p>
                <a:pPr lvl="1">
                  <a:tabLst>
                    <a:tab pos="4445000" algn="l"/>
                  </a:tabLst>
                </a:pPr>
                <a:r>
                  <a:rPr lang="en-GB" dirty="0"/>
                  <a:t>Second-order stochastic dominance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628650" y="1158240"/>
                <a:ext cx="7886700" cy="2907757"/>
              </a:xfrm>
              <a:blipFill>
                <a:blip r:embed="rId3"/>
                <a:stretch>
                  <a:fillRect l="-804" t="-31304" b="-1217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12"/>
          </p:nvPr>
        </p:nvSpPr>
        <p:spPr/>
        <p:txBody>
          <a:bodyPr/>
          <a:lstStyle/>
          <a:p>
            <a:fld id="{67C9959E-8E6B-B04C-9955-EA096F41CA7A}" type="slidenum">
              <a:rPr lang="en-GB" smtClean="0"/>
              <a:pPr/>
              <a:t>24</a:t>
            </a:fld>
            <a:endParaRPr lang="en-GB"/>
          </a:p>
        </p:txBody>
      </p:sp>
      <p:sp>
        <p:nvSpPr>
          <p:cNvPr id="5" name="Rectangle 4">
            <a:extLst>
              <a:ext uri="{FF2B5EF4-FFF2-40B4-BE49-F238E27FC236}">
                <a16:creationId xmlns:a16="http://schemas.microsoft.com/office/drawing/2014/main" id="{C7B794F6-B9C9-9447-9E87-1B120BB37B05}"/>
              </a:ext>
            </a:extLst>
          </p:cNvPr>
          <p:cNvSpPr/>
          <p:nvPr/>
        </p:nvSpPr>
        <p:spPr>
          <a:xfrm>
            <a:off x="2128058" y="6411955"/>
            <a:ext cx="4822017" cy="253916"/>
          </a:xfrm>
          <a:prstGeom prst="rect">
            <a:avLst/>
          </a:prstGeom>
        </p:spPr>
        <p:txBody>
          <a:bodyPr wrap="square">
            <a:spAutoFit/>
          </a:bodyPr>
          <a:lstStyle/>
          <a:p>
            <a:pPr algn="ctr"/>
            <a:r>
              <a:rPr lang="en-GB" sz="1050" dirty="0">
                <a:solidFill>
                  <a:schemeClr val="accent3"/>
                </a:solidFill>
              </a:rPr>
              <a:t>Figures: </a:t>
            </a:r>
            <a:r>
              <a:rPr lang="en-GB" sz="1050" dirty="0">
                <a:solidFill>
                  <a:schemeClr val="accent3"/>
                </a:solidFill>
                <a:hlinkClick r:id="rId4">
                  <a:extLst>
                    <a:ext uri="{A12FA001-AC4F-418D-AE19-62706E023703}">
                      <ahyp:hlinkClr xmlns:ahyp="http://schemas.microsoft.com/office/drawing/2018/hyperlinkcolor" val="tx"/>
                    </a:ext>
                  </a:extLst>
                </a:hlinkClick>
              </a:rPr>
              <a:t>https://www.vosesoftware.com/riskwiki/Stochasticdominancetests.php</a:t>
            </a:r>
            <a:r>
              <a:rPr lang="en-GB" sz="1050" dirty="0">
                <a:solidFill>
                  <a:schemeClr val="accent3"/>
                </a:solidFill>
              </a:rPr>
              <a:t> (t=z)</a:t>
            </a:r>
          </a:p>
        </p:txBody>
      </p:sp>
      <p:sp>
        <p:nvSpPr>
          <p:cNvPr id="9" name="Rectangle 8">
            <a:extLst>
              <a:ext uri="{FF2B5EF4-FFF2-40B4-BE49-F238E27FC236}">
                <a16:creationId xmlns:a16="http://schemas.microsoft.com/office/drawing/2014/main" id="{E96DFD3D-41AF-6843-949B-29209EDF137E}"/>
              </a:ext>
            </a:extLst>
          </p:cNvPr>
          <p:cNvSpPr/>
          <p:nvPr/>
        </p:nvSpPr>
        <p:spPr>
          <a:xfrm>
            <a:off x="2006600" y="6225545"/>
            <a:ext cx="5130800" cy="261610"/>
          </a:xfrm>
          <a:prstGeom prst="rect">
            <a:avLst/>
          </a:prstGeom>
        </p:spPr>
        <p:txBody>
          <a:bodyPr wrap="square">
            <a:spAutoFit/>
          </a:bodyPr>
          <a:lstStyle/>
          <a:p>
            <a:pPr algn="ctr"/>
            <a:r>
              <a:rPr lang="en-GB" sz="1050" dirty="0">
                <a:solidFill>
                  <a:schemeClr val="accent3"/>
                </a:solidFill>
                <a:hlinkClick r:id="rId5">
                  <a:extLst>
                    <a:ext uri="{A12FA001-AC4F-418D-AE19-62706E023703}">
                      <ahyp:hlinkClr xmlns:ahyp="http://schemas.microsoft.com/office/drawing/2018/hyperlinkcolor" val="tx"/>
                    </a:ext>
                  </a:extLst>
                </a:hlinkClick>
              </a:rPr>
              <a:t>https://people.duke.edu/~dgraham/ECO_463/Handouts/StochasticDominance.pdf</a:t>
            </a:r>
            <a:r>
              <a:rPr lang="en-GB" sz="1050" dirty="0">
                <a:solidFill>
                  <a:schemeClr val="accent3"/>
                </a:solidFill>
              </a:rPr>
              <a:t> </a:t>
            </a:r>
          </a:p>
        </p:txBody>
      </p:sp>
      <p:sp>
        <p:nvSpPr>
          <p:cNvPr id="7" name="Rectangle 6">
            <a:extLst>
              <a:ext uri="{FF2B5EF4-FFF2-40B4-BE49-F238E27FC236}">
                <a16:creationId xmlns:a16="http://schemas.microsoft.com/office/drawing/2014/main" id="{F00C03A2-6203-8142-9B3D-6E141BB86A33}"/>
              </a:ext>
            </a:extLst>
          </p:cNvPr>
          <p:cNvSpPr/>
          <p:nvPr/>
        </p:nvSpPr>
        <p:spPr>
          <a:xfrm>
            <a:off x="5324475" y="3543289"/>
            <a:ext cx="1838965" cy="369332"/>
          </a:xfrm>
          <a:prstGeom prst="rect">
            <a:avLst/>
          </a:prstGeom>
        </p:spPr>
        <p:txBody>
          <a:bodyPr wrap="none">
            <a:spAutoFit/>
          </a:bodyPr>
          <a:lstStyle/>
          <a:p>
            <a:pPr marL="279400" lvl="1" indent="-279400">
              <a:buFont typeface="Arial" panose="020B0604020202020204" pitchFamily="34" charset="0"/>
              <a:buChar char="•"/>
              <a:tabLst>
                <a:tab pos="4445000" algn="l"/>
              </a:tabLst>
            </a:pPr>
            <a:r>
              <a:rPr lang="en-GB" dirty="0"/>
              <a:t>No dominance</a:t>
            </a:r>
          </a:p>
        </p:txBody>
      </p:sp>
      <p:grpSp>
        <p:nvGrpSpPr>
          <p:cNvPr id="14" name="Group 13">
            <a:extLst>
              <a:ext uri="{FF2B5EF4-FFF2-40B4-BE49-F238E27FC236}">
                <a16:creationId xmlns:a16="http://schemas.microsoft.com/office/drawing/2014/main" id="{5B144042-DC2F-E94F-8561-D78F2D557807}"/>
              </a:ext>
            </a:extLst>
          </p:cNvPr>
          <p:cNvGrpSpPr/>
          <p:nvPr/>
        </p:nvGrpSpPr>
        <p:grpSpPr>
          <a:xfrm>
            <a:off x="1320800" y="4065997"/>
            <a:ext cx="3251200" cy="1981200"/>
            <a:chOff x="1320800" y="4065997"/>
            <a:chExt cx="3251200" cy="1981200"/>
          </a:xfrm>
        </p:grpSpPr>
        <p:pic>
          <p:nvPicPr>
            <p:cNvPr id="2" name="Picture 1">
              <a:extLst>
                <a:ext uri="{FF2B5EF4-FFF2-40B4-BE49-F238E27FC236}">
                  <a16:creationId xmlns:a16="http://schemas.microsoft.com/office/drawing/2014/main" id="{5FE4D3A1-5904-9344-AFD1-B781DABC0E3E}"/>
                </a:ext>
              </a:extLst>
            </p:cNvPr>
            <p:cNvPicPr>
              <a:picLocks noChangeAspect="1"/>
            </p:cNvPicPr>
            <p:nvPr/>
          </p:nvPicPr>
          <p:blipFill>
            <a:blip r:embed="rId6"/>
            <a:stretch>
              <a:fillRect/>
            </a:stretch>
          </p:blipFill>
          <p:spPr>
            <a:xfrm>
              <a:off x="1320800" y="4065997"/>
              <a:ext cx="3251200" cy="1981200"/>
            </a:xfrm>
            <a:prstGeom prst="rect">
              <a:avLst/>
            </a:prstGeom>
          </p:spPr>
        </p:pic>
        <p:sp>
          <p:nvSpPr>
            <p:cNvPr id="8" name="TextBox 7">
              <a:extLst>
                <a:ext uri="{FF2B5EF4-FFF2-40B4-BE49-F238E27FC236}">
                  <a16:creationId xmlns:a16="http://schemas.microsoft.com/office/drawing/2014/main" id="{9076FB73-5698-1D47-A0CC-81433B16B639}"/>
                </a:ext>
              </a:extLst>
            </p:cNvPr>
            <p:cNvSpPr txBox="1"/>
            <p:nvPr/>
          </p:nvSpPr>
          <p:spPr>
            <a:xfrm>
              <a:off x="4475110" y="4767486"/>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2" name="TextBox 11">
              <a:extLst>
                <a:ext uri="{FF2B5EF4-FFF2-40B4-BE49-F238E27FC236}">
                  <a16:creationId xmlns:a16="http://schemas.microsoft.com/office/drawing/2014/main" id="{6CEE4BCF-0B7D-8148-887A-D56EAAE301DB}"/>
                </a:ext>
              </a:extLst>
            </p:cNvPr>
            <p:cNvSpPr txBox="1"/>
            <p:nvPr/>
          </p:nvSpPr>
          <p:spPr>
            <a:xfrm>
              <a:off x="3937168" y="4562605"/>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grpSp>
        <p:nvGrpSpPr>
          <p:cNvPr id="10" name="Group 9">
            <a:extLst>
              <a:ext uri="{FF2B5EF4-FFF2-40B4-BE49-F238E27FC236}">
                <a16:creationId xmlns:a16="http://schemas.microsoft.com/office/drawing/2014/main" id="{2314BD54-CAD2-594C-9795-CE5A3965AE6A}"/>
              </a:ext>
            </a:extLst>
          </p:cNvPr>
          <p:cNvGrpSpPr/>
          <p:nvPr/>
        </p:nvGrpSpPr>
        <p:grpSpPr>
          <a:xfrm>
            <a:off x="5324475" y="4081721"/>
            <a:ext cx="3251200" cy="1981200"/>
            <a:chOff x="5324475" y="4081721"/>
            <a:chExt cx="3251200" cy="1981200"/>
          </a:xfrm>
        </p:grpSpPr>
        <p:pic>
          <p:nvPicPr>
            <p:cNvPr id="4" name="Picture 3">
              <a:extLst>
                <a:ext uri="{FF2B5EF4-FFF2-40B4-BE49-F238E27FC236}">
                  <a16:creationId xmlns:a16="http://schemas.microsoft.com/office/drawing/2014/main" id="{A5CE40DA-89D4-B34C-BB46-84CE26267E1A}"/>
                </a:ext>
              </a:extLst>
            </p:cNvPr>
            <p:cNvPicPr>
              <a:picLocks noChangeAspect="1"/>
            </p:cNvPicPr>
            <p:nvPr/>
          </p:nvPicPr>
          <p:blipFill>
            <a:blip r:embed="rId7"/>
            <a:stretch>
              <a:fillRect/>
            </a:stretch>
          </p:blipFill>
          <p:spPr>
            <a:xfrm>
              <a:off x="5324475" y="4081721"/>
              <a:ext cx="3251200" cy="1981200"/>
            </a:xfrm>
            <a:prstGeom prst="rect">
              <a:avLst/>
            </a:prstGeom>
          </p:spPr>
        </p:pic>
        <p:sp>
          <p:nvSpPr>
            <p:cNvPr id="11" name="TextBox 10">
              <a:extLst>
                <a:ext uri="{FF2B5EF4-FFF2-40B4-BE49-F238E27FC236}">
                  <a16:creationId xmlns:a16="http://schemas.microsoft.com/office/drawing/2014/main" id="{E300DCB1-64F6-8847-9B43-9FC957E023D5}"/>
                </a:ext>
              </a:extLst>
            </p:cNvPr>
            <p:cNvSpPr txBox="1"/>
            <p:nvPr/>
          </p:nvSpPr>
          <p:spPr>
            <a:xfrm>
              <a:off x="8468749" y="4786615"/>
              <a:ext cx="46601" cy="211203"/>
            </a:xfrm>
            <a:prstGeom prst="rect">
              <a:avLst/>
            </a:prstGeom>
            <a:solidFill>
              <a:schemeClr val="bg1"/>
            </a:solidFill>
          </p:spPr>
          <p:txBody>
            <a:bodyPr wrap="none" lIns="7200" tIns="36000" rIns="7200" bIns="36000" rtlCol="0">
              <a:spAutoFit/>
            </a:bodyPr>
            <a:lstStyle/>
            <a:p>
              <a:r>
                <a:rPr lang="en-GB" sz="900" dirty="0">
                  <a:latin typeface="Helvetica Light" panose="020B0403020202020204" pitchFamily="34" charset="0"/>
                </a:rPr>
                <a:t>t</a:t>
              </a:r>
            </a:p>
          </p:txBody>
        </p:sp>
        <p:sp>
          <p:nvSpPr>
            <p:cNvPr id="13" name="TextBox 12">
              <a:extLst>
                <a:ext uri="{FF2B5EF4-FFF2-40B4-BE49-F238E27FC236}">
                  <a16:creationId xmlns:a16="http://schemas.microsoft.com/office/drawing/2014/main" id="{4192FE59-B3F5-7143-89C1-34B2467B6F1B}"/>
                </a:ext>
              </a:extLst>
            </p:cNvPr>
            <p:cNvSpPr txBox="1"/>
            <p:nvPr/>
          </p:nvSpPr>
          <p:spPr>
            <a:xfrm>
              <a:off x="7886448" y="4622588"/>
              <a:ext cx="35380" cy="92333"/>
            </a:xfrm>
            <a:prstGeom prst="rect">
              <a:avLst/>
            </a:prstGeom>
            <a:solidFill>
              <a:schemeClr val="bg1"/>
            </a:solidFill>
          </p:spPr>
          <p:txBody>
            <a:bodyPr wrap="none" lIns="7200" tIns="0" rIns="7200" bIns="0" rtlCol="0">
              <a:spAutoFit/>
            </a:bodyPr>
            <a:lstStyle/>
            <a:p>
              <a:r>
                <a:rPr lang="en-GB" sz="600" dirty="0">
                  <a:latin typeface="Helvetica Light" panose="020B0403020202020204" pitchFamily="34" charset="0"/>
                </a:rPr>
                <a:t>t</a:t>
              </a:r>
            </a:p>
          </p:txBody>
        </p:sp>
      </p:grpSp>
    </p:spTree>
    <p:extLst>
      <p:ext uri="{BB962C8B-B14F-4D97-AF65-F5344CB8AC3E}">
        <p14:creationId xmlns:p14="http://schemas.microsoft.com/office/powerpoint/2010/main" val="2793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dirty="0"/>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rmAutofit fontScale="92500" lnSpcReduction="10000"/>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𝑛</m:t>
                            </m:r>
                          </m:sub>
                        </m:sSub>
                      </m:e>
                    </m:d>
                  </m:oMath>
                </a14:m>
                <a:r>
                  <a:rPr lang="en-GB" dirty="0"/>
                  <a:t>, we need </a:t>
                </a:r>
                <a14:m>
                  <m:oMath xmlns:m="http://schemas.openxmlformats.org/officeDocument/2006/math">
                    <m:sSup>
                      <m:sSupPr>
                        <m:ctrlPr>
                          <a:rPr lang="en-GB" b="0" i="1" smtClean="0">
                            <a:solidFill>
                              <a:srgbClr val="C00000"/>
                            </a:solidFill>
                            <a:latin typeface="Cambria Math" panose="02040503050406030204" pitchFamily="18" charset="0"/>
                          </a:rPr>
                        </m:ctrlPr>
                      </m:sSupPr>
                      <m:e>
                        <m:r>
                          <a:rPr lang="en-GB" b="0" i="1" smtClean="0">
                            <a:solidFill>
                              <a:srgbClr val="C00000"/>
                            </a:solidFill>
                            <a:latin typeface="Cambria Math" panose="02040503050406030204" pitchFamily="18" charset="0"/>
                          </a:rPr>
                          <m:t>𝑑</m:t>
                        </m:r>
                      </m:e>
                      <m:sup>
                        <m:r>
                          <a:rPr lang="en-GB" b="0" i="1" smtClean="0">
                            <a:solidFill>
                              <a:srgbClr val="C00000"/>
                            </a:solidFill>
                            <a:latin typeface="Cambria Math" panose="02040503050406030204" pitchFamily="18" charset="0"/>
                          </a:rPr>
                          <m:t>𝑛</m:t>
                        </m:r>
                      </m:sup>
                    </m:sSup>
                  </m:oMath>
                </a14:m>
                <a:r>
                  <a:rPr lang="en-GB" dirty="0">
                    <a:solidFill>
                      <a:srgbClr val="C00000"/>
                    </a:solidFill>
                  </a:rPr>
                  <a:t> </a:t>
                </a:r>
                <a:r>
                  <a:rPr lang="en-GB" dirty="0"/>
                  <a:t>values in the worst case</a:t>
                </a:r>
              </a:p>
              <a:p>
                <a:pPr lvl="1"/>
                <a14:m>
                  <m:oMath xmlns:m="http://schemas.openxmlformats.org/officeDocument/2006/math">
                    <m:r>
                      <a:rPr lang="en-GB" i="1">
                        <a:latin typeface="Cambria Math" panose="02040503050406030204" pitchFamily="18" charset="0"/>
                      </a:rPr>
                      <m:t>𝑛</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smtClean="0">
                                  <a:latin typeface="Cambria Math" panose="02040503050406030204" pitchFamily="18" charset="0"/>
                                </a:rPr>
                                <m:t>1</m:t>
                              </m:r>
                            </m:sub>
                          </m:sSub>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r>
                        <a:rPr lang="en-GB" i="1" dirty="0">
                          <a:latin typeface="Cambria Math" panose="02040503050406030204" pitchFamily="18" charset="0"/>
                        </a:rPr>
                        <m:t>=</m:t>
                      </m:r>
                      <m:r>
                        <a:rPr lang="en-GB" i="1" dirty="0">
                          <a:latin typeface="Cambria Math" panose="02040503050406030204" pitchFamily="18" charset="0"/>
                        </a:rPr>
                        <m:t>𝐹</m:t>
                      </m:r>
                      <m:d>
                        <m:dPr>
                          <m:begChr m:val="["/>
                          <m:endChr m:val="]"/>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a:latin typeface="Cambria Math" panose="02040503050406030204" pitchFamily="18" charset="0"/>
                                </a:rPr>
                                <m:t>𝑓</m:t>
                              </m:r>
                            </m:e>
                            <m:sub>
                              <m:r>
                                <a:rPr lang="de-DE" b="0" i="1" dirty="0" smtClean="0">
                                  <a:latin typeface="Cambria Math" panose="02040503050406030204" pitchFamily="18" charset="0"/>
                                </a:rPr>
                                <m:t>1</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GB" i="1" dirty="0">
                                      <a:latin typeface="Cambria Math" panose="02040503050406030204" pitchFamily="18" charset="0"/>
                                    </a:rPr>
                                    <m:t>1</m:t>
                                  </m:r>
                                </m:sub>
                              </m:sSub>
                            </m:e>
                          </m:d>
                          <m:r>
                            <a:rPr lang="en-GB"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𝑛</m:t>
                              </m:r>
                            </m:sub>
                          </m:sSub>
                          <m:d>
                            <m:dPr>
                              <m:ctrlPr>
                                <a:rPr lang="en-GB" b="0"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𝑛</m:t>
                                  </m:r>
                                </m:sub>
                              </m:sSub>
                            </m:e>
                          </m:d>
                        </m:e>
                      </m:d>
                    </m:oMath>
                  </m:oMathPara>
                </a14:m>
                <a:endParaRPr lang="en-GB" dirty="0"/>
              </a:p>
              <a:p>
                <a:pPr lvl="2"/>
                <a:r>
                  <a:rPr lang="en-GB" dirty="0"/>
                  <a:t>where </a:t>
                </a:r>
                <a14:m>
                  <m:oMath xmlns:m="http://schemas.openxmlformats.org/officeDocument/2006/math">
                    <m:r>
                      <a:rPr lang="en-GB" i="1" dirty="0" smtClean="0">
                        <a:latin typeface="Cambria Math" panose="02040503050406030204" pitchFamily="18" charset="0"/>
                      </a:rPr>
                      <m:t>𝐹</m:t>
                    </m:r>
                  </m:oMath>
                </a14:m>
                <a:r>
                  <a:rPr lang="en-GB" dirty="0"/>
                  <a:t> is hopefully a simple function such as 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286" t="-2273" r="-1768"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12"/>
          </p:nvPr>
        </p:nvSpPr>
        <p:spPr/>
        <p:txBody>
          <a:bodyPr/>
          <a:lstStyle/>
          <a:p>
            <a:fld id="{67C9959E-8E6B-B04C-9955-EA096F41CA7A}" type="slidenum">
              <a:rPr lang="en-GB" smtClean="0"/>
              <a:t>25</a:t>
            </a:fld>
            <a:endParaRPr lang="en-GB"/>
          </a:p>
        </p:txBody>
      </p:sp>
    </p:spTree>
    <p:extLst>
      <p:ext uri="{BB962C8B-B14F-4D97-AF65-F5344CB8AC3E}">
        <p14:creationId xmlns:p14="http://schemas.microsoft.com/office/powerpoint/2010/main" val="17167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fontScale="90000"/>
          </a:bodyPr>
          <a:lstStyle/>
          <a:p>
            <a:r>
              <a:rPr lang="de-DE"/>
              <a:t>Preference structure: Deterministic</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fontScale="92500" lnSpcReduction="20000"/>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oMath>
                </a14:m>
                <a:r>
                  <a:rPr lang="en-GB" dirty="0"/>
                  <a:t> and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2</m:t>
                        </m:r>
                      </m:sub>
                    </m:sSub>
                  </m:oMath>
                </a14:m>
                <a:r>
                  <a:rPr lang="en-GB" dirty="0"/>
                  <a:t> </a:t>
                </a:r>
                <a:r>
                  <a:rPr lang="en-GB" dirty="0">
                    <a:solidFill>
                      <a:schemeClr val="accent1"/>
                    </a:solidFill>
                  </a:rPr>
                  <a:t>preferentially independent</a:t>
                </a:r>
                <a:r>
                  <a:rPr lang="en-GB" dirty="0"/>
                  <a:t> (PI) of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3</m:t>
                        </m:r>
                      </m:sub>
                    </m:sSub>
                  </m:oMath>
                </a14:m>
                <a:r>
                  <a:rPr lang="en-GB" dirty="0"/>
                  <a:t> iff</a:t>
                </a:r>
              </a:p>
              <a:p>
                <a:pPr lvl="1"/>
                <a:r>
                  <a:rPr lang="en-GB" dirty="0"/>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3</m:t>
                            </m:r>
                          </m:sub>
                        </m:sSub>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2</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e>
                    </m:d>
                  </m:oMath>
                </a14:m>
                <a:r>
                  <a:rPr lang="en-GB" dirty="0"/>
                  <a:t> does not depend on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oMath>
                </a14:m>
                <a:endParaRPr lang="en-GB" dirty="0"/>
              </a:p>
              <a:p>
                <a:pPr lvl="1"/>
                <a:r>
                  <a:rPr lang="en-GB" dirty="0"/>
                  <a:t>E.g., </a:t>
                </a:r>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𝑁𝑜𝑖𝑠𝑒</m:t>
                        </m:r>
                        <m:r>
                          <a:rPr lang="de-DE" b="0" i="1" smtClean="0">
                            <a:latin typeface="Cambria Math" panose="02040503050406030204" pitchFamily="18" charset="0"/>
                          </a:rPr>
                          <m:t>, </m:t>
                        </m:r>
                        <m:r>
                          <a:rPr lang="de-DE" b="0" i="1" smtClean="0">
                            <a:latin typeface="Cambria Math" panose="02040503050406030204" pitchFamily="18" charset="0"/>
                          </a:rPr>
                          <m:t>𝐶𝑜𝑠𝑡</m:t>
                        </m:r>
                        <m:r>
                          <a:rPr lang="de-DE" b="0" i="1" smtClean="0">
                            <a:latin typeface="Cambria Math" panose="02040503050406030204" pitchFamily="18" charset="0"/>
                          </a:rPr>
                          <m:t>, </m:t>
                        </m:r>
                        <m:r>
                          <a:rPr lang="de-DE" b="0" i="1" smtClean="0">
                            <a:latin typeface="Cambria Math" panose="02040503050406030204" pitchFamily="18" charset="0"/>
                          </a:rPr>
                          <m:t>𝑆𝑎𝑓𝑒𝑡𝑦</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20,000 </m:t>
                        </m:r>
                        <m:r>
                          <a:rPr lang="de-DE" b="0" i="1" smtClean="0">
                            <a:latin typeface="Cambria Math" panose="02040503050406030204" pitchFamily="18" charset="0"/>
                          </a:rPr>
                          <m:t>𝑠𝑢𝑓𝑓𝑒𝑟</m:t>
                        </m:r>
                        <m:r>
                          <a:rPr lang="de-DE" i="1">
                            <a:latin typeface="Cambria Math" panose="02040503050406030204" pitchFamily="18" charset="0"/>
                          </a:rPr>
                          <m:t>, </m:t>
                        </m:r>
                        <m:r>
                          <a:rPr lang="de-DE" b="0" i="1" smtClean="0">
                            <a:latin typeface="Cambria Math" panose="02040503050406030204" pitchFamily="18" charset="0"/>
                          </a:rPr>
                          <m:t>$4.6 </m:t>
                        </m:r>
                        <m:r>
                          <a:rPr lang="de-DE" b="0" i="1" smtClean="0">
                            <a:latin typeface="Cambria Math" panose="02040503050406030204" pitchFamily="18" charset="0"/>
                          </a:rPr>
                          <m:t>𝑏𝑖𝑙𝑙𝑖𝑜𝑛</m:t>
                        </m:r>
                        <m:r>
                          <a:rPr lang="de-DE" i="1">
                            <a:latin typeface="Cambria Math" panose="02040503050406030204" pitchFamily="18" charset="0"/>
                          </a:rPr>
                          <m:t>, </m:t>
                        </m:r>
                        <m:r>
                          <a:rPr lang="de-DE" b="0" i="1" smtClean="0">
                            <a:latin typeface="Cambria Math" panose="02040503050406030204" pitchFamily="18" charset="0"/>
                          </a:rPr>
                          <m:t>0.06 </m:t>
                        </m:r>
                        <m:r>
                          <a:rPr lang="de-DE" b="0" i="1" smtClean="0">
                            <a:latin typeface="Cambria Math" panose="02040503050406030204" pitchFamily="18" charset="0"/>
                          </a:rPr>
                          <m:t>𝑑𝑒𝑎𝑡h𝑠</m:t>
                        </m:r>
                        <m:r>
                          <a:rPr lang="de-DE" b="0" i="1" smtClean="0">
                            <a:latin typeface="Cambria Math" panose="02040503050406030204" pitchFamily="18" charset="0"/>
                          </a:rPr>
                          <m:t>/</m:t>
                        </m:r>
                        <m:r>
                          <a:rPr lang="de-DE" b="0" i="1" smtClean="0">
                            <a:latin typeface="Cambria Math" panose="02040503050406030204" pitchFamily="18" charset="0"/>
                          </a:rPr>
                          <m:t>𝑚𝑜𝑛𝑡h</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de-DE" b="0" i="1" smtClean="0">
                            <a:latin typeface="Cambria Math" panose="02040503050406030204" pitchFamily="18" charset="0"/>
                          </a:rPr>
                          <m:t>7</m:t>
                        </m:r>
                        <m:r>
                          <a:rPr lang="de-DE" i="1">
                            <a:latin typeface="Cambria Math" panose="02040503050406030204" pitchFamily="18" charset="0"/>
                          </a:rPr>
                          <m:t>0,000 </m:t>
                        </m:r>
                        <m:r>
                          <a:rPr lang="de-DE" i="1">
                            <a:latin typeface="Cambria Math" panose="02040503050406030204" pitchFamily="18" charset="0"/>
                          </a:rPr>
                          <m:t>𝑠𝑢𝑓𝑓𝑒𝑟</m:t>
                        </m:r>
                        <m:r>
                          <a:rPr lang="de-DE" i="1">
                            <a:latin typeface="Cambria Math" panose="02040503050406030204" pitchFamily="18" charset="0"/>
                          </a:rPr>
                          <m:t>, $4.2 </m:t>
                        </m:r>
                        <m:r>
                          <a:rPr lang="de-DE" i="1">
                            <a:latin typeface="Cambria Math" panose="02040503050406030204" pitchFamily="18" charset="0"/>
                          </a:rPr>
                          <m:t>𝑏𝑖𝑙𝑙𝑖𝑜𝑛</m:t>
                        </m:r>
                        <m:r>
                          <a:rPr lang="de-DE" i="1">
                            <a:latin typeface="Cambria Math" panose="02040503050406030204" pitchFamily="18" charset="0"/>
                          </a:rPr>
                          <m:t>, 0.06 </m:t>
                        </m:r>
                        <m:r>
                          <a:rPr lang="de-DE" i="1">
                            <a:latin typeface="Cambria Math" panose="02040503050406030204" pitchFamily="18" charset="0"/>
                          </a:rPr>
                          <m:t>𝑑𝑒𝑎𝑡h𝑠</m:t>
                        </m:r>
                        <m:r>
                          <a:rPr lang="de-DE" i="1">
                            <a:latin typeface="Cambria Math" panose="02040503050406030204" pitchFamily="18" charset="0"/>
                          </a:rPr>
                          <m:t>/</m:t>
                        </m:r>
                        <m:r>
                          <a:rPr lang="de-DE" i="1">
                            <a:latin typeface="Cambria Math" panose="02040503050406030204" pitchFamily="18" charset="0"/>
                          </a:rPr>
                          <m:t>𝑚𝑜𝑛𝑡h</m:t>
                        </m:r>
                      </m:e>
                    </m:d>
                  </m:oMath>
                </a14:m>
                <a:endParaRPr lang="en-GB" dirty="0"/>
              </a:p>
              <a:p>
                <a:r>
                  <a:rPr lang="en-GB" dirty="0"/>
                  <a:t>Theorem (Leontief, 1947)</a:t>
                </a:r>
              </a:p>
              <a:p>
                <a:pPr lvl="1"/>
                <a:r>
                  <a:rPr lang="en-GB" dirty="0"/>
                  <a:t>If every pair of attributes is PI of its complement, then every subset of attributes is PI of its complement</a:t>
                </a:r>
              </a:p>
              <a:p>
                <a:pPr lvl="2"/>
                <a:r>
                  <a:rPr lang="en-GB" dirty="0"/>
                  <a:t>Called </a:t>
                </a:r>
                <a:r>
                  <a:rPr lang="en-GB" dirty="0">
                    <a:solidFill>
                      <a:schemeClr val="accent1"/>
                    </a:solidFill>
                  </a:rPr>
                  <a:t>mutual PI (MPI)</a:t>
                </a:r>
              </a:p>
              <a:p>
                <a:r>
                  <a:rPr lang="en-GB" dirty="0"/>
                  <a:t>Theorem (Debreu, 1960):</a:t>
                </a:r>
              </a:p>
              <a:p>
                <a:pPr lvl="1"/>
                <a:r>
                  <a:rPr lang="en-GB" dirty="0"/>
                  <a:t>MPI ⇒ ∃ </a:t>
                </a:r>
                <a:r>
                  <a:rPr lang="en-GB" i="1" dirty="0"/>
                  <a:t>additive</a:t>
                </a:r>
                <a:r>
                  <a:rPr lang="en-GB" dirty="0"/>
                  <a:t> value function </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𝑛</m:t>
                              </m:r>
                            </m:sub>
                          </m:sSub>
                        </m:e>
                      </m:d>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𝑖</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𝑖</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en-GB" i="1" dirty="0" smtClean="0">
                        <a:latin typeface="Cambria Math" panose="02040503050406030204" pitchFamily="18" charset="0"/>
                      </a:rPr>
                      <m:t>𝑛</m:t>
                    </m:r>
                  </m:oMath>
                </a14:m>
                <a:r>
                  <a:rPr lang="en-GB" dirty="0"/>
                  <a:t> single-attribute functions</a:t>
                </a:r>
              </a:p>
              <a:p>
                <a:pPr lvl="1"/>
                <a:r>
                  <a:rPr lang="en-GB" dirty="0"/>
                  <a:t>Often a good approximation</a:t>
                </a:r>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286" t="-3030" b="-2171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12"/>
          </p:nvPr>
        </p:nvSpPr>
        <p:spPr/>
        <p:txBody>
          <a:bodyPr/>
          <a:lstStyle/>
          <a:p>
            <a:fld id="{67C9959E-8E6B-B04C-9955-EA096F41CA7A}" type="slidenum">
              <a:rPr lang="en-GB" smtClean="0"/>
              <a:pPr/>
              <a:t>26</a:t>
            </a:fld>
            <a:endParaRPr lang="en-GB"/>
          </a:p>
        </p:txBody>
      </p:sp>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de-DE"/>
              <a:t>Preference structure: Stochastic</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DEF197C-D2C9-554E-9CF0-31F831DEF9E2}"/>
                  </a:ext>
                </a:extLst>
              </p:cNvPr>
              <p:cNvSpPr>
                <a:spLocks noGrp="1"/>
              </p:cNvSpPr>
              <p:nvPr>
                <p:ph idx="1"/>
              </p:nvPr>
            </p:nvSpPr>
            <p:spPr/>
            <p:txBody>
              <a:bodyPr/>
              <a:lstStyle/>
              <a:p>
                <a:r>
                  <a:rPr lang="en-GB" dirty="0"/>
                  <a:t>Need to consider preferences over lotteries</a:t>
                </a:r>
              </a:p>
              <a:p>
                <a14:m>
                  <m:oMath xmlns:m="http://schemas.openxmlformats.org/officeDocument/2006/math">
                    <m:r>
                      <a:rPr lang="de-DE" b="0" i="1" smtClean="0">
                        <a:latin typeface="Cambria Math" panose="02040503050406030204" pitchFamily="18" charset="0"/>
                      </a:rPr>
                      <m:t>𝑅</m:t>
                    </m:r>
                  </m:oMath>
                </a14:m>
                <a:r>
                  <a:rPr lang="en-GB" dirty="0"/>
                  <a:t> is </a:t>
                </a:r>
                <a:r>
                  <a:rPr lang="en-GB" dirty="0">
                    <a:solidFill>
                      <a:schemeClr val="accent1"/>
                    </a:solidFill>
                  </a:rPr>
                  <a:t>utility-independent</a:t>
                </a:r>
                <a:r>
                  <a:rPr lang="en-GB" dirty="0"/>
                  <a:t> (UI) of </a:t>
                </a:r>
                <a14:m>
                  <m:oMath xmlns:m="http://schemas.openxmlformats.org/officeDocument/2006/math">
                    <m:r>
                      <a:rPr lang="de-DE" b="0" i="1" dirty="0" smtClean="0">
                        <a:latin typeface="Cambria Math" panose="02040503050406030204" pitchFamily="18" charset="0"/>
                      </a:rPr>
                      <m:t>𝑆</m:t>
                    </m:r>
                  </m:oMath>
                </a14:m>
                <a:r>
                  <a:rPr lang="en-GB" dirty="0"/>
                  <a:t> iff</a:t>
                </a:r>
              </a:p>
              <a:p>
                <a:pPr lvl="1"/>
                <a:r>
                  <a:rPr lang="en-GB" dirty="0"/>
                  <a:t>Preferences over lotteries in </a:t>
                </a:r>
                <a14:m>
                  <m:oMath xmlns:m="http://schemas.openxmlformats.org/officeDocument/2006/math">
                    <m:r>
                      <a:rPr lang="de-DE" b="0" i="1" smtClean="0">
                        <a:latin typeface="Cambria Math" panose="02040503050406030204" pitchFamily="18" charset="0"/>
                      </a:rPr>
                      <m:t>𝑅</m:t>
                    </m:r>
                  </m:oMath>
                </a14:m>
                <a:r>
                  <a:rPr lang="en-GB" dirty="0"/>
                  <a:t> do not depend on </a:t>
                </a:r>
                <a14:m>
                  <m:oMath xmlns:m="http://schemas.openxmlformats.org/officeDocument/2006/math">
                    <m:r>
                      <a:rPr lang="de-DE" b="0" i="1" dirty="0" smtClean="0">
                        <a:latin typeface="Cambria Math" panose="02040503050406030204" pitchFamily="18" charset="0"/>
                      </a:rPr>
                      <m:t>𝑠</m:t>
                    </m:r>
                  </m:oMath>
                </a14:m>
                <a:endParaRPr lang="en-GB" dirty="0"/>
              </a:p>
              <a:p>
                <a:r>
                  <a:rPr lang="en-GB" dirty="0"/>
                  <a:t>Mutual UI (Keeney, 1974): each subset is UI of its complement ⇒ ∃ </a:t>
                </a:r>
                <a:r>
                  <a:rPr lang="en-GB" i="1" dirty="0"/>
                  <a:t>multiplicative</a:t>
                </a:r>
                <a:r>
                  <a:rPr lang="en-GB" dirty="0"/>
                  <a:t> utility function</a:t>
                </a:r>
              </a:p>
              <a:p>
                <a:pPr lvl="1"/>
                <a:r>
                  <a:rPr lang="en-GB" dirty="0"/>
                  <a:t>For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=3</m:t>
                    </m:r>
                  </m:oMath>
                </a14:m>
                <a:r>
                  <a:rPr lang="en-GB"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Para>
                </a14:m>
                <a:endParaRPr lang="en-GB" dirty="0"/>
              </a:p>
              <a:p>
                <a:pPr lvl="1"/>
                <a:r>
                  <a:rPr lang="en-GB" dirty="0"/>
                  <a:t>I.e., requires only </a:t>
                </a:r>
                <a14:m>
                  <m:oMath xmlns:m="http://schemas.openxmlformats.org/officeDocument/2006/math">
                    <m:r>
                      <a:rPr lang="en-GB" i="1" dirty="0" smtClean="0">
                        <a:latin typeface="Cambria Math" panose="02040503050406030204" pitchFamily="18" charset="0"/>
                      </a:rPr>
                      <m:t>𝑛</m:t>
                    </m:r>
                  </m:oMath>
                </a14:m>
                <a:r>
                  <a:rPr lang="en-GB" dirty="0"/>
                  <a:t> single-attribute utility functions and </a:t>
                </a:r>
                <a14:m>
                  <m:oMath xmlns:m="http://schemas.openxmlformats.org/officeDocument/2006/math">
                    <m:r>
                      <a:rPr lang="en-GB" i="1" dirty="0" smtClean="0">
                        <a:latin typeface="Cambria Math" panose="02040503050406030204" pitchFamily="18" charset="0"/>
                      </a:rPr>
                      <m:t>𝑛</m:t>
                    </m:r>
                  </m:oMath>
                </a14:m>
                <a:r>
                  <a:rPr lang="en-GB" dirty="0"/>
                  <a:t> constants</a:t>
                </a:r>
              </a:p>
              <a:p>
                <a:pPr lvl="1"/>
                <a:endParaRPr lang="en-GB" dirty="0"/>
              </a:p>
              <a:p>
                <a:endParaRPr lang="en-GB" dirty="0"/>
              </a:p>
            </p:txBody>
          </p:sp>
        </mc:Choice>
        <mc:Fallback xmlns="">
          <p:sp>
            <p:nvSpPr>
              <p:cNvPr id="6" name="Content Placeholder 5">
                <a:extLst>
                  <a:ext uri="{FF2B5EF4-FFF2-40B4-BE49-F238E27FC236}">
                    <a16:creationId xmlns:a16="http://schemas.microsoft.com/office/drawing/2014/main" id="{4DEF197C-D2C9-554E-9CF0-31F831DEF9E2}"/>
                  </a:ext>
                </a:extLst>
              </p:cNvPr>
              <p:cNvSpPr>
                <a:spLocks noGrp="1" noRot="1" noChangeAspect="1" noMove="1" noResize="1" noEditPoints="1" noAdjustHandles="1" noChangeArrowheads="1" noChangeShapeType="1" noTextEdit="1"/>
              </p:cNvSpPr>
              <p:nvPr>
                <p:ph idx="1"/>
              </p:nvPr>
            </p:nvSpPr>
            <p:spPr>
              <a:blipFill>
                <a:blip r:embed="rId3"/>
                <a:stretch>
                  <a:fillRect l="-1447" t="-1768" r="-3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D33C1EF-A195-CF4D-A541-EE034E73B8EF}"/>
              </a:ext>
            </a:extLst>
          </p:cNvPr>
          <p:cNvSpPr>
            <a:spLocks noGrp="1"/>
          </p:cNvSpPr>
          <p:nvPr>
            <p:ph type="sldNum" sz="quarter" idx="12"/>
          </p:nvPr>
        </p:nvSpPr>
        <p:spPr/>
        <p:txBody>
          <a:bodyPr/>
          <a:lstStyle/>
          <a:p>
            <a:fld id="{67C9959E-8E6B-B04C-9955-EA096F41CA7A}" type="slidenum">
              <a:rPr lang="en-GB" smtClean="0"/>
              <a:pPr/>
              <a:t>27</a:t>
            </a:fld>
            <a:endParaRPr lang="en-GB"/>
          </a:p>
        </p:txBody>
      </p:sp>
    </p:spTree>
    <p:extLst>
      <p:ext uri="{BB962C8B-B14F-4D97-AF65-F5344CB8AC3E}">
        <p14:creationId xmlns:p14="http://schemas.microsoft.com/office/powerpoint/2010/main" val="23984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lnSpcReduction="10000"/>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Dominance</a:t>
            </a:r>
          </a:p>
          <a:p>
            <a:pPr lvl="1"/>
            <a:r>
              <a:rPr lang="en-GB" dirty="0"/>
              <a:t>Strict dominance</a:t>
            </a:r>
          </a:p>
          <a:p>
            <a:pPr lvl="1"/>
            <a:r>
              <a:rPr lang="en-GB" dirty="0"/>
              <a:t>First-order + second-order stochastic dominance</a:t>
            </a:r>
          </a:p>
          <a:p>
            <a:r>
              <a:rPr lang="en-GB" dirty="0"/>
              <a:t>Preference structure</a:t>
            </a:r>
          </a:p>
          <a:p>
            <a:pPr lvl="1"/>
            <a:r>
              <a:rPr lang="en-GB" dirty="0"/>
              <a:t>(Mutual) preferential independence</a:t>
            </a:r>
          </a:p>
          <a:p>
            <a:pPr lvl="1"/>
            <a:r>
              <a:rPr lang="en-GB" dirty="0"/>
              <a:t>(Mutual) utility independence</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12"/>
          </p:nvPr>
        </p:nvSpPr>
        <p:spPr/>
        <p:txBody>
          <a:bodyPr/>
          <a:lstStyle/>
          <a:p>
            <a:fld id="{67C9959E-8E6B-B04C-9955-EA096F41CA7A}" type="slidenum">
              <a:rPr lang="en-GB" smtClean="0"/>
              <a:t>28</a:t>
            </a:fld>
            <a:endParaRPr lang="en-GB"/>
          </a:p>
        </p:txBody>
      </p:sp>
    </p:spTree>
    <p:extLst>
      <p:ext uri="{BB962C8B-B14F-4D97-AF65-F5344CB8AC3E}">
        <p14:creationId xmlns:p14="http://schemas.microsoft.com/office/powerpoint/2010/main" val="52466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DEBCA2-F524-B54F-8843-5CA60DE2799F}"/>
              </a:ext>
            </a:extLst>
          </p:cNvPr>
          <p:cNvSpPr>
            <a:spLocks noGrp="1"/>
          </p:cNvSpPr>
          <p:nvPr>
            <p:ph type="title"/>
          </p:nvPr>
        </p:nvSpPr>
        <p:spPr/>
        <p:txBody>
          <a:bodyPr/>
          <a:lstStyle/>
          <a:p>
            <a:r>
              <a:rPr lang="en-GB" dirty="0"/>
              <a:t>Parameterised Decision Models (PDecMs)</a:t>
            </a:r>
          </a:p>
        </p:txBody>
      </p:sp>
      <p:sp>
        <p:nvSpPr>
          <p:cNvPr id="6" name="Text Placeholder 5">
            <a:extLst>
              <a:ext uri="{FF2B5EF4-FFF2-40B4-BE49-F238E27FC236}">
                <a16:creationId xmlns:a16="http://schemas.microsoft.com/office/drawing/2014/main" id="{26F32D45-69A2-C14D-8B30-8E821E1ACAD1}"/>
              </a:ext>
            </a:extLst>
          </p:cNvPr>
          <p:cNvSpPr>
            <a:spLocks noGrp="1"/>
          </p:cNvSpPr>
          <p:nvPr>
            <p:ph type="body" idx="1"/>
          </p:nvPr>
        </p:nvSpPr>
        <p:spPr/>
        <p:txBody>
          <a:bodyPr/>
          <a:lstStyle/>
          <a:p>
            <a:r>
              <a:rPr lang="en-GB" dirty="0"/>
              <a:t>Modelling, Semantics, Inference Tasks</a:t>
            </a:r>
          </a:p>
          <a:p>
            <a:r>
              <a:rPr lang="en-GB" dirty="0"/>
              <a:t>Inference with LVE</a:t>
            </a:r>
          </a:p>
        </p:txBody>
      </p:sp>
      <p:sp>
        <p:nvSpPr>
          <p:cNvPr id="4" name="Slide Number Placeholder 3">
            <a:extLst>
              <a:ext uri="{FF2B5EF4-FFF2-40B4-BE49-F238E27FC236}">
                <a16:creationId xmlns:a16="http://schemas.microsoft.com/office/drawing/2014/main" id="{47D86A59-8413-9040-BCBD-3B660F220A12}"/>
              </a:ext>
            </a:extLst>
          </p:cNvPr>
          <p:cNvSpPr>
            <a:spLocks noGrp="1"/>
          </p:cNvSpPr>
          <p:nvPr>
            <p:ph type="sldNum" sz="quarter" idx="12"/>
          </p:nvPr>
        </p:nvSpPr>
        <p:spPr/>
        <p:txBody>
          <a:bodyPr/>
          <a:lstStyle/>
          <a:p>
            <a:fld id="{67C9959E-8E6B-B04C-9955-EA096F41CA7A}" type="slidenum">
              <a:rPr lang="en-GB" smtClean="0"/>
              <a:t>29</a:t>
            </a:fld>
            <a:endParaRPr lang="en-GB"/>
          </a:p>
        </p:txBody>
      </p:sp>
      <p:grpSp>
        <p:nvGrpSpPr>
          <p:cNvPr id="7" name="Group 6">
            <a:extLst>
              <a:ext uri="{FF2B5EF4-FFF2-40B4-BE49-F238E27FC236}">
                <a16:creationId xmlns:a16="http://schemas.microsoft.com/office/drawing/2014/main" id="{E1774D4B-1599-F541-B1CD-2C7B7ED85A4E}"/>
              </a:ext>
            </a:extLst>
          </p:cNvPr>
          <p:cNvGrpSpPr/>
          <p:nvPr/>
        </p:nvGrpSpPr>
        <p:grpSpPr>
          <a:xfrm>
            <a:off x="5609700" y="1443039"/>
            <a:ext cx="3080551" cy="1180625"/>
            <a:chOff x="4572000" y="4376943"/>
            <a:chExt cx="4225560" cy="218089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9422C4-9A9F-CB4A-81EC-00F634F3A987}"/>
                    </a:ext>
                  </a:extLst>
                </p:cNvPr>
                <p:cNvSpPr txBox="1"/>
                <p:nvPr/>
              </p:nvSpPr>
              <p:spPr>
                <a:xfrm>
                  <a:off x="6342651" y="5051211"/>
                  <a:ext cx="648000"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charset="0"/>
                          </a:rPr>
                          <m:t>𝐸𝑝𝑖𝑑</m:t>
                        </m:r>
                      </m:oMath>
                    </m:oMathPara>
                  </a14:m>
                  <a:endParaRPr lang="en-GB" sz="1200" dirty="0"/>
                </a:p>
              </p:txBody>
            </p:sp>
          </mc:Choice>
          <mc:Fallback xmlns="">
            <p:sp>
              <p:nvSpPr>
                <p:cNvPr id="46" name="TextBox 45">
                  <a:extLst>
                    <a:ext uri="{FF2B5EF4-FFF2-40B4-BE49-F238E27FC236}">
                      <a16:creationId xmlns:a16="http://schemas.microsoft.com/office/drawing/2014/main" id="{D62A7873-906E-394D-8BC0-4D66A7C0470B}"/>
                    </a:ext>
                  </a:extLst>
                </p:cNvPr>
                <p:cNvSpPr txBox="1">
                  <a:spLocks noRot="1" noChangeAspect="1" noMove="1" noResize="1" noEditPoints="1" noAdjustHandles="1" noChangeArrowheads="1" noChangeShapeType="1" noTextEdit="1"/>
                </p:cNvSpPr>
                <p:nvPr/>
              </p:nvSpPr>
              <p:spPr>
                <a:xfrm>
                  <a:off x="6342651" y="5051211"/>
                  <a:ext cx="648000" cy="479681"/>
                </a:xfrm>
                <a:prstGeom prst="ellipse">
                  <a:avLst/>
                </a:prstGeom>
                <a:blipFill>
                  <a:blip r:embed="rId5"/>
                  <a:stretch>
                    <a:fillRect b="-47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637BC8-E3B3-8B4B-845E-9CAB754F9338}"/>
                    </a:ext>
                  </a:extLst>
                </p:cNvPr>
                <p:cNvSpPr txBox="1"/>
                <p:nvPr/>
              </p:nvSpPr>
              <p:spPr>
                <a:xfrm>
                  <a:off x="4616825" y="4476126"/>
                  <a:ext cx="1296000" cy="475421"/>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𝑅𝑒𝑠𝑡𝑟𝑖𝑐𝑡</m:t>
                        </m:r>
                        <m:d>
                          <m:dPr>
                            <m:ctrlPr>
                              <a:rPr lang="de-DE" sz="1200" b="0" i="1" smtClean="0">
                                <a:latin typeface="Cambria Math" panose="02040503050406030204" pitchFamily="18" charset="0"/>
                              </a:rPr>
                            </m:ctrlPr>
                          </m:dPr>
                          <m:e>
                            <m:r>
                              <a:rPr lang="de-DE" sz="1200" b="0" i="1" smtClean="0">
                                <a:latin typeface="Cambria Math" panose="02040503050406030204" pitchFamily="18" charset="0"/>
                              </a:rPr>
                              <m:t>𝑋</m:t>
                            </m:r>
                          </m:e>
                        </m:d>
                      </m:oMath>
                    </m:oMathPara>
                  </a14:m>
                  <a:endParaRPr lang="en-GB" sz="1200" dirty="0"/>
                </a:p>
              </p:txBody>
            </p:sp>
          </mc:Choice>
          <mc:Fallback xmlns="">
            <p:sp>
              <p:nvSpPr>
                <p:cNvPr id="49" name="TextBox 48">
                  <a:extLst>
                    <a:ext uri="{FF2B5EF4-FFF2-40B4-BE49-F238E27FC236}">
                      <a16:creationId xmlns:a16="http://schemas.microsoft.com/office/drawing/2014/main" id="{21AEFA31-D54F-E547-AE65-9B86DEA23E10}"/>
                    </a:ext>
                  </a:extLst>
                </p:cNvPr>
                <p:cNvSpPr txBox="1">
                  <a:spLocks noRot="1" noChangeAspect="1" noMove="1" noResize="1" noEditPoints="1" noAdjustHandles="1" noChangeArrowheads="1" noChangeShapeType="1" noTextEdit="1"/>
                </p:cNvSpPr>
                <p:nvPr/>
              </p:nvSpPr>
              <p:spPr>
                <a:xfrm>
                  <a:off x="4616825" y="4476126"/>
                  <a:ext cx="1296000" cy="475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5EC8A5-E69B-A141-AA33-1B5F5A854F17}"/>
                    </a:ext>
                  </a:extLst>
                </p:cNvPr>
                <p:cNvSpPr txBox="1"/>
                <p:nvPr/>
              </p:nvSpPr>
              <p:spPr>
                <a:xfrm>
                  <a:off x="7653435" y="4376943"/>
                  <a:ext cx="1144125" cy="677625"/>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en-GB" sz="1200" dirty="0"/>
                </a:p>
              </p:txBody>
            </p:sp>
          </mc:Choice>
          <mc:Fallback xmlns="">
            <p:sp>
              <p:nvSpPr>
                <p:cNvPr id="50" name="TextBox 49">
                  <a:extLst>
                    <a:ext uri="{FF2B5EF4-FFF2-40B4-BE49-F238E27FC236}">
                      <a16:creationId xmlns:a16="http://schemas.microsoft.com/office/drawing/2014/main" id="{74A3098F-7A76-0D4E-95FC-817E14C96122}"/>
                    </a:ext>
                  </a:extLst>
                </p:cNvPr>
                <p:cNvSpPr txBox="1">
                  <a:spLocks noRot="1" noChangeAspect="1" noMove="1" noResize="1" noEditPoints="1" noAdjustHandles="1" noChangeArrowheads="1" noChangeShapeType="1" noTextEdit="1"/>
                </p:cNvSpPr>
                <p:nvPr/>
              </p:nvSpPr>
              <p:spPr>
                <a:xfrm>
                  <a:off x="7653435" y="4376943"/>
                  <a:ext cx="1144125" cy="677625"/>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0ADA13-2FDF-5C4B-8333-5FD011C38EBA}"/>
                    </a:ext>
                  </a:extLst>
                </p:cNvPr>
                <p:cNvSpPr txBox="1"/>
                <p:nvPr/>
              </p:nvSpPr>
              <p:spPr>
                <a:xfrm>
                  <a:off x="4572000" y="5516928"/>
                  <a:ext cx="1383249"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𝑇𝑟𝑎𝑣𝑒𝑙</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1" name="TextBox 50">
                  <a:extLst>
                    <a:ext uri="{FF2B5EF4-FFF2-40B4-BE49-F238E27FC236}">
                      <a16:creationId xmlns:a16="http://schemas.microsoft.com/office/drawing/2014/main" id="{A2A5E6CD-64C3-A24F-B95E-73AF2E89D41C}"/>
                    </a:ext>
                  </a:extLst>
                </p:cNvPr>
                <p:cNvSpPr txBox="1">
                  <a:spLocks noRot="1" noChangeAspect="1" noMove="1" noResize="1" noEditPoints="1" noAdjustHandles="1" noChangeArrowheads="1" noChangeShapeType="1" noTextEdit="1"/>
                </p:cNvSpPr>
                <p:nvPr/>
              </p:nvSpPr>
              <p:spPr>
                <a:xfrm>
                  <a:off x="4572000" y="5516928"/>
                  <a:ext cx="1383249" cy="4796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B063B9-01F7-5444-959C-57D0E0CABCEB}"/>
                    </a:ext>
                  </a:extLst>
                </p:cNvPr>
                <p:cNvSpPr txBox="1"/>
                <p:nvPr/>
              </p:nvSpPr>
              <p:spPr>
                <a:xfrm>
                  <a:off x="6131283" y="6078155"/>
                  <a:ext cx="1120628"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𝑆𝑖𝑐𝑘</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2" name="TextBox 51">
                  <a:extLst>
                    <a:ext uri="{FF2B5EF4-FFF2-40B4-BE49-F238E27FC236}">
                      <a16:creationId xmlns:a16="http://schemas.microsoft.com/office/drawing/2014/main" id="{C436A634-E76A-5242-981B-480B58DF7DD3}"/>
                    </a:ext>
                  </a:extLst>
                </p:cNvPr>
                <p:cNvSpPr txBox="1">
                  <a:spLocks noRot="1" noChangeAspect="1" noMove="1" noResize="1" noEditPoints="1" noAdjustHandles="1" noChangeArrowheads="1" noChangeShapeType="1" noTextEdit="1"/>
                </p:cNvSpPr>
                <p:nvPr/>
              </p:nvSpPr>
              <p:spPr>
                <a:xfrm>
                  <a:off x="6131283" y="6078155"/>
                  <a:ext cx="1120628" cy="4796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B45577F3-8F1E-2449-8F3F-869BDC1D4783}"/>
                </a:ext>
              </a:extLst>
            </p:cNvPr>
            <p:cNvCxnSpPr>
              <a:cxnSpLocks/>
              <a:stCxn id="9" idx="3"/>
              <a:endCxn id="34" idx="1"/>
            </p:cNvCxnSpPr>
            <p:nvPr/>
          </p:nvCxnSpPr>
          <p:spPr>
            <a:xfrm>
              <a:off x="5912825" y="4713837"/>
              <a:ext cx="1284952" cy="2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ADE4BF-46CC-7C4B-85D4-4F75EC107271}"/>
                </a:ext>
              </a:extLst>
            </p:cNvPr>
            <p:cNvCxnSpPr>
              <a:cxnSpLocks/>
              <a:stCxn id="10" idx="1"/>
              <a:endCxn id="34" idx="3"/>
            </p:cNvCxnSpPr>
            <p:nvPr/>
          </p:nvCxnSpPr>
          <p:spPr>
            <a:xfrm flipH="1">
              <a:off x="7341778" y="4715756"/>
              <a:ext cx="311657" cy="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17A0AF-89DA-4F49-9DDB-4D9CBF56F84E}"/>
                </a:ext>
              </a:extLst>
            </p:cNvPr>
            <p:cNvCxnSpPr>
              <a:cxnSpLocks/>
              <a:stCxn id="11" idx="6"/>
              <a:endCxn id="30" idx="1"/>
            </p:cNvCxnSpPr>
            <p:nvPr/>
          </p:nvCxnSpPr>
          <p:spPr>
            <a:xfrm>
              <a:off x="5955249" y="5756770"/>
              <a:ext cx="352313" cy="4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8AB07-EF49-BD40-9D23-A5BCB974B8DB}"/>
                </a:ext>
              </a:extLst>
            </p:cNvPr>
            <p:cNvCxnSpPr>
              <a:cxnSpLocks/>
              <a:stCxn id="30" idx="0"/>
              <a:endCxn id="8" idx="4"/>
            </p:cNvCxnSpPr>
            <p:nvPr/>
          </p:nvCxnSpPr>
          <p:spPr>
            <a:xfrm flipV="1">
              <a:off x="6379562" y="5530891"/>
              <a:ext cx="287089" cy="157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C269FE-094A-C148-9768-4D7A4074E965}"/>
                </a:ext>
              </a:extLst>
            </p:cNvPr>
            <p:cNvCxnSpPr>
              <a:cxnSpLocks/>
              <a:stCxn id="30" idx="2"/>
              <a:endCxn id="12" idx="0"/>
            </p:cNvCxnSpPr>
            <p:nvPr/>
          </p:nvCxnSpPr>
          <p:spPr>
            <a:xfrm>
              <a:off x="6379562" y="5832883"/>
              <a:ext cx="312036"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004CA3-E963-9343-B77D-704B7C29FC02}"/>
                </a:ext>
              </a:extLst>
            </p:cNvPr>
            <p:cNvCxnSpPr>
              <a:cxnSpLocks/>
              <a:stCxn id="34" idx="2"/>
              <a:endCxn id="12" idx="0"/>
            </p:cNvCxnSpPr>
            <p:nvPr/>
          </p:nvCxnSpPr>
          <p:spPr>
            <a:xfrm flipH="1">
              <a:off x="6691598" y="4788574"/>
              <a:ext cx="578180" cy="1289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5CDC0C-BB76-274D-BEDD-E5A46B4A5CE1}"/>
                </a:ext>
              </a:extLst>
            </p:cNvPr>
            <p:cNvCxnSpPr>
              <a:cxnSpLocks/>
              <a:stCxn id="8" idx="0"/>
              <a:endCxn id="34" idx="1"/>
            </p:cNvCxnSpPr>
            <p:nvPr/>
          </p:nvCxnSpPr>
          <p:spPr>
            <a:xfrm flipV="1">
              <a:off x="6666651" y="4716575"/>
              <a:ext cx="531126" cy="33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F5E8364-9F59-AA4C-BECD-F4195851FAF5}"/>
                </a:ext>
              </a:extLst>
            </p:cNvPr>
            <p:cNvGrpSpPr/>
            <p:nvPr/>
          </p:nvGrpSpPr>
          <p:grpSpPr>
            <a:xfrm>
              <a:off x="7151697" y="4598496"/>
              <a:ext cx="529501" cy="457489"/>
              <a:chOff x="6669977" y="2891240"/>
              <a:chExt cx="529501" cy="457489"/>
            </a:xfrm>
          </p:grpSpPr>
          <p:sp>
            <p:nvSpPr>
              <p:cNvPr id="33" name="Rectangle 32">
                <a:extLst>
                  <a:ext uri="{FF2B5EF4-FFF2-40B4-BE49-F238E27FC236}">
                    <a16:creationId xmlns:a16="http://schemas.microsoft.com/office/drawing/2014/main" id="{D097AA51-8364-F64A-A01F-4E5CEBA17A9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4" name="Rectangle 33">
                <a:extLst>
                  <a:ext uri="{FF2B5EF4-FFF2-40B4-BE49-F238E27FC236}">
                    <a16:creationId xmlns:a16="http://schemas.microsoft.com/office/drawing/2014/main" id="{D0B11D66-2B4E-D84F-93B0-CEAB663A891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5" name="Rectangle 34">
                <a:extLst>
                  <a:ext uri="{FF2B5EF4-FFF2-40B4-BE49-F238E27FC236}">
                    <a16:creationId xmlns:a16="http://schemas.microsoft.com/office/drawing/2014/main" id="{7EF04CC9-D18A-3B42-8EA5-0371D290B96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9ECE941-1F98-A548-B167-B04A0ABE6D38}"/>
                      </a:ext>
                    </a:extLst>
                  </p:cNvPr>
                  <p:cNvSpPr txBox="1"/>
                  <p:nvPr/>
                </p:nvSpPr>
                <p:spPr>
                  <a:xfrm>
                    <a:off x="6903780" y="3007608"/>
                    <a:ext cx="295698"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panose="02040503050406030204" pitchFamily="18" charset="0"/>
                                </a:rPr>
                                <m:t>𝑈</m:t>
                              </m:r>
                            </m:sub>
                          </m:sSub>
                        </m:oMath>
                      </m:oMathPara>
                    </a14:m>
                    <a:endParaRPr lang="en-GB" sz="1200" dirty="0"/>
                  </a:p>
                </p:txBody>
              </p:sp>
            </mc:Choice>
            <mc:Fallback xmlns="">
              <p:sp>
                <p:nvSpPr>
                  <p:cNvPr id="76" name="TextBox 75">
                    <a:extLst>
                      <a:ext uri="{FF2B5EF4-FFF2-40B4-BE49-F238E27FC236}">
                        <a16:creationId xmlns:a16="http://schemas.microsoft.com/office/drawing/2014/main" id="{2EEFA9C0-0AD2-4747-8ACA-2D2A85CC03FC}"/>
                      </a:ext>
                    </a:extLst>
                  </p:cNvPr>
                  <p:cNvSpPr txBox="1">
                    <a:spLocks noRot="1" noChangeAspect="1" noMove="1" noResize="1" noEditPoints="1" noAdjustHandles="1" noChangeArrowheads="1" noChangeShapeType="1" noTextEdit="1"/>
                  </p:cNvSpPr>
                  <p:nvPr/>
                </p:nvSpPr>
                <p:spPr>
                  <a:xfrm>
                    <a:off x="6903780" y="3007608"/>
                    <a:ext cx="295698" cy="341121"/>
                  </a:xfrm>
                  <a:prstGeom prst="rect">
                    <a:avLst/>
                  </a:prstGeom>
                  <a:blipFill>
                    <a:blip r:embed="rId10"/>
                    <a:stretch>
                      <a:fillRect l="-16667" b="-18750"/>
                    </a:stretch>
                  </a:blipFill>
                </p:spPr>
                <p:txBody>
                  <a:bodyPr/>
                  <a:lstStyle/>
                  <a:p>
                    <a:r>
                      <a:rPr lang="en-GB">
                        <a:noFill/>
                      </a:rPr>
                      <a:t> </a:t>
                    </a:r>
                  </a:p>
                </p:txBody>
              </p:sp>
            </mc:Fallback>
          </mc:AlternateContent>
        </p:grpSp>
        <p:grpSp>
          <p:nvGrpSpPr>
            <p:cNvPr id="21" name="Group 20">
              <a:extLst>
                <a:ext uri="{FF2B5EF4-FFF2-40B4-BE49-F238E27FC236}">
                  <a16:creationId xmlns:a16="http://schemas.microsoft.com/office/drawing/2014/main" id="{3E12F8ED-E47E-6B4C-8431-D0B24DCC3B95}"/>
                </a:ext>
              </a:extLst>
            </p:cNvPr>
            <p:cNvGrpSpPr/>
            <p:nvPr/>
          </p:nvGrpSpPr>
          <p:grpSpPr>
            <a:xfrm>
              <a:off x="6071868" y="5642804"/>
              <a:ext cx="425774" cy="456384"/>
              <a:chOff x="6191042" y="3935548"/>
              <a:chExt cx="425774" cy="456384"/>
            </a:xfrm>
          </p:grpSpPr>
          <p:sp>
            <p:nvSpPr>
              <p:cNvPr id="29" name="Rectangle 28">
                <a:extLst>
                  <a:ext uri="{FF2B5EF4-FFF2-40B4-BE49-F238E27FC236}">
                    <a16:creationId xmlns:a16="http://schemas.microsoft.com/office/drawing/2014/main" id="{EE0C0673-F922-5249-B26F-5E16B166B39C}"/>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0" name="Rectangle 29">
                <a:extLst>
                  <a:ext uri="{FF2B5EF4-FFF2-40B4-BE49-F238E27FC236}">
                    <a16:creationId xmlns:a16="http://schemas.microsoft.com/office/drawing/2014/main" id="{1D43E374-E347-0043-9A52-CB41D9392F63}"/>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1" name="Rectangle 30">
                <a:extLst>
                  <a:ext uri="{FF2B5EF4-FFF2-40B4-BE49-F238E27FC236}">
                    <a16:creationId xmlns:a16="http://schemas.microsoft.com/office/drawing/2014/main" id="{C2EB464E-629D-844A-83AE-29FCB2FE9F99}"/>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8080E4D-01C6-5D4F-8013-3EEDC190198E}"/>
                      </a:ext>
                    </a:extLst>
                  </p:cNvPr>
                  <p:cNvSpPr txBox="1"/>
                  <p:nvPr/>
                </p:nvSpPr>
                <p:spPr>
                  <a:xfrm>
                    <a:off x="6191042" y="4050810"/>
                    <a:ext cx="269840" cy="341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2</m:t>
                              </m:r>
                            </m:sub>
                          </m:sSub>
                        </m:oMath>
                      </m:oMathPara>
                    </a14:m>
                    <a:endParaRPr lang="en-GB" sz="1200" dirty="0"/>
                  </a:p>
                </p:txBody>
              </p:sp>
            </mc:Choice>
            <mc:Fallback xmlns="">
              <p:sp>
                <p:nvSpPr>
                  <p:cNvPr id="72" name="TextBox 71">
                    <a:extLst>
                      <a:ext uri="{FF2B5EF4-FFF2-40B4-BE49-F238E27FC236}">
                        <a16:creationId xmlns:a16="http://schemas.microsoft.com/office/drawing/2014/main" id="{F5277568-56CF-BB45-ADE0-2316AB0B8AA7}"/>
                      </a:ext>
                    </a:extLst>
                  </p:cNvPr>
                  <p:cNvSpPr txBox="1">
                    <a:spLocks noRot="1" noChangeAspect="1" noMove="1" noResize="1" noEditPoints="1" noAdjustHandles="1" noChangeArrowheads="1" noChangeShapeType="1" noTextEdit="1"/>
                  </p:cNvSpPr>
                  <p:nvPr/>
                </p:nvSpPr>
                <p:spPr>
                  <a:xfrm>
                    <a:off x="6191042" y="4050810"/>
                    <a:ext cx="269840" cy="341122"/>
                  </a:xfrm>
                  <a:prstGeom prst="rect">
                    <a:avLst/>
                  </a:prstGeom>
                  <a:blipFill>
                    <a:blip r:embed="rId11"/>
                    <a:stretch>
                      <a:fillRect l="-18750" r="-6250" b="-26667"/>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1CE37C9D-F124-6046-9B98-91022735C108}"/>
                </a:ext>
              </a:extLst>
            </p:cNvPr>
            <p:cNvGrpSpPr/>
            <p:nvPr/>
          </p:nvGrpSpPr>
          <p:grpSpPr>
            <a:xfrm>
              <a:off x="5145083" y="5078737"/>
              <a:ext cx="498717" cy="457489"/>
              <a:chOff x="6669977" y="2891240"/>
              <a:chExt cx="498717" cy="457489"/>
            </a:xfrm>
          </p:grpSpPr>
          <p:sp>
            <p:nvSpPr>
              <p:cNvPr id="25" name="Rectangle 24">
                <a:extLst>
                  <a:ext uri="{FF2B5EF4-FFF2-40B4-BE49-F238E27FC236}">
                    <a16:creationId xmlns:a16="http://schemas.microsoft.com/office/drawing/2014/main" id="{C51A209F-5C8D-474E-A0F8-0C8FA50F8BC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6" name="Rectangle 25">
                <a:extLst>
                  <a:ext uri="{FF2B5EF4-FFF2-40B4-BE49-F238E27FC236}">
                    <a16:creationId xmlns:a16="http://schemas.microsoft.com/office/drawing/2014/main" id="{7FC22E38-8DA9-6F46-B6E3-F78830E8EF5F}"/>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Rectangle 26">
                <a:extLst>
                  <a:ext uri="{FF2B5EF4-FFF2-40B4-BE49-F238E27FC236}">
                    <a16:creationId xmlns:a16="http://schemas.microsoft.com/office/drawing/2014/main" id="{3ED68C5D-3ADE-8245-B111-F757429AE4C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A1B607B-9DED-104F-975D-C36139A813F5}"/>
                      </a:ext>
                    </a:extLst>
                  </p:cNvPr>
                  <p:cNvSpPr txBox="1"/>
                  <p:nvPr/>
                </p:nvSpPr>
                <p:spPr>
                  <a:xfrm>
                    <a:off x="6903780" y="3007608"/>
                    <a:ext cx="264914"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1</m:t>
                              </m:r>
                            </m:sub>
                          </m:sSub>
                        </m:oMath>
                      </m:oMathPara>
                    </a14:m>
                    <a:endParaRPr lang="en-GB" sz="1200" dirty="0"/>
                  </a:p>
                </p:txBody>
              </p:sp>
            </mc:Choice>
            <mc:Fallback xmlns="">
              <p:sp>
                <p:nvSpPr>
                  <p:cNvPr id="68" name="TextBox 67">
                    <a:extLst>
                      <a:ext uri="{FF2B5EF4-FFF2-40B4-BE49-F238E27FC236}">
                        <a16:creationId xmlns:a16="http://schemas.microsoft.com/office/drawing/2014/main" id="{80649562-3A68-5146-AE53-3E34A1289572}"/>
                      </a:ext>
                    </a:extLst>
                  </p:cNvPr>
                  <p:cNvSpPr txBox="1">
                    <a:spLocks noRot="1" noChangeAspect="1" noMove="1" noResize="1" noEditPoints="1" noAdjustHandles="1" noChangeArrowheads="1" noChangeShapeType="1" noTextEdit="1"/>
                  </p:cNvSpPr>
                  <p:nvPr/>
                </p:nvSpPr>
                <p:spPr>
                  <a:xfrm>
                    <a:off x="6903780" y="3007608"/>
                    <a:ext cx="264914" cy="341121"/>
                  </a:xfrm>
                  <a:prstGeom prst="rect">
                    <a:avLst/>
                  </a:prstGeom>
                  <a:blipFill>
                    <a:blip r:embed="rId12"/>
                    <a:stretch>
                      <a:fillRect l="-26667" r="-6667" b="-26667"/>
                    </a:stretch>
                  </a:blipFill>
                </p:spPr>
                <p:txBody>
                  <a:bodyPr/>
                  <a:lstStyle/>
                  <a:p>
                    <a:r>
                      <a:rPr lang="en-GB">
                        <a:noFill/>
                      </a:rPr>
                      <a:t> </a:t>
                    </a:r>
                  </a:p>
                </p:txBody>
              </p:sp>
            </mc:Fallback>
          </mc:AlternateContent>
        </p:grpSp>
        <p:cxnSp>
          <p:nvCxnSpPr>
            <p:cNvPr id="23" name="Straight Connector 22">
              <a:extLst>
                <a:ext uri="{FF2B5EF4-FFF2-40B4-BE49-F238E27FC236}">
                  <a16:creationId xmlns:a16="http://schemas.microsoft.com/office/drawing/2014/main" id="{2C4D84B4-B58B-8142-8A8F-9D579620E9B4}"/>
                </a:ext>
              </a:extLst>
            </p:cNvPr>
            <p:cNvCxnSpPr>
              <a:cxnSpLocks/>
              <a:stCxn id="9" idx="2"/>
              <a:endCxn id="26" idx="0"/>
            </p:cNvCxnSpPr>
            <p:nvPr/>
          </p:nvCxnSpPr>
          <p:spPr>
            <a:xfrm flipH="1">
              <a:off x="5263163" y="4951547"/>
              <a:ext cx="1662" cy="173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964494-7A40-8048-AA19-AAD7EDB2C3C3}"/>
                </a:ext>
              </a:extLst>
            </p:cNvPr>
            <p:cNvCxnSpPr>
              <a:cxnSpLocks/>
              <a:stCxn id="26" idx="2"/>
              <a:endCxn id="11" idx="0"/>
            </p:cNvCxnSpPr>
            <p:nvPr/>
          </p:nvCxnSpPr>
          <p:spPr>
            <a:xfrm>
              <a:off x="5263163" y="5268815"/>
              <a:ext cx="462" cy="24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8046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F6EC-DE2B-B94A-987C-2ED5087C6172}"/>
              </a:ext>
            </a:extLst>
          </p:cNvPr>
          <p:cNvSpPr>
            <a:spLocks noGrp="1"/>
          </p:cNvSpPr>
          <p:nvPr>
            <p:ph type="title"/>
          </p:nvPr>
        </p:nvSpPr>
        <p:spPr/>
        <p:txBody>
          <a:bodyPr/>
          <a:lstStyle/>
          <a:p>
            <a:r>
              <a:rPr lang="en-GB" dirty="0"/>
              <a:t>Setting: Agent with Utilities</a:t>
            </a:r>
          </a:p>
        </p:txBody>
      </p:sp>
      <p:sp>
        <p:nvSpPr>
          <p:cNvPr id="4" name="Slide Number Placeholder 3">
            <a:extLst>
              <a:ext uri="{FF2B5EF4-FFF2-40B4-BE49-F238E27FC236}">
                <a16:creationId xmlns:a16="http://schemas.microsoft.com/office/drawing/2014/main" id="{004E23A6-3883-B243-8FE9-D2999B16AA63}"/>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7" name="Rectangle 3">
            <a:extLst>
              <a:ext uri="{FF2B5EF4-FFF2-40B4-BE49-F238E27FC236}">
                <a16:creationId xmlns:a16="http://schemas.microsoft.com/office/drawing/2014/main" id="{D18A3493-6526-B14E-9F9C-069C74DB20A3}"/>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6" name="Content Placeholder 4">
            <a:extLst>
              <a:ext uri="{FF2B5EF4-FFF2-40B4-BE49-F238E27FC236}">
                <a16:creationId xmlns:a16="http://schemas.microsoft.com/office/drawing/2014/main" id="{245CB1CF-DFD6-904C-919D-B99E6E4129E3}"/>
              </a:ext>
            </a:extLst>
          </p:cNvPr>
          <p:cNvPicPr>
            <a:picLocks noChangeAspect="1"/>
          </p:cNvPicPr>
          <p:nvPr/>
        </p:nvPicPr>
        <p:blipFill>
          <a:blip r:embed="rId2"/>
          <a:stretch>
            <a:fillRect/>
          </a:stretch>
        </p:blipFill>
        <p:spPr>
          <a:xfrm>
            <a:off x="1597757" y="1445567"/>
            <a:ext cx="5948486" cy="4503373"/>
          </a:xfrm>
          <a:prstGeom prst="rect">
            <a:avLst/>
          </a:prstGeom>
        </p:spPr>
      </p:pic>
      <p:sp>
        <p:nvSpPr>
          <p:cNvPr id="11" name="Rectangle 10">
            <a:extLst>
              <a:ext uri="{FF2B5EF4-FFF2-40B4-BE49-F238E27FC236}">
                <a16:creationId xmlns:a16="http://schemas.microsoft.com/office/drawing/2014/main" id="{EE5C090A-8053-E44D-901D-ECEF944350FC}"/>
              </a:ext>
            </a:extLst>
          </p:cNvPr>
          <p:cNvSpPr/>
          <p:nvPr/>
        </p:nvSpPr>
        <p:spPr>
          <a:xfrm>
            <a:off x="2070476" y="2290354"/>
            <a:ext cx="2414552" cy="1715588"/>
          </a:xfrm>
          <a:prstGeom prst="rect">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93DF6B7-BD74-4B4C-9D89-CAD5C8313F09}"/>
              </a:ext>
            </a:extLst>
          </p:cNvPr>
          <p:cNvSpPr/>
          <p:nvPr/>
        </p:nvSpPr>
        <p:spPr>
          <a:xfrm>
            <a:off x="4485028" y="2419091"/>
            <a:ext cx="1219086" cy="2849595"/>
          </a:xfrm>
          <a:prstGeom prst="rect">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39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dirty="0"/>
              <a:t>Decision Networks/Models</a:t>
            </a:r>
          </a:p>
        </p:txBody>
      </p:sp>
      <p:sp>
        <p:nvSpPr>
          <p:cNvPr id="70658" name="Rectangle 3"/>
          <p:cNvSpPr>
            <a:spLocks noGrp="1" noChangeArrowheads="1"/>
          </p:cNvSpPr>
          <p:nvPr>
            <p:ph type="body" idx="1"/>
          </p:nvPr>
        </p:nvSpPr>
        <p:spPr/>
        <p:txBody>
          <a:bodyPr>
            <a:normAutofit/>
          </a:bodyPr>
          <a:lstStyle/>
          <a:p>
            <a:r>
              <a:rPr lang="en-US" dirty="0"/>
              <a:t>Extend a PGM to handle actions and utilities</a:t>
            </a:r>
          </a:p>
          <a:p>
            <a:pPr lvl="1"/>
            <a:r>
              <a:rPr lang="en-US" dirty="0"/>
              <a:t>Decision variables</a:t>
            </a:r>
          </a:p>
          <a:p>
            <a:pPr lvl="1"/>
            <a:r>
              <a:rPr lang="en-US" dirty="0"/>
              <a:t>Utility variables</a:t>
            </a:r>
          </a:p>
          <a:p>
            <a:r>
              <a:rPr lang="en-US" dirty="0"/>
              <a:t>Also called influence diagrams</a:t>
            </a:r>
          </a:p>
          <a:p>
            <a:r>
              <a:rPr lang="en-US" dirty="0"/>
              <a:t>Use an inference method of one’s choosing </a:t>
            </a:r>
            <a:br>
              <a:rPr lang="en-US" dirty="0"/>
            </a:br>
            <a:r>
              <a:rPr lang="en-US" dirty="0"/>
              <a:t>to find actions that lead to the highest expected utility</a:t>
            </a:r>
          </a:p>
          <a:p>
            <a:r>
              <a:rPr lang="en-US" dirty="0"/>
              <a:t>Also allows to perform so-called </a:t>
            </a:r>
            <a:br>
              <a:rPr lang="en-US" dirty="0"/>
            </a:br>
            <a:r>
              <a:rPr lang="en-US" i="1" dirty="0"/>
              <a:t>Value of Information</a:t>
            </a:r>
            <a:r>
              <a:rPr lang="en-US" dirty="0"/>
              <a:t> calculations</a:t>
            </a:r>
          </a:p>
          <a:p>
            <a:pPr lvl="1"/>
            <a:r>
              <a:rPr lang="en-US" dirty="0"/>
              <a:t>Is it worth it to spend resources on getting more information (in the form of evidence)?</a:t>
            </a:r>
          </a:p>
        </p:txBody>
      </p:sp>
      <p:sp>
        <p:nvSpPr>
          <p:cNvPr id="2" name="Slide Number Placeholder 1">
            <a:extLst>
              <a:ext uri="{FF2B5EF4-FFF2-40B4-BE49-F238E27FC236}">
                <a16:creationId xmlns:a16="http://schemas.microsoft.com/office/drawing/2014/main" id="{5206C374-E327-534F-98EB-D89F2C4D3FBC}"/>
              </a:ext>
            </a:extLst>
          </p:cNvPr>
          <p:cNvSpPr>
            <a:spLocks noGrp="1"/>
          </p:cNvSpPr>
          <p:nvPr>
            <p:ph type="sldNum" sz="quarter" idx="12"/>
          </p:nvPr>
        </p:nvSpPr>
        <p:spPr/>
        <p:txBody>
          <a:bodyPr/>
          <a:lstStyle/>
          <a:p>
            <a:fld id="{67C9959E-8E6B-B04C-9955-EA096F41CA7A}" type="slidenum">
              <a:rPr lang="en-GB" smtClean="0"/>
              <a:pPr/>
              <a:t>30</a:t>
            </a:fld>
            <a:endParaRPr lang="en-GB"/>
          </a:p>
        </p:txBody>
      </p:sp>
    </p:spTree>
    <p:extLst>
      <p:ext uri="{BB962C8B-B14F-4D97-AF65-F5344CB8AC3E}">
        <p14:creationId xmlns:p14="http://schemas.microsoft.com/office/powerpoint/2010/main" val="248643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PRVs &amp; Utility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fontScale="92500"/>
              </a:bodyPr>
              <a:lstStyle/>
              <a:p>
                <a:r>
                  <a:rPr lang="en-GB" dirty="0"/>
                  <a:t>Action and utility PRVs follow the same syntax as normal PRVs</a:t>
                </a:r>
              </a:p>
              <a:p>
                <a:r>
                  <a:rPr lang="en-GB" dirty="0">
                    <a:solidFill>
                      <a:schemeClr val="accent1"/>
                    </a:solidFill>
                  </a:rPr>
                  <a:t>Decision PRV </a:t>
                </a:r>
                <a14:m>
                  <m:oMath xmlns:m="http://schemas.openxmlformats.org/officeDocument/2006/math">
                    <m:r>
                      <a:rPr lang="en-GB" i="1" dirty="0" smtClean="0">
                        <a:latin typeface="Cambria Math" panose="02040503050406030204" pitchFamily="18" charset="0"/>
                      </a:rPr>
                      <m:t>𝐴</m:t>
                    </m:r>
                  </m:oMath>
                </a14:m>
                <a:r>
                  <a:rPr lang="en-GB" dirty="0"/>
                  <a:t>: </a:t>
                </a:r>
                <a:br>
                  <a:rPr lang="en-GB" dirty="0"/>
                </a:br>
                <a:r>
                  <a:rPr lang="en-GB" dirty="0"/>
                  <a:t>range </a:t>
                </a:r>
                <a14:m>
                  <m:oMath xmlns:m="http://schemas.openxmlformats.org/officeDocument/2006/math">
                    <m:r>
                      <a:rPr lang="en-GB"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𝑛</m:t>
                        </m:r>
                      </m:sup>
                    </m:sSubSup>
                  </m:oMath>
                </a14:m>
                <a:r>
                  <a:rPr lang="en-GB" dirty="0"/>
                  <a:t> set of possible actions</a:t>
                </a:r>
              </a:p>
              <a:p>
                <a:pPr lvl="1"/>
                <a:r>
                  <a:rPr lang="en-GB" dirty="0"/>
                  <a:t>Actions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𝑖</m:t>
                        </m:r>
                      </m:sub>
                    </m:sSub>
                  </m:oMath>
                </a14:m>
                <a:r>
                  <a:rPr lang="en-GB" dirty="0"/>
                  <a:t> mutually exclusive (consistent with range def.)</a:t>
                </a:r>
              </a:p>
              <a:p>
                <a:pPr lvl="1"/>
                <a:r>
                  <a:rPr lang="en-GB" dirty="0"/>
                  <a:t>Depicted by a rectangle in a graphical representation</a:t>
                </a:r>
              </a:p>
              <a:p>
                <a:pPr lvl="1"/>
                <a:r>
                  <a:rPr lang="en-GB" dirty="0"/>
                  <a:t>E.g., possible travel restrictions for people </a:t>
                </a:r>
                <a14:m>
                  <m:oMath xmlns:m="http://schemas.openxmlformats.org/officeDocument/2006/math">
                    <m:r>
                      <a:rPr lang="en-GB" i="1" dirty="0" smtClean="0">
                        <a:latin typeface="Cambria Math" panose="02040503050406030204" pitchFamily="18" charset="0"/>
                      </a:rPr>
                      <m:t>𝑋</m:t>
                    </m:r>
                  </m:oMath>
                </a14:m>
                <a:r>
                  <a:rPr lang="en-GB" dirty="0"/>
                  <a:t>: </a:t>
                </a:r>
                <a14:m>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e>
                    </m:d>
                  </m:oMath>
                </a14:m>
                <a:endParaRPr lang="en-GB" dirty="0"/>
              </a:p>
              <a:p>
                <a:pPr lvl="2"/>
                <a:r>
                  <a:rPr lang="en-GB" dirty="0"/>
                  <a:t>Range values: </a:t>
                </a:r>
                <a14:m>
                  <m:oMath xmlns:m="http://schemas.openxmlformats.org/officeDocument/2006/math">
                    <m:r>
                      <a:rPr lang="de-DE" b="0" i="1" smtClean="0">
                        <a:latin typeface="Cambria Math" panose="02040503050406030204" pitchFamily="18" charset="0"/>
                      </a:rPr>
                      <m:t>𝑏𝑎𝑛</m:t>
                    </m:r>
                    <m:r>
                      <a:rPr lang="de-DE" b="0" i="1" smtClean="0">
                        <a:latin typeface="Cambria Math" panose="02040503050406030204" pitchFamily="18" charset="0"/>
                      </a:rPr>
                      <m:t>,</m:t>
                    </m:r>
                    <m:r>
                      <a:rPr lang="de-DE" b="0" i="1" smtClean="0">
                        <a:latin typeface="Cambria Math" panose="02040503050406030204" pitchFamily="18" charset="0"/>
                      </a:rPr>
                      <m:t>𝑓𝑟𝑒𝑒</m:t>
                    </m:r>
                  </m:oMath>
                </a14:m>
                <a:endParaRPr lang="en-GB" dirty="0"/>
              </a:p>
              <a:p>
                <a:r>
                  <a:rPr lang="en-GB" dirty="0">
                    <a:solidFill>
                      <a:schemeClr val="accent1"/>
                    </a:solidFill>
                  </a:rPr>
                  <a:t>Utility PRV</a:t>
                </a:r>
                <a:r>
                  <a:rPr lang="en-GB" dirty="0"/>
                  <a:t> </a:t>
                </a:r>
                <a14:m>
                  <m:oMath xmlns:m="http://schemas.openxmlformats.org/officeDocument/2006/math">
                    <m:r>
                      <a:rPr lang="en-GB" i="1" dirty="0" smtClean="0">
                        <a:latin typeface="Cambria Math" panose="02040503050406030204" pitchFamily="18" charset="0"/>
                      </a:rPr>
                      <m:t>𝑈</m:t>
                    </m:r>
                  </m:oMath>
                </a14:m>
                <a:r>
                  <a:rPr lang="en-GB" dirty="0"/>
                  <a:t>: </a:t>
                </a:r>
                <a:br>
                  <a:rPr lang="en-GB" dirty="0"/>
                </a:br>
                <a:r>
                  <a:rPr lang="en-GB" dirty="0"/>
                  <a:t>range </a:t>
                </a:r>
                <a14:m>
                  <m:oMath xmlns:m="http://schemas.openxmlformats.org/officeDocument/2006/math">
                    <m:r>
                      <a:rPr lang="en-GB"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𝑈</m:t>
                        </m:r>
                      </m:e>
                    </m:d>
                    <m:r>
                      <a:rPr lang="de-DE" i="1">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ℝ</m:t>
                    </m:r>
                  </m:oMath>
                </a14:m>
                <a:endParaRPr lang="en-GB" dirty="0"/>
              </a:p>
              <a:p>
                <a:pPr lvl="1"/>
                <a:r>
                  <a:rPr lang="en-GB" dirty="0"/>
                  <a:t>Output variable, i.e., gets assigned a value by utility function</a:t>
                </a:r>
              </a:p>
              <a:p>
                <a:pPr lvl="2"/>
                <a:r>
                  <a:rPr lang="en-GB" dirty="0"/>
                  <a:t>Therefore, always a leaf</a:t>
                </a:r>
              </a:p>
              <a:p>
                <a:pPr lvl="1"/>
                <a:r>
                  <a:rPr lang="en-GB" dirty="0"/>
                  <a:t>Depicted by a diamond in a graphical representation</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286" t="-1515" b="-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31</a:t>
            </a:fld>
            <a:endParaRPr lang="en-GB"/>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8B64E4F-3634-C046-8F50-B7D05BDCFFB3}"/>
                  </a:ext>
                </a:extLst>
              </p:cNvPr>
              <p:cNvSpPr txBox="1"/>
              <p:nvPr/>
            </p:nvSpPr>
            <p:spPr>
              <a:xfrm>
                <a:off x="7582730" y="3941883"/>
                <a:ext cx="1285528"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43" name="TextBox 42">
                <a:extLst>
                  <a:ext uri="{FF2B5EF4-FFF2-40B4-BE49-F238E27FC236}">
                    <a16:creationId xmlns:a16="http://schemas.microsoft.com/office/drawing/2014/main" id="{48B64E4F-3634-C046-8F50-B7D05BDCFFB3}"/>
                  </a:ext>
                </a:extLst>
              </p:cNvPr>
              <p:cNvSpPr txBox="1">
                <a:spLocks noRot="1" noChangeAspect="1" noMove="1" noResize="1" noEditPoints="1" noAdjustHandles="1" noChangeArrowheads="1" noChangeShapeType="1" noTextEdit="1"/>
              </p:cNvSpPr>
              <p:nvPr/>
            </p:nvSpPr>
            <p:spPr>
              <a:xfrm>
                <a:off x="7582730" y="3941883"/>
                <a:ext cx="1285528" cy="349702"/>
              </a:xfrm>
              <a:prstGeom prst="rect">
                <a:avLst/>
              </a:prstGeom>
              <a:blipFill>
                <a:blip r:embed="rId3"/>
                <a:stretch>
                  <a:fillRect l="-97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C4C28DA-72FD-E341-A38F-A77189819AC1}"/>
                  </a:ext>
                </a:extLst>
              </p:cNvPr>
              <p:cNvSpPr txBox="1"/>
              <p:nvPr/>
            </p:nvSpPr>
            <p:spPr>
              <a:xfrm>
                <a:off x="7653432" y="5664243"/>
                <a:ext cx="1144125" cy="550247"/>
              </a:xfrm>
              <a:prstGeom prst="diamond">
                <a:avLst/>
              </a:prstGeom>
              <a:solidFill>
                <a:schemeClr val="tx2">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4" name="TextBox 43">
                <a:extLst>
                  <a:ext uri="{FF2B5EF4-FFF2-40B4-BE49-F238E27FC236}">
                    <a16:creationId xmlns:a16="http://schemas.microsoft.com/office/drawing/2014/main" id="{DC4C28DA-72FD-E341-A38F-A77189819AC1}"/>
                  </a:ext>
                </a:extLst>
              </p:cNvPr>
              <p:cNvSpPr txBox="1">
                <a:spLocks noRot="1" noChangeAspect="1" noMove="1" noResize="1" noEditPoints="1" noAdjustHandles="1" noChangeArrowheads="1" noChangeShapeType="1" noTextEdit="1"/>
              </p:cNvSpPr>
              <p:nvPr/>
            </p:nvSpPr>
            <p:spPr>
              <a:xfrm>
                <a:off x="7653432" y="5664243"/>
                <a:ext cx="1144125" cy="550247"/>
              </a:xfrm>
              <a:prstGeom prst="diamond">
                <a:avLst/>
              </a:prstGeom>
              <a:blipFill>
                <a:blip r:embed="rId4"/>
                <a:stretch>
                  <a:fillRect/>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7801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PRVs in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As arguments of a parfactor</a:t>
                </a:r>
              </a:p>
              <a:p>
                <a:r>
                  <a:rPr lang="en-GB" dirty="0"/>
                  <a:t>Parfactor </a:t>
                </a:r>
                <a14:m>
                  <m:oMath xmlns:m="http://schemas.openxmlformats.org/officeDocument/2006/math">
                    <m:r>
                      <a:rPr lang="de-DE" i="1" dirty="0">
                        <a:latin typeface="Cambria Math" panose="02040503050406030204" pitchFamily="18" charset="0"/>
                        <a:ea typeface="Cambria Math" panose="02040503050406030204" pitchFamily="18" charset="0"/>
                      </a:rPr>
                      <m:t>𝜙</m:t>
                    </m:r>
                    <m:sSub>
                      <m:sSubPr>
                        <m:ctrlPr>
                          <a:rPr lang="de-DE" i="1" dirty="0">
                            <a:latin typeface="Cambria Math" panose="02040503050406030204" pitchFamily="18" charset="0"/>
                            <a:ea typeface="Cambria Math" panose="02040503050406030204" pitchFamily="18" charset="0"/>
                          </a:rPr>
                        </m:ctrlPr>
                      </m:sSubPr>
                      <m:e>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𝒜</m:t>
                            </m:r>
                          </m:e>
                        </m:d>
                      </m:e>
                      <m: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𝐶</m:t>
                        </m:r>
                      </m:sub>
                    </m:sSub>
                  </m:oMath>
                </a14:m>
                <a:endParaRPr lang="en-GB" dirty="0"/>
              </a:p>
              <a:p>
                <a:pPr lvl="1"/>
                <a:r>
                  <a:rPr lang="en-GB" dirty="0"/>
                  <a:t>May now also contain decision PRVs in its arguments </a:t>
                </a:r>
                <a14:m>
                  <m:oMath xmlns:m="http://schemas.openxmlformats.org/officeDocument/2006/math">
                    <m:r>
                      <a:rPr lang="de-DE" i="1" dirty="0">
                        <a:latin typeface="Cambria Math" panose="02040503050406030204" pitchFamily="18" charset="0"/>
                        <a:ea typeface="Cambria Math" panose="02040503050406030204" pitchFamily="18" charset="0"/>
                      </a:rPr>
                      <m:t>𝒜</m:t>
                    </m:r>
                  </m:oMath>
                </a14:m>
                <a:endParaRPr lang="en-GB" dirty="0"/>
              </a:p>
              <a:p>
                <a:pPr lvl="1"/>
                <a:r>
                  <a:rPr lang="en-GB" dirty="0"/>
                  <a:t>E.g., </a:t>
                </a:r>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1</m:t>
                        </m:r>
                      </m:sub>
                    </m:sSub>
                    <m:d>
                      <m:dPr>
                        <m:ctrlPr>
                          <a:rPr lang="de-DE" i="1" dirty="0">
                            <a:latin typeface="Cambria Math" panose="02040503050406030204" pitchFamily="18" charset="0"/>
                            <a:ea typeface="Cambria Math" panose="02040503050406030204" pitchFamily="18" charset="0"/>
                          </a:rPr>
                        </m:ctrlPr>
                      </m:dPr>
                      <m:e>
                        <m:r>
                          <a:rPr lang="de-DE" i="1" dirty="0">
                            <a:solidFill>
                              <a:schemeClr val="accent1"/>
                            </a:solidFill>
                            <a:latin typeface="Cambria Math" panose="02040503050406030204" pitchFamily="18" charset="0"/>
                            <a:ea typeface="Cambria Math" panose="02040503050406030204" pitchFamily="18" charset="0"/>
                          </a:rPr>
                          <m:t>𝑅𝑒𝑠𝑡𝑟𝑖𝑐𝑡</m:t>
                        </m:r>
                        <m:d>
                          <m:dPr>
                            <m:ctrlPr>
                              <a:rPr lang="de-DE" i="1" dirty="0">
                                <a:solidFill>
                                  <a:schemeClr val="accent1"/>
                                </a:solidFill>
                                <a:latin typeface="Cambria Math" panose="02040503050406030204" pitchFamily="18" charset="0"/>
                                <a:ea typeface="Cambria Math" panose="02040503050406030204" pitchFamily="18" charset="0"/>
                              </a:rPr>
                            </m:ctrlPr>
                          </m:dPr>
                          <m:e>
                            <m:r>
                              <a:rPr lang="de-DE" i="1" dirty="0">
                                <a:solidFill>
                                  <a:schemeClr val="accent1"/>
                                </a:solidFill>
                                <a:latin typeface="Cambria Math" panose="02040503050406030204" pitchFamily="18" charset="0"/>
                                <a:ea typeface="Cambria Math" panose="02040503050406030204" pitchFamily="18" charset="0"/>
                              </a:rPr>
                              <m:t>𝑋</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𝑇𝑟𝑎𝑣𝑒𝑙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𝑋</m:t>
                            </m:r>
                          </m:e>
                        </m:d>
                      </m:e>
                    </m:d>
                  </m:oMath>
                </a14:m>
                <a:endParaRPr lang="en-GB" dirty="0"/>
              </a:p>
              <a:p>
                <a:pPr lvl="3"/>
                <a:endParaRPr lang="en-GB" dirty="0"/>
              </a:p>
              <a:p>
                <a:pPr lvl="2"/>
                <a:endParaRPr lang="en-GB" dirty="0"/>
              </a:p>
              <a:p>
                <a:pPr lvl="2"/>
                <a:endParaRPr lang="de-DE"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32</a:t>
            </a:fld>
            <a:endParaRPr lang="en-GB"/>
          </a:p>
        </p:txBody>
      </p:sp>
      <p:grpSp>
        <p:nvGrpSpPr>
          <p:cNvPr id="80" name="Group 79">
            <a:extLst>
              <a:ext uri="{FF2B5EF4-FFF2-40B4-BE49-F238E27FC236}">
                <a16:creationId xmlns:a16="http://schemas.microsoft.com/office/drawing/2014/main" id="{3BC50E7C-D793-7E47-93F9-1F508AB0C817}"/>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D8D5996-2B72-9D4D-BD76-26ED68CF4029}"/>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33" name="TextBox 32">
                  <a:extLst>
                    <a:ext uri="{FF2B5EF4-FFF2-40B4-BE49-F238E27FC236}">
                      <a16:creationId xmlns:a16="http://schemas.microsoft.com/office/drawing/2014/main" id="{0D8D5996-2B72-9D4D-BD76-26ED68CF4029}"/>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C174AD6-3CE9-A449-AD01-7DA234EF297D}"/>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34" name="TextBox 33">
                  <a:extLst>
                    <a:ext uri="{FF2B5EF4-FFF2-40B4-BE49-F238E27FC236}">
                      <a16:creationId xmlns:a16="http://schemas.microsoft.com/office/drawing/2014/main" id="{4C174AD6-3CE9-A449-AD01-7DA234EF297D}"/>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5"/>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3EF99EF-640B-664B-B5D6-AD3800A22ED1}"/>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35" name="TextBox 34">
                  <a:extLst>
                    <a:ext uri="{FF2B5EF4-FFF2-40B4-BE49-F238E27FC236}">
                      <a16:creationId xmlns:a16="http://schemas.microsoft.com/office/drawing/2014/main" id="{83EF99EF-640B-664B-B5D6-AD3800A22ED1}"/>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4DB29E5-064E-3549-B406-76D57D7308F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6" name="TextBox 35">
                  <a:extLst>
                    <a:ext uri="{FF2B5EF4-FFF2-40B4-BE49-F238E27FC236}">
                      <a16:creationId xmlns:a16="http://schemas.microsoft.com/office/drawing/2014/main" id="{74DB29E5-064E-3549-B406-76D57D7308F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81D1575-EEA0-9348-BA49-0A9BA93B7B89}"/>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7" name="TextBox 36">
                  <a:extLst>
                    <a:ext uri="{FF2B5EF4-FFF2-40B4-BE49-F238E27FC236}">
                      <a16:creationId xmlns:a16="http://schemas.microsoft.com/office/drawing/2014/main" id="{B81D1575-EEA0-9348-BA49-0A9BA93B7B89}"/>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0C1396E-652C-AA44-B365-D6E04791065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38" name="TextBox 37">
                  <a:extLst>
                    <a:ext uri="{FF2B5EF4-FFF2-40B4-BE49-F238E27FC236}">
                      <a16:creationId xmlns:a16="http://schemas.microsoft.com/office/drawing/2014/main" id="{E0C1396E-652C-AA44-B365-D6E04791065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93A279D1-0787-D34E-ADDD-AFEE95CBED04}"/>
                </a:ext>
              </a:extLst>
            </p:cNvPr>
            <p:cNvCxnSpPr>
              <a:cxnSpLocks/>
              <a:stCxn id="34" idx="3"/>
              <a:endCxn id="6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885648-AA67-9949-95D9-9877C8D434E8}"/>
                </a:ext>
              </a:extLst>
            </p:cNvPr>
            <p:cNvCxnSpPr>
              <a:cxnSpLocks/>
              <a:stCxn id="35" idx="1"/>
              <a:endCxn id="6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CF69DA-E6FA-2B4A-9F4E-814B53C7EB18}"/>
                </a:ext>
              </a:extLst>
            </p:cNvPr>
            <p:cNvCxnSpPr>
              <a:cxnSpLocks/>
              <a:stCxn id="36" idx="6"/>
              <a:endCxn id="5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A802B3-A3B6-3649-B761-53E9B88CE176}"/>
                </a:ext>
              </a:extLst>
            </p:cNvPr>
            <p:cNvCxnSpPr>
              <a:cxnSpLocks/>
              <a:stCxn id="56" idx="0"/>
              <a:endCxn id="33"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AA373C-C774-9345-844F-359DE6EBE19E}"/>
                </a:ext>
              </a:extLst>
            </p:cNvPr>
            <p:cNvCxnSpPr>
              <a:cxnSpLocks/>
              <a:stCxn id="33" idx="4"/>
              <a:endCxn id="5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D3455E-6FE7-6640-BE89-04BE51FEF22F}"/>
                </a:ext>
              </a:extLst>
            </p:cNvPr>
            <p:cNvCxnSpPr>
              <a:cxnSpLocks/>
              <a:stCxn id="38" idx="2"/>
              <a:endCxn id="5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EBA3E6-0B15-0648-ABC3-BD802DA03F53}"/>
                </a:ext>
              </a:extLst>
            </p:cNvPr>
            <p:cNvCxnSpPr>
              <a:cxnSpLocks/>
              <a:stCxn id="56" idx="2"/>
              <a:endCxn id="3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F542BB-AE43-D447-85DA-877F05DCC278}"/>
                </a:ext>
              </a:extLst>
            </p:cNvPr>
            <p:cNvCxnSpPr>
              <a:cxnSpLocks/>
              <a:stCxn id="52" idx="2"/>
              <a:endCxn id="3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374774-6338-7B4B-BEFB-99AB8F648756}"/>
                </a:ext>
              </a:extLst>
            </p:cNvPr>
            <p:cNvCxnSpPr>
              <a:cxnSpLocks/>
              <a:stCxn id="33" idx="0"/>
              <a:endCxn id="6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31D6A00-803A-954A-AB77-656A0C48436E}"/>
                </a:ext>
              </a:extLst>
            </p:cNvPr>
            <p:cNvGrpSpPr/>
            <p:nvPr/>
          </p:nvGrpSpPr>
          <p:grpSpPr>
            <a:xfrm>
              <a:off x="6550803" y="4598496"/>
              <a:ext cx="555558" cy="393368"/>
              <a:chOff x="6669977" y="2891240"/>
              <a:chExt cx="555558" cy="393368"/>
            </a:xfrm>
          </p:grpSpPr>
          <p:sp>
            <p:nvSpPr>
              <p:cNvPr id="59" name="Rectangle 58">
                <a:extLst>
                  <a:ext uri="{FF2B5EF4-FFF2-40B4-BE49-F238E27FC236}">
                    <a16:creationId xmlns:a16="http://schemas.microsoft.com/office/drawing/2014/main" id="{0FC686EF-5333-5A42-AE36-1F43E903E05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39622A70-1982-5A43-92E6-D478A55CFB5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4D2204C2-24AD-8B4D-80D0-78FD5FB84C9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6B8188B-8429-5247-96BA-F00F11B23BCB}"/>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62" name="TextBox 61">
                    <a:extLst>
                      <a:ext uri="{FF2B5EF4-FFF2-40B4-BE49-F238E27FC236}">
                        <a16:creationId xmlns:a16="http://schemas.microsoft.com/office/drawing/2014/main" id="{16B8188B-8429-5247-96BA-F00F11B23BCB}"/>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0"/>
                    <a:stretch>
                      <a:fillRect l="-14815" b="-21739"/>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0CB1A79F-DAF0-694B-A6AD-87BCAC44E6A9}"/>
                </a:ext>
              </a:extLst>
            </p:cNvPr>
            <p:cNvGrpSpPr/>
            <p:nvPr/>
          </p:nvGrpSpPr>
          <p:grpSpPr>
            <a:xfrm>
              <a:off x="6071868" y="5642804"/>
              <a:ext cx="425774" cy="392260"/>
              <a:chOff x="6191042" y="3935548"/>
              <a:chExt cx="425774" cy="392260"/>
            </a:xfrm>
          </p:grpSpPr>
          <p:sp>
            <p:nvSpPr>
              <p:cNvPr id="55" name="Rectangle 54">
                <a:extLst>
                  <a:ext uri="{FF2B5EF4-FFF2-40B4-BE49-F238E27FC236}">
                    <a16:creationId xmlns:a16="http://schemas.microsoft.com/office/drawing/2014/main" id="{0CEDE902-74C4-7D4F-A86B-0E92C296BB20}"/>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CE76DA2E-F020-3140-9DCC-37CB1DC5031E}"/>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73DBC27-184E-FF41-B3CC-C83C4EEEC316}"/>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C523A7F-9DC5-D546-A89D-76780680228F}"/>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5C258F3E-476B-BC42-8678-4F6F4BCD720B}"/>
                </a:ext>
              </a:extLst>
            </p:cNvPr>
            <p:cNvGrpSpPr/>
            <p:nvPr/>
          </p:nvGrpSpPr>
          <p:grpSpPr>
            <a:xfrm>
              <a:off x="6856652" y="5636951"/>
              <a:ext cx="516037" cy="397857"/>
              <a:chOff x="6975826" y="3929695"/>
              <a:chExt cx="516037" cy="397857"/>
            </a:xfrm>
          </p:grpSpPr>
          <p:sp>
            <p:nvSpPr>
              <p:cNvPr id="51" name="Rectangle 50">
                <a:extLst>
                  <a:ext uri="{FF2B5EF4-FFF2-40B4-BE49-F238E27FC236}">
                    <a16:creationId xmlns:a16="http://schemas.microsoft.com/office/drawing/2014/main" id="{1423B09E-C9D7-F74F-B9FC-5400C2C96CFD}"/>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5B1B7A9-C4A1-554B-B8F5-193407A4EA08}"/>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7741956-16A6-134D-94D7-5536FB9C7899}"/>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B629A2D-6DBB-D549-BA9B-07B5E951A814}"/>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2"/>
                    <a:stretch>
                      <a:fillRect l="-16667" r="-4167"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6B18E6-A405-894D-AFEA-76AC2AD22B5F}"/>
                </a:ext>
              </a:extLst>
            </p:cNvPr>
            <p:cNvGrpSpPr/>
            <p:nvPr/>
          </p:nvGrpSpPr>
          <p:grpSpPr>
            <a:xfrm>
              <a:off x="5145083" y="5078737"/>
              <a:ext cx="521894" cy="393368"/>
              <a:chOff x="6669977" y="2891240"/>
              <a:chExt cx="521894" cy="393368"/>
            </a:xfrm>
          </p:grpSpPr>
          <p:sp>
            <p:nvSpPr>
              <p:cNvPr id="69" name="Rectangle 68">
                <a:extLst>
                  <a:ext uri="{FF2B5EF4-FFF2-40B4-BE49-F238E27FC236}">
                    <a16:creationId xmlns:a16="http://schemas.microsoft.com/office/drawing/2014/main" id="{10CC4D3E-8A78-354B-8451-0CCBD8E01C0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CF6B713-6FDC-0B41-9D59-E8730621F3C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9F7044F-2140-C04A-8ED6-BCB6A040A28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4B79467-6B49-984F-99FE-3DE4D415BFA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3"/>
                    <a:stretch>
                      <a:fillRect l="-16667" r="-4167" b="-21739"/>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4503E320-F18A-FC45-BFEA-B2DA41A8515F}"/>
                </a:ext>
              </a:extLst>
            </p:cNvPr>
            <p:cNvCxnSpPr>
              <a:cxnSpLocks/>
              <a:stCxn id="34" idx="2"/>
              <a:endCxn id="70"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D320B5-2A2B-414D-AC71-64BD27A0A453}"/>
                </a:ext>
              </a:extLst>
            </p:cNvPr>
            <p:cNvCxnSpPr>
              <a:cxnSpLocks/>
              <a:stCxn id="70" idx="2"/>
              <a:endCxn id="3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ext uri="{D42A27DB-BD31-4B8C-83A1-F6EECF244321}">
                    <p14:modId xmlns:p14="http://schemas.microsoft.com/office/powerpoint/2010/main" val="1327151110"/>
                  </p:ext>
                </p:extLst>
              </p:nvPr>
            </p:nvGraphicFramePr>
            <p:xfrm>
              <a:off x="849600" y="4435200"/>
              <a:ext cx="3171635" cy="1854200"/>
            </p:xfrm>
            <a:graphic>
              <a:graphicData uri="http://schemas.openxmlformats.org/drawingml/2006/table">
                <a:tbl>
                  <a:tblPr firstRow="1" bandRow="1">
                    <a:tableStyleId>{5C22544A-7EE6-4342-B048-85BDC9FD1C3A}</a:tableStyleId>
                  </a:tblPr>
                  <a:tblGrid>
                    <a:gridCol w="1414082">
                      <a:extLst>
                        <a:ext uri="{9D8B030D-6E8A-4147-A177-3AD203B41FA5}">
                          <a16:colId xmlns:a16="http://schemas.microsoft.com/office/drawing/2014/main" val="1319494561"/>
                        </a:ext>
                      </a:extLst>
                    </a:gridCol>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r>
                                  <a:rPr lang="de-DE" b="0" i="1" smtClean="0">
                                    <a:latin typeface="Cambria Math" charset="0"/>
                                  </a:rPr>
                                  <m:t>(</m:t>
                                </m:r>
                                <m:r>
                                  <a:rPr lang="de-DE" b="0" i="1" smtClean="0">
                                    <a:latin typeface="Cambria Math" panose="02040503050406030204" pitchFamily="18" charset="0"/>
                                  </a:rPr>
                                  <m:t>𝑋</m:t>
                                </m:r>
                                <m:r>
                                  <a:rPr lang="de-DE" b="0" i="1" smtClean="0">
                                    <a:latin typeface="Cambria Math"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𝑓𝑟𝑒𝑒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𝑏𝑎𝑛</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ext uri="{D42A27DB-BD31-4B8C-83A1-F6EECF244321}">
                    <p14:modId xmlns:p14="http://schemas.microsoft.com/office/powerpoint/2010/main" val="1327151110"/>
                  </p:ext>
                </p:extLst>
              </p:nvPr>
            </p:nvGraphicFramePr>
            <p:xfrm>
              <a:off x="849600" y="4435200"/>
              <a:ext cx="3171635" cy="1854200"/>
            </p:xfrm>
            <a:graphic>
              <a:graphicData uri="http://schemas.openxmlformats.org/drawingml/2006/table">
                <a:tbl>
                  <a:tblPr firstRow="1" bandRow="1">
                    <a:tableStyleId>{5C22544A-7EE6-4342-B048-85BDC9FD1C3A}</a:tableStyleId>
                  </a:tblPr>
                  <a:tblGrid>
                    <a:gridCol w="1414082">
                      <a:extLst>
                        <a:ext uri="{9D8B030D-6E8A-4147-A177-3AD203B41FA5}">
                          <a16:colId xmlns:a16="http://schemas.microsoft.com/office/drawing/2014/main" val="1319494561"/>
                        </a:ext>
                      </a:extLst>
                    </a:gridCol>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t="-3448" r="-125000" b="-406897"/>
                          </a:stretch>
                        </a:blipFill>
                      </a:tcPr>
                    </a:tc>
                    <a:tc>
                      <a:txBody>
                        <a:bodyPr/>
                        <a:lstStyle/>
                        <a:p>
                          <a:endParaRPr lang="en-US"/>
                        </a:p>
                      </a:txBody>
                      <a:tcPr>
                        <a:blipFill>
                          <a:blip r:embed="rId14"/>
                          <a:stretch>
                            <a:fillRect l="-112000" t="-3448" r="-40000" b="-406897"/>
                          </a:stretch>
                        </a:blipFill>
                      </a:tcPr>
                    </a:tc>
                    <a:tc>
                      <a:txBody>
                        <a:bodyPr/>
                        <a:lstStyle/>
                        <a:p>
                          <a:endParaRPr lang="en-US"/>
                        </a:p>
                      </a:txBody>
                      <a:tcPr>
                        <a:blipFill>
                          <a:blip r:embed="rId14"/>
                          <a:stretch>
                            <a:fillRect l="-543590" t="-3448" r="-2564"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t="-100000" r="-125000" b="-293333"/>
                          </a:stretch>
                        </a:blipFill>
                      </a:tcPr>
                    </a:tc>
                    <a:tc>
                      <a:txBody>
                        <a:bodyPr/>
                        <a:lstStyle/>
                        <a:p>
                          <a:endParaRPr lang="en-US"/>
                        </a:p>
                      </a:txBody>
                      <a:tcPr>
                        <a:blipFill>
                          <a:blip r:embed="rId14"/>
                          <a:stretch>
                            <a:fillRect l="-112000" t="-100000" r="-40000" b="-293333"/>
                          </a:stretch>
                        </a:blipFill>
                      </a:tcPr>
                    </a:tc>
                    <a:tc>
                      <a:txBody>
                        <a:bodyPr/>
                        <a:lstStyle/>
                        <a:p>
                          <a:endParaRPr lang="en-US"/>
                        </a:p>
                      </a:txBody>
                      <a:tcPr>
                        <a:blipFill>
                          <a:blip r:embed="rId14"/>
                          <a:stretch>
                            <a:fillRect l="-543590" t="-100000" r="-2564"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4"/>
                          <a:stretch>
                            <a:fillRect t="-206897" r="-125000" b="-203448"/>
                          </a:stretch>
                        </a:blipFill>
                      </a:tcPr>
                    </a:tc>
                    <a:tc>
                      <a:txBody>
                        <a:bodyPr/>
                        <a:lstStyle/>
                        <a:p>
                          <a:endParaRPr lang="en-US"/>
                        </a:p>
                      </a:txBody>
                      <a:tcPr>
                        <a:blipFill>
                          <a:blip r:embed="rId14"/>
                          <a:stretch>
                            <a:fillRect l="-112000" t="-206897" r="-40000" b="-203448"/>
                          </a:stretch>
                        </a:blipFill>
                      </a:tcPr>
                    </a:tc>
                    <a:tc>
                      <a:txBody>
                        <a:bodyPr/>
                        <a:lstStyle/>
                        <a:p>
                          <a:endParaRPr lang="en-US"/>
                        </a:p>
                      </a:txBody>
                      <a:tcPr>
                        <a:blipFill>
                          <a:blip r:embed="rId14"/>
                          <a:stretch>
                            <a:fillRect l="-543590" t="-206897" r="-2564"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4"/>
                          <a:stretch>
                            <a:fillRect t="-296667" r="-125000" b="-96667"/>
                          </a:stretch>
                        </a:blipFill>
                      </a:tcPr>
                    </a:tc>
                    <a:tc>
                      <a:txBody>
                        <a:bodyPr/>
                        <a:lstStyle/>
                        <a:p>
                          <a:endParaRPr lang="en-US"/>
                        </a:p>
                      </a:txBody>
                      <a:tcPr>
                        <a:blipFill>
                          <a:blip r:embed="rId14"/>
                          <a:stretch>
                            <a:fillRect l="-112000" t="-296667" r="-40000" b="-96667"/>
                          </a:stretch>
                        </a:blipFill>
                      </a:tcPr>
                    </a:tc>
                    <a:tc>
                      <a:txBody>
                        <a:bodyPr/>
                        <a:lstStyle/>
                        <a:p>
                          <a:endParaRPr lang="en-US"/>
                        </a:p>
                      </a:txBody>
                      <a:tcPr>
                        <a:blipFill>
                          <a:blip r:embed="rId14"/>
                          <a:stretch>
                            <a:fillRect l="-543590" t="-296667" r="-2564"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4"/>
                          <a:stretch>
                            <a:fillRect t="-410345" r="-125000"/>
                          </a:stretch>
                        </a:blipFill>
                      </a:tcPr>
                    </a:tc>
                    <a:tc>
                      <a:txBody>
                        <a:bodyPr/>
                        <a:lstStyle/>
                        <a:p>
                          <a:endParaRPr lang="en-US"/>
                        </a:p>
                      </a:txBody>
                      <a:tcPr>
                        <a:blipFill>
                          <a:blip r:embed="rId14"/>
                          <a:stretch>
                            <a:fillRect l="-112000" t="-410345" r="-40000"/>
                          </a:stretch>
                        </a:blipFill>
                      </a:tcPr>
                    </a:tc>
                    <a:tc>
                      <a:txBody>
                        <a:bodyPr/>
                        <a:lstStyle/>
                        <a:p>
                          <a:endParaRPr lang="en-US"/>
                        </a:p>
                      </a:txBody>
                      <a:tcPr>
                        <a:blipFill>
                          <a:blip r:embed="rId14"/>
                          <a:stretch>
                            <a:fillRect l="-543590" t="-410345" r="-2564"/>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841278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Utility PRVs in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628650" y="1158240"/>
                <a:ext cx="7886700" cy="3278430"/>
              </a:xfrm>
            </p:spPr>
            <p:txBody>
              <a:bodyPr>
                <a:normAutofit fontScale="92500"/>
              </a:bodyPr>
              <a:lstStyle/>
              <a:p>
                <a:r>
                  <a:rPr lang="en-GB" dirty="0"/>
                  <a:t>Utility PRVs get assigned value by potential function</a:t>
                </a:r>
              </a:p>
              <a:p>
                <a:r>
                  <a:rPr lang="en-GB" dirty="0"/>
                  <a:t>Utility parfactor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sub>
                    </m:sSub>
                    <m:sSub>
                      <m:sSubPr>
                        <m:ctrlPr>
                          <a:rPr lang="en-GB" b="0" i="1" smtClean="0">
                            <a:latin typeface="Cambria Math" panose="02040503050406030204" pitchFamily="18" charset="0"/>
                            <a:ea typeface="Cambria Math" panose="02040503050406030204" pitchFamily="18" charset="0"/>
                          </a:rPr>
                        </m:ctrlPr>
                      </m:sSubPr>
                      <m:e>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𝒜</m:t>
                            </m:r>
                          </m:e>
                        </m:d>
                      </m:e>
                      <m: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𝐶</m:t>
                        </m:r>
                      </m:sub>
                    </m:sSub>
                  </m:oMath>
                </a14:m>
                <a:endParaRPr lang="en-GB" dirty="0"/>
              </a:p>
              <a:p>
                <a:pPr lvl="1"/>
                <a:r>
                  <a:rPr lang="en-GB" dirty="0"/>
                  <a:t>Arguments </a:t>
                </a:r>
                <a14:m>
                  <m:oMath xmlns:m="http://schemas.openxmlformats.org/officeDocument/2006/math">
                    <m:r>
                      <a:rPr lang="en-GB" i="1" smtClean="0">
                        <a:latin typeface="Cambria Math" panose="02040503050406030204" pitchFamily="18" charset="0"/>
                        <a:ea typeface="Cambria Math" panose="02040503050406030204" pitchFamily="18" charset="0"/>
                      </a:rPr>
                      <m:t>𝒜</m:t>
                    </m:r>
                    <m:r>
                      <a:rPr lang="en-GB" b="0" i="0"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𝐴</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𝐴</m:t>
                            </m:r>
                          </m:e>
                          <m:sub>
                            <m:r>
                              <a:rPr lang="en-GB" b="0" i="1" smtClean="0">
                                <a:latin typeface="Cambria Math" panose="02040503050406030204" pitchFamily="18" charset="0"/>
                                <a:ea typeface="Cambria Math" panose="02040503050406030204" pitchFamily="18" charset="0"/>
                              </a:rPr>
                              <m:t>𝑚</m:t>
                            </m:r>
                          </m:sub>
                        </m:sSub>
                      </m:e>
                    </m:d>
                  </m:oMath>
                </a14:m>
                <a:r>
                  <a:rPr lang="en-GB" dirty="0"/>
                  <a:t> a sequence of (decision) PRVs</a:t>
                </a:r>
              </a:p>
              <a:p>
                <a:pPr lvl="1"/>
                <a14:m>
                  <m:oMath xmlns:m="http://schemas.openxmlformats.org/officeDocument/2006/math">
                    <m:r>
                      <a:rPr lang="en-GB" i="1" smtClean="0">
                        <a:latin typeface="Cambria Math" panose="02040503050406030204" pitchFamily="18" charset="0"/>
                        <a:ea typeface="Cambria Math" panose="02040503050406030204" pitchFamily="18" charset="0"/>
                      </a:rPr>
                      <m:t>𝑈</m:t>
                    </m:r>
                  </m:oMath>
                </a14:m>
                <a:r>
                  <a:rPr lang="en-GB" dirty="0"/>
                  <a:t> a utility PRV that receives the output value</a:t>
                </a:r>
              </a:p>
              <a:p>
                <a:pPr lvl="1"/>
                <a14:m>
                  <m:oMath xmlns:m="http://schemas.openxmlformats.org/officeDocument/2006/math">
                    <m:r>
                      <a:rPr lang="en-GB" i="1" smtClean="0">
                        <a:latin typeface="Cambria Math" panose="02040503050406030204" pitchFamily="18" charset="0"/>
                        <a:ea typeface="Cambria Math" panose="02040503050406030204" pitchFamily="18" charset="0"/>
                      </a:rPr>
                      <m:t>𝜙</m:t>
                    </m:r>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m:t>
                        </m:r>
                      </m:e>
                      <m:sub>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𝑚</m:t>
                        </m:r>
                      </m:sup>
                    </m:sSubSup>
                    <m:r>
                      <a:rPr lang="en-GB" b="0" i="1" smtClean="0">
                        <a:latin typeface="Cambria Math" panose="02040503050406030204" pitchFamily="18" charset="0"/>
                        <a:ea typeface="Cambria Math" panose="02040503050406030204" pitchFamily="18" charset="0"/>
                      </a:rPr>
                      <m:t>ℛ</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𝐴</m:t>
                            </m:r>
                          </m:e>
                          <m:sub>
                            <m:r>
                              <a:rPr lang="en-GB" b="0" i="1" smtClean="0">
                                <a:latin typeface="Cambria Math" panose="02040503050406030204" pitchFamily="18" charset="0"/>
                                <a:ea typeface="Cambria Math" panose="02040503050406030204" pitchFamily="18" charset="0"/>
                              </a:rPr>
                              <m:t>𝑖</m:t>
                            </m:r>
                          </m:sub>
                        </m:sSub>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ℛ</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𝑈</m:t>
                        </m:r>
                      </m:e>
                    </m:d>
                  </m:oMath>
                </a14:m>
                <a:endParaRPr lang="en-GB" dirty="0"/>
              </a:p>
              <a:p>
                <a:pPr lvl="1"/>
                <a14:m>
                  <m:oMath xmlns:m="http://schemas.openxmlformats.org/officeDocument/2006/math">
                    <m:r>
                      <a:rPr lang="en-GB" i="1" smtClean="0">
                        <a:latin typeface="Cambria Math" panose="02040503050406030204" pitchFamily="18" charset="0"/>
                        <a:ea typeface="Cambria Math" panose="02040503050406030204" pitchFamily="18" charset="0"/>
                      </a:rPr>
                      <m:t>𝐶</m:t>
                    </m:r>
                  </m:oMath>
                </a14:m>
                <a:r>
                  <a:rPr lang="en-GB" dirty="0"/>
                  <a:t> a constraint for logvars </a:t>
                </a:r>
                <a14:m>
                  <m:oMath xmlns:m="http://schemas.openxmlformats.org/officeDocument/2006/math">
                    <m:r>
                      <a:rPr lang="en-GB" b="0" i="1" smtClean="0">
                        <a:latin typeface="Cambria Math" panose="02040503050406030204" pitchFamily="18" charset="0"/>
                      </a:rPr>
                      <m:t>𝑙𝑣</m:t>
                    </m:r>
                    <m:d>
                      <m:dPr>
                        <m:ctrlPr>
                          <a:rPr lang="en-GB" b="0"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𝒜</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𝑙𝑣</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𝑈</m:t>
                        </m:r>
                      </m:e>
                    </m:d>
                  </m:oMath>
                </a14:m>
                <a:endParaRPr lang="en-GB" dirty="0"/>
              </a:p>
              <a:p>
                <a:pPr lvl="1"/>
                <a:r>
                  <a:rPr lang="en-GB" b="0" dirty="0"/>
                  <a:t>Set of PRVs: </a:t>
                </a:r>
                <a14:m>
                  <m:oMath xmlns:m="http://schemas.openxmlformats.org/officeDocument/2006/math">
                    <m:r>
                      <a:rPr lang="en-GB" b="0" i="1" smtClean="0">
                        <a:latin typeface="Cambria Math" panose="02040503050406030204" pitchFamily="18" charset="0"/>
                      </a:rPr>
                      <m:t>𝑟𝑣</m:t>
                    </m:r>
                    <m:d>
                      <m:dPr>
                        <m:ctrlPr>
                          <a:rPr lang="en-GB" b="0" i="1" smtClean="0">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sub>
                        </m:sSub>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𝒜</m:t>
                                </m:r>
                              </m:e>
                            </m:d>
                          </m:e>
                          <m: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sub>
                        </m:sSub>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𝑚</m:t>
                            </m:r>
                          </m:sub>
                        </m:sSub>
                      </m:e>
                    </m:d>
                  </m:oMath>
                </a14:m>
                <a:r>
                  <a:rPr lang="en-GB" dirty="0"/>
                  <a:t> (without </a:t>
                </a:r>
                <a14:m>
                  <m:oMath xmlns:m="http://schemas.openxmlformats.org/officeDocument/2006/math">
                    <m:r>
                      <a:rPr lang="en-GB" i="1" smtClean="0">
                        <a:latin typeface="Cambria Math" panose="02040503050406030204" pitchFamily="18" charset="0"/>
                      </a:rPr>
                      <m:t>𝑈</m:t>
                    </m:r>
                  </m:oMath>
                </a14:m>
                <a:r>
                  <a:rPr lang="en-GB" dirty="0"/>
                  <a:t>)</a:t>
                </a:r>
              </a:p>
              <a:p>
                <a:pPr lvl="1"/>
                <a:r>
                  <a:rPr lang="en-GB" dirty="0"/>
                  <a:t>E.g.,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smtClean="0">
                            <a:solidFill>
                              <a:schemeClr val="tx1">
                                <a:lumMod val="50000"/>
                                <a:lumOff val="50000"/>
                              </a:schemeClr>
                            </a:solidFill>
                            <a:latin typeface="Cambria Math" panose="02040503050406030204" pitchFamily="18" charset="0"/>
                            <a:ea typeface="Cambria Math" panose="02040503050406030204" pitchFamily="18" charset="0"/>
                          </a:rPr>
                          <m:t>𝑈𝑡𝑖𝑙</m:t>
                        </m:r>
                      </m:sub>
                    </m:sSub>
                    <m:d>
                      <m:dPr>
                        <m:ctrlPr>
                          <a:rPr lang="en-GB" i="1" smtClean="0">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𝑅𝑒𝑠𝑡𝑟𝑖𝑐𝑡</m:t>
                        </m:r>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𝑋</m:t>
                            </m:r>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𝐸𝑝𝑖𝑑</m:t>
                        </m:r>
                      </m:e>
                    </m:d>
                  </m:oMath>
                </a14:m>
                <a:endParaRPr lang="en-GB" dirty="0"/>
              </a:p>
              <a:p>
                <a:pPr lvl="1"/>
                <a:endParaRPr lang="en-GB" dirty="0"/>
              </a:p>
              <a:p>
                <a:pPr lvl="2"/>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628650" y="1158240"/>
                <a:ext cx="7886700" cy="3278430"/>
              </a:xfrm>
              <a:blipFill>
                <a:blip r:embed="rId3"/>
                <a:stretch>
                  <a:fillRect l="-1286" t="-2317" b="-11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33</a:t>
            </a:fld>
            <a:endParaRPr lang="en-GB"/>
          </a:p>
        </p:txBody>
      </p:sp>
      <p:grpSp>
        <p:nvGrpSpPr>
          <p:cNvPr id="80" name="Group 79">
            <a:extLst>
              <a:ext uri="{FF2B5EF4-FFF2-40B4-BE49-F238E27FC236}">
                <a16:creationId xmlns:a16="http://schemas.microsoft.com/office/drawing/2014/main" id="{3BC50E7C-D793-7E47-93F9-1F508AB0C817}"/>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D8D5996-2B72-9D4D-BD76-26ED68CF4029}"/>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33" name="TextBox 32">
                  <a:extLst>
                    <a:ext uri="{FF2B5EF4-FFF2-40B4-BE49-F238E27FC236}">
                      <a16:creationId xmlns:a16="http://schemas.microsoft.com/office/drawing/2014/main" id="{0D8D5996-2B72-9D4D-BD76-26ED68CF4029}"/>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C174AD6-3CE9-A449-AD01-7DA234EF297D}"/>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34" name="TextBox 33">
                  <a:extLst>
                    <a:ext uri="{FF2B5EF4-FFF2-40B4-BE49-F238E27FC236}">
                      <a16:creationId xmlns:a16="http://schemas.microsoft.com/office/drawing/2014/main" id="{4C174AD6-3CE9-A449-AD01-7DA234EF297D}"/>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5"/>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3EF99EF-640B-664B-B5D6-AD3800A22ED1}"/>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35" name="TextBox 34">
                  <a:extLst>
                    <a:ext uri="{FF2B5EF4-FFF2-40B4-BE49-F238E27FC236}">
                      <a16:creationId xmlns:a16="http://schemas.microsoft.com/office/drawing/2014/main" id="{83EF99EF-640B-664B-B5D6-AD3800A22ED1}"/>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4DB29E5-064E-3549-B406-76D57D7308F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6" name="TextBox 35">
                  <a:extLst>
                    <a:ext uri="{FF2B5EF4-FFF2-40B4-BE49-F238E27FC236}">
                      <a16:creationId xmlns:a16="http://schemas.microsoft.com/office/drawing/2014/main" id="{74DB29E5-064E-3549-B406-76D57D7308F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81D1575-EEA0-9348-BA49-0A9BA93B7B89}"/>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7" name="TextBox 36">
                  <a:extLst>
                    <a:ext uri="{FF2B5EF4-FFF2-40B4-BE49-F238E27FC236}">
                      <a16:creationId xmlns:a16="http://schemas.microsoft.com/office/drawing/2014/main" id="{B81D1575-EEA0-9348-BA49-0A9BA93B7B89}"/>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0C1396E-652C-AA44-B365-D6E04791065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38" name="TextBox 37">
                  <a:extLst>
                    <a:ext uri="{FF2B5EF4-FFF2-40B4-BE49-F238E27FC236}">
                      <a16:creationId xmlns:a16="http://schemas.microsoft.com/office/drawing/2014/main" id="{E0C1396E-652C-AA44-B365-D6E04791065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93A279D1-0787-D34E-ADDD-AFEE95CBED04}"/>
                </a:ext>
              </a:extLst>
            </p:cNvPr>
            <p:cNvCxnSpPr>
              <a:cxnSpLocks/>
              <a:stCxn id="34" idx="3"/>
              <a:endCxn id="6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885648-AA67-9949-95D9-9877C8D434E8}"/>
                </a:ext>
              </a:extLst>
            </p:cNvPr>
            <p:cNvCxnSpPr>
              <a:cxnSpLocks/>
              <a:stCxn id="35" idx="1"/>
              <a:endCxn id="6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CF69DA-E6FA-2B4A-9F4E-814B53C7EB18}"/>
                </a:ext>
              </a:extLst>
            </p:cNvPr>
            <p:cNvCxnSpPr>
              <a:cxnSpLocks/>
              <a:stCxn id="36" idx="6"/>
              <a:endCxn id="5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A802B3-A3B6-3649-B761-53E9B88CE176}"/>
                </a:ext>
              </a:extLst>
            </p:cNvPr>
            <p:cNvCxnSpPr>
              <a:cxnSpLocks/>
              <a:stCxn id="56" idx="0"/>
              <a:endCxn id="33"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AA373C-C774-9345-844F-359DE6EBE19E}"/>
                </a:ext>
              </a:extLst>
            </p:cNvPr>
            <p:cNvCxnSpPr>
              <a:cxnSpLocks/>
              <a:stCxn id="33" idx="4"/>
              <a:endCxn id="5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D3455E-6FE7-6640-BE89-04BE51FEF22F}"/>
                </a:ext>
              </a:extLst>
            </p:cNvPr>
            <p:cNvCxnSpPr>
              <a:cxnSpLocks/>
              <a:stCxn id="38" idx="2"/>
              <a:endCxn id="5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EBA3E6-0B15-0648-ABC3-BD802DA03F53}"/>
                </a:ext>
              </a:extLst>
            </p:cNvPr>
            <p:cNvCxnSpPr>
              <a:cxnSpLocks/>
              <a:stCxn id="56" idx="2"/>
              <a:endCxn id="3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F542BB-AE43-D447-85DA-877F05DCC278}"/>
                </a:ext>
              </a:extLst>
            </p:cNvPr>
            <p:cNvCxnSpPr>
              <a:cxnSpLocks/>
              <a:stCxn id="52" idx="2"/>
              <a:endCxn id="3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374774-6338-7B4B-BEFB-99AB8F648756}"/>
                </a:ext>
              </a:extLst>
            </p:cNvPr>
            <p:cNvCxnSpPr>
              <a:cxnSpLocks/>
              <a:stCxn id="33" idx="0"/>
              <a:endCxn id="6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31D6A00-803A-954A-AB77-656A0C48436E}"/>
                </a:ext>
              </a:extLst>
            </p:cNvPr>
            <p:cNvGrpSpPr/>
            <p:nvPr/>
          </p:nvGrpSpPr>
          <p:grpSpPr>
            <a:xfrm>
              <a:off x="6550803" y="4598496"/>
              <a:ext cx="555558" cy="393368"/>
              <a:chOff x="6669977" y="2891240"/>
              <a:chExt cx="555558" cy="393368"/>
            </a:xfrm>
          </p:grpSpPr>
          <p:sp>
            <p:nvSpPr>
              <p:cNvPr id="59" name="Rectangle 58">
                <a:extLst>
                  <a:ext uri="{FF2B5EF4-FFF2-40B4-BE49-F238E27FC236}">
                    <a16:creationId xmlns:a16="http://schemas.microsoft.com/office/drawing/2014/main" id="{0FC686EF-5333-5A42-AE36-1F43E903E05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39622A70-1982-5A43-92E6-D478A55CFB5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4D2204C2-24AD-8B4D-80D0-78FD5FB84C9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6B8188B-8429-5247-96BA-F00F11B23BCB}"/>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62" name="TextBox 61">
                    <a:extLst>
                      <a:ext uri="{FF2B5EF4-FFF2-40B4-BE49-F238E27FC236}">
                        <a16:creationId xmlns:a16="http://schemas.microsoft.com/office/drawing/2014/main" id="{16B8188B-8429-5247-96BA-F00F11B23BCB}"/>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0"/>
                    <a:stretch>
                      <a:fillRect l="-14815" b="-21739"/>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0CB1A79F-DAF0-694B-A6AD-87BCAC44E6A9}"/>
                </a:ext>
              </a:extLst>
            </p:cNvPr>
            <p:cNvGrpSpPr/>
            <p:nvPr/>
          </p:nvGrpSpPr>
          <p:grpSpPr>
            <a:xfrm>
              <a:off x="6071868" y="5642804"/>
              <a:ext cx="425774" cy="392260"/>
              <a:chOff x="6191042" y="3935548"/>
              <a:chExt cx="425774" cy="392260"/>
            </a:xfrm>
          </p:grpSpPr>
          <p:sp>
            <p:nvSpPr>
              <p:cNvPr id="55" name="Rectangle 54">
                <a:extLst>
                  <a:ext uri="{FF2B5EF4-FFF2-40B4-BE49-F238E27FC236}">
                    <a16:creationId xmlns:a16="http://schemas.microsoft.com/office/drawing/2014/main" id="{0CEDE902-74C4-7D4F-A86B-0E92C296BB20}"/>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CE76DA2E-F020-3140-9DCC-37CB1DC5031E}"/>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73DBC27-184E-FF41-B3CC-C83C4EEEC316}"/>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C523A7F-9DC5-D546-A89D-76780680228F}"/>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5C258F3E-476B-BC42-8678-4F6F4BCD720B}"/>
                </a:ext>
              </a:extLst>
            </p:cNvPr>
            <p:cNvGrpSpPr/>
            <p:nvPr/>
          </p:nvGrpSpPr>
          <p:grpSpPr>
            <a:xfrm>
              <a:off x="6856652" y="5636951"/>
              <a:ext cx="516037" cy="397857"/>
              <a:chOff x="6975826" y="3929695"/>
              <a:chExt cx="516037" cy="397857"/>
            </a:xfrm>
          </p:grpSpPr>
          <p:sp>
            <p:nvSpPr>
              <p:cNvPr id="51" name="Rectangle 50">
                <a:extLst>
                  <a:ext uri="{FF2B5EF4-FFF2-40B4-BE49-F238E27FC236}">
                    <a16:creationId xmlns:a16="http://schemas.microsoft.com/office/drawing/2014/main" id="{1423B09E-C9D7-F74F-B9FC-5400C2C96CFD}"/>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5B1B7A9-C4A1-554B-B8F5-193407A4EA08}"/>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7741956-16A6-134D-94D7-5536FB9C7899}"/>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B629A2D-6DBB-D549-BA9B-07B5E951A814}"/>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2"/>
                    <a:stretch>
                      <a:fillRect l="-16667" r="-4167"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6B18E6-A405-894D-AFEA-76AC2AD22B5F}"/>
                </a:ext>
              </a:extLst>
            </p:cNvPr>
            <p:cNvGrpSpPr/>
            <p:nvPr/>
          </p:nvGrpSpPr>
          <p:grpSpPr>
            <a:xfrm>
              <a:off x="5145083" y="5078737"/>
              <a:ext cx="521894" cy="393368"/>
              <a:chOff x="6669977" y="2891240"/>
              <a:chExt cx="521894" cy="393368"/>
            </a:xfrm>
          </p:grpSpPr>
          <p:sp>
            <p:nvSpPr>
              <p:cNvPr id="69" name="Rectangle 68">
                <a:extLst>
                  <a:ext uri="{FF2B5EF4-FFF2-40B4-BE49-F238E27FC236}">
                    <a16:creationId xmlns:a16="http://schemas.microsoft.com/office/drawing/2014/main" id="{10CC4D3E-8A78-354B-8451-0CCBD8E01C0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CF6B713-6FDC-0B41-9D59-E8730621F3C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9F7044F-2140-C04A-8ED6-BCB6A040A28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4B79467-6B49-984F-99FE-3DE4D415BFA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3"/>
                    <a:stretch>
                      <a:fillRect l="-16667" r="-4167" b="-21739"/>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4503E320-F18A-FC45-BFEA-B2DA41A8515F}"/>
                </a:ext>
              </a:extLst>
            </p:cNvPr>
            <p:cNvCxnSpPr>
              <a:cxnSpLocks/>
              <a:stCxn id="34" idx="2"/>
              <a:endCxn id="70"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D320B5-2A2B-414D-AC71-64BD27A0A453}"/>
                </a:ext>
              </a:extLst>
            </p:cNvPr>
            <p:cNvCxnSpPr>
              <a:cxnSpLocks/>
              <a:stCxn id="70" idx="2"/>
              <a:endCxn id="3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FFBF0F58-FD26-904E-9C63-F08981A01059}"/>
                  </a:ext>
                </a:extLst>
              </p:cNvPr>
              <p:cNvGraphicFramePr>
                <a:graphicFrameLocks noGrp="1"/>
              </p:cNvGraphicFramePr>
              <p:nvPr>
                <p:extLst>
                  <p:ext uri="{D42A27DB-BD31-4B8C-83A1-F6EECF244321}">
                    <p14:modId xmlns:p14="http://schemas.microsoft.com/office/powerpoint/2010/main" val="354790556"/>
                  </p:ext>
                </p:extLst>
              </p:nvPr>
            </p:nvGraphicFramePr>
            <p:xfrm>
              <a:off x="848701" y="4436670"/>
              <a:ext cx="2830323" cy="1854200"/>
            </p:xfrm>
            <a:graphic>
              <a:graphicData uri="http://schemas.openxmlformats.org/drawingml/2006/table">
                <a:tbl>
                  <a:tblPr firstRow="1" bandRow="1">
                    <a:tableStyleId>{F5AB1C69-6EDB-4FF4-983F-18BD219EF322}</a:tableStyleId>
                  </a:tblPr>
                  <a:tblGrid>
                    <a:gridCol w="141408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𝑅𝑒𝑠𝑡𝑟𝑖𝑐𝑡</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𝑓𝑟𝑒𝑒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𝑏𝑎𝑛</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64" name="Table 63">
                <a:extLst>
                  <a:ext uri="{FF2B5EF4-FFF2-40B4-BE49-F238E27FC236}">
                    <a16:creationId xmlns:a16="http://schemas.microsoft.com/office/drawing/2014/main" id="{FFBF0F58-FD26-904E-9C63-F08981A01059}"/>
                  </a:ext>
                </a:extLst>
              </p:cNvPr>
              <p:cNvGraphicFramePr>
                <a:graphicFrameLocks noGrp="1"/>
              </p:cNvGraphicFramePr>
              <p:nvPr>
                <p:extLst>
                  <p:ext uri="{D42A27DB-BD31-4B8C-83A1-F6EECF244321}">
                    <p14:modId xmlns:p14="http://schemas.microsoft.com/office/powerpoint/2010/main" val="354790556"/>
                  </p:ext>
                </p:extLst>
              </p:nvPr>
            </p:nvGraphicFramePr>
            <p:xfrm>
              <a:off x="848701" y="4436670"/>
              <a:ext cx="2830323" cy="1854200"/>
            </p:xfrm>
            <a:graphic>
              <a:graphicData uri="http://schemas.openxmlformats.org/drawingml/2006/table">
                <a:tbl>
                  <a:tblPr firstRow="1" bandRow="1">
                    <a:tableStyleId>{F5AB1C69-6EDB-4FF4-983F-18BD219EF322}</a:tableStyleId>
                  </a:tblPr>
                  <a:tblGrid>
                    <a:gridCol w="141408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t="-3448" r="-100893" b="-406897"/>
                          </a:stretch>
                        </a:blipFill>
                      </a:tcPr>
                    </a:tc>
                    <a:tc>
                      <a:txBody>
                        <a:bodyPr/>
                        <a:lstStyle/>
                        <a:p>
                          <a:endParaRPr lang="en-US"/>
                        </a:p>
                      </a:txBody>
                      <a:tcPr>
                        <a:blipFill>
                          <a:blip r:embed="rId14"/>
                          <a:stretch>
                            <a:fillRect l="-180645" t="-3448" r="-82258" b="-406897"/>
                          </a:stretch>
                        </a:blipFill>
                      </a:tcPr>
                    </a:tc>
                    <a:tc>
                      <a:txBody>
                        <a:bodyPr/>
                        <a:lstStyle/>
                        <a:p>
                          <a:endParaRPr lang="en-US"/>
                        </a:p>
                      </a:txBody>
                      <a:tcPr>
                        <a:blipFill>
                          <a:blip r:embed="rId14"/>
                          <a:stretch>
                            <a:fillRect l="-348000" t="-3448" r="-2000"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t="-100000" r="-100893" b="-293333"/>
                          </a:stretch>
                        </a:blipFill>
                      </a:tcPr>
                    </a:tc>
                    <a:tc>
                      <a:txBody>
                        <a:bodyPr/>
                        <a:lstStyle/>
                        <a:p>
                          <a:endParaRPr lang="en-US"/>
                        </a:p>
                      </a:txBody>
                      <a:tcPr>
                        <a:blipFill>
                          <a:blip r:embed="rId14"/>
                          <a:stretch>
                            <a:fillRect l="-180645" t="-100000" r="-82258" b="-293333"/>
                          </a:stretch>
                        </a:blipFill>
                      </a:tcPr>
                    </a:tc>
                    <a:tc>
                      <a:txBody>
                        <a:bodyPr/>
                        <a:lstStyle/>
                        <a:p>
                          <a:endParaRPr lang="en-US"/>
                        </a:p>
                      </a:txBody>
                      <a:tcPr>
                        <a:blipFill>
                          <a:blip r:embed="rId14"/>
                          <a:stretch>
                            <a:fillRect l="-348000" t="-100000" r="-2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4"/>
                          <a:stretch>
                            <a:fillRect t="-206897" r="-100893" b="-203448"/>
                          </a:stretch>
                        </a:blipFill>
                      </a:tcPr>
                    </a:tc>
                    <a:tc>
                      <a:txBody>
                        <a:bodyPr/>
                        <a:lstStyle/>
                        <a:p>
                          <a:endParaRPr lang="en-US"/>
                        </a:p>
                      </a:txBody>
                      <a:tcPr>
                        <a:blipFill>
                          <a:blip r:embed="rId14"/>
                          <a:stretch>
                            <a:fillRect l="-180645" t="-206897" r="-82258" b="-203448"/>
                          </a:stretch>
                        </a:blipFill>
                      </a:tcPr>
                    </a:tc>
                    <a:tc>
                      <a:txBody>
                        <a:bodyPr/>
                        <a:lstStyle/>
                        <a:p>
                          <a:endParaRPr lang="en-US"/>
                        </a:p>
                      </a:txBody>
                      <a:tcPr>
                        <a:blipFill>
                          <a:blip r:embed="rId14"/>
                          <a:stretch>
                            <a:fillRect l="-348000" t="-206897" r="-2000"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4"/>
                          <a:stretch>
                            <a:fillRect t="-296667" r="-100893" b="-96667"/>
                          </a:stretch>
                        </a:blipFill>
                      </a:tcPr>
                    </a:tc>
                    <a:tc>
                      <a:txBody>
                        <a:bodyPr/>
                        <a:lstStyle/>
                        <a:p>
                          <a:endParaRPr lang="en-US"/>
                        </a:p>
                      </a:txBody>
                      <a:tcPr>
                        <a:blipFill>
                          <a:blip r:embed="rId14"/>
                          <a:stretch>
                            <a:fillRect l="-180645" t="-296667" r="-82258" b="-96667"/>
                          </a:stretch>
                        </a:blipFill>
                      </a:tcPr>
                    </a:tc>
                    <a:tc>
                      <a:txBody>
                        <a:bodyPr/>
                        <a:lstStyle/>
                        <a:p>
                          <a:endParaRPr lang="en-US"/>
                        </a:p>
                      </a:txBody>
                      <a:tcPr>
                        <a:blipFill>
                          <a:blip r:embed="rId14"/>
                          <a:stretch>
                            <a:fillRect l="-348000" t="-296667" r="-2000"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4"/>
                          <a:stretch>
                            <a:fillRect t="-410345" r="-100893"/>
                          </a:stretch>
                        </a:blipFill>
                      </a:tcPr>
                    </a:tc>
                    <a:tc>
                      <a:txBody>
                        <a:bodyPr/>
                        <a:lstStyle/>
                        <a:p>
                          <a:endParaRPr lang="en-US"/>
                        </a:p>
                      </a:txBody>
                      <a:tcPr>
                        <a:blipFill>
                          <a:blip r:embed="rId14"/>
                          <a:stretch>
                            <a:fillRect l="-180645" t="-410345" r="-82258"/>
                          </a:stretch>
                        </a:blipFill>
                      </a:tcPr>
                    </a:tc>
                    <a:tc>
                      <a:txBody>
                        <a:bodyPr/>
                        <a:lstStyle/>
                        <a:p>
                          <a:endParaRPr lang="en-US"/>
                        </a:p>
                      </a:txBody>
                      <a:tcPr>
                        <a:blipFill>
                          <a:blip r:embed="rId14"/>
                          <a:stretch>
                            <a:fillRect l="-348000" t="-410345" r="-2000"/>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6917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PDecM = PM that allows decision PRVs in the arguments in its parfactors as well as utility parfactors</a:t>
                </a:r>
              </a:p>
              <a:p>
                <a:pPr lvl="1"/>
                <a:r>
                  <a:rPr lang="en-US" dirty="0"/>
                  <a:t>For simplicity, let us consider models with </a:t>
                </a:r>
                <a:r>
                  <a:rPr lang="en-US" i="1" dirty="0"/>
                  <a:t>one utility parfactor </a:t>
                </a:r>
                <a:r>
                  <a:rPr lang="en-US" dirty="0"/>
                  <a:t>mapping to one utility </a:t>
                </a:r>
                <a:r>
                  <a:rPr lang="en-US" i="1" dirty="0"/>
                  <a:t>randvar</a:t>
                </a:r>
                <a:br>
                  <a:rPr lang="en-US" dirty="0"/>
                </a:br>
                <a:r>
                  <a:rPr lang="en-US" dirty="0"/>
                  <a:t>➝ Strict dominance by one utility</a:t>
                </a:r>
              </a:p>
              <a:p>
                <a:pPr lvl="1"/>
                <a:r>
                  <a:rPr lang="en-GB" dirty="0"/>
                  <a:t>Formally, PDecM </a:t>
                </a:r>
                <a:endParaRPr lang="en-GB" i="1" dirty="0">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a:solidFill>
                            <a:schemeClr val="accent1"/>
                          </a:solidFill>
                          <a:latin typeface="Cambria Math" panose="02040503050406030204" pitchFamily="18" charset="0"/>
                        </a:rPr>
                        <m:t>𝐺</m:t>
                      </m:r>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𝑔</m:t>
                                  </m:r>
                                </m:e>
                                <m:sub>
                                  <m:r>
                                    <a:rPr lang="en-GB" i="1" smtClean="0">
                                      <a:solidFill>
                                        <a:schemeClr val="accent1"/>
                                      </a:solidFill>
                                      <a:latin typeface="Cambria Math" panose="02040503050406030204" pitchFamily="18" charset="0"/>
                                    </a:rPr>
                                    <m:t>𝑖</m:t>
                                  </m:r>
                                </m:sub>
                              </m:sSub>
                            </m:e>
                          </m:d>
                        </m:e>
                        <m:sub>
                          <m:r>
                            <a:rPr lang="en-GB" i="1" smtClean="0">
                              <a:solidFill>
                                <a:schemeClr val="accent1"/>
                              </a:solidFill>
                              <a:latin typeface="Cambria Math" panose="02040503050406030204" pitchFamily="18" charset="0"/>
                            </a:rPr>
                            <m:t>𝑖</m:t>
                          </m:r>
                          <m:r>
                            <a:rPr lang="en-GB" i="1" smtClean="0">
                              <a:solidFill>
                                <a:schemeClr val="accent1"/>
                              </a:solidFill>
                              <a:latin typeface="Cambria Math" panose="02040503050406030204" pitchFamily="18" charset="0"/>
                            </a:rPr>
                            <m:t>=1</m:t>
                          </m:r>
                        </m:sub>
                        <m:sup>
                          <m:r>
                            <a:rPr lang="en-GB" i="1" smtClean="0">
                              <a:solidFill>
                                <a:schemeClr val="accent1"/>
                              </a:solidFill>
                              <a:latin typeface="Cambria Math" panose="02040503050406030204" pitchFamily="18" charset="0"/>
                            </a:rPr>
                            <m:t>𝑛</m:t>
                          </m:r>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dirty="0" smtClean="0">
                              <a:solidFill>
                                <a:schemeClr val="accent1"/>
                              </a:solidFill>
                              <a:latin typeface="Cambria Math" panose="02040503050406030204" pitchFamily="18" charset="0"/>
                              <a:ea typeface="Cambria Math" panose="02040503050406030204" pitchFamily="18" charset="0"/>
                            </a:rPr>
                          </m:ctrlPr>
                        </m:dPr>
                        <m:e>
                          <m:sSub>
                            <m:sSubPr>
                              <m:ctrlPr>
                                <a:rPr lang="de-DE" b="0" i="1" dirty="0" smtClean="0">
                                  <a:solidFill>
                                    <a:schemeClr val="accent1"/>
                                  </a:solidFill>
                                  <a:latin typeface="Cambria Math" panose="02040503050406030204" pitchFamily="18" charset="0"/>
                                  <a:ea typeface="Cambria Math" panose="02040503050406030204" pitchFamily="18" charset="0"/>
                                </a:rPr>
                              </m:ctrlPr>
                            </m:sSubPr>
                            <m:e>
                              <m:r>
                                <a:rPr lang="de-DE" b="0" i="1" dirty="0" smtClean="0">
                                  <a:solidFill>
                                    <a:schemeClr val="accent1"/>
                                  </a:solidFill>
                                  <a:latin typeface="Cambria Math" panose="02040503050406030204" pitchFamily="18" charset="0"/>
                                  <a:ea typeface="Cambria Math" panose="02040503050406030204" pitchFamily="18" charset="0"/>
                                </a:rPr>
                                <m:t>𝑔</m:t>
                              </m:r>
                            </m:e>
                            <m:sub>
                              <m:r>
                                <a:rPr lang="de-DE" b="0" i="1" dirty="0" smtClean="0">
                                  <a:solidFill>
                                    <a:schemeClr val="accent1"/>
                                  </a:solidFill>
                                  <a:latin typeface="Cambria Math" panose="02040503050406030204" pitchFamily="18" charset="0"/>
                                  <a:ea typeface="Cambria Math" panose="02040503050406030204" pitchFamily="18" charset="0"/>
                                </a:rPr>
                                <m:t>𝑈</m:t>
                              </m:r>
                            </m:sub>
                          </m:sSub>
                        </m:e>
                      </m:d>
                    </m:oMath>
                  </m:oMathPara>
                </a14:m>
                <a:endParaRPr lang="en-GB" dirty="0"/>
              </a:p>
              <a:p>
                <a:pPr lvl="2"/>
                <a:endParaRPr lang="en-GB" dirty="0"/>
              </a:p>
              <a:p>
                <a:pPr lvl="1"/>
                <a:r>
                  <a:rPr lang="en-GB" dirty="0"/>
                  <a:t>E.g., </a:t>
                </a:r>
                <a:br>
                  <a:rPr lang="en-GB" dirty="0"/>
                </a:br>
                <a14:m>
                  <m:oMath xmlns:m="http://schemas.openxmlformats.org/officeDocument/2006/math">
                    <m:r>
                      <a:rPr lang="en-GB" i="1">
                        <a:latin typeface="Cambria Math" panose="02040503050406030204" pitchFamily="18" charset="0"/>
                      </a:rPr>
                      <m:t>𝐺</m:t>
                    </m:r>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3</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𝑈</m:t>
                            </m:r>
                          </m:sub>
                        </m:sSub>
                      </m:e>
                    </m:d>
                  </m:oMath>
                </a14:m>
                <a:r>
                  <a:rPr lang="en-GB" dirty="0"/>
                  <a:t> </a:t>
                </a:r>
              </a:p>
              <a:p>
                <a:pPr lvl="2"/>
                <a14:m>
                  <m:oMath xmlns:m="http://schemas.openxmlformats.org/officeDocument/2006/math">
                    <m:r>
                      <a:rPr lang="en-GB" i="1" smtClean="0">
                        <a:latin typeface="Cambria Math" panose="02040503050406030204" pitchFamily="18" charset="0"/>
                      </a:rPr>
                      <m:t>⊤</m:t>
                    </m:r>
                  </m:oMath>
                </a14:m>
                <a:r>
                  <a:rPr lang="en-GB" dirty="0"/>
                  <a:t> constraints</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34</a:t>
            </a:fld>
            <a:endParaRPr lang="en-GB"/>
          </a:p>
        </p:txBody>
      </p:sp>
      <p:grpSp>
        <p:nvGrpSpPr>
          <p:cNvPr id="80" name="Group 79">
            <a:extLst>
              <a:ext uri="{FF2B5EF4-FFF2-40B4-BE49-F238E27FC236}">
                <a16:creationId xmlns:a16="http://schemas.microsoft.com/office/drawing/2014/main" id="{3BC50E7C-D793-7E47-93F9-1F508AB0C817}"/>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D8D5996-2B72-9D4D-BD76-26ED68CF4029}"/>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33" name="TextBox 32">
                  <a:extLst>
                    <a:ext uri="{FF2B5EF4-FFF2-40B4-BE49-F238E27FC236}">
                      <a16:creationId xmlns:a16="http://schemas.microsoft.com/office/drawing/2014/main" id="{0D8D5996-2B72-9D4D-BD76-26ED68CF4029}"/>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C174AD6-3CE9-A449-AD01-7DA234EF297D}"/>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34" name="TextBox 33">
                  <a:extLst>
                    <a:ext uri="{FF2B5EF4-FFF2-40B4-BE49-F238E27FC236}">
                      <a16:creationId xmlns:a16="http://schemas.microsoft.com/office/drawing/2014/main" id="{4C174AD6-3CE9-A449-AD01-7DA234EF297D}"/>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5"/>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3EF99EF-640B-664B-B5D6-AD3800A22ED1}"/>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35" name="TextBox 34">
                  <a:extLst>
                    <a:ext uri="{FF2B5EF4-FFF2-40B4-BE49-F238E27FC236}">
                      <a16:creationId xmlns:a16="http://schemas.microsoft.com/office/drawing/2014/main" id="{83EF99EF-640B-664B-B5D6-AD3800A22ED1}"/>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4DB29E5-064E-3549-B406-76D57D7308F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6" name="TextBox 35">
                  <a:extLst>
                    <a:ext uri="{FF2B5EF4-FFF2-40B4-BE49-F238E27FC236}">
                      <a16:creationId xmlns:a16="http://schemas.microsoft.com/office/drawing/2014/main" id="{74DB29E5-064E-3549-B406-76D57D7308F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81D1575-EEA0-9348-BA49-0A9BA93B7B89}"/>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37" name="TextBox 36">
                  <a:extLst>
                    <a:ext uri="{FF2B5EF4-FFF2-40B4-BE49-F238E27FC236}">
                      <a16:creationId xmlns:a16="http://schemas.microsoft.com/office/drawing/2014/main" id="{B81D1575-EEA0-9348-BA49-0A9BA93B7B89}"/>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0C1396E-652C-AA44-B365-D6E04791065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38" name="TextBox 37">
                  <a:extLst>
                    <a:ext uri="{FF2B5EF4-FFF2-40B4-BE49-F238E27FC236}">
                      <a16:creationId xmlns:a16="http://schemas.microsoft.com/office/drawing/2014/main" id="{E0C1396E-652C-AA44-B365-D6E04791065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93A279D1-0787-D34E-ADDD-AFEE95CBED04}"/>
                </a:ext>
              </a:extLst>
            </p:cNvPr>
            <p:cNvCxnSpPr>
              <a:cxnSpLocks/>
              <a:stCxn id="34" idx="3"/>
              <a:endCxn id="6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885648-AA67-9949-95D9-9877C8D434E8}"/>
                </a:ext>
              </a:extLst>
            </p:cNvPr>
            <p:cNvCxnSpPr>
              <a:cxnSpLocks/>
              <a:stCxn id="35" idx="1"/>
              <a:endCxn id="6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CF69DA-E6FA-2B4A-9F4E-814B53C7EB18}"/>
                </a:ext>
              </a:extLst>
            </p:cNvPr>
            <p:cNvCxnSpPr>
              <a:cxnSpLocks/>
              <a:stCxn id="36" idx="6"/>
              <a:endCxn id="5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A802B3-A3B6-3649-B761-53E9B88CE176}"/>
                </a:ext>
              </a:extLst>
            </p:cNvPr>
            <p:cNvCxnSpPr>
              <a:cxnSpLocks/>
              <a:stCxn id="56" idx="0"/>
              <a:endCxn id="33"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AA373C-C774-9345-844F-359DE6EBE19E}"/>
                </a:ext>
              </a:extLst>
            </p:cNvPr>
            <p:cNvCxnSpPr>
              <a:cxnSpLocks/>
              <a:stCxn id="33" idx="4"/>
              <a:endCxn id="5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D3455E-6FE7-6640-BE89-04BE51FEF22F}"/>
                </a:ext>
              </a:extLst>
            </p:cNvPr>
            <p:cNvCxnSpPr>
              <a:cxnSpLocks/>
              <a:stCxn id="38" idx="2"/>
              <a:endCxn id="5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EBA3E6-0B15-0648-ABC3-BD802DA03F53}"/>
                </a:ext>
              </a:extLst>
            </p:cNvPr>
            <p:cNvCxnSpPr>
              <a:cxnSpLocks/>
              <a:stCxn id="56" idx="2"/>
              <a:endCxn id="3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F542BB-AE43-D447-85DA-877F05DCC278}"/>
                </a:ext>
              </a:extLst>
            </p:cNvPr>
            <p:cNvCxnSpPr>
              <a:cxnSpLocks/>
              <a:stCxn id="52" idx="2"/>
              <a:endCxn id="3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374774-6338-7B4B-BEFB-99AB8F648756}"/>
                </a:ext>
              </a:extLst>
            </p:cNvPr>
            <p:cNvCxnSpPr>
              <a:cxnSpLocks/>
              <a:stCxn id="33" idx="0"/>
              <a:endCxn id="6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31D6A00-803A-954A-AB77-656A0C48436E}"/>
                </a:ext>
              </a:extLst>
            </p:cNvPr>
            <p:cNvGrpSpPr/>
            <p:nvPr/>
          </p:nvGrpSpPr>
          <p:grpSpPr>
            <a:xfrm>
              <a:off x="6550803" y="4598496"/>
              <a:ext cx="555558" cy="393368"/>
              <a:chOff x="6669977" y="2891240"/>
              <a:chExt cx="555558" cy="393368"/>
            </a:xfrm>
          </p:grpSpPr>
          <p:sp>
            <p:nvSpPr>
              <p:cNvPr id="59" name="Rectangle 58">
                <a:extLst>
                  <a:ext uri="{FF2B5EF4-FFF2-40B4-BE49-F238E27FC236}">
                    <a16:creationId xmlns:a16="http://schemas.microsoft.com/office/drawing/2014/main" id="{0FC686EF-5333-5A42-AE36-1F43E903E05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39622A70-1982-5A43-92E6-D478A55CFB5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4D2204C2-24AD-8B4D-80D0-78FD5FB84C9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6B8188B-8429-5247-96BA-F00F11B23BCB}"/>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62" name="TextBox 61">
                    <a:extLst>
                      <a:ext uri="{FF2B5EF4-FFF2-40B4-BE49-F238E27FC236}">
                        <a16:creationId xmlns:a16="http://schemas.microsoft.com/office/drawing/2014/main" id="{16B8188B-8429-5247-96BA-F00F11B23BCB}"/>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0"/>
                    <a:stretch>
                      <a:fillRect l="-14815" b="-21739"/>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0CB1A79F-DAF0-694B-A6AD-87BCAC44E6A9}"/>
                </a:ext>
              </a:extLst>
            </p:cNvPr>
            <p:cNvGrpSpPr/>
            <p:nvPr/>
          </p:nvGrpSpPr>
          <p:grpSpPr>
            <a:xfrm>
              <a:off x="6071868" y="5642804"/>
              <a:ext cx="425774" cy="392260"/>
              <a:chOff x="6191042" y="3935548"/>
              <a:chExt cx="425774" cy="392260"/>
            </a:xfrm>
          </p:grpSpPr>
          <p:sp>
            <p:nvSpPr>
              <p:cNvPr id="55" name="Rectangle 54">
                <a:extLst>
                  <a:ext uri="{FF2B5EF4-FFF2-40B4-BE49-F238E27FC236}">
                    <a16:creationId xmlns:a16="http://schemas.microsoft.com/office/drawing/2014/main" id="{0CEDE902-74C4-7D4F-A86B-0E92C296BB20}"/>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CE76DA2E-F020-3140-9DCC-37CB1DC5031E}"/>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73DBC27-184E-FF41-B3CC-C83C4EEEC316}"/>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C523A7F-9DC5-D546-A89D-76780680228F}"/>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5C258F3E-476B-BC42-8678-4F6F4BCD720B}"/>
                </a:ext>
              </a:extLst>
            </p:cNvPr>
            <p:cNvGrpSpPr/>
            <p:nvPr/>
          </p:nvGrpSpPr>
          <p:grpSpPr>
            <a:xfrm>
              <a:off x="6856652" y="5636951"/>
              <a:ext cx="516037" cy="397857"/>
              <a:chOff x="6975826" y="3929695"/>
              <a:chExt cx="516037" cy="397857"/>
            </a:xfrm>
          </p:grpSpPr>
          <p:sp>
            <p:nvSpPr>
              <p:cNvPr id="51" name="Rectangle 50">
                <a:extLst>
                  <a:ext uri="{FF2B5EF4-FFF2-40B4-BE49-F238E27FC236}">
                    <a16:creationId xmlns:a16="http://schemas.microsoft.com/office/drawing/2014/main" id="{1423B09E-C9D7-F74F-B9FC-5400C2C96CFD}"/>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5B1B7A9-C4A1-554B-B8F5-193407A4EA08}"/>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7741956-16A6-134D-94D7-5536FB9C7899}"/>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B629A2D-6DBB-D549-BA9B-07B5E951A814}"/>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2"/>
                    <a:stretch>
                      <a:fillRect l="-16667" r="-4167"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6B18E6-A405-894D-AFEA-76AC2AD22B5F}"/>
                </a:ext>
              </a:extLst>
            </p:cNvPr>
            <p:cNvGrpSpPr/>
            <p:nvPr/>
          </p:nvGrpSpPr>
          <p:grpSpPr>
            <a:xfrm>
              <a:off x="5145083" y="5078737"/>
              <a:ext cx="521894" cy="393368"/>
              <a:chOff x="6669977" y="2891240"/>
              <a:chExt cx="521894" cy="393368"/>
            </a:xfrm>
          </p:grpSpPr>
          <p:sp>
            <p:nvSpPr>
              <p:cNvPr id="69" name="Rectangle 68">
                <a:extLst>
                  <a:ext uri="{FF2B5EF4-FFF2-40B4-BE49-F238E27FC236}">
                    <a16:creationId xmlns:a16="http://schemas.microsoft.com/office/drawing/2014/main" id="{10CC4D3E-8A78-354B-8451-0CCBD8E01C0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CF6B713-6FDC-0B41-9D59-E8730621F3C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9F7044F-2140-C04A-8ED6-BCB6A040A28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4B79467-6B49-984F-99FE-3DE4D415BFA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3"/>
                    <a:stretch>
                      <a:fillRect l="-16667" r="-4167" b="-21739"/>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4503E320-F18A-FC45-BFEA-B2DA41A8515F}"/>
                </a:ext>
              </a:extLst>
            </p:cNvPr>
            <p:cNvCxnSpPr>
              <a:cxnSpLocks/>
              <a:stCxn id="34" idx="2"/>
              <a:endCxn id="70"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D320B5-2A2B-414D-AC71-64BD27A0A453}"/>
                </a:ext>
              </a:extLst>
            </p:cNvPr>
            <p:cNvCxnSpPr>
              <a:cxnSpLocks/>
              <a:stCxn id="70" idx="2"/>
              <a:endCxn id="3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8895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Action Assignments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fontScale="85000" lnSpcReduction="20000"/>
              </a:bodyPr>
              <a:lstStyle/>
              <a:p>
                <a:r>
                  <a:rPr lang="en-GB" dirty="0"/>
                  <a:t>Let </a:t>
                </a:r>
                <a14:m>
                  <m:oMath xmlns:m="http://schemas.openxmlformats.org/officeDocument/2006/math">
                    <m:r>
                      <a:rPr lang="de-DE" b="1" i="1">
                        <a:latin typeface="Cambria Math" panose="02040503050406030204" pitchFamily="18" charset="0"/>
                      </a:rPr>
                      <m:t>𝑨</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be the set of decision PRVs occurring in </a:t>
                </a:r>
                <a14:m>
                  <m:oMath xmlns:m="http://schemas.openxmlformats.org/officeDocument/2006/math">
                    <m:r>
                      <a:rPr lang="en-GB" i="1" dirty="0">
                        <a:latin typeface="Cambria Math" panose="02040503050406030204" pitchFamily="18" charset="0"/>
                      </a:rPr>
                      <m:t>𝐺</m:t>
                    </m:r>
                  </m:oMath>
                </a14:m>
                <a:r>
                  <a:rPr lang="en-GB" dirty="0"/>
                  <a:t> with a constraint </a:t>
                </a:r>
                <a14:m>
                  <m:oMath xmlns:m="http://schemas.openxmlformats.org/officeDocument/2006/math">
                    <m:r>
                      <a:rPr lang="de-DE" i="1">
                        <a:latin typeface="Cambria Math" panose="02040503050406030204" pitchFamily="18" charset="0"/>
                      </a:rPr>
                      <m:t>𝐶</m:t>
                    </m:r>
                  </m:oMath>
                </a14:m>
                <a:r>
                  <a:rPr lang="en-GB" dirty="0"/>
                  <a:t> for the logvars in </a:t>
                </a:r>
                <a14:m>
                  <m:oMath xmlns:m="http://schemas.openxmlformats.org/officeDocument/2006/math">
                    <m:r>
                      <a:rPr lang="de-DE" b="1" i="1">
                        <a:latin typeface="Cambria Math" panose="02040503050406030204" pitchFamily="18" charset="0"/>
                      </a:rPr>
                      <m:t>𝑨</m:t>
                    </m:r>
                  </m:oMath>
                </a14:m>
                <a:r>
                  <a:rPr lang="en-GB" dirty="0"/>
                  <a:t> </a:t>
                </a:r>
              </a:p>
              <a:p>
                <a:r>
                  <a:rPr lang="en-GB" dirty="0"/>
                  <a:t>Then, </a:t>
                </a:r>
                <a14:m>
                  <m:oMath xmlns:m="http://schemas.openxmlformats.org/officeDocument/2006/math">
                    <m:r>
                      <a:rPr lang="de-DE" b="1" i="1">
                        <a:latin typeface="Cambria Math" panose="02040503050406030204" pitchFamily="18" charset="0"/>
                      </a:rPr>
                      <m:t>𝒂</m:t>
                    </m:r>
                  </m:oMath>
                </a14:m>
                <a:r>
                  <a:rPr lang="en-GB" dirty="0"/>
                  <a:t> is a compound event for </a:t>
                </a:r>
                <a14:m>
                  <m:oMath xmlns:m="http://schemas.openxmlformats.org/officeDocument/2006/math">
                    <m:r>
                      <a:rPr lang="de-DE" b="1" i="1">
                        <a:latin typeface="Cambria Math" panose="02040503050406030204" pitchFamily="18" charset="0"/>
                      </a:rPr>
                      <m:t>𝑨</m:t>
                    </m:r>
                  </m:oMath>
                </a14:m>
                <a:r>
                  <a:rPr lang="en-GB" dirty="0"/>
                  <a:t> that assigns each decision PRV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oMath>
                </a14:m>
                <a:r>
                  <a:rPr lang="en-GB" dirty="0"/>
                  <a:t> a range value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𝑖</m:t>
                        </m:r>
                      </m:sub>
                    </m:sSub>
                  </m:oMath>
                </a14:m>
                <a:endParaRPr lang="en-GB" dirty="0"/>
              </a:p>
              <a:p>
                <a:pPr lvl="1"/>
                <a:r>
                  <a:rPr lang="en-GB" dirty="0"/>
                  <a:t>Refer to </a:t>
                </a:r>
                <a14:m>
                  <m:oMath xmlns:m="http://schemas.openxmlformats.org/officeDocument/2006/math">
                    <m:r>
                      <a:rPr lang="de-DE" b="1" i="1">
                        <a:latin typeface="Cambria Math" panose="02040503050406030204" pitchFamily="18" charset="0"/>
                      </a:rPr>
                      <m:t>𝒂</m:t>
                    </m:r>
                  </m:oMath>
                </a14:m>
                <a:r>
                  <a:rPr lang="en-GB" dirty="0"/>
                  <a:t> as an </a:t>
                </a:r>
                <a:r>
                  <a:rPr lang="en-GB" dirty="0">
                    <a:solidFill>
                      <a:schemeClr val="accent1"/>
                    </a:solidFill>
                  </a:rPr>
                  <a:t>action assignment</a:t>
                </a:r>
              </a:p>
              <a:p>
                <a:r>
                  <a:rPr lang="en-GB" dirty="0"/>
                  <a:t>E.g., without evidence in </a:t>
                </a:r>
                <a14:m>
                  <m:oMath xmlns:m="http://schemas.openxmlformats.org/officeDocument/2006/math">
                    <m:r>
                      <a:rPr lang="en-GB" i="1" dirty="0" smtClean="0">
                        <a:latin typeface="Cambria Math" panose="02040503050406030204" pitchFamily="18" charset="0"/>
                      </a:rPr>
                      <m:t>𝐺</m:t>
                    </m:r>
                  </m:oMath>
                </a14:m>
                <a:r>
                  <a:rPr lang="en-GB" dirty="0"/>
                  <a:t> (</a:t>
                </a:r>
                <a14:m>
                  <m:oMath xmlns:m="http://schemas.openxmlformats.org/officeDocument/2006/math">
                    <m:r>
                      <a:rPr lang="de-DE" b="1" i="1" dirty="0">
                        <a:latin typeface="Cambria Math" panose="02040503050406030204" pitchFamily="18" charset="0"/>
                      </a:rPr>
                      <m:t>𝑬</m:t>
                    </m:r>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de-DE" i="1">
                        <a:latin typeface="Cambria Math" panose="02040503050406030204" pitchFamily="18" charset="0"/>
                      </a:rPr>
                      <m:t>⊤</m:t>
                    </m:r>
                  </m:oMath>
                </a14:m>
                <a:r>
                  <a:rPr lang="en-GB" dirty="0"/>
                  <a:t> constraints)</a:t>
                </a:r>
              </a:p>
              <a:p>
                <a:pPr lvl="1"/>
                <a:r>
                  <a:rPr lang="de-DE" dirty="0"/>
                  <a:t>Action </a:t>
                </a:r>
                <a14:m>
                  <m:oMath xmlns:m="http://schemas.openxmlformats.org/officeDocument/2006/math">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r>
                          <a:rPr lang="de-DE" b="0" i="1" smtClean="0">
                            <a:latin typeface="Cambria Math" panose="02040503050406030204" pitchFamily="18" charset="0"/>
                          </a:rPr>
                          <m:t>, </m:t>
                        </m:r>
                        <m:r>
                          <a:rPr lang="de-DE" b="0" i="1" smtClean="0">
                            <a:latin typeface="Cambria Math" panose="02040503050406030204" pitchFamily="18" charset="0"/>
                          </a:rPr>
                          <m:t>𝑓𝑟𝑒𝑒</m:t>
                        </m:r>
                      </m:e>
                    </m:d>
                  </m:oMath>
                </a14:m>
                <a:endParaRPr lang="en-GB" dirty="0"/>
              </a:p>
              <a:p>
                <a:pPr lvl="2"/>
                <a14:m>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r>
                  <a:rPr lang="en-GB" dirty="0"/>
                  <a:t>Given another action </a:t>
                </a:r>
                <a14:m>
                  <m:oMath xmlns:m="http://schemas.openxmlformats.org/officeDocument/2006/math">
                    <m:r>
                      <a:rPr lang="en-GB" i="1" dirty="0" smtClean="0">
                        <a:latin typeface="Cambria Math" panose="02040503050406030204" pitchFamily="18" charset="0"/>
                      </a:rPr>
                      <m:t>𝐴</m:t>
                    </m:r>
                  </m:oMath>
                </a14:m>
                <a:r>
                  <a:rPr lang="en-GB" dirty="0"/>
                  <a:t> with range</a:t>
                </a:r>
                <a:r>
                  <a:rPr lang="de-DE" dirty="0"/>
                  <a:t> </a:t>
                </a:r>
                <a14:m>
                  <m:oMath xmlns:m="http://schemas.openxmlformats.org/officeDocument/2006/math">
                    <m:d>
                      <m:dPr>
                        <m:begChr m:val="{"/>
                        <m:endChr m:val="}"/>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r>
                          <a:rPr lang="de-DE" i="1">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4</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𝑓𝑟𝑒𝑒</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5</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𝑓𝑟𝑒𝑒</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b="0" i="1" smtClean="0">
                            <a:latin typeface="Cambria Math" panose="02040503050406030204" pitchFamily="18" charset="0"/>
                          </a:rPr>
                          <m:t>6</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𝑓𝑟𝑒𝑒</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965"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35</a:t>
            </a:fld>
            <a:endParaRPr lang="en-GB"/>
          </a:p>
        </p:txBody>
      </p:sp>
      <p:grpSp>
        <p:nvGrpSpPr>
          <p:cNvPr id="5" name="Group 4">
            <a:extLst>
              <a:ext uri="{FF2B5EF4-FFF2-40B4-BE49-F238E27FC236}">
                <a16:creationId xmlns:a16="http://schemas.microsoft.com/office/drawing/2014/main" id="{111C258D-4CD2-1941-B89F-6730E5F20E7A}"/>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4DF059-7574-A740-89AF-B1412B4B532C}"/>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F64DF059-7574-A740-89AF-B1412B4B532C}"/>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9D9C35-733D-F54C-95EC-EF4F6D29BC9B}"/>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1E9D9C35-733D-F54C-95EC-EF4F6D29BC9B}"/>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4"/>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48938D-F0C4-EB43-918D-09C79966397D}"/>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5548938D-F0C4-EB43-918D-09C79966397D}"/>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8B9EEE-1380-4F4D-AB33-179FC170F01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398B9EEE-1380-4F4D-AB33-179FC170F01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50B74-BA68-9E40-8FCA-4B0DB05E939A}"/>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EB850B74-BA68-9E40-8FCA-4B0DB05E939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92F80A-540A-F948-855C-2FED232D26C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11" name="TextBox 10">
                  <a:extLst>
                    <a:ext uri="{FF2B5EF4-FFF2-40B4-BE49-F238E27FC236}">
                      <a16:creationId xmlns:a16="http://schemas.microsoft.com/office/drawing/2014/main" id="{2F92F80A-540A-F948-855C-2FED232D26C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5076797-4814-D841-95D2-745B90179667}"/>
                </a:ext>
              </a:extLst>
            </p:cNvPr>
            <p:cNvCxnSpPr>
              <a:cxnSpLocks/>
              <a:stCxn id="7" idx="3"/>
              <a:endCxn id="4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F2001-3DA6-954B-A8AD-268563AF46E7}"/>
                </a:ext>
              </a:extLst>
            </p:cNvPr>
            <p:cNvCxnSpPr>
              <a:cxnSpLocks/>
              <a:stCxn id="8" idx="1"/>
              <a:endCxn id="4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ADAE21-C038-3D4D-8D50-5804696BD465}"/>
                </a:ext>
              </a:extLst>
            </p:cNvPr>
            <p:cNvCxnSpPr>
              <a:cxnSpLocks/>
              <a:stCxn id="9" idx="6"/>
              <a:endCxn id="3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46DEE2-2767-8B46-B69A-BE0F89C5E436}"/>
                </a:ext>
              </a:extLst>
            </p:cNvPr>
            <p:cNvCxnSpPr>
              <a:cxnSpLocks/>
              <a:stCxn id="36" idx="0"/>
              <a:endCxn id="6"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F64701-82D8-5940-9D63-6DBA0AA5D578}"/>
                </a:ext>
              </a:extLst>
            </p:cNvPr>
            <p:cNvCxnSpPr>
              <a:cxnSpLocks/>
              <a:stCxn id="6" idx="4"/>
              <a:endCxn id="3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DCE859-23EA-9346-9D27-74DCFCADC50E}"/>
                </a:ext>
              </a:extLst>
            </p:cNvPr>
            <p:cNvCxnSpPr>
              <a:cxnSpLocks/>
              <a:stCxn id="11" idx="2"/>
              <a:endCxn id="3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633B34-F76A-6043-8CCD-92B37849C474}"/>
                </a:ext>
              </a:extLst>
            </p:cNvPr>
            <p:cNvCxnSpPr>
              <a:cxnSpLocks/>
              <a:stCxn id="36" idx="2"/>
              <a:endCxn id="10"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A69CD2-3C8C-E84E-BC7F-55DBB8899955}"/>
                </a:ext>
              </a:extLst>
            </p:cNvPr>
            <p:cNvCxnSpPr>
              <a:cxnSpLocks/>
              <a:stCxn id="32" idx="2"/>
              <a:endCxn id="10"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CB6485-8368-D74B-A3B5-372C42E4E401}"/>
                </a:ext>
              </a:extLst>
            </p:cNvPr>
            <p:cNvCxnSpPr>
              <a:cxnSpLocks/>
              <a:stCxn id="6" idx="0"/>
              <a:endCxn id="4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49683EE-6003-5E45-8D00-03A7A03FF934}"/>
                </a:ext>
              </a:extLst>
            </p:cNvPr>
            <p:cNvGrpSpPr/>
            <p:nvPr/>
          </p:nvGrpSpPr>
          <p:grpSpPr>
            <a:xfrm>
              <a:off x="6550803" y="4598496"/>
              <a:ext cx="555558" cy="393368"/>
              <a:chOff x="6669977" y="2891240"/>
              <a:chExt cx="555558" cy="393368"/>
            </a:xfrm>
          </p:grpSpPr>
          <p:sp>
            <p:nvSpPr>
              <p:cNvPr id="39" name="Rectangle 38">
                <a:extLst>
                  <a:ext uri="{FF2B5EF4-FFF2-40B4-BE49-F238E27FC236}">
                    <a16:creationId xmlns:a16="http://schemas.microsoft.com/office/drawing/2014/main" id="{A14DB8F7-C55A-C646-A7F2-8FEA2871FE9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0135FD6-9F0C-CD44-8B1D-E249E2DA18C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5B61FD2-32DB-A548-ADAA-98DDD5AF4C8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38E3F03-0B8E-2D4A-A992-91913B7E491C}"/>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9"/>
                    <a:stretch>
                      <a:fillRect l="-14815" b="-21739"/>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7B92C184-04E9-4041-808F-8923B571DF1E}"/>
                </a:ext>
              </a:extLst>
            </p:cNvPr>
            <p:cNvGrpSpPr/>
            <p:nvPr/>
          </p:nvGrpSpPr>
          <p:grpSpPr>
            <a:xfrm>
              <a:off x="6071868" y="5642804"/>
              <a:ext cx="425774" cy="392260"/>
              <a:chOff x="6191042" y="3935548"/>
              <a:chExt cx="425774" cy="392260"/>
            </a:xfrm>
          </p:grpSpPr>
          <p:sp>
            <p:nvSpPr>
              <p:cNvPr id="35" name="Rectangle 34">
                <a:extLst>
                  <a:ext uri="{FF2B5EF4-FFF2-40B4-BE49-F238E27FC236}">
                    <a16:creationId xmlns:a16="http://schemas.microsoft.com/office/drawing/2014/main" id="{00C28066-52E2-2F4D-B874-8590ADF2FF3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741FB73-DF5F-E348-82B2-0FD4822F0044}"/>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88B2E06-AF8D-D74A-B410-B7E77F230173}"/>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01F5BBB-4734-B048-A722-B094655AB7F6}"/>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23" name="Group 22">
              <a:extLst>
                <a:ext uri="{FF2B5EF4-FFF2-40B4-BE49-F238E27FC236}">
                  <a16:creationId xmlns:a16="http://schemas.microsoft.com/office/drawing/2014/main" id="{30454DD0-7361-8F41-B7E8-D8F63403DAB9}"/>
                </a:ext>
              </a:extLst>
            </p:cNvPr>
            <p:cNvGrpSpPr/>
            <p:nvPr/>
          </p:nvGrpSpPr>
          <p:grpSpPr>
            <a:xfrm>
              <a:off x="6856652" y="5636951"/>
              <a:ext cx="516037" cy="397857"/>
              <a:chOff x="6975826" y="3929695"/>
              <a:chExt cx="516037" cy="397857"/>
            </a:xfrm>
          </p:grpSpPr>
          <p:sp>
            <p:nvSpPr>
              <p:cNvPr id="31" name="Rectangle 30">
                <a:extLst>
                  <a:ext uri="{FF2B5EF4-FFF2-40B4-BE49-F238E27FC236}">
                    <a16:creationId xmlns:a16="http://schemas.microsoft.com/office/drawing/2014/main" id="{B1ED8CA4-D926-AD49-85D6-7C9ADF944E0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96E5CB6-9E81-A04B-B024-57F123A71312}"/>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2CC5737-AA0F-F94C-ACA0-9E960E0D258C}"/>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32C084B-4115-E144-A0B4-D12B81DF969C}"/>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24" name="Group 23">
              <a:extLst>
                <a:ext uri="{FF2B5EF4-FFF2-40B4-BE49-F238E27FC236}">
                  <a16:creationId xmlns:a16="http://schemas.microsoft.com/office/drawing/2014/main" id="{9A04B45F-B473-594D-BC00-13951B644436}"/>
                </a:ext>
              </a:extLst>
            </p:cNvPr>
            <p:cNvGrpSpPr/>
            <p:nvPr/>
          </p:nvGrpSpPr>
          <p:grpSpPr>
            <a:xfrm>
              <a:off x="5145083" y="5078737"/>
              <a:ext cx="521894" cy="393368"/>
              <a:chOff x="6669977" y="2891240"/>
              <a:chExt cx="521894" cy="393368"/>
            </a:xfrm>
          </p:grpSpPr>
          <p:sp>
            <p:nvSpPr>
              <p:cNvPr id="27" name="Rectangle 26">
                <a:extLst>
                  <a:ext uri="{FF2B5EF4-FFF2-40B4-BE49-F238E27FC236}">
                    <a16:creationId xmlns:a16="http://schemas.microsoft.com/office/drawing/2014/main" id="{0CD26FF6-E36B-F347-AB7E-E341A5BAE0AC}"/>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20B7BFF-1AED-894B-A1C6-A444BA3DFB5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C3010AD-BFAA-7A4D-8E32-F8929FA41AF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AAC12A2-0AB3-9740-AA67-91082BD4193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6667" r="-4167" b="-21739"/>
                    </a:stretch>
                  </a:blipFill>
                </p:spPr>
                <p:txBody>
                  <a:bodyPr/>
                  <a:lstStyle/>
                  <a:p>
                    <a:r>
                      <a:rPr lang="en-GB">
                        <a:noFill/>
                      </a:rPr>
                      <a:t> </a:t>
                    </a:r>
                  </a:p>
                </p:txBody>
              </p:sp>
            </mc:Fallback>
          </mc:AlternateContent>
        </p:grpSp>
        <p:cxnSp>
          <p:nvCxnSpPr>
            <p:cNvPr id="25" name="Straight Connector 24">
              <a:extLst>
                <a:ext uri="{FF2B5EF4-FFF2-40B4-BE49-F238E27FC236}">
                  <a16:creationId xmlns:a16="http://schemas.microsoft.com/office/drawing/2014/main" id="{1428D6A1-9211-D14F-80DF-69A2E20E1391}"/>
                </a:ext>
              </a:extLst>
            </p:cNvPr>
            <p:cNvCxnSpPr>
              <a:cxnSpLocks/>
              <a:stCxn id="7" idx="2"/>
              <a:endCxn id="2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3B26E2-9018-4D40-A5D9-AE15FBF0ADB0}"/>
                </a:ext>
              </a:extLst>
            </p:cNvPr>
            <p:cNvCxnSpPr>
              <a:cxnSpLocks/>
              <a:stCxn id="28" idx="2"/>
              <a:endCxn id="9"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04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Setting Decisions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628651" y="1158240"/>
                <a:ext cx="5166038" cy="5018723"/>
              </a:xfrm>
            </p:spPr>
            <p:txBody>
              <a:bodyPr>
                <a:normAutofit lnSpcReduction="10000"/>
              </a:bodyPr>
              <a:lstStyle/>
              <a:p>
                <a:r>
                  <a:rPr lang="en-GB" dirty="0"/>
                  <a:t>Given a PDecM </a:t>
                </a:r>
                <a14:m>
                  <m:oMath xmlns:m="http://schemas.openxmlformats.org/officeDocument/2006/math">
                    <m:r>
                      <a:rPr lang="en-GB" i="1" dirty="0" smtClean="0">
                        <a:latin typeface="Cambria Math" panose="02040503050406030204" pitchFamily="18" charset="0"/>
                      </a:rPr>
                      <m:t>𝐺</m:t>
                    </m:r>
                  </m:oMath>
                </a14:m>
                <a:r>
                  <a:rPr lang="en-GB" dirty="0"/>
                  <a:t> and an action assignment </a:t>
                </a:r>
                <a14:m>
                  <m:oMath xmlns:m="http://schemas.openxmlformats.org/officeDocument/2006/math">
                    <m:r>
                      <a:rPr lang="de-DE" b="1" i="1">
                        <a:latin typeface="Cambria Math" panose="02040503050406030204" pitchFamily="18" charset="0"/>
                      </a:rPr>
                      <m:t>𝒂</m:t>
                    </m:r>
                  </m:oMath>
                </a14:m>
                <a:endParaRPr lang="en-GB" dirty="0"/>
              </a:p>
              <a:p>
                <a:r>
                  <a:rPr lang="en-GB" dirty="0"/>
                  <a:t>Let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1" i="1" dirty="0">
                            <a:latin typeface="Cambria Math" panose="02040503050406030204" pitchFamily="18" charset="0"/>
                          </a:rPr>
                          <m:t>𝒂</m:t>
                        </m:r>
                      </m:sub>
                    </m:sSub>
                  </m:oMath>
                </a14:m>
                <a:r>
                  <a:rPr lang="en-GB" dirty="0"/>
                  <a:t> refer to </a:t>
                </a:r>
                <a14:m>
                  <m:oMath xmlns:m="http://schemas.openxmlformats.org/officeDocument/2006/math">
                    <m:r>
                      <a:rPr lang="en-GB" i="1" dirty="0">
                        <a:latin typeface="Cambria Math" panose="02040503050406030204" pitchFamily="18" charset="0"/>
                      </a:rPr>
                      <m:t>𝐺</m:t>
                    </m:r>
                  </m:oMath>
                </a14:m>
                <a:r>
                  <a:rPr lang="en-GB" dirty="0"/>
                  <a:t> with </a:t>
                </a:r>
                <a14:m>
                  <m:oMath xmlns:m="http://schemas.openxmlformats.org/officeDocument/2006/math">
                    <m:r>
                      <a:rPr lang="de-DE" b="1" i="1">
                        <a:latin typeface="Cambria Math" panose="02040503050406030204" pitchFamily="18" charset="0"/>
                      </a:rPr>
                      <m:t>𝒂</m:t>
                    </m:r>
                  </m:oMath>
                </a14:m>
                <a:r>
                  <a:rPr lang="en-GB" dirty="0"/>
                  <a:t> set, i.e., </a:t>
                </a:r>
                <a:br>
                  <a:rPr lang="en-GB" dirty="0"/>
                </a:b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1" i="1" dirty="0">
                            <a:latin typeface="Cambria Math" panose="02040503050406030204" pitchFamily="18" charset="0"/>
                          </a:rPr>
                          <m:t>𝒂</m:t>
                        </m:r>
                      </m:sub>
                    </m:sSub>
                    <m:r>
                      <a:rPr lang="de-DE" b="1" i="1" dirty="0" smtClean="0">
                        <a:latin typeface="Cambria Math" panose="02040503050406030204" pitchFamily="18" charset="0"/>
                      </a:rPr>
                      <m:t>=</m:t>
                    </m:r>
                    <m:r>
                      <m:rPr>
                        <m:nor/>
                      </m:rPr>
                      <a:rPr lang="de-DE" b="0" i="0" dirty="0" smtClean="0">
                        <a:latin typeface="Cambria Math" panose="02040503050406030204" pitchFamily="18" charset="0"/>
                      </a:rPr>
                      <m:t>absorb</m:t>
                    </m:r>
                    <m:d>
                      <m:dPr>
                        <m:ctrlPr>
                          <a:rPr lang="de-DE" i="1" dirty="0" smtClean="0">
                            <a:latin typeface="Cambria Math" panose="02040503050406030204" pitchFamily="18" charset="0"/>
                          </a:rPr>
                        </m:ctrlPr>
                      </m:dPr>
                      <m:e>
                        <m:r>
                          <a:rPr lang="de-DE" b="0" i="1" dirty="0" smtClean="0">
                            <a:latin typeface="Cambria Math" panose="02040503050406030204" pitchFamily="18" charset="0"/>
                          </a:rPr>
                          <m:t>𝐺</m:t>
                        </m:r>
                        <m:r>
                          <a:rPr lang="de-DE" b="0" i="1" dirty="0" smtClean="0">
                            <a:latin typeface="Cambria Math" panose="02040503050406030204" pitchFamily="18" charset="0"/>
                          </a:rPr>
                          <m:t>,</m:t>
                        </m:r>
                        <m:r>
                          <a:rPr lang="de-DE" b="1" i="1" dirty="0" smtClean="0">
                            <a:latin typeface="Cambria Math" panose="02040503050406030204" pitchFamily="18" charset="0"/>
                          </a:rPr>
                          <m:t>𝒂</m:t>
                        </m:r>
                      </m:e>
                    </m:d>
                  </m:oMath>
                </a14:m>
                <a:endParaRPr lang="en-GB" dirty="0"/>
              </a:p>
              <a:p>
                <a:pPr lvl="1"/>
                <a:r>
                  <a:rPr lang="en-GB" dirty="0"/>
                  <a:t>In each </a:t>
                </a:r>
                <a14:m>
                  <m:oMath xmlns:m="http://schemas.openxmlformats.org/officeDocument/2006/math">
                    <m:r>
                      <a:rPr lang="de-DE" b="0" i="1" dirty="0" smtClean="0">
                        <a:latin typeface="Cambria Math" panose="02040503050406030204" pitchFamily="18" charset="0"/>
                      </a:rPr>
                      <m:t>𝑔</m:t>
                    </m:r>
                  </m:oMath>
                </a14:m>
                <a:r>
                  <a:rPr lang="en-GB" dirty="0"/>
                  <a:t> with decision PRV</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oMath>
                </a14:m>
                <a:r>
                  <a:rPr lang="en-GB" dirty="0"/>
                  <a:t>, </a:t>
                </a:r>
              </a:p>
              <a:p>
                <a:pPr lvl="2"/>
                <a:r>
                  <a:rPr lang="en-GB" dirty="0"/>
                  <a:t>Drop the lines where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𝑖</m:t>
                        </m:r>
                      </m:sub>
                    </m:sSub>
                  </m:oMath>
                </a14:m>
                <a:r>
                  <a:rPr lang="en-GB" dirty="0"/>
                  <a:t> and the column of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oMath>
                </a14:m>
                <a:endParaRPr lang="en-GB" dirty="0"/>
              </a:p>
              <a:p>
                <a:pPr lvl="1"/>
                <a:r>
                  <a:rPr lang="en-GB" dirty="0"/>
                  <a:t>E.g., set </a:t>
                </a:r>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chemeClr val="accent4"/>
                            </a:solidFill>
                            <a:latin typeface="Cambria Math" panose="02040503050406030204" pitchFamily="18" charset="0"/>
                          </a:rPr>
                          <m:t>𝑏𝑎𝑛</m:t>
                        </m:r>
                      </m:e>
                    </m:d>
                  </m:oMath>
                </a14:m>
                <a:r>
                  <a:rPr lang="en-GB" dirty="0"/>
                  <a:t> </a:t>
                </a:r>
                <a:br>
                  <a:rPr lang="en-GB" dirty="0"/>
                </a:br>
                <a:r>
                  <a:rPr lang="en-GB" dirty="0"/>
                  <a:t>in </a:t>
                </a:r>
                <a14:m>
                  <m:oMath xmlns:m="http://schemas.openxmlformats.org/officeDocument/2006/math">
                    <m:r>
                      <a:rPr lang="en-GB" i="1" dirty="0" smtClean="0">
                        <a:latin typeface="Cambria Math" panose="02040503050406030204" pitchFamily="18" charset="0"/>
                      </a:rPr>
                      <m:t>𝐺</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3</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𝑈</m:t>
                            </m:r>
                          </m:sub>
                        </m:sSub>
                      </m:e>
                    </m:d>
                  </m:oMath>
                </a14:m>
                <a:r>
                  <a:rPr lang="en-GB" dirty="0"/>
                  <a:t> </a:t>
                </a:r>
              </a:p>
              <a:p>
                <a:pPr lvl="2"/>
                <a14:m>
                  <m:oMath xmlns:m="http://schemas.openxmlformats.org/officeDocument/2006/math">
                    <m:r>
                      <a:rPr lang="de-DE" b="1" i="1" dirty="0" smtClean="0">
                        <a:latin typeface="Cambria Math" panose="02040503050406030204" pitchFamily="18" charset="0"/>
                      </a:rPr>
                      <m:t>𝑬</m:t>
                    </m:r>
                    <m:r>
                      <a:rPr lang="de-DE" b="0" i="1" dirty="0" smtClean="0">
                        <a:latin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m:t>
                    </m:r>
                  </m:oMath>
                </a14:m>
                <a:endParaRPr lang="en-GB" dirty="0"/>
              </a:p>
              <a:p>
                <a:pPr lvl="2"/>
                <a:r>
                  <a:rPr lang="en-GB" dirty="0"/>
                  <a:t>Absorb </a:t>
                </a:r>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oMath>
                </a14:m>
                <a:r>
                  <a:rPr lang="en-GB" dirty="0"/>
                  <a:t> in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𝑈</m:t>
                        </m:r>
                      </m:sub>
                    </m:sSub>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a:latin typeface="Cambria Math" panose="02040503050406030204" pitchFamily="18" charset="0"/>
                          </a:rPr>
                          <m:t>𝐺</m:t>
                        </m:r>
                      </m:e>
                      <m:sub>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b="0" i="1" dirty="0" smtClean="0">
                                <a:latin typeface="Cambria Math" panose="02040503050406030204" pitchFamily="18" charset="0"/>
                              </a:rPr>
                              <m:t>′</m:t>
                            </m:r>
                          </m:sup>
                        </m:sSubSup>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3</m:t>
                            </m:r>
                          </m:sub>
                        </m:sSub>
                        <m:r>
                          <a:rPr lang="de-DE"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𝑈</m:t>
                            </m:r>
                          </m:sub>
                          <m:sup>
                            <m:r>
                              <a:rPr lang="de-DE" b="0" i="1" dirty="0" smtClean="0">
                                <a:latin typeface="Cambria Math" panose="02040503050406030204" pitchFamily="18" charset="0"/>
                              </a:rPr>
                              <m:t>′</m:t>
                            </m:r>
                          </m:sup>
                        </m:sSubSup>
                      </m:e>
                    </m:d>
                  </m:oMath>
                </a14:m>
                <a:endParaRPr lang="en-GB" dirty="0"/>
              </a:p>
              <a:p>
                <a:pPr lvl="3"/>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1</m:t>
                        </m:r>
                      </m:sub>
                      <m:sup>
                        <m:r>
                          <a:rPr lang="de-DE" b="0" i="1" dirty="0" smtClean="0">
                            <a:latin typeface="Cambria Math" panose="02040503050406030204" pitchFamily="18" charset="0"/>
                            <a:ea typeface="Cambria Math" panose="02040503050406030204" pitchFamily="18" charset="0"/>
                          </a:rPr>
                          <m:t>′</m:t>
                        </m:r>
                      </m:sup>
                    </m:sSub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𝑇𝑟𝑎𝑣𝑒𝑙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𝑋</m:t>
                            </m:r>
                          </m:e>
                        </m:d>
                      </m:e>
                    </m:d>
                  </m:oMath>
                </a14:m>
                <a:endParaRPr lang="en-GB" dirty="0"/>
              </a:p>
              <a:p>
                <a:pPr lvl="3"/>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𝑈</m:t>
                        </m:r>
                      </m:sub>
                      <m:sup>
                        <m:r>
                          <a:rPr lang="de-DE" i="1" dirty="0">
                            <a:latin typeface="Cambria Math" panose="02040503050406030204" pitchFamily="18" charset="0"/>
                          </a:rPr>
                          <m:t>′</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solidFill>
                              <a:schemeClr val="tx1">
                                <a:lumMod val="50000"/>
                                <a:lumOff val="50000"/>
                              </a:schemeClr>
                            </a:solidFill>
                            <a:latin typeface="Cambria Math" panose="02040503050406030204" pitchFamily="18" charset="0"/>
                            <a:ea typeface="Cambria Math" panose="02040503050406030204" pitchFamily="18" charset="0"/>
                          </a:rPr>
                          <m:t>𝑈𝑡𝑖𝑙</m:t>
                        </m:r>
                      </m:sub>
                      <m:sup>
                        <m:r>
                          <a:rPr lang="de-DE" b="0" i="1" dirty="0" smtClean="0">
                            <a:latin typeface="Cambria Math" panose="02040503050406030204" pitchFamily="18" charset="0"/>
                            <a:ea typeface="Cambria Math" panose="02040503050406030204" pitchFamily="18" charset="0"/>
                          </a:rPr>
                          <m:t>′</m:t>
                        </m:r>
                      </m:sup>
                    </m:sSub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oMath>
                </a14:m>
                <a:endParaRPr lang="en-GB" dirty="0"/>
              </a:p>
              <a:p>
                <a:pPr lvl="3"/>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628651" y="1158240"/>
                <a:ext cx="5166038" cy="5018723"/>
              </a:xfrm>
              <a:blipFill>
                <a:blip r:embed="rId2"/>
                <a:stretch>
                  <a:fillRect l="-2211" t="-2525" r="-122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36</a:t>
            </a:fld>
            <a:endParaRPr lang="en-GB"/>
          </a:p>
        </p:txBody>
      </p:sp>
      <p:grpSp>
        <p:nvGrpSpPr>
          <p:cNvPr id="5" name="Group 4">
            <a:extLst>
              <a:ext uri="{FF2B5EF4-FFF2-40B4-BE49-F238E27FC236}">
                <a16:creationId xmlns:a16="http://schemas.microsoft.com/office/drawing/2014/main" id="{111C258D-4CD2-1941-B89F-6730E5F20E7A}"/>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4DF059-7574-A740-89AF-B1412B4B532C}"/>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F64DF059-7574-A740-89AF-B1412B4B532C}"/>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9D9C35-733D-F54C-95EC-EF4F6D29BC9B}"/>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1E9D9C35-733D-F54C-95EC-EF4F6D29BC9B}"/>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4"/>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48938D-F0C4-EB43-918D-09C79966397D}"/>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5548938D-F0C4-EB43-918D-09C79966397D}"/>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8B9EEE-1380-4F4D-AB33-179FC170F01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398B9EEE-1380-4F4D-AB33-179FC170F01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50B74-BA68-9E40-8FCA-4B0DB05E939A}"/>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EB850B74-BA68-9E40-8FCA-4B0DB05E939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92F80A-540A-F948-855C-2FED232D26C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11" name="TextBox 10">
                  <a:extLst>
                    <a:ext uri="{FF2B5EF4-FFF2-40B4-BE49-F238E27FC236}">
                      <a16:creationId xmlns:a16="http://schemas.microsoft.com/office/drawing/2014/main" id="{2F92F80A-540A-F948-855C-2FED232D26C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5076797-4814-D841-95D2-745B90179667}"/>
                </a:ext>
              </a:extLst>
            </p:cNvPr>
            <p:cNvCxnSpPr>
              <a:cxnSpLocks/>
              <a:stCxn id="7" idx="3"/>
              <a:endCxn id="4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F2001-3DA6-954B-A8AD-268563AF46E7}"/>
                </a:ext>
              </a:extLst>
            </p:cNvPr>
            <p:cNvCxnSpPr>
              <a:cxnSpLocks/>
              <a:stCxn id="8" idx="1"/>
              <a:endCxn id="4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ADAE21-C038-3D4D-8D50-5804696BD465}"/>
                </a:ext>
              </a:extLst>
            </p:cNvPr>
            <p:cNvCxnSpPr>
              <a:cxnSpLocks/>
              <a:stCxn id="9" idx="6"/>
              <a:endCxn id="3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46DEE2-2767-8B46-B69A-BE0F89C5E436}"/>
                </a:ext>
              </a:extLst>
            </p:cNvPr>
            <p:cNvCxnSpPr>
              <a:cxnSpLocks/>
              <a:stCxn id="36" idx="0"/>
              <a:endCxn id="6"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F64701-82D8-5940-9D63-6DBA0AA5D578}"/>
                </a:ext>
              </a:extLst>
            </p:cNvPr>
            <p:cNvCxnSpPr>
              <a:cxnSpLocks/>
              <a:stCxn id="6" idx="4"/>
              <a:endCxn id="3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DCE859-23EA-9346-9D27-74DCFCADC50E}"/>
                </a:ext>
              </a:extLst>
            </p:cNvPr>
            <p:cNvCxnSpPr>
              <a:cxnSpLocks/>
              <a:stCxn id="11" idx="2"/>
              <a:endCxn id="3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633B34-F76A-6043-8CCD-92B37849C474}"/>
                </a:ext>
              </a:extLst>
            </p:cNvPr>
            <p:cNvCxnSpPr>
              <a:cxnSpLocks/>
              <a:stCxn id="36" idx="2"/>
              <a:endCxn id="10"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A69CD2-3C8C-E84E-BC7F-55DBB8899955}"/>
                </a:ext>
              </a:extLst>
            </p:cNvPr>
            <p:cNvCxnSpPr>
              <a:cxnSpLocks/>
              <a:stCxn id="32" idx="2"/>
              <a:endCxn id="10"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CB6485-8368-D74B-A3B5-372C42E4E401}"/>
                </a:ext>
              </a:extLst>
            </p:cNvPr>
            <p:cNvCxnSpPr>
              <a:cxnSpLocks/>
              <a:stCxn id="6" idx="0"/>
              <a:endCxn id="4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49683EE-6003-5E45-8D00-03A7A03FF934}"/>
                </a:ext>
              </a:extLst>
            </p:cNvPr>
            <p:cNvGrpSpPr/>
            <p:nvPr/>
          </p:nvGrpSpPr>
          <p:grpSpPr>
            <a:xfrm>
              <a:off x="6550803" y="4598496"/>
              <a:ext cx="555558" cy="393368"/>
              <a:chOff x="6669977" y="2891240"/>
              <a:chExt cx="555558" cy="393368"/>
            </a:xfrm>
          </p:grpSpPr>
          <p:sp>
            <p:nvSpPr>
              <p:cNvPr id="39" name="Rectangle 38">
                <a:extLst>
                  <a:ext uri="{FF2B5EF4-FFF2-40B4-BE49-F238E27FC236}">
                    <a16:creationId xmlns:a16="http://schemas.microsoft.com/office/drawing/2014/main" id="{A14DB8F7-C55A-C646-A7F2-8FEA2871FE9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0135FD6-9F0C-CD44-8B1D-E249E2DA18C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5B61FD2-32DB-A548-ADAA-98DDD5AF4C8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38E3F03-0B8E-2D4A-A992-91913B7E491C}"/>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9"/>
                    <a:stretch>
                      <a:fillRect l="-14815" b="-21739"/>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7B92C184-04E9-4041-808F-8923B571DF1E}"/>
                </a:ext>
              </a:extLst>
            </p:cNvPr>
            <p:cNvGrpSpPr/>
            <p:nvPr/>
          </p:nvGrpSpPr>
          <p:grpSpPr>
            <a:xfrm>
              <a:off x="6071868" y="5642804"/>
              <a:ext cx="425774" cy="392260"/>
              <a:chOff x="6191042" y="3935548"/>
              <a:chExt cx="425774" cy="392260"/>
            </a:xfrm>
          </p:grpSpPr>
          <p:sp>
            <p:nvSpPr>
              <p:cNvPr id="35" name="Rectangle 34">
                <a:extLst>
                  <a:ext uri="{FF2B5EF4-FFF2-40B4-BE49-F238E27FC236}">
                    <a16:creationId xmlns:a16="http://schemas.microsoft.com/office/drawing/2014/main" id="{00C28066-52E2-2F4D-B874-8590ADF2FF3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741FB73-DF5F-E348-82B2-0FD4822F0044}"/>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88B2E06-AF8D-D74A-B410-B7E77F230173}"/>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01F5BBB-4734-B048-A722-B094655AB7F6}"/>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23" name="Group 22">
              <a:extLst>
                <a:ext uri="{FF2B5EF4-FFF2-40B4-BE49-F238E27FC236}">
                  <a16:creationId xmlns:a16="http://schemas.microsoft.com/office/drawing/2014/main" id="{30454DD0-7361-8F41-B7E8-D8F63403DAB9}"/>
                </a:ext>
              </a:extLst>
            </p:cNvPr>
            <p:cNvGrpSpPr/>
            <p:nvPr/>
          </p:nvGrpSpPr>
          <p:grpSpPr>
            <a:xfrm>
              <a:off x="6856652" y="5636951"/>
              <a:ext cx="516037" cy="397857"/>
              <a:chOff x="6975826" y="3929695"/>
              <a:chExt cx="516037" cy="397857"/>
            </a:xfrm>
          </p:grpSpPr>
          <p:sp>
            <p:nvSpPr>
              <p:cNvPr id="31" name="Rectangle 30">
                <a:extLst>
                  <a:ext uri="{FF2B5EF4-FFF2-40B4-BE49-F238E27FC236}">
                    <a16:creationId xmlns:a16="http://schemas.microsoft.com/office/drawing/2014/main" id="{B1ED8CA4-D926-AD49-85D6-7C9ADF944E0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96E5CB6-9E81-A04B-B024-57F123A71312}"/>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2CC5737-AA0F-F94C-ACA0-9E960E0D258C}"/>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32C084B-4115-E144-A0B4-D12B81DF969C}"/>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24" name="Group 23">
              <a:extLst>
                <a:ext uri="{FF2B5EF4-FFF2-40B4-BE49-F238E27FC236}">
                  <a16:creationId xmlns:a16="http://schemas.microsoft.com/office/drawing/2014/main" id="{9A04B45F-B473-594D-BC00-13951B644436}"/>
                </a:ext>
              </a:extLst>
            </p:cNvPr>
            <p:cNvGrpSpPr/>
            <p:nvPr/>
          </p:nvGrpSpPr>
          <p:grpSpPr>
            <a:xfrm>
              <a:off x="5145083" y="5078737"/>
              <a:ext cx="521894" cy="393368"/>
              <a:chOff x="6669977" y="2891240"/>
              <a:chExt cx="521894" cy="393368"/>
            </a:xfrm>
          </p:grpSpPr>
          <p:sp>
            <p:nvSpPr>
              <p:cNvPr id="27" name="Rectangle 26">
                <a:extLst>
                  <a:ext uri="{FF2B5EF4-FFF2-40B4-BE49-F238E27FC236}">
                    <a16:creationId xmlns:a16="http://schemas.microsoft.com/office/drawing/2014/main" id="{0CD26FF6-E36B-F347-AB7E-E341A5BAE0AC}"/>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20B7BFF-1AED-894B-A1C6-A444BA3DFB5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C3010AD-BFAA-7A4D-8E32-F8929FA41AF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AAC12A2-0AB3-9740-AA67-91082BD4193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6667" r="-4167" b="-21739"/>
                    </a:stretch>
                  </a:blipFill>
                </p:spPr>
                <p:txBody>
                  <a:bodyPr/>
                  <a:lstStyle/>
                  <a:p>
                    <a:r>
                      <a:rPr lang="en-GB">
                        <a:noFill/>
                      </a:rPr>
                      <a:t> </a:t>
                    </a:r>
                  </a:p>
                </p:txBody>
              </p:sp>
            </mc:Fallback>
          </mc:AlternateContent>
        </p:grpSp>
        <p:cxnSp>
          <p:nvCxnSpPr>
            <p:cNvPr id="25" name="Straight Connector 24">
              <a:extLst>
                <a:ext uri="{FF2B5EF4-FFF2-40B4-BE49-F238E27FC236}">
                  <a16:creationId xmlns:a16="http://schemas.microsoft.com/office/drawing/2014/main" id="{1428D6A1-9211-D14F-80DF-69A2E20E1391}"/>
                </a:ext>
              </a:extLst>
            </p:cNvPr>
            <p:cNvCxnSpPr>
              <a:cxnSpLocks/>
              <a:stCxn id="7" idx="2"/>
              <a:endCxn id="2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3B26E2-9018-4D40-A5D9-AE15FBF0ADB0}"/>
                </a:ext>
              </a:extLst>
            </p:cNvPr>
            <p:cNvCxnSpPr>
              <a:cxnSpLocks/>
              <a:stCxn id="28" idx="2"/>
              <a:endCxn id="9"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D7094D42-BE0C-2341-9604-F97CF95FD433}"/>
                  </a:ext>
                </a:extLst>
              </p:cNvPr>
              <p:cNvGraphicFramePr>
                <a:graphicFrameLocks noGrp="1"/>
              </p:cNvGraphicFramePr>
              <p:nvPr>
                <p:extLst>
                  <p:ext uri="{D42A27DB-BD31-4B8C-83A1-F6EECF244321}">
                    <p14:modId xmlns:p14="http://schemas.microsoft.com/office/powerpoint/2010/main" val="689435890"/>
                  </p:ext>
                </p:extLst>
              </p:nvPr>
            </p:nvGraphicFramePr>
            <p:xfrm>
              <a:off x="5786871" y="1102196"/>
              <a:ext cx="3171635" cy="1854200"/>
            </p:xfrm>
            <a:graphic>
              <a:graphicData uri="http://schemas.openxmlformats.org/drawingml/2006/table">
                <a:tbl>
                  <a:tblPr firstRow="1" bandRow="1">
                    <a:tableStyleId>{5C22544A-7EE6-4342-B048-85BDC9FD1C3A}</a:tableStyleId>
                  </a:tblPr>
                  <a:tblGrid>
                    <a:gridCol w="1414082">
                      <a:extLst>
                        <a:ext uri="{9D8B030D-6E8A-4147-A177-3AD203B41FA5}">
                          <a16:colId xmlns:a16="http://schemas.microsoft.com/office/drawing/2014/main" val="1319494561"/>
                        </a:ext>
                      </a:extLst>
                    </a:gridCol>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r>
                                  <a:rPr lang="de-DE" b="0" i="1" smtClean="0">
                                    <a:latin typeface="Cambria Math" charset="0"/>
                                  </a:rPr>
                                  <m:t>(</m:t>
                                </m:r>
                                <m:r>
                                  <a:rPr lang="de-DE" b="0" i="1" smtClean="0">
                                    <a:latin typeface="Cambria Math" panose="02040503050406030204" pitchFamily="18" charset="0"/>
                                  </a:rPr>
                                  <m:t>𝑋</m:t>
                                </m:r>
                                <m:r>
                                  <a:rPr lang="de-DE" b="0" i="1" smtClean="0">
                                    <a:latin typeface="Cambria Math"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𝑓𝑟𝑒𝑒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𝑓𝑟𝑒𝑒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𝑏𝑎𝑛</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𝑏𝑎𝑛</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3" name="Table 42">
                <a:extLst>
                  <a:ext uri="{FF2B5EF4-FFF2-40B4-BE49-F238E27FC236}">
                    <a16:creationId xmlns:a16="http://schemas.microsoft.com/office/drawing/2014/main" id="{D7094D42-BE0C-2341-9604-F97CF95FD433}"/>
                  </a:ext>
                </a:extLst>
              </p:cNvPr>
              <p:cNvGraphicFramePr>
                <a:graphicFrameLocks noGrp="1"/>
              </p:cNvGraphicFramePr>
              <p:nvPr>
                <p:extLst>
                  <p:ext uri="{D42A27DB-BD31-4B8C-83A1-F6EECF244321}">
                    <p14:modId xmlns:p14="http://schemas.microsoft.com/office/powerpoint/2010/main" val="689435890"/>
                  </p:ext>
                </p:extLst>
              </p:nvPr>
            </p:nvGraphicFramePr>
            <p:xfrm>
              <a:off x="5786871" y="1102196"/>
              <a:ext cx="3171635" cy="1854200"/>
            </p:xfrm>
            <a:graphic>
              <a:graphicData uri="http://schemas.openxmlformats.org/drawingml/2006/table">
                <a:tbl>
                  <a:tblPr firstRow="1" bandRow="1">
                    <a:tableStyleId>{5C22544A-7EE6-4342-B048-85BDC9FD1C3A}</a:tableStyleId>
                  </a:tblPr>
                  <a:tblGrid>
                    <a:gridCol w="1414082">
                      <a:extLst>
                        <a:ext uri="{9D8B030D-6E8A-4147-A177-3AD203B41FA5}">
                          <a16:colId xmlns:a16="http://schemas.microsoft.com/office/drawing/2014/main" val="1319494561"/>
                        </a:ext>
                      </a:extLst>
                    </a:gridCol>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3"/>
                          <a:stretch>
                            <a:fillRect t="-3448" r="-125000" b="-410345"/>
                          </a:stretch>
                        </a:blipFill>
                      </a:tcPr>
                    </a:tc>
                    <a:tc>
                      <a:txBody>
                        <a:bodyPr/>
                        <a:lstStyle/>
                        <a:p>
                          <a:endParaRPr lang="en-US"/>
                        </a:p>
                      </a:txBody>
                      <a:tcPr>
                        <a:blipFill>
                          <a:blip r:embed="rId13"/>
                          <a:stretch>
                            <a:fillRect l="-112000" t="-3448" r="-40000" b="-410345"/>
                          </a:stretch>
                        </a:blipFill>
                      </a:tcPr>
                    </a:tc>
                    <a:tc>
                      <a:txBody>
                        <a:bodyPr/>
                        <a:lstStyle/>
                        <a:p>
                          <a:endParaRPr lang="en-US"/>
                        </a:p>
                      </a:txBody>
                      <a:tcPr>
                        <a:blipFill>
                          <a:blip r:embed="rId13"/>
                          <a:stretch>
                            <a:fillRect l="-543590" t="-3448" r="-2564"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3"/>
                          <a:stretch>
                            <a:fillRect t="-100000" r="-125000" b="-296667"/>
                          </a:stretch>
                        </a:blipFill>
                      </a:tcPr>
                    </a:tc>
                    <a:tc>
                      <a:txBody>
                        <a:bodyPr/>
                        <a:lstStyle/>
                        <a:p>
                          <a:endParaRPr lang="en-US"/>
                        </a:p>
                      </a:txBody>
                      <a:tcPr>
                        <a:blipFill>
                          <a:blip r:embed="rId13"/>
                          <a:stretch>
                            <a:fillRect l="-112000" t="-100000" r="-40000" b="-296667"/>
                          </a:stretch>
                        </a:blipFill>
                      </a:tcPr>
                    </a:tc>
                    <a:tc>
                      <a:txBody>
                        <a:bodyPr/>
                        <a:lstStyle/>
                        <a:p>
                          <a:endParaRPr lang="en-US"/>
                        </a:p>
                      </a:txBody>
                      <a:tcPr>
                        <a:blipFill>
                          <a:blip r:embed="rId13"/>
                          <a:stretch>
                            <a:fillRect l="-543590" t="-100000" r="-2564"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3"/>
                          <a:stretch>
                            <a:fillRect t="-206897" r="-125000" b="-206897"/>
                          </a:stretch>
                        </a:blipFill>
                      </a:tcPr>
                    </a:tc>
                    <a:tc>
                      <a:txBody>
                        <a:bodyPr/>
                        <a:lstStyle/>
                        <a:p>
                          <a:endParaRPr lang="en-US"/>
                        </a:p>
                      </a:txBody>
                      <a:tcPr>
                        <a:blipFill>
                          <a:blip r:embed="rId13"/>
                          <a:stretch>
                            <a:fillRect l="-112000" t="-206897" r="-40000" b="-206897"/>
                          </a:stretch>
                        </a:blipFill>
                      </a:tcPr>
                    </a:tc>
                    <a:tc>
                      <a:txBody>
                        <a:bodyPr/>
                        <a:lstStyle/>
                        <a:p>
                          <a:endParaRPr lang="en-US"/>
                        </a:p>
                      </a:txBody>
                      <a:tcPr>
                        <a:blipFill>
                          <a:blip r:embed="rId13"/>
                          <a:stretch>
                            <a:fillRect l="-543590" t="-206897" r="-2564"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3"/>
                          <a:stretch>
                            <a:fillRect t="-296667" r="-125000" b="-100000"/>
                          </a:stretch>
                        </a:blipFill>
                      </a:tcPr>
                    </a:tc>
                    <a:tc>
                      <a:txBody>
                        <a:bodyPr/>
                        <a:lstStyle/>
                        <a:p>
                          <a:endParaRPr lang="en-US"/>
                        </a:p>
                      </a:txBody>
                      <a:tcPr>
                        <a:blipFill>
                          <a:blip r:embed="rId13"/>
                          <a:stretch>
                            <a:fillRect l="-112000" t="-296667" r="-40000" b="-100000"/>
                          </a:stretch>
                        </a:blipFill>
                      </a:tcPr>
                    </a:tc>
                    <a:tc>
                      <a:txBody>
                        <a:bodyPr/>
                        <a:lstStyle/>
                        <a:p>
                          <a:endParaRPr lang="en-US"/>
                        </a:p>
                      </a:txBody>
                      <a:tcPr>
                        <a:blipFill>
                          <a:blip r:embed="rId13"/>
                          <a:stretch>
                            <a:fillRect l="-543590" t="-296667" r="-2564" b="-100000"/>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3"/>
                          <a:stretch>
                            <a:fillRect t="-410345" r="-125000" b="-3448"/>
                          </a:stretch>
                        </a:blipFill>
                      </a:tcPr>
                    </a:tc>
                    <a:tc>
                      <a:txBody>
                        <a:bodyPr/>
                        <a:lstStyle/>
                        <a:p>
                          <a:endParaRPr lang="en-US"/>
                        </a:p>
                      </a:txBody>
                      <a:tcPr>
                        <a:blipFill>
                          <a:blip r:embed="rId13"/>
                          <a:stretch>
                            <a:fillRect l="-112000" t="-410345" r="-40000" b="-3448"/>
                          </a:stretch>
                        </a:blipFill>
                      </a:tcPr>
                    </a:tc>
                    <a:tc>
                      <a:txBody>
                        <a:bodyPr/>
                        <a:lstStyle/>
                        <a:p>
                          <a:endParaRPr lang="en-US"/>
                        </a:p>
                      </a:txBody>
                      <a:tcPr>
                        <a:blipFill>
                          <a:blip r:embed="rId13"/>
                          <a:stretch>
                            <a:fillRect l="-543590" t="-410345" r="-2564" b="-3448"/>
                          </a:stretch>
                        </a:blipFill>
                      </a:tcPr>
                    </a:tc>
                    <a:extLst>
                      <a:ext uri="{0D108BD9-81ED-4DB2-BD59-A6C34878D82A}">
                        <a16:rowId xmlns:a16="http://schemas.microsoft.com/office/drawing/2014/main" val="100732356"/>
                      </a:ext>
                    </a:extLst>
                  </a:tr>
                </a:tbl>
              </a:graphicData>
            </a:graphic>
          </p:graphicFrame>
        </mc:Fallback>
      </mc:AlternateContent>
      <p:cxnSp>
        <p:nvCxnSpPr>
          <p:cNvPr id="45" name="Straight Connector 44">
            <a:extLst>
              <a:ext uri="{FF2B5EF4-FFF2-40B4-BE49-F238E27FC236}">
                <a16:creationId xmlns:a16="http://schemas.microsoft.com/office/drawing/2014/main" id="{CD836D19-B617-7F4F-85E1-F49281CC9E4C}"/>
              </a:ext>
            </a:extLst>
          </p:cNvPr>
          <p:cNvCxnSpPr/>
          <p:nvPr/>
        </p:nvCxnSpPr>
        <p:spPr>
          <a:xfrm>
            <a:off x="5777906" y="1649506"/>
            <a:ext cx="317163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DF4118-19B4-E843-8368-2F2B53EB0577}"/>
              </a:ext>
            </a:extLst>
          </p:cNvPr>
          <p:cNvCxnSpPr/>
          <p:nvPr/>
        </p:nvCxnSpPr>
        <p:spPr>
          <a:xfrm>
            <a:off x="5777905" y="2029296"/>
            <a:ext cx="317163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E6C743-5E7B-EC4A-95D8-784566878F51}"/>
              </a:ext>
            </a:extLst>
          </p:cNvPr>
          <p:cNvCxnSpPr>
            <a:cxnSpLocks/>
          </p:cNvCxnSpPr>
          <p:nvPr/>
        </p:nvCxnSpPr>
        <p:spPr>
          <a:xfrm>
            <a:off x="6491882" y="1091014"/>
            <a:ext cx="0" cy="185641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E3B22116-15E4-DA44-9DCE-EDF96C9258A8}"/>
                  </a:ext>
                </a:extLst>
              </p:cNvPr>
              <p:cNvGraphicFramePr>
                <a:graphicFrameLocks noGrp="1"/>
              </p:cNvGraphicFramePr>
              <p:nvPr>
                <p:extLst>
                  <p:ext uri="{D42A27DB-BD31-4B8C-83A1-F6EECF244321}">
                    <p14:modId xmlns:p14="http://schemas.microsoft.com/office/powerpoint/2010/main" val="1479173734"/>
                  </p:ext>
                </p:extLst>
              </p:nvPr>
            </p:nvGraphicFramePr>
            <p:xfrm>
              <a:off x="5787874" y="3100396"/>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𝑇𝑟𝑎𝑣𝑒𝑙</m:t>
                                </m:r>
                                <m:r>
                                  <a:rPr lang="de-DE" smtClean="0">
                                    <a:latin typeface="Cambria Math" panose="02040503050406030204" pitchFamily="18" charset="0"/>
                                  </a:rPr>
                                  <m:t>(</m:t>
                                </m:r>
                                <m:r>
                                  <a:rPr lang="de-DE" smtClean="0">
                                    <a:latin typeface="Cambria Math" panose="02040503050406030204" pitchFamily="18" charset="0"/>
                                  </a:rPr>
                                  <m:t>𝑋</m:t>
                                </m:r>
                                <m:r>
                                  <a:rPr lang="de-DE" smtClean="0">
                                    <a:latin typeface="Cambria Math" panose="02040503050406030204" pitchFamily="18"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52" name="Table 51">
                <a:extLst>
                  <a:ext uri="{FF2B5EF4-FFF2-40B4-BE49-F238E27FC236}">
                    <a16:creationId xmlns:a16="http://schemas.microsoft.com/office/drawing/2014/main" id="{E3B22116-15E4-DA44-9DCE-EDF96C9258A8}"/>
                  </a:ext>
                </a:extLst>
              </p:cNvPr>
              <p:cNvGraphicFramePr>
                <a:graphicFrameLocks noGrp="1"/>
              </p:cNvGraphicFramePr>
              <p:nvPr>
                <p:extLst>
                  <p:ext uri="{D42A27DB-BD31-4B8C-83A1-F6EECF244321}">
                    <p14:modId xmlns:p14="http://schemas.microsoft.com/office/powerpoint/2010/main" val="1479173734"/>
                  </p:ext>
                </p:extLst>
              </p:nvPr>
            </p:nvGraphicFramePr>
            <p:xfrm>
              <a:off x="5787874" y="3100396"/>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t="-3448" r="-39604" b="-206897"/>
                          </a:stretch>
                        </a:blipFill>
                      </a:tcPr>
                    </a:tc>
                    <a:tc>
                      <a:txBody>
                        <a:bodyPr/>
                        <a:lstStyle/>
                        <a:p>
                          <a:endParaRPr lang="en-US"/>
                        </a:p>
                      </a:txBody>
                      <a:tcPr>
                        <a:blipFill>
                          <a:blip r:embed="rId14"/>
                          <a:stretch>
                            <a:fillRect l="-258974" t="-3448" r="-2564" b="-2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t="-100000" r="-39604" b="-100000"/>
                          </a:stretch>
                        </a:blipFill>
                      </a:tcPr>
                    </a:tc>
                    <a:tc>
                      <a:txBody>
                        <a:bodyPr/>
                        <a:lstStyle/>
                        <a:p>
                          <a:endParaRPr lang="en-US"/>
                        </a:p>
                      </a:txBody>
                      <a:tcPr>
                        <a:blipFill>
                          <a:blip r:embed="rId14"/>
                          <a:stretch>
                            <a:fillRect l="-258974" t="-100000" r="-2564" b="-100000"/>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4"/>
                          <a:stretch>
                            <a:fillRect t="-206897" r="-39604" b="-3448"/>
                          </a:stretch>
                        </a:blipFill>
                      </a:tcPr>
                    </a:tc>
                    <a:tc>
                      <a:txBody>
                        <a:bodyPr/>
                        <a:lstStyle/>
                        <a:p>
                          <a:endParaRPr lang="en-US"/>
                        </a:p>
                      </a:txBody>
                      <a:tcPr>
                        <a:blipFill>
                          <a:blip r:embed="rId14"/>
                          <a:stretch>
                            <a:fillRect l="-258974" t="-206897" r="-2564" b="-3448"/>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E3BB4E34-278F-3B49-840E-3C47CD7EE131}"/>
                  </a:ext>
                </a:extLst>
              </p:cNvPr>
              <p:cNvGraphicFramePr>
                <a:graphicFrameLocks noGrp="1"/>
              </p:cNvGraphicFramePr>
              <p:nvPr>
                <p:extLst>
                  <p:ext uri="{D42A27DB-BD31-4B8C-83A1-F6EECF244321}">
                    <p14:modId xmlns:p14="http://schemas.microsoft.com/office/powerpoint/2010/main" val="2016244405"/>
                  </p:ext>
                </p:extLst>
              </p:nvPr>
            </p:nvGraphicFramePr>
            <p:xfrm>
              <a:off x="7647626" y="3097922"/>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53" name="Table 52">
                <a:extLst>
                  <a:ext uri="{FF2B5EF4-FFF2-40B4-BE49-F238E27FC236}">
                    <a16:creationId xmlns:a16="http://schemas.microsoft.com/office/drawing/2014/main" id="{E3BB4E34-278F-3B49-840E-3C47CD7EE131}"/>
                  </a:ext>
                </a:extLst>
              </p:cNvPr>
              <p:cNvGraphicFramePr>
                <a:graphicFrameLocks noGrp="1"/>
              </p:cNvGraphicFramePr>
              <p:nvPr>
                <p:extLst>
                  <p:ext uri="{D42A27DB-BD31-4B8C-83A1-F6EECF244321}">
                    <p14:modId xmlns:p14="http://schemas.microsoft.com/office/powerpoint/2010/main" val="2016244405"/>
                  </p:ext>
                </p:extLst>
              </p:nvPr>
            </p:nvGraphicFramePr>
            <p:xfrm>
              <a:off x="7647626" y="3097922"/>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endParaRPr lang="en-US"/>
                        </a:p>
                      </a:txBody>
                      <a:tcPr>
                        <a:blipFill>
                          <a:blip r:embed="rId15"/>
                          <a:stretch>
                            <a:fillRect l="-1613" r="-83871" b="-196667"/>
                          </a:stretch>
                        </a:blipFill>
                      </a:tcPr>
                    </a:tc>
                    <a:tc>
                      <a:txBody>
                        <a:bodyPr/>
                        <a:lstStyle/>
                        <a:p>
                          <a:endParaRPr lang="en-US"/>
                        </a:p>
                      </a:txBody>
                      <a:tcPr>
                        <a:blipFill>
                          <a:blip r:embed="rId15"/>
                          <a:stretch>
                            <a:fillRect l="-126000" r="-4000"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5"/>
                          <a:stretch>
                            <a:fillRect l="-1613" t="-103448" r="-83871" b="-103448"/>
                          </a:stretch>
                        </a:blipFill>
                      </a:tcPr>
                    </a:tc>
                    <a:tc>
                      <a:txBody>
                        <a:bodyPr/>
                        <a:lstStyle/>
                        <a:p>
                          <a:endParaRPr lang="en-US"/>
                        </a:p>
                      </a:txBody>
                      <a:tcPr>
                        <a:blipFill>
                          <a:blip r:embed="rId15"/>
                          <a:stretch>
                            <a:fillRect l="-126000" t="-103448" r="-4000"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5"/>
                          <a:stretch>
                            <a:fillRect l="-1613" t="-196667" r="-83871"/>
                          </a:stretch>
                        </a:blipFill>
                      </a:tcPr>
                    </a:tc>
                    <a:tc>
                      <a:txBody>
                        <a:bodyPr/>
                        <a:lstStyle/>
                        <a:p>
                          <a:endParaRPr lang="en-US"/>
                        </a:p>
                      </a:txBody>
                      <a:tcPr>
                        <a:blipFill>
                          <a:blip r:embed="rId15"/>
                          <a:stretch>
                            <a:fillRect l="-126000" t="-196667" r="-4000"/>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15187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solidFill>
                      <a:schemeClr val="accent1"/>
                    </a:solidFill>
                  </a:rPr>
                  <a:t>Semantics</a:t>
                </a:r>
                <a:r>
                  <a:rPr lang="en-GB" dirty="0"/>
                  <a:t> of PDecM </a:t>
                </a:r>
                <a14:m>
                  <m:oMath xmlns:m="http://schemas.openxmlformats.org/officeDocument/2006/math">
                    <m:r>
                      <a:rPr lang="en-GB" i="1" dirty="0" smtClean="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b="0" i="1" dirty="0" smtClean="0">
                                <a:latin typeface="Cambria Math" panose="02040503050406030204" pitchFamily="18" charset="0"/>
                                <a:ea typeface="Cambria Math" panose="02040503050406030204" pitchFamily="18" charset="0"/>
                              </a:rPr>
                              <m:t>𝑈</m:t>
                            </m:r>
                          </m:sub>
                        </m:sSub>
                      </m:e>
                    </m:d>
                  </m:oMath>
                </a14:m>
                <a:endParaRPr lang="en-GB" dirty="0"/>
              </a:p>
              <a:p>
                <a:pPr lvl="1"/>
                <a:r>
                  <a:rPr lang="en-GB" dirty="0"/>
                  <a:t>Given an action assignment </a:t>
                </a:r>
                <a14:m>
                  <m:oMath xmlns:m="http://schemas.openxmlformats.org/officeDocument/2006/math">
                    <m:r>
                      <a:rPr lang="de-DE" b="1" i="1">
                        <a:latin typeface="Cambria Math" panose="02040503050406030204" pitchFamily="18" charset="0"/>
                      </a:rPr>
                      <m:t>𝒂</m:t>
                    </m:r>
                  </m:oMath>
                </a14:m>
                <a:r>
                  <a:rPr lang="en-GB" dirty="0"/>
                  <a:t> for the </a:t>
                </a:r>
                <a:r>
                  <a:rPr lang="en-GB" i="1" dirty="0"/>
                  <a:t>grounded</a:t>
                </a:r>
                <a:r>
                  <a:rPr lang="en-GB" dirty="0"/>
                  <a:t> set of decision PRVs </a:t>
                </a:r>
                <a14:m>
                  <m:oMath xmlns:m="http://schemas.openxmlformats.org/officeDocument/2006/math">
                    <m:r>
                      <a:rPr lang="de-DE" b="1" i="1">
                        <a:latin typeface="Cambria Math" panose="02040503050406030204" pitchFamily="18" charset="0"/>
                      </a:rPr>
                      <m:t>𝑨</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occurring in </a:t>
                </a:r>
                <a14:m>
                  <m:oMath xmlns:m="http://schemas.openxmlformats.org/officeDocument/2006/math">
                    <m:r>
                      <a:rPr lang="en-GB" i="1" dirty="0">
                        <a:latin typeface="Cambria Math" panose="02040503050406030204" pitchFamily="18" charset="0"/>
                      </a:rPr>
                      <m:t>𝐺</m:t>
                    </m:r>
                  </m:oMath>
                </a14:m>
                <a:r>
                  <a:rPr lang="en-GB" dirty="0"/>
                  <a:t> </a:t>
                </a:r>
              </a:p>
              <a:p>
                <a:pPr lvl="1"/>
                <a:r>
                  <a:rPr lang="en-GB" dirty="0"/>
                  <a:t>Then, the semantics is given by grounding and building a full joint distribution for the non-utility parfactors</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2"/>
                <a:r>
                  <a:rPr lang="en-GB" dirty="0"/>
                  <a:t>Utility parfactors irrelevant for probabilistic behaviour</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37</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1B52DB-8BF1-C446-8841-CA0E79C5F692}"/>
                  </a:ext>
                </a:extLst>
              </p:cNvPr>
              <p:cNvSpPr/>
              <p:nvPr/>
            </p:nvSpPr>
            <p:spPr>
              <a:xfrm>
                <a:off x="395567" y="3239788"/>
                <a:ext cx="5554340" cy="1980607"/>
              </a:xfrm>
              <a:prstGeom prst="rect">
                <a:avLst/>
              </a:prstGeom>
            </p:spPr>
            <p:txBody>
              <a:bodyPr wrap="square">
                <a:spAutoFit/>
              </a:bodyPr>
              <a:lstStyle/>
              <a:p>
                <a:pPr marL="6350" lvl="1" indent="0">
                  <a:buNone/>
                </a:pPr>
                <a14:m>
                  <m:oMathPara xmlns:m="http://schemas.openxmlformats.org/officeDocument/2006/math">
                    <m:oMathParaPr>
                      <m:jc m:val="centerGroup"/>
                    </m:oMathParaPr>
                    <m:oMath xmlns:m="http://schemas.openxmlformats.org/officeDocument/2006/math">
                      <m:sSub>
                        <m:sSubPr>
                          <m:ctrlPr>
                            <a:rPr lang="de-DE" sz="2400" i="1" smtClean="0">
                              <a:solidFill>
                                <a:schemeClr val="tx1"/>
                              </a:solidFill>
                              <a:latin typeface="Cambria Math" panose="02040503050406030204" pitchFamily="18" charset="0"/>
                            </a:rPr>
                          </m:ctrlPr>
                        </m:sSubPr>
                        <m:e>
                          <m:r>
                            <a:rPr lang="de-DE" sz="2400" i="1">
                              <a:solidFill>
                                <a:schemeClr val="tx1"/>
                              </a:solidFill>
                              <a:latin typeface="Cambria Math" panose="02040503050406030204" pitchFamily="18" charset="0"/>
                            </a:rPr>
                            <m:t>𝑃</m:t>
                          </m:r>
                        </m:e>
                        <m:sub>
                          <m:r>
                            <a:rPr lang="de-DE" sz="2400" i="1">
                              <a:solidFill>
                                <a:schemeClr val="tx1"/>
                              </a:solidFill>
                              <a:latin typeface="Cambria Math" panose="02040503050406030204" pitchFamily="18" charset="0"/>
                            </a:rPr>
                            <m:t>𝐺</m:t>
                          </m:r>
                        </m:sub>
                      </m:sSub>
                      <m:d>
                        <m:dPr>
                          <m:begChr m:val="["/>
                          <m:endChr m:val="]"/>
                          <m:ctrlPr>
                            <a:rPr lang="de-DE" sz="2400" b="0" i="1" smtClean="0">
                              <a:solidFill>
                                <a:schemeClr val="tx1"/>
                              </a:solidFill>
                              <a:latin typeface="Cambria Math" panose="02040503050406030204" pitchFamily="18" charset="0"/>
                            </a:rPr>
                          </m:ctrlPr>
                        </m:dPr>
                        <m:e>
                          <m:r>
                            <a:rPr lang="de-DE" sz="2400" b="1" i="1" smtClean="0">
                              <a:solidFill>
                                <a:schemeClr val="tx1"/>
                              </a:solidFill>
                              <a:latin typeface="Cambria Math" panose="02040503050406030204" pitchFamily="18" charset="0"/>
                            </a:rPr>
                            <m:t>𝒂</m:t>
                          </m:r>
                        </m:e>
                      </m:d>
                      <m:r>
                        <a:rPr lang="de-DE" sz="2400" i="1">
                          <a:solidFill>
                            <a:schemeClr val="tx1"/>
                          </a:solidFill>
                          <a:latin typeface="Cambria Math" panose="02040503050406030204" pitchFamily="18" charset="0"/>
                        </a:rPr>
                        <m:t>=</m:t>
                      </m:r>
                      <m:r>
                        <a:rPr lang="de-DE" sz="2400" i="1" smtClean="0">
                          <a:solidFill>
                            <a:schemeClr val="tx1"/>
                          </a:solidFill>
                          <a:latin typeface="Cambria Math" panose="02040503050406030204" pitchFamily="18" charset="0"/>
                        </a:rPr>
                        <m:t> </m:t>
                      </m:r>
                      <m:f>
                        <m:fPr>
                          <m:ctrlPr>
                            <a:rPr lang="de-DE" sz="2400" i="1">
                              <a:solidFill>
                                <a:schemeClr val="tx1"/>
                              </a:solidFill>
                              <a:latin typeface="Cambria Math" panose="02040503050406030204" pitchFamily="18" charset="0"/>
                            </a:rPr>
                          </m:ctrlPr>
                        </m:fPr>
                        <m:num>
                          <m:r>
                            <a:rPr lang="de-DE" sz="2400" i="1">
                              <a:solidFill>
                                <a:schemeClr val="tx1"/>
                              </a:solidFill>
                              <a:latin typeface="Cambria Math" panose="02040503050406030204" pitchFamily="18" charset="0"/>
                            </a:rPr>
                            <m:t>1</m:t>
                          </m:r>
                        </m:num>
                        <m:den>
                          <m:r>
                            <a:rPr lang="de-DE" sz="2400" i="1">
                              <a:solidFill>
                                <a:schemeClr val="tx1"/>
                              </a:solidFill>
                              <a:latin typeface="Cambria Math" panose="02040503050406030204" pitchFamily="18" charset="0"/>
                            </a:rPr>
                            <m:t>𝑍</m:t>
                          </m:r>
                        </m:den>
                      </m:f>
                      <m:nary>
                        <m:naryPr>
                          <m:chr m:val="∏"/>
                          <m:supHide m:val="on"/>
                          <m:ctrlPr>
                            <a:rPr lang="de-DE" sz="2400" i="1">
                              <a:solidFill>
                                <a:schemeClr val="tx1"/>
                              </a:solidFill>
                              <a:latin typeface="Cambria Math" panose="02040503050406030204" pitchFamily="18" charset="0"/>
                            </a:rPr>
                          </m:ctrlPr>
                        </m:naryPr>
                        <m:sub>
                          <m:r>
                            <a:rPr lang="de-DE" sz="2400" i="1">
                              <a:solidFill>
                                <a:schemeClr val="tx1"/>
                              </a:solidFill>
                              <a:latin typeface="Cambria Math" panose="02040503050406030204" pitchFamily="18" charset="0"/>
                            </a:rPr>
                            <m:t>𝑓</m:t>
                          </m:r>
                          <m:r>
                            <a:rPr lang="de-DE" sz="2400" i="1">
                              <a:solidFill>
                                <a:schemeClr val="tx1"/>
                              </a:solidFill>
                              <a:latin typeface="Cambria Math" panose="02040503050406030204" pitchFamily="18" charset="0"/>
                              <a:ea typeface="Cambria Math" panose="02040503050406030204" pitchFamily="18" charset="0"/>
                            </a:rPr>
                            <m:t>∈</m:t>
                          </m:r>
                          <m:r>
                            <a:rPr lang="de-DE" sz="2400" i="1">
                              <a:solidFill>
                                <a:schemeClr val="tx1"/>
                              </a:solidFill>
                              <a:latin typeface="Cambria Math" panose="02040503050406030204" pitchFamily="18" charset="0"/>
                              <a:ea typeface="Cambria Math" panose="02040503050406030204" pitchFamily="18" charset="0"/>
                            </a:rPr>
                            <m:t>𝑔𝑟</m:t>
                          </m:r>
                          <m:d>
                            <m:dPr>
                              <m:ctrlPr>
                                <a:rPr lang="de-DE" sz="2400" i="1">
                                  <a:solidFill>
                                    <a:schemeClr val="tx1"/>
                                  </a:solidFill>
                                  <a:latin typeface="Cambria Math" panose="02040503050406030204" pitchFamily="18" charset="0"/>
                                  <a:ea typeface="Cambria Math" panose="02040503050406030204" pitchFamily="18" charset="0"/>
                                </a:rPr>
                              </m:ctrlPr>
                            </m:dPr>
                            <m:e>
                              <m:sSub>
                                <m:sSubPr>
                                  <m:ctrlPr>
                                    <a:rPr lang="de-DE" sz="2400" b="0" i="1" smtClean="0">
                                      <a:solidFill>
                                        <a:schemeClr val="tx1"/>
                                      </a:solidFill>
                                      <a:latin typeface="Cambria Math" panose="02040503050406030204" pitchFamily="18" charset="0"/>
                                      <a:ea typeface="Cambria Math" panose="02040503050406030204" pitchFamily="18" charset="0"/>
                                    </a:rPr>
                                  </m:ctrlPr>
                                </m:sSubPr>
                                <m:e>
                                  <m:r>
                                    <a:rPr lang="de-DE" sz="2400" i="1">
                                      <a:solidFill>
                                        <a:schemeClr val="tx1"/>
                                      </a:solidFill>
                                      <a:latin typeface="Cambria Math" panose="02040503050406030204" pitchFamily="18" charset="0"/>
                                      <a:ea typeface="Cambria Math" panose="02040503050406030204" pitchFamily="18" charset="0"/>
                                    </a:rPr>
                                    <m:t>𝐺</m:t>
                                  </m:r>
                                </m:e>
                                <m:sub>
                                  <m:r>
                                    <a:rPr lang="de-DE" sz="2400" b="1" i="1" smtClean="0">
                                      <a:solidFill>
                                        <a:schemeClr val="tx1"/>
                                      </a:solidFill>
                                      <a:latin typeface="Cambria Math" panose="02040503050406030204" pitchFamily="18" charset="0"/>
                                      <a:ea typeface="Cambria Math" panose="02040503050406030204" pitchFamily="18" charset="0"/>
                                    </a:rPr>
                                    <m:t>𝒂</m:t>
                                  </m:r>
                                </m:sub>
                              </m:sSub>
                              <m:r>
                                <a:rPr lang="de-DE" sz="2400" b="0" i="1" smtClean="0">
                                  <a:solidFill>
                                    <a:schemeClr val="tx1"/>
                                  </a:solidFill>
                                  <a:latin typeface="Cambria Math" panose="02040503050406030204" pitchFamily="18" charset="0"/>
                                  <a:ea typeface="Cambria Math" panose="02040503050406030204" pitchFamily="18" charset="0"/>
                                </a:rPr>
                                <m:t>∖</m:t>
                              </m:r>
                              <m:d>
                                <m:dPr>
                                  <m:begChr m:val="{"/>
                                  <m:endChr m:val="}"/>
                                  <m:ctrlPr>
                                    <a:rPr lang="de-DE" sz="2400" i="1" dirty="0">
                                      <a:latin typeface="Cambria Math" panose="02040503050406030204" pitchFamily="18" charset="0"/>
                                      <a:ea typeface="Cambria Math" panose="02040503050406030204" pitchFamily="18" charset="0"/>
                                    </a:rPr>
                                  </m:ctrlPr>
                                </m:dPr>
                                <m:e>
                                  <m:sSub>
                                    <m:sSubPr>
                                      <m:ctrlPr>
                                        <a:rPr lang="de-DE" sz="2400" i="1" dirty="0">
                                          <a:latin typeface="Cambria Math" panose="02040503050406030204" pitchFamily="18" charset="0"/>
                                          <a:ea typeface="Cambria Math" panose="02040503050406030204" pitchFamily="18" charset="0"/>
                                        </a:rPr>
                                      </m:ctrlPr>
                                    </m:sSubPr>
                                    <m:e>
                                      <m:r>
                                        <a:rPr lang="de-DE" sz="2400" i="1" dirty="0">
                                          <a:latin typeface="Cambria Math" panose="02040503050406030204" pitchFamily="18" charset="0"/>
                                          <a:ea typeface="Cambria Math" panose="02040503050406030204" pitchFamily="18" charset="0"/>
                                        </a:rPr>
                                        <m:t>𝑔</m:t>
                                      </m:r>
                                    </m:e>
                                    <m:sub>
                                      <m:r>
                                        <a:rPr lang="de-DE" sz="2400" i="1" dirty="0">
                                          <a:latin typeface="Cambria Math" panose="02040503050406030204" pitchFamily="18" charset="0"/>
                                          <a:ea typeface="Cambria Math" panose="02040503050406030204" pitchFamily="18" charset="0"/>
                                        </a:rPr>
                                        <m:t>𝑈</m:t>
                                      </m:r>
                                    </m:sub>
                                  </m:sSub>
                                </m:e>
                              </m:d>
                            </m:e>
                          </m:d>
                        </m:sub>
                        <m:sup/>
                        <m:e>
                          <m:r>
                            <a:rPr lang="de-DE" sz="2400" i="1" dirty="0">
                              <a:solidFill>
                                <a:schemeClr val="tx1"/>
                              </a:solidFill>
                              <a:latin typeface="Cambria Math" panose="02040503050406030204" pitchFamily="18" charset="0"/>
                              <a:ea typeface="Cambria Math" panose="02040503050406030204" pitchFamily="18" charset="0"/>
                            </a:rPr>
                            <m:t>𝑓</m:t>
                          </m:r>
                        </m:e>
                      </m:nary>
                    </m:oMath>
                  </m:oMathPara>
                </a14:m>
                <a:endParaRPr lang="de-DE" sz="2400" i="1" dirty="0">
                  <a:solidFill>
                    <a:schemeClr val="tx1"/>
                  </a:solidFill>
                  <a:latin typeface="Cambria Math" panose="02040503050406030204" pitchFamily="18" charset="0"/>
                  <a:ea typeface="Cambria Math" panose="02040503050406030204" pitchFamily="18" charset="0"/>
                </a:endParaRPr>
              </a:p>
              <a:p>
                <a:pPr marL="6350" lvl="1" indent="0">
                  <a:buNone/>
                </a:pPr>
                <a14:m>
                  <m:oMathPara xmlns:m="http://schemas.openxmlformats.org/officeDocument/2006/math">
                    <m:oMathParaPr>
                      <m:jc m:val="centerGroup"/>
                    </m:oMathParaPr>
                    <m:oMath xmlns:m="http://schemas.openxmlformats.org/officeDocument/2006/math">
                      <m:r>
                        <a:rPr lang="de-DE" sz="2400" i="1">
                          <a:solidFill>
                            <a:schemeClr val="tx1"/>
                          </a:solidFill>
                          <a:latin typeface="Cambria Math" panose="02040503050406030204" pitchFamily="18" charset="0"/>
                        </a:rPr>
                        <m:t>𝑍</m:t>
                      </m:r>
                      <m:r>
                        <a:rPr lang="de-DE" sz="2400" i="1">
                          <a:solidFill>
                            <a:schemeClr val="tx1"/>
                          </a:solidFill>
                          <a:latin typeface="Cambria Math" panose="02040503050406030204" pitchFamily="18" charset="0"/>
                        </a:rPr>
                        <m:t>=</m:t>
                      </m:r>
                      <m:nary>
                        <m:naryPr>
                          <m:chr m:val="∑"/>
                          <m:supHide m:val="on"/>
                          <m:ctrlPr>
                            <a:rPr lang="de-DE" sz="2400" i="1">
                              <a:solidFill>
                                <a:schemeClr val="tx1"/>
                              </a:solidFill>
                              <a:latin typeface="Cambria Math" panose="02040503050406030204" pitchFamily="18" charset="0"/>
                            </a:rPr>
                          </m:ctrlPr>
                        </m:naryPr>
                        <m:sub>
                          <m:sSub>
                            <m:sSubPr>
                              <m:ctrlPr>
                                <a:rPr lang="de-DE" sz="2400" i="1">
                                  <a:solidFill>
                                    <a:schemeClr val="tx1"/>
                                  </a:solidFill>
                                  <a:latin typeface="Cambria Math" panose="02040503050406030204" pitchFamily="18" charset="0"/>
                                </a:rPr>
                              </m:ctrlPr>
                            </m:sSubPr>
                            <m:e>
                              <m:r>
                                <a:rPr lang="de-DE" sz="2400" i="1">
                                  <a:solidFill>
                                    <a:schemeClr val="tx1"/>
                                  </a:solidFill>
                                  <a:latin typeface="Cambria Math" panose="02040503050406030204" pitchFamily="18" charset="0"/>
                                </a:rPr>
                                <m:t>𝑟</m:t>
                              </m:r>
                            </m:e>
                            <m:sub>
                              <m:r>
                                <a:rPr lang="de-DE" sz="2400" i="1">
                                  <a:solidFill>
                                    <a:schemeClr val="tx1"/>
                                  </a:solidFill>
                                  <a:latin typeface="Cambria Math" panose="02040503050406030204" pitchFamily="18" charset="0"/>
                                </a:rPr>
                                <m:t>1</m:t>
                              </m:r>
                            </m:sub>
                          </m:sSub>
                          <m:r>
                            <a:rPr lang="de-DE" sz="2400" i="1">
                              <a:solidFill>
                                <a:schemeClr val="tx1"/>
                              </a:solidFill>
                              <a:latin typeface="Cambria Math" panose="02040503050406030204" pitchFamily="18" charset="0"/>
                            </a:rPr>
                            <m:t>∈</m:t>
                          </m:r>
                          <m:r>
                            <a:rPr lang="de-DE" sz="2400" i="1">
                              <a:solidFill>
                                <a:schemeClr val="tx1"/>
                              </a:solidFill>
                              <a:latin typeface="Cambria Math" panose="02040503050406030204" pitchFamily="18" charset="0"/>
                              <a:ea typeface="Cambria Math" panose="02040503050406030204" pitchFamily="18" charset="0"/>
                            </a:rPr>
                            <m:t>ℛ</m:t>
                          </m:r>
                          <m:r>
                            <a:rPr lang="de-DE" sz="2400" i="1">
                              <a:solidFill>
                                <a:schemeClr val="tx1"/>
                              </a:solidFill>
                              <a:latin typeface="Cambria Math" panose="02040503050406030204" pitchFamily="18" charset="0"/>
                            </a:rPr>
                            <m:t>(</m:t>
                          </m:r>
                          <m:sSub>
                            <m:sSubPr>
                              <m:ctrlPr>
                                <a:rPr lang="de-DE" sz="2400" i="1">
                                  <a:solidFill>
                                    <a:schemeClr val="tx1"/>
                                  </a:solidFill>
                                  <a:latin typeface="Cambria Math" panose="02040503050406030204" pitchFamily="18" charset="0"/>
                                  <a:ea typeface="Cambria Math" panose="02040503050406030204" pitchFamily="18" charset="0"/>
                                </a:rPr>
                              </m:ctrlPr>
                            </m:sSubPr>
                            <m:e>
                              <m:r>
                                <a:rPr lang="de-DE" sz="2400" i="1">
                                  <a:solidFill>
                                    <a:schemeClr val="tx1"/>
                                  </a:solidFill>
                                  <a:latin typeface="Cambria Math" panose="02040503050406030204" pitchFamily="18" charset="0"/>
                                </a:rPr>
                                <m:t>𝑅</m:t>
                              </m:r>
                            </m:e>
                            <m:sub>
                              <m:r>
                                <a:rPr lang="de-DE" sz="2400" i="1">
                                  <a:solidFill>
                                    <a:schemeClr val="tx1"/>
                                  </a:solidFill>
                                  <a:latin typeface="Cambria Math" panose="02040503050406030204" pitchFamily="18" charset="0"/>
                                </a:rPr>
                                <m:t>1</m:t>
                              </m:r>
                            </m:sub>
                          </m:sSub>
                          <m:r>
                            <a:rPr lang="de-DE" sz="2400" i="1">
                              <a:solidFill>
                                <a:schemeClr val="tx1"/>
                              </a:solidFill>
                              <a:latin typeface="Cambria Math" panose="02040503050406030204" pitchFamily="18" charset="0"/>
                            </a:rPr>
                            <m:t>)</m:t>
                          </m:r>
                        </m:sub>
                        <m:sup/>
                        <m:e>
                          <m:r>
                            <a:rPr lang="de-DE" sz="2400" b="0" i="1" smtClean="0">
                              <a:solidFill>
                                <a:schemeClr val="tx1"/>
                              </a:solidFill>
                              <a:latin typeface="Cambria Math" panose="02040503050406030204" pitchFamily="18" charset="0"/>
                            </a:rPr>
                            <m:t>…</m:t>
                          </m:r>
                          <m:nary>
                            <m:naryPr>
                              <m:chr m:val="∑"/>
                              <m:supHide m:val="on"/>
                              <m:ctrlPr>
                                <a:rPr lang="de-DE" sz="2400" i="1">
                                  <a:solidFill>
                                    <a:schemeClr val="tx1"/>
                                  </a:solidFill>
                                  <a:latin typeface="Cambria Math" panose="02040503050406030204" pitchFamily="18" charset="0"/>
                                </a:rPr>
                              </m:ctrlPr>
                            </m:naryPr>
                            <m:sub>
                              <m:sSub>
                                <m:sSubPr>
                                  <m:ctrlPr>
                                    <a:rPr lang="de-DE" sz="2400" i="1">
                                      <a:solidFill>
                                        <a:schemeClr val="tx1"/>
                                      </a:solidFill>
                                      <a:latin typeface="Cambria Math" panose="02040503050406030204" pitchFamily="18" charset="0"/>
                                    </a:rPr>
                                  </m:ctrlPr>
                                </m:sSubPr>
                                <m:e>
                                  <m:r>
                                    <a:rPr lang="de-DE" sz="2400" i="1">
                                      <a:solidFill>
                                        <a:schemeClr val="tx1"/>
                                      </a:solidFill>
                                      <a:latin typeface="Cambria Math" panose="02040503050406030204" pitchFamily="18" charset="0"/>
                                    </a:rPr>
                                    <m:t>𝑟</m:t>
                                  </m:r>
                                </m:e>
                                <m:sub>
                                  <m:r>
                                    <a:rPr lang="de-DE" sz="2400" i="1">
                                      <a:solidFill>
                                        <a:schemeClr val="tx1"/>
                                      </a:solidFill>
                                      <a:latin typeface="Cambria Math" panose="02040503050406030204" pitchFamily="18" charset="0"/>
                                    </a:rPr>
                                    <m:t>𝑁</m:t>
                                  </m:r>
                                </m:sub>
                              </m:sSub>
                              <m:r>
                                <a:rPr lang="de-DE" sz="2400" i="1">
                                  <a:solidFill>
                                    <a:schemeClr val="tx1"/>
                                  </a:solidFill>
                                  <a:latin typeface="Cambria Math" panose="02040503050406030204" pitchFamily="18" charset="0"/>
                                </a:rPr>
                                <m:t>∈</m:t>
                              </m:r>
                              <m:r>
                                <a:rPr lang="de-DE" sz="2400" i="1">
                                  <a:solidFill>
                                    <a:schemeClr val="tx1"/>
                                  </a:solidFill>
                                  <a:latin typeface="Cambria Math" panose="02040503050406030204" pitchFamily="18" charset="0"/>
                                  <a:ea typeface="Cambria Math" panose="02040503050406030204" pitchFamily="18" charset="0"/>
                                </a:rPr>
                                <m:t>ℛ</m:t>
                              </m:r>
                              <m:r>
                                <a:rPr lang="de-DE" sz="2400" i="1">
                                  <a:solidFill>
                                    <a:schemeClr val="tx1"/>
                                  </a:solidFill>
                                  <a:latin typeface="Cambria Math" panose="02040503050406030204" pitchFamily="18" charset="0"/>
                                </a:rPr>
                                <m:t>(</m:t>
                              </m:r>
                              <m:sSub>
                                <m:sSubPr>
                                  <m:ctrlPr>
                                    <a:rPr lang="de-DE" sz="2400" i="1">
                                      <a:solidFill>
                                        <a:schemeClr val="tx1"/>
                                      </a:solidFill>
                                      <a:latin typeface="Cambria Math" panose="02040503050406030204" pitchFamily="18" charset="0"/>
                                      <a:ea typeface="Cambria Math" panose="02040503050406030204" pitchFamily="18" charset="0"/>
                                    </a:rPr>
                                  </m:ctrlPr>
                                </m:sSubPr>
                                <m:e>
                                  <m:r>
                                    <a:rPr lang="de-DE" sz="2400" i="1">
                                      <a:solidFill>
                                        <a:schemeClr val="tx1"/>
                                      </a:solidFill>
                                      <a:latin typeface="Cambria Math" panose="02040503050406030204" pitchFamily="18" charset="0"/>
                                    </a:rPr>
                                    <m:t>𝑅</m:t>
                                  </m:r>
                                </m:e>
                                <m:sub>
                                  <m:r>
                                    <a:rPr lang="de-DE" sz="2400" i="1">
                                      <a:solidFill>
                                        <a:schemeClr val="tx1"/>
                                      </a:solidFill>
                                      <a:latin typeface="Cambria Math" panose="02040503050406030204" pitchFamily="18" charset="0"/>
                                    </a:rPr>
                                    <m:t>𝑁</m:t>
                                  </m:r>
                                </m:sub>
                              </m:sSub>
                              <m:r>
                                <a:rPr lang="de-DE" sz="2400" i="1">
                                  <a:solidFill>
                                    <a:schemeClr val="tx1"/>
                                  </a:solidFill>
                                  <a:latin typeface="Cambria Math" panose="02040503050406030204" pitchFamily="18" charset="0"/>
                                </a:rPr>
                                <m:t>)</m:t>
                              </m:r>
                            </m:sub>
                            <m:sup/>
                            <m:e>
                              <m:nary>
                                <m:naryPr>
                                  <m:chr m:val="∏"/>
                                  <m:supHide m:val="on"/>
                                  <m:ctrlPr>
                                    <a:rPr lang="de-DE" sz="2400" i="1">
                                      <a:solidFill>
                                        <a:schemeClr val="tx1"/>
                                      </a:solidFill>
                                      <a:latin typeface="Cambria Math" panose="02040503050406030204" pitchFamily="18" charset="0"/>
                                    </a:rPr>
                                  </m:ctrlPr>
                                </m:naryPr>
                                <m:sub>
                                  <m:r>
                                    <a:rPr lang="de-DE" sz="2400" i="1" dirty="0">
                                      <a:solidFill>
                                        <a:schemeClr val="tx1"/>
                                      </a:solidFill>
                                      <a:latin typeface="Cambria Math" panose="02040503050406030204" pitchFamily="18" charset="0"/>
                                      <a:ea typeface="Cambria Math" panose="02040503050406030204" pitchFamily="18" charset="0"/>
                                    </a:rPr>
                                    <m:t>𝑓</m:t>
                                  </m:r>
                                  <m:r>
                                    <a:rPr lang="de-DE" sz="2400" i="1">
                                      <a:solidFill>
                                        <a:schemeClr val="tx1"/>
                                      </a:solidFill>
                                      <a:latin typeface="Cambria Math" panose="02040503050406030204" pitchFamily="18" charset="0"/>
                                      <a:ea typeface="Cambria Math" panose="02040503050406030204" pitchFamily="18" charset="0"/>
                                    </a:rPr>
                                    <m:t>∈</m:t>
                                  </m:r>
                                  <m:r>
                                    <a:rPr lang="de-DE" sz="2400" i="1">
                                      <a:solidFill>
                                        <a:schemeClr val="tx1"/>
                                      </a:solidFill>
                                      <a:latin typeface="Cambria Math" panose="02040503050406030204" pitchFamily="18" charset="0"/>
                                      <a:ea typeface="Cambria Math" panose="02040503050406030204" pitchFamily="18" charset="0"/>
                                    </a:rPr>
                                    <m:t>𝑔𝑟</m:t>
                                  </m:r>
                                  <m:d>
                                    <m:dPr>
                                      <m:ctrlPr>
                                        <a:rPr lang="de-DE" sz="2400" i="1">
                                          <a:solidFill>
                                            <a:schemeClr val="tx1"/>
                                          </a:solidFill>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𝐺</m:t>
                                          </m:r>
                                        </m:e>
                                        <m:sub>
                                          <m:r>
                                            <a:rPr lang="de-DE" sz="2400" b="1" i="1">
                                              <a:latin typeface="Cambria Math" panose="02040503050406030204" pitchFamily="18" charset="0"/>
                                              <a:ea typeface="Cambria Math" panose="02040503050406030204" pitchFamily="18" charset="0"/>
                                            </a:rPr>
                                            <m:t>𝒂</m:t>
                                          </m:r>
                                        </m:sub>
                                      </m:sSub>
                                      <m:r>
                                        <a:rPr lang="de-DE" sz="2400" i="1">
                                          <a:latin typeface="Cambria Math" panose="02040503050406030204" pitchFamily="18" charset="0"/>
                                          <a:ea typeface="Cambria Math" panose="02040503050406030204" pitchFamily="18" charset="0"/>
                                        </a:rPr>
                                        <m:t>∖</m:t>
                                      </m:r>
                                      <m:d>
                                        <m:dPr>
                                          <m:begChr m:val="{"/>
                                          <m:endChr m:val="}"/>
                                          <m:ctrlPr>
                                            <a:rPr lang="de-DE" sz="2400" i="1" dirty="0">
                                              <a:latin typeface="Cambria Math" panose="02040503050406030204" pitchFamily="18" charset="0"/>
                                              <a:ea typeface="Cambria Math" panose="02040503050406030204" pitchFamily="18" charset="0"/>
                                            </a:rPr>
                                          </m:ctrlPr>
                                        </m:dPr>
                                        <m:e>
                                          <m:sSub>
                                            <m:sSubPr>
                                              <m:ctrlPr>
                                                <a:rPr lang="de-DE" sz="2400" i="1" dirty="0">
                                                  <a:latin typeface="Cambria Math" panose="02040503050406030204" pitchFamily="18" charset="0"/>
                                                  <a:ea typeface="Cambria Math" panose="02040503050406030204" pitchFamily="18" charset="0"/>
                                                </a:rPr>
                                              </m:ctrlPr>
                                            </m:sSubPr>
                                            <m:e>
                                              <m:r>
                                                <a:rPr lang="de-DE" sz="2400" i="1" dirty="0">
                                                  <a:latin typeface="Cambria Math" panose="02040503050406030204" pitchFamily="18" charset="0"/>
                                                  <a:ea typeface="Cambria Math" panose="02040503050406030204" pitchFamily="18" charset="0"/>
                                                </a:rPr>
                                                <m:t>𝑔</m:t>
                                              </m:r>
                                            </m:e>
                                            <m:sub>
                                              <m:r>
                                                <a:rPr lang="de-DE" sz="2400" i="1" dirty="0">
                                                  <a:latin typeface="Cambria Math" panose="02040503050406030204" pitchFamily="18" charset="0"/>
                                                  <a:ea typeface="Cambria Math" panose="02040503050406030204" pitchFamily="18" charset="0"/>
                                                </a:rPr>
                                                <m:t>𝑈</m:t>
                                              </m:r>
                                            </m:sub>
                                          </m:sSub>
                                        </m:e>
                                      </m:d>
                                    </m:e>
                                  </m:d>
                                </m:sub>
                                <m:sup/>
                                <m:e>
                                  <m:r>
                                    <a:rPr lang="de-DE" sz="2400" i="1" dirty="0">
                                      <a:solidFill>
                                        <a:schemeClr val="tx1"/>
                                      </a:solidFill>
                                      <a:latin typeface="Cambria Math" panose="02040503050406030204" pitchFamily="18" charset="0"/>
                                      <a:ea typeface="Cambria Math" panose="02040503050406030204" pitchFamily="18" charset="0"/>
                                    </a:rPr>
                                    <m:t>𝑓</m:t>
                                  </m:r>
                                </m:e>
                              </m:nary>
                            </m:e>
                          </m:nary>
                        </m:e>
                      </m:nary>
                    </m:oMath>
                  </m:oMathPara>
                </a14:m>
                <a:endParaRPr lang="de-DE" sz="2400" dirty="0">
                  <a:solidFill>
                    <a:schemeClr val="tx1"/>
                  </a:solidFill>
                </a:endParaRPr>
              </a:p>
            </p:txBody>
          </p:sp>
        </mc:Choice>
        <mc:Fallback xmlns="">
          <p:sp>
            <p:nvSpPr>
              <p:cNvPr id="6" name="Rectangle 5">
                <a:extLst>
                  <a:ext uri="{FF2B5EF4-FFF2-40B4-BE49-F238E27FC236}">
                    <a16:creationId xmlns:a16="http://schemas.microsoft.com/office/drawing/2014/main" id="{A51B52DB-8BF1-C446-8841-CA0E79C5F692}"/>
                  </a:ext>
                </a:extLst>
              </p:cNvPr>
              <p:cNvSpPr>
                <a:spLocks noRot="1" noChangeAspect="1" noMove="1" noResize="1" noEditPoints="1" noAdjustHandles="1" noChangeArrowheads="1" noChangeShapeType="1" noTextEdit="1"/>
              </p:cNvSpPr>
              <p:nvPr/>
            </p:nvSpPr>
            <p:spPr>
              <a:xfrm>
                <a:off x="395567" y="3239788"/>
                <a:ext cx="5554340" cy="1980607"/>
              </a:xfrm>
              <a:prstGeom prst="rect">
                <a:avLst/>
              </a:prstGeom>
              <a:blipFill>
                <a:blip r:embed="rId3"/>
                <a:stretch>
                  <a:fillRect t="-64968" b="-87898"/>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E3ACA81D-FBCB-3F44-AAC8-48F77DED844F}"/>
              </a:ext>
            </a:extLst>
          </p:cNvPr>
          <p:cNvSpPr txBox="1"/>
          <p:nvPr/>
        </p:nvSpPr>
        <p:spPr>
          <a:xfrm>
            <a:off x="6034496" y="3546603"/>
            <a:ext cx="2904307"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Semantics multiplicative with an inner product and outer sum: Multiply parfactors, then sum out PRVs. </a:t>
            </a:r>
            <a:br>
              <a:rPr lang="en-GB" dirty="0"/>
            </a:br>
            <a:r>
              <a:rPr lang="en-GB" dirty="0"/>
              <a:t>➝ </a:t>
            </a:r>
            <a:r>
              <a:rPr lang="en-GB" dirty="0">
                <a:solidFill>
                  <a:schemeClr val="accent4"/>
                </a:solidFill>
              </a:rPr>
              <a:t>Sum-product</a:t>
            </a:r>
            <a:r>
              <a:rPr lang="en-GB" dirty="0"/>
              <a:t> algorithms</a:t>
            </a:r>
          </a:p>
        </p:txBody>
      </p:sp>
    </p:spTree>
    <p:extLst>
      <p:ext uri="{BB962C8B-B14F-4D97-AF65-F5344CB8AC3E}">
        <p14:creationId xmlns:p14="http://schemas.microsoft.com/office/powerpoint/2010/main" val="4101605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38</a:t>
            </a:fld>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4294967295"/>
              </p:nvPr>
            </p:nvSpPr>
            <p:spPr>
              <a:xfrm>
                <a:off x="430277" y="345865"/>
                <a:ext cx="3919501" cy="5930280"/>
              </a:xfrm>
            </p:spPr>
            <p:txBody>
              <a:bodyPr>
                <a:normAutofit/>
              </a:bodyPr>
              <a:lstStyle/>
              <a:p>
                <a:r>
                  <a:rPr lang="en-GB" dirty="0" err="1"/>
                  <a:t>PdecM</a:t>
                </a:r>
                <a:r>
                  <a:rPr lang="en-GB" dirty="0"/>
                  <a:t> </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3</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𝑈</m:t>
                              </m:r>
                            </m:sub>
                          </m:sSub>
                        </m:e>
                      </m:d>
                    </m:oMath>
                  </m:oMathPara>
                </a14:m>
                <a:endParaRPr lang="en-GB" dirty="0"/>
              </a:p>
              <a:p>
                <a:pPr lvl="1"/>
                <a14:m>
                  <m:oMath xmlns:m="http://schemas.openxmlformats.org/officeDocument/2006/math">
                    <m:r>
                      <a:rPr lang="de-DE" i="1">
                        <a:latin typeface="Cambria Math" panose="02040503050406030204" pitchFamily="18" charset="0"/>
                      </a:rPr>
                      <m:t>⊤</m:t>
                    </m:r>
                  </m:oMath>
                </a14:m>
                <a:r>
                  <a:rPr lang="en-GB" dirty="0"/>
                  <a:t> constraints</a:t>
                </a:r>
              </a:p>
              <a:p>
                <a:pPr lvl="2"/>
                <a:endParaRPr lang="en-GB" dirty="0"/>
              </a:p>
              <a:p>
                <a:pPr lvl="2"/>
                <a:endParaRPr lang="en-GB" dirty="0"/>
              </a:p>
              <a:p>
                <a14:m>
                  <m:oMath xmlns:m="http://schemas.openxmlformats.org/officeDocument/2006/math">
                    <m:r>
                      <a:rPr lang="en-GB" i="1" dirty="0">
                        <a:latin typeface="Cambria Math" panose="02040503050406030204" pitchFamily="18" charset="0"/>
                      </a:rPr>
                      <m:t>𝐺</m:t>
                    </m:r>
                  </m:oMath>
                </a14:m>
                <a:r>
                  <a:rPr lang="en-GB" dirty="0"/>
                  <a:t> with </a:t>
                </a:r>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solidFill>
                              <a:schemeClr val="accent4"/>
                            </a:solidFill>
                            <a:latin typeface="Cambria Math" panose="02040503050406030204" pitchFamily="18" charset="0"/>
                          </a:rPr>
                          <m:t>𝑏𝑎𝑛</m:t>
                        </m:r>
                      </m:e>
                    </m:d>
                  </m:oMath>
                </a14:m>
                <a:r>
                  <a:rPr lang="en-GB" dirty="0"/>
                  <a:t> set</a:t>
                </a:r>
              </a:p>
              <a:p>
                <a:pPr marL="0" indent="0">
                  <a:buNone/>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3</m:t>
                              </m:r>
                            </m:sub>
                          </m:sSub>
                          <m:r>
                            <a:rPr lang="de-DE" i="1" dirty="0">
                              <a:latin typeface="Cambria Math" panose="02040503050406030204" pitchFamily="18" charset="0"/>
                            </a:rPr>
                            <m:t>,</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𝑈</m:t>
                              </m:r>
                            </m:sub>
                            <m:sup>
                              <m:r>
                                <a:rPr lang="de-DE" i="1" dirty="0">
                                  <a:latin typeface="Cambria Math" panose="02040503050406030204" pitchFamily="18" charset="0"/>
                                </a:rPr>
                                <m:t>′</m:t>
                              </m:r>
                            </m:sup>
                          </m:sSubSup>
                        </m:e>
                      </m:d>
                    </m:oMath>
                  </m:oMathPara>
                </a14:m>
                <a:endParaRPr lang="en-GB" dirty="0"/>
              </a:p>
              <a:p>
                <a:pPr lvl="1"/>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1</m:t>
                        </m:r>
                      </m:sub>
                      <m:sup>
                        <m:r>
                          <a:rPr lang="de-DE" b="0" i="1" dirty="0" smtClean="0">
                            <a:latin typeface="Cambria Math" panose="02040503050406030204" pitchFamily="18" charset="0"/>
                            <a:ea typeface="Cambria Math" panose="02040503050406030204" pitchFamily="18" charset="0"/>
                          </a:rPr>
                          <m:t>′</m:t>
                        </m:r>
                      </m:sup>
                    </m:sSub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𝑇𝑟𝑎𝑣𝑒𝑙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𝑋</m:t>
                            </m:r>
                          </m:e>
                        </m:d>
                      </m:e>
                    </m:d>
                  </m:oMath>
                </a14:m>
                <a:endParaRPr lang="en-GB" dirty="0"/>
              </a:p>
              <a:p>
                <a:pPr lvl="1"/>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𝑈</m:t>
                        </m:r>
                      </m:sub>
                      <m:sup>
                        <m:r>
                          <a:rPr lang="de-DE" i="1" dirty="0">
                            <a:latin typeface="Cambria Math" panose="02040503050406030204" pitchFamily="18" charset="0"/>
                          </a:rPr>
                          <m:t>′</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solidFill>
                              <a:schemeClr val="tx1">
                                <a:lumMod val="50000"/>
                                <a:lumOff val="50000"/>
                              </a:schemeClr>
                            </a:solidFill>
                            <a:latin typeface="Cambria Math" panose="02040503050406030204" pitchFamily="18" charset="0"/>
                            <a:ea typeface="Cambria Math" panose="02040503050406030204" pitchFamily="18" charset="0"/>
                          </a:rPr>
                          <m:t>𝑈𝑡𝑖𝑙</m:t>
                        </m:r>
                      </m:sub>
                      <m:sup>
                        <m:r>
                          <a:rPr lang="de-DE" b="0" i="1" dirty="0" smtClean="0">
                            <a:latin typeface="Cambria Math" panose="02040503050406030204" pitchFamily="18" charset="0"/>
                            <a:ea typeface="Cambria Math" panose="02040503050406030204" pitchFamily="18" charset="0"/>
                          </a:rPr>
                          <m:t>′</m:t>
                        </m:r>
                      </m:sup>
                    </m:sSub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oMath>
                </a14:m>
                <a:endParaRPr lang="en-GB" dirty="0"/>
              </a:p>
              <a:p>
                <a:pPr lvl="2"/>
                <a:endParaRPr lang="en-GB" dirty="0"/>
              </a:p>
              <a:p>
                <a:pPr lvl="2"/>
                <a:endParaRPr lang="en-GB" dirty="0"/>
              </a:p>
              <a:p>
                <a:r>
                  <a:rPr lang="en-GB" dirty="0"/>
                  <a:t>Model relevant for query answering: </a:t>
                </a:r>
                <a:endParaRPr lang="de-DE"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𝐺</m:t>
                      </m:r>
                      <m:r>
                        <a:rPr lang="de-DE" b="0" i="0" dirty="0" smtClean="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3</m:t>
                              </m:r>
                            </m:sub>
                          </m:sSub>
                          <m:r>
                            <a:rPr lang="de-DE" i="1" dirty="0" smtClean="0">
                              <a:latin typeface="Cambria Math" panose="02040503050406030204" pitchFamily="18" charset="0"/>
                            </a:rPr>
                            <m:t> </m:t>
                          </m:r>
                        </m:e>
                      </m:d>
                    </m:oMath>
                  </m:oMathPara>
                </a14:m>
                <a:endParaRPr lang="en-GB" dirty="0"/>
              </a:p>
              <a:p>
                <a:pPr lvl="3"/>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4294967295"/>
              </p:nvPr>
            </p:nvSpPr>
            <p:spPr>
              <a:xfrm>
                <a:off x="430277" y="345865"/>
                <a:ext cx="3919501" cy="5930280"/>
              </a:xfrm>
              <a:blipFill>
                <a:blip r:embed="rId2"/>
                <a:stretch>
                  <a:fillRect l="-2581" t="-149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111C258D-4CD2-1941-B89F-6730E5F20E7A}"/>
              </a:ext>
            </a:extLst>
          </p:cNvPr>
          <p:cNvGrpSpPr/>
          <p:nvPr/>
        </p:nvGrpSpPr>
        <p:grpSpPr>
          <a:xfrm>
            <a:off x="4455338" y="246683"/>
            <a:ext cx="4452825" cy="2025126"/>
            <a:chOff x="4572000" y="4442543"/>
            <a:chExt cx="4452825" cy="202512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4DF059-7574-A740-89AF-B1412B4B532C}"/>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F64DF059-7574-A740-89AF-B1412B4B532C}"/>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9D9C35-733D-F54C-95EC-EF4F6D29BC9B}"/>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1E9D9C35-733D-F54C-95EC-EF4F6D29BC9B}"/>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4"/>
                  <a:stretch>
                    <a:fillRect l="-9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48938D-F0C4-EB43-918D-09C79966397D}"/>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5548938D-F0C4-EB43-918D-09C79966397D}"/>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8B9EEE-1380-4F4D-AB33-179FC170F01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398B9EEE-1380-4F4D-AB33-179FC170F01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50B74-BA68-9E40-8FCA-4B0DB05E939A}"/>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EB850B74-BA68-9E40-8FCA-4B0DB05E939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92F80A-540A-F948-855C-2FED232D26C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11" name="TextBox 10">
                  <a:extLst>
                    <a:ext uri="{FF2B5EF4-FFF2-40B4-BE49-F238E27FC236}">
                      <a16:creationId xmlns:a16="http://schemas.microsoft.com/office/drawing/2014/main" id="{2F92F80A-540A-F948-855C-2FED232D26C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5076797-4814-D841-95D2-745B90179667}"/>
                </a:ext>
              </a:extLst>
            </p:cNvPr>
            <p:cNvCxnSpPr>
              <a:cxnSpLocks/>
              <a:stCxn id="7" idx="3"/>
              <a:endCxn id="4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F2001-3DA6-954B-A8AD-268563AF46E7}"/>
                </a:ext>
              </a:extLst>
            </p:cNvPr>
            <p:cNvCxnSpPr>
              <a:cxnSpLocks/>
              <a:stCxn id="8" idx="1"/>
              <a:endCxn id="4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ADAE21-C038-3D4D-8D50-5804696BD465}"/>
                </a:ext>
              </a:extLst>
            </p:cNvPr>
            <p:cNvCxnSpPr>
              <a:cxnSpLocks/>
              <a:stCxn id="9" idx="6"/>
              <a:endCxn id="3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46DEE2-2767-8B46-B69A-BE0F89C5E436}"/>
                </a:ext>
              </a:extLst>
            </p:cNvPr>
            <p:cNvCxnSpPr>
              <a:cxnSpLocks/>
              <a:stCxn id="36" idx="0"/>
              <a:endCxn id="6"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F64701-82D8-5940-9D63-6DBA0AA5D578}"/>
                </a:ext>
              </a:extLst>
            </p:cNvPr>
            <p:cNvCxnSpPr>
              <a:cxnSpLocks/>
              <a:stCxn id="6" idx="4"/>
              <a:endCxn id="3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DCE859-23EA-9346-9D27-74DCFCADC50E}"/>
                </a:ext>
              </a:extLst>
            </p:cNvPr>
            <p:cNvCxnSpPr>
              <a:cxnSpLocks/>
              <a:stCxn id="11" idx="2"/>
              <a:endCxn id="3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633B34-F76A-6043-8CCD-92B37849C474}"/>
                </a:ext>
              </a:extLst>
            </p:cNvPr>
            <p:cNvCxnSpPr>
              <a:cxnSpLocks/>
              <a:stCxn id="36" idx="2"/>
              <a:endCxn id="10"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A69CD2-3C8C-E84E-BC7F-55DBB8899955}"/>
                </a:ext>
              </a:extLst>
            </p:cNvPr>
            <p:cNvCxnSpPr>
              <a:cxnSpLocks/>
              <a:stCxn id="32" idx="2"/>
              <a:endCxn id="10"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CB6485-8368-D74B-A3B5-372C42E4E401}"/>
                </a:ext>
              </a:extLst>
            </p:cNvPr>
            <p:cNvCxnSpPr>
              <a:cxnSpLocks/>
              <a:stCxn id="6" idx="0"/>
              <a:endCxn id="4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49683EE-6003-5E45-8D00-03A7A03FF934}"/>
                </a:ext>
              </a:extLst>
            </p:cNvPr>
            <p:cNvGrpSpPr/>
            <p:nvPr/>
          </p:nvGrpSpPr>
          <p:grpSpPr>
            <a:xfrm>
              <a:off x="6550803" y="4598496"/>
              <a:ext cx="555558" cy="393368"/>
              <a:chOff x="6669977" y="2891240"/>
              <a:chExt cx="555558" cy="393368"/>
            </a:xfrm>
          </p:grpSpPr>
          <p:sp>
            <p:nvSpPr>
              <p:cNvPr id="39" name="Rectangle 38">
                <a:extLst>
                  <a:ext uri="{FF2B5EF4-FFF2-40B4-BE49-F238E27FC236}">
                    <a16:creationId xmlns:a16="http://schemas.microsoft.com/office/drawing/2014/main" id="{A14DB8F7-C55A-C646-A7F2-8FEA2871FE9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0135FD6-9F0C-CD44-8B1D-E249E2DA18C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5B61FD2-32DB-A548-ADAA-98DDD5AF4C8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38E3F03-0B8E-2D4A-A992-91913B7E491C}"/>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9"/>
                    <a:stretch>
                      <a:fillRect l="-15385" r="-3846" b="-21739"/>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7B92C184-04E9-4041-808F-8923B571DF1E}"/>
                </a:ext>
              </a:extLst>
            </p:cNvPr>
            <p:cNvGrpSpPr/>
            <p:nvPr/>
          </p:nvGrpSpPr>
          <p:grpSpPr>
            <a:xfrm>
              <a:off x="6071868" y="5642804"/>
              <a:ext cx="425774" cy="392260"/>
              <a:chOff x="6191042" y="3935548"/>
              <a:chExt cx="425774" cy="392260"/>
            </a:xfrm>
          </p:grpSpPr>
          <p:sp>
            <p:nvSpPr>
              <p:cNvPr id="35" name="Rectangle 34">
                <a:extLst>
                  <a:ext uri="{FF2B5EF4-FFF2-40B4-BE49-F238E27FC236}">
                    <a16:creationId xmlns:a16="http://schemas.microsoft.com/office/drawing/2014/main" id="{00C28066-52E2-2F4D-B874-8590ADF2FF3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741FB73-DF5F-E348-82B2-0FD4822F0044}"/>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88B2E06-AF8D-D74A-B410-B7E77F230173}"/>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01F5BBB-4734-B048-A722-B094655AB7F6}"/>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23" name="Group 22">
              <a:extLst>
                <a:ext uri="{FF2B5EF4-FFF2-40B4-BE49-F238E27FC236}">
                  <a16:creationId xmlns:a16="http://schemas.microsoft.com/office/drawing/2014/main" id="{30454DD0-7361-8F41-B7E8-D8F63403DAB9}"/>
                </a:ext>
              </a:extLst>
            </p:cNvPr>
            <p:cNvGrpSpPr/>
            <p:nvPr/>
          </p:nvGrpSpPr>
          <p:grpSpPr>
            <a:xfrm>
              <a:off x="6856652" y="5636951"/>
              <a:ext cx="516037" cy="397857"/>
              <a:chOff x="6975826" y="3929695"/>
              <a:chExt cx="516037" cy="397857"/>
            </a:xfrm>
          </p:grpSpPr>
          <p:sp>
            <p:nvSpPr>
              <p:cNvPr id="31" name="Rectangle 30">
                <a:extLst>
                  <a:ext uri="{FF2B5EF4-FFF2-40B4-BE49-F238E27FC236}">
                    <a16:creationId xmlns:a16="http://schemas.microsoft.com/office/drawing/2014/main" id="{B1ED8CA4-D926-AD49-85D6-7C9ADF944E0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96E5CB6-9E81-A04B-B024-57F123A71312}"/>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2CC5737-AA0F-F94C-ACA0-9E960E0D258C}"/>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32C084B-4115-E144-A0B4-D12B81DF969C}"/>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24" name="Group 23">
              <a:extLst>
                <a:ext uri="{FF2B5EF4-FFF2-40B4-BE49-F238E27FC236}">
                  <a16:creationId xmlns:a16="http://schemas.microsoft.com/office/drawing/2014/main" id="{9A04B45F-B473-594D-BC00-13951B644436}"/>
                </a:ext>
              </a:extLst>
            </p:cNvPr>
            <p:cNvGrpSpPr/>
            <p:nvPr/>
          </p:nvGrpSpPr>
          <p:grpSpPr>
            <a:xfrm>
              <a:off x="5145083" y="5078737"/>
              <a:ext cx="521894" cy="393368"/>
              <a:chOff x="6669977" y="2891240"/>
              <a:chExt cx="521894" cy="393368"/>
            </a:xfrm>
          </p:grpSpPr>
          <p:sp>
            <p:nvSpPr>
              <p:cNvPr id="27" name="Rectangle 26">
                <a:extLst>
                  <a:ext uri="{FF2B5EF4-FFF2-40B4-BE49-F238E27FC236}">
                    <a16:creationId xmlns:a16="http://schemas.microsoft.com/office/drawing/2014/main" id="{0CD26FF6-E36B-F347-AB7E-E341A5BAE0AC}"/>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20B7BFF-1AED-894B-A1C6-A444BA3DFB5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C3010AD-BFAA-7A4D-8E32-F8929FA41AF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AAC12A2-0AB3-9740-AA67-91082BD4193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6667" r="-4167" b="-21739"/>
                    </a:stretch>
                  </a:blipFill>
                </p:spPr>
                <p:txBody>
                  <a:bodyPr/>
                  <a:lstStyle/>
                  <a:p>
                    <a:r>
                      <a:rPr lang="en-GB">
                        <a:noFill/>
                      </a:rPr>
                      <a:t> </a:t>
                    </a:r>
                  </a:p>
                </p:txBody>
              </p:sp>
            </mc:Fallback>
          </mc:AlternateContent>
        </p:grpSp>
        <p:cxnSp>
          <p:nvCxnSpPr>
            <p:cNvPr id="25" name="Straight Connector 24">
              <a:extLst>
                <a:ext uri="{FF2B5EF4-FFF2-40B4-BE49-F238E27FC236}">
                  <a16:creationId xmlns:a16="http://schemas.microsoft.com/office/drawing/2014/main" id="{1428D6A1-9211-D14F-80DF-69A2E20E1391}"/>
                </a:ext>
              </a:extLst>
            </p:cNvPr>
            <p:cNvCxnSpPr>
              <a:cxnSpLocks/>
              <a:stCxn id="7" idx="2"/>
              <a:endCxn id="2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3B26E2-9018-4D40-A5D9-AE15FBF0ADB0}"/>
                </a:ext>
              </a:extLst>
            </p:cNvPr>
            <p:cNvCxnSpPr>
              <a:cxnSpLocks/>
              <a:stCxn id="28" idx="2"/>
              <a:endCxn id="9"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0CFE2EC-3145-D34B-86A5-A3692A02E2DB}"/>
              </a:ext>
            </a:extLst>
          </p:cNvPr>
          <p:cNvGrpSpPr/>
          <p:nvPr/>
        </p:nvGrpSpPr>
        <p:grpSpPr>
          <a:xfrm>
            <a:off x="4362722" y="2471068"/>
            <a:ext cx="4607857" cy="2182574"/>
            <a:chOff x="4482353" y="1968085"/>
            <a:chExt cx="4607857" cy="2182574"/>
          </a:xfrm>
        </p:grpSpPr>
        <p:sp>
          <p:nvSpPr>
            <p:cNvPr id="44" name="Rectangle 43">
              <a:extLst>
                <a:ext uri="{FF2B5EF4-FFF2-40B4-BE49-F238E27FC236}">
                  <a16:creationId xmlns:a16="http://schemas.microsoft.com/office/drawing/2014/main" id="{F5448559-49B4-B24D-84B6-32DCE211554C}"/>
                </a:ext>
              </a:extLst>
            </p:cNvPr>
            <p:cNvSpPr/>
            <p:nvPr/>
          </p:nvSpPr>
          <p:spPr>
            <a:xfrm>
              <a:off x="4482353" y="1968085"/>
              <a:ext cx="4607857"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32594276-CA5B-5A48-B9D0-C969B4A563C3}"/>
                </a:ext>
              </a:extLst>
            </p:cNvPr>
            <p:cNvGrpSpPr/>
            <p:nvPr/>
          </p:nvGrpSpPr>
          <p:grpSpPr>
            <a:xfrm>
              <a:off x="4572000" y="2039395"/>
              <a:ext cx="4452825" cy="2025126"/>
              <a:chOff x="4572000" y="4442543"/>
              <a:chExt cx="4452825" cy="202512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0E21D5C-BF6B-7D41-9A06-50161820F0C1}"/>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0" name="TextBox 49">
                    <a:extLst>
                      <a:ext uri="{FF2B5EF4-FFF2-40B4-BE49-F238E27FC236}">
                        <a16:creationId xmlns:a16="http://schemas.microsoft.com/office/drawing/2014/main" id="{40E21D5C-BF6B-7D41-9A06-50161820F0C1}"/>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1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7061FFE-AA5F-E945-ABEE-06386F1554E9}"/>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4" name="TextBox 53">
                    <a:extLst>
                      <a:ext uri="{FF2B5EF4-FFF2-40B4-BE49-F238E27FC236}">
                        <a16:creationId xmlns:a16="http://schemas.microsoft.com/office/drawing/2014/main" id="{67061FFE-AA5F-E945-ABEE-06386F1554E9}"/>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F75DD57-8784-244A-8476-CCD1E6B49777}"/>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5" name="TextBox 54">
                    <a:extLst>
                      <a:ext uri="{FF2B5EF4-FFF2-40B4-BE49-F238E27FC236}">
                        <a16:creationId xmlns:a16="http://schemas.microsoft.com/office/drawing/2014/main" id="{BF75DD57-8784-244A-8476-CCD1E6B49777}"/>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91AF2CD-5F45-2A4D-BE99-DFB12873BBBB}"/>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6" name="TextBox 55">
                    <a:extLst>
                      <a:ext uri="{FF2B5EF4-FFF2-40B4-BE49-F238E27FC236}">
                        <a16:creationId xmlns:a16="http://schemas.microsoft.com/office/drawing/2014/main" id="{591AF2CD-5F45-2A4D-BE99-DFB12873BBBB}"/>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9DD1A82-C17B-2F42-8E2F-5BE2BCEB62A3}"/>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57" name="TextBox 56">
                    <a:extLst>
                      <a:ext uri="{FF2B5EF4-FFF2-40B4-BE49-F238E27FC236}">
                        <a16:creationId xmlns:a16="http://schemas.microsoft.com/office/drawing/2014/main" id="{99DD1A82-C17B-2F42-8E2F-5BE2BCEB62A3}"/>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6803F321-C122-2E45-80EE-B62FFE63CBEA}"/>
                  </a:ext>
                </a:extLst>
              </p:cNvPr>
              <p:cNvCxnSpPr>
                <a:cxnSpLocks/>
                <a:stCxn id="54" idx="1"/>
                <a:endCxn id="86"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CB7E167-5314-9149-AEF3-127173E21295}"/>
                  </a:ext>
                </a:extLst>
              </p:cNvPr>
              <p:cNvCxnSpPr>
                <a:cxnSpLocks/>
                <a:stCxn id="55" idx="6"/>
                <a:endCxn id="82"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9C288A7-5519-F54B-97DB-A5069FC2D998}"/>
                  </a:ext>
                </a:extLst>
              </p:cNvPr>
              <p:cNvCxnSpPr>
                <a:cxnSpLocks/>
                <a:stCxn id="82" idx="0"/>
                <a:endCxn id="50"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E4BC94F-97E5-EA46-9C63-60D3459BEA82}"/>
                  </a:ext>
                </a:extLst>
              </p:cNvPr>
              <p:cNvCxnSpPr>
                <a:cxnSpLocks/>
                <a:stCxn id="50" idx="4"/>
                <a:endCxn id="78"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CA702D7-D096-3F41-9037-580E70823722}"/>
                  </a:ext>
                </a:extLst>
              </p:cNvPr>
              <p:cNvCxnSpPr>
                <a:cxnSpLocks/>
                <a:stCxn id="57" idx="2"/>
                <a:endCxn id="78"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5437C2F-F53F-0F46-B165-2B596074805D}"/>
                  </a:ext>
                </a:extLst>
              </p:cNvPr>
              <p:cNvCxnSpPr>
                <a:cxnSpLocks/>
                <a:stCxn id="82" idx="2"/>
                <a:endCxn id="56"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4D6363-5080-0E46-9E22-8CB74570E008}"/>
                  </a:ext>
                </a:extLst>
              </p:cNvPr>
              <p:cNvCxnSpPr>
                <a:cxnSpLocks/>
                <a:stCxn id="78" idx="2"/>
                <a:endCxn id="56"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481BBA4-BA08-7542-9260-93CFC78BDF73}"/>
                  </a:ext>
                </a:extLst>
              </p:cNvPr>
              <p:cNvCxnSpPr>
                <a:cxnSpLocks/>
                <a:stCxn id="50" idx="0"/>
                <a:endCxn id="86"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47B2F78-F432-9740-9C03-68234220EB94}"/>
                  </a:ext>
                </a:extLst>
              </p:cNvPr>
              <p:cNvGrpSpPr/>
              <p:nvPr/>
            </p:nvGrpSpPr>
            <p:grpSpPr>
              <a:xfrm>
                <a:off x="6596883" y="4644576"/>
                <a:ext cx="509478" cy="347288"/>
                <a:chOff x="6716057" y="2937320"/>
                <a:chExt cx="509478" cy="347288"/>
              </a:xfrm>
            </p:grpSpPr>
            <p:sp>
              <p:nvSpPr>
                <p:cNvPr id="86" name="Rectangle 85">
                  <a:extLst>
                    <a:ext uri="{FF2B5EF4-FFF2-40B4-BE49-F238E27FC236}">
                      <a16:creationId xmlns:a16="http://schemas.microsoft.com/office/drawing/2014/main" id="{3797BA29-7F89-3146-839C-FE70AEE6AB0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581B509-45AC-FF4B-B85A-F6468E59B10E}"/>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8" name="TextBox 87">
                      <a:extLst>
                        <a:ext uri="{FF2B5EF4-FFF2-40B4-BE49-F238E27FC236}">
                          <a16:creationId xmlns:a16="http://schemas.microsoft.com/office/drawing/2014/main" id="{1581B509-45AC-FF4B-B85A-F6468E59B10E}"/>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8"/>
                      <a:stretch>
                        <a:fillRect l="-15385" r="-3846" b="-27273"/>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A5FA7139-6C14-8043-9922-08C93A174DBA}"/>
                  </a:ext>
                </a:extLst>
              </p:cNvPr>
              <p:cNvGrpSpPr/>
              <p:nvPr/>
            </p:nvGrpSpPr>
            <p:grpSpPr>
              <a:xfrm>
                <a:off x="6071868" y="5642804"/>
                <a:ext cx="425774" cy="392260"/>
                <a:chOff x="6191042" y="3935548"/>
                <a:chExt cx="425774" cy="392260"/>
              </a:xfrm>
            </p:grpSpPr>
            <p:sp>
              <p:nvSpPr>
                <p:cNvPr id="81" name="Rectangle 80">
                  <a:extLst>
                    <a:ext uri="{FF2B5EF4-FFF2-40B4-BE49-F238E27FC236}">
                      <a16:creationId xmlns:a16="http://schemas.microsoft.com/office/drawing/2014/main" id="{F74FD38E-DC14-564C-B69F-7CE3A4BB81BD}"/>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0CD140E7-E1D7-F84A-A87B-1714D54280F6}"/>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9F8DCD5-80BC-3342-8686-D4A3721D7D12}"/>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4E12E4A-6F42-1F43-B52E-D1F7EBECD496}"/>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7C5862C2-A46A-1643-BD70-081FC33A9274}"/>
                  </a:ext>
                </a:extLst>
              </p:cNvPr>
              <p:cNvGrpSpPr/>
              <p:nvPr/>
            </p:nvGrpSpPr>
            <p:grpSpPr>
              <a:xfrm>
                <a:off x="6856652" y="5636951"/>
                <a:ext cx="516037" cy="397857"/>
                <a:chOff x="6975826" y="3929695"/>
                <a:chExt cx="516037" cy="397857"/>
              </a:xfrm>
            </p:grpSpPr>
            <p:sp>
              <p:nvSpPr>
                <p:cNvPr id="77" name="Rectangle 76">
                  <a:extLst>
                    <a:ext uri="{FF2B5EF4-FFF2-40B4-BE49-F238E27FC236}">
                      <a16:creationId xmlns:a16="http://schemas.microsoft.com/office/drawing/2014/main" id="{583697BE-6268-494D-AA39-366CA2158BC4}"/>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91455594-8EFD-8546-BFEA-A60CE8D1DD12}"/>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5834DF8A-1625-2D48-B3D7-353BB6CE3E40}"/>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AFC1756D-E1F8-014C-9841-7D6A8AB07C20}"/>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69985CA2-C3BC-1748-A805-0FFB1268053D}"/>
                  </a:ext>
                </a:extLst>
              </p:cNvPr>
              <p:cNvGrpSpPr/>
              <p:nvPr/>
            </p:nvGrpSpPr>
            <p:grpSpPr>
              <a:xfrm>
                <a:off x="5145083" y="5078737"/>
                <a:ext cx="521894" cy="393368"/>
                <a:chOff x="6669977" y="2891240"/>
                <a:chExt cx="521894" cy="393368"/>
              </a:xfrm>
            </p:grpSpPr>
            <p:sp>
              <p:nvSpPr>
                <p:cNvPr id="73" name="Rectangle 72">
                  <a:extLst>
                    <a:ext uri="{FF2B5EF4-FFF2-40B4-BE49-F238E27FC236}">
                      <a16:creationId xmlns:a16="http://schemas.microsoft.com/office/drawing/2014/main" id="{D2CD4F9C-7E7D-0641-AAC3-BC14DECBDE0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0CC4CBE-9156-914F-9D7E-FF8547DE630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5B049EF3-A432-4B4F-9655-F20E5D72731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71A2E14-6288-4F41-9F40-E445AB3E24EA}"/>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76" name="TextBox 75">
                      <a:extLst>
                        <a:ext uri="{FF2B5EF4-FFF2-40B4-BE49-F238E27FC236}">
                          <a16:creationId xmlns:a16="http://schemas.microsoft.com/office/drawing/2014/main" id="{F71A2E14-6288-4F41-9F40-E445AB3E24EA}"/>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9"/>
                      <a:stretch>
                        <a:fillRect l="-16667" r="-4167" b="-26087"/>
                      </a:stretch>
                    </a:blipFill>
                  </p:spPr>
                  <p:txBody>
                    <a:bodyPr/>
                    <a:lstStyle/>
                    <a:p>
                      <a:r>
                        <a:rPr lang="en-GB">
                          <a:noFill/>
                        </a:rPr>
                        <a:t> </a:t>
                      </a:r>
                    </a:p>
                  </p:txBody>
                </p:sp>
              </mc:Fallback>
            </mc:AlternateContent>
          </p:grpSp>
          <p:cxnSp>
            <p:nvCxnSpPr>
              <p:cNvPr id="72" name="Straight Connector 71">
                <a:extLst>
                  <a:ext uri="{FF2B5EF4-FFF2-40B4-BE49-F238E27FC236}">
                    <a16:creationId xmlns:a16="http://schemas.microsoft.com/office/drawing/2014/main" id="{A1776003-6578-964B-93C9-2B99C67B0DA5}"/>
                  </a:ext>
                </a:extLst>
              </p:cNvPr>
              <p:cNvCxnSpPr>
                <a:cxnSpLocks/>
                <a:stCxn id="74" idx="2"/>
                <a:endCxn id="55"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D1495D7B-AB81-A842-B243-D901F03B87F1}"/>
              </a:ext>
            </a:extLst>
          </p:cNvPr>
          <p:cNvGrpSpPr/>
          <p:nvPr/>
        </p:nvGrpSpPr>
        <p:grpSpPr>
          <a:xfrm>
            <a:off x="4362722" y="4816426"/>
            <a:ext cx="4607857" cy="1525448"/>
            <a:chOff x="4482353" y="2607281"/>
            <a:chExt cx="4607857" cy="1525448"/>
          </a:xfrm>
        </p:grpSpPr>
        <p:sp>
          <p:nvSpPr>
            <p:cNvPr id="90" name="Rectangle 89">
              <a:extLst>
                <a:ext uri="{FF2B5EF4-FFF2-40B4-BE49-F238E27FC236}">
                  <a16:creationId xmlns:a16="http://schemas.microsoft.com/office/drawing/2014/main" id="{DC414EAA-D1CC-0242-B7CC-7E1D5AE3EEC6}"/>
                </a:ext>
              </a:extLst>
            </p:cNvPr>
            <p:cNvSpPr/>
            <p:nvPr/>
          </p:nvSpPr>
          <p:spPr>
            <a:xfrm>
              <a:off x="4482353" y="2607281"/>
              <a:ext cx="4607857" cy="152544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a:extLst>
                <a:ext uri="{FF2B5EF4-FFF2-40B4-BE49-F238E27FC236}">
                  <a16:creationId xmlns:a16="http://schemas.microsoft.com/office/drawing/2014/main" id="{C4A646B2-2AC9-4E4D-8DAF-6E11FFB5C745}"/>
                </a:ext>
              </a:extLst>
            </p:cNvPr>
            <p:cNvGrpSpPr/>
            <p:nvPr/>
          </p:nvGrpSpPr>
          <p:grpSpPr>
            <a:xfrm>
              <a:off x="4572000" y="2648063"/>
              <a:ext cx="4452825" cy="1416458"/>
              <a:chOff x="4572000" y="5051211"/>
              <a:chExt cx="4452825" cy="1416458"/>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FB703D7-AE87-6F40-8038-708DD2AC6B80}"/>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92" name="TextBox 91">
                    <a:extLst>
                      <a:ext uri="{FF2B5EF4-FFF2-40B4-BE49-F238E27FC236}">
                        <a16:creationId xmlns:a16="http://schemas.microsoft.com/office/drawing/2014/main" id="{EFB703D7-AE87-6F40-8038-708DD2AC6B80}"/>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20"/>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2455707-252A-EC4F-B2E7-DDB095512344}"/>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4" name="TextBox 93">
                    <a:extLst>
                      <a:ext uri="{FF2B5EF4-FFF2-40B4-BE49-F238E27FC236}">
                        <a16:creationId xmlns:a16="http://schemas.microsoft.com/office/drawing/2014/main" id="{62455707-252A-EC4F-B2E7-DDB095512344}"/>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25C97F75-A954-6641-A105-C507833247FA}"/>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5" name="TextBox 94">
                    <a:extLst>
                      <a:ext uri="{FF2B5EF4-FFF2-40B4-BE49-F238E27FC236}">
                        <a16:creationId xmlns:a16="http://schemas.microsoft.com/office/drawing/2014/main" id="{25C97F75-A954-6641-A105-C507833247F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FB709F98-1EDC-3041-95DA-7BEBA5D14BCB}"/>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96" name="TextBox 95">
                    <a:extLst>
                      <a:ext uri="{FF2B5EF4-FFF2-40B4-BE49-F238E27FC236}">
                        <a16:creationId xmlns:a16="http://schemas.microsoft.com/office/drawing/2014/main" id="{FB709F98-1EDC-3041-95DA-7BEBA5D14BCB}"/>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23"/>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18D04148-65D9-2041-856D-A06E8A20E612}"/>
                  </a:ext>
                </a:extLst>
              </p:cNvPr>
              <p:cNvCxnSpPr>
                <a:cxnSpLocks/>
                <a:stCxn id="94" idx="6"/>
                <a:endCxn id="119"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75C7594-D8D3-5C4B-A88E-51EDD450B0C1}"/>
                  </a:ext>
                </a:extLst>
              </p:cNvPr>
              <p:cNvCxnSpPr>
                <a:cxnSpLocks/>
                <a:stCxn id="119" idx="0"/>
                <a:endCxn id="92"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7BE671-51B4-8340-9AB2-AAC8825323C1}"/>
                  </a:ext>
                </a:extLst>
              </p:cNvPr>
              <p:cNvCxnSpPr>
                <a:cxnSpLocks/>
                <a:stCxn id="92" idx="4"/>
                <a:endCxn id="115"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A4BA86-AC6B-CB40-A7F3-81500A799FA0}"/>
                  </a:ext>
                </a:extLst>
              </p:cNvPr>
              <p:cNvCxnSpPr>
                <a:cxnSpLocks/>
                <a:stCxn id="96" idx="2"/>
                <a:endCxn id="115"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8FE6B9-1283-EA44-B466-FDED28102586}"/>
                  </a:ext>
                </a:extLst>
              </p:cNvPr>
              <p:cNvCxnSpPr>
                <a:cxnSpLocks/>
                <a:stCxn id="119" idx="2"/>
                <a:endCxn id="95"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1734907-44E5-F74A-8428-7CE4F9ED71A2}"/>
                  </a:ext>
                </a:extLst>
              </p:cNvPr>
              <p:cNvCxnSpPr>
                <a:cxnSpLocks/>
                <a:stCxn id="115" idx="2"/>
                <a:endCxn id="95"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10C1F7F1-D889-4D42-A58B-39D51293E27B}"/>
                  </a:ext>
                </a:extLst>
              </p:cNvPr>
              <p:cNvGrpSpPr/>
              <p:nvPr/>
            </p:nvGrpSpPr>
            <p:grpSpPr>
              <a:xfrm>
                <a:off x="6071868" y="5642804"/>
                <a:ext cx="425774" cy="392260"/>
                <a:chOff x="6191042" y="3935548"/>
                <a:chExt cx="425774" cy="392260"/>
              </a:xfrm>
            </p:grpSpPr>
            <p:sp>
              <p:nvSpPr>
                <p:cNvPr id="118" name="Rectangle 117">
                  <a:extLst>
                    <a:ext uri="{FF2B5EF4-FFF2-40B4-BE49-F238E27FC236}">
                      <a16:creationId xmlns:a16="http://schemas.microsoft.com/office/drawing/2014/main" id="{14058BD0-22EC-034B-9CA2-E47AD24372A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2C3EFCB3-B5B9-244F-BA84-C2698586BCF8}"/>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C78C88A6-E7AD-B74C-849E-587848BE5CE6}"/>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2592A2E-121B-A840-8468-73933D3C1CAD}"/>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107" name="Group 106">
                <a:extLst>
                  <a:ext uri="{FF2B5EF4-FFF2-40B4-BE49-F238E27FC236}">
                    <a16:creationId xmlns:a16="http://schemas.microsoft.com/office/drawing/2014/main" id="{361E3B09-8E34-2645-B63F-0412426F6D89}"/>
                  </a:ext>
                </a:extLst>
              </p:cNvPr>
              <p:cNvGrpSpPr/>
              <p:nvPr/>
            </p:nvGrpSpPr>
            <p:grpSpPr>
              <a:xfrm>
                <a:off x="6856652" y="5636951"/>
                <a:ext cx="516037" cy="397857"/>
                <a:chOff x="6975826" y="3929695"/>
                <a:chExt cx="516037" cy="397857"/>
              </a:xfrm>
            </p:grpSpPr>
            <p:sp>
              <p:nvSpPr>
                <p:cNvPr id="114" name="Rectangle 113">
                  <a:extLst>
                    <a:ext uri="{FF2B5EF4-FFF2-40B4-BE49-F238E27FC236}">
                      <a16:creationId xmlns:a16="http://schemas.microsoft.com/office/drawing/2014/main" id="{8F85D01B-AE17-744B-ABA4-B81E22954B96}"/>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F9DF1853-E876-1E41-AAFA-93F00642B0F4}"/>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60F17DD-904E-8A4F-8B00-FE40875D6003}"/>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410BF47A-944C-7D46-9E0E-FE7B825FBAA7}"/>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108" name="Group 107">
                <a:extLst>
                  <a:ext uri="{FF2B5EF4-FFF2-40B4-BE49-F238E27FC236}">
                    <a16:creationId xmlns:a16="http://schemas.microsoft.com/office/drawing/2014/main" id="{C0D3ECE6-5CE3-9C4C-89E7-F8385B83E7F7}"/>
                  </a:ext>
                </a:extLst>
              </p:cNvPr>
              <p:cNvGrpSpPr/>
              <p:nvPr/>
            </p:nvGrpSpPr>
            <p:grpSpPr>
              <a:xfrm>
                <a:off x="5145083" y="5078737"/>
                <a:ext cx="521894" cy="393368"/>
                <a:chOff x="6669977" y="2891240"/>
                <a:chExt cx="521894" cy="393368"/>
              </a:xfrm>
            </p:grpSpPr>
            <p:sp>
              <p:nvSpPr>
                <p:cNvPr id="110" name="Rectangle 109">
                  <a:extLst>
                    <a:ext uri="{FF2B5EF4-FFF2-40B4-BE49-F238E27FC236}">
                      <a16:creationId xmlns:a16="http://schemas.microsoft.com/office/drawing/2014/main" id="{E82388E1-306B-C346-84D3-4E39D65006F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280C4FF9-C257-F944-B3B3-E395666086D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5234E732-C96B-2042-ACDF-778ACD70A26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430F637-5BED-DB48-A678-BDFE644BFA74}"/>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6667" r="-4167" b="-21739"/>
                      </a:stretch>
                    </a:blipFill>
                  </p:spPr>
                  <p:txBody>
                    <a:bodyPr/>
                    <a:lstStyle/>
                    <a:p>
                      <a:r>
                        <a:rPr lang="en-GB">
                          <a:noFill/>
                        </a:rPr>
                        <a:t> </a:t>
                      </a:r>
                    </a:p>
                  </p:txBody>
                </p:sp>
              </mc:Fallback>
            </mc:AlternateContent>
          </p:grpSp>
          <p:cxnSp>
            <p:nvCxnSpPr>
              <p:cNvPr id="109" name="Straight Connector 108">
                <a:extLst>
                  <a:ext uri="{FF2B5EF4-FFF2-40B4-BE49-F238E27FC236}">
                    <a16:creationId xmlns:a16="http://schemas.microsoft.com/office/drawing/2014/main" id="{00BA085C-1752-384C-AEBF-661B14A51E5B}"/>
                  </a:ext>
                </a:extLst>
              </p:cNvPr>
              <p:cNvCxnSpPr>
                <a:cxnSpLocks/>
                <a:stCxn id="111" idx="2"/>
                <a:endCxn id="94"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6489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Expected Utility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PDecM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𝑈</m:t>
                            </m:r>
                          </m:sub>
                        </m:sSub>
                      </m:e>
                    </m:d>
                  </m:oMath>
                </a14:m>
                <a:endParaRPr lang="en-GB" dirty="0"/>
              </a:p>
              <a:p>
                <a:pPr lvl="1"/>
                <a:r>
                  <a:rPr lang="en-GB" dirty="0"/>
                  <a:t>One can ask queries for (conditional) marginal distributions or events as before given an action assignment </a:t>
                </a:r>
                <a14:m>
                  <m:oMath xmlns:m="http://schemas.openxmlformats.org/officeDocument/2006/math">
                    <m:r>
                      <a:rPr lang="de-DE" b="1" i="1">
                        <a:latin typeface="Cambria Math" panose="02040503050406030204" pitchFamily="18" charset="0"/>
                      </a:rPr>
                      <m:t>𝒂</m:t>
                    </m:r>
                  </m:oMath>
                </a14:m>
                <a:r>
                  <a:rPr lang="en-GB" dirty="0"/>
                  <a:t> based on the semantics,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𝐺</m:t>
                        </m:r>
                      </m:sub>
                    </m:sSub>
                    <m:d>
                      <m:dPr>
                        <m:begChr m:val="["/>
                        <m:endChr m:val="]"/>
                        <m:ctrlPr>
                          <a:rPr lang="de-DE" i="1">
                            <a:latin typeface="Cambria Math" panose="02040503050406030204" pitchFamily="18" charset="0"/>
                          </a:rPr>
                        </m:ctrlPr>
                      </m:dPr>
                      <m:e>
                        <m:r>
                          <a:rPr lang="de-DE" b="1" i="1">
                            <a:latin typeface="Cambria Math" panose="02040503050406030204" pitchFamily="18" charset="0"/>
                          </a:rPr>
                          <m:t>𝒂</m:t>
                        </m:r>
                      </m:e>
                    </m:d>
                  </m:oMath>
                </a14:m>
                <a:endParaRPr lang="en-GB" dirty="0"/>
              </a:p>
              <a:p>
                <a:pPr lvl="1"/>
                <a:r>
                  <a:rPr lang="en-GB" dirty="0"/>
                  <a:t>New query type: query for an </a:t>
                </a:r>
                <a:r>
                  <a:rPr lang="en-GB" dirty="0">
                    <a:solidFill>
                      <a:schemeClr val="accent1"/>
                    </a:solidFill>
                  </a:rPr>
                  <a:t>expected utility (EU)</a:t>
                </a:r>
              </a:p>
              <a:p>
                <a:pPr lvl="2"/>
                <a:r>
                  <a:rPr lang="en-GB" dirty="0"/>
                  <a:t>What is the expected utility of decisions </a:t>
                </a:r>
                <a14:m>
                  <m:oMath xmlns:m="http://schemas.openxmlformats.org/officeDocument/2006/math">
                    <m:r>
                      <a:rPr lang="de-DE" b="1" i="1">
                        <a:latin typeface="Cambria Math" panose="02040503050406030204" pitchFamily="18" charset="0"/>
                      </a:rPr>
                      <m:t>𝒂</m:t>
                    </m:r>
                  </m:oMath>
                </a14:m>
                <a:r>
                  <a:rPr lang="en-GB" dirty="0"/>
                  <a:t> in </a:t>
                </a:r>
                <a14:m>
                  <m:oMath xmlns:m="http://schemas.openxmlformats.org/officeDocument/2006/math">
                    <m:r>
                      <a:rPr lang="en-GB" i="1" dirty="0" smtClean="0">
                        <a:latin typeface="Cambria Math" panose="02040503050406030204" pitchFamily="18" charset="0"/>
                      </a:rPr>
                      <m:t>𝐺</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𝑒𝑢</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𝑬</m:t>
                          </m:r>
                          <m:r>
                            <a:rPr lang="de-DE" b="0" i="1" smtClean="0">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𝒂</m:t>
                          </m:r>
                        </m:e>
                      </m:d>
                      <m:r>
                        <a:rPr lang="de-DE" b="0" i="1" smtClean="0">
                          <a:solidFill>
                            <a:schemeClr val="accent1"/>
                          </a:solidFill>
                          <a:latin typeface="Cambria Math" panose="02040503050406030204" pitchFamily="18" charset="0"/>
                        </a:rPr>
                        <m:t>=</m:t>
                      </m:r>
                      <m:nary>
                        <m:naryPr>
                          <m:chr m:val="∑"/>
                          <m:supHide m:val="on"/>
                          <m:ctrlPr>
                            <a:rPr lang="de-DE" b="0" i="1" smtClean="0">
                              <a:solidFill>
                                <a:schemeClr val="accent1"/>
                              </a:solidFill>
                              <a:latin typeface="Cambria Math" panose="02040503050406030204" pitchFamily="18" charset="0"/>
                            </a:rPr>
                          </m:ctrlPr>
                        </m:naryPr>
                        <m:sub>
                          <m:r>
                            <m:rPr>
                              <m:brk m:alnAt="7"/>
                            </m:rPr>
                            <a:rPr lang="de-DE" b="1" i="1" smtClean="0">
                              <a:solidFill>
                                <a:schemeClr val="accent1"/>
                              </a:solidFill>
                              <a:latin typeface="Cambria Math" panose="02040503050406030204" pitchFamily="18" charset="0"/>
                            </a:rPr>
                            <m:t>𝒓</m:t>
                          </m:r>
                          <m:r>
                            <m:rPr>
                              <m:brk m:alnAt="7"/>
                            </m:rP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ℛ</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𝑟𝑣</m:t>
                              </m:r>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dirty="0" smtClean="0">
                                          <a:solidFill>
                                            <a:schemeClr val="accent1"/>
                                          </a:solidFill>
                                          <a:latin typeface="Cambria Math" panose="02040503050406030204" pitchFamily="18" charset="0"/>
                                          <a:ea typeface="Cambria Math" panose="02040503050406030204" pitchFamily="18" charset="0"/>
                                        </a:rPr>
                                      </m:ctrlPr>
                                    </m:sSubPr>
                                    <m:e>
                                      <m:r>
                                        <a:rPr lang="de-DE" b="0" i="1" dirty="0" smtClean="0">
                                          <a:solidFill>
                                            <a:schemeClr val="accent1"/>
                                          </a:solidFill>
                                          <a:latin typeface="Cambria Math" panose="02040503050406030204" pitchFamily="18" charset="0"/>
                                          <a:ea typeface="Cambria Math" panose="02040503050406030204" pitchFamily="18" charset="0"/>
                                        </a:rPr>
                                        <m:t>𝑔</m:t>
                                      </m:r>
                                    </m:e>
                                    <m:sub>
                                      <m:r>
                                        <a:rPr lang="de-DE" b="0" i="1" dirty="0" smtClean="0">
                                          <a:solidFill>
                                            <a:schemeClr val="accent1"/>
                                          </a:solidFill>
                                          <a:latin typeface="Cambria Math" panose="02040503050406030204" pitchFamily="18" charset="0"/>
                                          <a:ea typeface="Cambria Math" panose="02040503050406030204" pitchFamily="18" charset="0"/>
                                        </a:rPr>
                                        <m:t>𝑈</m:t>
                                      </m:r>
                                    </m:sub>
                                  </m:sSub>
                                </m:e>
                              </m:d>
                            </m:e>
                          </m:d>
                        </m:sub>
                        <m:sup/>
                        <m:e>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r>
                                <m:rPr>
                                  <m:brk m:alnAt="7"/>
                                </m:rPr>
                                <a:rPr lang="de-DE" b="0" i="1" smtClean="0">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r>
                            <a:rPr lang="de-DE" b="0" i="1" smtClean="0">
                              <a:solidFill>
                                <a:schemeClr val="accent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m:oMathPara>
                </a14:m>
                <a:endParaRPr lang="en-GB" dirty="0"/>
              </a:p>
              <a:p>
                <a:pPr lvl="2"/>
                <a:r>
                  <a:rPr lang="en-GB" dirty="0">
                    <a:ea typeface="Cambria Math" panose="02040503050406030204" pitchFamily="18" charset="0"/>
                  </a:rPr>
                  <a:t>If a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oMath>
                </a14:m>
                <a:r>
                  <a:rPr lang="en-GB" dirty="0">
                    <a:ea typeface="Cambria Math" panose="02040503050406030204" pitchFamily="18" charset="0"/>
                  </a:rPr>
                  <a:t> contains decision PRVs or is affected by </a:t>
                </a:r>
                <a14:m>
                  <m:oMath xmlns:m="http://schemas.openxmlformats.org/officeDocument/2006/math">
                    <m:r>
                      <a:rPr lang="en-GB" b="1" i="1">
                        <a:latin typeface="Cambria Math" panose="02040503050406030204" pitchFamily="18" charset="0"/>
                        <a:ea typeface="Cambria Math" panose="02040503050406030204" pitchFamily="18" charset="0"/>
                      </a:rPr>
                      <m:t>𝑬</m:t>
                    </m:r>
                  </m:oMath>
                </a14:m>
                <a:r>
                  <a:rPr lang="en-GB" dirty="0">
                    <a:ea typeface="Cambria Math" panose="02040503050406030204" pitchFamily="18" charset="0"/>
                  </a:rPr>
                  <a:t>, then, of course,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b="0" i="1" dirty="0" smtClean="0">
                            <a:latin typeface="Cambria Math" panose="02040503050406030204" pitchFamily="18" charset="0"/>
                            <a:ea typeface="Cambria Math" panose="02040503050406030204" pitchFamily="18" charset="0"/>
                          </a:rPr>
                          <m:t>𝑈</m:t>
                        </m:r>
                      </m:sub>
                    </m:sSub>
                  </m:oMath>
                </a14:m>
                <a:r>
                  <a:rPr lang="en-GB" dirty="0">
                    <a:ea typeface="Cambria Math" panose="02040503050406030204" pitchFamily="18" charset="0"/>
                  </a:rPr>
                  <a:t> needs to be modified accordingly</a:t>
                </a:r>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ea typeface="Cambria Math" panose="02040503050406030204" pitchFamily="18" charset="0"/>
                  </a:rPr>
                  <a:t> means that the PRVs not occurring in this expression need to be eliminated accordingly</a:t>
                </a:r>
              </a:p>
              <a:p>
                <a:pPr lvl="2"/>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r="-322" b="-53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39</a:t>
            </a:fld>
            <a:endParaRPr lang="en-GB"/>
          </a:p>
        </p:txBody>
      </p:sp>
    </p:spTree>
    <p:extLst>
      <p:ext uri="{BB962C8B-B14F-4D97-AF65-F5344CB8AC3E}">
        <p14:creationId xmlns:p14="http://schemas.microsoft.com/office/powerpoint/2010/main" val="9302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rgbClr val="C00000"/>
                </a:solidFill>
              </a:rPr>
              <a:t>Static decision making</a:t>
            </a:r>
          </a:p>
          <a:p>
            <a:pPr lvl="1"/>
            <a:r>
              <a:rPr lang="en-GB" dirty="0">
                <a:solidFill>
                  <a:srgbClr val="C00000"/>
                </a:solidFill>
              </a:rPr>
              <a:t>Utility theory</a:t>
            </a:r>
          </a:p>
          <a:p>
            <a:pPr lvl="1"/>
            <a:r>
              <a:rPr lang="en-GB" dirty="0">
                <a:solidFill>
                  <a:srgbClr val="C00000"/>
                </a:solidFill>
              </a:rPr>
              <a:t>Parameterised decision models (PDecM)</a:t>
            </a:r>
          </a:p>
          <a:p>
            <a:pPr lvl="2"/>
            <a:r>
              <a:rPr lang="en-GB" dirty="0">
                <a:solidFill>
                  <a:srgbClr val="C00000"/>
                </a:solidFill>
              </a:rPr>
              <a:t>Modelling, semantics, inference tasks</a:t>
            </a:r>
          </a:p>
          <a:p>
            <a:pPr lvl="2"/>
            <a:r>
              <a:rPr lang="en-GB" dirty="0">
                <a:solidFill>
                  <a:srgbClr val="C00000"/>
                </a:solidFill>
              </a:rPr>
              <a:t>Inference algorithm: LVE as an example</a:t>
            </a:r>
          </a:p>
          <a:p>
            <a:pPr lvl="1"/>
            <a:r>
              <a:rPr lang="en-GB" dirty="0">
                <a:solidFill>
                  <a:srgbClr val="C00000"/>
                </a:solidFill>
              </a:rPr>
              <a:t>Value of information</a:t>
            </a:r>
          </a:p>
          <a:p>
            <a:pPr marL="514350" indent="-514350">
              <a:buFont typeface="+mj-lt"/>
              <a:buAutoNum type="alphaUcPeriod"/>
            </a:pPr>
            <a:r>
              <a:rPr lang="en-GB" i="1" dirty="0"/>
              <a:t>Sequential decision making</a:t>
            </a:r>
          </a:p>
          <a:p>
            <a:pPr lvl="1"/>
            <a:r>
              <a:rPr lang="en-GB" dirty="0"/>
              <a:t>Parameterised dynamic decision models (PDDecM)</a:t>
            </a:r>
          </a:p>
          <a:p>
            <a:pPr lvl="1"/>
            <a:r>
              <a:rPr lang="en-GB" dirty="0"/>
              <a:t>Temporal MEU problem, inference</a:t>
            </a:r>
          </a:p>
          <a:p>
            <a:pPr lvl="1"/>
            <a:r>
              <a:rPr lang="en-GB" dirty="0"/>
              <a:t>Acting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3830424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EU Query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chemeClr val="accent4"/>
                            </a:solidFill>
                            <a:latin typeface="Cambria Math" panose="02040503050406030204" pitchFamily="18" charset="0"/>
                          </a:rPr>
                          <m:t>𝑏𝑎𝑛</m:t>
                        </m:r>
                      </m:e>
                    </m:d>
                  </m:oMath>
                </a14:m>
                <a:r>
                  <a:rPr lang="en-GB" dirty="0"/>
                  <a:t> </a:t>
                </a:r>
                <a:br>
                  <a:rPr lang="en-GB" dirty="0"/>
                </a:br>
                <a:r>
                  <a:rPr lang="en-GB" dirty="0"/>
                  <a:t>in </a:t>
                </a:r>
                <a14:m>
                  <m:oMath xmlns:m="http://schemas.openxmlformats.org/officeDocument/2006/math">
                    <m:r>
                      <a:rPr lang="en-GB" i="1" smtClean="0">
                        <a:latin typeface="Cambria Math" panose="02040503050406030204" pitchFamily="18" charset="0"/>
                      </a:rPr>
                      <m:t>𝐺</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3</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𝑈</m:t>
                            </m:r>
                          </m:sub>
                        </m:sSub>
                      </m:e>
                    </m:d>
                  </m:oMath>
                </a14:m>
                <a:r>
                  <a:rPr lang="en-GB" dirty="0"/>
                  <a:t> </a:t>
                </a:r>
              </a:p>
              <a:p>
                <a:pPr marL="0" indent="0">
                  <a:buNone/>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𝑒𝑢</m:t>
                      </m:r>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en-GB" sz="2400" b="1" i="1">
                                  <a:latin typeface="Cambria Math" panose="02040503050406030204" pitchFamily="18" charset="0"/>
                                </a:rPr>
                                <m:t>𝒂</m:t>
                              </m:r>
                            </m:e>
                            <m:sub>
                              <m:r>
                                <a:rPr lang="en-GB" sz="2400" i="1">
                                  <a:latin typeface="Cambria Math" panose="02040503050406030204" pitchFamily="18" charset="0"/>
                                </a:rPr>
                                <m:t>1</m:t>
                              </m:r>
                            </m:sub>
                          </m:sSub>
                        </m:e>
                      </m:d>
                      <m:r>
                        <a:rPr lang="en-GB" sz="2400" i="1">
                          <a:latin typeface="Cambria Math" panose="02040503050406030204" pitchFamily="18" charset="0"/>
                        </a:rPr>
                        <m:t>=</m:t>
                      </m:r>
                      <m:nary>
                        <m:naryPr>
                          <m:chr m:val="∑"/>
                          <m:supHide m:val="on"/>
                          <m:ctrlPr>
                            <a:rPr lang="en-GB" sz="2400" i="1">
                              <a:latin typeface="Cambria Math" panose="02040503050406030204" pitchFamily="18" charset="0"/>
                            </a:rPr>
                          </m:ctrlPr>
                        </m:naryPr>
                        <m:sub>
                          <m:r>
                            <m:rPr>
                              <m:brk m:alnAt="7"/>
                            </m:rPr>
                            <a:rPr lang="en-GB" sz="2400" i="1">
                              <a:latin typeface="Cambria Math" panose="02040503050406030204" pitchFamily="18" charset="0"/>
                            </a:rPr>
                            <m:t>𝑒</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ℛ</m:t>
                          </m:r>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𝐸𝑝𝑖𝑑</m:t>
                              </m:r>
                            </m:e>
                          </m:d>
                        </m:sub>
                        <m:sup/>
                        <m:e>
                          <m:r>
                            <a:rPr lang="en-GB" sz="2400" i="1">
                              <a:latin typeface="Cambria Math" panose="02040503050406030204" pitchFamily="18" charset="0"/>
                            </a:rPr>
                            <m:t>𝑃</m:t>
                          </m:r>
                          <m:d>
                            <m:dPr>
                              <m:ctrlPr>
                                <a:rPr lang="en-GB" sz="2400" i="1">
                                  <a:latin typeface="Cambria Math" panose="02040503050406030204" pitchFamily="18" charset="0"/>
                                </a:rPr>
                              </m:ctrlPr>
                            </m:dPr>
                            <m:e>
                              <m:r>
                                <a:rPr lang="en-GB" sz="2400" i="1">
                                  <a:latin typeface="Cambria Math" panose="02040503050406030204" pitchFamily="18" charset="0"/>
                                </a:rPr>
                                <m:t>𝐸𝑝𝑖𝑑</m:t>
                              </m:r>
                              <m:r>
                                <a:rPr lang="en-GB" sz="2400" i="1">
                                  <a:latin typeface="Cambria Math" panose="02040503050406030204" pitchFamily="18" charset="0"/>
                                </a:rPr>
                                <m:t>=</m:t>
                              </m:r>
                              <m:r>
                                <a:rPr lang="en-GB" sz="2400" i="1">
                                  <a:latin typeface="Cambria Math" panose="02040503050406030204" pitchFamily="18" charset="0"/>
                                </a:rPr>
                                <m:t>𝑒</m:t>
                              </m:r>
                            </m:e>
                            <m:e>
                              <m:sSub>
                                <m:sSubPr>
                                  <m:ctrlPr>
                                    <a:rPr lang="en-GB" sz="2400" i="1">
                                      <a:latin typeface="Cambria Math" panose="02040503050406030204" pitchFamily="18" charset="0"/>
                                    </a:rPr>
                                  </m:ctrlPr>
                                </m:sSubPr>
                                <m:e>
                                  <m:r>
                                    <a:rPr lang="en-GB" sz="2400" b="1" i="1">
                                      <a:latin typeface="Cambria Math" panose="02040503050406030204" pitchFamily="18" charset="0"/>
                                    </a:rPr>
                                    <m:t>𝒂</m:t>
                                  </m:r>
                                </m:e>
                                <m:sub>
                                  <m:r>
                                    <a:rPr lang="en-GB" sz="2400" i="1">
                                      <a:latin typeface="Cambria Math" panose="02040503050406030204" pitchFamily="18" charset="0"/>
                                    </a:rPr>
                                    <m:t>1</m:t>
                                  </m:r>
                                </m:sub>
                              </m:sSub>
                            </m:e>
                          </m:d>
                          <m:r>
                            <m:rPr>
                              <m:brk m:alnAt="7"/>
                            </m:rP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brk m:alnAt="7"/>
                                </m:rPr>
                                <a:rPr lang="en-GB" sz="2400" i="1">
                                  <a:latin typeface="Cambria Math" panose="02040503050406030204" pitchFamily="18" charset="0"/>
                                  <a:ea typeface="Cambria Math" panose="02040503050406030204" pitchFamily="18" charset="0"/>
                                </a:rPr>
                                <m:t>𝜙</m:t>
                              </m:r>
                            </m:e>
                            <m:sub>
                              <m:r>
                                <m:rPr>
                                  <m:brk m:alnAt="7"/>
                                </m:rPr>
                                <a:rPr lang="en-GB" sz="2400" i="1">
                                  <a:latin typeface="Cambria Math" panose="02040503050406030204" pitchFamily="18" charset="0"/>
                                  <a:ea typeface="Cambria Math" panose="02040503050406030204" pitchFamily="18" charset="0"/>
                                </a:rPr>
                                <m:t>𝑈</m:t>
                              </m:r>
                            </m:sub>
                          </m:sSub>
                          <m:d>
                            <m:dPr>
                              <m:ctrlPr>
                                <a:rPr lang="en-GB" sz="2400" i="1">
                                  <a:latin typeface="Cambria Math" panose="02040503050406030204" pitchFamily="18" charset="0"/>
                                  <a:ea typeface="Cambria Math" panose="02040503050406030204" pitchFamily="18" charset="0"/>
                                </a:rPr>
                              </m:ctrlPr>
                            </m:dPr>
                            <m:e>
                              <m:r>
                                <m:rPr>
                                  <m:brk m:alnAt="7"/>
                                </m:rPr>
                                <a:rPr lang="en-GB" sz="2400" i="1">
                                  <a:latin typeface="Cambria Math" panose="02040503050406030204" pitchFamily="18" charset="0"/>
                                </a:rPr>
                                <m:t>𝐸</m:t>
                              </m:r>
                              <m:r>
                                <a:rPr lang="en-GB" sz="2400" i="1">
                                  <a:latin typeface="Cambria Math" panose="02040503050406030204" pitchFamily="18" charset="0"/>
                                </a:rPr>
                                <m:t>𝑝𝑖𝑑</m:t>
                              </m:r>
                              <m:r>
                                <a:rPr lang="en-GB" sz="2400" i="1">
                                  <a:latin typeface="Cambria Math" panose="02040503050406030204" pitchFamily="18" charset="0"/>
                                </a:rPr>
                                <m:t>=</m:t>
                              </m:r>
                              <m:r>
                                <a:rPr lang="en-GB" sz="2400" i="1">
                                  <a:latin typeface="Cambria Math" panose="02040503050406030204" pitchFamily="18" charset="0"/>
                                </a:rPr>
                                <m:t>𝑒</m:t>
                              </m:r>
                            </m:e>
                          </m:d>
                        </m:e>
                      </m:nary>
                    </m:oMath>
                  </m:oMathPara>
                </a14:m>
                <a:endParaRPr lang="en-GB" dirty="0"/>
              </a:p>
              <a:p>
                <a:pPr lvl="1"/>
                <a:r>
                  <a:rPr lang="en-GB" dirty="0"/>
                  <a:t>With </a:t>
                </a:r>
                <a14:m>
                  <m:oMath xmlns:m="http://schemas.openxmlformats.org/officeDocument/2006/math">
                    <m:r>
                      <a:rPr lang="en-GB" b="1" i="1">
                        <a:latin typeface="Cambria Math" panose="02040503050406030204" pitchFamily="18" charset="0"/>
                      </a:rPr>
                      <m:t>𝑬</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oMath>
                </a14:m>
                <a:endParaRPr lang="en-GB" dirty="0"/>
              </a:p>
              <a:p>
                <a:r>
                  <a:rPr lang="en-GB" dirty="0"/>
                  <a:t>Compute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e>
                        <m:sSub>
                          <m:sSubPr>
                            <m:ctrlPr>
                              <a:rPr lang="en-GB"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r>
                  <a:rPr lang="en-GB" dirty="0"/>
                  <a:t> </a:t>
                </a:r>
              </a:p>
              <a:p>
                <a:pPr lvl="1"/>
                <a:r>
                  <a:rPr lang="en-GB" dirty="0"/>
                  <a:t>By computing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d>
                  </m:oMath>
                </a14:m>
                <a:r>
                  <a:rPr lang="en-GB" dirty="0"/>
                  <a:t> in</a:t>
                </a:r>
                <a:br>
                  <a:rPr lang="en-GB" dirty="0"/>
                </a:br>
                <a14:m>
                  <m:oMath xmlns:m="http://schemas.openxmlformats.org/officeDocument/2006/math">
                    <m:sSub>
                      <m:sSubPr>
                        <m:ctrlPr>
                          <a:rPr lang="en-GB" b="0" i="1" smtClean="0">
                            <a:latin typeface="Cambria Math" panose="02040503050406030204" pitchFamily="18" charset="0"/>
                          </a:rPr>
                        </m:ctrlPr>
                      </m:sSubPr>
                      <m:e>
                        <m:r>
                          <a:rPr lang="en-GB" i="1">
                            <a:latin typeface="Cambria Math" panose="02040503050406030204" pitchFamily="18" charset="0"/>
                          </a:rPr>
                          <m:t>𝐺</m:t>
                        </m:r>
                      </m:e>
                      <m:sub>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b="0" i="1" smtClean="0">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𝑈</m:t>
                            </m:r>
                          </m:sub>
                          <m:sup>
                            <m:r>
                              <a:rPr lang="en-GB" b="0" i="1" smtClean="0">
                                <a:latin typeface="Cambria Math" panose="02040503050406030204" pitchFamily="18" charset="0"/>
                              </a:rPr>
                              <m:t>′</m:t>
                            </m:r>
                          </m:sup>
                        </m:sSubSup>
                      </m:e>
                    </m:d>
                  </m:oMath>
                </a14:m>
                <a:r>
                  <a:rPr lang="en-GB" dirty="0"/>
                  <a:t> </a:t>
                </a:r>
              </a:p>
              <a:p>
                <a:pPr lvl="2"/>
                <a:r>
                  <a:rPr lang="en-GB" dirty="0"/>
                  <a:t>Depicted on the right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186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40</a:t>
            </a:fld>
            <a:endParaRPr lang="en-GB"/>
          </a:p>
        </p:txBody>
      </p:sp>
      <p:grpSp>
        <p:nvGrpSpPr>
          <p:cNvPr id="40" name="Group 39">
            <a:extLst>
              <a:ext uri="{FF2B5EF4-FFF2-40B4-BE49-F238E27FC236}">
                <a16:creationId xmlns:a16="http://schemas.microsoft.com/office/drawing/2014/main" id="{440EF7D5-2ADF-304E-A4F1-3B817F2A37DE}"/>
              </a:ext>
            </a:extLst>
          </p:cNvPr>
          <p:cNvGrpSpPr/>
          <p:nvPr/>
        </p:nvGrpSpPr>
        <p:grpSpPr>
          <a:xfrm>
            <a:off x="4262859" y="4173777"/>
            <a:ext cx="4590620" cy="2182574"/>
            <a:chOff x="4499590" y="1968085"/>
            <a:chExt cx="4590620" cy="2182574"/>
          </a:xfrm>
        </p:grpSpPr>
        <p:sp>
          <p:nvSpPr>
            <p:cNvPr id="41" name="Rectangle 40">
              <a:extLst>
                <a:ext uri="{FF2B5EF4-FFF2-40B4-BE49-F238E27FC236}">
                  <a16:creationId xmlns:a16="http://schemas.microsoft.com/office/drawing/2014/main" id="{0D50C3C0-83C3-BF40-90BF-4E23CF5DD89D}"/>
                </a:ext>
              </a:extLst>
            </p:cNvPr>
            <p:cNvSpPr/>
            <p:nvPr/>
          </p:nvSpPr>
          <p:spPr>
            <a:xfrm>
              <a:off x="4499590" y="1968085"/>
              <a:ext cx="4590620"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FF66F112-2242-124C-BDEC-E5CFC058D8F2}"/>
                </a:ext>
              </a:extLst>
            </p:cNvPr>
            <p:cNvGrpSpPr/>
            <p:nvPr/>
          </p:nvGrpSpPr>
          <p:grpSpPr>
            <a:xfrm>
              <a:off x="4572000" y="2039395"/>
              <a:ext cx="4452825" cy="2025126"/>
              <a:chOff x="4572000" y="4442543"/>
              <a:chExt cx="4452825" cy="2025126"/>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5C656AD-924A-5A4C-867D-4E5156E89502}"/>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4" name="TextBox 53">
                    <a:extLst>
                      <a:ext uri="{FF2B5EF4-FFF2-40B4-BE49-F238E27FC236}">
                        <a16:creationId xmlns:a16="http://schemas.microsoft.com/office/drawing/2014/main" id="{F8BE7779-2126-7C4F-8B45-4ED94C505963}"/>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57CAAA-3822-5F46-8B88-DD8CE6C34663}"/>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5" name="TextBox 54">
                    <a:extLst>
                      <a:ext uri="{FF2B5EF4-FFF2-40B4-BE49-F238E27FC236}">
                        <a16:creationId xmlns:a16="http://schemas.microsoft.com/office/drawing/2014/main" id="{F2888B8E-0E1E-B744-B685-45CE8FB7AB43}"/>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9E4860D-F3BD-1346-93A7-BC5E4630C6F8}"/>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6" name="TextBox 55">
                    <a:extLst>
                      <a:ext uri="{FF2B5EF4-FFF2-40B4-BE49-F238E27FC236}">
                        <a16:creationId xmlns:a16="http://schemas.microsoft.com/office/drawing/2014/main" id="{7CEB4609-AD15-0447-9EC4-62D42BF54B1B}"/>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DC938B5-A5A7-7E4C-94FB-2246C8CAFD8D}"/>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7" name="TextBox 56">
                    <a:extLst>
                      <a:ext uri="{FF2B5EF4-FFF2-40B4-BE49-F238E27FC236}">
                        <a16:creationId xmlns:a16="http://schemas.microsoft.com/office/drawing/2014/main" id="{248C3806-8E03-4248-8DE4-3E3027E42C6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209331C-B37A-9647-B2E5-86C68CFEA958}"/>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58" name="TextBox 57">
                    <a:extLst>
                      <a:ext uri="{FF2B5EF4-FFF2-40B4-BE49-F238E27FC236}">
                        <a16:creationId xmlns:a16="http://schemas.microsoft.com/office/drawing/2014/main" id="{73CE2215-B3FE-D648-80AF-48BDE615676B}"/>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D6CB05F7-276A-D446-BB60-A88BCD180E3C}"/>
                  </a:ext>
                </a:extLst>
              </p:cNvPr>
              <p:cNvCxnSpPr>
                <a:cxnSpLocks/>
                <a:stCxn id="44" idx="1"/>
                <a:endCxn id="108"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7E43BF-5533-D344-BF8A-7334EA5FBC92}"/>
                  </a:ext>
                </a:extLst>
              </p:cNvPr>
              <p:cNvCxnSpPr>
                <a:cxnSpLocks/>
                <a:stCxn id="45" idx="6"/>
                <a:endCxn id="105"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4A1898-9963-1740-97B9-85B75CDD5139}"/>
                  </a:ext>
                </a:extLst>
              </p:cNvPr>
              <p:cNvCxnSpPr>
                <a:cxnSpLocks/>
                <a:stCxn id="105" idx="0"/>
                <a:endCxn id="43"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BF9C1C-DA20-C149-B6DA-BFE7E7A39267}"/>
                  </a:ext>
                </a:extLst>
              </p:cNvPr>
              <p:cNvCxnSpPr>
                <a:cxnSpLocks/>
                <a:stCxn id="43" idx="4"/>
                <a:endCxn id="101"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7306DCF-748D-814E-AD56-ED58BC1AB278}"/>
                  </a:ext>
                </a:extLst>
              </p:cNvPr>
              <p:cNvCxnSpPr>
                <a:cxnSpLocks/>
                <a:stCxn id="47" idx="2"/>
                <a:endCxn id="101"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15D2242-2766-8A45-8814-7A36A8A23D0E}"/>
                  </a:ext>
                </a:extLst>
              </p:cNvPr>
              <p:cNvCxnSpPr>
                <a:cxnSpLocks/>
                <a:stCxn id="105" idx="2"/>
                <a:endCxn id="46"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2E20183-0648-1845-A4E7-94FE41AC977F}"/>
                  </a:ext>
                </a:extLst>
              </p:cNvPr>
              <p:cNvCxnSpPr>
                <a:cxnSpLocks/>
                <a:stCxn id="101" idx="2"/>
                <a:endCxn id="46"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3AF54B8-E5C6-A247-A819-1A64A2B347B7}"/>
                  </a:ext>
                </a:extLst>
              </p:cNvPr>
              <p:cNvCxnSpPr>
                <a:cxnSpLocks/>
                <a:stCxn id="43" idx="0"/>
                <a:endCxn id="108"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63882C50-FB68-EC47-B44A-E8124886DF95}"/>
                  </a:ext>
                </a:extLst>
              </p:cNvPr>
              <p:cNvGrpSpPr/>
              <p:nvPr/>
            </p:nvGrpSpPr>
            <p:grpSpPr>
              <a:xfrm>
                <a:off x="6596883" y="4644576"/>
                <a:ext cx="509478" cy="347288"/>
                <a:chOff x="6716057" y="2937320"/>
                <a:chExt cx="509478" cy="347288"/>
              </a:xfrm>
            </p:grpSpPr>
            <p:sp>
              <p:nvSpPr>
                <p:cNvPr id="108" name="Rectangle 107">
                  <a:extLst>
                    <a:ext uri="{FF2B5EF4-FFF2-40B4-BE49-F238E27FC236}">
                      <a16:creationId xmlns:a16="http://schemas.microsoft.com/office/drawing/2014/main" id="{7584D097-52A1-374D-BFA4-DC563862DA81}"/>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A09E3E4-2882-0747-9032-CB4F004BB4BC}"/>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7" name="TextBox 86">
                      <a:extLst>
                        <a:ext uri="{FF2B5EF4-FFF2-40B4-BE49-F238E27FC236}">
                          <a16:creationId xmlns:a16="http://schemas.microsoft.com/office/drawing/2014/main" id="{BF0A5001-1686-6047-A7D7-8AD0BC6BFE46}"/>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8"/>
                      <a:stretch>
                        <a:fillRect l="-15385" r="-3846" b="-21739"/>
                      </a:stretch>
                    </a:blipFill>
                  </p:spPr>
                  <p:txBody>
                    <a:bodyPr/>
                    <a:lstStyle/>
                    <a:p>
                      <a:r>
                        <a:rPr lang="en-GB">
                          <a:noFill/>
                        </a:rPr>
                        <a:t> </a:t>
                      </a:r>
                    </a:p>
                  </p:txBody>
                </p:sp>
              </mc:Fallback>
            </mc:AlternateContent>
          </p:grpSp>
          <p:grpSp>
            <p:nvGrpSpPr>
              <p:cNvPr id="92" name="Group 91">
                <a:extLst>
                  <a:ext uri="{FF2B5EF4-FFF2-40B4-BE49-F238E27FC236}">
                    <a16:creationId xmlns:a16="http://schemas.microsoft.com/office/drawing/2014/main" id="{A10F37C4-B0C8-D340-89B3-6E502824E3ED}"/>
                  </a:ext>
                </a:extLst>
              </p:cNvPr>
              <p:cNvGrpSpPr/>
              <p:nvPr/>
            </p:nvGrpSpPr>
            <p:grpSpPr>
              <a:xfrm>
                <a:off x="6071868" y="5642804"/>
                <a:ext cx="425774" cy="392260"/>
                <a:chOff x="6191042" y="3935548"/>
                <a:chExt cx="425774" cy="392260"/>
              </a:xfrm>
            </p:grpSpPr>
            <p:sp>
              <p:nvSpPr>
                <p:cNvPr id="104" name="Rectangle 103">
                  <a:extLst>
                    <a:ext uri="{FF2B5EF4-FFF2-40B4-BE49-F238E27FC236}">
                      <a16:creationId xmlns:a16="http://schemas.microsoft.com/office/drawing/2014/main" id="{FA353E9B-3FA3-2A45-A916-F08DB33BF6E3}"/>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EB1F0ACC-5008-864C-A37B-97513B9425EA}"/>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B0B76D03-7301-9B47-BBD9-E4AFAB37D3B4}"/>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D831BE8B-4403-6944-96DA-F06018094407}"/>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93" name="Group 92">
                <a:extLst>
                  <a:ext uri="{FF2B5EF4-FFF2-40B4-BE49-F238E27FC236}">
                    <a16:creationId xmlns:a16="http://schemas.microsoft.com/office/drawing/2014/main" id="{74264638-1D5D-EC43-BC52-6F89ACD2A119}"/>
                  </a:ext>
                </a:extLst>
              </p:cNvPr>
              <p:cNvGrpSpPr/>
              <p:nvPr/>
            </p:nvGrpSpPr>
            <p:grpSpPr>
              <a:xfrm>
                <a:off x="6856652" y="5636951"/>
                <a:ext cx="516037" cy="397857"/>
                <a:chOff x="6975826" y="3929695"/>
                <a:chExt cx="516037" cy="397857"/>
              </a:xfrm>
            </p:grpSpPr>
            <p:sp>
              <p:nvSpPr>
                <p:cNvPr id="100" name="Rectangle 99">
                  <a:extLst>
                    <a:ext uri="{FF2B5EF4-FFF2-40B4-BE49-F238E27FC236}">
                      <a16:creationId xmlns:a16="http://schemas.microsoft.com/office/drawing/2014/main" id="{82A64D67-82A6-BA4B-BA27-F72C6871B921}"/>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2F56B2E-561C-8D45-BD6E-A3B247756DCE}"/>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5D11E56-8DFE-5A46-9005-C8476C09505D}"/>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303968CD-9280-D347-BC0C-1D45F976F981}"/>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435BDDF1-31CE-1B4D-943F-7ABF6D653992}"/>
                  </a:ext>
                </a:extLst>
              </p:cNvPr>
              <p:cNvGrpSpPr/>
              <p:nvPr/>
            </p:nvGrpSpPr>
            <p:grpSpPr>
              <a:xfrm>
                <a:off x="5145083" y="5078737"/>
                <a:ext cx="521894" cy="393368"/>
                <a:chOff x="6669977" y="2891240"/>
                <a:chExt cx="521894" cy="393368"/>
              </a:xfrm>
            </p:grpSpPr>
            <p:sp>
              <p:nvSpPr>
                <p:cNvPr id="96" name="Rectangle 95">
                  <a:extLst>
                    <a:ext uri="{FF2B5EF4-FFF2-40B4-BE49-F238E27FC236}">
                      <a16:creationId xmlns:a16="http://schemas.microsoft.com/office/drawing/2014/main" id="{5E1FC53B-B0FF-3749-B682-966AE388A53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D7AC7EDF-976E-B843-AAEE-0D5125031E2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7E214B6E-D0A0-1C4A-9F44-8656CF17FE3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B8C095F0-D5F3-744D-BAFD-92C732F6277E}"/>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75" name="TextBox 74">
                      <a:extLst>
                        <a:ext uri="{FF2B5EF4-FFF2-40B4-BE49-F238E27FC236}">
                          <a16:creationId xmlns:a16="http://schemas.microsoft.com/office/drawing/2014/main" id="{5E8E323C-3F42-3D4D-B374-B06821BEAACA}"/>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2500" r="-4167" b="-21739"/>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3A8148D9-ED76-1241-86DC-58BA74CDAA74}"/>
                  </a:ext>
                </a:extLst>
              </p:cNvPr>
              <p:cNvCxnSpPr>
                <a:cxnSpLocks/>
                <a:stCxn id="97" idx="2"/>
                <a:endCxn id="45"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378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EU Query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Compute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d>
                  </m:oMath>
                </a14:m>
                <a:r>
                  <a:rPr lang="en-GB" dirty="0"/>
                  <a:t> in </a:t>
                </a:r>
                <a14:m>
                  <m:oMath xmlns:m="http://schemas.openxmlformats.org/officeDocument/2006/math">
                    <m:sSub>
                      <m:sSubPr>
                        <m:ctrlPr>
                          <a:rPr lang="en-GB" b="0" i="1" smtClean="0">
                            <a:latin typeface="Cambria Math" panose="02040503050406030204" pitchFamily="18" charset="0"/>
                          </a:rPr>
                        </m:ctrlPr>
                      </m:sSubPr>
                      <m:e>
                        <m:r>
                          <a:rPr lang="en-GB" i="1">
                            <a:latin typeface="Cambria Math" panose="02040503050406030204" pitchFamily="18" charset="0"/>
                          </a:rPr>
                          <m:t>𝐺</m:t>
                        </m:r>
                      </m:e>
                      <m:sub>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b="0" i="1" smtClean="0">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𝑈</m:t>
                            </m:r>
                          </m:sub>
                          <m:sup>
                            <m:r>
                              <a:rPr lang="en-GB" b="0" i="1" smtClean="0">
                                <a:latin typeface="Cambria Math" panose="02040503050406030204" pitchFamily="18" charset="0"/>
                              </a:rPr>
                              <m:t>′</m:t>
                            </m:r>
                          </m:sup>
                        </m:sSubSup>
                      </m:e>
                    </m:d>
                  </m:oMath>
                </a14:m>
                <a:endParaRPr lang="en-GB" dirty="0"/>
              </a:p>
              <a:p>
                <a:pPr lvl="1"/>
                <a:r>
                  <a:rPr lang="en-GB" dirty="0"/>
                  <a:t>Using LVE, eliminate all other terms 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sub>
                    </m:sSub>
                  </m:oMath>
                </a14:m>
                <a:r>
                  <a:rPr lang="en-GB" dirty="0"/>
                  <a:t>:</a:t>
                </a:r>
              </a:p>
              <a:p>
                <a:pPr lvl="2"/>
                <a:r>
                  <a:rPr lang="en-GB" dirty="0"/>
                  <a:t>Eliminate </a:t>
                </a:r>
                <a14:m>
                  <m:oMath xmlns:m="http://schemas.openxmlformats.org/officeDocument/2006/math">
                    <m:r>
                      <a:rPr lang="en-GB" i="1">
                        <a:latin typeface="Cambria Math" charset="0"/>
                      </a:rPr>
                      <m:t>𝑇𝑟𝑒𝑎𝑡</m:t>
                    </m:r>
                    <m:d>
                      <m:dPr>
                        <m:ctrlPr>
                          <a:rPr lang="en-GB" i="1">
                            <a:latin typeface="Cambria Math" panose="02040503050406030204" pitchFamily="18" charset="0"/>
                          </a:rPr>
                        </m:ctrlPr>
                      </m:dPr>
                      <m:e>
                        <m:r>
                          <a:rPr lang="en-GB" i="1">
                            <a:latin typeface="Cambria Math" charset="0"/>
                          </a:rPr>
                          <m:t>𝑋</m:t>
                        </m:r>
                        <m:r>
                          <a:rPr lang="en-GB" i="1">
                            <a:latin typeface="Cambria Math" charset="0"/>
                          </a:rPr>
                          <m:t>,</m:t>
                        </m:r>
                        <m:r>
                          <a:rPr lang="en-GB" i="1">
                            <a:latin typeface="Cambria Math" panose="02040503050406030204" pitchFamily="18" charset="0"/>
                          </a:rPr>
                          <m:t>𝑀</m:t>
                        </m:r>
                      </m:e>
                    </m:d>
                  </m:oMath>
                </a14:m>
                <a:endParaRPr lang="de-DE" dirty="0"/>
              </a:p>
              <a:p>
                <a:pPr lvl="2"/>
                <a:r>
                  <a:rPr lang="en-GB" dirty="0"/>
                  <a:t>Eliminate </a:t>
                </a:r>
                <a14:m>
                  <m:oMath xmlns:m="http://schemas.openxmlformats.org/officeDocument/2006/math">
                    <m:r>
                      <a:rPr lang="en-GB" i="1">
                        <a:latin typeface="Cambria Math" charset="0"/>
                      </a:rPr>
                      <m:t>𝑇𝑟𝑎𝑣𝑒𝑙</m:t>
                    </m:r>
                    <m:d>
                      <m:dPr>
                        <m:ctrlPr>
                          <a:rPr lang="en-GB" i="1">
                            <a:latin typeface="Cambria Math" panose="02040503050406030204" pitchFamily="18" charset="0"/>
                          </a:rPr>
                        </m:ctrlPr>
                      </m:dPr>
                      <m:e>
                        <m:r>
                          <a:rPr lang="en-GB" i="1">
                            <a:latin typeface="Cambria Math" charset="0"/>
                          </a:rPr>
                          <m:t>𝑋</m:t>
                        </m:r>
                      </m:e>
                    </m:d>
                  </m:oMath>
                </a14:m>
                <a:endParaRPr lang="en-GB" dirty="0"/>
              </a:p>
              <a:p>
                <a:pPr lvl="2"/>
                <a:r>
                  <a:rPr lang="en-GB" dirty="0"/>
                  <a:t>Eliminate </a:t>
                </a:r>
                <a14:m>
                  <m:oMath xmlns:m="http://schemas.openxmlformats.org/officeDocument/2006/math">
                    <m:r>
                      <a:rPr lang="en-GB" i="1">
                        <a:latin typeface="Cambria Math" charset="0"/>
                      </a:rPr>
                      <m:t>𝑆𝑖𝑐𝑘</m:t>
                    </m:r>
                    <m:d>
                      <m:dPr>
                        <m:ctrlPr>
                          <a:rPr lang="en-GB" i="1">
                            <a:latin typeface="Cambria Math" panose="02040503050406030204" pitchFamily="18" charset="0"/>
                          </a:rPr>
                        </m:ctrlPr>
                      </m:dPr>
                      <m:e>
                        <m:r>
                          <a:rPr lang="en-GB" i="1">
                            <a:latin typeface="Cambria Math" charset="0"/>
                          </a:rPr>
                          <m:t>𝑋</m:t>
                        </m:r>
                      </m:e>
                    </m:d>
                  </m:oMath>
                </a14:m>
                <a:endParaRPr lang="en-GB" dirty="0"/>
              </a:p>
              <a:p>
                <a:pPr lvl="2"/>
                <a:r>
                  <a:rPr lang="en-GB" dirty="0"/>
                  <a:t>Normalise result to get </a:t>
                </a:r>
                <a14:m>
                  <m:oMath xmlns:m="http://schemas.openxmlformats.org/officeDocument/2006/math">
                    <m:r>
                      <a:rPr lang="en-GB" i="1">
                        <a:latin typeface="Cambria Math" panose="02040503050406030204" pitchFamily="18" charset="0"/>
                      </a:rPr>
                      <m:t>𝑃</m:t>
                    </m:r>
                    <m:d>
                      <m:dPr>
                        <m:ctrlPr>
                          <a:rPr lang="de-DE"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d>
                  </m:oMath>
                </a14:m>
                <a:r>
                  <a:rPr lang="en-GB" dirty="0"/>
                  <a:t> 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sub>
                    </m:sSub>
                  </m:oMath>
                </a14:m>
                <a:r>
                  <a:rPr lang="en-GB" dirty="0"/>
                  <a:t>: </a:t>
                </a:r>
                <a14:m>
                  <m:oMath xmlns:m="http://schemas.openxmlformats.org/officeDocument/2006/math">
                    <m:r>
                      <a:rPr lang="en-GB">
                        <a:latin typeface="Cambria Math" panose="02040503050406030204" pitchFamily="18" charset="0"/>
                      </a:rPr>
                      <m:t>𝜙</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endParaRPr lang="en-GB" dirty="0"/>
              </a:p>
              <a:p>
                <a:pPr lvl="3"/>
                <a:r>
                  <a:rPr lang="en-GB" dirty="0"/>
                  <a:t>Corresponds to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e>
                        <m:sSub>
                          <m:sSubPr>
                            <m:ctrlPr>
                              <a:rPr lang="en-GB"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41</a:t>
            </a:fld>
            <a:endParaRPr lang="en-GB"/>
          </a:p>
        </p:txBody>
      </p:sp>
      <p:grpSp>
        <p:nvGrpSpPr>
          <p:cNvPr id="49" name="Group 48">
            <a:extLst>
              <a:ext uri="{FF2B5EF4-FFF2-40B4-BE49-F238E27FC236}">
                <a16:creationId xmlns:a16="http://schemas.microsoft.com/office/drawing/2014/main" id="{A6D46B8A-31B0-F94D-AC18-A16A5F91FB4C}"/>
              </a:ext>
            </a:extLst>
          </p:cNvPr>
          <p:cNvGrpSpPr/>
          <p:nvPr/>
        </p:nvGrpSpPr>
        <p:grpSpPr>
          <a:xfrm>
            <a:off x="4262859" y="4173777"/>
            <a:ext cx="4590620" cy="2182574"/>
            <a:chOff x="4499590" y="1968085"/>
            <a:chExt cx="4590620" cy="2182574"/>
          </a:xfrm>
        </p:grpSpPr>
        <p:sp>
          <p:nvSpPr>
            <p:cNvPr id="50" name="Rectangle 49">
              <a:extLst>
                <a:ext uri="{FF2B5EF4-FFF2-40B4-BE49-F238E27FC236}">
                  <a16:creationId xmlns:a16="http://schemas.microsoft.com/office/drawing/2014/main" id="{E7B9C6B2-0CF7-BF41-B4A8-F3977B61EA8D}"/>
                </a:ext>
              </a:extLst>
            </p:cNvPr>
            <p:cNvSpPr/>
            <p:nvPr/>
          </p:nvSpPr>
          <p:spPr>
            <a:xfrm>
              <a:off x="4499590" y="1968085"/>
              <a:ext cx="4590620"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AF71441-19A4-DA48-9328-31E01B4C4890}"/>
                </a:ext>
              </a:extLst>
            </p:cNvPr>
            <p:cNvGrpSpPr/>
            <p:nvPr/>
          </p:nvGrpSpPr>
          <p:grpSpPr>
            <a:xfrm>
              <a:off x="4572000" y="2039395"/>
              <a:ext cx="4452825" cy="2025126"/>
              <a:chOff x="4572000" y="4442543"/>
              <a:chExt cx="4452825" cy="202512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8BE7779-2126-7C4F-8B45-4ED94C505963}"/>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4" name="TextBox 53">
                    <a:extLst>
                      <a:ext uri="{FF2B5EF4-FFF2-40B4-BE49-F238E27FC236}">
                        <a16:creationId xmlns:a16="http://schemas.microsoft.com/office/drawing/2014/main" id="{F8BE7779-2126-7C4F-8B45-4ED94C505963}"/>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2888B8E-0E1E-B744-B685-45CE8FB7AB43}"/>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5" name="TextBox 54">
                    <a:extLst>
                      <a:ext uri="{FF2B5EF4-FFF2-40B4-BE49-F238E27FC236}">
                        <a16:creationId xmlns:a16="http://schemas.microsoft.com/office/drawing/2014/main" id="{F2888B8E-0E1E-B744-B685-45CE8FB7AB43}"/>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CEB4609-AD15-0447-9EC4-62D42BF54B1B}"/>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6" name="TextBox 55">
                    <a:extLst>
                      <a:ext uri="{FF2B5EF4-FFF2-40B4-BE49-F238E27FC236}">
                        <a16:creationId xmlns:a16="http://schemas.microsoft.com/office/drawing/2014/main" id="{7CEB4609-AD15-0447-9EC4-62D42BF54B1B}"/>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48C3806-8E03-4248-8DE4-3E3027E42C66}"/>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7" name="TextBox 56">
                    <a:extLst>
                      <a:ext uri="{FF2B5EF4-FFF2-40B4-BE49-F238E27FC236}">
                        <a16:creationId xmlns:a16="http://schemas.microsoft.com/office/drawing/2014/main" id="{248C3806-8E03-4248-8DE4-3E3027E42C6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3CE2215-B3FE-D648-80AF-48BDE615676B}"/>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58" name="TextBox 57">
                    <a:extLst>
                      <a:ext uri="{FF2B5EF4-FFF2-40B4-BE49-F238E27FC236}">
                        <a16:creationId xmlns:a16="http://schemas.microsoft.com/office/drawing/2014/main" id="{73CE2215-B3FE-D648-80AF-48BDE615676B}"/>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7004BF8-E867-FB41-85F6-16868C39358A}"/>
                  </a:ext>
                </a:extLst>
              </p:cNvPr>
              <p:cNvCxnSpPr>
                <a:cxnSpLocks/>
                <a:stCxn id="55" idx="1"/>
                <a:endCxn id="85"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034FCB9-BC89-5645-BA05-3DB88DB6B26E}"/>
                  </a:ext>
                </a:extLst>
              </p:cNvPr>
              <p:cNvCxnSpPr>
                <a:cxnSpLocks/>
                <a:stCxn id="56" idx="6"/>
                <a:endCxn id="81"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C96907-9495-D244-AF9D-E7F3892E6E50}"/>
                  </a:ext>
                </a:extLst>
              </p:cNvPr>
              <p:cNvCxnSpPr>
                <a:cxnSpLocks/>
                <a:stCxn id="81" idx="0"/>
                <a:endCxn id="54"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E9EF5-1096-324D-8B10-6CBC0EFB2AB9}"/>
                  </a:ext>
                </a:extLst>
              </p:cNvPr>
              <p:cNvCxnSpPr>
                <a:cxnSpLocks/>
                <a:stCxn id="54" idx="4"/>
                <a:endCxn id="77"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AA90BD-9FB5-3349-BC05-3F5082F2F3DD}"/>
                  </a:ext>
                </a:extLst>
              </p:cNvPr>
              <p:cNvCxnSpPr>
                <a:cxnSpLocks/>
                <a:stCxn id="58" idx="2"/>
                <a:endCxn id="77"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DC64C5D-9738-DB43-BD4C-EF42C2D00BC8}"/>
                  </a:ext>
                </a:extLst>
              </p:cNvPr>
              <p:cNvCxnSpPr>
                <a:cxnSpLocks/>
                <a:stCxn id="81" idx="2"/>
                <a:endCxn id="5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7F82654-8DC6-0C4A-A448-6073480BC663}"/>
                  </a:ext>
                </a:extLst>
              </p:cNvPr>
              <p:cNvCxnSpPr>
                <a:cxnSpLocks/>
                <a:stCxn id="77" idx="2"/>
                <a:endCxn id="5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274FD3-1938-4C46-9CCE-773FA42763BD}"/>
                  </a:ext>
                </a:extLst>
              </p:cNvPr>
              <p:cNvCxnSpPr>
                <a:cxnSpLocks/>
                <a:stCxn id="54" idx="0"/>
                <a:endCxn id="85"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E476135-CC91-8F4E-A980-8B6DD77938CA}"/>
                  </a:ext>
                </a:extLst>
              </p:cNvPr>
              <p:cNvGrpSpPr/>
              <p:nvPr/>
            </p:nvGrpSpPr>
            <p:grpSpPr>
              <a:xfrm>
                <a:off x="6596883" y="4644576"/>
                <a:ext cx="509478" cy="347288"/>
                <a:chOff x="6716057" y="2937320"/>
                <a:chExt cx="509478" cy="347288"/>
              </a:xfrm>
            </p:grpSpPr>
            <p:sp>
              <p:nvSpPr>
                <p:cNvPr id="85" name="Rectangle 84">
                  <a:extLst>
                    <a:ext uri="{FF2B5EF4-FFF2-40B4-BE49-F238E27FC236}">
                      <a16:creationId xmlns:a16="http://schemas.microsoft.com/office/drawing/2014/main" id="{EDDDC6DB-4873-614E-A0EB-40E7EA91F5CB}"/>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BF0A5001-1686-6047-A7D7-8AD0BC6BFE4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7" name="TextBox 86">
                      <a:extLst>
                        <a:ext uri="{FF2B5EF4-FFF2-40B4-BE49-F238E27FC236}">
                          <a16:creationId xmlns:a16="http://schemas.microsoft.com/office/drawing/2014/main" id="{BF0A5001-1686-6047-A7D7-8AD0BC6BFE46}"/>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8"/>
                      <a:stretch>
                        <a:fillRect l="-15385" r="-3846"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E58DF408-49FB-9246-88D6-264A9F0169F8}"/>
                  </a:ext>
                </a:extLst>
              </p:cNvPr>
              <p:cNvGrpSpPr/>
              <p:nvPr/>
            </p:nvGrpSpPr>
            <p:grpSpPr>
              <a:xfrm>
                <a:off x="6071868" y="5642804"/>
                <a:ext cx="425774" cy="392260"/>
                <a:chOff x="6191042" y="3935548"/>
                <a:chExt cx="425774" cy="392260"/>
              </a:xfrm>
            </p:grpSpPr>
            <p:sp>
              <p:nvSpPr>
                <p:cNvPr id="80" name="Rectangle 79">
                  <a:extLst>
                    <a:ext uri="{FF2B5EF4-FFF2-40B4-BE49-F238E27FC236}">
                      <a16:creationId xmlns:a16="http://schemas.microsoft.com/office/drawing/2014/main" id="{F973A999-9346-CE49-BE71-5EFDCC64A89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0D3DD54-E657-6348-AC53-5187A0DFA4E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CB7C23A-5F22-B34A-ACD3-D4A8F98F276B}"/>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B308DEB-0319-374B-BA01-CA05D1A22E94}"/>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A7C124A6-B472-7B4C-AB61-08BB76EF119A}"/>
                  </a:ext>
                </a:extLst>
              </p:cNvPr>
              <p:cNvGrpSpPr/>
              <p:nvPr/>
            </p:nvGrpSpPr>
            <p:grpSpPr>
              <a:xfrm>
                <a:off x="6856652" y="5636951"/>
                <a:ext cx="516037" cy="397857"/>
                <a:chOff x="6975826" y="3929695"/>
                <a:chExt cx="516037" cy="397857"/>
              </a:xfrm>
            </p:grpSpPr>
            <p:sp>
              <p:nvSpPr>
                <p:cNvPr id="76" name="Rectangle 75">
                  <a:extLst>
                    <a:ext uri="{FF2B5EF4-FFF2-40B4-BE49-F238E27FC236}">
                      <a16:creationId xmlns:a16="http://schemas.microsoft.com/office/drawing/2014/main" id="{7DD0E2A9-4FCA-BD44-A87C-1A9266AE35EC}"/>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F7B9D654-0DE1-DF45-9B9F-9F165A453267}"/>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4BCBF9C3-855E-AA47-B5DD-022B053AF0AD}"/>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8F5264A-3173-324A-A0C1-CDF82818E4CA}"/>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3DF4DD09-4D66-3544-85D5-F9F2FAB3ACF6}"/>
                  </a:ext>
                </a:extLst>
              </p:cNvPr>
              <p:cNvGrpSpPr/>
              <p:nvPr/>
            </p:nvGrpSpPr>
            <p:grpSpPr>
              <a:xfrm>
                <a:off x="5145083" y="5078737"/>
                <a:ext cx="521894" cy="393368"/>
                <a:chOff x="6669977" y="2891240"/>
                <a:chExt cx="521894" cy="393368"/>
              </a:xfrm>
            </p:grpSpPr>
            <p:sp>
              <p:nvSpPr>
                <p:cNvPr id="72" name="Rectangle 71">
                  <a:extLst>
                    <a:ext uri="{FF2B5EF4-FFF2-40B4-BE49-F238E27FC236}">
                      <a16:creationId xmlns:a16="http://schemas.microsoft.com/office/drawing/2014/main" id="{764E584F-9B09-7243-8E97-7F485D3991F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5156F47-9AC0-1F4B-8954-BA035D95421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06F5760-3F68-1348-924B-C7DEC6B68358}"/>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E8E323C-3F42-3D4D-B374-B06821BEAACA}"/>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75" name="TextBox 74">
                      <a:extLst>
                        <a:ext uri="{FF2B5EF4-FFF2-40B4-BE49-F238E27FC236}">
                          <a16:creationId xmlns:a16="http://schemas.microsoft.com/office/drawing/2014/main" id="{5E8E323C-3F42-3D4D-B374-B06821BEAACA}"/>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2500" r="-4167" b="-21739"/>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9803976C-5210-1748-A4BD-4693CAB7568E}"/>
                  </a:ext>
                </a:extLst>
              </p:cNvPr>
              <p:cNvCxnSpPr>
                <a:cxnSpLocks/>
                <a:stCxn id="73" idx="2"/>
                <a:endCxn id="5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118" name="Table 117">
                <a:extLst>
                  <a:ext uri="{FF2B5EF4-FFF2-40B4-BE49-F238E27FC236}">
                    <a16:creationId xmlns:a16="http://schemas.microsoft.com/office/drawing/2014/main" id="{94A4F1B3-2BFD-1E4E-B5CB-8659606F57E2}"/>
                  </a:ext>
                </a:extLst>
              </p:cNvPr>
              <p:cNvGraphicFramePr>
                <a:graphicFrameLocks noGrp="1"/>
              </p:cNvGraphicFramePr>
              <p:nvPr>
                <p:extLst>
                  <p:ext uri="{D42A27DB-BD31-4B8C-83A1-F6EECF244321}">
                    <p14:modId xmlns:p14="http://schemas.microsoft.com/office/powerpoint/2010/main" val="1567296370"/>
                  </p:ext>
                </p:extLst>
              </p:nvPr>
            </p:nvGraphicFramePr>
            <p:xfrm>
              <a:off x="2498342" y="4177499"/>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18" name="Table 117">
                <a:extLst>
                  <a:ext uri="{FF2B5EF4-FFF2-40B4-BE49-F238E27FC236}">
                    <a16:creationId xmlns:a16="http://schemas.microsoft.com/office/drawing/2014/main" id="{94A4F1B3-2BFD-1E4E-B5CB-8659606F57E2}"/>
                  </a:ext>
                </a:extLst>
              </p:cNvPr>
              <p:cNvGraphicFramePr>
                <a:graphicFrameLocks noGrp="1"/>
              </p:cNvGraphicFramePr>
              <p:nvPr>
                <p:extLst>
                  <p:ext uri="{D42A27DB-BD31-4B8C-83A1-F6EECF244321}">
                    <p14:modId xmlns:p14="http://schemas.microsoft.com/office/powerpoint/2010/main" val="1567296370"/>
                  </p:ext>
                </p:extLst>
              </p:nvPr>
            </p:nvGraphicFramePr>
            <p:xfrm>
              <a:off x="2498342" y="4177499"/>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endParaRPr lang="en-US"/>
                        </a:p>
                      </a:txBody>
                      <a:tcPr>
                        <a:blipFill>
                          <a:blip r:embed="rId13"/>
                          <a:stretch>
                            <a:fillRect l="-1613" r="-83871" b="-196667"/>
                          </a:stretch>
                        </a:blipFill>
                      </a:tcPr>
                    </a:tc>
                    <a:tc>
                      <a:txBody>
                        <a:bodyPr/>
                        <a:lstStyle/>
                        <a:p>
                          <a:endParaRPr lang="en-US"/>
                        </a:p>
                      </a:txBody>
                      <a:tcPr>
                        <a:blipFill>
                          <a:blip r:embed="rId13"/>
                          <a:stretch>
                            <a:fillRect l="-123529" r="-1961"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3"/>
                          <a:stretch>
                            <a:fillRect l="-1613" t="-103448" r="-83871" b="-103448"/>
                          </a:stretch>
                        </a:blipFill>
                      </a:tcPr>
                    </a:tc>
                    <a:tc>
                      <a:txBody>
                        <a:bodyPr/>
                        <a:lstStyle/>
                        <a:p>
                          <a:endParaRPr lang="en-US"/>
                        </a:p>
                      </a:txBody>
                      <a:tcPr>
                        <a:blipFill>
                          <a:blip r:embed="rId13"/>
                          <a:stretch>
                            <a:fillRect l="-123529" t="-103448" r="-1961"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3"/>
                          <a:stretch>
                            <a:fillRect l="-1613" t="-196667" r="-83871"/>
                          </a:stretch>
                        </a:blipFill>
                      </a:tcPr>
                    </a:tc>
                    <a:tc>
                      <a:txBody>
                        <a:bodyPr/>
                        <a:lstStyle/>
                        <a:p>
                          <a:endParaRPr lang="en-US"/>
                        </a:p>
                      </a:txBody>
                      <a:tcPr>
                        <a:blipFill>
                          <a:blip r:embed="rId13"/>
                          <a:stretch>
                            <a:fillRect l="-123529" t="-196667" r="-1961"/>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extLst>
                  <p:ext uri="{D42A27DB-BD31-4B8C-83A1-F6EECF244321}">
                    <p14:modId xmlns:p14="http://schemas.microsoft.com/office/powerpoint/2010/main" val="2999715491"/>
                  </p:ext>
                </p:extLst>
              </p:nvPr>
            </p:nvGraphicFramePr>
            <p:xfrm>
              <a:off x="503628" y="4177499"/>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𝑇𝑟𝑎𝑣𝑒𝑙</m:t>
                                </m:r>
                                <m:r>
                                  <a:rPr lang="de-DE" smtClean="0">
                                    <a:latin typeface="Cambria Math" panose="02040503050406030204" pitchFamily="18" charset="0"/>
                                  </a:rPr>
                                  <m:t>(</m:t>
                                </m:r>
                                <m:r>
                                  <a:rPr lang="de-DE" smtClean="0">
                                    <a:latin typeface="Cambria Math" panose="02040503050406030204" pitchFamily="18" charset="0"/>
                                  </a:rPr>
                                  <m:t>𝑋</m:t>
                                </m:r>
                                <m:r>
                                  <a:rPr lang="de-DE" smtClean="0">
                                    <a:latin typeface="Cambria Math" panose="02040503050406030204" pitchFamily="18"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extLst>
                  <p:ext uri="{D42A27DB-BD31-4B8C-83A1-F6EECF244321}">
                    <p14:modId xmlns:p14="http://schemas.microsoft.com/office/powerpoint/2010/main" val="2999715491"/>
                  </p:ext>
                </p:extLst>
              </p:nvPr>
            </p:nvGraphicFramePr>
            <p:xfrm>
              <a:off x="503628" y="4177499"/>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l="-990" r="-39604" b="-196667"/>
                          </a:stretch>
                        </a:blipFill>
                      </a:tcPr>
                    </a:tc>
                    <a:tc>
                      <a:txBody>
                        <a:bodyPr/>
                        <a:lstStyle/>
                        <a:p>
                          <a:endParaRPr lang="en-US"/>
                        </a:p>
                      </a:txBody>
                      <a:tcPr>
                        <a:blipFill>
                          <a:blip r:embed="rId14"/>
                          <a:stretch>
                            <a:fillRect l="-261538" r="-2564"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l="-990" t="-103448" r="-39604" b="-103448"/>
                          </a:stretch>
                        </a:blipFill>
                      </a:tcPr>
                    </a:tc>
                    <a:tc>
                      <a:txBody>
                        <a:bodyPr/>
                        <a:lstStyle/>
                        <a:p>
                          <a:endParaRPr lang="en-US"/>
                        </a:p>
                      </a:txBody>
                      <a:tcPr>
                        <a:blipFill>
                          <a:blip r:embed="rId14"/>
                          <a:stretch>
                            <a:fillRect l="-261538" t="-103448" r="-2564"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4"/>
                          <a:stretch>
                            <a:fillRect l="-990" t="-196667" r="-39604"/>
                          </a:stretch>
                        </a:blipFill>
                      </a:tcPr>
                    </a:tc>
                    <a:tc>
                      <a:txBody>
                        <a:bodyPr/>
                        <a:lstStyle/>
                        <a:p>
                          <a:endParaRPr lang="en-US"/>
                        </a:p>
                      </a:txBody>
                      <a:tcPr>
                        <a:blipFill>
                          <a:blip r:embed="rId14"/>
                          <a:stretch>
                            <a:fillRect l="-261538" t="-196667" r="-2564"/>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DF9ABD-2562-C84A-98DE-8021130CD83D}"/>
                  </a:ext>
                </a:extLst>
              </p:cNvPr>
              <p:cNvSpPr txBox="1"/>
              <p:nvPr/>
            </p:nvSpPr>
            <p:spPr>
              <a:xfrm>
                <a:off x="377866" y="5511495"/>
                <a:ext cx="361485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The parfactors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𝑔</m:t>
                        </m:r>
                      </m:e>
                      <m:sub>
                        <m:r>
                          <a:rPr lang="de-DE" i="1">
                            <a:latin typeface="Cambria Math" charset="0"/>
                          </a:rPr>
                          <m:t>1</m:t>
                        </m:r>
                      </m:sub>
                      <m:sup>
                        <m:r>
                          <a:rPr lang="de-DE" i="1">
                            <a:latin typeface="Cambria Math" panose="02040503050406030204" pitchFamily="18" charset="0"/>
                          </a:rPr>
                          <m:t>′</m:t>
                        </m:r>
                      </m:sup>
                    </m:sSubSup>
                  </m:oMath>
                </a14:m>
                <a:r>
                  <a:rPr lang="en-GB" dirty="0"/>
                  <a:t> and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𝑔</m:t>
                        </m:r>
                      </m:e>
                      <m:sub>
                        <m:r>
                          <a:rPr lang="de-DE" i="1">
                            <a:latin typeface="Cambria Math" panose="02040503050406030204" pitchFamily="18" charset="0"/>
                          </a:rPr>
                          <m:t>𝑈</m:t>
                        </m:r>
                      </m:sub>
                      <m:sup>
                        <m:r>
                          <a:rPr lang="de-DE" i="1">
                            <a:latin typeface="Cambria Math" panose="02040503050406030204" pitchFamily="18" charset="0"/>
                          </a:rPr>
                          <m:t>′</m:t>
                        </m:r>
                      </m:sup>
                    </m:sSubSup>
                  </m:oMath>
                </a14:m>
                <a:r>
                  <a:rPr lang="en-GB" dirty="0"/>
                  <a:t> would look differently, had we set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𝒂</m:t>
                        </m:r>
                      </m:e>
                      <m:sub>
                        <m:r>
                          <a:rPr lang="de-DE" b="0" i="1" smtClean="0">
                            <a:latin typeface="Cambria Math" panose="02040503050406030204" pitchFamily="18" charset="0"/>
                          </a:rPr>
                          <m:t>2</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𝑓𝑟𝑒𝑒</m:t>
                        </m:r>
                      </m:e>
                    </m:d>
                  </m:oMath>
                </a14:m>
                <a:r>
                  <a:rPr lang="en-GB" dirty="0"/>
                  <a:t>.</a:t>
                </a:r>
              </a:p>
            </p:txBody>
          </p:sp>
        </mc:Choice>
        <mc:Fallback xmlns="">
          <p:sp>
            <p:nvSpPr>
              <p:cNvPr id="5" name="TextBox 4">
                <a:extLst>
                  <a:ext uri="{FF2B5EF4-FFF2-40B4-BE49-F238E27FC236}">
                    <a16:creationId xmlns:a16="http://schemas.microsoft.com/office/drawing/2014/main" id="{E3DF9ABD-2562-C84A-98DE-8021130CD83D}"/>
                  </a:ext>
                </a:extLst>
              </p:cNvPr>
              <p:cNvSpPr txBox="1">
                <a:spLocks noRot="1" noChangeAspect="1" noMove="1" noResize="1" noEditPoints="1" noAdjustHandles="1" noChangeArrowheads="1" noChangeShapeType="1" noTextEdit="1"/>
              </p:cNvSpPr>
              <p:nvPr/>
            </p:nvSpPr>
            <p:spPr>
              <a:xfrm>
                <a:off x="377866" y="5511495"/>
                <a:ext cx="3614854" cy="646331"/>
              </a:xfrm>
              <a:prstGeom prst="rect">
                <a:avLst/>
              </a:prstGeom>
              <a:blipFill>
                <a:blip r:embed="rId1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318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EU Query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𝒟</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lvl="1"/>
                <a:r>
                  <a:rPr lang="en-GB" dirty="0"/>
                  <a:t>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𝑟𝑒𝑎</m:t>
                    </m:r>
                    <m:r>
                      <a:rPr lang="de-DE" i="1">
                        <a:latin typeface="Cambria Math" panose="02040503050406030204" pitchFamily="18" charset="0"/>
                      </a:rPr>
                      <m:t>𝑡</m:t>
                    </m:r>
                    <m:d>
                      <m:dPr>
                        <m:ctrlPr>
                          <a:rPr lang="de-DE" i="1">
                            <a:latin typeface="Cambria Math" panose="02040503050406030204" pitchFamily="18" charset="0"/>
                          </a:rPr>
                        </m:ctrlPr>
                      </m:dPr>
                      <m:e>
                        <m:r>
                          <a:rPr lang="de-DE">
                            <a:latin typeface="Cambria Math" panose="02040503050406030204" pitchFamily="18" charset="0"/>
                          </a:rPr>
                          <m:t>𝑋</m:t>
                        </m:r>
                        <m:r>
                          <a:rPr lang="de-DE">
                            <a:latin typeface="Cambria Math" panose="02040503050406030204" pitchFamily="18" charset="0"/>
                          </a:rPr>
                          <m:t>,</m:t>
                        </m:r>
                        <m:r>
                          <a:rPr lang="de-DE" i="1">
                            <a:latin typeface="Cambria Math" panose="02040503050406030204" pitchFamily="18" charset="0"/>
                          </a:rPr>
                          <m:t>𝑀</m:t>
                        </m:r>
                      </m:e>
                    </m:d>
                  </m:oMath>
                </a14:m>
                <a:r>
                  <a:rPr lang="en-GB" dirty="0"/>
                  <a:t>, exponentiate result for </a:t>
                </a:r>
                <a14:m>
                  <m:oMath xmlns:m="http://schemas.openxmlformats.org/officeDocument/2006/math">
                    <m:r>
                      <a:rPr lang="en-GB" i="1" dirty="0" smtClean="0">
                        <a:latin typeface="Cambria Math" panose="02040503050406030204" pitchFamily="18" charset="0"/>
                      </a:rPr>
                      <m:t>𝑀</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42</a:t>
            </a:fld>
            <a:endParaRPr lang="en-GB"/>
          </a:p>
        </p:txBody>
      </p:sp>
      <p:grpSp>
        <p:nvGrpSpPr>
          <p:cNvPr id="49" name="Group 48">
            <a:extLst>
              <a:ext uri="{FF2B5EF4-FFF2-40B4-BE49-F238E27FC236}">
                <a16:creationId xmlns:a16="http://schemas.microsoft.com/office/drawing/2014/main" id="{A6D46B8A-31B0-F94D-AC18-A16A5F91FB4C}"/>
              </a:ext>
            </a:extLst>
          </p:cNvPr>
          <p:cNvGrpSpPr/>
          <p:nvPr/>
        </p:nvGrpSpPr>
        <p:grpSpPr>
          <a:xfrm>
            <a:off x="4262859" y="4173777"/>
            <a:ext cx="4590620" cy="2182574"/>
            <a:chOff x="4499590" y="1968085"/>
            <a:chExt cx="4590620" cy="2182574"/>
          </a:xfrm>
        </p:grpSpPr>
        <p:sp>
          <p:nvSpPr>
            <p:cNvPr id="50" name="Rectangle 49">
              <a:extLst>
                <a:ext uri="{FF2B5EF4-FFF2-40B4-BE49-F238E27FC236}">
                  <a16:creationId xmlns:a16="http://schemas.microsoft.com/office/drawing/2014/main" id="{E7B9C6B2-0CF7-BF41-B4A8-F3977B61EA8D}"/>
                </a:ext>
              </a:extLst>
            </p:cNvPr>
            <p:cNvSpPr/>
            <p:nvPr/>
          </p:nvSpPr>
          <p:spPr>
            <a:xfrm>
              <a:off x="4499590" y="1968085"/>
              <a:ext cx="4590620"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AF71441-19A4-DA48-9328-31E01B4C4890}"/>
                </a:ext>
              </a:extLst>
            </p:cNvPr>
            <p:cNvGrpSpPr/>
            <p:nvPr/>
          </p:nvGrpSpPr>
          <p:grpSpPr>
            <a:xfrm>
              <a:off x="4572000" y="2039395"/>
              <a:ext cx="4452825" cy="2025126"/>
              <a:chOff x="4572000" y="4442543"/>
              <a:chExt cx="4452825" cy="202512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8BE7779-2126-7C4F-8B45-4ED94C505963}"/>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4" name="TextBox 53">
                    <a:extLst>
                      <a:ext uri="{FF2B5EF4-FFF2-40B4-BE49-F238E27FC236}">
                        <a16:creationId xmlns:a16="http://schemas.microsoft.com/office/drawing/2014/main" id="{F8BE7779-2126-7C4F-8B45-4ED94C505963}"/>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2888B8E-0E1E-B744-B685-45CE8FB7AB43}"/>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5" name="TextBox 54">
                    <a:extLst>
                      <a:ext uri="{FF2B5EF4-FFF2-40B4-BE49-F238E27FC236}">
                        <a16:creationId xmlns:a16="http://schemas.microsoft.com/office/drawing/2014/main" id="{F2888B8E-0E1E-B744-B685-45CE8FB7AB43}"/>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CEB4609-AD15-0447-9EC4-62D42BF54B1B}"/>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6" name="TextBox 55">
                    <a:extLst>
                      <a:ext uri="{FF2B5EF4-FFF2-40B4-BE49-F238E27FC236}">
                        <a16:creationId xmlns:a16="http://schemas.microsoft.com/office/drawing/2014/main" id="{7CEB4609-AD15-0447-9EC4-62D42BF54B1B}"/>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48C3806-8E03-4248-8DE4-3E3027E42C66}"/>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7" name="TextBox 56">
                    <a:extLst>
                      <a:ext uri="{FF2B5EF4-FFF2-40B4-BE49-F238E27FC236}">
                        <a16:creationId xmlns:a16="http://schemas.microsoft.com/office/drawing/2014/main" id="{248C3806-8E03-4248-8DE4-3E3027E42C6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3CE2215-B3FE-D648-80AF-48BDE615676B}"/>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58" name="TextBox 57">
                    <a:extLst>
                      <a:ext uri="{FF2B5EF4-FFF2-40B4-BE49-F238E27FC236}">
                        <a16:creationId xmlns:a16="http://schemas.microsoft.com/office/drawing/2014/main" id="{73CE2215-B3FE-D648-80AF-48BDE615676B}"/>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7004BF8-E867-FB41-85F6-16868C39358A}"/>
                  </a:ext>
                </a:extLst>
              </p:cNvPr>
              <p:cNvCxnSpPr>
                <a:cxnSpLocks/>
                <a:stCxn id="55" idx="1"/>
                <a:endCxn id="85"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034FCB9-BC89-5645-BA05-3DB88DB6B26E}"/>
                  </a:ext>
                </a:extLst>
              </p:cNvPr>
              <p:cNvCxnSpPr>
                <a:cxnSpLocks/>
                <a:stCxn id="56" idx="6"/>
                <a:endCxn id="81"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C96907-9495-D244-AF9D-E7F3892E6E50}"/>
                  </a:ext>
                </a:extLst>
              </p:cNvPr>
              <p:cNvCxnSpPr>
                <a:cxnSpLocks/>
                <a:stCxn id="81" idx="0"/>
                <a:endCxn id="54"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E9EF5-1096-324D-8B10-6CBC0EFB2AB9}"/>
                  </a:ext>
                </a:extLst>
              </p:cNvPr>
              <p:cNvCxnSpPr>
                <a:cxnSpLocks/>
                <a:stCxn id="54" idx="4"/>
                <a:endCxn id="77"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AA90BD-9FB5-3349-BC05-3F5082F2F3DD}"/>
                  </a:ext>
                </a:extLst>
              </p:cNvPr>
              <p:cNvCxnSpPr>
                <a:cxnSpLocks/>
                <a:stCxn id="58" idx="2"/>
                <a:endCxn id="77"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DC64C5D-9738-DB43-BD4C-EF42C2D00BC8}"/>
                  </a:ext>
                </a:extLst>
              </p:cNvPr>
              <p:cNvCxnSpPr>
                <a:cxnSpLocks/>
                <a:stCxn id="81" idx="2"/>
                <a:endCxn id="5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7F82654-8DC6-0C4A-A448-6073480BC663}"/>
                  </a:ext>
                </a:extLst>
              </p:cNvPr>
              <p:cNvCxnSpPr>
                <a:cxnSpLocks/>
                <a:stCxn id="77" idx="2"/>
                <a:endCxn id="5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274FD3-1938-4C46-9CCE-773FA42763BD}"/>
                  </a:ext>
                </a:extLst>
              </p:cNvPr>
              <p:cNvCxnSpPr>
                <a:cxnSpLocks/>
                <a:stCxn id="54" idx="0"/>
                <a:endCxn id="85"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E476135-CC91-8F4E-A980-8B6DD77938CA}"/>
                  </a:ext>
                </a:extLst>
              </p:cNvPr>
              <p:cNvGrpSpPr/>
              <p:nvPr/>
            </p:nvGrpSpPr>
            <p:grpSpPr>
              <a:xfrm>
                <a:off x="6596883" y="4644576"/>
                <a:ext cx="509478" cy="347288"/>
                <a:chOff x="6716057" y="2937320"/>
                <a:chExt cx="509478" cy="347288"/>
              </a:xfrm>
            </p:grpSpPr>
            <p:sp>
              <p:nvSpPr>
                <p:cNvPr id="85" name="Rectangle 84">
                  <a:extLst>
                    <a:ext uri="{FF2B5EF4-FFF2-40B4-BE49-F238E27FC236}">
                      <a16:creationId xmlns:a16="http://schemas.microsoft.com/office/drawing/2014/main" id="{EDDDC6DB-4873-614E-A0EB-40E7EA91F5CB}"/>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BF0A5001-1686-6047-A7D7-8AD0BC6BFE4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7" name="TextBox 86">
                      <a:extLst>
                        <a:ext uri="{FF2B5EF4-FFF2-40B4-BE49-F238E27FC236}">
                          <a16:creationId xmlns:a16="http://schemas.microsoft.com/office/drawing/2014/main" id="{BF0A5001-1686-6047-A7D7-8AD0BC6BFE46}"/>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8"/>
                      <a:stretch>
                        <a:fillRect l="-15385" r="-3846"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E58DF408-49FB-9246-88D6-264A9F0169F8}"/>
                  </a:ext>
                </a:extLst>
              </p:cNvPr>
              <p:cNvGrpSpPr/>
              <p:nvPr/>
            </p:nvGrpSpPr>
            <p:grpSpPr>
              <a:xfrm>
                <a:off x="6071868" y="5642804"/>
                <a:ext cx="425774" cy="392260"/>
                <a:chOff x="6191042" y="3935548"/>
                <a:chExt cx="425774" cy="392260"/>
              </a:xfrm>
            </p:grpSpPr>
            <p:sp>
              <p:nvSpPr>
                <p:cNvPr id="80" name="Rectangle 79">
                  <a:extLst>
                    <a:ext uri="{FF2B5EF4-FFF2-40B4-BE49-F238E27FC236}">
                      <a16:creationId xmlns:a16="http://schemas.microsoft.com/office/drawing/2014/main" id="{F973A999-9346-CE49-BE71-5EFDCC64A89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0D3DD54-E657-6348-AC53-5187A0DFA4E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CB7C23A-5F22-B34A-ACD3-D4A8F98F276B}"/>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B308DEB-0319-374B-BA01-CA05D1A22E94}"/>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A7C124A6-B472-7B4C-AB61-08BB76EF119A}"/>
                  </a:ext>
                </a:extLst>
              </p:cNvPr>
              <p:cNvGrpSpPr/>
              <p:nvPr/>
            </p:nvGrpSpPr>
            <p:grpSpPr>
              <a:xfrm>
                <a:off x="6856652" y="5636951"/>
                <a:ext cx="516037" cy="397857"/>
                <a:chOff x="6975826" y="3929695"/>
                <a:chExt cx="516037" cy="397857"/>
              </a:xfrm>
            </p:grpSpPr>
            <p:sp>
              <p:nvSpPr>
                <p:cNvPr id="76" name="Rectangle 75">
                  <a:extLst>
                    <a:ext uri="{FF2B5EF4-FFF2-40B4-BE49-F238E27FC236}">
                      <a16:creationId xmlns:a16="http://schemas.microsoft.com/office/drawing/2014/main" id="{7DD0E2A9-4FCA-BD44-A87C-1A9266AE35EC}"/>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F7B9D654-0DE1-DF45-9B9F-9F165A453267}"/>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4BCBF9C3-855E-AA47-B5DD-022B053AF0AD}"/>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8F5264A-3173-324A-A0C1-CDF82818E4CA}"/>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3DF4DD09-4D66-3544-85D5-F9F2FAB3ACF6}"/>
                  </a:ext>
                </a:extLst>
              </p:cNvPr>
              <p:cNvGrpSpPr/>
              <p:nvPr/>
            </p:nvGrpSpPr>
            <p:grpSpPr>
              <a:xfrm>
                <a:off x="5145083" y="5078737"/>
                <a:ext cx="521894" cy="393368"/>
                <a:chOff x="6669977" y="2891240"/>
                <a:chExt cx="521894" cy="393368"/>
              </a:xfrm>
            </p:grpSpPr>
            <p:sp>
              <p:nvSpPr>
                <p:cNvPr id="72" name="Rectangle 71">
                  <a:extLst>
                    <a:ext uri="{FF2B5EF4-FFF2-40B4-BE49-F238E27FC236}">
                      <a16:creationId xmlns:a16="http://schemas.microsoft.com/office/drawing/2014/main" id="{764E584F-9B09-7243-8E97-7F485D3991F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5156F47-9AC0-1F4B-8954-BA035D95421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06F5760-3F68-1348-924B-C7DEC6B68358}"/>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E8E323C-3F42-3D4D-B374-B06821BEAACA}"/>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75" name="TextBox 74">
                      <a:extLst>
                        <a:ext uri="{FF2B5EF4-FFF2-40B4-BE49-F238E27FC236}">
                          <a16:creationId xmlns:a16="http://schemas.microsoft.com/office/drawing/2014/main" id="{5E8E323C-3F42-3D4D-B374-B06821BEAACA}"/>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2500" r="-4167" b="-21739"/>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9803976C-5210-1748-A4BD-4693CAB7568E}"/>
                  </a:ext>
                </a:extLst>
              </p:cNvPr>
              <p:cNvCxnSpPr>
                <a:cxnSpLocks/>
                <a:stCxn id="73" idx="2"/>
                <a:endCxn id="5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4121369038"/>
                  </p:ext>
                </p:extLst>
              </p:nvPr>
            </p:nvGraphicFramePr>
            <p:xfrm>
              <a:off x="1032304" y="2124035"/>
              <a:ext cx="3158555"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𝑇𝑡</m:t>
                                </m:r>
                                <m:d>
                                  <m:dPr>
                                    <m:ctrlPr>
                                      <a:rPr lang="de-DE" b="0" i="1" smtClean="0">
                                        <a:latin typeface="Cambria Math" panose="02040503050406030204" pitchFamily="18" charset="0"/>
                                      </a:rPr>
                                    </m:ctrlPr>
                                  </m:dPr>
                                  <m:e>
                                    <m:r>
                                      <a:rPr lang="de-DE" smtClean="0">
                                        <a:latin typeface="Cambria Math" panose="02040503050406030204" pitchFamily="18" charset="0"/>
                                      </a:rPr>
                                      <m:t>𝑋</m:t>
                                    </m:r>
                                    <m:r>
                                      <a:rPr lang="de-DE"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3</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9</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4121369038"/>
                  </p:ext>
                </p:extLst>
              </p:nvPr>
            </p:nvGraphicFramePr>
            <p:xfrm>
              <a:off x="1032304" y="2124035"/>
              <a:ext cx="3158555"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endParaRPr lang="en-US"/>
                        </a:p>
                      </a:txBody>
                      <a:tcPr>
                        <a:blipFill>
                          <a:blip r:embed="rId13"/>
                          <a:stretch>
                            <a:fillRect l="-1613" t="-3448" r="-304839" b="-810345"/>
                          </a:stretch>
                        </a:blipFill>
                      </a:tcPr>
                    </a:tc>
                    <a:tc>
                      <a:txBody>
                        <a:bodyPr/>
                        <a:lstStyle/>
                        <a:p>
                          <a:endParaRPr lang="en-US"/>
                        </a:p>
                      </a:txBody>
                      <a:tcPr>
                        <a:blipFill>
                          <a:blip r:embed="rId13"/>
                          <a:stretch>
                            <a:fillRect l="-103279" t="-3448" r="-209836" b="-810345"/>
                          </a:stretch>
                        </a:blipFill>
                      </a:tcPr>
                    </a:tc>
                    <a:tc>
                      <a:txBody>
                        <a:bodyPr/>
                        <a:lstStyle/>
                        <a:p>
                          <a:endParaRPr lang="en-US"/>
                        </a:p>
                      </a:txBody>
                      <a:tcPr>
                        <a:blipFill>
                          <a:blip r:embed="rId13"/>
                          <a:stretch>
                            <a:fillRect l="-142529" t="-3448" r="-47126" b="-810345"/>
                          </a:stretch>
                        </a:blipFill>
                      </a:tcPr>
                    </a:tc>
                    <a:tc>
                      <a:txBody>
                        <a:bodyPr/>
                        <a:lstStyle/>
                        <a:p>
                          <a:endParaRPr lang="en-US"/>
                        </a:p>
                      </a:txBody>
                      <a:tcPr>
                        <a:blipFill>
                          <a:blip r:embed="rId13"/>
                          <a:stretch>
                            <a:fillRect l="-541026" t="-3448" r="-5128"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3"/>
                          <a:stretch>
                            <a:fillRect l="-1613" t="-100000" r="-304839" b="-683333"/>
                          </a:stretch>
                        </a:blipFill>
                      </a:tcPr>
                    </a:tc>
                    <a:tc>
                      <a:txBody>
                        <a:bodyPr/>
                        <a:lstStyle/>
                        <a:p>
                          <a:endParaRPr lang="en-US"/>
                        </a:p>
                      </a:txBody>
                      <a:tcPr>
                        <a:blipFill>
                          <a:blip r:embed="rId13"/>
                          <a:stretch>
                            <a:fillRect l="-103279" t="-100000" r="-209836" b="-683333"/>
                          </a:stretch>
                        </a:blipFill>
                      </a:tcPr>
                    </a:tc>
                    <a:tc>
                      <a:txBody>
                        <a:bodyPr/>
                        <a:lstStyle/>
                        <a:p>
                          <a:endParaRPr lang="en-US"/>
                        </a:p>
                      </a:txBody>
                      <a:tcPr>
                        <a:blipFill>
                          <a:blip r:embed="rId13"/>
                          <a:stretch>
                            <a:fillRect l="-142529" t="-100000" r="-47126" b="-683333"/>
                          </a:stretch>
                        </a:blipFill>
                      </a:tcPr>
                    </a:tc>
                    <a:tc>
                      <a:txBody>
                        <a:bodyPr/>
                        <a:lstStyle/>
                        <a:p>
                          <a:endParaRPr lang="en-US"/>
                        </a:p>
                      </a:txBody>
                      <a:tcPr>
                        <a:blipFill>
                          <a:blip r:embed="rId13"/>
                          <a:stretch>
                            <a:fillRect l="-541026" t="-100000" r="-5128"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3"/>
                          <a:stretch>
                            <a:fillRect l="-1613" t="-206897" r="-304839" b="-606897"/>
                          </a:stretch>
                        </a:blipFill>
                      </a:tcPr>
                    </a:tc>
                    <a:tc>
                      <a:txBody>
                        <a:bodyPr/>
                        <a:lstStyle/>
                        <a:p>
                          <a:endParaRPr lang="en-US"/>
                        </a:p>
                      </a:txBody>
                      <a:tcPr>
                        <a:blipFill>
                          <a:blip r:embed="rId13"/>
                          <a:stretch>
                            <a:fillRect l="-103279" t="-206897" r="-209836" b="-606897"/>
                          </a:stretch>
                        </a:blipFill>
                      </a:tcPr>
                    </a:tc>
                    <a:tc>
                      <a:txBody>
                        <a:bodyPr/>
                        <a:lstStyle/>
                        <a:p>
                          <a:endParaRPr lang="en-US"/>
                        </a:p>
                      </a:txBody>
                      <a:tcPr>
                        <a:blipFill>
                          <a:blip r:embed="rId13"/>
                          <a:stretch>
                            <a:fillRect l="-142529" t="-206897" r="-47126" b="-606897"/>
                          </a:stretch>
                        </a:blipFill>
                      </a:tcPr>
                    </a:tc>
                    <a:tc>
                      <a:txBody>
                        <a:bodyPr/>
                        <a:lstStyle/>
                        <a:p>
                          <a:endParaRPr lang="en-US"/>
                        </a:p>
                      </a:txBody>
                      <a:tcPr>
                        <a:blipFill>
                          <a:blip r:embed="rId13"/>
                          <a:stretch>
                            <a:fillRect l="-541026" t="-206897" r="-5128"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3"/>
                          <a:stretch>
                            <a:fillRect l="-1613" t="-306897" r="-304839" b="-506897"/>
                          </a:stretch>
                        </a:blipFill>
                      </a:tcPr>
                    </a:tc>
                    <a:tc>
                      <a:txBody>
                        <a:bodyPr/>
                        <a:lstStyle/>
                        <a:p>
                          <a:endParaRPr lang="en-US"/>
                        </a:p>
                      </a:txBody>
                      <a:tcPr>
                        <a:blipFill>
                          <a:blip r:embed="rId13"/>
                          <a:stretch>
                            <a:fillRect l="-103279" t="-306897" r="-209836" b="-506897"/>
                          </a:stretch>
                        </a:blipFill>
                      </a:tcPr>
                    </a:tc>
                    <a:tc>
                      <a:txBody>
                        <a:bodyPr/>
                        <a:lstStyle/>
                        <a:p>
                          <a:endParaRPr lang="en-US"/>
                        </a:p>
                      </a:txBody>
                      <a:tcPr>
                        <a:blipFill>
                          <a:blip r:embed="rId13"/>
                          <a:stretch>
                            <a:fillRect l="-142529" t="-306897" r="-47126" b="-506897"/>
                          </a:stretch>
                        </a:blipFill>
                      </a:tcPr>
                    </a:tc>
                    <a:tc>
                      <a:txBody>
                        <a:bodyPr/>
                        <a:lstStyle/>
                        <a:p>
                          <a:endParaRPr lang="en-US"/>
                        </a:p>
                      </a:txBody>
                      <a:tcPr>
                        <a:blipFill>
                          <a:blip r:embed="rId13"/>
                          <a:stretch>
                            <a:fillRect l="-541026" t="-306897" r="-5128"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13"/>
                          <a:stretch>
                            <a:fillRect l="-1613" t="-393333" r="-304839" b="-390000"/>
                          </a:stretch>
                        </a:blipFill>
                      </a:tcPr>
                    </a:tc>
                    <a:tc>
                      <a:txBody>
                        <a:bodyPr/>
                        <a:lstStyle/>
                        <a:p>
                          <a:endParaRPr lang="en-US"/>
                        </a:p>
                      </a:txBody>
                      <a:tcPr>
                        <a:blipFill>
                          <a:blip r:embed="rId13"/>
                          <a:stretch>
                            <a:fillRect l="-103279" t="-393333" r="-209836" b="-390000"/>
                          </a:stretch>
                        </a:blipFill>
                      </a:tcPr>
                    </a:tc>
                    <a:tc>
                      <a:txBody>
                        <a:bodyPr/>
                        <a:lstStyle/>
                        <a:p>
                          <a:endParaRPr lang="en-US"/>
                        </a:p>
                      </a:txBody>
                      <a:tcPr>
                        <a:blipFill>
                          <a:blip r:embed="rId13"/>
                          <a:stretch>
                            <a:fillRect l="-142529" t="-393333" r="-47126" b="-390000"/>
                          </a:stretch>
                        </a:blipFill>
                      </a:tcPr>
                    </a:tc>
                    <a:tc>
                      <a:txBody>
                        <a:bodyPr/>
                        <a:lstStyle/>
                        <a:p>
                          <a:endParaRPr lang="en-US"/>
                        </a:p>
                      </a:txBody>
                      <a:tcPr>
                        <a:blipFill>
                          <a:blip r:embed="rId13"/>
                          <a:stretch>
                            <a:fillRect l="-541026" t="-393333" r="-5128" b="-390000"/>
                          </a:stretch>
                        </a:blipFill>
                      </a:tcPr>
                    </a:tc>
                    <a:extLst>
                      <a:ext uri="{0D108BD9-81ED-4DB2-BD59-A6C34878D82A}">
                        <a16:rowId xmlns:a16="http://schemas.microsoft.com/office/drawing/2014/main" val="576065180"/>
                      </a:ext>
                    </a:extLst>
                  </a:tr>
                  <a:tr h="370840">
                    <a:tc>
                      <a:txBody>
                        <a:bodyPr/>
                        <a:lstStyle/>
                        <a:p>
                          <a:endParaRPr lang="en-US"/>
                        </a:p>
                      </a:txBody>
                      <a:tcPr>
                        <a:blipFill>
                          <a:blip r:embed="rId13"/>
                          <a:stretch>
                            <a:fillRect l="-1613" t="-510345" r="-304839" b="-303448"/>
                          </a:stretch>
                        </a:blipFill>
                      </a:tcPr>
                    </a:tc>
                    <a:tc>
                      <a:txBody>
                        <a:bodyPr/>
                        <a:lstStyle/>
                        <a:p>
                          <a:endParaRPr lang="en-US"/>
                        </a:p>
                      </a:txBody>
                      <a:tcPr>
                        <a:blipFill>
                          <a:blip r:embed="rId13"/>
                          <a:stretch>
                            <a:fillRect l="-103279" t="-510345" r="-209836" b="-303448"/>
                          </a:stretch>
                        </a:blipFill>
                      </a:tcPr>
                    </a:tc>
                    <a:tc>
                      <a:txBody>
                        <a:bodyPr/>
                        <a:lstStyle/>
                        <a:p>
                          <a:endParaRPr lang="en-US"/>
                        </a:p>
                      </a:txBody>
                      <a:tcPr>
                        <a:blipFill>
                          <a:blip r:embed="rId13"/>
                          <a:stretch>
                            <a:fillRect l="-142529" t="-510345" r="-47126" b="-303448"/>
                          </a:stretch>
                        </a:blipFill>
                      </a:tcPr>
                    </a:tc>
                    <a:tc>
                      <a:txBody>
                        <a:bodyPr/>
                        <a:lstStyle/>
                        <a:p>
                          <a:endParaRPr lang="en-US"/>
                        </a:p>
                      </a:txBody>
                      <a:tcPr>
                        <a:blipFill>
                          <a:blip r:embed="rId13"/>
                          <a:stretch>
                            <a:fillRect l="-541026" t="-510345" r="-5128" b="-3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3"/>
                          <a:stretch>
                            <a:fillRect l="-1613" t="-610345" r="-304839" b="-203448"/>
                          </a:stretch>
                        </a:blipFill>
                      </a:tcPr>
                    </a:tc>
                    <a:tc>
                      <a:txBody>
                        <a:bodyPr/>
                        <a:lstStyle/>
                        <a:p>
                          <a:endParaRPr lang="en-US"/>
                        </a:p>
                      </a:txBody>
                      <a:tcPr>
                        <a:blipFill>
                          <a:blip r:embed="rId13"/>
                          <a:stretch>
                            <a:fillRect l="-103279" t="-610345" r="-209836" b="-203448"/>
                          </a:stretch>
                        </a:blipFill>
                      </a:tcPr>
                    </a:tc>
                    <a:tc>
                      <a:txBody>
                        <a:bodyPr/>
                        <a:lstStyle/>
                        <a:p>
                          <a:endParaRPr lang="en-US"/>
                        </a:p>
                      </a:txBody>
                      <a:tcPr>
                        <a:blipFill>
                          <a:blip r:embed="rId13"/>
                          <a:stretch>
                            <a:fillRect l="-142529" t="-610345" r="-47126" b="-203448"/>
                          </a:stretch>
                        </a:blipFill>
                      </a:tcPr>
                    </a:tc>
                    <a:tc>
                      <a:txBody>
                        <a:bodyPr/>
                        <a:lstStyle/>
                        <a:p>
                          <a:endParaRPr lang="en-US"/>
                        </a:p>
                      </a:txBody>
                      <a:tcPr>
                        <a:blipFill>
                          <a:blip r:embed="rId13"/>
                          <a:stretch>
                            <a:fillRect l="-541026" t="-610345" r="-5128"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13"/>
                          <a:stretch>
                            <a:fillRect l="-1613" t="-686667" r="-304839" b="-96667"/>
                          </a:stretch>
                        </a:blipFill>
                      </a:tcPr>
                    </a:tc>
                    <a:tc>
                      <a:txBody>
                        <a:bodyPr/>
                        <a:lstStyle/>
                        <a:p>
                          <a:endParaRPr lang="en-US"/>
                        </a:p>
                      </a:txBody>
                      <a:tcPr>
                        <a:blipFill>
                          <a:blip r:embed="rId13"/>
                          <a:stretch>
                            <a:fillRect l="-103279" t="-686667" r="-209836" b="-96667"/>
                          </a:stretch>
                        </a:blipFill>
                      </a:tcPr>
                    </a:tc>
                    <a:tc>
                      <a:txBody>
                        <a:bodyPr/>
                        <a:lstStyle/>
                        <a:p>
                          <a:endParaRPr lang="en-US"/>
                        </a:p>
                      </a:txBody>
                      <a:tcPr>
                        <a:blipFill>
                          <a:blip r:embed="rId13"/>
                          <a:stretch>
                            <a:fillRect l="-142529" t="-686667" r="-47126" b="-96667"/>
                          </a:stretch>
                        </a:blipFill>
                      </a:tcPr>
                    </a:tc>
                    <a:tc>
                      <a:txBody>
                        <a:bodyPr/>
                        <a:lstStyle/>
                        <a:p>
                          <a:endParaRPr lang="en-US"/>
                        </a:p>
                      </a:txBody>
                      <a:tcPr>
                        <a:blipFill>
                          <a:blip r:embed="rId13"/>
                          <a:stretch>
                            <a:fillRect l="-541026" t="-686667" r="-5128" b="-96667"/>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13"/>
                          <a:stretch>
                            <a:fillRect l="-1613" t="-813793" r="-304839"/>
                          </a:stretch>
                        </a:blipFill>
                      </a:tcPr>
                    </a:tc>
                    <a:tc>
                      <a:txBody>
                        <a:bodyPr/>
                        <a:lstStyle/>
                        <a:p>
                          <a:endParaRPr lang="en-US"/>
                        </a:p>
                      </a:txBody>
                      <a:tcPr>
                        <a:blipFill>
                          <a:blip r:embed="rId13"/>
                          <a:stretch>
                            <a:fillRect l="-103279" t="-813793" r="-209836"/>
                          </a:stretch>
                        </a:blipFill>
                      </a:tcPr>
                    </a:tc>
                    <a:tc>
                      <a:txBody>
                        <a:bodyPr/>
                        <a:lstStyle/>
                        <a:p>
                          <a:endParaRPr lang="en-US"/>
                        </a:p>
                      </a:txBody>
                      <a:tcPr>
                        <a:blipFill>
                          <a:blip r:embed="rId13"/>
                          <a:stretch>
                            <a:fillRect l="-142529" t="-813793" r="-47126"/>
                          </a:stretch>
                        </a:blipFill>
                      </a:tcPr>
                    </a:tc>
                    <a:tc>
                      <a:txBody>
                        <a:bodyPr/>
                        <a:lstStyle/>
                        <a:p>
                          <a:endParaRPr lang="en-US"/>
                        </a:p>
                      </a:txBody>
                      <a:tcPr>
                        <a:blipFill>
                          <a:blip r:embed="rId13"/>
                          <a:stretch>
                            <a:fillRect l="-541026" t="-813793" r="-5128"/>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453905891"/>
                  </p:ext>
                </p:extLst>
              </p:nvPr>
            </p:nvGraphicFramePr>
            <p:xfrm>
              <a:off x="4335269" y="2124035"/>
              <a:ext cx="3301048"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0" smtClean="0">
                                            <a:latin typeface="Cambria Math" panose="02040503050406030204" pitchFamily="18" charset="0"/>
                                          </a:rPr>
                                          <m:t>9+1</m:t>
                                        </m:r>
                                      </m:e>
                                    </m:d>
                                  </m:e>
                                  <m:sup>
                                    <m:r>
                                      <a:rPr lang="de-DE" b="0" i="1" smtClean="0">
                                        <a:latin typeface="Cambria Math" panose="02040503050406030204" pitchFamily="18" charset="0"/>
                                      </a:rPr>
                                      <m:t>2</m:t>
                                    </m:r>
                                  </m:sup>
                                </m:sSup>
                                <m:r>
                                  <a:rPr lang="de-DE" b="0" i="1"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0" smtClean="0">
                                            <a:latin typeface="Cambria Math" panose="02040503050406030204" pitchFamily="18" charset="0"/>
                                          </a:rPr>
                                          <m:t>5+6</m:t>
                                        </m:r>
                                      </m:e>
                                    </m:d>
                                  </m:e>
                                  <m:sup>
                                    <m:r>
                                      <a:rPr lang="de-DE" b="0" i="1" smtClean="0">
                                        <a:latin typeface="Cambria Math" panose="02040503050406030204" pitchFamily="18" charset="0"/>
                                      </a:rPr>
                                      <m:t>2</m:t>
                                    </m:r>
                                  </m:sup>
                                </m:sSup>
                                <m:r>
                                  <a:rPr lang="de-DE" b="0" i="1" smtClean="0">
                                    <a:latin typeface="Cambria Math" panose="02040503050406030204" pitchFamily="18" charset="0"/>
                                  </a:rPr>
                                  <m:t>=121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0" smtClean="0">
                                            <a:latin typeface="Cambria Math" panose="02040503050406030204" pitchFamily="18" charset="0"/>
                                          </a:rPr>
                                          <m:t>3+4</m:t>
                                        </m:r>
                                      </m:e>
                                    </m:d>
                                  </m:e>
                                  <m:sup>
                                    <m:r>
                                      <a:rPr lang="de-DE" b="0" i="1" smtClean="0">
                                        <a:latin typeface="Cambria Math" panose="02040503050406030204" pitchFamily="18" charset="0"/>
                                      </a:rPr>
                                      <m:t>2</m:t>
                                    </m:r>
                                  </m:sup>
                                </m:sSup>
                                <m:r>
                                  <a:rPr lang="de-DE" b="0" i="1" smtClean="0">
                                    <a:latin typeface="Cambria Math" panose="02040503050406030204" pitchFamily="18" charset="0"/>
                                  </a:rPr>
                                  <m:t>=49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0" smtClean="0">
                                            <a:latin typeface="Cambria Math" panose="02040503050406030204" pitchFamily="18" charset="0"/>
                                          </a:rPr>
                                          <m:t>4+5</m:t>
                                        </m:r>
                                      </m:e>
                                    </m:d>
                                  </m:e>
                                  <m:sup>
                                    <m:r>
                                      <a:rPr lang="de-DE" b="0" i="1" smtClean="0">
                                        <a:latin typeface="Cambria Math" panose="02040503050406030204" pitchFamily="18" charset="0"/>
                                      </a:rPr>
                                      <m:t>2</m:t>
                                    </m:r>
                                  </m:sup>
                                </m:sSup>
                                <m:r>
                                  <a:rPr lang="de-DE" b="0" i="1" smtClean="0">
                                    <a:latin typeface="Cambria Math" panose="02040503050406030204" pitchFamily="18" charset="0"/>
                                  </a:rPr>
                                  <m:t>=81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453905891"/>
                  </p:ext>
                </p:extLst>
              </p:nvPr>
            </p:nvGraphicFramePr>
            <p:xfrm>
              <a:off x="4335269" y="2124035"/>
              <a:ext cx="3301048"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l="-1613" t="-3448" r="-322581" b="-406897"/>
                          </a:stretch>
                        </a:blipFill>
                      </a:tcPr>
                    </a:tc>
                    <a:tc>
                      <a:txBody>
                        <a:bodyPr/>
                        <a:lstStyle/>
                        <a:p>
                          <a:endParaRPr lang="en-US"/>
                        </a:p>
                      </a:txBody>
                      <a:tcPr>
                        <a:blipFill>
                          <a:blip r:embed="rId14"/>
                          <a:stretch>
                            <a:fillRect l="-101613" t="-3448" r="-222581" b="-406897"/>
                          </a:stretch>
                        </a:blipFill>
                      </a:tcPr>
                    </a:tc>
                    <a:tc>
                      <a:txBody>
                        <a:bodyPr/>
                        <a:lstStyle/>
                        <a:p>
                          <a:endParaRPr lang="en-US"/>
                        </a:p>
                      </a:txBody>
                      <a:tcPr>
                        <a:blipFill>
                          <a:blip r:embed="rId14"/>
                          <a:stretch>
                            <a:fillRect l="-91241" t="-3448" r="-730"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l="-1613" t="-100000" r="-322581" b="-293333"/>
                          </a:stretch>
                        </a:blipFill>
                      </a:tcPr>
                    </a:tc>
                    <a:tc>
                      <a:txBody>
                        <a:bodyPr/>
                        <a:lstStyle/>
                        <a:p>
                          <a:endParaRPr lang="en-US"/>
                        </a:p>
                      </a:txBody>
                      <a:tcPr>
                        <a:blipFill>
                          <a:blip r:embed="rId14"/>
                          <a:stretch>
                            <a:fillRect l="-101613" t="-100000" r="-222581" b="-293333"/>
                          </a:stretch>
                        </a:blipFill>
                      </a:tcPr>
                    </a:tc>
                    <a:tc>
                      <a:txBody>
                        <a:bodyPr/>
                        <a:lstStyle/>
                        <a:p>
                          <a:endParaRPr lang="en-US"/>
                        </a:p>
                      </a:txBody>
                      <a:tcPr>
                        <a:blipFill>
                          <a:blip r:embed="rId14"/>
                          <a:stretch>
                            <a:fillRect l="-91241" t="-100000" r="-73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4"/>
                          <a:stretch>
                            <a:fillRect l="-1613" t="-206897" r="-322581" b="-203448"/>
                          </a:stretch>
                        </a:blipFill>
                      </a:tcPr>
                    </a:tc>
                    <a:tc>
                      <a:txBody>
                        <a:bodyPr/>
                        <a:lstStyle/>
                        <a:p>
                          <a:endParaRPr lang="en-US"/>
                        </a:p>
                      </a:txBody>
                      <a:tcPr>
                        <a:blipFill>
                          <a:blip r:embed="rId14"/>
                          <a:stretch>
                            <a:fillRect l="-101613" t="-206897" r="-222581" b="-203448"/>
                          </a:stretch>
                        </a:blipFill>
                      </a:tcPr>
                    </a:tc>
                    <a:tc>
                      <a:txBody>
                        <a:bodyPr/>
                        <a:lstStyle/>
                        <a:p>
                          <a:endParaRPr lang="en-US"/>
                        </a:p>
                      </a:txBody>
                      <a:tcPr>
                        <a:blipFill>
                          <a:blip r:embed="rId14"/>
                          <a:stretch>
                            <a:fillRect l="-91241" t="-206897" r="-730"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4"/>
                          <a:stretch>
                            <a:fillRect l="-1613" t="-296667" r="-322581" b="-96667"/>
                          </a:stretch>
                        </a:blipFill>
                      </a:tcPr>
                    </a:tc>
                    <a:tc>
                      <a:txBody>
                        <a:bodyPr/>
                        <a:lstStyle/>
                        <a:p>
                          <a:endParaRPr lang="en-US"/>
                        </a:p>
                      </a:txBody>
                      <a:tcPr>
                        <a:blipFill>
                          <a:blip r:embed="rId14"/>
                          <a:stretch>
                            <a:fillRect l="-101613" t="-296667" r="-222581" b="-96667"/>
                          </a:stretch>
                        </a:blipFill>
                      </a:tcPr>
                    </a:tc>
                    <a:tc>
                      <a:txBody>
                        <a:bodyPr/>
                        <a:lstStyle/>
                        <a:p>
                          <a:endParaRPr lang="en-US"/>
                        </a:p>
                      </a:txBody>
                      <a:tcPr>
                        <a:blipFill>
                          <a:blip r:embed="rId14"/>
                          <a:stretch>
                            <a:fillRect l="-91241" t="-296667" r="-730"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14"/>
                          <a:stretch>
                            <a:fillRect l="-1613" t="-410345" r="-322581"/>
                          </a:stretch>
                        </a:blipFill>
                      </a:tcPr>
                    </a:tc>
                    <a:tc>
                      <a:txBody>
                        <a:bodyPr/>
                        <a:lstStyle/>
                        <a:p>
                          <a:endParaRPr lang="en-US"/>
                        </a:p>
                      </a:txBody>
                      <a:tcPr>
                        <a:blipFill>
                          <a:blip r:embed="rId14"/>
                          <a:stretch>
                            <a:fillRect l="-101613" t="-410345" r="-222581"/>
                          </a:stretch>
                        </a:blipFill>
                      </a:tcPr>
                    </a:tc>
                    <a:tc>
                      <a:txBody>
                        <a:bodyPr/>
                        <a:lstStyle/>
                        <a:p>
                          <a:endParaRPr lang="en-US"/>
                        </a:p>
                      </a:txBody>
                      <a:tcPr>
                        <a:blipFill>
                          <a:blip r:embed="rId14"/>
                          <a:stretch>
                            <a:fillRect l="-91241" t="-410345" r="-730"/>
                          </a:stretch>
                        </a:blipFill>
                      </a:tcPr>
                    </a:tc>
                    <a:extLst>
                      <a:ext uri="{0D108BD9-81ED-4DB2-BD59-A6C34878D82A}">
                        <a16:rowId xmlns:a16="http://schemas.microsoft.com/office/drawing/2014/main" val="576065180"/>
                      </a:ext>
                    </a:extLst>
                  </a:tr>
                </a:tbl>
              </a:graphicData>
            </a:graphic>
          </p:graphicFrame>
        </mc:Fallback>
      </mc:AlternateContent>
    </p:spTree>
    <p:extLst>
      <p:ext uri="{BB962C8B-B14F-4D97-AF65-F5344CB8AC3E}">
        <p14:creationId xmlns:p14="http://schemas.microsoft.com/office/powerpoint/2010/main" val="3045772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EU Query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𝒟</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lvl="1"/>
                <a:r>
                  <a:rPr lang="en-GB" dirty="0"/>
                  <a:t>Multiply </a:t>
                </a:r>
                <a14:m>
                  <m:oMath xmlns:m="http://schemas.openxmlformats.org/officeDocument/2006/math">
                    <m:sSubSup>
                      <m:sSubSupPr>
                        <m:ctrlPr>
                          <a:rPr lang="de-DE" b="0" i="1" dirty="0" smtClean="0">
                            <a:latin typeface="Cambria Math" panose="02040503050406030204" pitchFamily="18" charset="0"/>
                          </a:rPr>
                        </m:ctrlPr>
                      </m:sSubSupPr>
                      <m:e>
                        <m:r>
                          <a:rPr lang="en-GB" i="1" dirty="0" smtClean="0">
                            <a:latin typeface="Cambria Math" panose="02040503050406030204" pitchFamily="18" charset="0"/>
                          </a:rPr>
                          <m:t>𝑔</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m:t>
                        </m:r>
                      </m:sup>
                    </m:sSubSup>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Sub>
                  </m:oMath>
                </a14:m>
                <a:r>
                  <a:rPr lang="en-GB" dirty="0"/>
                  <a:t>, 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𝑟𝑎𝑣𝑒𝑙</m:t>
                    </m:r>
                    <m:d>
                      <m:dPr>
                        <m:ctrlPr>
                          <a:rPr lang="de-DE" i="1">
                            <a:latin typeface="Cambria Math" panose="02040503050406030204" pitchFamily="18" charset="0"/>
                          </a:rPr>
                        </m:ctrlPr>
                      </m:dPr>
                      <m:e>
                        <m:r>
                          <a:rPr lang="de-DE">
                            <a:latin typeface="Cambria Math" panose="02040503050406030204" pitchFamily="18" charset="0"/>
                          </a:rPr>
                          <m:t>𝑋</m:t>
                        </m:r>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43</a:t>
            </a:fld>
            <a:endParaRPr lang="en-GB"/>
          </a:p>
        </p:txBody>
      </p:sp>
      <p:grpSp>
        <p:nvGrpSpPr>
          <p:cNvPr id="49" name="Group 48">
            <a:extLst>
              <a:ext uri="{FF2B5EF4-FFF2-40B4-BE49-F238E27FC236}">
                <a16:creationId xmlns:a16="http://schemas.microsoft.com/office/drawing/2014/main" id="{A6D46B8A-31B0-F94D-AC18-A16A5F91FB4C}"/>
              </a:ext>
            </a:extLst>
          </p:cNvPr>
          <p:cNvGrpSpPr/>
          <p:nvPr/>
        </p:nvGrpSpPr>
        <p:grpSpPr>
          <a:xfrm>
            <a:off x="4262859" y="4173777"/>
            <a:ext cx="4590620" cy="2182574"/>
            <a:chOff x="4499590" y="1968085"/>
            <a:chExt cx="4590620" cy="2182574"/>
          </a:xfrm>
        </p:grpSpPr>
        <p:sp>
          <p:nvSpPr>
            <p:cNvPr id="50" name="Rectangle 49">
              <a:extLst>
                <a:ext uri="{FF2B5EF4-FFF2-40B4-BE49-F238E27FC236}">
                  <a16:creationId xmlns:a16="http://schemas.microsoft.com/office/drawing/2014/main" id="{E7B9C6B2-0CF7-BF41-B4A8-F3977B61EA8D}"/>
                </a:ext>
              </a:extLst>
            </p:cNvPr>
            <p:cNvSpPr/>
            <p:nvPr/>
          </p:nvSpPr>
          <p:spPr>
            <a:xfrm>
              <a:off x="4499590" y="1968085"/>
              <a:ext cx="4590620"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AF71441-19A4-DA48-9328-31E01B4C4890}"/>
                </a:ext>
              </a:extLst>
            </p:cNvPr>
            <p:cNvGrpSpPr/>
            <p:nvPr/>
          </p:nvGrpSpPr>
          <p:grpSpPr>
            <a:xfrm>
              <a:off x="4572000" y="2039395"/>
              <a:ext cx="4225560" cy="2025126"/>
              <a:chOff x="4572000" y="4442543"/>
              <a:chExt cx="4225560" cy="202512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8BE7779-2126-7C4F-8B45-4ED94C505963}"/>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4" name="TextBox 53">
                    <a:extLst>
                      <a:ext uri="{FF2B5EF4-FFF2-40B4-BE49-F238E27FC236}">
                        <a16:creationId xmlns:a16="http://schemas.microsoft.com/office/drawing/2014/main" id="{F8BE7779-2126-7C4F-8B45-4ED94C505963}"/>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2888B8E-0E1E-B744-B685-45CE8FB7AB43}"/>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5" name="TextBox 54">
                    <a:extLst>
                      <a:ext uri="{FF2B5EF4-FFF2-40B4-BE49-F238E27FC236}">
                        <a16:creationId xmlns:a16="http://schemas.microsoft.com/office/drawing/2014/main" id="{F2888B8E-0E1E-B744-B685-45CE8FB7AB43}"/>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CEB4609-AD15-0447-9EC4-62D42BF54B1B}"/>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6" name="TextBox 55">
                    <a:extLst>
                      <a:ext uri="{FF2B5EF4-FFF2-40B4-BE49-F238E27FC236}">
                        <a16:creationId xmlns:a16="http://schemas.microsoft.com/office/drawing/2014/main" id="{7CEB4609-AD15-0447-9EC4-62D42BF54B1B}"/>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48C3806-8E03-4248-8DE4-3E3027E42C66}"/>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7" name="TextBox 56">
                    <a:extLst>
                      <a:ext uri="{FF2B5EF4-FFF2-40B4-BE49-F238E27FC236}">
                        <a16:creationId xmlns:a16="http://schemas.microsoft.com/office/drawing/2014/main" id="{248C3806-8E03-4248-8DE4-3E3027E42C6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7004BF8-E867-FB41-85F6-16868C39358A}"/>
                  </a:ext>
                </a:extLst>
              </p:cNvPr>
              <p:cNvCxnSpPr>
                <a:cxnSpLocks/>
                <a:stCxn id="55" idx="1"/>
                <a:endCxn id="85"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034FCB9-BC89-5645-BA05-3DB88DB6B26E}"/>
                  </a:ext>
                </a:extLst>
              </p:cNvPr>
              <p:cNvCxnSpPr>
                <a:cxnSpLocks/>
                <a:stCxn id="56" idx="6"/>
                <a:endCxn id="81"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C96907-9495-D244-AF9D-E7F3892E6E50}"/>
                  </a:ext>
                </a:extLst>
              </p:cNvPr>
              <p:cNvCxnSpPr>
                <a:cxnSpLocks/>
                <a:stCxn id="81" idx="0"/>
                <a:endCxn id="54"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E9EF5-1096-324D-8B10-6CBC0EFB2AB9}"/>
                  </a:ext>
                </a:extLst>
              </p:cNvPr>
              <p:cNvCxnSpPr>
                <a:cxnSpLocks/>
                <a:stCxn id="54" idx="4"/>
                <a:endCxn id="77"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DC64C5D-9738-DB43-BD4C-EF42C2D00BC8}"/>
                  </a:ext>
                </a:extLst>
              </p:cNvPr>
              <p:cNvCxnSpPr>
                <a:cxnSpLocks/>
                <a:stCxn id="81" idx="2"/>
                <a:endCxn id="5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7F82654-8DC6-0C4A-A448-6073480BC663}"/>
                  </a:ext>
                </a:extLst>
              </p:cNvPr>
              <p:cNvCxnSpPr>
                <a:cxnSpLocks/>
                <a:stCxn id="77" idx="2"/>
                <a:endCxn id="5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274FD3-1938-4C46-9CCE-773FA42763BD}"/>
                  </a:ext>
                </a:extLst>
              </p:cNvPr>
              <p:cNvCxnSpPr>
                <a:cxnSpLocks/>
                <a:stCxn id="54" idx="0"/>
                <a:endCxn id="85"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E476135-CC91-8F4E-A980-8B6DD77938CA}"/>
                  </a:ext>
                </a:extLst>
              </p:cNvPr>
              <p:cNvGrpSpPr/>
              <p:nvPr/>
            </p:nvGrpSpPr>
            <p:grpSpPr>
              <a:xfrm>
                <a:off x="6596883" y="4644576"/>
                <a:ext cx="509478" cy="347288"/>
                <a:chOff x="6716057" y="2937320"/>
                <a:chExt cx="509478" cy="347288"/>
              </a:xfrm>
            </p:grpSpPr>
            <p:sp>
              <p:nvSpPr>
                <p:cNvPr id="85" name="Rectangle 84">
                  <a:extLst>
                    <a:ext uri="{FF2B5EF4-FFF2-40B4-BE49-F238E27FC236}">
                      <a16:creationId xmlns:a16="http://schemas.microsoft.com/office/drawing/2014/main" id="{EDDDC6DB-4873-614E-A0EB-40E7EA91F5CB}"/>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BF0A5001-1686-6047-A7D7-8AD0BC6BFE4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7" name="TextBox 86">
                      <a:extLst>
                        <a:ext uri="{FF2B5EF4-FFF2-40B4-BE49-F238E27FC236}">
                          <a16:creationId xmlns:a16="http://schemas.microsoft.com/office/drawing/2014/main" id="{BF0A5001-1686-6047-A7D7-8AD0BC6BFE46}"/>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8"/>
                      <a:stretch>
                        <a:fillRect l="-15385" r="-3846"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E58DF408-49FB-9246-88D6-264A9F0169F8}"/>
                  </a:ext>
                </a:extLst>
              </p:cNvPr>
              <p:cNvGrpSpPr/>
              <p:nvPr/>
            </p:nvGrpSpPr>
            <p:grpSpPr>
              <a:xfrm>
                <a:off x="6071868" y="5642804"/>
                <a:ext cx="425774" cy="392260"/>
                <a:chOff x="6191042" y="3935548"/>
                <a:chExt cx="425774" cy="392260"/>
              </a:xfrm>
            </p:grpSpPr>
            <p:sp>
              <p:nvSpPr>
                <p:cNvPr id="80" name="Rectangle 79">
                  <a:extLst>
                    <a:ext uri="{FF2B5EF4-FFF2-40B4-BE49-F238E27FC236}">
                      <a16:creationId xmlns:a16="http://schemas.microsoft.com/office/drawing/2014/main" id="{F973A999-9346-CE49-BE71-5EFDCC64A89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0D3DD54-E657-6348-AC53-5187A0DFA4E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CB7C23A-5F22-B34A-ACD3-D4A8F98F276B}"/>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B308DEB-0319-374B-BA01-CA05D1A22E94}"/>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A7C124A6-B472-7B4C-AB61-08BB76EF119A}"/>
                  </a:ext>
                </a:extLst>
              </p:cNvPr>
              <p:cNvGrpSpPr/>
              <p:nvPr/>
            </p:nvGrpSpPr>
            <p:grpSpPr>
              <a:xfrm>
                <a:off x="6856652" y="5636951"/>
                <a:ext cx="516037" cy="397857"/>
                <a:chOff x="6975826" y="3929695"/>
                <a:chExt cx="516037" cy="397857"/>
              </a:xfrm>
            </p:grpSpPr>
            <p:sp>
              <p:nvSpPr>
                <p:cNvPr id="76" name="Rectangle 75">
                  <a:extLst>
                    <a:ext uri="{FF2B5EF4-FFF2-40B4-BE49-F238E27FC236}">
                      <a16:creationId xmlns:a16="http://schemas.microsoft.com/office/drawing/2014/main" id="{7DD0E2A9-4FCA-BD44-A87C-1A9266AE35EC}"/>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F7B9D654-0DE1-DF45-9B9F-9F165A453267}"/>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4BCBF9C3-855E-AA47-B5DD-022B053AF0AD}"/>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8F5264A-3173-324A-A0C1-CDF82818E4CA}"/>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3</m:t>
                                </m:r>
                              </m:sub>
                              <m:sup>
                                <m:r>
                                  <a:rPr lang="de-DE" b="0" i="1" smtClean="0">
                                    <a:latin typeface="Cambria Math" panose="02040503050406030204" pitchFamily="18" charset="0"/>
                                  </a:rPr>
                                  <m:t>′</m:t>
                                </m:r>
                              </m:sup>
                            </m:sSubSup>
                          </m:oMath>
                        </m:oMathPara>
                      </a14:m>
                      <a:endParaRPr lang="en-GB" dirty="0"/>
                    </a:p>
                  </p:txBody>
                </p:sp>
              </mc:Choice>
              <mc:Fallback xmlns="">
                <p:sp>
                  <p:nvSpPr>
                    <p:cNvPr id="79" name="TextBox 78">
                      <a:extLst>
                        <a:ext uri="{FF2B5EF4-FFF2-40B4-BE49-F238E27FC236}">
                          <a16:creationId xmlns:a16="http://schemas.microsoft.com/office/drawing/2014/main" id="{E8F5264A-3173-324A-A0C1-CDF82818E4CA}"/>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3DF4DD09-4D66-3544-85D5-F9F2FAB3ACF6}"/>
                  </a:ext>
                </a:extLst>
              </p:cNvPr>
              <p:cNvGrpSpPr/>
              <p:nvPr/>
            </p:nvGrpSpPr>
            <p:grpSpPr>
              <a:xfrm>
                <a:off x="5145083" y="5078737"/>
                <a:ext cx="521894" cy="393368"/>
                <a:chOff x="6669977" y="2891240"/>
                <a:chExt cx="521894" cy="393368"/>
              </a:xfrm>
            </p:grpSpPr>
            <p:sp>
              <p:nvSpPr>
                <p:cNvPr id="72" name="Rectangle 71">
                  <a:extLst>
                    <a:ext uri="{FF2B5EF4-FFF2-40B4-BE49-F238E27FC236}">
                      <a16:creationId xmlns:a16="http://schemas.microsoft.com/office/drawing/2014/main" id="{764E584F-9B09-7243-8E97-7F485D3991F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5156F47-9AC0-1F4B-8954-BA035D95421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06F5760-3F68-1348-924B-C7DEC6B68358}"/>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E8E323C-3F42-3D4D-B374-B06821BEAACA}"/>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75" name="TextBox 74">
                      <a:extLst>
                        <a:ext uri="{FF2B5EF4-FFF2-40B4-BE49-F238E27FC236}">
                          <a16:creationId xmlns:a16="http://schemas.microsoft.com/office/drawing/2014/main" id="{5E8E323C-3F42-3D4D-B374-B06821BEAACA}"/>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2500" r="-4167" b="-21739"/>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9803976C-5210-1748-A4BD-4693CAB7568E}"/>
                  </a:ext>
                </a:extLst>
              </p:cNvPr>
              <p:cNvCxnSpPr>
                <a:cxnSpLocks/>
                <a:stCxn id="73" idx="2"/>
                <a:endCxn id="56"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922279484"/>
                  </p:ext>
                </p:extLst>
              </p:nvPr>
            </p:nvGraphicFramePr>
            <p:xfrm>
              <a:off x="502301" y="2131712"/>
              <a:ext cx="36920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b="0"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m:t>
                                </m:r>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m:t>
                                </m:r>
                                <m:r>
                                  <a:rPr lang="de-DE" b="0" i="1" smtClean="0">
                                    <a:latin typeface="Cambria Math" panose="02040503050406030204" pitchFamily="18" charset="0"/>
                                    <a:ea typeface="Cambria Math" panose="02040503050406030204" pitchFamily="18" charset="0"/>
                                  </a:rPr>
                                  <m:t>∙1=10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9</m:t>
                                </m:r>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0=0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4</m:t>
                                </m:r>
                                <m:r>
                                  <a:rPr lang="de-DE" b="0" i="1" smtClean="0">
                                    <a:latin typeface="Cambria Math" panose="02040503050406030204" pitchFamily="18" charset="0"/>
                                    <a:ea typeface="Cambria Math" panose="02040503050406030204" pitchFamily="18" charset="0"/>
                                  </a:rPr>
                                  <m:t>∙1=4</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∙0=0</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8</m:t>
                                </m:r>
                                <m:r>
                                  <a:rPr lang="de-DE" b="0" i="1" smtClean="0">
                                    <a:latin typeface="Cambria Math" panose="02040503050406030204" pitchFamily="18" charset="0"/>
                                    <a:ea typeface="Cambria Math" panose="02040503050406030204" pitchFamily="18" charset="0"/>
                                  </a:rPr>
                                  <m:t>∙1=8</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r>
                                  <a:rPr lang="de-DE" b="0" i="1" smtClean="0">
                                    <a:latin typeface="Cambria Math" panose="02040503050406030204" pitchFamily="18" charset="0"/>
                                    <a:ea typeface="Cambria Math" panose="02040503050406030204" pitchFamily="18" charset="0"/>
                                  </a:rPr>
                                  <m:t>∙0=0</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r>
                                  <a:rPr lang="de-DE" b="0" i="1" smtClean="0">
                                    <a:latin typeface="Cambria Math" panose="02040503050406030204" pitchFamily="18" charset="0"/>
                                    <a:ea typeface="Cambria Math" panose="02040503050406030204" pitchFamily="18" charset="0"/>
                                  </a:rPr>
                                  <m:t>∙1=5</m:t>
                                </m:r>
                              </m:oMath>
                            </m:oMathPara>
                          </a14:m>
                          <a:endParaRPr lang="en-GB" dirty="0"/>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b="0" i="1" smtClean="0">
                                    <a:latin typeface="Cambria Math" panose="02040503050406030204" pitchFamily="18" charset="0"/>
                                    <a:ea typeface="Cambria Math" panose="02040503050406030204" pitchFamily="18" charset="0"/>
                                  </a:rPr>
                                  <m:t>∙0=0</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922279484"/>
                  </p:ext>
                </p:extLst>
              </p:nvPr>
            </p:nvGraphicFramePr>
            <p:xfrm>
              <a:off x="502301" y="2131712"/>
              <a:ext cx="36920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endParaRPr lang="en-US"/>
                        </a:p>
                      </a:txBody>
                      <a:tcPr>
                        <a:blipFill>
                          <a:blip r:embed="rId13"/>
                          <a:stretch>
                            <a:fillRect l="-1613" r="-372581" b="-813793"/>
                          </a:stretch>
                        </a:blipFill>
                      </a:tcPr>
                    </a:tc>
                    <a:tc>
                      <a:txBody>
                        <a:bodyPr/>
                        <a:lstStyle/>
                        <a:p>
                          <a:endParaRPr lang="en-US"/>
                        </a:p>
                      </a:txBody>
                      <a:tcPr>
                        <a:blipFill>
                          <a:blip r:embed="rId13"/>
                          <a:stretch>
                            <a:fillRect l="-101613" r="-272581" b="-813793"/>
                          </a:stretch>
                        </a:blipFill>
                      </a:tcPr>
                    </a:tc>
                    <a:tc>
                      <a:txBody>
                        <a:bodyPr/>
                        <a:lstStyle/>
                        <a:p>
                          <a:endParaRPr lang="en-US"/>
                        </a:p>
                      </a:txBody>
                      <a:tcPr>
                        <a:blipFill>
                          <a:blip r:embed="rId13"/>
                          <a:stretch>
                            <a:fillRect l="-201613" r="-172581" b="-813793"/>
                          </a:stretch>
                        </a:blipFill>
                      </a:tcPr>
                    </a:tc>
                    <a:tc>
                      <a:txBody>
                        <a:bodyPr/>
                        <a:lstStyle/>
                        <a:p>
                          <a:endParaRPr lang="en-US"/>
                        </a:p>
                      </a:txBody>
                      <a:tcPr>
                        <a:blipFill>
                          <a:blip r:embed="rId13"/>
                          <a:stretch>
                            <a:fillRect l="-176415" r="-943" b="-813793"/>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3"/>
                          <a:stretch>
                            <a:fillRect l="-1613" t="-96667" r="-372581" b="-686667"/>
                          </a:stretch>
                        </a:blipFill>
                      </a:tcPr>
                    </a:tc>
                    <a:tc>
                      <a:txBody>
                        <a:bodyPr/>
                        <a:lstStyle/>
                        <a:p>
                          <a:endParaRPr lang="en-US"/>
                        </a:p>
                      </a:txBody>
                      <a:tcPr>
                        <a:blipFill>
                          <a:blip r:embed="rId13"/>
                          <a:stretch>
                            <a:fillRect l="-101613" t="-96667" r="-272581" b="-686667"/>
                          </a:stretch>
                        </a:blipFill>
                      </a:tcPr>
                    </a:tc>
                    <a:tc>
                      <a:txBody>
                        <a:bodyPr/>
                        <a:lstStyle/>
                        <a:p>
                          <a:endParaRPr lang="en-US"/>
                        </a:p>
                      </a:txBody>
                      <a:tcPr>
                        <a:blipFill>
                          <a:blip r:embed="rId13"/>
                          <a:stretch>
                            <a:fillRect l="-201613" t="-96667" r="-172581" b="-686667"/>
                          </a:stretch>
                        </a:blipFill>
                      </a:tcPr>
                    </a:tc>
                    <a:tc>
                      <a:txBody>
                        <a:bodyPr/>
                        <a:lstStyle/>
                        <a:p>
                          <a:endParaRPr lang="en-US"/>
                        </a:p>
                      </a:txBody>
                      <a:tcPr>
                        <a:blipFill>
                          <a:blip r:embed="rId13"/>
                          <a:stretch>
                            <a:fillRect l="-176415" t="-96667" r="-943" b="-68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3"/>
                          <a:stretch>
                            <a:fillRect l="-1613" t="-203448" r="-372581" b="-610345"/>
                          </a:stretch>
                        </a:blipFill>
                      </a:tcPr>
                    </a:tc>
                    <a:tc>
                      <a:txBody>
                        <a:bodyPr/>
                        <a:lstStyle/>
                        <a:p>
                          <a:endParaRPr lang="en-US"/>
                        </a:p>
                      </a:txBody>
                      <a:tcPr>
                        <a:blipFill>
                          <a:blip r:embed="rId13"/>
                          <a:stretch>
                            <a:fillRect l="-101613" t="-203448" r="-272581" b="-610345"/>
                          </a:stretch>
                        </a:blipFill>
                      </a:tcPr>
                    </a:tc>
                    <a:tc>
                      <a:txBody>
                        <a:bodyPr/>
                        <a:lstStyle/>
                        <a:p>
                          <a:endParaRPr lang="en-US"/>
                        </a:p>
                      </a:txBody>
                      <a:tcPr>
                        <a:blipFill>
                          <a:blip r:embed="rId13"/>
                          <a:stretch>
                            <a:fillRect l="-201613" t="-203448" r="-172581" b="-610345"/>
                          </a:stretch>
                        </a:blipFill>
                      </a:tcPr>
                    </a:tc>
                    <a:tc>
                      <a:txBody>
                        <a:bodyPr/>
                        <a:lstStyle/>
                        <a:p>
                          <a:endParaRPr lang="en-US"/>
                        </a:p>
                      </a:txBody>
                      <a:tcPr>
                        <a:blipFill>
                          <a:blip r:embed="rId13"/>
                          <a:stretch>
                            <a:fillRect l="-176415" t="-203448" r="-943" b="-610345"/>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3"/>
                          <a:stretch>
                            <a:fillRect l="-1613" t="-303448" r="-372581" b="-510345"/>
                          </a:stretch>
                        </a:blipFill>
                      </a:tcPr>
                    </a:tc>
                    <a:tc>
                      <a:txBody>
                        <a:bodyPr/>
                        <a:lstStyle/>
                        <a:p>
                          <a:endParaRPr lang="en-US"/>
                        </a:p>
                      </a:txBody>
                      <a:tcPr>
                        <a:blipFill>
                          <a:blip r:embed="rId13"/>
                          <a:stretch>
                            <a:fillRect l="-101613" t="-303448" r="-272581" b="-510345"/>
                          </a:stretch>
                        </a:blipFill>
                      </a:tcPr>
                    </a:tc>
                    <a:tc>
                      <a:txBody>
                        <a:bodyPr/>
                        <a:lstStyle/>
                        <a:p>
                          <a:endParaRPr lang="en-US"/>
                        </a:p>
                      </a:txBody>
                      <a:tcPr>
                        <a:blipFill>
                          <a:blip r:embed="rId13"/>
                          <a:stretch>
                            <a:fillRect l="-201613" t="-303448" r="-172581" b="-510345"/>
                          </a:stretch>
                        </a:blipFill>
                      </a:tcPr>
                    </a:tc>
                    <a:tc>
                      <a:txBody>
                        <a:bodyPr/>
                        <a:lstStyle/>
                        <a:p>
                          <a:endParaRPr lang="en-US"/>
                        </a:p>
                      </a:txBody>
                      <a:tcPr>
                        <a:blipFill>
                          <a:blip r:embed="rId13"/>
                          <a:stretch>
                            <a:fillRect l="-176415" t="-303448" r="-943" b="-510345"/>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13"/>
                          <a:stretch>
                            <a:fillRect l="-1613" t="-390000" r="-372581" b="-393333"/>
                          </a:stretch>
                        </a:blipFill>
                      </a:tcPr>
                    </a:tc>
                    <a:tc>
                      <a:txBody>
                        <a:bodyPr/>
                        <a:lstStyle/>
                        <a:p>
                          <a:endParaRPr lang="en-US"/>
                        </a:p>
                      </a:txBody>
                      <a:tcPr>
                        <a:blipFill>
                          <a:blip r:embed="rId13"/>
                          <a:stretch>
                            <a:fillRect l="-101613" t="-390000" r="-272581" b="-393333"/>
                          </a:stretch>
                        </a:blipFill>
                      </a:tcPr>
                    </a:tc>
                    <a:tc>
                      <a:txBody>
                        <a:bodyPr/>
                        <a:lstStyle/>
                        <a:p>
                          <a:endParaRPr lang="en-US"/>
                        </a:p>
                      </a:txBody>
                      <a:tcPr>
                        <a:blipFill>
                          <a:blip r:embed="rId13"/>
                          <a:stretch>
                            <a:fillRect l="-201613" t="-390000" r="-172581" b="-393333"/>
                          </a:stretch>
                        </a:blipFill>
                      </a:tcPr>
                    </a:tc>
                    <a:tc>
                      <a:txBody>
                        <a:bodyPr/>
                        <a:lstStyle/>
                        <a:p>
                          <a:endParaRPr lang="en-US"/>
                        </a:p>
                      </a:txBody>
                      <a:tcPr>
                        <a:blipFill>
                          <a:blip r:embed="rId13"/>
                          <a:stretch>
                            <a:fillRect l="-176415" t="-390000" r="-943" b="-393333"/>
                          </a:stretch>
                        </a:blipFill>
                      </a:tcPr>
                    </a:tc>
                    <a:extLst>
                      <a:ext uri="{0D108BD9-81ED-4DB2-BD59-A6C34878D82A}">
                        <a16:rowId xmlns:a16="http://schemas.microsoft.com/office/drawing/2014/main" val="576065180"/>
                      </a:ext>
                    </a:extLst>
                  </a:tr>
                  <a:tr h="370840">
                    <a:tc>
                      <a:txBody>
                        <a:bodyPr/>
                        <a:lstStyle/>
                        <a:p>
                          <a:endParaRPr lang="en-US"/>
                        </a:p>
                      </a:txBody>
                      <a:tcPr>
                        <a:blipFill>
                          <a:blip r:embed="rId13"/>
                          <a:stretch>
                            <a:fillRect l="-1613" t="-506897" r="-372581" b="-306897"/>
                          </a:stretch>
                        </a:blipFill>
                      </a:tcPr>
                    </a:tc>
                    <a:tc>
                      <a:txBody>
                        <a:bodyPr/>
                        <a:lstStyle/>
                        <a:p>
                          <a:endParaRPr lang="en-US"/>
                        </a:p>
                      </a:txBody>
                      <a:tcPr>
                        <a:blipFill>
                          <a:blip r:embed="rId13"/>
                          <a:stretch>
                            <a:fillRect l="-101613" t="-506897" r="-272581" b="-306897"/>
                          </a:stretch>
                        </a:blipFill>
                      </a:tcPr>
                    </a:tc>
                    <a:tc>
                      <a:txBody>
                        <a:bodyPr/>
                        <a:lstStyle/>
                        <a:p>
                          <a:endParaRPr lang="en-US"/>
                        </a:p>
                      </a:txBody>
                      <a:tcPr>
                        <a:blipFill>
                          <a:blip r:embed="rId13"/>
                          <a:stretch>
                            <a:fillRect l="-201613" t="-506897" r="-172581" b="-306897"/>
                          </a:stretch>
                        </a:blipFill>
                      </a:tcPr>
                    </a:tc>
                    <a:tc>
                      <a:txBody>
                        <a:bodyPr/>
                        <a:lstStyle/>
                        <a:p>
                          <a:endParaRPr lang="en-US"/>
                        </a:p>
                      </a:txBody>
                      <a:tcPr>
                        <a:blipFill>
                          <a:blip r:embed="rId13"/>
                          <a:stretch>
                            <a:fillRect l="-176415" t="-506897" r="-943" b="-30689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3"/>
                          <a:stretch>
                            <a:fillRect l="-1613" t="-606897" r="-372581" b="-206897"/>
                          </a:stretch>
                        </a:blipFill>
                      </a:tcPr>
                    </a:tc>
                    <a:tc>
                      <a:txBody>
                        <a:bodyPr/>
                        <a:lstStyle/>
                        <a:p>
                          <a:endParaRPr lang="en-US"/>
                        </a:p>
                      </a:txBody>
                      <a:tcPr>
                        <a:blipFill>
                          <a:blip r:embed="rId13"/>
                          <a:stretch>
                            <a:fillRect l="-101613" t="-606897" r="-272581" b="-206897"/>
                          </a:stretch>
                        </a:blipFill>
                      </a:tcPr>
                    </a:tc>
                    <a:tc>
                      <a:txBody>
                        <a:bodyPr/>
                        <a:lstStyle/>
                        <a:p>
                          <a:endParaRPr lang="en-US"/>
                        </a:p>
                      </a:txBody>
                      <a:tcPr>
                        <a:blipFill>
                          <a:blip r:embed="rId13"/>
                          <a:stretch>
                            <a:fillRect l="-201613" t="-606897" r="-172581" b="-206897"/>
                          </a:stretch>
                        </a:blipFill>
                      </a:tcPr>
                    </a:tc>
                    <a:tc>
                      <a:txBody>
                        <a:bodyPr/>
                        <a:lstStyle/>
                        <a:p>
                          <a:endParaRPr lang="en-US"/>
                        </a:p>
                      </a:txBody>
                      <a:tcPr>
                        <a:blipFill>
                          <a:blip r:embed="rId13"/>
                          <a:stretch>
                            <a:fillRect l="-176415" t="-606897" r="-943" b="-206897"/>
                          </a:stretch>
                        </a:blipFill>
                      </a:tcPr>
                    </a:tc>
                    <a:extLst>
                      <a:ext uri="{0D108BD9-81ED-4DB2-BD59-A6C34878D82A}">
                        <a16:rowId xmlns:a16="http://schemas.microsoft.com/office/drawing/2014/main" val="100732356"/>
                      </a:ext>
                    </a:extLst>
                  </a:tr>
                  <a:tr h="370840">
                    <a:tc>
                      <a:txBody>
                        <a:bodyPr/>
                        <a:lstStyle/>
                        <a:p>
                          <a:endParaRPr lang="en-US"/>
                        </a:p>
                      </a:txBody>
                      <a:tcPr>
                        <a:blipFill>
                          <a:blip r:embed="rId13"/>
                          <a:stretch>
                            <a:fillRect l="-1613" t="-683333" r="-372581" b="-100000"/>
                          </a:stretch>
                        </a:blipFill>
                      </a:tcPr>
                    </a:tc>
                    <a:tc>
                      <a:txBody>
                        <a:bodyPr/>
                        <a:lstStyle/>
                        <a:p>
                          <a:endParaRPr lang="en-US"/>
                        </a:p>
                      </a:txBody>
                      <a:tcPr>
                        <a:blipFill>
                          <a:blip r:embed="rId13"/>
                          <a:stretch>
                            <a:fillRect l="-101613" t="-683333" r="-272581" b="-100000"/>
                          </a:stretch>
                        </a:blipFill>
                      </a:tcPr>
                    </a:tc>
                    <a:tc>
                      <a:txBody>
                        <a:bodyPr/>
                        <a:lstStyle/>
                        <a:p>
                          <a:endParaRPr lang="en-US"/>
                        </a:p>
                      </a:txBody>
                      <a:tcPr>
                        <a:blipFill>
                          <a:blip r:embed="rId13"/>
                          <a:stretch>
                            <a:fillRect l="-201613" t="-683333" r="-172581" b="-100000"/>
                          </a:stretch>
                        </a:blipFill>
                      </a:tcPr>
                    </a:tc>
                    <a:tc>
                      <a:txBody>
                        <a:bodyPr/>
                        <a:lstStyle/>
                        <a:p>
                          <a:endParaRPr lang="en-US"/>
                        </a:p>
                      </a:txBody>
                      <a:tcPr>
                        <a:blipFill>
                          <a:blip r:embed="rId13"/>
                          <a:stretch>
                            <a:fillRect l="-176415" t="-683333" r="-943" b="-100000"/>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13"/>
                          <a:stretch>
                            <a:fillRect l="-1613" t="-810345" r="-372581" b="-3448"/>
                          </a:stretch>
                        </a:blipFill>
                      </a:tcPr>
                    </a:tc>
                    <a:tc>
                      <a:txBody>
                        <a:bodyPr/>
                        <a:lstStyle/>
                        <a:p>
                          <a:endParaRPr lang="en-US"/>
                        </a:p>
                      </a:txBody>
                      <a:tcPr>
                        <a:blipFill>
                          <a:blip r:embed="rId13"/>
                          <a:stretch>
                            <a:fillRect l="-101613" t="-810345" r="-272581" b="-3448"/>
                          </a:stretch>
                        </a:blipFill>
                      </a:tcPr>
                    </a:tc>
                    <a:tc>
                      <a:txBody>
                        <a:bodyPr/>
                        <a:lstStyle/>
                        <a:p>
                          <a:endParaRPr lang="en-US"/>
                        </a:p>
                      </a:txBody>
                      <a:tcPr>
                        <a:blipFill>
                          <a:blip r:embed="rId13"/>
                          <a:stretch>
                            <a:fillRect l="-201613" t="-810345" r="-172581" b="-3448"/>
                          </a:stretch>
                        </a:blipFill>
                      </a:tcPr>
                    </a:tc>
                    <a:tc>
                      <a:txBody>
                        <a:bodyPr/>
                        <a:lstStyle/>
                        <a:p>
                          <a:endParaRPr lang="en-US"/>
                        </a:p>
                      </a:txBody>
                      <a:tcPr>
                        <a:blipFill>
                          <a:blip r:embed="rId13"/>
                          <a:stretch>
                            <a:fillRect l="-176415" t="-810345" r="-943" b="-3448"/>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084044266"/>
                  </p:ext>
                </p:extLst>
              </p:nvPr>
            </p:nvGraphicFramePr>
            <p:xfrm>
              <a:off x="4640325" y="2131712"/>
              <a:ext cx="300501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10+0=10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4+0=</m:t>
                                </m:r>
                                <m:r>
                                  <a:rPr lang="de-DE" b="0" i="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8+0=8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5+0=5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084044266"/>
                  </p:ext>
                </p:extLst>
              </p:nvPr>
            </p:nvGraphicFramePr>
            <p:xfrm>
              <a:off x="4640325" y="2131712"/>
              <a:ext cx="300501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l="-1613" r="-285484" b="-406897"/>
                          </a:stretch>
                        </a:blipFill>
                      </a:tcPr>
                    </a:tc>
                    <a:tc>
                      <a:txBody>
                        <a:bodyPr/>
                        <a:lstStyle/>
                        <a:p>
                          <a:endParaRPr lang="en-US"/>
                        </a:p>
                      </a:txBody>
                      <a:tcPr>
                        <a:blipFill>
                          <a:blip r:embed="rId14"/>
                          <a:stretch>
                            <a:fillRect l="-103279" r="-190164" b="-406897"/>
                          </a:stretch>
                        </a:blipFill>
                      </a:tcPr>
                    </a:tc>
                    <a:tc>
                      <a:txBody>
                        <a:bodyPr/>
                        <a:lstStyle/>
                        <a:p>
                          <a:endParaRPr lang="en-US"/>
                        </a:p>
                      </a:txBody>
                      <a:tcPr>
                        <a:blipFill>
                          <a:blip r:embed="rId14"/>
                          <a:stretch>
                            <a:fillRect l="-108772" r="-1754"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l="-1613" t="-96667" r="-285484" b="-293333"/>
                          </a:stretch>
                        </a:blipFill>
                      </a:tcPr>
                    </a:tc>
                    <a:tc>
                      <a:txBody>
                        <a:bodyPr/>
                        <a:lstStyle/>
                        <a:p>
                          <a:endParaRPr lang="en-US"/>
                        </a:p>
                      </a:txBody>
                      <a:tcPr>
                        <a:blipFill>
                          <a:blip r:embed="rId14"/>
                          <a:stretch>
                            <a:fillRect l="-103279" t="-96667" r="-190164" b="-293333"/>
                          </a:stretch>
                        </a:blipFill>
                      </a:tcPr>
                    </a:tc>
                    <a:tc>
                      <a:txBody>
                        <a:bodyPr/>
                        <a:lstStyle/>
                        <a:p>
                          <a:endParaRPr lang="en-US"/>
                        </a:p>
                      </a:txBody>
                      <a:tcPr>
                        <a:blipFill>
                          <a:blip r:embed="rId14"/>
                          <a:stretch>
                            <a:fillRect l="-108772" t="-96667" r="-1754"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4"/>
                          <a:stretch>
                            <a:fillRect l="-1613" t="-203448" r="-285484" b="-203448"/>
                          </a:stretch>
                        </a:blipFill>
                      </a:tcPr>
                    </a:tc>
                    <a:tc>
                      <a:txBody>
                        <a:bodyPr/>
                        <a:lstStyle/>
                        <a:p>
                          <a:endParaRPr lang="en-US"/>
                        </a:p>
                      </a:txBody>
                      <a:tcPr>
                        <a:blipFill>
                          <a:blip r:embed="rId14"/>
                          <a:stretch>
                            <a:fillRect l="-103279" t="-203448" r="-190164" b="-203448"/>
                          </a:stretch>
                        </a:blipFill>
                      </a:tcPr>
                    </a:tc>
                    <a:tc>
                      <a:txBody>
                        <a:bodyPr/>
                        <a:lstStyle/>
                        <a:p>
                          <a:endParaRPr lang="en-US"/>
                        </a:p>
                      </a:txBody>
                      <a:tcPr>
                        <a:blipFill>
                          <a:blip r:embed="rId14"/>
                          <a:stretch>
                            <a:fillRect l="-108772" t="-203448" r="-1754"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4"/>
                          <a:stretch>
                            <a:fillRect l="-1613" t="-293333" r="-285484" b="-96667"/>
                          </a:stretch>
                        </a:blipFill>
                      </a:tcPr>
                    </a:tc>
                    <a:tc>
                      <a:txBody>
                        <a:bodyPr/>
                        <a:lstStyle/>
                        <a:p>
                          <a:endParaRPr lang="en-US"/>
                        </a:p>
                      </a:txBody>
                      <a:tcPr>
                        <a:blipFill>
                          <a:blip r:embed="rId14"/>
                          <a:stretch>
                            <a:fillRect l="-103279" t="-293333" r="-190164" b="-96667"/>
                          </a:stretch>
                        </a:blipFill>
                      </a:tcPr>
                    </a:tc>
                    <a:tc>
                      <a:txBody>
                        <a:bodyPr/>
                        <a:lstStyle/>
                        <a:p>
                          <a:endParaRPr lang="en-US"/>
                        </a:p>
                      </a:txBody>
                      <a:tcPr>
                        <a:blipFill>
                          <a:blip r:embed="rId14"/>
                          <a:stretch>
                            <a:fillRect l="-108772" t="-293333" r="-1754"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14"/>
                          <a:stretch>
                            <a:fillRect l="-1613" t="-406897" r="-285484"/>
                          </a:stretch>
                        </a:blipFill>
                      </a:tcPr>
                    </a:tc>
                    <a:tc>
                      <a:txBody>
                        <a:bodyPr/>
                        <a:lstStyle/>
                        <a:p>
                          <a:endParaRPr lang="en-US"/>
                        </a:p>
                      </a:txBody>
                      <a:tcPr>
                        <a:blipFill>
                          <a:blip r:embed="rId14"/>
                          <a:stretch>
                            <a:fillRect l="-103279" t="-406897" r="-190164"/>
                          </a:stretch>
                        </a:blipFill>
                      </a:tcPr>
                    </a:tc>
                    <a:tc>
                      <a:txBody>
                        <a:bodyPr/>
                        <a:lstStyle/>
                        <a:p>
                          <a:endParaRPr lang="en-US"/>
                        </a:p>
                      </a:txBody>
                      <a:tcPr>
                        <a:blipFill>
                          <a:blip r:embed="rId14"/>
                          <a:stretch>
                            <a:fillRect l="-108772" t="-406897" r="-1754"/>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extLst>
                  <p:ext uri="{D42A27DB-BD31-4B8C-83A1-F6EECF244321}">
                    <p14:modId xmlns:p14="http://schemas.microsoft.com/office/powerpoint/2010/main" val="1610149360"/>
                  </p:ext>
                </p:extLst>
              </p:nvPr>
            </p:nvGraphicFramePr>
            <p:xfrm>
              <a:off x="2436829" y="5499548"/>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𝑇𝑟𝑎𝑣𝑒𝑙</m:t>
                                </m:r>
                                <m:r>
                                  <a:rPr lang="de-DE" smtClean="0">
                                    <a:latin typeface="Cambria Math" panose="02040503050406030204" pitchFamily="18" charset="0"/>
                                  </a:rPr>
                                  <m:t>(</m:t>
                                </m:r>
                                <m:r>
                                  <a:rPr lang="de-DE" smtClean="0">
                                    <a:latin typeface="Cambria Math" panose="02040503050406030204" pitchFamily="18" charset="0"/>
                                  </a:rPr>
                                  <m:t>𝑋</m:t>
                                </m:r>
                                <m:r>
                                  <a:rPr lang="de-DE" smtClean="0">
                                    <a:latin typeface="Cambria Math" panose="02040503050406030204" pitchFamily="18"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extLst>
                  <p:ext uri="{D42A27DB-BD31-4B8C-83A1-F6EECF244321}">
                    <p14:modId xmlns:p14="http://schemas.microsoft.com/office/powerpoint/2010/main" val="1610149360"/>
                  </p:ext>
                </p:extLst>
              </p:nvPr>
            </p:nvGraphicFramePr>
            <p:xfrm>
              <a:off x="2436829" y="5499548"/>
              <a:ext cx="1757553" cy="1112520"/>
            </p:xfrm>
            <a:graphic>
              <a:graphicData uri="http://schemas.openxmlformats.org/drawingml/2006/table">
                <a:tbl>
                  <a:tblPr firstRow="1" bandRow="1">
                    <a:tableStyleId>{00A15C55-8517-42AA-B614-E9B94910E393}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5"/>
                          <a:stretch>
                            <a:fillRect t="-3448" r="-39604" b="-203448"/>
                          </a:stretch>
                        </a:blipFill>
                      </a:tcPr>
                    </a:tc>
                    <a:tc>
                      <a:txBody>
                        <a:bodyPr/>
                        <a:lstStyle/>
                        <a:p>
                          <a:endParaRPr lang="en-US"/>
                        </a:p>
                      </a:txBody>
                      <a:tcPr>
                        <a:blipFill>
                          <a:blip r:embed="rId15"/>
                          <a:stretch>
                            <a:fillRect l="-258974" t="-3448" r="-2564" b="-203448"/>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5"/>
                          <a:stretch>
                            <a:fillRect t="-100000" r="-39604" b="-96667"/>
                          </a:stretch>
                        </a:blipFill>
                      </a:tcPr>
                    </a:tc>
                    <a:tc>
                      <a:txBody>
                        <a:bodyPr/>
                        <a:lstStyle/>
                        <a:p>
                          <a:endParaRPr lang="en-US"/>
                        </a:p>
                      </a:txBody>
                      <a:tcPr>
                        <a:blipFill>
                          <a:blip r:embed="rId15"/>
                          <a:stretch>
                            <a:fillRect l="-258974" t="-100000" r="-2564"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5"/>
                          <a:stretch>
                            <a:fillRect t="-206897" r="-39604"/>
                          </a:stretch>
                        </a:blipFill>
                      </a:tcPr>
                    </a:tc>
                    <a:tc>
                      <a:txBody>
                        <a:bodyPr/>
                        <a:lstStyle/>
                        <a:p>
                          <a:endParaRPr lang="en-US"/>
                        </a:p>
                      </a:txBody>
                      <a:tcPr>
                        <a:blipFill>
                          <a:blip r:embed="rId15"/>
                          <a:stretch>
                            <a:fillRect l="-258974" t="-206897" r="-2564"/>
                          </a:stretch>
                        </a:blipFill>
                      </a:tcPr>
                    </a:tc>
                    <a:extLst>
                      <a:ext uri="{0D108BD9-81ED-4DB2-BD59-A6C34878D82A}">
                        <a16:rowId xmlns:a16="http://schemas.microsoft.com/office/drawing/2014/main" val="100732356"/>
                      </a:ext>
                    </a:extLst>
                  </a:tr>
                </a:tbl>
              </a:graphicData>
            </a:graphic>
          </p:graphicFrame>
        </mc:Fallback>
      </mc:AlternateContent>
    </p:spTree>
    <p:extLst>
      <p:ext uri="{BB962C8B-B14F-4D97-AF65-F5344CB8AC3E}">
        <p14:creationId xmlns:p14="http://schemas.microsoft.com/office/powerpoint/2010/main" val="17185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EU Query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𝒟</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lvl="1"/>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a14:m>
                <a:r>
                  <a:rPr lang="en-GB" dirty="0"/>
                  <a:t>, sum out </a:t>
                </a:r>
                <a14:m>
                  <m:oMath xmlns:m="http://schemas.openxmlformats.org/officeDocument/2006/math">
                    <m:r>
                      <a:rPr lang="de-DE" i="1" smtClean="0">
                        <a:latin typeface="Cambria Math" panose="02040503050406030204" pitchFamily="18" charset="0"/>
                      </a:rPr>
                      <m:t>𝑆</m:t>
                    </m:r>
                    <m:r>
                      <a:rPr lang="de-DE" b="0" i="1" smtClean="0">
                        <a:latin typeface="Cambria Math" panose="02040503050406030204" pitchFamily="18" charset="0"/>
                      </a:rPr>
                      <m:t>𝑖𝑐𝑘</m:t>
                    </m:r>
                    <m:d>
                      <m:dPr>
                        <m:ctrlPr>
                          <a:rPr lang="de-DE" i="1">
                            <a:latin typeface="Cambria Math" panose="02040503050406030204" pitchFamily="18" charset="0"/>
                          </a:rPr>
                        </m:ctrlPr>
                      </m:dPr>
                      <m:e>
                        <m:r>
                          <a:rPr lang="de-DE">
                            <a:latin typeface="Cambria Math" panose="02040503050406030204" pitchFamily="18" charset="0"/>
                          </a:rPr>
                          <m:t>𝑋</m:t>
                        </m:r>
                      </m:e>
                    </m:d>
                  </m:oMath>
                </a14:m>
                <a:r>
                  <a:rPr lang="en-GB" dirty="0"/>
                  <a:t>, exponentiate for </a:t>
                </a:r>
                <a14:m>
                  <m:oMath xmlns:m="http://schemas.openxmlformats.org/officeDocument/2006/math">
                    <m:r>
                      <a:rPr lang="en-GB" i="1" dirty="0" smtClean="0">
                        <a:latin typeface="Cambria Math" panose="02040503050406030204" pitchFamily="18" charset="0"/>
                      </a:rPr>
                      <m:t>𝑋</m:t>
                    </m:r>
                  </m:oMath>
                </a14:m>
                <a:r>
                  <a:rPr lang="en-GB" dirty="0"/>
                  <a:t>, normalise</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44</a:t>
            </a:fld>
            <a:endParaRPr lang="en-GB"/>
          </a:p>
        </p:txBody>
      </p:sp>
      <p:grpSp>
        <p:nvGrpSpPr>
          <p:cNvPr id="49" name="Group 48">
            <a:extLst>
              <a:ext uri="{FF2B5EF4-FFF2-40B4-BE49-F238E27FC236}">
                <a16:creationId xmlns:a16="http://schemas.microsoft.com/office/drawing/2014/main" id="{A6D46B8A-31B0-F94D-AC18-A16A5F91FB4C}"/>
              </a:ext>
            </a:extLst>
          </p:cNvPr>
          <p:cNvGrpSpPr/>
          <p:nvPr/>
        </p:nvGrpSpPr>
        <p:grpSpPr>
          <a:xfrm>
            <a:off x="4262859" y="4173777"/>
            <a:ext cx="4590620" cy="2182574"/>
            <a:chOff x="4499590" y="1968085"/>
            <a:chExt cx="4590620" cy="2182574"/>
          </a:xfrm>
        </p:grpSpPr>
        <p:sp>
          <p:nvSpPr>
            <p:cNvPr id="50" name="Rectangle 49">
              <a:extLst>
                <a:ext uri="{FF2B5EF4-FFF2-40B4-BE49-F238E27FC236}">
                  <a16:creationId xmlns:a16="http://schemas.microsoft.com/office/drawing/2014/main" id="{E7B9C6B2-0CF7-BF41-B4A8-F3977B61EA8D}"/>
                </a:ext>
              </a:extLst>
            </p:cNvPr>
            <p:cNvSpPr/>
            <p:nvPr/>
          </p:nvSpPr>
          <p:spPr>
            <a:xfrm>
              <a:off x="4499590" y="1968085"/>
              <a:ext cx="4590620" cy="2182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AF71441-19A4-DA48-9328-31E01B4C4890}"/>
                </a:ext>
              </a:extLst>
            </p:cNvPr>
            <p:cNvGrpSpPr/>
            <p:nvPr/>
          </p:nvGrpSpPr>
          <p:grpSpPr>
            <a:xfrm>
              <a:off x="6071868" y="2039395"/>
              <a:ext cx="2725692" cy="2025126"/>
              <a:chOff x="6071868" y="4442543"/>
              <a:chExt cx="2725692" cy="202512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8BE7779-2126-7C4F-8B45-4ED94C505963}"/>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54" name="TextBox 53">
                    <a:extLst>
                      <a:ext uri="{FF2B5EF4-FFF2-40B4-BE49-F238E27FC236}">
                        <a16:creationId xmlns:a16="http://schemas.microsoft.com/office/drawing/2014/main" id="{F8BE7779-2126-7C4F-8B45-4ED94C505963}"/>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2888B8E-0E1E-B744-B685-45CE8FB7AB43}"/>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55" name="TextBox 54">
                    <a:extLst>
                      <a:ext uri="{FF2B5EF4-FFF2-40B4-BE49-F238E27FC236}">
                        <a16:creationId xmlns:a16="http://schemas.microsoft.com/office/drawing/2014/main" id="{F2888B8E-0E1E-B744-B685-45CE8FB7AB43}"/>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48C3806-8E03-4248-8DE4-3E3027E42C66}"/>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57" name="TextBox 56">
                    <a:extLst>
                      <a:ext uri="{FF2B5EF4-FFF2-40B4-BE49-F238E27FC236}">
                        <a16:creationId xmlns:a16="http://schemas.microsoft.com/office/drawing/2014/main" id="{248C3806-8E03-4248-8DE4-3E3027E42C6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7004BF8-E867-FB41-85F6-16868C39358A}"/>
                  </a:ext>
                </a:extLst>
              </p:cNvPr>
              <p:cNvCxnSpPr>
                <a:cxnSpLocks/>
                <a:stCxn id="55" idx="1"/>
                <a:endCxn id="85"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C96907-9495-D244-AF9D-E7F3892E6E50}"/>
                  </a:ext>
                </a:extLst>
              </p:cNvPr>
              <p:cNvCxnSpPr>
                <a:cxnSpLocks/>
                <a:stCxn id="81" idx="0"/>
                <a:endCxn id="54"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E9EF5-1096-324D-8B10-6CBC0EFB2AB9}"/>
                  </a:ext>
                </a:extLst>
              </p:cNvPr>
              <p:cNvCxnSpPr>
                <a:cxnSpLocks/>
                <a:stCxn id="54" idx="4"/>
                <a:endCxn id="77"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DC64C5D-9738-DB43-BD4C-EF42C2D00BC8}"/>
                  </a:ext>
                </a:extLst>
              </p:cNvPr>
              <p:cNvCxnSpPr>
                <a:cxnSpLocks/>
                <a:stCxn id="81" idx="2"/>
                <a:endCxn id="57"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7F82654-8DC6-0C4A-A448-6073480BC663}"/>
                  </a:ext>
                </a:extLst>
              </p:cNvPr>
              <p:cNvCxnSpPr>
                <a:cxnSpLocks/>
                <a:stCxn id="77" idx="2"/>
                <a:endCxn id="57"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274FD3-1938-4C46-9CCE-773FA42763BD}"/>
                  </a:ext>
                </a:extLst>
              </p:cNvPr>
              <p:cNvCxnSpPr>
                <a:cxnSpLocks/>
                <a:stCxn id="54" idx="0"/>
                <a:endCxn id="85"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E476135-CC91-8F4E-A980-8B6DD77938CA}"/>
                  </a:ext>
                </a:extLst>
              </p:cNvPr>
              <p:cNvGrpSpPr/>
              <p:nvPr/>
            </p:nvGrpSpPr>
            <p:grpSpPr>
              <a:xfrm>
                <a:off x="6596883" y="4644576"/>
                <a:ext cx="509478" cy="347288"/>
                <a:chOff x="6716057" y="2937320"/>
                <a:chExt cx="509478" cy="347288"/>
              </a:xfrm>
            </p:grpSpPr>
            <p:sp>
              <p:nvSpPr>
                <p:cNvPr id="85" name="Rectangle 84">
                  <a:extLst>
                    <a:ext uri="{FF2B5EF4-FFF2-40B4-BE49-F238E27FC236}">
                      <a16:creationId xmlns:a16="http://schemas.microsoft.com/office/drawing/2014/main" id="{EDDDC6DB-4873-614E-A0EB-40E7EA91F5CB}"/>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BF0A5001-1686-6047-A7D7-8AD0BC6BFE4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87" name="TextBox 86">
                      <a:extLst>
                        <a:ext uri="{FF2B5EF4-FFF2-40B4-BE49-F238E27FC236}">
                          <a16:creationId xmlns:a16="http://schemas.microsoft.com/office/drawing/2014/main" id="{BF0A5001-1686-6047-A7D7-8AD0BC6BFE46}"/>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8"/>
                      <a:stretch>
                        <a:fillRect l="-15385" r="-3846" b="-21739"/>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E58DF408-49FB-9246-88D6-264A9F0169F8}"/>
                  </a:ext>
                </a:extLst>
              </p:cNvPr>
              <p:cNvGrpSpPr/>
              <p:nvPr/>
            </p:nvGrpSpPr>
            <p:grpSpPr>
              <a:xfrm>
                <a:off x="6071868" y="5642804"/>
                <a:ext cx="425774" cy="392260"/>
                <a:chOff x="6191042" y="3935548"/>
                <a:chExt cx="425774" cy="392260"/>
              </a:xfrm>
            </p:grpSpPr>
            <p:sp>
              <p:nvSpPr>
                <p:cNvPr id="80" name="Rectangle 79">
                  <a:extLst>
                    <a:ext uri="{FF2B5EF4-FFF2-40B4-BE49-F238E27FC236}">
                      <a16:creationId xmlns:a16="http://schemas.microsoft.com/office/drawing/2014/main" id="{F973A999-9346-CE49-BE71-5EFDCC64A89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0D3DD54-E657-6348-AC53-5187A0DFA4E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DCB7C23A-5F22-B34A-ACD3-D4A8F98F276B}"/>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B308DEB-0319-374B-BA01-CA05D1A22E94}"/>
                        </a:ext>
                      </a:extLst>
                    </p:cNvPr>
                    <p:cNvSpPr txBox="1"/>
                    <p:nvPr/>
                  </p:nvSpPr>
                  <p:spPr>
                    <a:xfrm>
                      <a:off x="6191042" y="4050809"/>
                      <a:ext cx="3858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1</m:t>
                                </m:r>
                                <m:r>
                                  <a:rPr lang="de-DE" b="0" i="1" smtClean="0">
                                    <a:latin typeface="Cambria Math" charset="0"/>
                                  </a:rPr>
                                  <m:t>2</m:t>
                                </m:r>
                              </m:sub>
                              <m:sup>
                                <m:r>
                                  <a:rPr lang="de-DE" b="0" i="1" smtClean="0">
                                    <a:latin typeface="Cambria Math" panose="02040503050406030204" pitchFamily="18" charset="0"/>
                                  </a:rPr>
                                  <m:t>′</m:t>
                                </m:r>
                              </m:sup>
                            </m:sSubSup>
                          </m:oMath>
                        </m:oMathPara>
                      </a14:m>
                      <a:endParaRPr lang="en-GB" dirty="0"/>
                    </a:p>
                  </p:txBody>
                </p:sp>
              </mc:Choice>
              <mc:Fallback xmlns="">
                <p:sp>
                  <p:nvSpPr>
                    <p:cNvPr id="83" name="TextBox 82">
                      <a:extLst>
                        <a:ext uri="{FF2B5EF4-FFF2-40B4-BE49-F238E27FC236}">
                          <a16:creationId xmlns:a16="http://schemas.microsoft.com/office/drawing/2014/main" id="{AB308DEB-0319-374B-BA01-CA05D1A22E94}"/>
                        </a:ext>
                      </a:extLst>
                    </p:cNvPr>
                    <p:cNvSpPr txBox="1">
                      <a:spLocks noRot="1" noChangeAspect="1" noMove="1" noResize="1" noEditPoints="1" noAdjustHandles="1" noChangeArrowheads="1" noChangeShapeType="1" noTextEdit="1"/>
                    </p:cNvSpPr>
                    <p:nvPr/>
                  </p:nvSpPr>
                  <p:spPr>
                    <a:xfrm>
                      <a:off x="6191042" y="4050809"/>
                      <a:ext cx="385875" cy="276999"/>
                    </a:xfrm>
                    <a:prstGeom prst="rect">
                      <a:avLst/>
                    </a:prstGeom>
                    <a:blipFill>
                      <a:blip r:embed="rId9"/>
                      <a:stretch>
                        <a:fillRect l="-9375" r="-3125" b="-21739"/>
                      </a:stretch>
                    </a:blipFill>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A7C124A6-B472-7B4C-AB61-08BB76EF119A}"/>
                  </a:ext>
                </a:extLst>
              </p:cNvPr>
              <p:cNvGrpSpPr/>
              <p:nvPr/>
            </p:nvGrpSpPr>
            <p:grpSpPr>
              <a:xfrm>
                <a:off x="6856652" y="5636951"/>
                <a:ext cx="516037" cy="397857"/>
                <a:chOff x="6975826" y="3929695"/>
                <a:chExt cx="516037" cy="397857"/>
              </a:xfrm>
            </p:grpSpPr>
            <p:sp>
              <p:nvSpPr>
                <p:cNvPr id="76" name="Rectangle 75">
                  <a:extLst>
                    <a:ext uri="{FF2B5EF4-FFF2-40B4-BE49-F238E27FC236}">
                      <a16:creationId xmlns:a16="http://schemas.microsoft.com/office/drawing/2014/main" id="{7DD0E2A9-4FCA-BD44-A87C-1A9266AE35EC}"/>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F7B9D654-0DE1-DF45-9B9F-9F165A453267}"/>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4BCBF9C3-855E-AA47-B5DD-022B053AF0AD}"/>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8F5264A-3173-324A-A0C1-CDF82818E4CA}"/>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charset="0"/>
                                  </a:rPr>
                                  <m:t>3</m:t>
                                </m:r>
                              </m:sub>
                              <m:sup>
                                <m:r>
                                  <a:rPr lang="de-DE" b="0" i="1" smtClean="0">
                                    <a:latin typeface="Cambria Math" panose="02040503050406030204" pitchFamily="18" charset="0"/>
                                  </a:rPr>
                                  <m:t>′</m:t>
                                </m:r>
                              </m:sup>
                            </m:sSubSup>
                          </m:oMath>
                        </m:oMathPara>
                      </a14:m>
                      <a:endParaRPr lang="en-GB" dirty="0"/>
                    </a:p>
                  </p:txBody>
                </p:sp>
              </mc:Choice>
              <mc:Fallback xmlns="">
                <p:sp>
                  <p:nvSpPr>
                    <p:cNvPr id="79" name="TextBox 78">
                      <a:extLst>
                        <a:ext uri="{FF2B5EF4-FFF2-40B4-BE49-F238E27FC236}">
                          <a16:creationId xmlns:a16="http://schemas.microsoft.com/office/drawing/2014/main" id="{E8F5264A-3173-324A-A0C1-CDF82818E4CA}"/>
                        </a:ext>
                      </a:extLst>
                    </p:cNvPr>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985680969"/>
                  </p:ext>
                </p:extLst>
              </p:nvPr>
            </p:nvGraphicFramePr>
            <p:xfrm>
              <a:off x="628650" y="2402247"/>
              <a:ext cx="3406649"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10</m:t>
                                </m:r>
                                <m:r>
                                  <a:rPr lang="de-DE" b="0" i="1" smtClean="0">
                                    <a:latin typeface="Cambria Math" panose="02040503050406030204" pitchFamily="18" charset="0"/>
                                    <a:ea typeface="Cambria Math" panose="02040503050406030204" pitchFamily="18" charset="0"/>
                                  </a:rPr>
                                  <m:t>∙10</m:t>
                                </m:r>
                                <m:r>
                                  <a:rPr lang="de-DE" b="0" i="1" smtClean="0">
                                    <a:latin typeface="Cambria Math" panose="02040503050406030204" pitchFamily="18" charset="0"/>
                                  </a:rPr>
                                  <m:t>0=1000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4</m:t>
                                </m:r>
                                <m:r>
                                  <a:rPr lang="de-DE" b="0" i="1" smtClean="0">
                                    <a:latin typeface="Cambria Math" panose="02040503050406030204" pitchFamily="18" charset="0"/>
                                    <a:ea typeface="Cambria Math" panose="02040503050406030204" pitchFamily="18" charset="0"/>
                                  </a:rPr>
                                  <m:t>∙121</m:t>
                                </m:r>
                                <m:r>
                                  <a:rPr lang="de-DE" b="0" i="1" smtClean="0">
                                    <a:latin typeface="Cambria Math" panose="02040503050406030204" pitchFamily="18" charset="0"/>
                                  </a:rPr>
                                  <m:t>=</m:t>
                                </m:r>
                                <m:r>
                                  <a:rPr lang="de-DE" b="0" i="0" smtClean="0">
                                    <a:latin typeface="Cambria Math" panose="02040503050406030204" pitchFamily="18" charset="0"/>
                                  </a:rPr>
                                  <m:t>  484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8</m:t>
                                </m:r>
                                <m:r>
                                  <a:rPr lang="de-DE" b="0" i="1" smtClean="0">
                                    <a:latin typeface="Cambria Math" panose="02040503050406030204" pitchFamily="18" charset="0"/>
                                    <a:ea typeface="Cambria Math" panose="02040503050406030204" pitchFamily="18" charset="0"/>
                                  </a:rPr>
                                  <m:t>∙49</m:t>
                                </m:r>
                                <m:r>
                                  <a:rPr lang="de-DE" b="0" i="1" smtClean="0">
                                    <a:latin typeface="Cambria Math" panose="02040503050406030204" pitchFamily="18" charset="0"/>
                                  </a:rPr>
                                  <m:t>=  392</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5</m:t>
                                </m:r>
                                <m:r>
                                  <a:rPr lang="de-DE" b="0" i="1" smtClean="0">
                                    <a:latin typeface="Cambria Math" panose="02040503050406030204" pitchFamily="18" charset="0"/>
                                    <a:ea typeface="Cambria Math" panose="02040503050406030204" pitchFamily="18" charset="0"/>
                                  </a:rPr>
                                  <m:t>∙81</m:t>
                                </m:r>
                                <m:r>
                                  <a:rPr lang="de-DE" b="0" i="1" smtClean="0">
                                    <a:latin typeface="Cambria Math" panose="02040503050406030204" pitchFamily="18" charset="0"/>
                                  </a:rPr>
                                  <m:t>=  405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985680969"/>
                  </p:ext>
                </p:extLst>
              </p:nvPr>
            </p:nvGraphicFramePr>
            <p:xfrm>
              <a:off x="628650" y="2402247"/>
              <a:ext cx="3406649"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endParaRPr lang="en-US"/>
                        </a:p>
                      </a:txBody>
                      <a:tcPr>
                        <a:blipFill>
                          <a:blip r:embed="rId11"/>
                          <a:stretch>
                            <a:fillRect l="-1613" t="-3448" r="-337097" b="-417241"/>
                          </a:stretch>
                        </a:blipFill>
                      </a:tcPr>
                    </a:tc>
                    <a:tc>
                      <a:txBody>
                        <a:bodyPr/>
                        <a:lstStyle/>
                        <a:p>
                          <a:endParaRPr lang="en-US"/>
                        </a:p>
                      </a:txBody>
                      <a:tcPr>
                        <a:blipFill>
                          <a:blip r:embed="rId11"/>
                          <a:stretch>
                            <a:fillRect l="-103279" t="-3448" r="-242623" b="-417241"/>
                          </a:stretch>
                        </a:blipFill>
                      </a:tcPr>
                    </a:tc>
                    <a:tc>
                      <a:txBody>
                        <a:bodyPr/>
                        <a:lstStyle/>
                        <a:p>
                          <a:endParaRPr lang="en-US"/>
                        </a:p>
                      </a:txBody>
                      <a:tcPr>
                        <a:blipFill>
                          <a:blip r:embed="rId11"/>
                          <a:stretch>
                            <a:fillRect l="-84932" t="-3448" r="-1370" b="-417241"/>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1"/>
                          <a:stretch>
                            <a:fillRect l="-1613" t="-100000" r="-337097" b="-303333"/>
                          </a:stretch>
                        </a:blipFill>
                      </a:tcPr>
                    </a:tc>
                    <a:tc>
                      <a:txBody>
                        <a:bodyPr/>
                        <a:lstStyle/>
                        <a:p>
                          <a:endParaRPr lang="en-US"/>
                        </a:p>
                      </a:txBody>
                      <a:tcPr>
                        <a:blipFill>
                          <a:blip r:embed="rId11"/>
                          <a:stretch>
                            <a:fillRect l="-103279" t="-100000" r="-242623" b="-303333"/>
                          </a:stretch>
                        </a:blipFill>
                      </a:tcPr>
                    </a:tc>
                    <a:tc>
                      <a:txBody>
                        <a:bodyPr/>
                        <a:lstStyle/>
                        <a:p>
                          <a:endParaRPr lang="en-US"/>
                        </a:p>
                      </a:txBody>
                      <a:tcPr>
                        <a:blipFill>
                          <a:blip r:embed="rId11"/>
                          <a:stretch>
                            <a:fillRect l="-84932" t="-100000" r="-1370" b="-30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1"/>
                          <a:stretch>
                            <a:fillRect l="-1613" t="-206897" r="-337097" b="-213793"/>
                          </a:stretch>
                        </a:blipFill>
                      </a:tcPr>
                    </a:tc>
                    <a:tc>
                      <a:txBody>
                        <a:bodyPr/>
                        <a:lstStyle/>
                        <a:p>
                          <a:endParaRPr lang="en-US"/>
                        </a:p>
                      </a:txBody>
                      <a:tcPr>
                        <a:blipFill>
                          <a:blip r:embed="rId11"/>
                          <a:stretch>
                            <a:fillRect l="-103279" t="-206897" r="-242623" b="-213793"/>
                          </a:stretch>
                        </a:blipFill>
                      </a:tcPr>
                    </a:tc>
                    <a:tc>
                      <a:txBody>
                        <a:bodyPr/>
                        <a:lstStyle/>
                        <a:p>
                          <a:endParaRPr lang="en-US"/>
                        </a:p>
                      </a:txBody>
                      <a:tcPr>
                        <a:blipFill>
                          <a:blip r:embed="rId11"/>
                          <a:stretch>
                            <a:fillRect l="-84932" t="-206897" r="-1370" b="-213793"/>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1"/>
                          <a:stretch>
                            <a:fillRect l="-1613" t="-296667" r="-337097" b="-106667"/>
                          </a:stretch>
                        </a:blipFill>
                      </a:tcPr>
                    </a:tc>
                    <a:tc>
                      <a:txBody>
                        <a:bodyPr/>
                        <a:lstStyle/>
                        <a:p>
                          <a:endParaRPr lang="en-US"/>
                        </a:p>
                      </a:txBody>
                      <a:tcPr>
                        <a:blipFill>
                          <a:blip r:embed="rId11"/>
                          <a:stretch>
                            <a:fillRect l="-103279" t="-296667" r="-242623" b="-106667"/>
                          </a:stretch>
                        </a:blipFill>
                      </a:tcPr>
                    </a:tc>
                    <a:tc>
                      <a:txBody>
                        <a:bodyPr/>
                        <a:lstStyle/>
                        <a:p>
                          <a:endParaRPr lang="en-US"/>
                        </a:p>
                      </a:txBody>
                      <a:tcPr>
                        <a:blipFill>
                          <a:blip r:embed="rId11"/>
                          <a:stretch>
                            <a:fillRect l="-84932" t="-296667" r="-1370" b="-10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11"/>
                          <a:stretch>
                            <a:fillRect l="-1613" t="-410345" r="-337097" b="-10345"/>
                          </a:stretch>
                        </a:blipFill>
                      </a:tcPr>
                    </a:tc>
                    <a:tc>
                      <a:txBody>
                        <a:bodyPr/>
                        <a:lstStyle/>
                        <a:p>
                          <a:endParaRPr lang="en-US"/>
                        </a:p>
                      </a:txBody>
                      <a:tcPr>
                        <a:blipFill>
                          <a:blip r:embed="rId11"/>
                          <a:stretch>
                            <a:fillRect l="-103279" t="-410345" r="-242623" b="-10345"/>
                          </a:stretch>
                        </a:blipFill>
                      </a:tcPr>
                    </a:tc>
                    <a:tc>
                      <a:txBody>
                        <a:bodyPr/>
                        <a:lstStyle/>
                        <a:p>
                          <a:endParaRPr lang="en-US"/>
                        </a:p>
                      </a:txBody>
                      <a:tcPr>
                        <a:blipFill>
                          <a:blip r:embed="rId11"/>
                          <a:stretch>
                            <a:fillRect l="-84932" t="-410345" r="-1370" b="-10345"/>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2617143394"/>
                  </p:ext>
                </p:extLst>
              </p:nvPr>
            </p:nvGraphicFramePr>
            <p:xfrm>
              <a:off x="4267001" y="2396462"/>
              <a:ext cx="4186302" cy="111252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en-GB" b="0" i="1" smtClean="0">
                                        <a:latin typeface="Cambria Math" panose="02040503050406030204" pitchFamily="18" charset="0"/>
                                      </a:rPr>
                                      <m:t>𝜙</m:t>
                                    </m:r>
                                  </m:e>
                                  <m:sup>
                                    <m:r>
                                      <a:rPr lang="de-DE" b="0" i="1" smtClean="0">
                                        <a:latin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1000+484</m:t>
                                        </m:r>
                                      </m:e>
                                    </m:d>
                                  </m:e>
                                  <m:sup>
                                    <m:r>
                                      <a:rPr lang="de-DE" b="0" i="1" smtClean="0">
                                        <a:latin typeface="Cambria Math" panose="02040503050406030204" pitchFamily="18" charset="0"/>
                                      </a:rPr>
                                      <m:t>3</m:t>
                                    </m:r>
                                  </m:sup>
                                </m:sSup>
                                <m:r>
                                  <a:rPr lang="de-DE" b="0" i="1" smtClean="0">
                                    <a:latin typeface="Cambria Math" panose="02040503050406030204" pitchFamily="18" charset="0"/>
                                  </a:rPr>
                                  <m:t>=3,268,147,904</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392+405</m:t>
                                        </m:r>
                                      </m:e>
                                    </m:d>
                                  </m:e>
                                  <m:sup>
                                    <m:r>
                                      <a:rPr lang="de-DE" b="0" i="1" smtClean="0">
                                        <a:latin typeface="Cambria Math" panose="02040503050406030204" pitchFamily="18" charset="0"/>
                                      </a:rPr>
                                      <m:t>3</m:t>
                                    </m:r>
                                  </m:sup>
                                </m:sSup>
                                <m:r>
                                  <a:rPr lang="de-DE" b="0" i="1" smtClean="0">
                                    <a:latin typeface="Cambria Math" panose="02040503050406030204" pitchFamily="18" charset="0"/>
                                  </a:rPr>
                                  <m:t>=   506,261,573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2617143394"/>
                  </p:ext>
                </p:extLst>
              </p:nvPr>
            </p:nvGraphicFramePr>
            <p:xfrm>
              <a:off x="4267001" y="2396462"/>
              <a:ext cx="4186302" cy="111252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endParaRPr lang="en-US"/>
                        </a:p>
                      </a:txBody>
                      <a:tcPr>
                        <a:blipFill>
                          <a:blip r:embed="rId12"/>
                          <a:stretch>
                            <a:fillRect r="-435484" b="-206667"/>
                          </a:stretch>
                        </a:blipFill>
                      </a:tcPr>
                    </a:tc>
                    <a:tc>
                      <a:txBody>
                        <a:bodyPr/>
                        <a:lstStyle/>
                        <a:p>
                          <a:endParaRPr lang="en-US"/>
                        </a:p>
                      </a:txBody>
                      <a:tcPr>
                        <a:blipFill>
                          <a:blip r:embed="rId12"/>
                          <a:stretch>
                            <a:fillRect l="-23048" r="-372" b="-20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2"/>
                          <a:stretch>
                            <a:fillRect t="-103448" r="-435484" b="-113793"/>
                          </a:stretch>
                        </a:blipFill>
                      </a:tcPr>
                    </a:tc>
                    <a:tc>
                      <a:txBody>
                        <a:bodyPr/>
                        <a:lstStyle/>
                        <a:p>
                          <a:endParaRPr lang="en-US"/>
                        </a:p>
                      </a:txBody>
                      <a:tcPr>
                        <a:blipFill>
                          <a:blip r:embed="rId12"/>
                          <a:stretch>
                            <a:fillRect l="-23048" t="-103448" r="-372" b="-11379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2"/>
                          <a:stretch>
                            <a:fillRect t="-196667" r="-435484" b="-10000"/>
                          </a:stretch>
                        </a:blipFill>
                      </a:tcPr>
                    </a:tc>
                    <a:tc>
                      <a:txBody>
                        <a:bodyPr/>
                        <a:lstStyle/>
                        <a:p>
                          <a:endParaRPr lang="en-US"/>
                        </a:p>
                      </a:txBody>
                      <a:tcPr>
                        <a:blipFill>
                          <a:blip r:embed="rId12"/>
                          <a:stretch>
                            <a:fillRect l="-23048" t="-196667" r="-372" b="-10000"/>
                          </a:stretch>
                        </a:blipFill>
                      </a:tcPr>
                    </a:tc>
                    <a:extLst>
                      <a:ext uri="{0D108BD9-81ED-4DB2-BD59-A6C34878D82A}">
                        <a16:rowId xmlns:a16="http://schemas.microsoft.com/office/drawing/2014/main" val="194478042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1458701857"/>
                  </p:ext>
                </p:extLst>
              </p:nvPr>
            </p:nvGraphicFramePr>
            <p:xfrm>
              <a:off x="2458335" y="4442644"/>
              <a:ext cx="1445514"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0.87</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.13</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1458701857"/>
                  </p:ext>
                </p:extLst>
              </p:nvPr>
            </p:nvGraphicFramePr>
            <p:xfrm>
              <a:off x="2458335" y="4442644"/>
              <a:ext cx="1445514"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endParaRPr lang="en-US"/>
                        </a:p>
                      </a:txBody>
                      <a:tcPr>
                        <a:blipFill>
                          <a:blip r:embed="rId13"/>
                          <a:stretch>
                            <a:fillRect l="-1613" t="-3333" r="-87097" b="-196667"/>
                          </a:stretch>
                        </a:blipFill>
                      </a:tcPr>
                    </a:tc>
                    <a:tc>
                      <a:txBody>
                        <a:bodyPr/>
                        <a:lstStyle/>
                        <a:p>
                          <a:endParaRPr lang="en-US"/>
                        </a:p>
                      </a:txBody>
                      <a:tcPr>
                        <a:blipFill>
                          <a:blip r:embed="rId13"/>
                          <a:stretch>
                            <a:fillRect l="-118868" t="-3333" r="-1887"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3"/>
                          <a:stretch>
                            <a:fillRect l="-1613" t="-106897" r="-87097" b="-103448"/>
                          </a:stretch>
                        </a:blipFill>
                      </a:tcPr>
                    </a:tc>
                    <a:tc>
                      <a:txBody>
                        <a:bodyPr/>
                        <a:lstStyle/>
                        <a:p>
                          <a:endParaRPr lang="en-US"/>
                        </a:p>
                      </a:txBody>
                      <a:tcPr>
                        <a:blipFill>
                          <a:blip r:embed="rId13"/>
                          <a:stretch>
                            <a:fillRect l="-118868" t="-106897" r="-1887"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3"/>
                          <a:stretch>
                            <a:fillRect l="-1613" t="-200000" r="-87097"/>
                          </a:stretch>
                        </a:blipFill>
                      </a:tcPr>
                    </a:tc>
                    <a:tc>
                      <a:txBody>
                        <a:bodyPr/>
                        <a:lstStyle/>
                        <a:p>
                          <a:endParaRPr lang="en-US"/>
                        </a:p>
                      </a:txBody>
                      <a:tcPr>
                        <a:blipFill>
                          <a:blip r:embed="rId13"/>
                          <a:stretch>
                            <a:fillRect l="-118868" t="-200000" r="-1887"/>
                          </a:stretch>
                        </a:blipFill>
                      </a:tcPr>
                    </a:tc>
                    <a:extLst>
                      <a:ext uri="{0D108BD9-81ED-4DB2-BD59-A6C34878D82A}">
                        <a16:rowId xmlns:a16="http://schemas.microsoft.com/office/drawing/2014/main" val="100732356"/>
                      </a:ext>
                    </a:extLst>
                  </a:tr>
                </a:tbl>
              </a:graphicData>
            </a:graphic>
          </p:graphicFrame>
        </mc:Fallback>
      </mc:AlternateContent>
      <p:grpSp>
        <p:nvGrpSpPr>
          <p:cNvPr id="44" name="Group 43">
            <a:extLst>
              <a:ext uri="{FF2B5EF4-FFF2-40B4-BE49-F238E27FC236}">
                <a16:creationId xmlns:a16="http://schemas.microsoft.com/office/drawing/2014/main" id="{CDD3B066-7EE6-5D4F-8696-D1283186B645}"/>
              </a:ext>
            </a:extLst>
          </p:cNvPr>
          <p:cNvGrpSpPr/>
          <p:nvPr/>
        </p:nvGrpSpPr>
        <p:grpSpPr>
          <a:xfrm>
            <a:off x="628650" y="5675655"/>
            <a:ext cx="3477187" cy="679978"/>
            <a:chOff x="4954105" y="1968085"/>
            <a:chExt cx="3477187" cy="679978"/>
          </a:xfrm>
        </p:grpSpPr>
        <p:sp>
          <p:nvSpPr>
            <p:cNvPr id="45" name="Rectangle 44">
              <a:extLst>
                <a:ext uri="{FF2B5EF4-FFF2-40B4-BE49-F238E27FC236}">
                  <a16:creationId xmlns:a16="http://schemas.microsoft.com/office/drawing/2014/main" id="{51F7B6A9-78FC-8440-BFDB-0DF80D91816E}"/>
                </a:ext>
              </a:extLst>
            </p:cNvPr>
            <p:cNvSpPr/>
            <p:nvPr/>
          </p:nvSpPr>
          <p:spPr>
            <a:xfrm>
              <a:off x="4954105" y="1968085"/>
              <a:ext cx="3477187" cy="679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C98AF4D9-F825-3F4B-B5B6-95EE9F98CECC}"/>
                </a:ext>
              </a:extLst>
            </p:cNvPr>
            <p:cNvGrpSpPr/>
            <p:nvPr/>
          </p:nvGrpSpPr>
          <p:grpSpPr>
            <a:xfrm>
              <a:off x="5030135" y="2039395"/>
              <a:ext cx="3337106" cy="550247"/>
              <a:chOff x="5030135" y="4442543"/>
              <a:chExt cx="3337106" cy="550247"/>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8BF657C-6671-3D43-9A2B-46263CA6E9F2}"/>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47" name="TextBox 46">
                    <a:extLst>
                      <a:ext uri="{FF2B5EF4-FFF2-40B4-BE49-F238E27FC236}">
                        <a16:creationId xmlns:a16="http://schemas.microsoft.com/office/drawing/2014/main" id="{1D769B66-1E5B-7842-A0D1-D43C6D487FB2}"/>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14"/>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11CB9D5-EA2A-444E-89C9-869C21FD25AD}"/>
                      </a:ext>
                    </a:extLst>
                  </p:cNvPr>
                  <p:cNvSpPr txBox="1"/>
                  <p:nvPr/>
                </p:nvSpPr>
                <p:spPr>
                  <a:xfrm>
                    <a:off x="7223116"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8" name="TextBox 47">
                    <a:extLst>
                      <a:ext uri="{FF2B5EF4-FFF2-40B4-BE49-F238E27FC236}">
                        <a16:creationId xmlns:a16="http://schemas.microsoft.com/office/drawing/2014/main" id="{9F7C2FAC-E406-454E-AF51-724BFECAA686}"/>
                      </a:ext>
                    </a:extLst>
                  </p:cNvPr>
                  <p:cNvSpPr txBox="1">
                    <a:spLocks noRot="1" noChangeAspect="1" noMove="1" noResize="1" noEditPoints="1" noAdjustHandles="1" noChangeArrowheads="1" noChangeShapeType="1" noTextEdit="1"/>
                  </p:cNvSpPr>
                  <p:nvPr/>
                </p:nvSpPr>
                <p:spPr>
                  <a:xfrm>
                    <a:off x="7223116" y="4442543"/>
                    <a:ext cx="1144125" cy="550247"/>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A5FD9397-FEC8-5648-8089-B24B9232D214}"/>
                  </a:ext>
                </a:extLst>
              </p:cNvPr>
              <p:cNvCxnSpPr>
                <a:cxnSpLocks/>
                <a:stCxn id="48" idx="1"/>
                <a:endCxn id="91"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EDF4CBE-3D69-3E4E-B24F-DEB2D7F31893}"/>
                  </a:ext>
                </a:extLst>
              </p:cNvPr>
              <p:cNvCxnSpPr>
                <a:cxnSpLocks/>
                <a:stCxn id="89" idx="3"/>
                <a:endCxn id="47"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F779CB7-8856-7B48-86A5-6BF55B18872F}"/>
                  </a:ext>
                </a:extLst>
              </p:cNvPr>
              <p:cNvCxnSpPr>
                <a:cxnSpLocks/>
                <a:stCxn id="47" idx="6"/>
                <a:endCxn id="91"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1142D0B-7F88-CE41-ACF9-7CAB13199F69}"/>
                  </a:ext>
                </a:extLst>
              </p:cNvPr>
              <p:cNvGrpSpPr/>
              <p:nvPr/>
            </p:nvGrpSpPr>
            <p:grpSpPr>
              <a:xfrm>
                <a:off x="6596883" y="4644576"/>
                <a:ext cx="509478" cy="347288"/>
                <a:chOff x="6716057" y="2937320"/>
                <a:chExt cx="509478" cy="347288"/>
              </a:xfrm>
            </p:grpSpPr>
            <p:sp>
              <p:nvSpPr>
                <p:cNvPr id="91" name="Rectangle 90">
                  <a:extLst>
                    <a:ext uri="{FF2B5EF4-FFF2-40B4-BE49-F238E27FC236}">
                      <a16:creationId xmlns:a16="http://schemas.microsoft.com/office/drawing/2014/main" id="{6AE37981-C6CB-0942-A687-2BAB9B5DAB9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800A3F8-2913-BE47-B605-19AB019FDB5D}"/>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117" name="TextBox 116">
                      <a:extLst>
                        <a:ext uri="{FF2B5EF4-FFF2-40B4-BE49-F238E27FC236}">
                          <a16:creationId xmlns:a16="http://schemas.microsoft.com/office/drawing/2014/main" id="{7404A8C7-ED99-004D-A322-E4F0FBA87824}"/>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6"/>
                      <a:stretch>
                        <a:fillRect l="-15385" r="-3846" b="-21739"/>
                      </a:stretch>
                    </a:blipFill>
                  </p:spPr>
                  <p:txBody>
                    <a:bodyPr/>
                    <a:lstStyle/>
                    <a:p>
                      <a:r>
                        <a:rPr lang="en-GB">
                          <a:noFill/>
                        </a:rPr>
                        <a:t> </a:t>
                      </a:r>
                    </a:p>
                  </p:txBody>
                </p:sp>
              </mc:Fallback>
            </mc:AlternateContent>
          </p:grpSp>
          <p:grpSp>
            <p:nvGrpSpPr>
              <p:cNvPr id="88" name="Group 87">
                <a:extLst>
                  <a:ext uri="{FF2B5EF4-FFF2-40B4-BE49-F238E27FC236}">
                    <a16:creationId xmlns:a16="http://schemas.microsoft.com/office/drawing/2014/main" id="{89832B2F-B49E-3A4C-AFE9-2A5E0E8527A9}"/>
                  </a:ext>
                </a:extLst>
              </p:cNvPr>
              <p:cNvGrpSpPr/>
              <p:nvPr/>
            </p:nvGrpSpPr>
            <p:grpSpPr>
              <a:xfrm>
                <a:off x="5030135" y="4642865"/>
                <a:ext cx="360419" cy="348998"/>
                <a:chOff x="5149309" y="2935609"/>
                <a:chExt cx="360419" cy="348998"/>
              </a:xfrm>
            </p:grpSpPr>
            <p:sp>
              <p:nvSpPr>
                <p:cNvPr id="89" name="Rectangle 88">
                  <a:extLst>
                    <a:ext uri="{FF2B5EF4-FFF2-40B4-BE49-F238E27FC236}">
                      <a16:creationId xmlns:a16="http://schemas.microsoft.com/office/drawing/2014/main" id="{64615225-02B7-424E-A5E8-0830BAE61E7D}"/>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F982C38-658A-2143-8DC0-8EEFD237D6A1}"/>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13" name="TextBox 112">
                      <a:extLst>
                        <a:ext uri="{FF2B5EF4-FFF2-40B4-BE49-F238E27FC236}">
                          <a16:creationId xmlns:a16="http://schemas.microsoft.com/office/drawing/2014/main" id="{57BE1D8C-2262-C546-B762-EAC7C19A190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7"/>
                      <a:stretch>
                        <a:fillRect l="-23529" r="-23529" b="-21739"/>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DC7063-74C4-334B-A897-B86D196454A8}"/>
                  </a:ext>
                </a:extLst>
              </p:cNvPr>
              <p:cNvSpPr txBox="1"/>
              <p:nvPr/>
            </p:nvSpPr>
            <p:spPr>
              <a:xfrm>
                <a:off x="673376" y="4517409"/>
                <a:ext cx="1472626" cy="923330"/>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a:t>Result after normalising:</a:t>
                </a: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oMath>
                  </m:oMathPara>
                </a14:m>
                <a:endParaRPr lang="en-GB" dirty="0"/>
              </a:p>
            </p:txBody>
          </p:sp>
        </mc:Choice>
        <mc:Fallback xmlns="">
          <p:sp>
            <p:nvSpPr>
              <p:cNvPr id="5" name="TextBox 4">
                <a:extLst>
                  <a:ext uri="{FF2B5EF4-FFF2-40B4-BE49-F238E27FC236}">
                    <a16:creationId xmlns:a16="http://schemas.microsoft.com/office/drawing/2014/main" id="{4CDC7063-74C4-334B-A897-B86D196454A8}"/>
                  </a:ext>
                </a:extLst>
              </p:cNvPr>
              <p:cNvSpPr txBox="1">
                <a:spLocks noRot="1" noChangeAspect="1" noMove="1" noResize="1" noEditPoints="1" noAdjustHandles="1" noChangeArrowheads="1" noChangeShapeType="1" noTextEdit="1"/>
              </p:cNvSpPr>
              <p:nvPr/>
            </p:nvSpPr>
            <p:spPr>
              <a:xfrm>
                <a:off x="673376" y="4517409"/>
                <a:ext cx="1472626" cy="923330"/>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988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45</a:t>
            </a:fld>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4294967295"/>
              </p:nvPr>
            </p:nvSpPr>
            <p:spPr>
              <a:xfrm>
                <a:off x="180120" y="259001"/>
                <a:ext cx="4989513" cy="5018088"/>
              </a:xfrm>
            </p:spPr>
            <p:txBody>
              <a:bodyPr>
                <a:normAutofit/>
              </a:bodyPr>
              <a:lstStyle/>
              <a:p>
                <a:r>
                  <a:rPr lang="en-GB" dirty="0"/>
                  <a:t>Result </a:t>
                </a:r>
                <a14:m>
                  <m:oMath xmlns:m="http://schemas.openxmlformats.org/officeDocument/2006/math">
                    <m:r>
                      <a:rPr lang="en-GB">
                        <a:latin typeface="Cambria Math" panose="02040503050406030204" pitchFamily="18" charset="0"/>
                      </a:rPr>
                      <m:t>𝜙</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r>
                  <a:rPr lang="en-GB" dirty="0"/>
                  <a:t> for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e>
                        <m:sSub>
                          <m:sSubPr>
                            <m:ctrlPr>
                              <a:rPr lang="en-GB"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solidFill>
                              <a:schemeClr val="accent4"/>
                            </a:solidFill>
                            <a:latin typeface="Cambria Math" panose="02040503050406030204" pitchFamily="18" charset="0"/>
                          </a:rPr>
                          <m:t>𝑏𝑎𝑛</m:t>
                        </m:r>
                      </m:e>
                    </m:d>
                  </m:oMath>
                </a14:m>
                <a:r>
                  <a:rPr lang="en-GB" dirty="0"/>
                  <a:t> </a:t>
                </a:r>
                <a:br>
                  <a:rPr lang="en-GB" dirty="0"/>
                </a:br>
                <a:r>
                  <a:rPr lang="en-GB" dirty="0"/>
                  <a:t>in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4294967295"/>
              </p:nvPr>
            </p:nvSpPr>
            <p:spPr>
              <a:xfrm>
                <a:off x="180120" y="259001"/>
                <a:ext cx="4989513" cy="5018088"/>
              </a:xfrm>
              <a:blipFill>
                <a:blip r:embed="rId2"/>
                <a:stretch>
                  <a:fillRect l="-2030" t="-1763"/>
                </a:stretch>
              </a:blipFill>
            </p:spPr>
            <p:txBody>
              <a:bodyPr/>
              <a:lstStyle/>
              <a:p>
                <a:r>
                  <a:rPr lang="en-GB">
                    <a:noFill/>
                  </a:rPr>
                  <a:t> </a:t>
                </a:r>
              </a:p>
            </p:txBody>
          </p:sp>
        </mc:Fallback>
      </mc:AlternateContent>
      <p:grpSp>
        <p:nvGrpSpPr>
          <p:cNvPr id="86" name="Group 85">
            <a:extLst>
              <a:ext uri="{FF2B5EF4-FFF2-40B4-BE49-F238E27FC236}">
                <a16:creationId xmlns:a16="http://schemas.microsoft.com/office/drawing/2014/main" id="{690683D3-ADD6-FD4C-9C5B-BE17469E9960}"/>
              </a:ext>
            </a:extLst>
          </p:cNvPr>
          <p:cNvGrpSpPr/>
          <p:nvPr/>
        </p:nvGrpSpPr>
        <p:grpSpPr>
          <a:xfrm>
            <a:off x="5672157" y="2480098"/>
            <a:ext cx="3359876" cy="1950956"/>
            <a:chOff x="5524673" y="1968085"/>
            <a:chExt cx="3359876" cy="1950956"/>
          </a:xfrm>
        </p:grpSpPr>
        <p:sp>
          <p:nvSpPr>
            <p:cNvPr id="88" name="Rectangle 87">
              <a:extLst>
                <a:ext uri="{FF2B5EF4-FFF2-40B4-BE49-F238E27FC236}">
                  <a16:creationId xmlns:a16="http://schemas.microsoft.com/office/drawing/2014/main" id="{F8EBD00D-8E6A-514F-B4E9-F831F96AD3F4}"/>
                </a:ext>
              </a:extLst>
            </p:cNvPr>
            <p:cNvSpPr/>
            <p:nvPr/>
          </p:nvSpPr>
          <p:spPr>
            <a:xfrm>
              <a:off x="5524673" y="1968085"/>
              <a:ext cx="3359876" cy="1950956"/>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0" name="Group 89">
              <a:extLst>
                <a:ext uri="{FF2B5EF4-FFF2-40B4-BE49-F238E27FC236}">
                  <a16:creationId xmlns:a16="http://schemas.microsoft.com/office/drawing/2014/main" id="{06997008-5B20-404E-BB84-75F00BD34F17}"/>
                </a:ext>
              </a:extLst>
            </p:cNvPr>
            <p:cNvGrpSpPr/>
            <p:nvPr/>
          </p:nvGrpSpPr>
          <p:grpSpPr>
            <a:xfrm>
              <a:off x="5822033" y="2039395"/>
              <a:ext cx="2814712" cy="550247"/>
              <a:chOff x="5822033" y="4442543"/>
              <a:chExt cx="2814712" cy="550247"/>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2F51EC3-B822-4A46-BC44-80FB7D5CBA0D}"/>
                      </a:ext>
                    </a:extLst>
                  </p:cNvPr>
                  <p:cNvSpPr txBox="1"/>
                  <p:nvPr/>
                </p:nvSpPr>
                <p:spPr>
                  <a:xfrm>
                    <a:off x="58220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92" name="TextBox 91">
                    <a:extLst>
                      <a:ext uri="{FF2B5EF4-FFF2-40B4-BE49-F238E27FC236}">
                        <a16:creationId xmlns:a16="http://schemas.microsoft.com/office/drawing/2014/main" id="{62F51EC3-B822-4A46-BC44-80FB7D5CBA0D}"/>
                      </a:ext>
                    </a:extLst>
                  </p:cNvPr>
                  <p:cNvSpPr txBox="1">
                    <a:spLocks noRot="1" noChangeAspect="1" noMove="1" noResize="1" noEditPoints="1" noAdjustHandles="1" noChangeArrowheads="1" noChangeShapeType="1" noTextEdit="1"/>
                  </p:cNvSpPr>
                  <p:nvPr/>
                </p:nvSpPr>
                <p:spPr>
                  <a:xfrm>
                    <a:off x="5822033" y="4520108"/>
                    <a:ext cx="648000" cy="389513"/>
                  </a:xfrm>
                  <a:prstGeom prst="ellipse">
                    <a:avLst/>
                  </a:prstGeom>
                  <a:blipFill>
                    <a:blip r:embed="rId3"/>
                    <a:stretch>
                      <a:fillRect l="-1887" r="-1887"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E278548-4691-EE46-8D90-07C87B216A52}"/>
                      </a:ext>
                    </a:extLst>
                  </p:cNvPr>
                  <p:cNvSpPr txBox="1"/>
                  <p:nvPr/>
                </p:nvSpPr>
                <p:spPr>
                  <a:xfrm>
                    <a:off x="7492620"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93" name="TextBox 92">
                    <a:extLst>
                      <a:ext uri="{FF2B5EF4-FFF2-40B4-BE49-F238E27FC236}">
                        <a16:creationId xmlns:a16="http://schemas.microsoft.com/office/drawing/2014/main" id="{9E278548-4691-EE46-8D90-07C87B216A52}"/>
                      </a:ext>
                    </a:extLst>
                  </p:cNvPr>
                  <p:cNvSpPr txBox="1">
                    <a:spLocks noRot="1" noChangeAspect="1" noMove="1" noResize="1" noEditPoints="1" noAdjustHandles="1" noChangeArrowheads="1" noChangeShapeType="1" noTextEdit="1"/>
                  </p:cNvSpPr>
                  <p:nvPr/>
                </p:nvSpPr>
                <p:spPr>
                  <a:xfrm>
                    <a:off x="7492620" y="4442543"/>
                    <a:ext cx="1144125" cy="550247"/>
                  </a:xfrm>
                  <a:prstGeom prst="diamond">
                    <a:avLst/>
                  </a:prstGeom>
                  <a:blipFill>
                    <a:blip r:embed="rId4"/>
                    <a:stretch>
                      <a:fillRect/>
                    </a:stretch>
                  </a:blipFill>
                  <a:ln>
                    <a:solidFill>
                      <a:schemeClr val="tx1"/>
                    </a:solidFill>
                  </a:ln>
                </p:spPr>
                <p:txBody>
                  <a:bodyPr/>
                  <a:lstStyle/>
                  <a:p>
                    <a:r>
                      <a:rPr lang="en-GB">
                        <a:noFill/>
                      </a:rPr>
                      <a:t> </a:t>
                    </a:r>
                  </a:p>
                </p:txBody>
              </p:sp>
            </mc:Fallback>
          </mc:AlternateContent>
          <p:cxnSp>
            <p:nvCxnSpPr>
              <p:cNvPr id="94" name="Straight Connector 93">
                <a:extLst>
                  <a:ext uri="{FF2B5EF4-FFF2-40B4-BE49-F238E27FC236}">
                    <a16:creationId xmlns:a16="http://schemas.microsoft.com/office/drawing/2014/main" id="{183410AA-C0D5-5A43-A7A6-B331DE798256}"/>
                  </a:ext>
                </a:extLst>
              </p:cNvPr>
              <p:cNvCxnSpPr>
                <a:cxnSpLocks/>
                <a:stCxn id="93" idx="1"/>
                <a:endCxn id="104" idx="3"/>
              </p:cNvCxnSpPr>
              <p:nvPr/>
            </p:nvCxnSpPr>
            <p:spPr>
              <a:xfrm flipH="1" flipV="1">
                <a:off x="6983488" y="4716576"/>
                <a:ext cx="50913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168AF5-6D83-234F-A36B-12BF70F22AA6}"/>
                  </a:ext>
                </a:extLst>
              </p:cNvPr>
              <p:cNvCxnSpPr>
                <a:cxnSpLocks/>
                <a:stCxn id="92" idx="6"/>
                <a:endCxn id="104" idx="1"/>
              </p:cNvCxnSpPr>
              <p:nvPr/>
            </p:nvCxnSpPr>
            <p:spPr>
              <a:xfrm>
                <a:off x="6470033" y="4714865"/>
                <a:ext cx="369455"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93725CC2-6FF9-A04A-904A-CDFEF6624533}"/>
                  </a:ext>
                </a:extLst>
              </p:cNvPr>
              <p:cNvGrpSpPr/>
              <p:nvPr/>
            </p:nvGrpSpPr>
            <p:grpSpPr>
              <a:xfrm>
                <a:off x="6839488" y="4644576"/>
                <a:ext cx="513838" cy="347288"/>
                <a:chOff x="6958662" y="2937320"/>
                <a:chExt cx="513838" cy="347288"/>
              </a:xfrm>
            </p:grpSpPr>
            <p:sp>
              <p:nvSpPr>
                <p:cNvPr id="104" name="Rectangle 103">
                  <a:extLst>
                    <a:ext uri="{FF2B5EF4-FFF2-40B4-BE49-F238E27FC236}">
                      <a16:creationId xmlns:a16="http://schemas.microsoft.com/office/drawing/2014/main" id="{C86B7BC3-1B76-0049-9F6E-A1C1DCC116A8}"/>
                    </a:ext>
                  </a:extLst>
                </p:cNvPr>
                <p:cNvSpPr/>
                <p:nvPr/>
              </p:nvSpPr>
              <p:spPr>
                <a:xfrm>
                  <a:off x="6958662"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F5192E53-ABB2-6349-BFEA-5F0EBAD1AC26}"/>
                        </a:ext>
                      </a:extLst>
                    </p:cNvPr>
                    <p:cNvSpPr txBox="1"/>
                    <p:nvPr/>
                  </p:nvSpPr>
                  <p:spPr>
                    <a:xfrm>
                      <a:off x="7146385" y="3007609"/>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105" name="TextBox 104">
                      <a:extLst>
                        <a:ext uri="{FF2B5EF4-FFF2-40B4-BE49-F238E27FC236}">
                          <a16:creationId xmlns:a16="http://schemas.microsoft.com/office/drawing/2014/main" id="{F5192E53-ABB2-6349-BFEA-5F0EBAD1AC26}"/>
                        </a:ext>
                      </a:extLst>
                    </p:cNvPr>
                    <p:cNvSpPr txBox="1">
                      <a:spLocks noRot="1" noChangeAspect="1" noMove="1" noResize="1" noEditPoints="1" noAdjustHandles="1" noChangeArrowheads="1" noChangeShapeType="1" noTextEdit="1"/>
                    </p:cNvSpPr>
                    <p:nvPr/>
                  </p:nvSpPr>
                  <p:spPr>
                    <a:xfrm>
                      <a:off x="7146385" y="3007609"/>
                      <a:ext cx="326115" cy="276999"/>
                    </a:xfrm>
                    <a:prstGeom prst="rect">
                      <a:avLst/>
                    </a:prstGeom>
                    <a:blipFill>
                      <a:blip r:embed="rId5"/>
                      <a:stretch>
                        <a:fillRect l="-14815" b="-26087"/>
                      </a:stretch>
                    </a:blipFill>
                  </p:spPr>
                  <p:txBody>
                    <a:bodyPr/>
                    <a:lstStyle/>
                    <a:p>
                      <a:r>
                        <a:rPr lang="en-GB">
                          <a:noFill/>
                        </a:rPr>
                        <a:t> </a:t>
                      </a:r>
                    </a:p>
                  </p:txBody>
                </p:sp>
              </mc:Fallback>
            </mc:AlternateContent>
          </p:grpSp>
        </p:grpSp>
      </p:grpSp>
      <p:grpSp>
        <p:nvGrpSpPr>
          <p:cNvPr id="107" name="Group 106">
            <a:extLst>
              <a:ext uri="{FF2B5EF4-FFF2-40B4-BE49-F238E27FC236}">
                <a16:creationId xmlns:a16="http://schemas.microsoft.com/office/drawing/2014/main" id="{ADF79780-1F1E-2649-B99F-512A6AE4F5EA}"/>
              </a:ext>
            </a:extLst>
          </p:cNvPr>
          <p:cNvGrpSpPr/>
          <p:nvPr/>
        </p:nvGrpSpPr>
        <p:grpSpPr>
          <a:xfrm>
            <a:off x="6058702" y="4621036"/>
            <a:ext cx="2973331" cy="1545333"/>
            <a:chOff x="5908002" y="1968085"/>
            <a:chExt cx="2973331" cy="1545333"/>
          </a:xfrm>
        </p:grpSpPr>
        <p:sp>
          <p:nvSpPr>
            <p:cNvPr id="108" name="Rectangle 107">
              <a:extLst>
                <a:ext uri="{FF2B5EF4-FFF2-40B4-BE49-F238E27FC236}">
                  <a16:creationId xmlns:a16="http://schemas.microsoft.com/office/drawing/2014/main" id="{19B892C7-3D07-E14C-8417-E07806CF2E14}"/>
                </a:ext>
              </a:extLst>
            </p:cNvPr>
            <p:cNvSpPr/>
            <p:nvPr/>
          </p:nvSpPr>
          <p:spPr>
            <a:xfrm>
              <a:off x="5908002" y="1968085"/>
              <a:ext cx="2973331" cy="154533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 name="Group 108">
              <a:extLst>
                <a:ext uri="{FF2B5EF4-FFF2-40B4-BE49-F238E27FC236}">
                  <a16:creationId xmlns:a16="http://schemas.microsoft.com/office/drawing/2014/main" id="{18ED2E5A-0831-114F-8E88-D22DC699858B}"/>
                </a:ext>
              </a:extLst>
            </p:cNvPr>
            <p:cNvGrpSpPr/>
            <p:nvPr/>
          </p:nvGrpSpPr>
          <p:grpSpPr>
            <a:xfrm>
              <a:off x="6596883" y="2039395"/>
              <a:ext cx="1752436" cy="550247"/>
              <a:chOff x="6596883" y="4442543"/>
              <a:chExt cx="1752436" cy="550247"/>
            </a:xfrm>
          </p:grpSpPr>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8CD5ADD-2AFF-7A4F-9409-4A4B3A7C21D2}"/>
                      </a:ext>
                    </a:extLst>
                  </p:cNvPr>
                  <p:cNvSpPr txBox="1"/>
                  <p:nvPr/>
                </p:nvSpPr>
                <p:spPr>
                  <a:xfrm>
                    <a:off x="7205194"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12" name="TextBox 111">
                    <a:extLst>
                      <a:ext uri="{FF2B5EF4-FFF2-40B4-BE49-F238E27FC236}">
                        <a16:creationId xmlns:a16="http://schemas.microsoft.com/office/drawing/2014/main" id="{A8CD5ADD-2AFF-7A4F-9409-4A4B3A7C21D2}"/>
                      </a:ext>
                    </a:extLst>
                  </p:cNvPr>
                  <p:cNvSpPr txBox="1">
                    <a:spLocks noRot="1" noChangeAspect="1" noMove="1" noResize="1" noEditPoints="1" noAdjustHandles="1" noChangeArrowheads="1" noChangeShapeType="1" noTextEdit="1"/>
                  </p:cNvSpPr>
                  <p:nvPr/>
                </p:nvSpPr>
                <p:spPr>
                  <a:xfrm>
                    <a:off x="7205194" y="4442543"/>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F3C219BD-182E-BA43-A7AD-76A40C8C437D}"/>
                  </a:ext>
                </a:extLst>
              </p:cNvPr>
              <p:cNvCxnSpPr>
                <a:cxnSpLocks/>
                <a:stCxn id="112" idx="1"/>
                <a:endCxn id="120" idx="3"/>
              </p:cNvCxnSpPr>
              <p:nvPr/>
            </p:nvCxnSpPr>
            <p:spPr>
              <a:xfrm flipH="1" flipV="1">
                <a:off x="6740883" y="4716576"/>
                <a:ext cx="464311"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6DD4D68-9F5E-D446-92F3-B345888BA9C7}"/>
                  </a:ext>
                </a:extLst>
              </p:cNvPr>
              <p:cNvGrpSpPr/>
              <p:nvPr/>
            </p:nvGrpSpPr>
            <p:grpSpPr>
              <a:xfrm>
                <a:off x="6596883" y="4644576"/>
                <a:ext cx="573150" cy="347288"/>
                <a:chOff x="6716057" y="2937320"/>
                <a:chExt cx="573150" cy="347288"/>
              </a:xfrm>
            </p:grpSpPr>
            <p:sp>
              <p:nvSpPr>
                <p:cNvPr id="120" name="Rectangle 119">
                  <a:extLst>
                    <a:ext uri="{FF2B5EF4-FFF2-40B4-BE49-F238E27FC236}">
                      <a16:creationId xmlns:a16="http://schemas.microsoft.com/office/drawing/2014/main" id="{B6EF1C32-A260-104A-ABB8-3C38AA93C90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B5F41A7D-AB9A-A543-BEDB-FAAA1A9C3438}"/>
                        </a:ext>
                      </a:extLst>
                    </p:cNvPr>
                    <p:cNvSpPr txBox="1"/>
                    <p:nvPr/>
                  </p:nvSpPr>
                  <p:spPr>
                    <a:xfrm>
                      <a:off x="6903780" y="3007609"/>
                      <a:ext cx="3854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121" name="TextBox 120">
                      <a:extLst>
                        <a:ext uri="{FF2B5EF4-FFF2-40B4-BE49-F238E27FC236}">
                          <a16:creationId xmlns:a16="http://schemas.microsoft.com/office/drawing/2014/main" id="{B5F41A7D-AB9A-A543-BEDB-FAAA1A9C3438}"/>
                        </a:ext>
                      </a:extLst>
                    </p:cNvPr>
                    <p:cNvSpPr txBox="1">
                      <a:spLocks noRot="1" noChangeAspect="1" noMove="1" noResize="1" noEditPoints="1" noAdjustHandles="1" noChangeArrowheads="1" noChangeShapeType="1" noTextEdit="1"/>
                    </p:cNvSpPr>
                    <p:nvPr/>
                  </p:nvSpPr>
                  <p:spPr>
                    <a:xfrm>
                      <a:off x="6903780" y="3007609"/>
                      <a:ext cx="385427" cy="276999"/>
                    </a:xfrm>
                    <a:prstGeom prst="rect">
                      <a:avLst/>
                    </a:prstGeom>
                    <a:blipFill>
                      <a:blip r:embed="rId9"/>
                      <a:stretch>
                        <a:fillRect l="-16129" b="-27273"/>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1355135503"/>
                  </p:ext>
                </p:extLst>
              </p:nvPr>
            </p:nvGraphicFramePr>
            <p:xfrm>
              <a:off x="6129150" y="5333178"/>
              <a:ext cx="2845434" cy="741680"/>
            </p:xfrm>
            <a:graphic>
              <a:graphicData uri="http://schemas.openxmlformats.org/drawingml/2006/table">
                <a:tbl>
                  <a:tblPr firstRow="1" bandRow="1">
                    <a:tableStyleId>{5C22544A-7EE6-4342-B048-85BDC9FD1C3A}</a:tableStyleId>
                  </a:tblPr>
                  <a:tblGrid>
                    <a:gridCol w="282892">
                      <a:extLst>
                        <a:ext uri="{9D8B030D-6E8A-4147-A177-3AD203B41FA5}">
                          <a16:colId xmlns:a16="http://schemas.microsoft.com/office/drawing/2014/main" val="2258612586"/>
                        </a:ext>
                      </a:extLst>
                    </a:gridCol>
                    <a:gridCol w="25625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r>
                                  <a:rPr lang="de-DE" b="0" i="0" smtClean="0">
                                    <a:latin typeface="Cambria Math" panose="02040503050406030204" pitchFamily="18" charset="0"/>
                                  </a:rPr>
                                  <m:t>17.4</m:t>
                                </m:r>
                                <m:r>
                                  <a:rPr lang="de-DE" smtClean="0">
                                    <a:latin typeface="Cambria Math" panose="02040503050406030204" pitchFamily="18" charset="0"/>
                                  </a:rPr>
                                  <m:t>+0</m:t>
                                </m:r>
                                <m:r>
                                  <a:rPr lang="de-DE" b="0" i="0" smtClean="0">
                                    <a:latin typeface="Cambria Math" panose="02040503050406030204" pitchFamily="18" charset="0"/>
                                  </a:rPr>
                                  <m:t>.65</m:t>
                                </m:r>
                                <m:r>
                                  <a:rPr lang="de-DE" smtClean="0">
                                    <a:latin typeface="Cambria Math" panose="02040503050406030204" pitchFamily="18" charset="0"/>
                                  </a:rPr>
                                  <m:t>=−</m:t>
                                </m:r>
                                <m:r>
                                  <a:rPr lang="de-DE" b="0" i="0" smtClean="0">
                                    <a:latin typeface="Cambria Math" panose="02040503050406030204" pitchFamily="18" charset="0"/>
                                  </a:rPr>
                                  <m:t>16.75</m:t>
                                </m:r>
                              </m:oMath>
                            </m:oMathPara>
                          </a14:m>
                          <a:endParaRPr lang="en-GB" dirty="0"/>
                        </a:p>
                      </a:txBody>
                      <a:tcPr/>
                    </a:tc>
                    <a:extLst>
                      <a:ext uri="{0D108BD9-81ED-4DB2-BD59-A6C34878D82A}">
                        <a16:rowId xmlns:a16="http://schemas.microsoft.com/office/drawing/2014/main" val="2931197770"/>
                      </a:ext>
                    </a:extLst>
                  </a:tr>
                </a:tbl>
              </a:graphicData>
            </a:graphic>
          </p:graphicFrame>
        </mc:Choice>
        <mc:Fallback xmlns="">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1355135503"/>
                  </p:ext>
                </p:extLst>
              </p:nvPr>
            </p:nvGraphicFramePr>
            <p:xfrm>
              <a:off x="6129150" y="5333178"/>
              <a:ext cx="2845434" cy="741680"/>
            </p:xfrm>
            <a:graphic>
              <a:graphicData uri="http://schemas.openxmlformats.org/drawingml/2006/table">
                <a:tbl>
                  <a:tblPr firstRow="1" bandRow="1">
                    <a:tableStyleId>{5C22544A-7EE6-4342-B048-85BDC9FD1C3A}</a:tableStyleId>
                  </a:tblPr>
                  <a:tblGrid>
                    <a:gridCol w="282892">
                      <a:extLst>
                        <a:ext uri="{9D8B030D-6E8A-4147-A177-3AD203B41FA5}">
                          <a16:colId xmlns:a16="http://schemas.microsoft.com/office/drawing/2014/main" val="2258612586"/>
                        </a:ext>
                      </a:extLst>
                    </a:gridCol>
                    <a:gridCol w="2562542">
                      <a:extLst>
                        <a:ext uri="{9D8B030D-6E8A-4147-A177-3AD203B41FA5}">
                          <a16:colId xmlns:a16="http://schemas.microsoft.com/office/drawing/2014/main" val="281335253"/>
                        </a:ext>
                      </a:extLst>
                    </a:gridCol>
                  </a:tblGrid>
                  <a:tr h="370840">
                    <a:tc>
                      <a:txBody>
                        <a:bodyPr/>
                        <a:lstStyle/>
                        <a:p>
                          <a:endParaRPr lang="en-US"/>
                        </a:p>
                      </a:txBody>
                      <a:tcPr>
                        <a:blipFill>
                          <a:blip r:embed="rId10"/>
                          <a:stretch>
                            <a:fillRect l="-4545" r="-927273" b="-100000"/>
                          </a:stretch>
                        </a:blipFill>
                      </a:tcPr>
                    </a:tc>
                    <a:tc>
                      <a:txBody>
                        <a:bodyPr/>
                        <a:lstStyle/>
                        <a:p>
                          <a:endParaRPr lang="en-US"/>
                        </a:p>
                      </a:txBody>
                      <a:tcPr>
                        <a:blipFill>
                          <a:blip r:embed="rId10"/>
                          <a:stretch>
                            <a:fillRect l="-11330" r="-493" b="-100000"/>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0"/>
                          <a:stretch>
                            <a:fillRect l="-4545" t="-100000" r="-927273"/>
                          </a:stretch>
                        </a:blipFill>
                      </a:tcPr>
                    </a:tc>
                    <a:tc>
                      <a:txBody>
                        <a:bodyPr/>
                        <a:lstStyle/>
                        <a:p>
                          <a:endParaRPr lang="en-US"/>
                        </a:p>
                      </a:txBody>
                      <a:tcPr>
                        <a:blipFill>
                          <a:blip r:embed="rId10"/>
                          <a:stretch>
                            <a:fillRect l="-11330" t="-100000" r="-493"/>
                          </a:stretch>
                        </a:blipFill>
                      </a:tcPr>
                    </a:tc>
                    <a:extLst>
                      <a:ext uri="{0D108BD9-81ED-4DB2-BD59-A6C34878D82A}">
                        <a16:rowId xmlns:a16="http://schemas.microsoft.com/office/drawing/2014/main" val="293119777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466687448"/>
                  </p:ext>
                </p:extLst>
              </p:nvPr>
            </p:nvGraphicFramePr>
            <p:xfrm>
              <a:off x="5729606" y="3222198"/>
              <a:ext cx="3244978" cy="1112520"/>
            </p:xfrm>
            <a:graphic>
              <a:graphicData uri="http://schemas.openxmlformats.org/drawingml/2006/table">
                <a:tbl>
                  <a:tblPr firstRow="1" bandRow="1">
                    <a:tableStyleId>{21E4AEA4-8DFA-4A89-87EB-49C32662AFE0}</a:tableStyleId>
                  </a:tblPr>
                  <a:tblGrid>
                    <a:gridCol w="781622">
                      <a:extLst>
                        <a:ext uri="{9D8B030D-6E8A-4147-A177-3AD203B41FA5}">
                          <a16:colId xmlns:a16="http://schemas.microsoft.com/office/drawing/2014/main" val="2258612586"/>
                        </a:ext>
                      </a:extLst>
                    </a:gridCol>
                    <a:gridCol w="2463356">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0.8</m:t>
                                </m:r>
                                <m:r>
                                  <a:rPr lang="de-DE" b="0" i="0" smtClean="0">
                                    <a:latin typeface="Cambria Math" panose="02040503050406030204" pitchFamily="18" charset="0"/>
                                  </a:rPr>
                                  <m:t>7</m:t>
                                </m:r>
                                <m:r>
                                  <a:rPr lang="de-DE" smtClean="0">
                                    <a:latin typeface="Cambria Math" panose="02040503050406030204" pitchFamily="18" charset="0"/>
                                  </a:rPr>
                                  <m:t>∙</m:t>
                                </m:r>
                                <m:d>
                                  <m:dPr>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r>
                                  <a:rPr lang="de-DE" smtClean="0">
                                    <a:latin typeface="Cambria Math" panose="02040503050406030204" pitchFamily="18" charset="0"/>
                                  </a:rPr>
                                  <m:t>=−</m:t>
                                </m:r>
                                <m:r>
                                  <a:rPr lang="de-DE" i="1" smtClean="0">
                                    <a:latin typeface="Cambria Math" panose="02040503050406030204" pitchFamily="18" charset="0"/>
                                  </a:rPr>
                                  <m:t>1</m:t>
                                </m:r>
                                <m:r>
                                  <a:rPr lang="de-DE" b="0" i="1" smtClean="0">
                                    <a:latin typeface="Cambria Math" panose="02040503050406030204" pitchFamily="18" charset="0"/>
                                  </a:rPr>
                                  <m:t>7</m:t>
                                </m:r>
                                <m:r>
                                  <a:rPr lang="de-DE" b="0" i="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13</m:t>
                                </m:r>
                                <m:r>
                                  <a:rPr lang="de-DE" smtClean="0">
                                    <a:latin typeface="Cambria Math" panose="02040503050406030204" pitchFamily="18" charset="0"/>
                                  </a:rPr>
                                  <m:t>∙</m:t>
                                </m:r>
                                <m:r>
                                  <a:rPr lang="de-DE" b="0" i="0" smtClean="0">
                                    <a:latin typeface="Cambria Math" panose="02040503050406030204" pitchFamily="18" charset="0"/>
                                  </a:rPr>
                                  <m:t>5</m:t>
                                </m:r>
                                <m:r>
                                  <a:rPr lang="de-DE" smtClean="0">
                                    <a:latin typeface="Cambria Math" panose="02040503050406030204" pitchFamily="18" charset="0"/>
                                  </a:rPr>
                                  <m:t>=0</m:t>
                                </m:r>
                                <m:r>
                                  <a:rPr lang="de-DE" b="0" i="0" smtClean="0">
                                    <a:latin typeface="Cambria Math" panose="02040503050406030204" pitchFamily="18" charset="0"/>
                                  </a:rPr>
                                  <m:t>.65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466687448"/>
                  </p:ext>
                </p:extLst>
              </p:nvPr>
            </p:nvGraphicFramePr>
            <p:xfrm>
              <a:off x="5729606" y="3222198"/>
              <a:ext cx="3244978" cy="1112520"/>
            </p:xfrm>
            <a:graphic>
              <a:graphicData uri="http://schemas.openxmlformats.org/drawingml/2006/table">
                <a:tbl>
                  <a:tblPr firstRow="1" bandRow="1">
                    <a:tableStyleId>{21E4AEA4-8DFA-4A89-87EB-49C32662AFE0}</a:tableStyleId>
                  </a:tblPr>
                  <a:tblGrid>
                    <a:gridCol w="781622">
                      <a:extLst>
                        <a:ext uri="{9D8B030D-6E8A-4147-A177-3AD203B41FA5}">
                          <a16:colId xmlns:a16="http://schemas.microsoft.com/office/drawing/2014/main" val="2258612586"/>
                        </a:ext>
                      </a:extLst>
                    </a:gridCol>
                    <a:gridCol w="2463356">
                      <a:extLst>
                        <a:ext uri="{9D8B030D-6E8A-4147-A177-3AD203B41FA5}">
                          <a16:colId xmlns:a16="http://schemas.microsoft.com/office/drawing/2014/main" val="281335253"/>
                        </a:ext>
                      </a:extLst>
                    </a:gridCol>
                  </a:tblGrid>
                  <a:tr h="370840">
                    <a:tc>
                      <a:txBody>
                        <a:bodyPr/>
                        <a:lstStyle/>
                        <a:p>
                          <a:endParaRPr lang="en-US"/>
                        </a:p>
                      </a:txBody>
                      <a:tcPr>
                        <a:blipFill>
                          <a:blip r:embed="rId11"/>
                          <a:stretch>
                            <a:fillRect l="-1613" t="-3333" r="-314516" b="-196667"/>
                          </a:stretch>
                        </a:blipFill>
                      </a:tcPr>
                    </a:tc>
                    <a:tc>
                      <a:txBody>
                        <a:bodyPr/>
                        <a:lstStyle/>
                        <a:p>
                          <a:endParaRPr lang="en-US"/>
                        </a:p>
                      </a:txBody>
                      <a:tcPr>
                        <a:blipFill>
                          <a:blip r:embed="rId11"/>
                          <a:stretch>
                            <a:fillRect l="-32474" t="-3333" r="-515"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1"/>
                          <a:stretch>
                            <a:fillRect l="-1613" t="-106897" r="-314516" b="-103448"/>
                          </a:stretch>
                        </a:blipFill>
                      </a:tcPr>
                    </a:tc>
                    <a:tc>
                      <a:txBody>
                        <a:bodyPr/>
                        <a:lstStyle/>
                        <a:p>
                          <a:endParaRPr lang="en-US"/>
                        </a:p>
                      </a:txBody>
                      <a:tcPr>
                        <a:blipFill>
                          <a:blip r:embed="rId11"/>
                          <a:stretch>
                            <a:fillRect l="-32474" t="-106897" r="-515"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1"/>
                          <a:stretch>
                            <a:fillRect l="-1613" t="-200000" r="-314516"/>
                          </a:stretch>
                        </a:blipFill>
                      </a:tcPr>
                    </a:tc>
                    <a:tc>
                      <a:txBody>
                        <a:bodyPr/>
                        <a:lstStyle/>
                        <a:p>
                          <a:endParaRPr lang="en-US"/>
                        </a:p>
                      </a:txBody>
                      <a:tcPr>
                        <a:blipFill>
                          <a:blip r:embed="rId11"/>
                          <a:stretch>
                            <a:fillRect l="-32474" t="-200000" r="-515"/>
                          </a:stretch>
                        </a:blipFill>
                      </a:tcPr>
                    </a:tc>
                    <a:extLst>
                      <a:ext uri="{0D108BD9-81ED-4DB2-BD59-A6C34878D82A}">
                        <a16:rowId xmlns:a16="http://schemas.microsoft.com/office/drawing/2014/main" val="100732356"/>
                      </a:ext>
                    </a:extLst>
                  </a:tr>
                </a:tbl>
              </a:graphicData>
            </a:graphic>
          </p:graphicFrame>
        </mc:Fallback>
      </mc:AlternateContent>
      <p:grpSp>
        <p:nvGrpSpPr>
          <p:cNvPr id="123" name="Group 122">
            <a:extLst>
              <a:ext uri="{FF2B5EF4-FFF2-40B4-BE49-F238E27FC236}">
                <a16:creationId xmlns:a16="http://schemas.microsoft.com/office/drawing/2014/main" id="{4D8E6FC0-0AB7-5F47-881C-6D1D082415B5}"/>
              </a:ext>
            </a:extLst>
          </p:cNvPr>
          <p:cNvGrpSpPr/>
          <p:nvPr/>
        </p:nvGrpSpPr>
        <p:grpSpPr>
          <a:xfrm>
            <a:off x="5554846" y="351739"/>
            <a:ext cx="3477187" cy="1937128"/>
            <a:chOff x="4954105" y="1968085"/>
            <a:chExt cx="3477187" cy="1937128"/>
          </a:xfrm>
        </p:grpSpPr>
        <p:sp>
          <p:nvSpPr>
            <p:cNvPr id="124" name="Rectangle 123">
              <a:extLst>
                <a:ext uri="{FF2B5EF4-FFF2-40B4-BE49-F238E27FC236}">
                  <a16:creationId xmlns:a16="http://schemas.microsoft.com/office/drawing/2014/main" id="{DA0F58BB-A6E0-7B4B-8F44-3E48B1A7BEA2}"/>
                </a:ext>
              </a:extLst>
            </p:cNvPr>
            <p:cNvSpPr/>
            <p:nvPr/>
          </p:nvSpPr>
          <p:spPr>
            <a:xfrm>
              <a:off x="4954105" y="1968085"/>
              <a:ext cx="3477187" cy="193712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5" name="Group 124">
              <a:extLst>
                <a:ext uri="{FF2B5EF4-FFF2-40B4-BE49-F238E27FC236}">
                  <a16:creationId xmlns:a16="http://schemas.microsoft.com/office/drawing/2014/main" id="{3176821A-C1FF-784D-AEBC-F0765046C8A7}"/>
                </a:ext>
              </a:extLst>
            </p:cNvPr>
            <p:cNvGrpSpPr/>
            <p:nvPr/>
          </p:nvGrpSpPr>
          <p:grpSpPr>
            <a:xfrm>
              <a:off x="5030135" y="2039395"/>
              <a:ext cx="3337106" cy="550247"/>
              <a:chOff x="5030135" y="4442543"/>
              <a:chExt cx="3337106" cy="550247"/>
            </a:xfrm>
          </p:grpSpPr>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010F4C70-E6B5-2A45-9F4D-ECF710A646EA}"/>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126" name="TextBox 125">
                    <a:extLst>
                      <a:ext uri="{FF2B5EF4-FFF2-40B4-BE49-F238E27FC236}">
                        <a16:creationId xmlns:a16="http://schemas.microsoft.com/office/drawing/2014/main" id="{010F4C70-E6B5-2A45-9F4D-ECF710A646EA}"/>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12"/>
                    <a:stretch>
                      <a:fillRect r="-3774"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8A71AF5A-4862-DE45-AED8-FBEC34410F30}"/>
                      </a:ext>
                    </a:extLst>
                  </p:cNvPr>
                  <p:cNvSpPr txBox="1"/>
                  <p:nvPr/>
                </p:nvSpPr>
                <p:spPr>
                  <a:xfrm>
                    <a:off x="7223116"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27" name="TextBox 126">
                    <a:extLst>
                      <a:ext uri="{FF2B5EF4-FFF2-40B4-BE49-F238E27FC236}">
                        <a16:creationId xmlns:a16="http://schemas.microsoft.com/office/drawing/2014/main" id="{8A71AF5A-4862-DE45-AED8-FBEC34410F30}"/>
                      </a:ext>
                    </a:extLst>
                  </p:cNvPr>
                  <p:cNvSpPr txBox="1">
                    <a:spLocks noRot="1" noChangeAspect="1" noMove="1" noResize="1" noEditPoints="1" noAdjustHandles="1" noChangeArrowheads="1" noChangeShapeType="1" noTextEdit="1"/>
                  </p:cNvSpPr>
                  <p:nvPr/>
                </p:nvSpPr>
                <p:spPr>
                  <a:xfrm>
                    <a:off x="7223116" y="4442543"/>
                    <a:ext cx="1144125" cy="550247"/>
                  </a:xfrm>
                  <a:prstGeom prst="diamond">
                    <a:avLst/>
                  </a:prstGeom>
                  <a:blipFill>
                    <a:blip r:embed="rId13"/>
                    <a:stretch>
                      <a:fillRect/>
                    </a:stretch>
                  </a:blipFill>
                  <a:ln>
                    <a:solidFill>
                      <a:schemeClr val="tx1"/>
                    </a:solidFill>
                  </a:ln>
                </p:spPr>
                <p:txBody>
                  <a:bodyPr/>
                  <a:lstStyle/>
                  <a:p>
                    <a:r>
                      <a:rPr lang="en-GB">
                        <a:noFill/>
                      </a:rPr>
                      <a:t> </a:t>
                    </a:r>
                  </a:p>
                </p:txBody>
              </p:sp>
            </mc:Fallback>
          </mc:AlternateContent>
          <p:cxnSp>
            <p:nvCxnSpPr>
              <p:cNvPr id="128" name="Straight Connector 127">
                <a:extLst>
                  <a:ext uri="{FF2B5EF4-FFF2-40B4-BE49-F238E27FC236}">
                    <a16:creationId xmlns:a16="http://schemas.microsoft.com/office/drawing/2014/main" id="{F9BA3C43-FEEC-DF44-90E5-C884DA4614CC}"/>
                  </a:ext>
                </a:extLst>
              </p:cNvPr>
              <p:cNvCxnSpPr>
                <a:cxnSpLocks/>
                <a:stCxn id="127" idx="1"/>
                <a:endCxn id="135"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48C04E5-819F-404E-90EF-1B283A72233D}"/>
                  </a:ext>
                </a:extLst>
              </p:cNvPr>
              <p:cNvCxnSpPr>
                <a:cxnSpLocks/>
                <a:stCxn id="133" idx="3"/>
                <a:endCxn id="126"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AEAFB6-58B6-EC4D-B95F-727F02DC94B4}"/>
                  </a:ext>
                </a:extLst>
              </p:cNvPr>
              <p:cNvCxnSpPr>
                <a:cxnSpLocks/>
                <a:stCxn id="126" idx="6"/>
                <a:endCxn id="135"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C99FA961-3137-3246-9FE4-28259F1E2C2E}"/>
                  </a:ext>
                </a:extLst>
              </p:cNvPr>
              <p:cNvGrpSpPr/>
              <p:nvPr/>
            </p:nvGrpSpPr>
            <p:grpSpPr>
              <a:xfrm>
                <a:off x="6596883" y="4644576"/>
                <a:ext cx="509478" cy="347288"/>
                <a:chOff x="6716057" y="2937320"/>
                <a:chExt cx="509478" cy="347288"/>
              </a:xfrm>
            </p:grpSpPr>
            <p:sp>
              <p:nvSpPr>
                <p:cNvPr id="135" name="Rectangle 134">
                  <a:extLst>
                    <a:ext uri="{FF2B5EF4-FFF2-40B4-BE49-F238E27FC236}">
                      <a16:creationId xmlns:a16="http://schemas.microsoft.com/office/drawing/2014/main" id="{BD900572-0337-7545-97AB-6B1E526279B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85D77AE-0EA4-2B40-B3A3-7816FEAF705E}"/>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136" name="TextBox 135">
                      <a:extLst>
                        <a:ext uri="{FF2B5EF4-FFF2-40B4-BE49-F238E27FC236}">
                          <a16:creationId xmlns:a16="http://schemas.microsoft.com/office/drawing/2014/main" id="{485D77AE-0EA4-2B40-B3A3-7816FEAF705E}"/>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4"/>
                      <a:stretch>
                        <a:fillRect l="-14815" b="-26087"/>
                      </a:stretch>
                    </a:blipFill>
                  </p:spPr>
                  <p:txBody>
                    <a:bodyPr/>
                    <a:lstStyle/>
                    <a:p>
                      <a:r>
                        <a:rPr lang="en-GB">
                          <a:noFill/>
                        </a:rPr>
                        <a:t> </a:t>
                      </a:r>
                    </a:p>
                  </p:txBody>
                </p:sp>
              </mc:Fallback>
            </mc:AlternateContent>
          </p:grpSp>
          <p:grpSp>
            <p:nvGrpSpPr>
              <p:cNvPr id="132" name="Group 131">
                <a:extLst>
                  <a:ext uri="{FF2B5EF4-FFF2-40B4-BE49-F238E27FC236}">
                    <a16:creationId xmlns:a16="http://schemas.microsoft.com/office/drawing/2014/main" id="{D0B4F768-2E2D-8C47-A2CD-C0AEE277AA6E}"/>
                  </a:ext>
                </a:extLst>
              </p:cNvPr>
              <p:cNvGrpSpPr/>
              <p:nvPr/>
            </p:nvGrpSpPr>
            <p:grpSpPr>
              <a:xfrm>
                <a:off x="5030135" y="4642865"/>
                <a:ext cx="360419" cy="348998"/>
                <a:chOff x="5149309" y="2935609"/>
                <a:chExt cx="360419" cy="348998"/>
              </a:xfrm>
            </p:grpSpPr>
            <p:sp>
              <p:nvSpPr>
                <p:cNvPr id="133" name="Rectangle 132">
                  <a:extLst>
                    <a:ext uri="{FF2B5EF4-FFF2-40B4-BE49-F238E27FC236}">
                      <a16:creationId xmlns:a16="http://schemas.microsoft.com/office/drawing/2014/main" id="{83450E8A-5F3C-7C40-96C5-A5D5F1E29021}"/>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AF0E5481-B5F8-E144-9279-57D2AF649DFD}"/>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34" name="TextBox 133">
                      <a:extLst>
                        <a:ext uri="{FF2B5EF4-FFF2-40B4-BE49-F238E27FC236}">
                          <a16:creationId xmlns:a16="http://schemas.microsoft.com/office/drawing/2014/main" id="{AF0E5481-B5F8-E144-9279-57D2AF649DF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5"/>
                      <a:stretch>
                        <a:fillRect l="-31250" r="-25000" b="-2608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22" name="Table 121">
                <a:extLst>
                  <a:ext uri="{FF2B5EF4-FFF2-40B4-BE49-F238E27FC236}">
                    <a16:creationId xmlns:a16="http://schemas.microsoft.com/office/drawing/2014/main" id="{E12A016C-6D87-D744-B738-841422417F3B}"/>
                  </a:ext>
                </a:extLst>
              </p:cNvPr>
              <p:cNvGraphicFramePr>
                <a:graphicFrameLocks noGrp="1"/>
              </p:cNvGraphicFramePr>
              <p:nvPr>
                <p:extLst>
                  <p:ext uri="{D42A27DB-BD31-4B8C-83A1-F6EECF244321}">
                    <p14:modId xmlns:p14="http://schemas.microsoft.com/office/powerpoint/2010/main" val="326634795"/>
                  </p:ext>
                </p:extLst>
              </p:nvPr>
            </p:nvGraphicFramePr>
            <p:xfrm>
              <a:off x="5718608" y="1116850"/>
              <a:ext cx="1445514"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0.87</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.13</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22" name="Table 121">
                <a:extLst>
                  <a:ext uri="{FF2B5EF4-FFF2-40B4-BE49-F238E27FC236}">
                    <a16:creationId xmlns:a16="http://schemas.microsoft.com/office/drawing/2014/main" id="{E12A016C-6D87-D744-B738-841422417F3B}"/>
                  </a:ext>
                </a:extLst>
              </p:cNvPr>
              <p:cNvGraphicFramePr>
                <a:graphicFrameLocks noGrp="1"/>
              </p:cNvGraphicFramePr>
              <p:nvPr>
                <p:extLst>
                  <p:ext uri="{D42A27DB-BD31-4B8C-83A1-F6EECF244321}">
                    <p14:modId xmlns:p14="http://schemas.microsoft.com/office/powerpoint/2010/main" val="326634795"/>
                  </p:ext>
                </p:extLst>
              </p:nvPr>
            </p:nvGraphicFramePr>
            <p:xfrm>
              <a:off x="5718608" y="1116850"/>
              <a:ext cx="1445514"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endParaRPr lang="en-US"/>
                        </a:p>
                      </a:txBody>
                      <a:tcPr>
                        <a:blipFill>
                          <a:blip r:embed="rId16"/>
                          <a:stretch>
                            <a:fillRect l="-1613" r="-87097" b="-196667"/>
                          </a:stretch>
                        </a:blipFill>
                      </a:tcPr>
                    </a:tc>
                    <a:tc>
                      <a:txBody>
                        <a:bodyPr/>
                        <a:lstStyle/>
                        <a:p>
                          <a:endParaRPr lang="en-US"/>
                        </a:p>
                      </a:txBody>
                      <a:tcPr>
                        <a:blipFill>
                          <a:blip r:embed="rId16"/>
                          <a:stretch>
                            <a:fillRect l="-118868" r="-1887"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6"/>
                          <a:stretch>
                            <a:fillRect l="-1613" t="-103448" r="-87097" b="-103448"/>
                          </a:stretch>
                        </a:blipFill>
                      </a:tcPr>
                    </a:tc>
                    <a:tc>
                      <a:txBody>
                        <a:bodyPr/>
                        <a:lstStyle/>
                        <a:p>
                          <a:endParaRPr lang="en-US"/>
                        </a:p>
                      </a:txBody>
                      <a:tcPr>
                        <a:blipFill>
                          <a:blip r:embed="rId16"/>
                          <a:stretch>
                            <a:fillRect l="-118868" t="-103448" r="-1887"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6"/>
                          <a:stretch>
                            <a:fillRect l="-1613" t="-196667" r="-87097"/>
                          </a:stretch>
                        </a:blipFill>
                      </a:tcPr>
                    </a:tc>
                    <a:tc>
                      <a:txBody>
                        <a:bodyPr/>
                        <a:lstStyle/>
                        <a:p>
                          <a:endParaRPr lang="en-US"/>
                        </a:p>
                      </a:txBody>
                      <a:tcPr>
                        <a:blipFill>
                          <a:blip r:embed="rId16"/>
                          <a:stretch>
                            <a:fillRect l="-118868" t="-196667" r="-188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7" name="Table 136">
                <a:extLst>
                  <a:ext uri="{FF2B5EF4-FFF2-40B4-BE49-F238E27FC236}">
                    <a16:creationId xmlns:a16="http://schemas.microsoft.com/office/drawing/2014/main" id="{97E869C2-8CFB-6443-AC47-0DEEA57F0656}"/>
                  </a:ext>
                </a:extLst>
              </p:cNvPr>
              <p:cNvGraphicFramePr>
                <a:graphicFrameLocks noGrp="1"/>
              </p:cNvGraphicFramePr>
              <p:nvPr>
                <p:extLst>
                  <p:ext uri="{D42A27DB-BD31-4B8C-83A1-F6EECF244321}">
                    <p14:modId xmlns:p14="http://schemas.microsoft.com/office/powerpoint/2010/main" val="2823871121"/>
                  </p:ext>
                </p:extLst>
              </p:nvPr>
            </p:nvGraphicFramePr>
            <p:xfrm>
              <a:off x="7431848" y="1116850"/>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37" name="Table 136">
                <a:extLst>
                  <a:ext uri="{FF2B5EF4-FFF2-40B4-BE49-F238E27FC236}">
                    <a16:creationId xmlns:a16="http://schemas.microsoft.com/office/drawing/2014/main" id="{97E869C2-8CFB-6443-AC47-0DEEA57F0656}"/>
                  </a:ext>
                </a:extLst>
              </p:cNvPr>
              <p:cNvGraphicFramePr>
                <a:graphicFrameLocks noGrp="1"/>
              </p:cNvGraphicFramePr>
              <p:nvPr>
                <p:extLst>
                  <p:ext uri="{D42A27DB-BD31-4B8C-83A1-F6EECF244321}">
                    <p14:modId xmlns:p14="http://schemas.microsoft.com/office/powerpoint/2010/main" val="2823871121"/>
                  </p:ext>
                </p:extLst>
              </p:nvPr>
            </p:nvGraphicFramePr>
            <p:xfrm>
              <a:off x="7431848" y="1116850"/>
              <a:ext cx="1416241" cy="1112520"/>
            </p:xfrm>
            <a:graphic>
              <a:graphicData uri="http://schemas.openxmlformats.org/drawingml/2006/table">
                <a:tbl>
                  <a:tblPr firstRow="1" bandRow="1">
                    <a:tableStyleId>{00A15C55-8517-42AA-B614-E9B94910E393}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endParaRPr lang="en-US"/>
                        </a:p>
                      </a:txBody>
                      <a:tcPr>
                        <a:blipFill>
                          <a:blip r:embed="rId17"/>
                          <a:stretch>
                            <a:fillRect l="-1613" r="-82258" b="-196667"/>
                          </a:stretch>
                        </a:blipFill>
                      </a:tcPr>
                    </a:tc>
                    <a:tc>
                      <a:txBody>
                        <a:bodyPr/>
                        <a:lstStyle/>
                        <a:p>
                          <a:endParaRPr lang="en-US"/>
                        </a:p>
                      </a:txBody>
                      <a:tcPr>
                        <a:blipFill>
                          <a:blip r:embed="rId17"/>
                          <a:stretch>
                            <a:fillRect l="-126000" r="-2000"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7"/>
                          <a:stretch>
                            <a:fillRect l="-1613" t="-103448" r="-82258" b="-103448"/>
                          </a:stretch>
                        </a:blipFill>
                      </a:tcPr>
                    </a:tc>
                    <a:tc>
                      <a:txBody>
                        <a:bodyPr/>
                        <a:lstStyle/>
                        <a:p>
                          <a:endParaRPr lang="en-US"/>
                        </a:p>
                      </a:txBody>
                      <a:tcPr>
                        <a:blipFill>
                          <a:blip r:embed="rId17"/>
                          <a:stretch>
                            <a:fillRect l="-126000" t="-103448" r="-2000"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7"/>
                          <a:stretch>
                            <a:fillRect l="-1613" t="-196667" r="-82258"/>
                          </a:stretch>
                        </a:blipFill>
                      </a:tcPr>
                    </a:tc>
                    <a:tc>
                      <a:txBody>
                        <a:bodyPr/>
                        <a:lstStyle/>
                        <a:p>
                          <a:endParaRPr lang="en-US"/>
                        </a:p>
                      </a:txBody>
                      <a:tcPr>
                        <a:blipFill>
                          <a:blip r:embed="rId17"/>
                          <a:stretch>
                            <a:fillRect l="-126000" t="-196667" r="-2000"/>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EFD304A-F227-704A-9AE3-FC3647E57F83}"/>
                  </a:ext>
                </a:extLst>
              </p:cNvPr>
              <p:cNvSpPr/>
              <p:nvPr/>
            </p:nvSpPr>
            <p:spPr>
              <a:xfrm>
                <a:off x="79867" y="2117811"/>
                <a:ext cx="5978835" cy="1531125"/>
              </a:xfrm>
              <a:prstGeom prst="rect">
                <a:avLst/>
              </a:prstGeom>
            </p:spPr>
            <p:txBody>
              <a:bodyPr wrap="square">
                <a:spAutoFit/>
              </a:bodyPr>
              <a:lstStyle/>
              <a:p>
                <a:pPr marL="7938" lvl="1" indent="0">
                  <a:lnSpc>
                    <a:spcPct val="120000"/>
                  </a:lnSpc>
                  <a:buNone/>
                </a:pPr>
                <a14:m>
                  <m:oMathPara xmlns:m="http://schemas.openxmlformats.org/officeDocument/2006/math">
                    <m:oMathParaPr>
                      <m:jc m:val="centerGroup"/>
                    </m:oMathParaPr>
                    <m:oMath xmlns:m="http://schemas.openxmlformats.org/officeDocument/2006/math">
                      <m:r>
                        <a:rPr lang="en-GB" sz="2200" i="1" smtClean="0">
                          <a:latin typeface="Cambria Math" panose="02040503050406030204" pitchFamily="18" charset="0"/>
                        </a:rPr>
                        <m:t>𝑒𝑢</m:t>
                      </m:r>
                      <m:d>
                        <m:dPr>
                          <m:ctrlPr>
                            <a:rPr lang="en-GB" sz="2200" i="1">
                              <a:latin typeface="Cambria Math" panose="02040503050406030204" pitchFamily="18" charset="0"/>
                            </a:rPr>
                          </m:ctrlPr>
                        </m:dPr>
                        <m:e>
                          <m:sSub>
                            <m:sSubPr>
                              <m:ctrlPr>
                                <a:rPr lang="en-GB" sz="2200" i="1">
                                  <a:latin typeface="Cambria Math" panose="02040503050406030204" pitchFamily="18" charset="0"/>
                                </a:rPr>
                              </m:ctrlPr>
                            </m:sSubPr>
                            <m:e>
                              <m:r>
                                <a:rPr lang="en-GB" sz="2200" b="1" i="1">
                                  <a:latin typeface="Cambria Math" panose="02040503050406030204" pitchFamily="18" charset="0"/>
                                </a:rPr>
                                <m:t>𝒂</m:t>
                              </m:r>
                            </m:e>
                            <m:sub>
                              <m:r>
                                <a:rPr lang="en-GB" sz="2200" i="1">
                                  <a:latin typeface="Cambria Math" panose="02040503050406030204" pitchFamily="18" charset="0"/>
                                </a:rPr>
                                <m:t>1</m:t>
                              </m:r>
                            </m:sub>
                          </m:sSub>
                        </m:e>
                      </m:d>
                    </m:oMath>
                    <m:oMath xmlns:m="http://schemas.openxmlformats.org/officeDocument/2006/math">
                      <m:r>
                        <m:rPr>
                          <m:aln/>
                        </m:rPr>
                        <a:rPr lang="en-GB" sz="2200" i="1">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ℛ</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i="1">
                              <a:latin typeface="Cambria Math" panose="02040503050406030204" pitchFamily="18" charset="0"/>
                            </a:rPr>
                            <m:t>𝑃</m:t>
                          </m:r>
                          <m:d>
                            <m:dPr>
                              <m:ctrlPr>
                                <a:rPr lang="en-GB" sz="2200" i="1">
                                  <a:latin typeface="Cambria Math" panose="02040503050406030204" pitchFamily="18" charset="0"/>
                                </a:rPr>
                              </m:ctrlPr>
                            </m:dPr>
                            <m:e>
                              <m:r>
                                <a:rPr lang="en-GB" sz="2200" i="1">
                                  <a:latin typeface="Cambria Math" panose="02040503050406030204" pitchFamily="18" charset="0"/>
                                </a:rPr>
                                <m:t>𝐸𝑝𝑖𝑑</m:t>
                              </m:r>
                              <m:r>
                                <a:rPr lang="en-GB" sz="2200" i="1">
                                  <a:latin typeface="Cambria Math" panose="02040503050406030204" pitchFamily="18" charset="0"/>
                                </a:rPr>
                                <m:t>=</m:t>
                              </m:r>
                              <m:r>
                                <a:rPr lang="en-GB" sz="2200" i="1">
                                  <a:latin typeface="Cambria Math" panose="02040503050406030204" pitchFamily="18" charset="0"/>
                                </a:rPr>
                                <m:t>𝑒</m:t>
                              </m:r>
                            </m:e>
                            <m:e>
                              <m:sSub>
                                <m:sSubPr>
                                  <m:ctrlPr>
                                    <a:rPr lang="en-GB" sz="2200" i="1">
                                      <a:latin typeface="Cambria Math" panose="02040503050406030204" pitchFamily="18" charset="0"/>
                                    </a:rPr>
                                  </m:ctrlPr>
                                </m:sSubPr>
                                <m:e>
                                  <m:r>
                                    <a:rPr lang="en-GB" sz="2200" b="1" i="1">
                                      <a:latin typeface="Cambria Math" panose="02040503050406030204" pitchFamily="18" charset="0"/>
                                    </a:rPr>
                                    <m:t>𝒂</m:t>
                                  </m:r>
                                </m:e>
                                <m:sub>
                                  <m:r>
                                    <a:rPr lang="en-GB" sz="2200" i="1">
                                      <a:latin typeface="Cambria Math" panose="02040503050406030204" pitchFamily="18" charset="0"/>
                                    </a:rPr>
                                    <m:t>1</m:t>
                                  </m:r>
                                </m:sub>
                              </m:sSub>
                            </m:e>
                          </m:d>
                          <m:r>
                            <m:rPr>
                              <m:brk m:alnAt="7"/>
                            </m:rPr>
                            <a:rPr lang="en-GB" sz="2200" i="1">
                              <a:latin typeface="Cambria Math" panose="02040503050406030204" pitchFamily="18" charset="0"/>
                              <a:ea typeface="Cambria Math" panose="02040503050406030204" pitchFamily="18" charset="0"/>
                            </a:rPr>
                            <m:t>∙</m:t>
                          </m:r>
                          <m:sSubSup>
                            <m:sSubSupPr>
                              <m:ctrlPr>
                                <a:rPr lang="de-DE" sz="2200" i="1">
                                  <a:latin typeface="Cambria Math" panose="02040503050406030204" pitchFamily="18" charset="0"/>
                                  <a:ea typeface="Cambria Math" panose="02040503050406030204" pitchFamily="18" charset="0"/>
                                </a:rPr>
                              </m:ctrlPr>
                            </m:sSubSupPr>
                            <m:e>
                              <m:r>
                                <m:rPr>
                                  <m:brk m:alnAt="7"/>
                                </m:rPr>
                                <a:rPr lang="en-GB" sz="2200" i="1">
                                  <a:latin typeface="Cambria Math" panose="02040503050406030204" pitchFamily="18" charset="0"/>
                                  <a:ea typeface="Cambria Math" panose="02040503050406030204" pitchFamily="18" charset="0"/>
                                </a:rPr>
                                <m:t>𝜙</m:t>
                              </m:r>
                            </m:e>
                            <m:sub>
                              <m:r>
                                <m:rPr>
                                  <m:brk m:alnAt="7"/>
                                </m:rPr>
                                <a:rPr lang="en-GB" sz="2200" i="1">
                                  <a:latin typeface="Cambria Math" panose="02040503050406030204" pitchFamily="18" charset="0"/>
                                  <a:ea typeface="Cambria Math" panose="02040503050406030204" pitchFamily="18" charset="0"/>
                                </a:rPr>
                                <m:t>𝑈</m:t>
                              </m:r>
                            </m:sub>
                            <m:sup>
                              <m:r>
                                <a:rPr lang="de-DE" sz="2200" i="1">
                                  <a:latin typeface="Cambria Math" panose="02040503050406030204" pitchFamily="18" charset="0"/>
                                  <a:ea typeface="Cambria Math" panose="02040503050406030204" pitchFamily="18" charset="0"/>
                                </a:rPr>
                                <m:t>′</m:t>
                              </m:r>
                            </m:sup>
                          </m:sSubSup>
                          <m:d>
                            <m:dPr>
                              <m:ctrlPr>
                                <a:rPr lang="en-GB" sz="2200" i="1">
                                  <a:latin typeface="Cambria Math" panose="02040503050406030204" pitchFamily="18" charset="0"/>
                                  <a:ea typeface="Cambria Math" panose="02040503050406030204" pitchFamily="18" charset="0"/>
                                </a:rPr>
                              </m:ctrlPr>
                            </m:dPr>
                            <m:e>
                              <m:r>
                                <m:rPr>
                                  <m:brk m:alnAt="7"/>
                                </m:rPr>
                                <a:rPr lang="en-GB" sz="2200" i="1">
                                  <a:latin typeface="Cambria Math" panose="02040503050406030204" pitchFamily="18" charset="0"/>
                                </a:rPr>
                                <m:t>𝐸</m:t>
                              </m:r>
                              <m:r>
                                <a:rPr lang="en-GB" sz="2200" i="1">
                                  <a:latin typeface="Cambria Math" panose="02040503050406030204" pitchFamily="18" charset="0"/>
                                </a:rPr>
                                <m:t>𝑝𝑖𝑑</m:t>
                              </m:r>
                              <m:r>
                                <a:rPr lang="en-GB" sz="2200" i="1">
                                  <a:latin typeface="Cambria Math" panose="02040503050406030204" pitchFamily="18" charset="0"/>
                                </a:rPr>
                                <m:t>=</m:t>
                              </m:r>
                              <m:r>
                                <a:rPr lang="en-GB" sz="2200" i="1">
                                  <a:latin typeface="Cambria Math" panose="02040503050406030204" pitchFamily="18" charset="0"/>
                                </a:rPr>
                                <m:t>𝑒</m:t>
                              </m:r>
                            </m:e>
                          </m:d>
                        </m:e>
                      </m:nary>
                    </m:oMath>
                  </m:oMathPara>
                </a14:m>
                <a:br>
                  <a:rPr lang="en-GB" sz="2200" i="1" dirty="0">
                    <a:latin typeface="Cambria Math" panose="02040503050406030204" pitchFamily="18" charset="0"/>
                  </a:rPr>
                </a:br>
                <a:endParaRPr lang="en-GB" sz="2200" dirty="0"/>
              </a:p>
            </p:txBody>
          </p:sp>
        </mc:Choice>
        <mc:Fallback xmlns="">
          <p:sp>
            <p:nvSpPr>
              <p:cNvPr id="7" name="Rectangle 6">
                <a:extLst>
                  <a:ext uri="{FF2B5EF4-FFF2-40B4-BE49-F238E27FC236}">
                    <a16:creationId xmlns:a16="http://schemas.microsoft.com/office/drawing/2014/main" id="{4EFD304A-F227-704A-9AE3-FC3647E57F83}"/>
                  </a:ext>
                </a:extLst>
              </p:cNvPr>
              <p:cNvSpPr>
                <a:spLocks noRot="1" noChangeAspect="1" noMove="1" noResize="1" noEditPoints="1" noAdjustHandles="1" noChangeArrowheads="1" noChangeShapeType="1" noTextEdit="1"/>
              </p:cNvSpPr>
              <p:nvPr/>
            </p:nvSpPr>
            <p:spPr>
              <a:xfrm>
                <a:off x="79867" y="2117811"/>
                <a:ext cx="5978835" cy="1531125"/>
              </a:xfrm>
              <a:prstGeom prst="rect">
                <a:avLst/>
              </a:prstGeom>
              <a:blipFill>
                <a:blip r:embed="rId18"/>
                <a:stretch>
                  <a:fillRect l="-636" t="-38843" b="-1041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5195600-49DB-8241-9734-A4E133C3B65D}"/>
                  </a:ext>
                </a:extLst>
              </p:cNvPr>
              <p:cNvSpPr/>
              <p:nvPr/>
            </p:nvSpPr>
            <p:spPr>
              <a:xfrm>
                <a:off x="316770" y="3541646"/>
                <a:ext cx="5137243" cy="1124860"/>
              </a:xfrm>
              <a:prstGeom prst="rect">
                <a:avLst/>
              </a:prstGeom>
            </p:spPr>
            <p:txBody>
              <a:bodyPr wrap="square">
                <a:spAutoFit/>
              </a:bodyPr>
              <a:lstStyle/>
              <a:p>
                <a:pPr marL="7938" lvl="1" indent="0">
                  <a:lnSpc>
                    <a:spcPct val="120000"/>
                  </a:lnSpc>
                  <a:buNone/>
                </a:pPr>
                <a14:m>
                  <m:oMathPara xmlns:m="http://schemas.openxmlformats.org/officeDocument/2006/math">
                    <m:oMathParaPr>
                      <m:jc m:val="centerGroup"/>
                    </m:oMathParaPr>
                    <m:oMath xmlns:m="http://schemas.openxmlformats.org/officeDocument/2006/math">
                      <m:r>
                        <m:rPr>
                          <m:aln/>
                        </m:rPr>
                        <a:rPr lang="de-DE" sz="2200" i="1">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ℛ</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smtClean="0">
                              <a:solidFill>
                                <a:schemeClr val="accent4"/>
                              </a:solidFill>
                              <a:latin typeface="Cambria Math" panose="02040503050406030204" pitchFamily="18" charset="0"/>
                            </a:rPr>
                            <m:t>𝜙</m:t>
                          </m:r>
                          <m:d>
                            <m:dPr>
                              <m:ctrlPr>
                                <a:rPr lang="de-DE" sz="2200" i="1">
                                  <a:solidFill>
                                    <a:schemeClr val="accent4"/>
                                  </a:solidFill>
                                  <a:latin typeface="Cambria Math" panose="02040503050406030204" pitchFamily="18" charset="0"/>
                                </a:rPr>
                              </m:ctrlPr>
                            </m:dPr>
                            <m:e>
                              <m:r>
                                <a:rPr lang="de-DE" sz="2200" i="1">
                                  <a:solidFill>
                                    <a:schemeClr val="accent4"/>
                                  </a:solidFill>
                                  <a:latin typeface="Cambria Math" panose="02040503050406030204" pitchFamily="18" charset="0"/>
                                </a:rPr>
                                <m:t>𝐸𝑝𝑖𝑑</m:t>
                              </m:r>
                              <m:r>
                                <a:rPr lang="de-DE" sz="2200" i="1">
                                  <a:solidFill>
                                    <a:schemeClr val="accent4"/>
                                  </a:solidFill>
                                  <a:latin typeface="Cambria Math" panose="02040503050406030204" pitchFamily="18" charset="0"/>
                                </a:rPr>
                                <m:t>=</m:t>
                              </m:r>
                              <m:r>
                                <a:rPr lang="de-DE" sz="2200" i="1">
                                  <a:solidFill>
                                    <a:schemeClr val="accent4"/>
                                  </a:solidFill>
                                  <a:latin typeface="Cambria Math" panose="02040503050406030204" pitchFamily="18" charset="0"/>
                                </a:rPr>
                                <m:t>𝑒</m:t>
                              </m:r>
                            </m:e>
                          </m:d>
                          <m:r>
                            <m:rPr>
                              <m:brk m:alnAt="7"/>
                            </m:rPr>
                            <a:rPr lang="en-GB" sz="2200" i="1">
                              <a:solidFill>
                                <a:schemeClr val="accent4"/>
                              </a:solidFill>
                              <a:latin typeface="Cambria Math" panose="02040503050406030204" pitchFamily="18" charset="0"/>
                              <a:ea typeface="Cambria Math" panose="02040503050406030204" pitchFamily="18" charset="0"/>
                            </a:rPr>
                            <m:t>∙</m:t>
                          </m:r>
                          <m:sSubSup>
                            <m:sSubSupPr>
                              <m:ctrlPr>
                                <a:rPr lang="de-DE" sz="2200" i="1">
                                  <a:solidFill>
                                    <a:schemeClr val="accent4"/>
                                  </a:solidFill>
                                  <a:latin typeface="Cambria Math" panose="02040503050406030204" pitchFamily="18" charset="0"/>
                                  <a:ea typeface="Cambria Math" panose="02040503050406030204" pitchFamily="18" charset="0"/>
                                </a:rPr>
                              </m:ctrlPr>
                            </m:sSubSupPr>
                            <m:e>
                              <m:r>
                                <m:rPr>
                                  <m:brk m:alnAt="7"/>
                                </m:rPr>
                                <a:rPr lang="en-GB" sz="2200" i="1">
                                  <a:solidFill>
                                    <a:schemeClr val="accent4"/>
                                  </a:solidFill>
                                  <a:latin typeface="Cambria Math" panose="02040503050406030204" pitchFamily="18" charset="0"/>
                                  <a:ea typeface="Cambria Math" panose="02040503050406030204" pitchFamily="18" charset="0"/>
                                </a:rPr>
                                <m:t>𝜙</m:t>
                              </m:r>
                            </m:e>
                            <m:sub>
                              <m:r>
                                <m:rPr>
                                  <m:brk m:alnAt="7"/>
                                </m:rPr>
                                <a:rPr lang="en-GB" sz="2200" i="1">
                                  <a:solidFill>
                                    <a:schemeClr val="accent4"/>
                                  </a:solidFill>
                                  <a:latin typeface="Cambria Math" panose="02040503050406030204" pitchFamily="18" charset="0"/>
                                  <a:ea typeface="Cambria Math" panose="02040503050406030204" pitchFamily="18" charset="0"/>
                                </a:rPr>
                                <m:t>𝑈</m:t>
                              </m:r>
                            </m:sub>
                            <m:sup>
                              <m:r>
                                <a:rPr lang="de-DE" sz="2200" i="1">
                                  <a:solidFill>
                                    <a:schemeClr val="accent4"/>
                                  </a:solidFill>
                                  <a:latin typeface="Cambria Math" panose="02040503050406030204" pitchFamily="18" charset="0"/>
                                  <a:ea typeface="Cambria Math" panose="02040503050406030204" pitchFamily="18" charset="0"/>
                                </a:rPr>
                                <m:t>′</m:t>
                              </m:r>
                            </m:sup>
                          </m:sSubSup>
                          <m:d>
                            <m:dPr>
                              <m:ctrlPr>
                                <a:rPr lang="en-GB" sz="2200" i="1">
                                  <a:solidFill>
                                    <a:schemeClr val="accent4"/>
                                  </a:solidFill>
                                  <a:latin typeface="Cambria Math" panose="02040503050406030204" pitchFamily="18" charset="0"/>
                                  <a:ea typeface="Cambria Math" panose="02040503050406030204" pitchFamily="18" charset="0"/>
                                </a:rPr>
                              </m:ctrlPr>
                            </m:dPr>
                            <m:e>
                              <m:r>
                                <m:rPr>
                                  <m:brk m:alnAt="7"/>
                                </m:rPr>
                                <a:rPr lang="en-GB" sz="2200" i="1">
                                  <a:solidFill>
                                    <a:schemeClr val="accent4"/>
                                  </a:solidFill>
                                  <a:latin typeface="Cambria Math" panose="02040503050406030204" pitchFamily="18" charset="0"/>
                                </a:rPr>
                                <m:t>𝐸</m:t>
                              </m:r>
                              <m:r>
                                <a:rPr lang="en-GB" sz="2200" i="1">
                                  <a:solidFill>
                                    <a:schemeClr val="accent4"/>
                                  </a:solidFill>
                                  <a:latin typeface="Cambria Math" panose="02040503050406030204" pitchFamily="18" charset="0"/>
                                </a:rPr>
                                <m:t>𝑝𝑖𝑑</m:t>
                              </m:r>
                              <m:r>
                                <a:rPr lang="en-GB" sz="2200" i="1">
                                  <a:solidFill>
                                    <a:schemeClr val="accent4"/>
                                  </a:solidFill>
                                  <a:latin typeface="Cambria Math" panose="02040503050406030204" pitchFamily="18" charset="0"/>
                                </a:rPr>
                                <m:t>=</m:t>
                              </m:r>
                              <m:r>
                                <a:rPr lang="en-GB" sz="2200" i="1">
                                  <a:solidFill>
                                    <a:schemeClr val="accent4"/>
                                  </a:solidFill>
                                  <a:latin typeface="Cambria Math" panose="02040503050406030204" pitchFamily="18" charset="0"/>
                                </a:rPr>
                                <m:t>𝑒</m:t>
                              </m:r>
                            </m:e>
                          </m:d>
                        </m:e>
                      </m:nary>
                    </m:oMath>
                  </m:oMathPara>
                </a14:m>
                <a:endParaRPr lang="en-GB" sz="2200" dirty="0"/>
              </a:p>
            </p:txBody>
          </p:sp>
        </mc:Choice>
        <mc:Fallback xmlns="">
          <p:sp>
            <p:nvSpPr>
              <p:cNvPr id="8" name="Rectangle 7">
                <a:extLst>
                  <a:ext uri="{FF2B5EF4-FFF2-40B4-BE49-F238E27FC236}">
                    <a16:creationId xmlns:a16="http://schemas.microsoft.com/office/drawing/2014/main" id="{A5195600-49DB-8241-9734-A4E133C3B65D}"/>
                  </a:ext>
                </a:extLst>
              </p:cNvPr>
              <p:cNvSpPr>
                <a:spLocks noRot="1" noChangeAspect="1" noMove="1" noResize="1" noEditPoints="1" noAdjustHandles="1" noChangeArrowheads="1" noChangeShapeType="1" noTextEdit="1"/>
              </p:cNvSpPr>
              <p:nvPr/>
            </p:nvSpPr>
            <p:spPr>
              <a:xfrm>
                <a:off x="316770" y="3541646"/>
                <a:ext cx="5137243" cy="1124860"/>
              </a:xfrm>
              <a:prstGeom prst="rect">
                <a:avLst/>
              </a:prstGeom>
              <a:blipFill>
                <a:blip r:embed="rId19"/>
                <a:stretch>
                  <a:fillRect l="-5432" t="-88764" b="-1415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0703D1-2C0A-C045-87AD-E3CE3BFEE7C5}"/>
                  </a:ext>
                </a:extLst>
              </p:cNvPr>
              <p:cNvSpPr/>
              <p:nvPr/>
            </p:nvSpPr>
            <p:spPr>
              <a:xfrm>
                <a:off x="371016" y="4560040"/>
                <a:ext cx="3296912" cy="1124860"/>
              </a:xfrm>
              <a:prstGeom prst="rect">
                <a:avLst/>
              </a:prstGeom>
            </p:spPr>
            <p:txBody>
              <a:bodyPr wrap="square">
                <a:spAutoFit/>
              </a:bodyPr>
              <a:lstStyle/>
              <a:p>
                <a:pPr marL="7938" lvl="1" indent="0">
                  <a:lnSpc>
                    <a:spcPct val="120000"/>
                  </a:lnSpc>
                  <a:buNone/>
                </a:pPr>
                <a14:m>
                  <m:oMathPara xmlns:m="http://schemas.openxmlformats.org/officeDocument/2006/math">
                    <m:oMathParaPr>
                      <m:jc m:val="centerGroup"/>
                    </m:oMathParaPr>
                    <m:oMath xmlns:m="http://schemas.openxmlformats.org/officeDocument/2006/math">
                      <m:r>
                        <m:rPr>
                          <m:aln/>
                        </m:rPr>
                        <a:rPr lang="de-DE" sz="2200" i="1">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ℛ</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sSubSup>
                            <m:sSubSupPr>
                              <m:ctrlPr>
                                <a:rPr lang="de-DE" sz="2200" i="1" smtClean="0">
                                  <a:solidFill>
                                    <a:schemeClr val="accent2"/>
                                  </a:solidFill>
                                  <a:latin typeface="Cambria Math" panose="02040503050406030204" pitchFamily="18" charset="0"/>
                                  <a:ea typeface="Cambria Math" panose="02040503050406030204" pitchFamily="18" charset="0"/>
                                </a:rPr>
                              </m:ctrlPr>
                            </m:sSubSupPr>
                            <m:e>
                              <m:r>
                                <m:rPr>
                                  <m:brk m:alnAt="7"/>
                                </m:rPr>
                                <a:rPr lang="en-GB" sz="2200" i="1">
                                  <a:solidFill>
                                    <a:schemeClr val="accent2"/>
                                  </a:solidFill>
                                  <a:latin typeface="Cambria Math" panose="02040503050406030204" pitchFamily="18" charset="0"/>
                                  <a:ea typeface="Cambria Math" panose="02040503050406030204" pitchFamily="18" charset="0"/>
                                </a:rPr>
                                <m:t>𝜙</m:t>
                              </m:r>
                            </m:e>
                            <m:sub>
                              <m:r>
                                <m:rPr>
                                  <m:brk m:alnAt="7"/>
                                </m:rPr>
                                <a:rPr lang="en-GB" sz="2200" i="1">
                                  <a:solidFill>
                                    <a:schemeClr val="accent2"/>
                                  </a:solidFill>
                                  <a:latin typeface="Cambria Math" panose="02040503050406030204" pitchFamily="18" charset="0"/>
                                  <a:ea typeface="Cambria Math" panose="02040503050406030204" pitchFamily="18" charset="0"/>
                                </a:rPr>
                                <m:t>𝑈</m:t>
                              </m:r>
                            </m:sub>
                            <m:sup>
                              <m:r>
                                <a:rPr lang="de-DE" sz="2200" i="1">
                                  <a:solidFill>
                                    <a:schemeClr val="accent2"/>
                                  </a:solidFill>
                                  <a:latin typeface="Cambria Math" panose="02040503050406030204" pitchFamily="18" charset="0"/>
                                  <a:ea typeface="Cambria Math" panose="02040503050406030204" pitchFamily="18" charset="0"/>
                                </a:rPr>
                                <m:t>′</m:t>
                              </m:r>
                              <m:r>
                                <m:rPr>
                                  <m:brk m:alnAt="7"/>
                                </m:rPr>
                                <a:rPr lang="de-DE" sz="2200" i="1">
                                  <a:solidFill>
                                    <a:schemeClr val="accent2"/>
                                  </a:solidFill>
                                  <a:latin typeface="Cambria Math" panose="02040503050406030204" pitchFamily="18" charset="0"/>
                                  <a:ea typeface="Cambria Math" panose="02040503050406030204" pitchFamily="18" charset="0"/>
                                </a:rPr>
                                <m:t>′</m:t>
                              </m:r>
                            </m:sup>
                          </m:sSubSup>
                          <m:d>
                            <m:dPr>
                              <m:ctrlPr>
                                <a:rPr lang="en-GB" sz="2200" i="1">
                                  <a:solidFill>
                                    <a:schemeClr val="accent2"/>
                                  </a:solidFill>
                                  <a:latin typeface="Cambria Math" panose="02040503050406030204" pitchFamily="18" charset="0"/>
                                  <a:ea typeface="Cambria Math" panose="02040503050406030204" pitchFamily="18" charset="0"/>
                                </a:rPr>
                              </m:ctrlPr>
                            </m:dPr>
                            <m:e>
                              <m:r>
                                <m:rPr>
                                  <m:brk m:alnAt="7"/>
                                </m:rPr>
                                <a:rPr lang="en-GB" sz="2200" i="1">
                                  <a:solidFill>
                                    <a:schemeClr val="accent2"/>
                                  </a:solidFill>
                                  <a:latin typeface="Cambria Math" panose="02040503050406030204" pitchFamily="18" charset="0"/>
                                </a:rPr>
                                <m:t>𝐸</m:t>
                              </m:r>
                              <m:r>
                                <a:rPr lang="en-GB" sz="2200" i="1">
                                  <a:solidFill>
                                    <a:schemeClr val="accent2"/>
                                  </a:solidFill>
                                  <a:latin typeface="Cambria Math" panose="02040503050406030204" pitchFamily="18" charset="0"/>
                                </a:rPr>
                                <m:t>𝑝𝑖𝑑</m:t>
                              </m:r>
                              <m:r>
                                <a:rPr lang="en-GB" sz="2200" i="1">
                                  <a:solidFill>
                                    <a:schemeClr val="accent2"/>
                                  </a:solidFill>
                                  <a:latin typeface="Cambria Math" panose="02040503050406030204" pitchFamily="18" charset="0"/>
                                </a:rPr>
                                <m:t>=</m:t>
                              </m:r>
                              <m:r>
                                <a:rPr lang="en-GB" sz="2200" i="1">
                                  <a:solidFill>
                                    <a:schemeClr val="accent2"/>
                                  </a:solidFill>
                                  <a:latin typeface="Cambria Math" panose="02040503050406030204" pitchFamily="18" charset="0"/>
                                </a:rPr>
                                <m:t>𝑒</m:t>
                              </m:r>
                            </m:e>
                          </m:d>
                        </m:e>
                      </m:nary>
                    </m:oMath>
                  </m:oMathPara>
                </a14:m>
                <a:endParaRPr lang="en-GB" sz="2200" dirty="0"/>
              </a:p>
            </p:txBody>
          </p:sp>
        </mc:Choice>
        <mc:Fallback xmlns="">
          <p:sp>
            <p:nvSpPr>
              <p:cNvPr id="9" name="Rectangle 8">
                <a:extLst>
                  <a:ext uri="{FF2B5EF4-FFF2-40B4-BE49-F238E27FC236}">
                    <a16:creationId xmlns:a16="http://schemas.microsoft.com/office/drawing/2014/main" id="{F20703D1-2C0A-C045-87AD-E3CE3BFEE7C5}"/>
                  </a:ext>
                </a:extLst>
              </p:cNvPr>
              <p:cNvSpPr>
                <a:spLocks noRot="1" noChangeAspect="1" noMove="1" noResize="1" noEditPoints="1" noAdjustHandles="1" noChangeArrowheads="1" noChangeShapeType="1" noTextEdit="1"/>
              </p:cNvSpPr>
              <p:nvPr/>
            </p:nvSpPr>
            <p:spPr>
              <a:xfrm>
                <a:off x="371016" y="4560040"/>
                <a:ext cx="3296912" cy="1124860"/>
              </a:xfrm>
              <a:prstGeom prst="rect">
                <a:avLst/>
              </a:prstGeom>
              <a:blipFill>
                <a:blip r:embed="rId20"/>
                <a:stretch>
                  <a:fillRect l="-9962" t="-87778"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1988169-844B-4640-B6F9-5EE24CDAEFFD}"/>
                  </a:ext>
                </a:extLst>
              </p:cNvPr>
              <p:cNvSpPr/>
              <p:nvPr/>
            </p:nvSpPr>
            <p:spPr>
              <a:xfrm>
                <a:off x="358107" y="5667561"/>
                <a:ext cx="1321259" cy="498598"/>
              </a:xfrm>
              <a:prstGeom prst="rect">
                <a:avLst/>
              </a:prstGeom>
            </p:spPr>
            <p:txBody>
              <a:bodyPr wrap="none">
                <a:spAutoFit/>
              </a:bodyPr>
              <a:lstStyle/>
              <a:p>
                <a:pPr marL="7938" lvl="1" indent="0">
                  <a:lnSpc>
                    <a:spcPct val="120000"/>
                  </a:lnSpc>
                  <a:buNone/>
                </a:pPr>
                <a14:m>
                  <m:oMathPara xmlns:m="http://schemas.openxmlformats.org/officeDocument/2006/math">
                    <m:oMathParaPr>
                      <m:jc m:val="centerGroup"/>
                    </m:oMathParaPr>
                    <m:oMath xmlns:m="http://schemas.openxmlformats.org/officeDocument/2006/math">
                      <m:r>
                        <m:rPr>
                          <m:aln/>
                        </m:rPr>
                        <a:rPr lang="de-DE" sz="2200" i="1">
                          <a:latin typeface="Cambria Math" panose="02040503050406030204" pitchFamily="18" charset="0"/>
                        </a:rPr>
                        <m:t>=</m:t>
                      </m:r>
                      <m:sSubSup>
                        <m:sSubSupPr>
                          <m:ctrlPr>
                            <a:rPr lang="de-DE" sz="2200" i="1" smtClean="0">
                              <a:solidFill>
                                <a:schemeClr val="accent1"/>
                              </a:solidFill>
                              <a:latin typeface="Cambria Math" panose="02040503050406030204" pitchFamily="18" charset="0"/>
                              <a:ea typeface="Cambria Math" panose="02040503050406030204" pitchFamily="18" charset="0"/>
                            </a:rPr>
                          </m:ctrlPr>
                        </m:sSubSupPr>
                        <m:e>
                          <m:r>
                            <m:rPr>
                              <m:brk m:alnAt="7"/>
                            </m:rPr>
                            <a:rPr lang="en-GB" sz="2200" i="1">
                              <a:solidFill>
                                <a:schemeClr val="accent1"/>
                              </a:solidFill>
                              <a:latin typeface="Cambria Math" panose="02040503050406030204" pitchFamily="18" charset="0"/>
                              <a:ea typeface="Cambria Math" panose="02040503050406030204" pitchFamily="18" charset="0"/>
                            </a:rPr>
                            <m:t>𝜙</m:t>
                          </m:r>
                        </m:e>
                        <m:sub>
                          <m:r>
                            <m:rPr>
                              <m:brk m:alnAt="7"/>
                            </m:rPr>
                            <a:rPr lang="en-GB" sz="2200" i="1">
                              <a:solidFill>
                                <a:schemeClr val="accent1"/>
                              </a:solidFill>
                              <a:latin typeface="Cambria Math" panose="02040503050406030204" pitchFamily="18" charset="0"/>
                              <a:ea typeface="Cambria Math" panose="02040503050406030204" pitchFamily="18" charset="0"/>
                            </a:rPr>
                            <m:t>𝑈</m:t>
                          </m:r>
                        </m:sub>
                        <m:sup>
                          <m:r>
                            <a:rPr lang="de-DE" sz="2200" i="1">
                              <a:solidFill>
                                <a:schemeClr val="accent1"/>
                              </a:solidFill>
                              <a:latin typeface="Cambria Math" panose="02040503050406030204" pitchFamily="18" charset="0"/>
                              <a:ea typeface="Cambria Math" panose="02040503050406030204" pitchFamily="18" charset="0"/>
                            </a:rPr>
                            <m:t>′</m:t>
                          </m:r>
                          <m:r>
                            <m:rPr>
                              <m:brk m:alnAt="7"/>
                            </m:rPr>
                            <a:rPr lang="de-DE" sz="2200" i="1">
                              <a:solidFill>
                                <a:schemeClr val="accent1"/>
                              </a:solidFill>
                              <a:latin typeface="Cambria Math" panose="02040503050406030204" pitchFamily="18" charset="0"/>
                              <a:ea typeface="Cambria Math" panose="02040503050406030204" pitchFamily="18" charset="0"/>
                            </a:rPr>
                            <m:t>′</m:t>
                          </m:r>
                          <m:r>
                            <a:rPr lang="de-DE" sz="2200" i="1">
                              <a:solidFill>
                                <a:schemeClr val="accent1"/>
                              </a:solidFill>
                              <a:latin typeface="Cambria Math" panose="02040503050406030204" pitchFamily="18" charset="0"/>
                              <a:ea typeface="Cambria Math" panose="02040503050406030204" pitchFamily="18" charset="0"/>
                            </a:rPr>
                            <m:t>′</m:t>
                          </m:r>
                        </m:sup>
                      </m:sSubSup>
                      <m:d>
                        <m:dPr>
                          <m:ctrlPr>
                            <a:rPr lang="en-GB" sz="2200" i="1">
                              <a:solidFill>
                                <a:schemeClr val="accent1"/>
                              </a:solidFill>
                              <a:latin typeface="Cambria Math" panose="02040503050406030204" pitchFamily="18" charset="0"/>
                              <a:ea typeface="Cambria Math" panose="02040503050406030204" pitchFamily="18" charset="0"/>
                            </a:rPr>
                          </m:ctrlPr>
                        </m:dPr>
                        <m:e>
                          <m:r>
                            <a:rPr lang="de-DE" sz="2200" i="1">
                              <a:solidFill>
                                <a:schemeClr val="accent1"/>
                              </a:solidFill>
                              <a:latin typeface="Cambria Math" panose="02040503050406030204" pitchFamily="18" charset="0"/>
                              <a:ea typeface="Cambria Math" panose="02040503050406030204" pitchFamily="18" charset="0"/>
                            </a:rPr>
                            <m:t>.</m:t>
                          </m:r>
                        </m:e>
                      </m:d>
                    </m:oMath>
                  </m:oMathPara>
                </a14:m>
                <a:endParaRPr lang="en-GB" sz="2200" dirty="0"/>
              </a:p>
            </p:txBody>
          </p:sp>
        </mc:Choice>
        <mc:Fallback xmlns="">
          <p:sp>
            <p:nvSpPr>
              <p:cNvPr id="10" name="Rectangle 9">
                <a:extLst>
                  <a:ext uri="{FF2B5EF4-FFF2-40B4-BE49-F238E27FC236}">
                    <a16:creationId xmlns:a16="http://schemas.microsoft.com/office/drawing/2014/main" id="{21988169-844B-4640-B6F9-5EE24CDAEFFD}"/>
                  </a:ext>
                </a:extLst>
              </p:cNvPr>
              <p:cNvSpPr>
                <a:spLocks noRot="1" noChangeAspect="1" noMove="1" noResize="1" noEditPoints="1" noAdjustHandles="1" noChangeArrowheads="1" noChangeShapeType="1" noTextEdit="1"/>
              </p:cNvSpPr>
              <p:nvPr/>
            </p:nvSpPr>
            <p:spPr>
              <a:xfrm>
                <a:off x="358107" y="5667561"/>
                <a:ext cx="1321259" cy="498598"/>
              </a:xfrm>
              <a:prstGeom prst="rect">
                <a:avLst/>
              </a:prstGeom>
              <a:blipFill>
                <a:blip r:embed="rId21"/>
                <a:stretch>
                  <a:fillRect b="-7317"/>
                </a:stretch>
              </a:blipFill>
            </p:spPr>
            <p:txBody>
              <a:bodyPr/>
              <a:lstStyle/>
              <a:p>
                <a:r>
                  <a:rPr lang="en-GB">
                    <a:noFill/>
                  </a:rPr>
                  <a:t> </a:t>
                </a:r>
              </a:p>
            </p:txBody>
          </p:sp>
        </mc:Fallback>
      </mc:AlternateContent>
    </p:spTree>
    <p:extLst>
      <p:ext uri="{BB962C8B-B14F-4D97-AF65-F5344CB8AC3E}">
        <p14:creationId xmlns:p14="http://schemas.microsoft.com/office/powerpoint/2010/main" val="13052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dirty="0"/>
              <a:t>Answering EU-Queries (with 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idx="1"/>
              </p:nvPr>
            </p:nvSpPr>
            <p:spPr>
              <a:xfrm>
                <a:off x="628650" y="1158240"/>
                <a:ext cx="8142126" cy="5018723"/>
              </a:xfrm>
            </p:spPr>
            <p:txBody>
              <a:bodyPr>
                <a:normAutofit/>
              </a:bodyPr>
              <a:lstStyle/>
              <a:p>
                <a:r>
                  <a:rPr lang="en-GB" dirty="0"/>
                  <a:t>Given a PDecM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a:latin typeface="Cambria Math" panose="02040503050406030204" pitchFamily="18" charset="0"/>
                      </a:rPr>
                      <m:t>𝑬</m:t>
                    </m:r>
                  </m:oMath>
                </a14:m>
                <a:r>
                  <a:rPr lang="en-GB" dirty="0"/>
                  <a:t>, and an action assignment </a:t>
                </a:r>
                <a14:m>
                  <m:oMath xmlns:m="http://schemas.openxmlformats.org/officeDocument/2006/math">
                    <m:r>
                      <a:rPr lang="de-DE" b="1" i="1">
                        <a:latin typeface="Cambria Math" panose="02040503050406030204" pitchFamily="18" charset="0"/>
                      </a:rPr>
                      <m:t>𝒂</m:t>
                    </m:r>
                  </m:oMath>
                </a14:m>
                <a:r>
                  <a:rPr lang="en-GB" dirty="0"/>
                  <a:t> (*)</a:t>
                </a:r>
              </a:p>
              <a:p>
                <a:pPr lvl="1"/>
                <a:r>
                  <a:rPr lang="en-GB" dirty="0"/>
                  <a:t>Absorb </a:t>
                </a:r>
                <a14:m>
                  <m:oMath xmlns:m="http://schemas.openxmlformats.org/officeDocument/2006/math">
                    <m:r>
                      <a:rPr lang="de-DE" b="1" i="1">
                        <a:latin typeface="Cambria Math" panose="02040503050406030204" pitchFamily="18" charset="0"/>
                      </a:rPr>
                      <m:t>𝑬</m:t>
                    </m:r>
                  </m:oMath>
                </a14:m>
                <a:r>
                  <a:rPr lang="en-GB" dirty="0"/>
                  <a:t> in </a:t>
                </a:r>
                <a14:m>
                  <m:oMath xmlns:m="http://schemas.openxmlformats.org/officeDocument/2006/math">
                    <m:r>
                      <a:rPr lang="en-GB" i="1" dirty="0" smtClean="0">
                        <a:latin typeface="Cambria Math" panose="02040503050406030204" pitchFamily="18" charset="0"/>
                      </a:rPr>
                      <m:t>𝐺</m:t>
                    </m:r>
                  </m:oMath>
                </a14:m>
                <a:r>
                  <a:rPr lang="en-GB" dirty="0"/>
                  <a:t> and set</a:t>
                </a:r>
                <a:r>
                  <a:rPr lang="en-GB" b="1" dirty="0"/>
                  <a:t> </a:t>
                </a:r>
                <a14:m>
                  <m:oMath xmlns:m="http://schemas.openxmlformats.org/officeDocument/2006/math">
                    <m:r>
                      <a:rPr lang="en-GB" b="1" i="1" dirty="0">
                        <a:latin typeface="Cambria Math" panose="02040503050406030204" pitchFamily="18" charset="0"/>
                      </a:rPr>
                      <m:t>𝒂</m:t>
                    </m:r>
                  </m:oMath>
                </a14:m>
                <a:r>
                  <a:rPr lang="en-GB" dirty="0"/>
                  <a:t> in </a:t>
                </a:r>
                <a14:m>
                  <m:oMath xmlns:m="http://schemas.openxmlformats.org/officeDocument/2006/math">
                    <m:r>
                      <a:rPr lang="en-GB" i="1" dirty="0">
                        <a:latin typeface="Cambria Math" panose="02040503050406030204" pitchFamily="18" charset="0"/>
                      </a:rPr>
                      <m:t>𝐺</m:t>
                    </m:r>
                  </m:oMath>
                </a14:m>
                <a:endParaRPr lang="en-GB" dirty="0"/>
              </a:p>
              <a:p>
                <a:pPr lvl="1"/>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r>
                          <m:rPr>
                            <m:brk m:alnAt="7"/>
                          </m:rP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oMath>
                </a14:m>
                <a:r>
                  <a:rPr lang="en-GB" dirty="0"/>
                  <a:t>, of the </a:t>
                </a:r>
                <a:r>
                  <a:rPr lang="en-GB" i="1" dirty="0"/>
                  <a:t>Markov blanket of the utility node</a:t>
                </a:r>
              </a:p>
              <a:p>
                <a:pPr lvl="2"/>
                <a:r>
                  <a:rPr lang="en-GB" dirty="0"/>
                  <a:t>I.e.,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𝑹</m:t>
                    </m:r>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𝑟𝑣</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e>
                    </m:d>
                    <m:r>
                      <a:rPr lang="de-DE" b="0"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𝑟𝑣</m:t>
                    </m:r>
                    <m:d>
                      <m:dPr>
                        <m:ctrlPr>
                          <a:rPr lang="de-DE" b="0" i="1" smtClean="0">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𝒂</m:t>
                        </m:r>
                      </m:e>
                    </m:d>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𝑟𝑣</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𝑬</m:t>
                        </m:r>
                      </m:e>
                    </m:d>
                  </m:oMath>
                </a14:m>
                <a:r>
                  <a:rPr lang="en-GB" dirty="0"/>
                  <a:t> (remaining PRVs in</a:t>
                </a:r>
                <a:r>
                  <a:rPr lang="en-GB" dirty="0">
                    <a:solidFill>
                      <a:schemeClr val="tx1"/>
                    </a:solidFill>
                  </a:rPr>
                  <a:t> </a:t>
                </a:r>
                <a14:m>
                  <m:oMath xmlns:m="http://schemas.openxmlformats.org/officeDocument/2006/math">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oMath>
                </a14:m>
                <a:r>
                  <a:rPr lang="en-GB" dirty="0"/>
                  <a:t>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eliminate all non-query terms in </a:t>
                </a:r>
                <a14:m>
                  <m:oMath xmlns:m="http://schemas.openxmlformats.org/officeDocument/2006/math">
                    <m:r>
                      <a:rPr lang="en-GB" i="1" dirty="0">
                        <a:latin typeface="Cambria Math" panose="02040503050406030204" pitchFamily="18" charset="0"/>
                      </a:rPr>
                      <m:t>𝐺</m:t>
                    </m:r>
                  </m:oMath>
                </a14:m>
                <a:r>
                  <a:rPr lang="en-GB" dirty="0"/>
                  <a:t>, i.e., call </a:t>
                </a:r>
                <a14:m>
                  <m:oMath xmlns:m="http://schemas.openxmlformats.org/officeDocument/2006/math">
                    <m:r>
                      <m:rPr>
                        <m:nor/>
                      </m:rPr>
                      <a:rPr lang="de-DE" b="0" i="0" smtClean="0">
                        <a:latin typeface="Cambria Math" panose="02040503050406030204" pitchFamily="18" charset="0"/>
                      </a:rPr>
                      <m:t>LVE</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rPr>
                          <m:t>,</m:t>
                        </m:r>
                        <m:r>
                          <a:rPr lang="de-DE" b="1" i="1" smtClean="0">
                            <a:latin typeface="Cambria Math" panose="02040503050406030204" pitchFamily="18" charset="0"/>
                          </a:rPr>
                          <m:t>𝑹</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e>
                    </m:d>
                  </m:oMath>
                </a14:m>
                <a:endParaRPr lang="en-GB" dirty="0"/>
              </a:p>
              <a:p>
                <a:pPr lvl="3"/>
                <a:r>
                  <a:rPr lang="en-GB" dirty="0"/>
                  <a:t>Evidence already absorbed, decisions made ➝ </a:t>
                </a:r>
                <a14:m>
                  <m:oMath xmlns:m="http://schemas.openxmlformats.org/officeDocument/2006/math">
                    <m:r>
                      <a:rPr lang="de-DE" b="1" i="1">
                        <a:latin typeface="Cambria Math" panose="02040503050406030204" pitchFamily="18" charset="0"/>
                      </a:rPr>
                      <m:t>𝑬</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in the call</a:t>
                </a:r>
              </a:p>
              <a:p>
                <a:pPr lvl="1"/>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14:m>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ℛ</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r>
                          <a:rPr lang="de-DE" b="1" i="1" smtClean="0">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a14:m>
                <a:endParaRPr lang="de-DE" dirty="0">
                  <a:ea typeface="Cambria Math" panose="02040503050406030204" pitchFamily="18" charset="0"/>
                </a:endParaRPr>
              </a:p>
              <a:p>
                <a:pPr lvl="2"/>
                <a:r>
                  <a:rPr lang="en-GB" dirty="0"/>
                  <a:t>Using LVE: Eliminate remaining PRVs in </a:t>
                </a:r>
                <a14:m>
                  <m:oMath xmlns:m="http://schemas.openxmlformats.org/officeDocument/2006/math">
                    <m:r>
                      <a:rPr lang="en-GB" i="1" dirty="0" smtClean="0">
                        <a:latin typeface="Cambria Math" panose="02040503050406030204" pitchFamily="18" charset="0"/>
                      </a:rPr>
                      <m:t>𝐺</m:t>
                    </m:r>
                  </m:oMath>
                </a14:m>
                <a:r>
                  <a:rPr lang="en-GB" dirty="0"/>
                  <a:t>, </a:t>
                </a:r>
              </a:p>
              <a:p>
                <a:pPr lvl="3"/>
                <a:r>
                  <a:rPr lang="en-GB" dirty="0"/>
                  <a:t>Result: parfactor mapping empty argument to a single value (</a:t>
                </a:r>
                <a14:m>
                  <m:oMath xmlns:m="http://schemas.openxmlformats.org/officeDocument/2006/math">
                    <m:r>
                      <a:rPr lang="en-GB" i="1" dirty="0" smtClean="0">
                        <a:latin typeface="Cambria Math" panose="02040503050406030204" pitchFamily="18" charset="0"/>
                      </a:rPr>
                      <m:t>𝑈</m:t>
                    </m:r>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idx="1"/>
              </p:nvPr>
            </p:nvSpPr>
            <p:spPr>
              <a:xfrm>
                <a:off x="628650" y="1158240"/>
                <a:ext cx="8142126" cy="5018723"/>
              </a:xfrm>
              <a:blipFill>
                <a:blip r:embed="rId2"/>
                <a:stretch>
                  <a:fillRect l="-1402" t="-1768" r="-935" b="-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CCBC106-3279-AF49-BF59-0B669D6D42F9}"/>
              </a:ext>
            </a:extLst>
          </p:cNvPr>
          <p:cNvSpPr>
            <a:spLocks noGrp="1"/>
          </p:cNvSpPr>
          <p:nvPr>
            <p:ph type="sldNum" sz="quarter" idx="12"/>
          </p:nvPr>
        </p:nvSpPr>
        <p:spPr/>
        <p:txBody>
          <a:bodyPr/>
          <a:lstStyle/>
          <a:p>
            <a:fld id="{67C9959E-8E6B-B04C-9955-EA096F41CA7A}" type="slidenum">
              <a:rPr lang="en-GB" smtClean="0"/>
              <a:t>46</a:t>
            </a:fld>
            <a:endParaRPr lang="en-GB"/>
          </a:p>
        </p:txBody>
      </p:sp>
      <p:sp>
        <p:nvSpPr>
          <p:cNvPr id="5" name="Rectangle 4">
            <a:extLst>
              <a:ext uri="{FF2B5EF4-FFF2-40B4-BE49-F238E27FC236}">
                <a16:creationId xmlns:a16="http://schemas.microsoft.com/office/drawing/2014/main" id="{B2D31B2C-61B0-0F41-8430-57D93F870B10}"/>
              </a:ext>
            </a:extLst>
          </p:cNvPr>
          <p:cNvSpPr/>
          <p:nvPr/>
        </p:nvSpPr>
        <p:spPr>
          <a:xfrm>
            <a:off x="5532590" y="1600301"/>
            <a:ext cx="3478911"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 We need to talk about evidence and action assignments later.</a:t>
            </a:r>
          </a:p>
        </p:txBody>
      </p:sp>
    </p:spTree>
    <p:extLst>
      <p:ext uri="{BB962C8B-B14F-4D97-AF65-F5344CB8AC3E}">
        <p14:creationId xmlns:p14="http://schemas.microsoft.com/office/powerpoint/2010/main" val="2287896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Given a PDecM </a:t>
                </a:r>
                <a14:m>
                  <m:oMath xmlns:m="http://schemas.openxmlformats.org/officeDocument/2006/math">
                    <m:r>
                      <a:rPr lang="en-GB" i="1" dirty="0">
                        <a:latin typeface="Cambria Math" panose="02040503050406030204" pitchFamily="18" charset="0"/>
                      </a:rPr>
                      <m:t>𝐺</m:t>
                    </m:r>
                  </m:oMath>
                </a14:m>
                <a:r>
                  <a:rPr lang="en-GB" dirty="0"/>
                  <a:t> and evidence </a:t>
                </a:r>
                <a14:m>
                  <m:oMath xmlns:m="http://schemas.openxmlformats.org/officeDocument/2006/math">
                    <m:r>
                      <a:rPr lang="de-DE" b="1" i="1">
                        <a:latin typeface="Cambria Math" panose="02040503050406030204" pitchFamily="18" charset="0"/>
                      </a:rPr>
                      <m:t>𝑬</m:t>
                    </m:r>
                  </m:oMath>
                </a14:m>
                <a:endParaRPr lang="en-GB" dirty="0"/>
              </a:p>
              <a:p>
                <a:r>
                  <a:rPr lang="en-GB" dirty="0"/>
                  <a:t>Maximum Expected Utility (MEU) problem</a:t>
                </a:r>
              </a:p>
              <a:p>
                <a:pPr lvl="1"/>
                <a:r>
                  <a:rPr lang="en-GB" dirty="0"/>
                  <a:t>Find the action assignment that yields the highest expected utility in </a:t>
                </a:r>
                <a14:m>
                  <m:oMath xmlns:m="http://schemas.openxmlformats.org/officeDocument/2006/math">
                    <m:r>
                      <a:rPr lang="en-GB" i="1" dirty="0" smtClean="0">
                        <a:latin typeface="Cambria Math" panose="02040503050406030204" pitchFamily="18" charset="0"/>
                      </a:rPr>
                      <m:t>𝐺</m:t>
                    </m:r>
                  </m:oMath>
                </a14:m>
                <a:endParaRPr lang="de-DE" dirty="0"/>
              </a:p>
              <a:p>
                <a:pPr lvl="1"/>
                <a:r>
                  <a:rPr lang="en-GB" dirty="0"/>
                  <a:t>Formally,</a:t>
                </a:r>
              </a:p>
              <a:p>
                <a:pPr lvl="2"/>
                <a:endParaRPr lang="en-GB" dirty="0"/>
              </a:p>
              <a:p>
                <a:pPr lvl="2"/>
                <a:endParaRPr lang="en-GB" dirty="0"/>
              </a:p>
              <a:p>
                <a:pPr lvl="2"/>
                <a:endParaRPr lang="en-GB" dirty="0"/>
              </a:p>
              <a:p>
                <a:pPr lvl="2"/>
                <a:endParaRPr lang="en-GB" dirty="0"/>
              </a:p>
              <a:p>
                <a:pPr lvl="1"/>
                <a:r>
                  <a:rPr lang="en-GB" dirty="0"/>
                  <a:t>For an exact solution, </a:t>
                </a:r>
                <a14:m>
                  <m:oMath xmlns:m="http://schemas.openxmlformats.org/officeDocument/2006/math">
                    <m:func>
                      <m:funcPr>
                        <m:ctrlPr>
                          <a:rPr lang="de-DE" i="1" smtClean="0">
                            <a:solidFill>
                              <a:schemeClr val="tx1"/>
                            </a:solidFill>
                            <a:latin typeface="Cambria Math" panose="02040503050406030204" pitchFamily="18" charset="0"/>
                          </a:rPr>
                        </m:ctrlPr>
                      </m:funcPr>
                      <m:fName>
                        <m:r>
                          <m:rPr>
                            <m:sty m:val="p"/>
                          </m:rPr>
                          <a:rPr lang="de-DE">
                            <a:solidFill>
                              <a:schemeClr val="tx1"/>
                            </a:solidFill>
                            <a:latin typeface="Cambria Math" panose="02040503050406030204" pitchFamily="18" charset="0"/>
                          </a:rPr>
                          <m:t>meu</m:t>
                        </m:r>
                      </m:fName>
                      <m:e>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𝐺</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𝑬</m:t>
                            </m:r>
                          </m:e>
                        </m:d>
                      </m:e>
                    </m:func>
                  </m:oMath>
                </a14:m>
                <a:r>
                  <a:rPr lang="en-GB" dirty="0"/>
                  <a:t> requires an algorithm to go through </a:t>
                </a:r>
                <a:r>
                  <a:rPr lang="en-GB" dirty="0">
                    <a:solidFill>
                      <a:srgbClr val="C00000"/>
                    </a:solidFill>
                  </a:rPr>
                  <a:t>all</a:t>
                </a:r>
                <a:r>
                  <a:rPr lang="en-GB" dirty="0"/>
                  <a:t> </a:t>
                </a:r>
                <a14:m>
                  <m:oMath xmlns:m="http://schemas.openxmlformats.org/officeDocument/2006/math">
                    <m:r>
                      <a:rPr lang="de-DE" b="1" i="1" smtClean="0">
                        <a:solidFill>
                          <a:schemeClr val="tx1"/>
                        </a:solidFill>
                        <a:latin typeface="Cambria Math" panose="02040503050406030204" pitchFamily="18" charset="0"/>
                      </a:rPr>
                      <m:t>𝒂</m:t>
                    </m:r>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ℛ</m:t>
                    </m:r>
                    <m:d>
                      <m:dPr>
                        <m:ctrlPr>
                          <a:rPr lang="de-DE" i="1">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ea typeface="Cambria Math" panose="02040503050406030204" pitchFamily="18" charset="0"/>
                          </a:rPr>
                          <m:t>𝑨</m:t>
                        </m:r>
                      </m:e>
                    </m:d>
                  </m:oMath>
                </a14:m>
                <a:endParaRPr lang="en-GB" dirty="0"/>
              </a:p>
              <a:p>
                <a:pPr lvl="2"/>
                <a:r>
                  <a:rPr lang="en-GB" dirty="0"/>
                  <a:t>Size of </a:t>
                </a:r>
                <a14:m>
                  <m:oMath xmlns:m="http://schemas.openxmlformats.org/officeDocument/2006/math">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r>
                  <a:rPr lang="en-GB" dirty="0"/>
                  <a:t> exponential in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𝑨</m:t>
                        </m:r>
                      </m:e>
                    </m:d>
                  </m:oMath>
                </a14:m>
                <a:endParaRPr lang="en-GB" b="1"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47</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A75740B-0B8B-344F-938D-53B92C1A28ED}"/>
                  </a:ext>
                </a:extLst>
              </p:cNvPr>
              <p:cNvSpPr/>
              <p:nvPr/>
            </p:nvSpPr>
            <p:spPr>
              <a:xfrm>
                <a:off x="2172278" y="5771884"/>
                <a:ext cx="5138010" cy="810158"/>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solidFill>
                      <a:schemeClr val="bg1"/>
                    </a:solidFill>
                  </a:rPr>
                  <a:t>Alternative specification</a:t>
                </a:r>
              </a:p>
              <a:p>
                <a:pPr/>
                <a14:m>
                  <m:oMathPara xmlns:m="http://schemas.openxmlformats.org/officeDocument/2006/math">
                    <m:oMathParaPr>
                      <m:jc m:val="centerGroup"/>
                    </m:oMathParaPr>
                    <m:oMath xmlns:m="http://schemas.openxmlformats.org/officeDocument/2006/math">
                      <m:func>
                        <m:funcPr>
                          <m:ctrlPr>
                            <a:rPr lang="en-GB" i="1" smtClean="0">
                              <a:solidFill>
                                <a:schemeClr val="bg1"/>
                              </a:solidFill>
                              <a:latin typeface="Cambria Math" panose="02040503050406030204" pitchFamily="18" charset="0"/>
                            </a:rPr>
                          </m:ctrlPr>
                        </m:funcPr>
                        <m:fName>
                          <m:r>
                            <m:rPr>
                              <m:sty m:val="p"/>
                            </m:rPr>
                            <a:rPr lang="en-GB" smtClean="0">
                              <a:solidFill>
                                <a:schemeClr val="bg1"/>
                              </a:solidFill>
                              <a:latin typeface="Cambria Math" panose="02040503050406030204" pitchFamily="18" charset="0"/>
                            </a:rPr>
                            <m:t>meu</m:t>
                          </m:r>
                        </m:fName>
                        <m:e>
                          <m:d>
                            <m:dPr>
                              <m:ctrlPr>
                                <a:rPr lang="en-GB" i="1" smtClean="0">
                                  <a:solidFill>
                                    <a:schemeClr val="bg1"/>
                                  </a:solidFill>
                                  <a:latin typeface="Cambria Math" panose="02040503050406030204" pitchFamily="18" charset="0"/>
                                </a:rPr>
                              </m:ctrlPr>
                            </m:dPr>
                            <m:e>
                              <m:r>
                                <a:rPr lang="en-GB" i="1" smtClean="0">
                                  <a:solidFill>
                                    <a:schemeClr val="bg1"/>
                                  </a:solidFill>
                                  <a:latin typeface="Cambria Math" panose="02040503050406030204" pitchFamily="18" charset="0"/>
                                </a:rPr>
                                <m:t>𝐺</m:t>
                              </m:r>
                              <m:r>
                                <a:rPr lang="en-GB" i="1" smtClean="0">
                                  <a:solidFill>
                                    <a:schemeClr val="bg1"/>
                                  </a:solidFill>
                                  <a:latin typeface="Cambria Math" panose="02040503050406030204" pitchFamily="18" charset="0"/>
                                </a:rPr>
                                <m:t>|</m:t>
                              </m:r>
                              <m:r>
                                <a:rPr lang="en-GB" i="1" smtClean="0">
                                  <a:solidFill>
                                    <a:schemeClr val="bg1"/>
                                  </a:solidFill>
                                  <a:latin typeface="Cambria Math" panose="02040503050406030204" pitchFamily="18" charset="0"/>
                                </a:rPr>
                                <m:t>𝐸</m:t>
                              </m:r>
                            </m:e>
                          </m:d>
                        </m:e>
                      </m:func>
                      <m:r>
                        <a:rPr lang="en-GB" i="1" smtClean="0">
                          <a:solidFill>
                            <a:schemeClr val="bg1"/>
                          </a:solidFill>
                          <a:latin typeface="Cambria Math" panose="02040503050406030204" pitchFamily="18" charset="0"/>
                        </a:rPr>
                        <m:t>=</m:t>
                      </m:r>
                      <m:d>
                        <m:dPr>
                          <m:ctrlPr>
                            <a:rPr lang="en-GB" i="1" smtClean="0">
                              <a:solidFill>
                                <a:schemeClr val="bg1"/>
                              </a:solidFill>
                              <a:latin typeface="Cambria Math" panose="02040503050406030204" pitchFamily="18" charset="0"/>
                            </a:rPr>
                          </m:ctrlPr>
                        </m:dPr>
                        <m:e>
                          <m:func>
                            <m:funcPr>
                              <m:ctrlPr>
                                <a:rPr lang="en-GB" i="1" smtClean="0">
                                  <a:solidFill>
                                    <a:schemeClr val="bg1"/>
                                  </a:solidFill>
                                  <a:latin typeface="Cambria Math" panose="02040503050406030204" pitchFamily="18" charset="0"/>
                                </a:rPr>
                              </m:ctrlPr>
                            </m:funcPr>
                            <m:fName>
                              <m:limLow>
                                <m:limLowPr>
                                  <m:ctrlPr>
                                    <a:rPr lang="en-GB" i="1" smtClean="0">
                                      <a:solidFill>
                                        <a:schemeClr val="bg1"/>
                                      </a:solidFill>
                                      <a:latin typeface="Cambria Math" panose="02040503050406030204" pitchFamily="18" charset="0"/>
                                    </a:rPr>
                                  </m:ctrlPr>
                                </m:limLowPr>
                                <m:e>
                                  <m:r>
                                    <m:rPr>
                                      <m:sty m:val="p"/>
                                    </m:rPr>
                                    <a:rPr lang="en-GB" smtClean="0">
                                      <a:solidFill>
                                        <a:schemeClr val="bg1"/>
                                      </a:solidFill>
                                      <a:latin typeface="Cambria Math" panose="02040503050406030204" pitchFamily="18" charset="0"/>
                                    </a:rPr>
                                    <m:t>argmax</m:t>
                                  </m:r>
                                </m:e>
                                <m:lim>
                                  <m:r>
                                    <a:rPr lang="en-GB" b="1" i="1" smtClean="0">
                                      <a:solidFill>
                                        <a:schemeClr val="bg1"/>
                                      </a:solidFill>
                                      <a:latin typeface="Cambria Math" panose="02040503050406030204" pitchFamily="18" charset="0"/>
                                    </a:rPr>
                                    <m:t>𝒂</m:t>
                                  </m:r>
                                  <m:r>
                                    <a:rPr lang="en-GB" i="1" smtClean="0">
                                      <a:solidFill>
                                        <a:schemeClr val="bg1"/>
                                      </a:solidFill>
                                      <a:latin typeface="Cambria Math" panose="02040503050406030204" pitchFamily="18" charset="0"/>
                                      <a:ea typeface="Cambria Math" panose="02040503050406030204" pitchFamily="18" charset="0"/>
                                    </a:rPr>
                                    <m:t>∈</m:t>
                                  </m:r>
                                  <m:r>
                                    <a:rPr lang="en-GB" i="1" smtClean="0">
                                      <a:solidFill>
                                        <a:schemeClr val="bg1"/>
                                      </a:solidFill>
                                      <a:latin typeface="Cambria Math" panose="02040503050406030204" pitchFamily="18" charset="0"/>
                                      <a:ea typeface="Cambria Math" panose="02040503050406030204" pitchFamily="18" charset="0"/>
                                    </a:rPr>
                                    <m:t>ℛ</m:t>
                                  </m:r>
                                  <m:d>
                                    <m:dPr>
                                      <m:ctrlPr>
                                        <a:rPr lang="en-GB" i="1" smtClean="0">
                                          <a:solidFill>
                                            <a:schemeClr val="bg1"/>
                                          </a:solidFill>
                                          <a:latin typeface="Cambria Math" panose="02040503050406030204" pitchFamily="18" charset="0"/>
                                          <a:ea typeface="Cambria Math" panose="02040503050406030204" pitchFamily="18" charset="0"/>
                                        </a:rPr>
                                      </m:ctrlPr>
                                    </m:dPr>
                                    <m:e>
                                      <m:r>
                                        <a:rPr lang="en-GB" b="1" i="1" smtClean="0">
                                          <a:solidFill>
                                            <a:schemeClr val="bg1"/>
                                          </a:solidFill>
                                          <a:latin typeface="Cambria Math" panose="02040503050406030204" pitchFamily="18" charset="0"/>
                                          <a:ea typeface="Cambria Math" panose="02040503050406030204" pitchFamily="18" charset="0"/>
                                        </a:rPr>
                                        <m:t>𝑨</m:t>
                                      </m:r>
                                    </m:e>
                                  </m:d>
                                </m:lim>
                              </m:limLow>
                            </m:fName>
                            <m:e>
                              <m:r>
                                <a:rPr lang="en-GB" i="1" smtClean="0">
                                  <a:solidFill>
                                    <a:schemeClr val="bg1"/>
                                  </a:solidFill>
                                  <a:latin typeface="Cambria Math" panose="02040503050406030204" pitchFamily="18" charset="0"/>
                                </a:rPr>
                                <m:t>𝑒𝑢</m:t>
                              </m:r>
                              <m:d>
                                <m:dPr>
                                  <m:ctrlPr>
                                    <a:rPr lang="en-GB" i="1" smtClean="0">
                                      <a:solidFill>
                                        <a:schemeClr val="bg1"/>
                                      </a:solidFill>
                                      <a:latin typeface="Cambria Math" panose="02040503050406030204" pitchFamily="18" charset="0"/>
                                    </a:rPr>
                                  </m:ctrlPr>
                                </m:dPr>
                                <m:e>
                                  <m:r>
                                    <a:rPr lang="en-GB" b="1" i="1" smtClean="0">
                                      <a:solidFill>
                                        <a:schemeClr val="bg1"/>
                                      </a:solidFill>
                                      <a:latin typeface="Cambria Math" panose="02040503050406030204" pitchFamily="18" charset="0"/>
                                    </a:rPr>
                                    <m:t>𝑬</m:t>
                                  </m:r>
                                  <m:r>
                                    <a:rPr lang="en-GB" i="1" smtClean="0">
                                      <a:solidFill>
                                        <a:schemeClr val="bg1"/>
                                      </a:solidFill>
                                      <a:latin typeface="Cambria Math" panose="02040503050406030204" pitchFamily="18" charset="0"/>
                                    </a:rPr>
                                    <m:t>,</m:t>
                                  </m:r>
                                  <m:r>
                                    <a:rPr lang="en-GB" b="1" i="1" smtClean="0">
                                      <a:solidFill>
                                        <a:schemeClr val="bg1"/>
                                      </a:solidFill>
                                      <a:latin typeface="Cambria Math" panose="02040503050406030204" pitchFamily="18" charset="0"/>
                                    </a:rPr>
                                    <m:t>𝒂</m:t>
                                  </m:r>
                                </m:e>
                              </m:d>
                            </m:e>
                          </m:func>
                          <m:r>
                            <a:rPr lang="de-DE" b="0" i="1" smtClean="0">
                              <a:solidFill>
                                <a:schemeClr val="bg1"/>
                              </a:solidFill>
                              <a:latin typeface="Cambria Math" panose="02040503050406030204" pitchFamily="18" charset="0"/>
                            </a:rPr>
                            <m:t>,</m:t>
                          </m:r>
                          <m:func>
                            <m:funcPr>
                              <m:ctrlPr>
                                <a:rPr lang="en-GB" i="1" smtClean="0">
                                  <a:solidFill>
                                    <a:schemeClr val="bg1"/>
                                  </a:solidFill>
                                  <a:latin typeface="Cambria Math" panose="02040503050406030204" pitchFamily="18" charset="0"/>
                                </a:rPr>
                              </m:ctrlPr>
                            </m:funcPr>
                            <m:fName>
                              <m:limLow>
                                <m:limLowPr>
                                  <m:ctrlPr>
                                    <a:rPr lang="en-GB" i="1" smtClean="0">
                                      <a:solidFill>
                                        <a:schemeClr val="bg1"/>
                                      </a:solidFill>
                                      <a:latin typeface="Cambria Math" panose="02040503050406030204" pitchFamily="18" charset="0"/>
                                    </a:rPr>
                                  </m:ctrlPr>
                                </m:limLowPr>
                                <m:e>
                                  <m:r>
                                    <m:rPr>
                                      <m:sty m:val="p"/>
                                    </m:rPr>
                                    <a:rPr lang="en-GB" smtClean="0">
                                      <a:solidFill>
                                        <a:schemeClr val="bg1"/>
                                      </a:solidFill>
                                      <a:latin typeface="Cambria Math" panose="02040503050406030204" pitchFamily="18" charset="0"/>
                                    </a:rPr>
                                    <m:t>max</m:t>
                                  </m:r>
                                </m:e>
                                <m:lim>
                                  <m:r>
                                    <a:rPr lang="en-GB" b="1" i="1" smtClean="0">
                                      <a:solidFill>
                                        <a:schemeClr val="bg1"/>
                                      </a:solidFill>
                                      <a:latin typeface="Cambria Math" panose="02040503050406030204" pitchFamily="18" charset="0"/>
                                    </a:rPr>
                                    <m:t>𝒂</m:t>
                                  </m:r>
                                  <m:r>
                                    <a:rPr lang="en-GB" i="1" smtClean="0">
                                      <a:solidFill>
                                        <a:schemeClr val="bg1"/>
                                      </a:solidFill>
                                      <a:latin typeface="Cambria Math" panose="02040503050406030204" pitchFamily="18" charset="0"/>
                                      <a:ea typeface="Cambria Math" panose="02040503050406030204" pitchFamily="18" charset="0"/>
                                    </a:rPr>
                                    <m:t>∈</m:t>
                                  </m:r>
                                  <m:r>
                                    <a:rPr lang="en-GB" i="1" smtClean="0">
                                      <a:solidFill>
                                        <a:schemeClr val="bg1"/>
                                      </a:solidFill>
                                      <a:latin typeface="Cambria Math" panose="02040503050406030204" pitchFamily="18" charset="0"/>
                                      <a:ea typeface="Cambria Math" panose="02040503050406030204" pitchFamily="18" charset="0"/>
                                    </a:rPr>
                                    <m:t>ℛ</m:t>
                                  </m:r>
                                  <m:d>
                                    <m:dPr>
                                      <m:ctrlPr>
                                        <a:rPr lang="en-GB" i="1" smtClean="0">
                                          <a:solidFill>
                                            <a:schemeClr val="bg1"/>
                                          </a:solidFill>
                                          <a:latin typeface="Cambria Math" panose="02040503050406030204" pitchFamily="18" charset="0"/>
                                          <a:ea typeface="Cambria Math" panose="02040503050406030204" pitchFamily="18" charset="0"/>
                                        </a:rPr>
                                      </m:ctrlPr>
                                    </m:dPr>
                                    <m:e>
                                      <m:r>
                                        <a:rPr lang="en-GB" b="1" i="1" smtClean="0">
                                          <a:solidFill>
                                            <a:schemeClr val="bg1"/>
                                          </a:solidFill>
                                          <a:latin typeface="Cambria Math" panose="02040503050406030204" pitchFamily="18" charset="0"/>
                                          <a:ea typeface="Cambria Math" panose="02040503050406030204" pitchFamily="18" charset="0"/>
                                        </a:rPr>
                                        <m:t>𝑨</m:t>
                                      </m:r>
                                    </m:e>
                                  </m:d>
                                </m:lim>
                              </m:limLow>
                            </m:fName>
                            <m:e>
                              <m:r>
                                <a:rPr lang="en-GB" i="1" smtClean="0">
                                  <a:solidFill>
                                    <a:schemeClr val="bg1"/>
                                  </a:solidFill>
                                  <a:latin typeface="Cambria Math" panose="02040503050406030204" pitchFamily="18" charset="0"/>
                                </a:rPr>
                                <m:t>𝑒𝑢</m:t>
                              </m:r>
                              <m:d>
                                <m:dPr>
                                  <m:ctrlPr>
                                    <a:rPr lang="en-GB" i="1" smtClean="0">
                                      <a:solidFill>
                                        <a:schemeClr val="bg1"/>
                                      </a:solidFill>
                                      <a:latin typeface="Cambria Math" panose="02040503050406030204" pitchFamily="18" charset="0"/>
                                    </a:rPr>
                                  </m:ctrlPr>
                                </m:dPr>
                                <m:e>
                                  <m:r>
                                    <a:rPr lang="en-GB" b="1" i="1" smtClean="0">
                                      <a:solidFill>
                                        <a:schemeClr val="bg1"/>
                                      </a:solidFill>
                                      <a:latin typeface="Cambria Math" panose="02040503050406030204" pitchFamily="18" charset="0"/>
                                    </a:rPr>
                                    <m:t>𝑬</m:t>
                                  </m:r>
                                  <m:r>
                                    <a:rPr lang="en-GB" i="1" smtClean="0">
                                      <a:solidFill>
                                        <a:schemeClr val="bg1"/>
                                      </a:solidFill>
                                      <a:latin typeface="Cambria Math" panose="02040503050406030204" pitchFamily="18" charset="0"/>
                                    </a:rPr>
                                    <m:t>,</m:t>
                                  </m:r>
                                  <m:r>
                                    <a:rPr lang="en-GB" b="1" i="1" smtClean="0">
                                      <a:solidFill>
                                        <a:schemeClr val="bg1"/>
                                      </a:solidFill>
                                      <a:latin typeface="Cambria Math" panose="02040503050406030204" pitchFamily="18" charset="0"/>
                                    </a:rPr>
                                    <m:t>𝒂</m:t>
                                  </m:r>
                                </m:e>
                              </m:d>
                            </m:e>
                          </m:func>
                        </m:e>
                      </m:d>
                    </m:oMath>
                  </m:oMathPara>
                </a14:m>
                <a:endParaRPr lang="en-GB" dirty="0">
                  <a:solidFill>
                    <a:schemeClr val="bg1"/>
                  </a:solidFill>
                </a:endParaRPr>
              </a:p>
            </p:txBody>
          </p:sp>
        </mc:Choice>
        <mc:Fallback xmlns="">
          <p:sp>
            <p:nvSpPr>
              <p:cNvPr id="5" name="Rectangle 4">
                <a:extLst>
                  <a:ext uri="{FF2B5EF4-FFF2-40B4-BE49-F238E27FC236}">
                    <a16:creationId xmlns:a16="http://schemas.microsoft.com/office/drawing/2014/main" id="{EA75740B-0B8B-344F-938D-53B92C1A28ED}"/>
                  </a:ext>
                </a:extLst>
              </p:cNvPr>
              <p:cNvSpPr>
                <a:spLocks noRot="1" noChangeAspect="1" noMove="1" noResize="1" noEditPoints="1" noAdjustHandles="1" noChangeArrowheads="1" noChangeShapeType="1" noTextEdit="1"/>
              </p:cNvSpPr>
              <p:nvPr/>
            </p:nvSpPr>
            <p:spPr>
              <a:xfrm>
                <a:off x="2172278" y="5771884"/>
                <a:ext cx="5138010" cy="81015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9A7C0EC-ACD1-AE42-9BFC-8D3DA2A0AFA0}"/>
                  </a:ext>
                </a:extLst>
              </p:cNvPr>
              <p:cNvSpPr/>
              <p:nvPr/>
            </p:nvSpPr>
            <p:spPr>
              <a:xfrm>
                <a:off x="1244792" y="3156040"/>
                <a:ext cx="4572000" cy="14490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de-DE" sz="2800" i="1">
                              <a:solidFill>
                                <a:schemeClr val="accent1"/>
                              </a:solidFill>
                              <a:latin typeface="Cambria Math" panose="02040503050406030204" pitchFamily="18" charset="0"/>
                            </a:rPr>
                          </m:ctrlPr>
                        </m:funcPr>
                        <m:fName>
                          <m:r>
                            <m:rPr>
                              <m:sty m:val="p"/>
                            </m:rPr>
                            <a:rPr lang="de-DE" sz="2800">
                              <a:solidFill>
                                <a:schemeClr val="accent1"/>
                              </a:solidFill>
                              <a:latin typeface="Cambria Math" panose="02040503050406030204" pitchFamily="18" charset="0"/>
                            </a:rPr>
                            <m:t>meu</m:t>
                          </m:r>
                        </m:fName>
                        <m:e>
                          <m:d>
                            <m:dPr>
                              <m:ctrlPr>
                                <a:rPr lang="de-DE" sz="2800" i="1">
                                  <a:solidFill>
                                    <a:schemeClr val="accent1"/>
                                  </a:solidFill>
                                  <a:latin typeface="Cambria Math" panose="02040503050406030204" pitchFamily="18" charset="0"/>
                                </a:rPr>
                              </m:ctrlPr>
                            </m:dPr>
                            <m:e>
                              <m:r>
                                <a:rPr lang="de-DE" sz="2800" i="1">
                                  <a:solidFill>
                                    <a:schemeClr val="accent1"/>
                                  </a:solidFill>
                                  <a:latin typeface="Cambria Math" panose="02040503050406030204" pitchFamily="18" charset="0"/>
                                </a:rPr>
                                <m:t>𝐺</m:t>
                              </m:r>
                              <m:r>
                                <a:rPr lang="de-DE" sz="2800" i="1">
                                  <a:solidFill>
                                    <a:schemeClr val="accent1"/>
                                  </a:solidFill>
                                  <a:latin typeface="Cambria Math" panose="02040503050406030204" pitchFamily="18" charset="0"/>
                                </a:rPr>
                                <m:t>|</m:t>
                              </m:r>
                              <m:r>
                                <a:rPr lang="de-DE" sz="2800" b="1" i="1">
                                  <a:solidFill>
                                    <a:schemeClr val="accent1"/>
                                  </a:solidFill>
                                  <a:latin typeface="Cambria Math" panose="02040503050406030204" pitchFamily="18" charset="0"/>
                                </a:rPr>
                                <m:t>𝑬</m:t>
                              </m:r>
                            </m:e>
                          </m:d>
                        </m:e>
                      </m:func>
                      <m:r>
                        <a:rPr lang="de-DE" sz="2800" i="1">
                          <a:solidFill>
                            <a:schemeClr val="accent1"/>
                          </a:solidFill>
                          <a:latin typeface="Cambria Math" panose="02040503050406030204" pitchFamily="18" charset="0"/>
                        </a:rPr>
                        <m:t>=</m:t>
                      </m:r>
                      <m:d>
                        <m:dPr>
                          <m:ctrlPr>
                            <a:rPr lang="de-DE" sz="2800" i="1">
                              <a:solidFill>
                                <a:schemeClr val="accent1"/>
                              </a:solidFill>
                              <a:latin typeface="Cambria Math" panose="02040503050406030204" pitchFamily="18" charset="0"/>
                            </a:rPr>
                          </m:ctrlPr>
                        </m:dPr>
                        <m:e>
                          <m:sSup>
                            <m:sSupPr>
                              <m:ctrlPr>
                                <a:rPr lang="de-DE" sz="2800" i="1">
                                  <a:solidFill>
                                    <a:schemeClr val="accent1"/>
                                  </a:solidFill>
                                  <a:latin typeface="Cambria Math" panose="02040503050406030204" pitchFamily="18" charset="0"/>
                                </a:rPr>
                              </m:ctrlPr>
                            </m:sSupPr>
                            <m:e>
                              <m:r>
                                <a:rPr lang="de-DE" sz="2800" b="1" i="1">
                                  <a:solidFill>
                                    <a:schemeClr val="accent1"/>
                                  </a:solidFill>
                                  <a:latin typeface="Cambria Math" panose="02040503050406030204" pitchFamily="18" charset="0"/>
                                </a:rPr>
                                <m:t>𝒂</m:t>
                              </m:r>
                            </m:e>
                            <m:sup>
                              <m:r>
                                <a:rPr lang="de-DE" sz="2800" i="1">
                                  <a:solidFill>
                                    <a:schemeClr val="accent1"/>
                                  </a:solidFill>
                                  <a:latin typeface="Cambria Math" panose="02040503050406030204" pitchFamily="18" charset="0"/>
                                </a:rPr>
                                <m:t>∗</m:t>
                              </m:r>
                            </m:sup>
                          </m:sSup>
                          <m:r>
                            <a:rPr lang="de-DE" sz="2800" i="1">
                              <a:solidFill>
                                <a:schemeClr val="accent1"/>
                              </a:solidFill>
                              <a:latin typeface="Cambria Math" panose="02040503050406030204" pitchFamily="18" charset="0"/>
                            </a:rPr>
                            <m:t>,</m:t>
                          </m:r>
                          <m:r>
                            <a:rPr lang="de-DE" sz="2800" i="1">
                              <a:solidFill>
                                <a:schemeClr val="accent1"/>
                              </a:solidFill>
                              <a:latin typeface="Cambria Math" panose="02040503050406030204" pitchFamily="18" charset="0"/>
                            </a:rPr>
                            <m:t>𝑒𝑢</m:t>
                          </m:r>
                          <m:d>
                            <m:dPr>
                              <m:ctrlPr>
                                <a:rPr lang="de-DE" sz="2800" i="1">
                                  <a:solidFill>
                                    <a:schemeClr val="accent1"/>
                                  </a:solidFill>
                                  <a:latin typeface="Cambria Math" panose="02040503050406030204" pitchFamily="18" charset="0"/>
                                </a:rPr>
                              </m:ctrlPr>
                            </m:dPr>
                            <m:e>
                              <m:r>
                                <a:rPr lang="de-DE" sz="2800" b="1" i="1">
                                  <a:solidFill>
                                    <a:schemeClr val="accent1"/>
                                  </a:solidFill>
                                  <a:latin typeface="Cambria Math" panose="02040503050406030204" pitchFamily="18" charset="0"/>
                                </a:rPr>
                                <m:t>𝑬</m:t>
                              </m:r>
                              <m:r>
                                <a:rPr lang="de-DE" sz="2800" b="1" i="1">
                                  <a:solidFill>
                                    <a:schemeClr val="accent1"/>
                                  </a:solidFill>
                                  <a:latin typeface="Cambria Math" panose="02040503050406030204" pitchFamily="18" charset="0"/>
                                </a:rPr>
                                <m:t>,</m:t>
                              </m:r>
                              <m:sSup>
                                <m:sSupPr>
                                  <m:ctrlPr>
                                    <a:rPr lang="de-DE" sz="2800" b="1" i="1">
                                      <a:solidFill>
                                        <a:schemeClr val="accent1"/>
                                      </a:solidFill>
                                      <a:latin typeface="Cambria Math" panose="02040503050406030204" pitchFamily="18" charset="0"/>
                                    </a:rPr>
                                  </m:ctrlPr>
                                </m:sSupPr>
                                <m:e>
                                  <m:r>
                                    <a:rPr lang="de-DE" sz="2800" b="1" i="1">
                                      <a:solidFill>
                                        <a:schemeClr val="accent1"/>
                                      </a:solidFill>
                                      <a:latin typeface="Cambria Math" panose="02040503050406030204" pitchFamily="18" charset="0"/>
                                    </a:rPr>
                                    <m:t>𝒂</m:t>
                                  </m:r>
                                </m:e>
                                <m:sup>
                                  <m:r>
                                    <a:rPr lang="de-DE" sz="2800" b="1" i="1">
                                      <a:solidFill>
                                        <a:schemeClr val="accent1"/>
                                      </a:solidFill>
                                      <a:latin typeface="Cambria Math" panose="02040503050406030204" pitchFamily="18" charset="0"/>
                                    </a:rPr>
                                    <m:t>∗</m:t>
                                  </m:r>
                                </m:sup>
                              </m:sSup>
                            </m:e>
                          </m:d>
                        </m:e>
                      </m:d>
                    </m:oMath>
                  </m:oMathPara>
                </a14:m>
                <a:endParaRPr lang="de-DE" sz="2800" i="1" dirty="0">
                  <a:solidFill>
                    <a:schemeClr val="accent1"/>
                  </a:solidFill>
                  <a:latin typeface="Cambria Math" panose="02040503050406030204" pitchFamily="18" charset="0"/>
                </a:endParaRPr>
              </a:p>
              <a:p>
                <a:endParaRPr lang="de-DE" sz="90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sz="2800" i="1">
                              <a:solidFill>
                                <a:schemeClr val="accent1"/>
                              </a:solidFill>
                              <a:latin typeface="Cambria Math" panose="02040503050406030204" pitchFamily="18" charset="0"/>
                            </a:rPr>
                          </m:ctrlPr>
                        </m:sSupPr>
                        <m:e>
                          <m:r>
                            <a:rPr lang="de-DE" sz="2800" b="1" i="1">
                              <a:solidFill>
                                <a:schemeClr val="accent1"/>
                              </a:solidFill>
                              <a:latin typeface="Cambria Math" panose="02040503050406030204" pitchFamily="18" charset="0"/>
                            </a:rPr>
                            <m:t>𝒂</m:t>
                          </m:r>
                        </m:e>
                        <m:sup>
                          <m:r>
                            <a:rPr lang="de-DE" sz="2800" i="1">
                              <a:solidFill>
                                <a:schemeClr val="accent1"/>
                              </a:solidFill>
                              <a:latin typeface="Cambria Math" panose="02040503050406030204" pitchFamily="18" charset="0"/>
                            </a:rPr>
                            <m:t>∗</m:t>
                          </m:r>
                        </m:sup>
                      </m:sSup>
                      <m:r>
                        <a:rPr lang="de-DE" sz="2800" i="1">
                          <a:solidFill>
                            <a:schemeClr val="accent1"/>
                          </a:solidFill>
                          <a:latin typeface="Cambria Math" panose="02040503050406030204" pitchFamily="18" charset="0"/>
                        </a:rPr>
                        <m:t>=</m:t>
                      </m:r>
                      <m:func>
                        <m:funcPr>
                          <m:ctrlPr>
                            <a:rPr lang="de-DE" sz="2800" i="1">
                              <a:solidFill>
                                <a:schemeClr val="accent1"/>
                              </a:solidFill>
                              <a:latin typeface="Cambria Math" panose="02040503050406030204" pitchFamily="18" charset="0"/>
                            </a:rPr>
                          </m:ctrlPr>
                        </m:funcPr>
                        <m:fName>
                          <m:limLow>
                            <m:limLowPr>
                              <m:ctrlPr>
                                <a:rPr lang="de-DE" sz="2800" i="1">
                                  <a:solidFill>
                                    <a:schemeClr val="accent1"/>
                                  </a:solidFill>
                                  <a:latin typeface="Cambria Math" panose="02040503050406030204" pitchFamily="18" charset="0"/>
                                </a:rPr>
                              </m:ctrlPr>
                            </m:limLowPr>
                            <m:e>
                              <m:r>
                                <m:rPr>
                                  <m:sty m:val="p"/>
                                </m:rPr>
                                <a:rPr lang="de-DE" sz="2800">
                                  <a:solidFill>
                                    <a:schemeClr val="accent1"/>
                                  </a:solidFill>
                                  <a:latin typeface="Cambria Math" panose="02040503050406030204" pitchFamily="18" charset="0"/>
                                </a:rPr>
                                <m:t>argmax</m:t>
                              </m:r>
                            </m:e>
                            <m:lim>
                              <m:r>
                                <a:rPr lang="de-DE" sz="2800" b="1" i="1">
                                  <a:solidFill>
                                    <a:schemeClr val="accent1"/>
                                  </a:solidFill>
                                  <a:latin typeface="Cambria Math" panose="02040503050406030204" pitchFamily="18" charset="0"/>
                                </a:rPr>
                                <m:t>𝒂</m:t>
                              </m:r>
                              <m:r>
                                <a:rPr lang="de-DE" sz="2800" i="1">
                                  <a:solidFill>
                                    <a:schemeClr val="accent1"/>
                                  </a:solidFill>
                                  <a:latin typeface="Cambria Math" panose="02040503050406030204" pitchFamily="18" charset="0"/>
                                  <a:ea typeface="Cambria Math" panose="02040503050406030204" pitchFamily="18" charset="0"/>
                                </a:rPr>
                                <m:t>∈</m:t>
                              </m:r>
                              <m:r>
                                <a:rPr lang="de-DE" sz="2800" i="1">
                                  <a:solidFill>
                                    <a:schemeClr val="accent1"/>
                                  </a:solidFill>
                                  <a:latin typeface="Cambria Math" panose="02040503050406030204" pitchFamily="18" charset="0"/>
                                  <a:ea typeface="Cambria Math" panose="02040503050406030204" pitchFamily="18" charset="0"/>
                                </a:rPr>
                                <m:t>ℛ</m:t>
                              </m:r>
                              <m:d>
                                <m:dPr>
                                  <m:ctrlPr>
                                    <a:rPr lang="de-DE" sz="2800" i="1">
                                      <a:solidFill>
                                        <a:schemeClr val="accent1"/>
                                      </a:solidFill>
                                      <a:latin typeface="Cambria Math" panose="02040503050406030204" pitchFamily="18" charset="0"/>
                                      <a:ea typeface="Cambria Math" panose="02040503050406030204" pitchFamily="18" charset="0"/>
                                    </a:rPr>
                                  </m:ctrlPr>
                                </m:dPr>
                                <m:e>
                                  <m:r>
                                    <a:rPr lang="de-DE" sz="2800" b="1" i="1">
                                      <a:solidFill>
                                        <a:schemeClr val="accent1"/>
                                      </a:solidFill>
                                      <a:latin typeface="Cambria Math" panose="02040503050406030204" pitchFamily="18" charset="0"/>
                                      <a:ea typeface="Cambria Math" panose="02040503050406030204" pitchFamily="18" charset="0"/>
                                    </a:rPr>
                                    <m:t>𝑨</m:t>
                                  </m:r>
                                </m:e>
                              </m:d>
                            </m:lim>
                          </m:limLow>
                        </m:fName>
                        <m:e>
                          <m:r>
                            <a:rPr lang="de-DE" sz="2800" i="1">
                              <a:solidFill>
                                <a:schemeClr val="accent1"/>
                              </a:solidFill>
                              <a:latin typeface="Cambria Math" panose="02040503050406030204" pitchFamily="18" charset="0"/>
                            </a:rPr>
                            <m:t>𝑒𝑢</m:t>
                          </m:r>
                          <m:d>
                            <m:dPr>
                              <m:ctrlPr>
                                <a:rPr lang="de-DE" sz="2800" i="1">
                                  <a:solidFill>
                                    <a:schemeClr val="accent1"/>
                                  </a:solidFill>
                                  <a:latin typeface="Cambria Math" panose="02040503050406030204" pitchFamily="18" charset="0"/>
                                </a:rPr>
                              </m:ctrlPr>
                            </m:dPr>
                            <m:e>
                              <m:r>
                                <a:rPr lang="de-DE" sz="2800" b="1" i="1">
                                  <a:solidFill>
                                    <a:schemeClr val="accent1"/>
                                  </a:solidFill>
                                  <a:latin typeface="Cambria Math" panose="02040503050406030204" pitchFamily="18" charset="0"/>
                                </a:rPr>
                                <m:t>𝑬</m:t>
                              </m:r>
                              <m:r>
                                <a:rPr lang="de-DE" sz="2800" i="1">
                                  <a:solidFill>
                                    <a:schemeClr val="accent1"/>
                                  </a:solidFill>
                                  <a:latin typeface="Cambria Math" panose="02040503050406030204" pitchFamily="18" charset="0"/>
                                </a:rPr>
                                <m:t>,</m:t>
                              </m:r>
                              <m:r>
                                <a:rPr lang="de-DE" sz="2800" b="1" i="1">
                                  <a:solidFill>
                                    <a:schemeClr val="accent1"/>
                                  </a:solidFill>
                                  <a:latin typeface="Cambria Math" panose="02040503050406030204" pitchFamily="18" charset="0"/>
                                </a:rPr>
                                <m:t>𝒂</m:t>
                              </m:r>
                            </m:e>
                          </m:d>
                        </m:e>
                      </m:func>
                    </m:oMath>
                  </m:oMathPara>
                </a14:m>
                <a:endParaRPr lang="en-GB" sz="2800" dirty="0"/>
              </a:p>
            </p:txBody>
          </p:sp>
        </mc:Choice>
        <mc:Fallback xmlns="">
          <p:sp>
            <p:nvSpPr>
              <p:cNvPr id="6" name="Rectangle 5">
                <a:extLst>
                  <a:ext uri="{FF2B5EF4-FFF2-40B4-BE49-F238E27FC236}">
                    <a16:creationId xmlns:a16="http://schemas.microsoft.com/office/drawing/2014/main" id="{59A7C0EC-ACD1-AE42-9BFC-8D3DA2A0AFA0}"/>
                  </a:ext>
                </a:extLst>
              </p:cNvPr>
              <p:cNvSpPr>
                <a:spLocks noRot="1" noChangeAspect="1" noMove="1" noResize="1" noEditPoints="1" noAdjustHandles="1" noChangeArrowheads="1" noChangeShapeType="1" noTextEdit="1"/>
              </p:cNvSpPr>
              <p:nvPr/>
            </p:nvSpPr>
            <p:spPr>
              <a:xfrm>
                <a:off x="1244792" y="3156040"/>
                <a:ext cx="4572000" cy="1449051"/>
              </a:xfrm>
              <a:prstGeom prst="rect">
                <a:avLst/>
              </a:prstGeom>
              <a:blipFill>
                <a:blip r:embed="rId4"/>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E9E16B7-BA57-6849-A14B-A8F358602CB2}"/>
              </a:ext>
            </a:extLst>
          </p:cNvPr>
          <p:cNvSpPr txBox="1"/>
          <p:nvPr/>
        </p:nvSpPr>
        <p:spPr>
          <a:xfrm>
            <a:off x="6329489" y="3066803"/>
            <a:ext cx="243841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Additive semantics with inner sum and outer max: Sum up utilities, then pick maximum </a:t>
            </a:r>
            <a:br>
              <a:rPr lang="en-GB" dirty="0"/>
            </a:br>
            <a:r>
              <a:rPr lang="en-GB" dirty="0"/>
              <a:t>➝ </a:t>
            </a:r>
            <a:r>
              <a:rPr lang="en-GB" dirty="0">
                <a:solidFill>
                  <a:schemeClr val="accent4"/>
                </a:solidFill>
              </a:rPr>
              <a:t>Max-sum </a:t>
            </a:r>
            <a:r>
              <a:rPr lang="en-GB" dirty="0"/>
              <a:t>algorithms</a:t>
            </a:r>
          </a:p>
        </p:txBody>
      </p:sp>
    </p:spTree>
    <p:extLst>
      <p:ext uri="{BB962C8B-B14F-4D97-AF65-F5344CB8AC3E}">
        <p14:creationId xmlns:p14="http://schemas.microsoft.com/office/powerpoint/2010/main" val="32254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PDecMs: MEU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Problem instance with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14:m>
                  <m:oMath xmlns:m="http://schemas.openxmlformats.org/officeDocument/2006/math">
                    <m:r>
                      <a:rPr lang="en-GB" b="1" i="1">
                        <a:latin typeface="Cambria Math" panose="02040503050406030204" pitchFamily="18" charset="0"/>
                      </a:rPr>
                      <m:t>𝑬</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 </m:t>
                    </m:r>
                  </m:oMath>
                </a14:m>
                <a:r>
                  <a:rPr lang="en-GB" dirty="0"/>
                  <a:t>: </a:t>
                </a:r>
              </a:p>
              <a:p>
                <a:pPr marL="0" indent="0">
                  <a:buNone/>
                </a:pPr>
                <a14:m>
                  <m:oMathPara xmlns:m="http://schemas.openxmlformats.org/officeDocument/2006/math">
                    <m:oMathParaPr>
                      <m:jc m:val="centerGroup"/>
                    </m:oMathParaPr>
                    <m:oMath xmlns:m="http://schemas.openxmlformats.org/officeDocument/2006/math">
                      <m:func>
                        <m:funcPr>
                          <m:ctrlPr>
                            <a:rPr lang="de-DE" i="1" smtClean="0">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𝒂</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𝒂</m:t>
                                  </m:r>
                                </m:e>
                                <m:sup>
                                  <m:r>
                                    <a:rPr lang="de-DE" b="1" i="1">
                                      <a:solidFill>
                                        <a:schemeClr val="accent1"/>
                                      </a:solidFill>
                                      <a:latin typeface="Cambria Math" panose="02040503050406030204" pitchFamily="18" charset="0"/>
                                    </a:rPr>
                                    <m:t>∗</m:t>
                                  </m:r>
                                </m:sup>
                              </m:sSup>
                            </m:e>
                          </m:d>
                        </m:e>
                      </m:d>
                      <m:r>
                        <a:rPr lang="de-DE" b="0" i="1" smtClean="0">
                          <a:solidFill>
                            <a:schemeClr val="accent1"/>
                          </a:solidFill>
                          <a:latin typeface="Cambria Math" panose="02040503050406030204" pitchFamily="18" charset="0"/>
                        </a:rPr>
                        <m:t>     </m:t>
                      </m:r>
                      <m:sSup>
                        <m:sSupPr>
                          <m:ctrlPr>
                            <a:rPr lang="de-DE"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𝒂</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argmax</m:t>
                              </m:r>
                            </m:e>
                            <m:lim>
                              <m:r>
                                <a:rPr lang="de-DE" b="1" i="1">
                                  <a:solidFill>
                                    <a:schemeClr val="accent1"/>
                                  </a:solidFill>
                                  <a:latin typeface="Cambria Math" panose="02040503050406030204" pitchFamily="18" charset="0"/>
                                </a:rPr>
                                <m:t>𝒂</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𝒂</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𝒂</m:t>
                                      </m:r>
                                    </m:e>
                                    <m:sub>
                                      <m:r>
                                        <a:rPr lang="de-DE" b="0" i="1" smtClean="0">
                                          <a:solidFill>
                                            <a:schemeClr val="accent1"/>
                                          </a:solidFill>
                                          <a:latin typeface="Cambria Math" panose="02040503050406030204" pitchFamily="18" charset="0"/>
                                        </a:rPr>
                                        <m:t>2</m:t>
                                      </m:r>
                                    </m:sub>
                                  </m:sSub>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𝒂</m:t>
                              </m:r>
                            </m:e>
                          </m:d>
                        </m:e>
                      </m:func>
                    </m:oMath>
                  </m:oMathPara>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e>
                    </m:d>
                    <m:r>
                      <a:rPr lang="de-DE" b="0" i="1" smtClean="0">
                        <a:latin typeface="Cambria Math" panose="02040503050406030204" pitchFamily="18" charset="0"/>
                      </a:rPr>
                      <m:t>, </m:t>
                    </m:r>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chemeClr val="accent4"/>
                            </a:solidFill>
                            <a:latin typeface="Cambria Math" panose="02040503050406030204" pitchFamily="18" charset="0"/>
                          </a:rPr>
                          <m:t>𝑏𝑎𝑛</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1" i="1">
                                <a:latin typeface="Cambria Math" panose="02040503050406030204" pitchFamily="18" charset="0"/>
                              </a:rPr>
                              <m:t>𝒂</m:t>
                            </m:r>
                          </m:e>
                          <m:sub>
                            <m:r>
                              <a:rPr lang="en-GB" i="1">
                                <a:latin typeface="Cambria Math" panose="02040503050406030204" pitchFamily="18" charset="0"/>
                              </a:rPr>
                              <m:t>1</m:t>
                            </m:r>
                          </m:sub>
                        </m:sSub>
                      </m:e>
                    </m:d>
                    <m:r>
                      <a:rPr lang="en-GB" i="1">
                        <a:latin typeface="Cambria Math" panose="02040503050406030204" pitchFamily="18" charset="0"/>
                      </a:rPr>
                      <m:t>=</m:t>
                    </m:r>
                    <m:r>
                      <a:rPr lang="de-DE" i="1" smtClean="0">
                        <a:latin typeface="Cambria Math" panose="02040503050406030204" pitchFamily="18" charset="0"/>
                      </a:rPr>
                      <m:t>−</m:t>
                    </m:r>
                    <m:r>
                      <a:rPr lang="de-DE" b="0" i="1" smtClean="0">
                        <a:latin typeface="Cambria Math" panose="02040503050406030204" pitchFamily="18" charset="0"/>
                      </a:rPr>
                      <m:t>16.75</m:t>
                    </m:r>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de-DE" b="0" i="1" smtClean="0">
                            <a:latin typeface="Cambria Math" panose="02040503050406030204" pitchFamily="18" charset="0"/>
                          </a:rPr>
                          <m:t>2</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de-DE" b="0" i="1" smtClean="0">
                            <a:solidFill>
                              <a:schemeClr val="accent4">
                                <a:lumMod val="75000"/>
                              </a:schemeClr>
                            </a:solidFill>
                            <a:latin typeface="Cambria Math" panose="02040503050406030204" pitchFamily="18" charset="0"/>
                          </a:rPr>
                          <m:t>𝑓𝑟𝑒𝑒</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b="1" i="1">
                                <a:latin typeface="Cambria Math" panose="02040503050406030204" pitchFamily="18" charset="0"/>
                              </a:rPr>
                              <m:t>𝒂</m:t>
                            </m:r>
                          </m:e>
                          <m:sub>
                            <m:r>
                              <a:rPr lang="de-DE" b="0" i="1" smtClean="0">
                                <a:latin typeface="Cambria Math" panose="02040503050406030204" pitchFamily="18" charset="0"/>
                              </a:rPr>
                              <m:t>2</m:t>
                            </m:r>
                          </m:sub>
                        </m:sSub>
                      </m:e>
                    </m:d>
                    <m:r>
                      <a:rPr lang="en-GB" i="1">
                        <a:latin typeface="Cambria Math" panose="02040503050406030204" pitchFamily="18" charset="0"/>
                      </a:rPr>
                      <m:t>=</m:t>
                    </m:r>
                    <m:r>
                      <a:rPr lang="de-DE" b="0" i="1" smtClean="0">
                        <a:latin typeface="Cambria Math" panose="02040503050406030204" pitchFamily="18" charset="0"/>
                      </a:rPr>
                      <m:t>8.8</m:t>
                    </m:r>
                  </m:oMath>
                </a14:m>
                <a:endParaRPr lang="en-GB" dirty="0"/>
              </a:p>
              <a:p>
                <a:pPr>
                  <a:tabLst>
                    <a:tab pos="4930775" algn="l"/>
                  </a:tabLst>
                </a:pPr>
                <a:r>
                  <a:rPr lang="en-GB" dirty="0"/>
                  <a:t>Solution</a:t>
                </a:r>
              </a:p>
              <a:p>
                <a:pPr lvl="1"/>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𝒂</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a:latin typeface="Cambria Math" panose="02040503050406030204" pitchFamily="18" charset="0"/>
                              </a:rPr>
                              <m:t>𝒂</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2</m:t>
                                    </m:r>
                                  </m:sub>
                                </m:sSub>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𝒂</m:t>
                            </m:r>
                          </m:e>
                        </m:d>
                      </m:e>
                    </m:func>
                    <m:r>
                      <a:rPr lang="de-DE" b="1" i="1" smtClean="0">
                        <a:latin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rPr>
                          <m:t>𝒂</m:t>
                        </m:r>
                      </m:e>
                      <m:sub>
                        <m:r>
                          <a:rPr lang="de-DE" i="1">
                            <a:latin typeface="Cambria Math" panose="02040503050406030204" pitchFamily="18" charset="0"/>
                          </a:rPr>
                          <m:t>2</m:t>
                        </m:r>
                      </m:sub>
                    </m:sSub>
                  </m:oMath>
                </a14:m>
                <a:endParaRPr lang="en-GB" dirty="0"/>
              </a:p>
              <a:p>
                <a:pPr lvl="1"/>
                <a14:m>
                  <m:oMath xmlns:m="http://schemas.openxmlformats.org/officeDocument/2006/math">
                    <m:func>
                      <m:funcPr>
                        <m:ctrlPr>
                          <a:rPr lang="de-DE" i="1">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𝒂</m:t>
                            </m:r>
                          </m:e>
                          <m:sub>
                            <m:r>
                              <a:rPr lang="de-DE" b="0" i="1" smtClean="0">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,8.8</m:t>
                        </m:r>
                      </m:e>
                    </m:d>
                  </m:oMath>
                </a14:m>
                <a:endParaRPr lang="en-GB" dirty="0"/>
              </a:p>
              <a:p>
                <a:pPr lvl="1"/>
                <a:r>
                  <a:rPr lang="en-GB" dirty="0"/>
                  <a:t>Decision that leads to</a:t>
                </a:r>
                <a:br>
                  <a:rPr lang="en-GB" dirty="0"/>
                </a:br>
                <a:r>
                  <a:rPr lang="en-GB" dirty="0"/>
                  <a:t>maximum EU: </a:t>
                </a:r>
                <a:br>
                  <a:rPr lang="en-GB" dirty="0"/>
                </a:br>
                <a:r>
                  <a:rPr lang="en-GB" dirty="0"/>
                  <a:t>No travel restrictions</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r="-225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48</a:t>
            </a:fld>
            <a:endParaRPr lang="en-GB"/>
          </a:p>
        </p:txBody>
      </p:sp>
      <p:grpSp>
        <p:nvGrpSpPr>
          <p:cNvPr id="40" name="Group 39">
            <a:extLst>
              <a:ext uri="{FF2B5EF4-FFF2-40B4-BE49-F238E27FC236}">
                <a16:creationId xmlns:a16="http://schemas.microsoft.com/office/drawing/2014/main" id="{A4AA9C49-9F93-2A46-A091-7EC99104FF99}"/>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BF19A5F-7FE8-9045-AE8E-DE088061F712}"/>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F64DF059-7574-A740-89AF-B1412B4B532C}"/>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3F29235-B955-BD42-B943-FB3505C766CF}"/>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1E9D9C35-733D-F54C-95EC-EF4F6D29BC9B}"/>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4"/>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D665CF2-3528-8146-B2D4-FCE2166C56E2}"/>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5548938D-F0C4-EB43-918D-09C79966397D}"/>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8050404-8228-AF43-8D81-2AA2924CFBA5}"/>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398B9EEE-1380-4F4D-AB33-179FC170F01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BC14C21-0938-C042-ADC1-91C20D3EEF7C}"/>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EB850B74-BA68-9E40-8FCA-4B0DB05E939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F42EB96-5F90-AE45-9DA3-BDCF6C93943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11" name="TextBox 10">
                  <a:extLst>
                    <a:ext uri="{FF2B5EF4-FFF2-40B4-BE49-F238E27FC236}">
                      <a16:creationId xmlns:a16="http://schemas.microsoft.com/office/drawing/2014/main" id="{2F92F80A-540A-F948-855C-2FED232D26C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47" name="Straight Connector 46">
              <a:extLst>
                <a:ext uri="{FF2B5EF4-FFF2-40B4-BE49-F238E27FC236}">
                  <a16:creationId xmlns:a16="http://schemas.microsoft.com/office/drawing/2014/main" id="{BADE67F8-7CFC-D54D-9202-576CF19FD57F}"/>
                </a:ext>
              </a:extLst>
            </p:cNvPr>
            <p:cNvCxnSpPr>
              <a:cxnSpLocks/>
              <a:stCxn id="42" idx="3"/>
              <a:endCxn id="11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4146A6-3F45-3D4C-8A07-D6031F0C4058}"/>
                </a:ext>
              </a:extLst>
            </p:cNvPr>
            <p:cNvCxnSpPr>
              <a:cxnSpLocks/>
              <a:stCxn id="43" idx="1"/>
              <a:endCxn id="11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A5876CF-58D9-EB48-83F7-541A90794D96}"/>
                </a:ext>
              </a:extLst>
            </p:cNvPr>
            <p:cNvCxnSpPr>
              <a:cxnSpLocks/>
              <a:stCxn id="44" idx="6"/>
              <a:endCxn id="10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36FDEBE-1D45-C64C-8156-2E4A8D1A3D97}"/>
                </a:ext>
              </a:extLst>
            </p:cNvPr>
            <p:cNvCxnSpPr>
              <a:cxnSpLocks/>
              <a:stCxn id="106" idx="0"/>
              <a:endCxn id="41"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97E34FC-B0CB-B04B-B4D1-AD8016D637F5}"/>
                </a:ext>
              </a:extLst>
            </p:cNvPr>
            <p:cNvCxnSpPr>
              <a:cxnSpLocks/>
              <a:stCxn id="41" idx="4"/>
              <a:endCxn id="10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3557167-F933-D849-BD39-B6C4D11D2705}"/>
                </a:ext>
              </a:extLst>
            </p:cNvPr>
            <p:cNvCxnSpPr>
              <a:cxnSpLocks/>
              <a:stCxn id="46" idx="2"/>
              <a:endCxn id="10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1B301A0-EB31-FD48-96AD-7DBA73B53382}"/>
                </a:ext>
              </a:extLst>
            </p:cNvPr>
            <p:cNvCxnSpPr>
              <a:cxnSpLocks/>
              <a:stCxn id="106" idx="2"/>
              <a:endCxn id="45"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78FE267-B5D5-CD47-BF4C-366D41FD019A}"/>
                </a:ext>
              </a:extLst>
            </p:cNvPr>
            <p:cNvCxnSpPr>
              <a:cxnSpLocks/>
              <a:stCxn id="102" idx="2"/>
              <a:endCxn id="45"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5E4CC7B-72DC-A14D-AAD6-D1A29897D045}"/>
                </a:ext>
              </a:extLst>
            </p:cNvPr>
            <p:cNvCxnSpPr>
              <a:cxnSpLocks/>
              <a:stCxn id="41" idx="0"/>
              <a:endCxn id="11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EC6F7001-5AEA-6A4F-A226-DBA319446ED1}"/>
                </a:ext>
              </a:extLst>
            </p:cNvPr>
            <p:cNvGrpSpPr/>
            <p:nvPr/>
          </p:nvGrpSpPr>
          <p:grpSpPr>
            <a:xfrm>
              <a:off x="6550803" y="4598496"/>
              <a:ext cx="555558" cy="393368"/>
              <a:chOff x="6669977" y="2891240"/>
              <a:chExt cx="555558" cy="393368"/>
            </a:xfrm>
          </p:grpSpPr>
          <p:sp>
            <p:nvSpPr>
              <p:cNvPr id="109" name="Rectangle 108">
                <a:extLst>
                  <a:ext uri="{FF2B5EF4-FFF2-40B4-BE49-F238E27FC236}">
                    <a16:creationId xmlns:a16="http://schemas.microsoft.com/office/drawing/2014/main" id="{0803025F-A6FF-2B48-A5A5-E14D5AD17A2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ED9A23BB-3F8C-D146-9EE9-ADC321B9C839}"/>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B91FAC62-7B75-5F4C-9471-183D61A7902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C2F95D66-133C-4741-AC11-E6A753AA018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9"/>
                    <a:stretch>
                      <a:fillRect l="-14815" b="-21739"/>
                    </a:stretch>
                  </a:blipFill>
                </p:spPr>
                <p:txBody>
                  <a:bodyPr/>
                  <a:lstStyle/>
                  <a:p>
                    <a:r>
                      <a:rPr lang="en-GB">
                        <a:noFill/>
                      </a:rPr>
                      <a:t> </a:t>
                    </a:r>
                  </a:p>
                </p:txBody>
              </p:sp>
            </mc:Fallback>
          </mc:AlternateContent>
        </p:grpSp>
        <p:grpSp>
          <p:nvGrpSpPr>
            <p:cNvPr id="92" name="Group 91">
              <a:extLst>
                <a:ext uri="{FF2B5EF4-FFF2-40B4-BE49-F238E27FC236}">
                  <a16:creationId xmlns:a16="http://schemas.microsoft.com/office/drawing/2014/main" id="{B980A4D9-FF74-3548-A454-776F24170955}"/>
                </a:ext>
              </a:extLst>
            </p:cNvPr>
            <p:cNvGrpSpPr/>
            <p:nvPr/>
          </p:nvGrpSpPr>
          <p:grpSpPr>
            <a:xfrm>
              <a:off x="6071868" y="5642804"/>
              <a:ext cx="425774" cy="392260"/>
              <a:chOff x="6191042" y="3935548"/>
              <a:chExt cx="425774" cy="392260"/>
            </a:xfrm>
          </p:grpSpPr>
          <p:sp>
            <p:nvSpPr>
              <p:cNvPr id="105" name="Rectangle 104">
                <a:extLst>
                  <a:ext uri="{FF2B5EF4-FFF2-40B4-BE49-F238E27FC236}">
                    <a16:creationId xmlns:a16="http://schemas.microsoft.com/office/drawing/2014/main" id="{D5DD39F1-A22A-C34D-81AF-DBEB9058A643}"/>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0C428A6A-5C59-054D-9817-29B10F053390}"/>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1D991CD8-5843-6C4D-AD44-889F0D1B4E5A}"/>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F64A12A-A5F0-F242-85EF-FB2565C61834}"/>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0"/>
                    <a:stretch>
                      <a:fillRect l="-16667" r="-4167" b="-21739"/>
                    </a:stretch>
                  </a:blipFill>
                </p:spPr>
                <p:txBody>
                  <a:bodyPr/>
                  <a:lstStyle/>
                  <a:p>
                    <a:r>
                      <a:rPr lang="en-GB">
                        <a:noFill/>
                      </a:rPr>
                      <a:t> </a:t>
                    </a:r>
                  </a:p>
                </p:txBody>
              </p:sp>
            </mc:Fallback>
          </mc:AlternateContent>
        </p:grpSp>
        <p:grpSp>
          <p:nvGrpSpPr>
            <p:cNvPr id="93" name="Group 92">
              <a:extLst>
                <a:ext uri="{FF2B5EF4-FFF2-40B4-BE49-F238E27FC236}">
                  <a16:creationId xmlns:a16="http://schemas.microsoft.com/office/drawing/2014/main" id="{6280672F-1D15-2B41-9798-7851BA39CAC9}"/>
                </a:ext>
              </a:extLst>
            </p:cNvPr>
            <p:cNvGrpSpPr/>
            <p:nvPr/>
          </p:nvGrpSpPr>
          <p:grpSpPr>
            <a:xfrm>
              <a:off x="6856652" y="5636951"/>
              <a:ext cx="516037" cy="397857"/>
              <a:chOff x="6975826" y="3929695"/>
              <a:chExt cx="516037" cy="397857"/>
            </a:xfrm>
          </p:grpSpPr>
          <p:sp>
            <p:nvSpPr>
              <p:cNvPr id="101" name="Rectangle 100">
                <a:extLst>
                  <a:ext uri="{FF2B5EF4-FFF2-40B4-BE49-F238E27FC236}">
                    <a16:creationId xmlns:a16="http://schemas.microsoft.com/office/drawing/2014/main" id="{5AB48E14-ECA8-0140-B31E-D7A626DEA4F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E1E57BA2-7273-654B-B958-4490D65D930D}"/>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3D534260-93C5-6048-AB6C-2D2D17E39E78}"/>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8E905429-C141-AA4E-B3FC-ABDC51AD32A2}"/>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98E9D325-FCBE-FE43-AA6A-E680B31FCDF6}"/>
                </a:ext>
              </a:extLst>
            </p:cNvPr>
            <p:cNvGrpSpPr/>
            <p:nvPr/>
          </p:nvGrpSpPr>
          <p:grpSpPr>
            <a:xfrm>
              <a:off x="5145083" y="5078737"/>
              <a:ext cx="521894" cy="393368"/>
              <a:chOff x="6669977" y="2891240"/>
              <a:chExt cx="521894" cy="393368"/>
            </a:xfrm>
          </p:grpSpPr>
          <p:sp>
            <p:nvSpPr>
              <p:cNvPr id="97" name="Rectangle 96">
                <a:extLst>
                  <a:ext uri="{FF2B5EF4-FFF2-40B4-BE49-F238E27FC236}">
                    <a16:creationId xmlns:a16="http://schemas.microsoft.com/office/drawing/2014/main" id="{2AF2ECA2-A57C-AE44-BDE7-5461F1762157}"/>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ED1C0C8D-FB19-EF4A-A640-90F62583EE08}"/>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7180C4C9-2204-F244-8431-7C571568B833}"/>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204D545-4446-B847-9BF2-3A0BF1ED990C}"/>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2"/>
                    <a:stretch>
                      <a:fillRect l="-16667" r="-4167" b="-21739"/>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DBF724D1-D835-EB49-A4D2-74641CD0FF22}"/>
                </a:ext>
              </a:extLst>
            </p:cNvPr>
            <p:cNvCxnSpPr>
              <a:cxnSpLocks/>
              <a:stCxn id="42" idx="2"/>
              <a:endCxn id="9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B4A3635-3E5A-F44F-BBAE-AF130DB98B31}"/>
                </a:ext>
              </a:extLst>
            </p:cNvPr>
            <p:cNvCxnSpPr>
              <a:cxnSpLocks/>
              <a:stCxn id="98" idx="2"/>
              <a:endCxn id="44"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58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Lifted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fontScale="92500" lnSpcReduction="20000"/>
              </a:bodyPr>
              <a:lstStyle/>
              <a:p>
                <a:r>
                  <a:rPr lang="en-GB" dirty="0"/>
                  <a:t>In terms of semantics, </a:t>
                </a:r>
                <a14:m>
                  <m:oMath xmlns:m="http://schemas.openxmlformats.org/officeDocument/2006/math">
                    <m:r>
                      <a:rPr lang="de-DE" b="1" i="1">
                        <a:latin typeface="Cambria Math" panose="02040503050406030204" pitchFamily="18" charset="0"/>
                      </a:rPr>
                      <m:t>𝒂</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r>
                  <a:rPr lang="en-GB" dirty="0"/>
                  <a:t> means </a:t>
                </a:r>
              </a:p>
              <a:p>
                <a:pPr lvl="1"/>
                <a:r>
                  <a:rPr lang="en-GB" dirty="0"/>
                  <a:t>Grounding </a:t>
                </a:r>
                <a14:m>
                  <m:oMath xmlns:m="http://schemas.openxmlformats.org/officeDocument/2006/math">
                    <m:r>
                      <a:rPr lang="de-DE" b="1" i="1">
                        <a:latin typeface="Cambria Math" panose="02040503050406030204" pitchFamily="18" charset="0"/>
                        <a:ea typeface="Cambria Math" panose="02040503050406030204" pitchFamily="18" charset="0"/>
                      </a:rPr>
                      <m:t>𝑨</m:t>
                    </m:r>
                  </m:oMath>
                </a14:m>
                <a:r>
                  <a:rPr lang="en-GB" dirty="0"/>
                  <a:t> and going through all possible combinations of assignments to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endParaRPr lang="de-DE" b="0" dirty="0">
                  <a:ea typeface="Cambria Math" panose="02040503050406030204" pitchFamily="18" charset="0"/>
                </a:endParaRPr>
              </a:p>
              <a:p>
                <a:r>
                  <a:rPr lang="en-GB" dirty="0"/>
                  <a:t>But: grounding is a bad idea</a:t>
                </a:r>
              </a:p>
              <a:p>
                <a:pPr lvl="1"/>
                <a:r>
                  <a:rPr lang="en-GB" dirty="0"/>
                  <a:t>Combinatorial explosion: number of action assignments to test </a:t>
                </a:r>
                <a:r>
                  <a:rPr lang="en-GB" dirty="0">
                    <a:solidFill>
                      <a:srgbClr val="C00000"/>
                    </a:solidFill>
                  </a:rPr>
                  <a:t>exponential in size of </a:t>
                </a:r>
                <a14:m>
                  <m:oMath xmlns:m="http://schemas.openxmlformats.org/officeDocument/2006/math">
                    <m:r>
                      <a:rPr lang="de-DE" i="1">
                        <a:solidFill>
                          <a:srgbClr val="C00000"/>
                        </a:solidFill>
                        <a:latin typeface="Cambria Math" panose="02040503050406030204" pitchFamily="18" charset="0"/>
                      </a:rPr>
                      <m:t>𝑔𝑟</m:t>
                    </m:r>
                    <m:d>
                      <m:dPr>
                        <m:ctrlPr>
                          <a:rPr lang="de-DE" i="1">
                            <a:solidFill>
                              <a:srgbClr val="C00000"/>
                            </a:solidFill>
                            <a:latin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𝑨</m:t>
                        </m:r>
                      </m:e>
                    </m:d>
                  </m:oMath>
                </a14:m>
                <a:endParaRPr lang="en-GB" dirty="0"/>
              </a:p>
              <a:p>
                <a:pPr lvl="1"/>
                <a:r>
                  <a:rPr lang="en-GB" dirty="0">
                    <a:solidFill>
                      <a:srgbClr val="C00000"/>
                    </a:solidFill>
                  </a:rPr>
                  <a:t>Grounds</a:t>
                </a:r>
                <a:r>
                  <a:rPr lang="en-GB" dirty="0"/>
                  <a:t> any parfactor in G containing a logvar of </a:t>
                </a:r>
                <a14:m>
                  <m:oMath xmlns:m="http://schemas.openxmlformats.org/officeDocument/2006/math">
                    <m:r>
                      <a:rPr lang="de-DE" b="1" i="1">
                        <a:latin typeface="Cambria Math" panose="02040503050406030204" pitchFamily="18" charset="0"/>
                        <a:ea typeface="Cambria Math" panose="02040503050406030204" pitchFamily="18" charset="0"/>
                      </a:rPr>
                      <m:t>𝑨</m:t>
                    </m:r>
                  </m:oMath>
                </a14:m>
                <a:endParaRPr lang="de-DE" dirty="0"/>
              </a:p>
              <a:p>
                <a:r>
                  <a:rPr lang="en-GB" dirty="0"/>
                  <a:t>Also: Grounding to full extent often unnecessary</a:t>
                </a:r>
              </a:p>
              <a:p>
                <a:pPr lvl="1"/>
                <a:r>
                  <a:rPr lang="en-GB" dirty="0"/>
                  <a:t>Within </a:t>
                </a:r>
                <a:r>
                  <a:rPr lang="en-GB" dirty="0">
                    <a:solidFill>
                      <a:schemeClr val="accent1"/>
                    </a:solidFill>
                  </a:rPr>
                  <a:t>groups of indistinguishable constants</a:t>
                </a:r>
                <a:r>
                  <a:rPr lang="en-GB" dirty="0"/>
                  <a:t>, the same decision</a:t>
                </a:r>
                <a:r>
                  <a:rPr lang="en-GB" dirty="0">
                    <a:solidFill>
                      <a:schemeClr val="accent1"/>
                    </a:solidFill>
                  </a:rPr>
                  <a:t> </a:t>
                </a:r>
                <a:r>
                  <a:rPr lang="en-GB" dirty="0"/>
                  <a:t>will lead to its maximum influence in the MEU solution</a:t>
                </a:r>
              </a:p>
              <a:p>
                <a:pPr lvl="2"/>
                <a:r>
                  <a:rPr lang="en-GB" dirty="0"/>
                  <a:t>Only need to test each assignment for complete group</a:t>
                </a:r>
              </a:p>
              <a:p>
                <a:r>
                  <a:rPr lang="en-GB" dirty="0"/>
                  <a:t>Therefore: Test out all possible combinations of assignments w.r.t. the groups occurring in </a:t>
                </a:r>
                <a14:m>
                  <m:oMath xmlns:m="http://schemas.openxmlformats.org/officeDocument/2006/math">
                    <m:r>
                      <a:rPr lang="en-GB" i="1" dirty="0">
                        <a:latin typeface="Cambria Math" panose="02040503050406030204" pitchFamily="18" charset="0"/>
                      </a:rPr>
                      <m:t>𝐺</m:t>
                    </m:r>
                  </m:oMath>
                </a14:m>
                <a:endParaRPr lang="en-GB" dirty="0"/>
              </a:p>
              <a:p>
                <a:pPr lvl="1"/>
                <a:r>
                  <a:rPr lang="en-GB" dirty="0"/>
                  <a:t>No longer exponential in the size of </a:t>
                </a:r>
                <a14:m>
                  <m:oMath xmlns:m="http://schemas.openxmlformats.org/officeDocument/2006/math">
                    <m:r>
                      <a:rPr lang="de-DE" i="1">
                        <a:latin typeface="Cambria Math" panose="02040503050406030204" pitchFamily="18" charset="0"/>
                      </a:rPr>
                      <m:t>𝑔𝑟</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r>
                  <a:rPr lang="en-GB" dirty="0"/>
                  <a: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286" t="-303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49</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48A84E5-5F52-E64C-9914-CD37AF9CF626}"/>
                  </a:ext>
                </a:extLst>
              </p:cNvPr>
              <p:cNvSpPr/>
              <p:nvPr/>
            </p:nvSpPr>
            <p:spPr>
              <a:xfrm>
                <a:off x="6003082" y="133043"/>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𝑬</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argmax</m:t>
                              </m:r>
                            </m:e>
                            <m:lim>
                              <m:r>
                                <a:rPr lang="de-DE" b="1" i="1" smtClean="0">
                                  <a:solidFill>
                                    <a:schemeClr val="accent4"/>
                                  </a:solidFill>
                                  <a:latin typeface="Cambria Math" panose="02040503050406030204" pitchFamily="18" charset="0"/>
                                </a:rPr>
                                <m:t>𝒂</m:t>
                              </m:r>
                              <m:r>
                                <a:rPr lang="de-DE" i="1">
                                  <a:solidFill>
                                    <a:schemeClr val="accent4"/>
                                  </a:solidFill>
                                  <a:latin typeface="Cambria Math" panose="02040503050406030204" pitchFamily="18" charset="0"/>
                                  <a:ea typeface="Cambria Math" panose="02040503050406030204" pitchFamily="18" charset="0"/>
                                </a:rPr>
                                <m:t>∈</m:t>
                              </m:r>
                              <m:r>
                                <a:rPr lang="de-DE" i="1">
                                  <a:solidFill>
                                    <a:schemeClr val="accent4"/>
                                  </a:solidFill>
                                  <a:latin typeface="Cambria Math" panose="02040503050406030204" pitchFamily="18" charset="0"/>
                                  <a:ea typeface="Cambria Math" panose="02040503050406030204" pitchFamily="18" charset="0"/>
                                </a:rPr>
                                <m:t>ℛ</m:t>
                              </m:r>
                              <m:d>
                                <m:dPr>
                                  <m:ctrlPr>
                                    <a:rPr lang="de-DE" i="1">
                                      <a:solidFill>
                                        <a:schemeClr val="accent4"/>
                                      </a:solidFill>
                                      <a:latin typeface="Cambria Math" panose="02040503050406030204" pitchFamily="18" charset="0"/>
                                      <a:ea typeface="Cambria Math" panose="02040503050406030204" pitchFamily="18" charset="0"/>
                                    </a:rPr>
                                  </m:ctrlPr>
                                </m:dPr>
                                <m:e>
                                  <m:r>
                                    <a:rPr lang="de-DE" b="1" i="1">
                                      <a:solidFill>
                                        <a:schemeClr val="accent4"/>
                                      </a:solidFill>
                                      <a:latin typeface="Cambria Math" panose="02040503050406030204" pitchFamily="18" charset="0"/>
                                      <a:ea typeface="Cambria Math" panose="02040503050406030204" pitchFamily="18" charset="0"/>
                                    </a:rPr>
                                    <m:t>𝑨</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𝒂</m:t>
                              </m:r>
                            </m:e>
                          </m:d>
                        </m:e>
                      </m:func>
                    </m:oMath>
                  </m:oMathPara>
                </a14:m>
                <a:endParaRPr lang="en-GB" dirty="0">
                  <a:solidFill>
                    <a:schemeClr val="bg1"/>
                  </a:solidFill>
                </a:endParaRPr>
              </a:p>
            </p:txBody>
          </p:sp>
        </mc:Choice>
        <mc:Fallback xmlns="">
          <p:sp>
            <p:nvSpPr>
              <p:cNvPr id="5" name="Rectangle 4">
                <a:extLst>
                  <a:ext uri="{FF2B5EF4-FFF2-40B4-BE49-F238E27FC236}">
                    <a16:creationId xmlns:a16="http://schemas.microsoft.com/office/drawing/2014/main" id="{948A84E5-5F52-E64C-9914-CD37AF9CF626}"/>
                  </a:ext>
                </a:extLst>
              </p:cNvPr>
              <p:cNvSpPr>
                <a:spLocks noRot="1" noChangeAspect="1" noMove="1" noResize="1" noEditPoints="1" noAdjustHandles="1" noChangeArrowheads="1" noChangeShapeType="1" noTextEdit="1"/>
              </p:cNvSpPr>
              <p:nvPr/>
            </p:nvSpPr>
            <p:spPr>
              <a:xfrm>
                <a:off x="6003082" y="133043"/>
                <a:ext cx="2967135" cy="84580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153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t>Expected Utility</a:t>
            </a:r>
          </a:p>
        </p:txBody>
      </p:sp>
      <mc:AlternateContent xmlns:mc="http://schemas.openxmlformats.org/markup-compatibility/2006" xmlns:a14="http://schemas.microsoft.com/office/drawing/2010/main">
        <mc:Choice Requires="a14">
          <p:sp>
            <p:nvSpPr>
              <p:cNvPr id="22530" name="Rectangle 3"/>
              <p:cNvSpPr>
                <a:spLocks noGrp="1" noChangeArrowheads="1"/>
              </p:cNvSpPr>
              <p:nvPr>
                <p:ph idx="1"/>
              </p:nvPr>
            </p:nvSpPr>
            <p:spPr/>
            <p:txBody>
              <a:bodyPr/>
              <a:lstStyle/>
              <a:p>
                <a:r>
                  <a:rPr lang="en-US" dirty="0"/>
                  <a:t>Randvar </a:t>
                </a:r>
                <a14:m>
                  <m:oMath xmlns:m="http://schemas.openxmlformats.org/officeDocument/2006/math">
                    <m:r>
                      <a:rPr lang="de-DE" b="0" i="1" dirty="0" smtClean="0">
                        <a:latin typeface="Cambria Math" panose="02040503050406030204" pitchFamily="18" charset="0"/>
                      </a:rPr>
                      <m:t>𝑅</m:t>
                    </m:r>
                  </m:oMath>
                </a14:m>
                <a:r>
                  <a:rPr lang="en-US" dirty="0"/>
                  <a:t> with </a:t>
                </a:r>
                <a14:m>
                  <m:oMath xmlns:m="http://schemas.openxmlformats.org/officeDocument/2006/math">
                    <m:r>
                      <a:rPr lang="en-US" i="1" dirty="0" smtClean="0">
                        <a:latin typeface="Cambria Math" panose="02040503050406030204" pitchFamily="18" charset="0"/>
                      </a:rPr>
                      <m:t>𝑛</m:t>
                    </m:r>
                  </m:oMath>
                </a14:m>
                <a:r>
                  <a:rPr lang="en-US" dirty="0"/>
                  <a:t> range values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en-US" i="1" dirty="0" err="1" smtClean="0">
                            <a:latin typeface="Cambria Math" panose="02040503050406030204" pitchFamily="18" charset="0"/>
                          </a:rPr>
                          <m:t>𝑛</m:t>
                        </m:r>
                      </m:sub>
                    </m:sSub>
                  </m:oMath>
                </a14:m>
                <a:r>
                  <a:rPr lang="en-US" dirty="0"/>
                  <a:t> and distribution </a:t>
                </a:r>
                <a14:m>
                  <m:oMath xmlns:m="http://schemas.openxmlformats.org/officeDocument/2006/math">
                    <m:d>
                      <m:dPr>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𝑝</m:t>
                            </m:r>
                          </m:e>
                          <m:sub>
                            <m:r>
                              <a:rPr lang="en-US" i="1" dirty="0" err="1" smtClean="0">
                                <a:latin typeface="Cambria Math" panose="02040503050406030204" pitchFamily="18" charset="0"/>
                              </a:rPr>
                              <m:t>𝑛</m:t>
                            </m:r>
                          </m:sub>
                        </m:sSub>
                      </m:e>
                    </m:d>
                  </m:oMath>
                </a14:m>
                <a:endParaRPr lang="de-DE" b="0" dirty="0"/>
              </a:p>
              <a:p>
                <a:pPr lvl="1"/>
                <a:r>
                  <a:rPr lang="en-US" dirty="0"/>
                  <a:t>E.g.: </a:t>
                </a:r>
                <a14:m>
                  <m:oMath xmlns:m="http://schemas.openxmlformats.org/officeDocument/2006/math">
                    <m:r>
                      <a:rPr lang="de-DE" b="0" i="1" dirty="0" smtClean="0">
                        <a:latin typeface="Cambria Math" panose="02040503050406030204" pitchFamily="18" charset="0"/>
                      </a:rPr>
                      <m:t>𝑅</m:t>
                    </m:r>
                  </m:oMath>
                </a14:m>
                <a:r>
                  <a:rPr lang="en-US" dirty="0"/>
                  <a:t> encodes the state reached after doing an action </a:t>
                </a:r>
                <a14:m>
                  <m:oMath xmlns:m="http://schemas.openxmlformats.org/officeDocument/2006/math">
                    <m:r>
                      <a:rPr lang="de-DE" b="0" i="1" dirty="0" smtClean="0">
                        <a:latin typeface="Cambria Math" panose="02040503050406030204" pitchFamily="18" charset="0"/>
                      </a:rPr>
                      <m:t>𝐴</m:t>
                    </m:r>
                    <m:r>
                      <a:rPr lang="de-DE" b="0" i="0" dirty="0" smtClean="0">
                        <a:latin typeface="Cambria Math" panose="02040503050406030204" pitchFamily="18" charset="0"/>
                      </a:rPr>
                      <m:t>=</m:t>
                    </m:r>
                    <m:r>
                      <a:rPr lang="en-US" i="1" dirty="0" smtClean="0">
                        <a:latin typeface="Cambria Math" panose="02040503050406030204" pitchFamily="18" charset="0"/>
                      </a:rPr>
                      <m:t>𝑎</m:t>
                    </m:r>
                  </m:oMath>
                </a14:m>
                <a:r>
                  <a:rPr lang="en-US" dirty="0"/>
                  <a:t> under uncertainty</a:t>
                </a:r>
              </a:p>
              <a:p>
                <a:r>
                  <a:rPr lang="en-US" dirty="0"/>
                  <a:t>Function </a:t>
                </a:r>
                <a14:m>
                  <m:oMath xmlns:m="http://schemas.openxmlformats.org/officeDocument/2006/math">
                    <m:r>
                      <a:rPr lang="en-US" i="1" dirty="0" smtClean="0">
                        <a:latin typeface="Cambria Math" panose="02040503050406030204" pitchFamily="18" charset="0"/>
                      </a:rPr>
                      <m:t>𝑈</m:t>
                    </m:r>
                  </m:oMath>
                </a14:m>
                <a:r>
                  <a:rPr lang="en-US" dirty="0"/>
                  <a:t> of </a:t>
                </a:r>
                <a14:m>
                  <m:oMath xmlns:m="http://schemas.openxmlformats.org/officeDocument/2006/math">
                    <m:r>
                      <a:rPr lang="de-DE" b="0" i="1" dirty="0" smtClean="0">
                        <a:latin typeface="Cambria Math" panose="02040503050406030204" pitchFamily="18" charset="0"/>
                      </a:rPr>
                      <m:t>𝑅</m:t>
                    </m:r>
                  </m:oMath>
                </a14:m>
                <a:endParaRPr lang="de-DE" dirty="0"/>
              </a:p>
              <a:p>
                <a:pPr lvl="1"/>
                <a:r>
                  <a:rPr lang="en-US" dirty="0"/>
                  <a:t>E.g., </a:t>
                </a:r>
                <a14:m>
                  <m:oMath xmlns:m="http://schemas.openxmlformats.org/officeDocument/2006/math">
                    <m:r>
                      <a:rPr lang="en-US" i="1" dirty="0" smtClean="0">
                        <a:latin typeface="Cambria Math" panose="02040503050406030204" pitchFamily="18" charset="0"/>
                      </a:rPr>
                      <m:t>𝑈</m:t>
                    </m:r>
                  </m:oMath>
                </a14:m>
                <a:r>
                  <a:rPr lang="en-US" dirty="0"/>
                  <a:t> is the utility of a state</a:t>
                </a:r>
              </a:p>
              <a:p>
                <a:r>
                  <a:rPr lang="en-US" dirty="0"/>
                  <a:t>The </a:t>
                </a:r>
                <a:r>
                  <a:rPr lang="en-US" dirty="0">
                    <a:solidFill>
                      <a:schemeClr val="accent1"/>
                    </a:solidFill>
                  </a:rPr>
                  <a:t>expected utility</a:t>
                </a:r>
                <a:r>
                  <a:rPr lang="en-US" dirty="0"/>
                  <a:t> of </a:t>
                </a:r>
                <a14:m>
                  <m:oMath xmlns:m="http://schemas.openxmlformats.org/officeDocument/2006/math">
                    <m:r>
                      <a:rPr lang="de-DE" i="1" dirty="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oMath>
                </a14:m>
                <a:r>
                  <a:rPr lang="en-US" dirty="0"/>
                  <a:t> is</a:t>
                </a:r>
                <a:br>
                  <a:rPr lang="en-US" dirty="0"/>
                </a:br>
                <a:br>
                  <a:rPr lang="en-US" dirty="0"/>
                </a:br>
                <a14:m>
                  <m:oMath xmlns:m="http://schemas.openxmlformats.org/officeDocument/2006/math">
                    <m:r>
                      <a:rPr lang="en-US" i="1" dirty="0" smtClean="0">
                        <a:latin typeface="Cambria Math" panose="02040503050406030204" pitchFamily="18" charset="0"/>
                      </a:rPr>
                      <m:t>𝐸𝑈</m:t>
                    </m:r>
                    <m:r>
                      <a:rPr lang="en-US" i="1" dirty="0" smtClean="0">
                        <a:latin typeface="Cambria Math" panose="02040503050406030204" pitchFamily="18" charset="0"/>
                      </a:rPr>
                      <m:t>[</m:t>
                    </m:r>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nary>
                      <m:naryPr>
                        <m:chr m:val="∑"/>
                        <m:ctrlPr>
                          <a:rPr lang="en-US" i="1" dirty="0" smtClean="0">
                            <a:latin typeface="Cambria Math" panose="02040503050406030204" pitchFamily="18" charset="0"/>
                          </a:rPr>
                        </m:ctrlPr>
                      </m:naryPr>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e>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𝑖</m:t>
                                </m:r>
                              </m:sub>
                            </m:sSub>
                          </m:e>
                          <m:e>
                            <m:r>
                              <a:rPr lang="de-DE" b="0" i="1" dirty="0" smtClean="0">
                                <a:latin typeface="Cambria Math" panose="02040503050406030204" pitchFamily="18" charset="0"/>
                              </a:rPr>
                              <m:t>𝐴</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𝑖</m:t>
                                </m:r>
                              </m:sub>
                            </m:sSub>
                          </m:e>
                        </m:d>
                      </m:e>
                    </m:nary>
                  </m:oMath>
                </a14:m>
                <a:endParaRPr lang="en-US" dirty="0"/>
              </a:p>
            </p:txBody>
          </p:sp>
        </mc:Choice>
        <mc:Fallback xmlns="">
          <p:sp>
            <p:nvSpPr>
              <p:cNvPr id="22530" name="Rectangle 3"/>
              <p:cNvSpPr>
                <a:spLocks noGrp="1" noRot="1" noChangeAspect="1" noMove="1" noResize="1" noEditPoints="1" noAdjustHandles="1" noChangeArrowheads="1" noChangeShapeType="1" noTextEdit="1"/>
              </p:cNvSpPr>
              <p:nvPr>
                <p:ph idx="1"/>
              </p:nvPr>
            </p:nvSpPr>
            <p:spPr>
              <a:blipFill>
                <a:blip r:embed="rId3"/>
                <a:stretch>
                  <a:fillRect l="-1447" t="-1768" b="-3055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14BCB45-64A0-4D4A-AE32-1FFE52190FCD}"/>
              </a:ext>
            </a:extLst>
          </p:cNvPr>
          <p:cNvSpPr>
            <a:spLocks noGrp="1"/>
          </p:cNvSpPr>
          <p:nvPr>
            <p:ph type="sldNum" sz="quarter" idx="12"/>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35475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Lifted MEU: Groups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en-GB" dirty="0"/>
                  <a:t>In parameterised models without evidence (or evidence for complete domains), </a:t>
                </a:r>
                <a14:m>
                  <m:oMath xmlns:m="http://schemas.openxmlformats.org/officeDocument/2006/math">
                    <m:r>
                      <a:rPr lang="de-DE" b="1" i="1">
                        <a:latin typeface="Cambria Math" panose="02040503050406030204" pitchFamily="18" charset="0"/>
                      </a:rPr>
                      <m:t>𝒂</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r>
                  <a:rPr lang="en-GB" dirty="0"/>
                  <a:t> means </a:t>
                </a:r>
              </a:p>
              <a:p>
                <a:pPr lvl="1"/>
                <a:r>
                  <a:rPr lang="en-GB" dirty="0"/>
                  <a:t>Going through all possible combinations of assignments to </a:t>
                </a:r>
                <a14:m>
                  <m:oMath xmlns:m="http://schemas.openxmlformats.org/officeDocument/2006/math">
                    <m:r>
                      <a:rPr lang="de-DE" b="1" i="1">
                        <a:latin typeface="Cambria Math" panose="02040503050406030204" pitchFamily="18" charset="0"/>
                        <a:ea typeface="Cambria Math" panose="02040503050406030204" pitchFamily="18" charset="0"/>
                      </a:rPr>
                      <m:t>𝑨</m:t>
                    </m:r>
                  </m:oMath>
                </a14:m>
                <a:endParaRPr lang="en-GB" dirty="0"/>
              </a:p>
              <a:p>
                <a:pPr lvl="2"/>
                <a:r>
                  <a:rPr lang="en-GB" dirty="0"/>
                  <a:t>One group per logvar</a:t>
                </a:r>
              </a:p>
              <a:p>
                <a:r>
                  <a:rPr lang="en-GB" dirty="0"/>
                  <a:t>In parameterised models with evidence affecting parfactors containing decision PRVs, </a:t>
                </a:r>
                <a14:m>
                  <m:oMath xmlns:m="http://schemas.openxmlformats.org/officeDocument/2006/math">
                    <m:r>
                      <a:rPr lang="de-DE" b="1" i="1">
                        <a:latin typeface="Cambria Math" panose="02040503050406030204" pitchFamily="18" charset="0"/>
                      </a:rPr>
                      <m:t>𝒂</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𝑨</m:t>
                        </m:r>
                      </m:e>
                    </m:d>
                  </m:oMath>
                </a14:m>
                <a:r>
                  <a:rPr lang="en-GB" dirty="0"/>
                  <a:t> means</a:t>
                </a:r>
              </a:p>
              <a:p>
                <a:pPr lvl="1"/>
                <a:r>
                  <a:rPr lang="en-GB" dirty="0"/>
                  <a:t>Going through all possible combinations of assignments for each group resulting after evidence handling</a:t>
                </a:r>
              </a:p>
              <a:p>
                <a:pPr lvl="2"/>
                <a:r>
                  <a:rPr lang="en-GB" dirty="0"/>
                  <a:t>Specifically, after shattering</a:t>
                </a:r>
              </a:p>
              <a:p>
                <a:r>
                  <a:rPr lang="en-GB" dirty="0"/>
                  <a:t>Effect: </a:t>
                </a:r>
                <a:r>
                  <a:rPr lang="en-GB" dirty="0">
                    <a:solidFill>
                      <a:schemeClr val="accent1"/>
                    </a:solidFill>
                  </a:rPr>
                  <a:t>size exponential in number of groups</a:t>
                </a:r>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47" t="-1768"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50</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48A84E5-5F52-E64C-9914-CD37AF9CF626}"/>
                  </a:ext>
                </a:extLst>
              </p:cNvPr>
              <p:cNvSpPr/>
              <p:nvPr/>
            </p:nvSpPr>
            <p:spPr>
              <a:xfrm>
                <a:off x="6003082" y="133043"/>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𝑬</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argmax</m:t>
                              </m:r>
                            </m:e>
                            <m:lim>
                              <m:r>
                                <a:rPr lang="de-DE" b="1" i="1" smtClean="0">
                                  <a:solidFill>
                                    <a:schemeClr val="accent4"/>
                                  </a:solidFill>
                                  <a:latin typeface="Cambria Math" panose="02040503050406030204" pitchFamily="18" charset="0"/>
                                </a:rPr>
                                <m:t>𝒂</m:t>
                              </m:r>
                              <m:r>
                                <a:rPr lang="de-DE" i="1">
                                  <a:solidFill>
                                    <a:schemeClr val="accent4"/>
                                  </a:solidFill>
                                  <a:latin typeface="Cambria Math" panose="02040503050406030204" pitchFamily="18" charset="0"/>
                                  <a:ea typeface="Cambria Math" panose="02040503050406030204" pitchFamily="18" charset="0"/>
                                </a:rPr>
                                <m:t>∈</m:t>
                              </m:r>
                              <m:r>
                                <a:rPr lang="de-DE" i="1">
                                  <a:solidFill>
                                    <a:schemeClr val="accent4"/>
                                  </a:solidFill>
                                  <a:latin typeface="Cambria Math" panose="02040503050406030204" pitchFamily="18" charset="0"/>
                                  <a:ea typeface="Cambria Math" panose="02040503050406030204" pitchFamily="18" charset="0"/>
                                </a:rPr>
                                <m:t>ℛ</m:t>
                              </m:r>
                              <m:d>
                                <m:dPr>
                                  <m:ctrlPr>
                                    <a:rPr lang="de-DE" i="1">
                                      <a:solidFill>
                                        <a:schemeClr val="accent4"/>
                                      </a:solidFill>
                                      <a:latin typeface="Cambria Math" panose="02040503050406030204" pitchFamily="18" charset="0"/>
                                      <a:ea typeface="Cambria Math" panose="02040503050406030204" pitchFamily="18" charset="0"/>
                                    </a:rPr>
                                  </m:ctrlPr>
                                </m:dPr>
                                <m:e>
                                  <m:r>
                                    <a:rPr lang="de-DE" b="1" i="1">
                                      <a:solidFill>
                                        <a:schemeClr val="accent4"/>
                                      </a:solidFill>
                                      <a:latin typeface="Cambria Math" panose="02040503050406030204" pitchFamily="18" charset="0"/>
                                      <a:ea typeface="Cambria Math" panose="02040503050406030204" pitchFamily="18" charset="0"/>
                                    </a:rPr>
                                    <m:t>𝑨</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𝒂</m:t>
                              </m:r>
                            </m:e>
                          </m:d>
                        </m:e>
                      </m:func>
                    </m:oMath>
                  </m:oMathPara>
                </a14:m>
                <a:endParaRPr lang="en-GB" dirty="0">
                  <a:solidFill>
                    <a:schemeClr val="bg1"/>
                  </a:solidFill>
                </a:endParaRPr>
              </a:p>
            </p:txBody>
          </p:sp>
        </mc:Choice>
        <mc:Fallback xmlns="">
          <p:sp>
            <p:nvSpPr>
              <p:cNvPr id="5" name="Rectangle 4">
                <a:extLst>
                  <a:ext uri="{FF2B5EF4-FFF2-40B4-BE49-F238E27FC236}">
                    <a16:creationId xmlns:a16="http://schemas.microsoft.com/office/drawing/2014/main" id="{948A84E5-5F52-E64C-9914-CD37AF9CF626}"/>
                  </a:ext>
                </a:extLst>
              </p:cNvPr>
              <p:cNvSpPr>
                <a:spLocks noRot="1" noChangeAspect="1" noMove="1" noResize="1" noEditPoints="1" noAdjustHandles="1" noChangeArrowheads="1" noChangeShapeType="1" noTextEdit="1"/>
              </p:cNvSpPr>
              <p:nvPr/>
            </p:nvSpPr>
            <p:spPr>
              <a:xfrm>
                <a:off x="6003082" y="133043"/>
                <a:ext cx="2967135" cy="845809"/>
              </a:xfrm>
              <a:prstGeom prst="rect">
                <a:avLst/>
              </a:prstGeom>
              <a:blipFill>
                <a:blip r:embed="rId3"/>
                <a:stretch>
                  <a:fillRect/>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0CC7A8B6-86A1-4A44-A25B-213BC6F6CA21}"/>
              </a:ext>
            </a:extLst>
          </p:cNvPr>
          <p:cNvSpPr/>
          <p:nvPr/>
        </p:nvSpPr>
        <p:spPr>
          <a:xfrm>
            <a:off x="3743521" y="6081991"/>
            <a:ext cx="1656958"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 Now is later.</a:t>
            </a:r>
          </a:p>
        </p:txBody>
      </p:sp>
    </p:spTree>
    <p:extLst>
      <p:ext uri="{BB962C8B-B14F-4D97-AF65-F5344CB8AC3E}">
        <p14:creationId xmlns:p14="http://schemas.microsoft.com/office/powerpoint/2010/main" val="26433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Lifted MEU: Groups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sz="half" idx="1"/>
              </p:nvPr>
            </p:nvSpPr>
            <p:spPr>
              <a:xfrm>
                <a:off x="628649" y="1146048"/>
                <a:ext cx="4015439" cy="5030915"/>
              </a:xfrm>
            </p:spPr>
            <p:txBody>
              <a:bodyPr>
                <a:normAutofit fontScale="85000" lnSpcReduction="10000"/>
              </a:bodyPr>
              <a:lstStyle/>
              <a:p>
                <a:r>
                  <a:rPr lang="en-GB" dirty="0"/>
                  <a:t>PDecM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endParaRPr lang="de-DE" b="0" i="1" dirty="0">
                  <a:latin typeface="Cambria Math" panose="02040503050406030204" pitchFamily="18" charset="0"/>
                </a:endParaRPr>
              </a:p>
              <a:p>
                <a:pPr lvl="1"/>
                <a14:m>
                  <m:oMath xmlns:m="http://schemas.openxmlformats.org/officeDocument/2006/math">
                    <m:r>
                      <a:rPr lang="de-DE" b="0" i="1" smtClean="0">
                        <a:latin typeface="Cambria Math" panose="02040503050406030204" pitchFamily="18" charset="0"/>
                      </a:rPr>
                      <m:t>⊤</m:t>
                    </m:r>
                  </m:oMath>
                </a14:m>
                <a:r>
                  <a:rPr lang="en-GB" dirty="0"/>
                  <a:t> constraints</a:t>
                </a:r>
              </a:p>
              <a:p>
                <a:r>
                  <a:rPr lang="en-GB" dirty="0" err="1"/>
                  <a:t>Ev</a:t>
                </a:r>
                <a:r>
                  <a:rPr lang="en-GB" dirty="0"/>
                  <a:t>. </a:t>
                </a:r>
                <a14:m>
                  <m:oMath xmlns:m="http://schemas.openxmlformats.org/officeDocument/2006/math">
                    <m:r>
                      <a:rPr lang="de-DE" b="1" i="1" smtClean="0">
                        <a:latin typeface="Cambria Math" panose="02040503050406030204" pitchFamily="18" charset="0"/>
                      </a:rPr>
                      <m:t>𝑬</m:t>
                    </m:r>
                    <m:r>
                      <a:rPr lang="de-DE" b="0" i="0"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𝑆𝑖𝑐𝑘</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𝑋</m:t>
                                </m:r>
                              </m:e>
                              <m:sup>
                                <m:r>
                                  <a:rPr lang="de-DE" b="0" i="1" smtClean="0">
                                    <a:latin typeface="Cambria Math" panose="02040503050406030204" pitchFamily="18" charset="0"/>
                                  </a:rPr>
                                  <m:t>′</m:t>
                                </m:r>
                              </m:sup>
                            </m:sSup>
                          </m:e>
                        </m:d>
                        <m:r>
                          <a:rPr lang="de-DE" b="0" i="1" smtClean="0">
                            <a:latin typeface="Cambria Math" panose="02040503050406030204" pitchFamily="18" charset="0"/>
                          </a:rPr>
                          <m:t>=</m:t>
                        </m:r>
                        <m:r>
                          <a:rPr lang="de-DE" b="0" i="1" smtClean="0">
                            <a:latin typeface="Cambria Math" panose="02040503050406030204" pitchFamily="18" charset="0"/>
                          </a:rPr>
                          <m:t>𝑡𝑟𝑢𝑒</m:t>
                        </m:r>
                      </m:e>
                    </m:d>
                  </m:oMath>
                </a14:m>
                <a:r>
                  <a:rPr lang="en-GB" dirty="0"/>
                  <a:t> </a:t>
                </a:r>
              </a:p>
              <a:p>
                <a:pPr lvl="1"/>
                <a14:m>
                  <m:oMath xmlns:m="http://schemas.openxmlformats.org/officeDocument/2006/math">
                    <m:r>
                      <a:rPr lang="de-DE" i="1" smtClean="0">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𝑋</m:t>
                            </m:r>
                          </m:e>
                          <m:sup>
                            <m:r>
                              <a:rPr lang="de-DE" b="0" i="1" smtClean="0">
                                <a:latin typeface="Cambria Math" panose="02040503050406030204" pitchFamily="18" charset="0"/>
                              </a:rPr>
                              <m:t>′</m:t>
                            </m:r>
                          </m:sup>
                        </m:sSup>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10</m:t>
                            </m:r>
                          </m:sub>
                        </m:sSub>
                      </m:e>
                    </m:d>
                  </m:oMath>
                </a14:m>
                <a:endParaRPr lang="en-GB" dirty="0"/>
              </a:p>
              <a:p>
                <a:r>
                  <a:rPr lang="de-DE" dirty="0"/>
                  <a:t>Action </a:t>
                </a:r>
                <a14:m>
                  <m:oMath xmlns:m="http://schemas.openxmlformats.org/officeDocument/2006/math">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r>
                          <a:rPr lang="de-DE" b="0" i="1" smtClean="0">
                            <a:latin typeface="Cambria Math" panose="02040503050406030204" pitchFamily="18" charset="0"/>
                          </a:rPr>
                          <m:t>, </m:t>
                        </m:r>
                        <m:r>
                          <a:rPr lang="de-DE" b="0" i="1" smtClean="0">
                            <a:latin typeface="Cambria Math" panose="02040503050406030204" pitchFamily="18" charset="0"/>
                          </a:rPr>
                          <m:t>𝑓𝑟𝑒𝑒</m:t>
                        </m:r>
                      </m:e>
                    </m:d>
                  </m:oMath>
                </a14:m>
                <a:r>
                  <a:rPr lang="en-GB" dirty="0"/>
                  <a:t> </a:t>
                </a:r>
              </a:p>
              <a:p>
                <a:pPr lvl="1"/>
                <a14:m>
                  <m:oMath xmlns:m="http://schemas.openxmlformats.org/officeDocument/2006/math">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rPr>
                        </m:ctrlPr>
                      </m:dPr>
                      <m:e>
                        <m:r>
                          <a:rPr lang="de-DE" b="0" i="1" smtClean="0">
                            <a:latin typeface="Cambria Math" panose="02040503050406030204" pitchFamily="18" charset="0"/>
                          </a:rPr>
                          <m:t>𝑋</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𝑛</m:t>
                            </m:r>
                          </m:sub>
                        </m:sSub>
                      </m:e>
                    </m:d>
                  </m:oMath>
                </a14:m>
                <a:endParaRPr lang="en-GB" dirty="0"/>
              </a:p>
              <a:p>
                <a:r>
                  <a:rPr lang="en-GB" dirty="0"/>
                  <a:t>Overlap in domain/constraint</a:t>
                </a:r>
              </a:p>
              <a:p>
                <a:pPr lvl="1"/>
                <a:r>
                  <a:rPr lang="en-GB" dirty="0"/>
                  <a:t>Shattering of </a:t>
                </a:r>
                <a14:m>
                  <m:oMath xmlns:m="http://schemas.openxmlformats.org/officeDocument/2006/math">
                    <m:r>
                      <a:rPr lang="en-GB" i="1" dirty="0" smtClean="0">
                        <a:latin typeface="Cambria Math" panose="02040503050406030204" pitchFamily="18" charset="0"/>
                      </a:rPr>
                      <m:t>𝐺</m:t>
                    </m:r>
                  </m:oMath>
                </a14:m>
                <a:endParaRPr lang="en-GB" dirty="0"/>
              </a:p>
              <a:p>
                <a:pPr lvl="2"/>
                <a:r>
                  <a:rPr lang="en-GB" dirty="0"/>
                  <a:t>Duplicates all parfactors for</a:t>
                </a:r>
              </a:p>
              <a:p>
                <a:pPr lvl="3"/>
                <a14:m>
                  <m:oMath xmlns:m="http://schemas.openxmlformats.org/officeDocument/2006/math">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10</m:t>
                            </m:r>
                          </m:sub>
                        </m:sSub>
                      </m:e>
                    </m:d>
                  </m:oMath>
                </a14:m>
                <a:endParaRPr lang="de-DE" i="1" dirty="0">
                  <a:latin typeface="Cambria Math" panose="02040503050406030204" pitchFamily="18" charset="0"/>
                  <a:ea typeface="Cambria Math" panose="02040503050406030204" pitchFamily="18" charset="0"/>
                </a:endParaRPr>
              </a:p>
              <a:p>
                <a:pPr lvl="3"/>
                <a14:m>
                  <m:oMath xmlns:m="http://schemas.openxmlformats.org/officeDocument/2006/math">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10</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sub>
                        </m:sSub>
                      </m:e>
                    </m:d>
                  </m:oMath>
                </a14:m>
                <a:endParaRPr lang="en-GB" dirty="0"/>
              </a:p>
              <a:p>
                <a:pPr lvl="2"/>
                <a:r>
                  <a:rPr lang="en-GB" dirty="0"/>
                  <a:t>Could also restrict constraints</a:t>
                </a:r>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sz="half" idx="1"/>
              </p:nvPr>
            </p:nvSpPr>
            <p:spPr>
              <a:xfrm>
                <a:off x="628649" y="1146048"/>
                <a:ext cx="4015439" cy="5030915"/>
              </a:xfrm>
              <a:blipFill>
                <a:blip r:embed="rId2"/>
                <a:stretch>
                  <a:fillRect l="-1572" t="-20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ontent Placeholder 42">
                <a:extLst>
                  <a:ext uri="{FF2B5EF4-FFF2-40B4-BE49-F238E27FC236}">
                    <a16:creationId xmlns:a16="http://schemas.microsoft.com/office/drawing/2014/main" id="{37058E6F-10D5-6E48-9685-229B3765F063}"/>
                  </a:ext>
                </a:extLst>
              </p:cNvPr>
              <p:cNvSpPr>
                <a:spLocks noGrp="1"/>
              </p:cNvSpPr>
              <p:nvPr>
                <p:ph sz="half" idx="2"/>
              </p:nvPr>
            </p:nvSpPr>
            <p:spPr>
              <a:xfrm>
                <a:off x="4629150" y="1146049"/>
                <a:ext cx="4168410" cy="3423835"/>
              </a:xfrm>
            </p:spPr>
            <p:txBody>
              <a:bodyPr>
                <a:normAutofit fontScale="85000" lnSpcReduction="10000"/>
              </a:bodyPr>
              <a:lstStyle/>
              <a:p>
                <a:r>
                  <a:rPr lang="en-GB" dirty="0"/>
                  <a:t>Action assignments</a:t>
                </a:r>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𝑏𝑎𝑛</m:t>
                        </m:r>
                        <m:r>
                          <a:rPr lang="de-DE" i="1">
                            <a:latin typeface="Cambria Math" panose="02040503050406030204" pitchFamily="18" charset="0"/>
                          </a:rPr>
                          <m:t>,               </m:t>
                        </m:r>
                        <m:r>
                          <a:rPr lang="de-DE" i="1">
                            <a:latin typeface="Cambria Math" panose="02040503050406030204" pitchFamily="18" charset="0"/>
                          </a:rPr>
                          <m:t>𝑅𝑒𝑠𝑡𝑟𝑖𝑐𝑡</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𝑏𝑎𝑛</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𝑏𝑎𝑛</m:t>
                        </m:r>
                        <m:r>
                          <a:rPr lang="de-DE" i="1">
                            <a:latin typeface="Cambria Math" panose="02040503050406030204" pitchFamily="18" charset="0"/>
                          </a:rPr>
                          <m:t>,               </m:t>
                        </m:r>
                        <m:r>
                          <a:rPr lang="de-DE" i="1">
                            <a:latin typeface="Cambria Math" panose="02040503050406030204" pitchFamily="18" charset="0"/>
                          </a:rPr>
                          <m:t>𝑅𝑒𝑠𝑡𝑟𝑖𝑐𝑡</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𝑓𝑟𝑒𝑒</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𝑓𝑟𝑒𝑒</m:t>
                        </m:r>
                        <m:r>
                          <a:rPr lang="de-DE" i="1">
                            <a:latin typeface="Cambria Math" panose="02040503050406030204" pitchFamily="18" charset="0"/>
                          </a:rPr>
                          <m:t>,               </m:t>
                        </m:r>
                        <m:r>
                          <a:rPr lang="de-DE" i="1">
                            <a:latin typeface="Cambria Math" panose="02040503050406030204" pitchFamily="18" charset="0"/>
                          </a:rPr>
                          <m:t>𝑅𝑒𝑠𝑡𝑟𝑖𝑐𝑡</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𝑏𝑎𝑛</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𝒂</m:t>
                        </m:r>
                      </m:e>
                      <m:sub>
                        <m:r>
                          <a:rPr lang="de-DE" i="1">
                            <a:latin typeface="Cambria Math" panose="02040503050406030204" pitchFamily="18" charset="0"/>
                          </a:rPr>
                          <m:t>4</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𝑓𝑟𝑒𝑒</m:t>
                        </m:r>
                        <m:r>
                          <a:rPr lang="de-DE" i="1">
                            <a:latin typeface="Cambria Math" panose="02040503050406030204" pitchFamily="18" charset="0"/>
                          </a:rPr>
                          <m:t>,               </m:t>
                        </m:r>
                        <m:r>
                          <a:rPr lang="de-DE" i="1">
                            <a:latin typeface="Cambria Math" panose="02040503050406030204" pitchFamily="18" charset="0"/>
                          </a:rPr>
                          <m:t>𝑅𝑒𝑠𝑡𝑟𝑖𝑐𝑡</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𝑓𝑟𝑒𝑒</m:t>
                        </m:r>
                      </m:e>
                    </m:d>
                  </m:oMath>
                </a14:m>
                <a:endParaRPr lang="en-GB" dirty="0"/>
              </a:p>
              <a:p>
                <a:endParaRPr lang="en-GB" dirty="0"/>
              </a:p>
            </p:txBody>
          </p:sp>
        </mc:Choice>
        <mc:Fallback xmlns="">
          <p:sp>
            <p:nvSpPr>
              <p:cNvPr id="43" name="Content Placeholder 42">
                <a:extLst>
                  <a:ext uri="{FF2B5EF4-FFF2-40B4-BE49-F238E27FC236}">
                    <a16:creationId xmlns:a16="http://schemas.microsoft.com/office/drawing/2014/main" id="{37058E6F-10D5-6E48-9685-229B3765F063}"/>
                  </a:ext>
                </a:extLst>
              </p:cNvPr>
              <p:cNvSpPr>
                <a:spLocks noGrp="1" noRot="1" noChangeAspect="1" noMove="1" noResize="1" noEditPoints="1" noAdjustHandles="1" noChangeArrowheads="1" noChangeShapeType="1" noTextEdit="1"/>
              </p:cNvSpPr>
              <p:nvPr>
                <p:ph sz="half" idx="2"/>
              </p:nvPr>
            </p:nvSpPr>
            <p:spPr>
              <a:xfrm>
                <a:off x="4629150" y="1146049"/>
                <a:ext cx="4168410" cy="3423835"/>
              </a:xfrm>
              <a:blipFill>
                <a:blip r:embed="rId3"/>
                <a:stretch>
                  <a:fillRect l="-1824" t="-4797" r="-1216" b="-516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t>51</a:t>
            </a:fld>
            <a:endParaRPr lang="en-GB"/>
          </a:p>
        </p:txBody>
      </p:sp>
      <p:grpSp>
        <p:nvGrpSpPr>
          <p:cNvPr id="5" name="Group 4">
            <a:extLst>
              <a:ext uri="{FF2B5EF4-FFF2-40B4-BE49-F238E27FC236}">
                <a16:creationId xmlns:a16="http://schemas.microsoft.com/office/drawing/2014/main" id="{111C258D-4CD2-1941-B89F-6730E5F20E7A}"/>
              </a:ext>
            </a:extLst>
          </p:cNvPr>
          <p:cNvGrpSpPr/>
          <p:nvPr/>
        </p:nvGrpSpPr>
        <p:grpSpPr>
          <a:xfrm>
            <a:off x="4572000" y="4442543"/>
            <a:ext cx="4452825" cy="2025126"/>
            <a:chOff x="4572000" y="4442543"/>
            <a:chExt cx="4452825" cy="202512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4DF059-7574-A740-89AF-B1412B4B532C}"/>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F64DF059-7574-A740-89AF-B1412B4B532C}"/>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4"/>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9D9C35-733D-F54C-95EC-EF4F6D29BC9B}"/>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1E9D9C35-733D-F54C-95EC-EF4F6D29BC9B}"/>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5"/>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48938D-F0C4-EB43-918D-09C79966397D}"/>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5548938D-F0C4-EB43-918D-09C79966397D}"/>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8B9EEE-1380-4F4D-AB33-179FC170F013}"/>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398B9EEE-1380-4F4D-AB33-179FC170F013}"/>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50B74-BA68-9E40-8FCA-4B0DB05E939A}"/>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EB850B74-BA68-9E40-8FCA-4B0DB05E939A}"/>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92F80A-540A-F948-855C-2FED232D26C0}"/>
                    </a:ext>
                  </a:extLst>
                </p:cNvPr>
                <p:cNvSpPr txBox="1"/>
                <p:nvPr/>
              </p:nvSpPr>
              <p:spPr>
                <a:xfrm>
                  <a:off x="7392044" y="5561378"/>
                  <a:ext cx="1632781"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𝑇𝑟𝑒𝑎𝑡</m:t>
                        </m:r>
                        <m:d>
                          <m:dPr>
                            <m:ctrlPr>
                              <a:rPr lang="de-DE" b="0" i="1" smtClean="0">
                                <a:latin typeface="Cambria Math" panose="02040503050406030204" pitchFamily="18" charset="0"/>
                              </a:rPr>
                            </m:ctrlPr>
                          </m:dPr>
                          <m:e>
                            <m:r>
                              <a:rPr lang="de-DE" b="0" i="1" smtClean="0">
                                <a:latin typeface="Cambria Math" charset="0"/>
                              </a:rPr>
                              <m:t>𝑋</m:t>
                            </m:r>
                            <m:r>
                              <a:rPr lang="de-DE" b="0" i="1" smtClean="0">
                                <a:latin typeface="Cambria Math" charset="0"/>
                              </a:rPr>
                              <m:t>,</m:t>
                            </m:r>
                            <m:r>
                              <a:rPr lang="de-DE" b="0" i="1" smtClean="0">
                                <a:latin typeface="Cambria Math" panose="02040503050406030204" pitchFamily="18" charset="0"/>
                              </a:rPr>
                              <m:t>𝑀</m:t>
                            </m:r>
                          </m:e>
                        </m:d>
                      </m:oMath>
                    </m:oMathPara>
                  </a14:m>
                  <a:endParaRPr lang="en-GB" dirty="0"/>
                </a:p>
              </p:txBody>
            </p:sp>
          </mc:Choice>
          <mc:Fallback xmlns="">
            <p:sp>
              <p:nvSpPr>
                <p:cNvPr id="11" name="TextBox 10">
                  <a:extLst>
                    <a:ext uri="{FF2B5EF4-FFF2-40B4-BE49-F238E27FC236}">
                      <a16:creationId xmlns:a16="http://schemas.microsoft.com/office/drawing/2014/main" id="{2F92F80A-540A-F948-855C-2FED232D26C0}"/>
                    </a:ext>
                  </a:extLst>
                </p:cNvPr>
                <p:cNvSpPr txBox="1">
                  <a:spLocks noRot="1" noChangeAspect="1" noMove="1" noResize="1" noEditPoints="1" noAdjustHandles="1" noChangeArrowheads="1" noChangeShapeType="1" noTextEdit="1"/>
                </p:cNvSpPr>
                <p:nvPr/>
              </p:nvSpPr>
              <p:spPr>
                <a:xfrm>
                  <a:off x="7392044" y="5561378"/>
                  <a:ext cx="163278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55076797-4814-D841-95D2-745B90179667}"/>
                </a:ext>
              </a:extLst>
            </p:cNvPr>
            <p:cNvCxnSpPr>
              <a:cxnSpLocks/>
              <a:stCxn id="7" idx="3"/>
              <a:endCxn id="40" idx="1"/>
            </p:cNvCxnSpPr>
            <p:nvPr/>
          </p:nvCxnSpPr>
          <p:spPr>
            <a:xfrm>
              <a:off x="5912826" y="4716576"/>
              <a:ext cx="684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F2001-3DA6-954B-A8AD-268563AF46E7}"/>
                </a:ext>
              </a:extLst>
            </p:cNvPr>
            <p:cNvCxnSpPr>
              <a:cxnSpLocks/>
              <a:stCxn id="8" idx="1"/>
              <a:endCxn id="40" idx="3"/>
            </p:cNvCxnSpPr>
            <p:nvPr/>
          </p:nvCxnSpPr>
          <p:spPr>
            <a:xfrm flipH="1" flipV="1">
              <a:off x="6740883" y="4716576"/>
              <a:ext cx="912552"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ADAE21-C038-3D4D-8D50-5804696BD465}"/>
                </a:ext>
              </a:extLst>
            </p:cNvPr>
            <p:cNvCxnSpPr>
              <a:cxnSpLocks/>
              <a:stCxn id="9" idx="6"/>
              <a:endCxn id="3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46DEE2-2767-8B46-B69A-BE0F89C5E436}"/>
                </a:ext>
              </a:extLst>
            </p:cNvPr>
            <p:cNvCxnSpPr>
              <a:cxnSpLocks/>
              <a:stCxn id="36" idx="0"/>
              <a:endCxn id="6"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F64701-82D8-5940-9D63-6DBA0AA5D578}"/>
                </a:ext>
              </a:extLst>
            </p:cNvPr>
            <p:cNvCxnSpPr>
              <a:cxnSpLocks/>
              <a:stCxn id="6" idx="4"/>
              <a:endCxn id="32" idx="0"/>
            </p:cNvCxnSpPr>
            <p:nvPr/>
          </p:nvCxnSpPr>
          <p:spPr>
            <a:xfrm>
              <a:off x="6666651" y="5440724"/>
              <a:ext cx="308081" cy="242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DCE859-23EA-9346-9D27-74DCFCADC50E}"/>
                </a:ext>
              </a:extLst>
            </p:cNvPr>
            <p:cNvCxnSpPr>
              <a:cxnSpLocks/>
              <a:stCxn id="11" idx="2"/>
              <a:endCxn id="32" idx="3"/>
            </p:cNvCxnSpPr>
            <p:nvPr/>
          </p:nvCxnSpPr>
          <p:spPr>
            <a:xfrm flipH="1" flipV="1">
              <a:off x="7046732" y="5755031"/>
              <a:ext cx="345312" cy="1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633B34-F76A-6043-8CCD-92B37849C474}"/>
                </a:ext>
              </a:extLst>
            </p:cNvPr>
            <p:cNvCxnSpPr>
              <a:cxnSpLocks/>
              <a:stCxn id="36" idx="2"/>
              <a:endCxn id="10"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A69CD2-3C8C-E84E-BC7F-55DBB8899955}"/>
                </a:ext>
              </a:extLst>
            </p:cNvPr>
            <p:cNvCxnSpPr>
              <a:cxnSpLocks/>
              <a:stCxn id="32" idx="2"/>
              <a:endCxn id="10" idx="0"/>
            </p:cNvCxnSpPr>
            <p:nvPr/>
          </p:nvCxnSpPr>
          <p:spPr>
            <a:xfrm flipH="1">
              <a:off x="6691597" y="5827031"/>
              <a:ext cx="283135" cy="251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CB6485-8368-D74B-A3B5-372C42E4E401}"/>
                </a:ext>
              </a:extLst>
            </p:cNvPr>
            <p:cNvCxnSpPr>
              <a:cxnSpLocks/>
              <a:stCxn id="6" idx="0"/>
              <a:endCxn id="40" idx="2"/>
            </p:cNvCxnSpPr>
            <p:nvPr/>
          </p:nvCxnSpPr>
          <p:spPr>
            <a:xfrm flipV="1">
              <a:off x="6666651" y="4788576"/>
              <a:ext cx="2232" cy="262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49683EE-6003-5E45-8D00-03A7A03FF934}"/>
                </a:ext>
              </a:extLst>
            </p:cNvPr>
            <p:cNvGrpSpPr/>
            <p:nvPr/>
          </p:nvGrpSpPr>
          <p:grpSpPr>
            <a:xfrm>
              <a:off x="6550803" y="4598496"/>
              <a:ext cx="555558" cy="393368"/>
              <a:chOff x="6669977" y="2891240"/>
              <a:chExt cx="555558" cy="393368"/>
            </a:xfrm>
          </p:grpSpPr>
          <p:sp>
            <p:nvSpPr>
              <p:cNvPr id="39" name="Rectangle 38">
                <a:extLst>
                  <a:ext uri="{FF2B5EF4-FFF2-40B4-BE49-F238E27FC236}">
                    <a16:creationId xmlns:a16="http://schemas.microsoft.com/office/drawing/2014/main" id="{A14DB8F7-C55A-C646-A7F2-8FEA2871FE9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0135FD6-9F0C-CD44-8B1D-E249E2DA18C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5B61FD2-32DB-A548-ADAA-98DDD5AF4C8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38E3F03-0B8E-2D4A-A992-91913B7E491C}"/>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0"/>
                    <a:stretch>
                      <a:fillRect l="-14815" b="-21739"/>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7B92C184-04E9-4041-808F-8923B571DF1E}"/>
                </a:ext>
              </a:extLst>
            </p:cNvPr>
            <p:cNvGrpSpPr/>
            <p:nvPr/>
          </p:nvGrpSpPr>
          <p:grpSpPr>
            <a:xfrm>
              <a:off x="6071868" y="5642804"/>
              <a:ext cx="425774" cy="392260"/>
              <a:chOff x="6191042" y="3935548"/>
              <a:chExt cx="425774" cy="392260"/>
            </a:xfrm>
          </p:grpSpPr>
          <p:sp>
            <p:nvSpPr>
              <p:cNvPr id="35" name="Rectangle 34">
                <a:extLst>
                  <a:ext uri="{FF2B5EF4-FFF2-40B4-BE49-F238E27FC236}">
                    <a16:creationId xmlns:a16="http://schemas.microsoft.com/office/drawing/2014/main" id="{00C28066-52E2-2F4D-B874-8590ADF2FF38}"/>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741FB73-DF5F-E348-82B2-0FD4822F0044}"/>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88B2E06-AF8D-D74A-B410-B7E77F230173}"/>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01F5BBB-4734-B048-A722-B094655AB7F6}"/>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23" name="Group 22">
              <a:extLst>
                <a:ext uri="{FF2B5EF4-FFF2-40B4-BE49-F238E27FC236}">
                  <a16:creationId xmlns:a16="http://schemas.microsoft.com/office/drawing/2014/main" id="{30454DD0-7361-8F41-B7E8-D8F63403DAB9}"/>
                </a:ext>
              </a:extLst>
            </p:cNvPr>
            <p:cNvGrpSpPr/>
            <p:nvPr/>
          </p:nvGrpSpPr>
          <p:grpSpPr>
            <a:xfrm>
              <a:off x="6856652" y="5636951"/>
              <a:ext cx="516037" cy="397857"/>
              <a:chOff x="6975826" y="3929695"/>
              <a:chExt cx="516037" cy="397857"/>
            </a:xfrm>
          </p:grpSpPr>
          <p:sp>
            <p:nvSpPr>
              <p:cNvPr id="31" name="Rectangle 30">
                <a:extLst>
                  <a:ext uri="{FF2B5EF4-FFF2-40B4-BE49-F238E27FC236}">
                    <a16:creationId xmlns:a16="http://schemas.microsoft.com/office/drawing/2014/main" id="{B1ED8CA4-D926-AD49-85D6-7C9ADF944E05}"/>
                  </a:ext>
                </a:extLst>
              </p:cNvPr>
              <p:cNvSpPr/>
              <p:nvPr/>
            </p:nvSpPr>
            <p:spPr>
              <a:xfrm>
                <a:off x="6975826" y="392969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96E5CB6-9E81-A04B-B024-57F123A71312}"/>
                  </a:ext>
                </a:extLst>
              </p:cNvPr>
              <p:cNvSpPr/>
              <p:nvPr/>
            </p:nvSpPr>
            <p:spPr>
              <a:xfrm>
                <a:off x="7021906" y="397577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2CC5737-AA0F-F94C-ACA0-9E960E0D258C}"/>
                  </a:ext>
                </a:extLst>
              </p:cNvPr>
              <p:cNvSpPr/>
              <p:nvPr/>
            </p:nvSpPr>
            <p:spPr>
              <a:xfrm>
                <a:off x="7067986" y="4021855"/>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32C084B-4115-E144-A0B4-D12B81DF969C}"/>
                      </a:ext>
                    </a:extLst>
                  </p:cNvPr>
                  <p:cNvSpPr txBox="1"/>
                  <p:nvPr/>
                </p:nvSpPr>
                <p:spPr>
                  <a:xfrm>
                    <a:off x="7198449" y="405055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3</m:t>
                              </m:r>
                            </m:sub>
                          </m:sSub>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7198449" y="4050553"/>
                    <a:ext cx="293414" cy="276999"/>
                  </a:xfrm>
                  <a:prstGeom prst="rect">
                    <a:avLst/>
                  </a:prstGeom>
                  <a:blipFill>
                    <a:blip r:embed="rId12"/>
                    <a:stretch>
                      <a:fillRect l="-16667" r="-4167" b="-21739"/>
                    </a:stretch>
                  </a:blipFill>
                </p:spPr>
                <p:txBody>
                  <a:bodyPr/>
                  <a:lstStyle/>
                  <a:p>
                    <a:r>
                      <a:rPr lang="en-GB">
                        <a:noFill/>
                      </a:rPr>
                      <a:t> </a:t>
                    </a:r>
                  </a:p>
                </p:txBody>
              </p:sp>
            </mc:Fallback>
          </mc:AlternateContent>
        </p:grpSp>
        <p:grpSp>
          <p:nvGrpSpPr>
            <p:cNvPr id="24" name="Group 23">
              <a:extLst>
                <a:ext uri="{FF2B5EF4-FFF2-40B4-BE49-F238E27FC236}">
                  <a16:creationId xmlns:a16="http://schemas.microsoft.com/office/drawing/2014/main" id="{9A04B45F-B473-594D-BC00-13951B644436}"/>
                </a:ext>
              </a:extLst>
            </p:cNvPr>
            <p:cNvGrpSpPr/>
            <p:nvPr/>
          </p:nvGrpSpPr>
          <p:grpSpPr>
            <a:xfrm>
              <a:off x="5145083" y="5078737"/>
              <a:ext cx="521894" cy="393368"/>
              <a:chOff x="6669977" y="2891240"/>
              <a:chExt cx="521894" cy="393368"/>
            </a:xfrm>
          </p:grpSpPr>
          <p:sp>
            <p:nvSpPr>
              <p:cNvPr id="27" name="Rectangle 26">
                <a:extLst>
                  <a:ext uri="{FF2B5EF4-FFF2-40B4-BE49-F238E27FC236}">
                    <a16:creationId xmlns:a16="http://schemas.microsoft.com/office/drawing/2014/main" id="{0CD26FF6-E36B-F347-AB7E-E341A5BAE0AC}"/>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20B7BFF-1AED-894B-A1C6-A444BA3DFB5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C3010AD-BFAA-7A4D-8E32-F8929FA41AF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AAC12A2-0AB3-9740-AA67-91082BD41932}"/>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3"/>
                    <a:stretch>
                      <a:fillRect l="-16667" r="-4167" b="-21739"/>
                    </a:stretch>
                  </a:blipFill>
                </p:spPr>
                <p:txBody>
                  <a:bodyPr/>
                  <a:lstStyle/>
                  <a:p>
                    <a:r>
                      <a:rPr lang="en-GB">
                        <a:noFill/>
                      </a:rPr>
                      <a:t> </a:t>
                    </a:r>
                  </a:p>
                </p:txBody>
              </p:sp>
            </mc:Fallback>
          </mc:AlternateContent>
        </p:grpSp>
        <p:cxnSp>
          <p:nvCxnSpPr>
            <p:cNvPr id="25" name="Straight Connector 24">
              <a:extLst>
                <a:ext uri="{FF2B5EF4-FFF2-40B4-BE49-F238E27FC236}">
                  <a16:creationId xmlns:a16="http://schemas.microsoft.com/office/drawing/2014/main" id="{1428D6A1-9211-D14F-80DF-69A2E20E1391}"/>
                </a:ext>
              </a:extLst>
            </p:cNvPr>
            <p:cNvCxnSpPr>
              <a:cxnSpLocks/>
              <a:stCxn id="7" idx="2"/>
              <a:endCxn id="2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3B26E2-9018-4D40-A5D9-AE15FBF0ADB0}"/>
                </a:ext>
              </a:extLst>
            </p:cNvPr>
            <p:cNvCxnSpPr>
              <a:cxnSpLocks/>
              <a:stCxn id="28" idx="2"/>
              <a:endCxn id="9"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7638EF5E-4C9A-1A4E-9D47-7CFF1C31A87A}"/>
                  </a:ext>
                </a:extLst>
              </p:cNvPr>
              <p:cNvSpPr/>
              <p:nvPr/>
            </p:nvSpPr>
            <p:spPr>
              <a:xfrm>
                <a:off x="4424909" y="3984079"/>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𝑬</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a:solidFill>
                                <a:schemeClr val="bg1"/>
                              </a:solidFill>
                              <a:latin typeface="Cambria Math" panose="02040503050406030204" pitchFamily="18" charset="0"/>
                            </a:rPr>
                            <m:t>𝒂</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argmax</m:t>
                              </m:r>
                            </m:e>
                            <m:lim>
                              <m:sSub>
                                <m:sSubPr>
                                  <m:ctrlPr>
                                    <a:rPr lang="de-DE" b="1" i="1" smtClean="0">
                                      <a:solidFill>
                                        <a:schemeClr val="accent4"/>
                                      </a:solidFill>
                                      <a:latin typeface="Cambria Math" panose="02040503050406030204" pitchFamily="18" charset="0"/>
                                      <a:ea typeface="Cambria Math" panose="02040503050406030204" pitchFamily="18" charset="0"/>
                                    </a:rPr>
                                  </m:ctrlPr>
                                </m:sSubPr>
                                <m:e>
                                  <m:r>
                                    <a:rPr lang="de-DE" b="1" i="1" smtClean="0">
                                      <a:solidFill>
                                        <a:schemeClr val="accent4"/>
                                      </a:solidFill>
                                      <a:latin typeface="Cambria Math" panose="02040503050406030204" pitchFamily="18" charset="0"/>
                                    </a:rPr>
                                    <m:t>𝒂</m:t>
                                  </m:r>
                                </m:e>
                                <m:sub>
                                  <m:r>
                                    <a:rPr lang="de-DE" b="0" i="1" smtClean="0">
                                      <a:solidFill>
                                        <a:schemeClr val="accent4"/>
                                      </a:solidFill>
                                      <a:latin typeface="Cambria Math" panose="02040503050406030204" pitchFamily="18" charset="0"/>
                                      <a:ea typeface="Cambria Math" panose="02040503050406030204" pitchFamily="18" charset="0"/>
                                    </a:rPr>
                                    <m:t>1</m:t>
                                  </m:r>
                                </m:sub>
                              </m:sSub>
                              <m:r>
                                <a:rPr lang="de-DE" b="0" i="1" smtClean="0">
                                  <a:solidFill>
                                    <a:schemeClr val="accent4"/>
                                  </a:solidFill>
                                  <a:latin typeface="Cambria Math" panose="02040503050406030204" pitchFamily="18" charset="0"/>
                                  <a:ea typeface="Cambria Math" panose="02040503050406030204" pitchFamily="18" charset="0"/>
                                </a:rPr>
                                <m:t>,</m:t>
                              </m:r>
                              <m:sSub>
                                <m:sSubPr>
                                  <m:ctrlPr>
                                    <a:rPr lang="de-DE" b="0" i="1" smtClean="0">
                                      <a:solidFill>
                                        <a:schemeClr val="accent4"/>
                                      </a:solidFill>
                                      <a:latin typeface="Cambria Math" panose="02040503050406030204" pitchFamily="18" charset="0"/>
                                      <a:ea typeface="Cambria Math" panose="02040503050406030204" pitchFamily="18" charset="0"/>
                                    </a:rPr>
                                  </m:ctrlPr>
                                </m:sSubPr>
                                <m:e>
                                  <m:r>
                                    <a:rPr lang="de-DE" b="1" i="1" smtClean="0">
                                      <a:solidFill>
                                        <a:schemeClr val="accent4"/>
                                      </a:solidFill>
                                      <a:latin typeface="Cambria Math" panose="02040503050406030204" pitchFamily="18" charset="0"/>
                                      <a:ea typeface="Cambria Math" panose="02040503050406030204" pitchFamily="18" charset="0"/>
                                    </a:rPr>
                                    <m:t>𝒂</m:t>
                                  </m:r>
                                </m:e>
                                <m:sub>
                                  <m:r>
                                    <a:rPr lang="de-DE" b="0" i="1" smtClean="0">
                                      <a:solidFill>
                                        <a:schemeClr val="accent4"/>
                                      </a:solidFill>
                                      <a:latin typeface="Cambria Math" panose="02040503050406030204" pitchFamily="18" charset="0"/>
                                      <a:ea typeface="Cambria Math" panose="02040503050406030204" pitchFamily="18" charset="0"/>
                                    </a:rPr>
                                    <m:t>2</m:t>
                                  </m:r>
                                </m:sub>
                              </m:sSub>
                              <m:r>
                                <a:rPr lang="de-DE" b="0" i="1" smtClean="0">
                                  <a:solidFill>
                                    <a:schemeClr val="accent4"/>
                                  </a:solidFill>
                                  <a:latin typeface="Cambria Math" panose="02040503050406030204" pitchFamily="18" charset="0"/>
                                  <a:ea typeface="Cambria Math" panose="02040503050406030204" pitchFamily="18" charset="0"/>
                                </a:rPr>
                                <m:t>,</m:t>
                              </m:r>
                              <m:sSub>
                                <m:sSubPr>
                                  <m:ctrlPr>
                                    <a:rPr lang="de-DE" b="0" i="1" smtClean="0">
                                      <a:solidFill>
                                        <a:schemeClr val="accent4"/>
                                      </a:solidFill>
                                      <a:latin typeface="Cambria Math" panose="02040503050406030204" pitchFamily="18" charset="0"/>
                                      <a:ea typeface="Cambria Math" panose="02040503050406030204" pitchFamily="18" charset="0"/>
                                    </a:rPr>
                                  </m:ctrlPr>
                                </m:sSubPr>
                                <m:e>
                                  <m:r>
                                    <a:rPr lang="de-DE" b="1" i="1" smtClean="0">
                                      <a:solidFill>
                                        <a:schemeClr val="accent4"/>
                                      </a:solidFill>
                                      <a:latin typeface="Cambria Math" panose="02040503050406030204" pitchFamily="18" charset="0"/>
                                      <a:ea typeface="Cambria Math" panose="02040503050406030204" pitchFamily="18" charset="0"/>
                                    </a:rPr>
                                    <m:t>𝒂</m:t>
                                  </m:r>
                                </m:e>
                                <m:sub>
                                  <m:r>
                                    <a:rPr lang="de-DE" b="0" i="1" smtClean="0">
                                      <a:solidFill>
                                        <a:schemeClr val="accent4"/>
                                      </a:solidFill>
                                      <a:latin typeface="Cambria Math" panose="02040503050406030204" pitchFamily="18" charset="0"/>
                                      <a:ea typeface="Cambria Math" panose="02040503050406030204" pitchFamily="18" charset="0"/>
                                    </a:rPr>
                                    <m:t>3</m:t>
                                  </m:r>
                                </m:sub>
                              </m:sSub>
                              <m:r>
                                <a:rPr lang="de-DE" b="1" i="1" smtClean="0">
                                  <a:solidFill>
                                    <a:schemeClr val="accent4"/>
                                  </a:solidFill>
                                  <a:latin typeface="Cambria Math" panose="02040503050406030204" pitchFamily="18" charset="0"/>
                                  <a:ea typeface="Cambria Math" panose="02040503050406030204" pitchFamily="18" charset="0"/>
                                </a:rPr>
                                <m:t>,</m:t>
                              </m:r>
                              <m:sSub>
                                <m:sSubPr>
                                  <m:ctrlPr>
                                    <a:rPr lang="de-DE" b="1" i="1" smtClean="0">
                                      <a:solidFill>
                                        <a:schemeClr val="accent4"/>
                                      </a:solidFill>
                                      <a:latin typeface="Cambria Math" panose="02040503050406030204" pitchFamily="18" charset="0"/>
                                      <a:ea typeface="Cambria Math" panose="02040503050406030204" pitchFamily="18" charset="0"/>
                                    </a:rPr>
                                  </m:ctrlPr>
                                </m:sSubPr>
                                <m:e>
                                  <m:r>
                                    <a:rPr lang="de-DE" b="1" i="1" smtClean="0">
                                      <a:solidFill>
                                        <a:schemeClr val="accent4"/>
                                      </a:solidFill>
                                      <a:latin typeface="Cambria Math" panose="02040503050406030204" pitchFamily="18" charset="0"/>
                                      <a:ea typeface="Cambria Math" panose="02040503050406030204" pitchFamily="18" charset="0"/>
                                    </a:rPr>
                                    <m:t>𝒂</m:t>
                                  </m:r>
                                </m:e>
                                <m:sub>
                                  <m:r>
                                    <a:rPr lang="de-DE" b="1" i="1" smtClean="0">
                                      <a:solidFill>
                                        <a:schemeClr val="accent4"/>
                                      </a:solidFill>
                                      <a:latin typeface="Cambria Math" panose="02040503050406030204" pitchFamily="18" charset="0"/>
                                      <a:ea typeface="Cambria Math" panose="02040503050406030204" pitchFamily="18" charset="0"/>
                                    </a:rPr>
                                    <m:t>𝟒</m:t>
                                  </m:r>
                                </m:sub>
                              </m:sSub>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a:solidFill>
                                    <a:schemeClr val="bg1"/>
                                  </a:solidFill>
                                  <a:latin typeface="Cambria Math" panose="02040503050406030204" pitchFamily="18" charset="0"/>
                                </a:rPr>
                                <m:t>𝑬</m:t>
                              </m:r>
                              <m:r>
                                <a:rPr lang="de-DE" i="1">
                                  <a:solidFill>
                                    <a:schemeClr val="bg1"/>
                                  </a:solidFill>
                                  <a:latin typeface="Cambria Math" panose="02040503050406030204" pitchFamily="18" charset="0"/>
                                </a:rPr>
                                <m:t>,</m:t>
                              </m:r>
                              <m:r>
                                <a:rPr lang="de-DE" b="1" i="1">
                                  <a:solidFill>
                                    <a:schemeClr val="bg1"/>
                                  </a:solidFill>
                                  <a:latin typeface="Cambria Math" panose="02040503050406030204" pitchFamily="18" charset="0"/>
                                </a:rPr>
                                <m:t>𝒂</m:t>
                              </m:r>
                            </m:e>
                          </m:d>
                        </m:e>
                      </m:func>
                    </m:oMath>
                  </m:oMathPara>
                </a14:m>
                <a:endParaRPr lang="en-GB" dirty="0">
                  <a:solidFill>
                    <a:schemeClr val="bg1"/>
                  </a:solidFill>
                </a:endParaRPr>
              </a:p>
            </p:txBody>
          </p:sp>
        </mc:Choice>
        <mc:Fallback xmlns="">
          <p:sp>
            <p:nvSpPr>
              <p:cNvPr id="45" name="Rectangle 44">
                <a:extLst>
                  <a:ext uri="{FF2B5EF4-FFF2-40B4-BE49-F238E27FC236}">
                    <a16:creationId xmlns:a16="http://schemas.microsoft.com/office/drawing/2014/main" id="{7638EF5E-4C9A-1A4E-9D47-7CFF1C31A87A}"/>
                  </a:ext>
                </a:extLst>
              </p:cNvPr>
              <p:cNvSpPr>
                <a:spLocks noRot="1" noChangeAspect="1" noMove="1" noResize="1" noEditPoints="1" noAdjustHandles="1" noChangeArrowheads="1" noChangeShapeType="1" noTextEdit="1"/>
              </p:cNvSpPr>
              <p:nvPr/>
            </p:nvSpPr>
            <p:spPr>
              <a:xfrm>
                <a:off x="4424909" y="3984079"/>
                <a:ext cx="2967135" cy="845809"/>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916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dirty="0"/>
              <a:t>Answering EU-Queries for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idx="1"/>
              </p:nvPr>
            </p:nvSpPr>
            <p:spPr>
              <a:xfrm>
                <a:off x="628650" y="1158240"/>
                <a:ext cx="8058150" cy="5198111"/>
              </a:xfrm>
            </p:spPr>
            <p:txBody>
              <a:bodyPr>
                <a:normAutofit lnSpcReduction="10000"/>
              </a:bodyPr>
              <a:lstStyle/>
              <a:p>
                <a:r>
                  <a:rPr lang="en-GB" dirty="0"/>
                  <a:t>Given a PDecM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a:latin typeface="Cambria Math" panose="02040503050406030204" pitchFamily="18" charset="0"/>
                      </a:rPr>
                      <m:t>𝑬</m:t>
                    </m:r>
                  </m:oMath>
                </a14:m>
                <a:r>
                  <a:rPr lang="en-GB" dirty="0"/>
                  <a:t>, and an action assignment </a:t>
                </a:r>
                <a14:m>
                  <m:oMath xmlns:m="http://schemas.openxmlformats.org/officeDocument/2006/math">
                    <m:r>
                      <a:rPr lang="de-DE" b="1" i="1">
                        <a:latin typeface="Cambria Math" panose="02040503050406030204" pitchFamily="18" charset="0"/>
                      </a:rPr>
                      <m:t>𝒂</m:t>
                    </m:r>
                  </m:oMath>
                </a14:m>
                <a:r>
                  <a:rPr lang="en-GB" dirty="0"/>
                  <a:t> </a:t>
                </a:r>
                <a:r>
                  <a:rPr lang="en-GB" dirty="0">
                    <a:solidFill>
                      <a:srgbClr val="C00000"/>
                    </a:solidFill>
                  </a:rPr>
                  <a:t>for groups in </a:t>
                </a:r>
                <a14:m>
                  <m:oMath xmlns:m="http://schemas.openxmlformats.org/officeDocument/2006/math">
                    <m:r>
                      <a:rPr lang="en-GB" i="1" dirty="0">
                        <a:solidFill>
                          <a:srgbClr val="C00000"/>
                        </a:solidFill>
                        <a:latin typeface="Cambria Math" panose="02040503050406030204" pitchFamily="18" charset="0"/>
                      </a:rPr>
                      <m:t>𝐺</m:t>
                    </m:r>
                  </m:oMath>
                </a14:m>
                <a:r>
                  <a:rPr lang="en-GB" dirty="0">
                    <a:solidFill>
                      <a:srgbClr val="C00000"/>
                    </a:solidFill>
                  </a:rPr>
                  <a:t> after shattering</a:t>
                </a:r>
                <a:endParaRPr lang="en-GB" dirty="0"/>
              </a:p>
              <a:p>
                <a:pPr lvl="1"/>
                <a:r>
                  <a:rPr lang="en-GB" dirty="0"/>
                  <a:t>Absorb </a:t>
                </a:r>
                <a14:m>
                  <m:oMath xmlns:m="http://schemas.openxmlformats.org/officeDocument/2006/math">
                    <m:r>
                      <a:rPr lang="de-DE" b="1" i="1">
                        <a:latin typeface="Cambria Math" panose="02040503050406030204" pitchFamily="18" charset="0"/>
                      </a:rPr>
                      <m:t>𝑬</m:t>
                    </m:r>
                  </m:oMath>
                </a14:m>
                <a:r>
                  <a:rPr lang="en-GB" dirty="0"/>
                  <a:t> in </a:t>
                </a:r>
                <a14:m>
                  <m:oMath xmlns:m="http://schemas.openxmlformats.org/officeDocument/2006/math">
                    <m:r>
                      <a:rPr lang="en-GB" i="1" dirty="0">
                        <a:latin typeface="Cambria Math" panose="02040503050406030204" pitchFamily="18" charset="0"/>
                      </a:rPr>
                      <m:t>𝐺</m:t>
                    </m:r>
                  </m:oMath>
                </a14:m>
                <a:r>
                  <a:rPr lang="en-GB" dirty="0"/>
                  <a:t> and set</a:t>
                </a:r>
                <a:r>
                  <a:rPr lang="en-GB" b="1" dirty="0"/>
                  <a:t> </a:t>
                </a:r>
                <a14:m>
                  <m:oMath xmlns:m="http://schemas.openxmlformats.org/officeDocument/2006/math">
                    <m:r>
                      <a:rPr lang="en-GB" b="1" i="1" dirty="0">
                        <a:latin typeface="Cambria Math" panose="02040503050406030204" pitchFamily="18" charset="0"/>
                      </a:rPr>
                      <m:t>𝒂</m:t>
                    </m:r>
                  </m:oMath>
                </a14:m>
                <a:r>
                  <a:rPr lang="en-GB" dirty="0"/>
                  <a:t> in </a:t>
                </a:r>
                <a14:m>
                  <m:oMath xmlns:m="http://schemas.openxmlformats.org/officeDocument/2006/math">
                    <m:r>
                      <a:rPr lang="en-GB" i="1" dirty="0">
                        <a:latin typeface="Cambria Math" panose="02040503050406030204" pitchFamily="18" charset="0"/>
                      </a:rPr>
                      <m:t>𝐺</m:t>
                    </m:r>
                  </m:oMath>
                </a14:m>
                <a:endParaRPr lang="en-GB" dirty="0"/>
              </a:p>
              <a:p>
                <a:pPr lvl="1"/>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r>
                          <m:rPr>
                            <m:brk m:alnAt="7"/>
                          </m:rP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oMath>
                </a14:m>
                <a:r>
                  <a:rPr lang="en-GB" dirty="0"/>
                  <a:t>, of the </a:t>
                </a:r>
                <a:r>
                  <a:rPr lang="en-GB" i="1" dirty="0"/>
                  <a:t>Markov blanket of the utility node</a:t>
                </a:r>
              </a:p>
              <a:p>
                <a:pPr lvl="2"/>
                <a:r>
                  <a:rPr lang="en-GB" dirty="0"/>
                  <a:t>I.e.,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𝑬</m:t>
                        </m:r>
                      </m:e>
                    </m:d>
                  </m:oMath>
                </a14:m>
                <a:r>
                  <a:rPr lang="en-GB" dirty="0"/>
                  <a:t> (remaining PRVs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oMath>
                </a14:m>
                <a:r>
                  <a:rPr lang="en-GB" dirty="0"/>
                  <a:t>’s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eliminate all non-query terms in </a:t>
                </a:r>
                <a14:m>
                  <m:oMath xmlns:m="http://schemas.openxmlformats.org/officeDocument/2006/math">
                    <m:r>
                      <a:rPr lang="en-GB" i="1" dirty="0">
                        <a:latin typeface="Cambria Math" panose="02040503050406030204" pitchFamily="18" charset="0"/>
                      </a:rPr>
                      <m:t>𝐺</m:t>
                    </m:r>
                  </m:oMath>
                </a14:m>
                <a:r>
                  <a:rPr lang="en-GB" dirty="0"/>
                  <a:t>, i.e., call </a:t>
                </a:r>
                <a14:m>
                  <m:oMath xmlns:m="http://schemas.openxmlformats.org/officeDocument/2006/math">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endParaRPr lang="en-GB" dirty="0"/>
              </a:p>
              <a:p>
                <a:pPr lvl="3"/>
                <a:r>
                  <a:rPr lang="en-GB" dirty="0"/>
                  <a:t>Evidence already absorbed, decisions made ➝ </a:t>
                </a:r>
                <a14:m>
                  <m:oMath xmlns:m="http://schemas.openxmlformats.org/officeDocument/2006/math">
                    <m:r>
                      <a:rPr lang="de-DE" b="1" i="1">
                        <a:latin typeface="Cambria Math" panose="02040503050406030204" pitchFamily="18" charset="0"/>
                      </a:rPr>
                      <m:t>𝑬</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in the call</a:t>
                </a:r>
              </a:p>
              <a:p>
                <a:pPr lvl="1"/>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14:m>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ℛ</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𝑬</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r>
                          <a:rPr lang="de-DE" b="0" i="1">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1"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a14:m>
                <a:endParaRPr lang="de-DE" dirty="0">
                  <a:ea typeface="Cambria Math" panose="02040503050406030204" pitchFamily="18" charset="0"/>
                </a:endParaRPr>
              </a:p>
              <a:p>
                <a:pPr lvl="2"/>
                <a:r>
                  <a:rPr lang="en-GB" dirty="0"/>
                  <a:t>Using LVE: Eliminate remaining PRVs in </a:t>
                </a:r>
                <a14:m>
                  <m:oMath xmlns:m="http://schemas.openxmlformats.org/officeDocument/2006/math">
                    <m:r>
                      <a:rPr lang="en-GB" i="1" dirty="0">
                        <a:latin typeface="Cambria Math" panose="02040503050406030204" pitchFamily="18" charset="0"/>
                      </a:rPr>
                      <m:t>𝐺</m:t>
                    </m:r>
                  </m:oMath>
                </a14:m>
                <a:r>
                  <a:rPr lang="en-GB" dirty="0"/>
                  <a:t>, </a:t>
                </a:r>
              </a:p>
              <a:p>
                <a:pPr lvl="3"/>
                <a:r>
                  <a:rPr lang="en-GB" dirty="0"/>
                  <a:t>Result: parfactor mapping empty argument to a single value (</a:t>
                </a:r>
                <a14:m>
                  <m:oMath xmlns:m="http://schemas.openxmlformats.org/officeDocument/2006/math">
                    <m:r>
                      <a:rPr lang="en-GB" i="1" dirty="0">
                        <a:latin typeface="Cambria Math" panose="02040503050406030204" pitchFamily="18" charset="0"/>
                      </a:rPr>
                      <m:t>𝑈</m:t>
                    </m:r>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idx="1"/>
              </p:nvPr>
            </p:nvSpPr>
            <p:spPr>
              <a:xfrm>
                <a:off x="628650" y="1158240"/>
                <a:ext cx="8058150" cy="5198111"/>
              </a:xfrm>
              <a:blipFill>
                <a:blip r:embed="rId2"/>
                <a:stretch>
                  <a:fillRect l="-1417" t="-2433" r="-20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CCBC106-3279-AF49-BF59-0B669D6D42F9}"/>
              </a:ext>
            </a:extLst>
          </p:cNvPr>
          <p:cNvSpPr>
            <a:spLocks noGrp="1"/>
          </p:cNvSpPr>
          <p:nvPr>
            <p:ph type="sldNum" sz="quarter" idx="12"/>
          </p:nvPr>
        </p:nvSpPr>
        <p:spPr/>
        <p:txBody>
          <a:bodyPr/>
          <a:lstStyle/>
          <a:p>
            <a:fld id="{67C9959E-8E6B-B04C-9955-EA096F41CA7A}" type="slidenum">
              <a:rPr lang="en-GB" smtClean="0"/>
              <a:t>52</a:t>
            </a:fld>
            <a:endParaRPr lang="en-GB"/>
          </a:p>
        </p:txBody>
      </p:sp>
      <p:sp>
        <p:nvSpPr>
          <p:cNvPr id="6" name="Rectangle 5">
            <a:extLst>
              <a:ext uri="{FF2B5EF4-FFF2-40B4-BE49-F238E27FC236}">
                <a16:creationId xmlns:a16="http://schemas.microsoft.com/office/drawing/2014/main" id="{2A06DAE2-693A-F743-9662-06292FCF498F}"/>
              </a:ext>
            </a:extLst>
          </p:cNvPr>
          <p:cNvSpPr/>
          <p:nvPr/>
        </p:nvSpPr>
        <p:spPr>
          <a:xfrm>
            <a:off x="3743521" y="6081991"/>
            <a:ext cx="1656958"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 Now is later.</a:t>
            </a:r>
          </a:p>
        </p:txBody>
      </p:sp>
    </p:spTree>
    <p:extLst>
      <p:ext uri="{BB962C8B-B14F-4D97-AF65-F5344CB8AC3E}">
        <p14:creationId xmlns:p14="http://schemas.microsoft.com/office/powerpoint/2010/main" val="2673403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normAutofit/>
          </a:bodyPr>
          <a:lstStyle/>
          <a:p>
            <a:r>
              <a:rPr lang="en-GB" dirty="0"/>
              <a:t>LVE for MEU Problems</a:t>
            </a:r>
            <a:endParaRPr lang="en-US" dirty="0"/>
          </a:p>
        </p:txBody>
      </p:sp>
      <mc:AlternateContent xmlns:mc="http://schemas.openxmlformats.org/markup-compatibility/2006" xmlns:a14="http://schemas.microsoft.com/office/drawing/2010/main">
        <mc:Choice Requires="a14">
          <p:sp>
            <p:nvSpPr>
              <p:cNvPr id="78850" name="Rectangle 3"/>
              <p:cNvSpPr>
                <a:spLocks noGrp="1" noChangeArrowheads="1"/>
              </p:cNvSpPr>
              <p:nvPr>
                <p:ph idx="1"/>
              </p:nvPr>
            </p:nvSpPr>
            <p:spPr>
              <a:xfrm>
                <a:off x="628650" y="1158240"/>
                <a:ext cx="7886700" cy="5018723"/>
              </a:xfrm>
            </p:spPr>
            <p:txBody>
              <a:bodyPr>
                <a:normAutofit fontScale="92500" lnSpcReduction="20000"/>
              </a:bodyPr>
              <a:lstStyle/>
              <a:p>
                <a:pPr marL="0" indent="0">
                  <a:lnSpc>
                    <a:spcPct val="110000"/>
                  </a:lnSpc>
                  <a:spcBef>
                    <a:spcPts val="0"/>
                  </a:spcBef>
                  <a:buNone/>
                  <a:tabLst>
                    <a:tab pos="449263" algn="l"/>
                    <a:tab pos="898525" algn="l"/>
                    <a:tab pos="1349375" algn="l"/>
                    <a:tab pos="1798638" algn="l"/>
                    <a:tab pos="2249488" algn="l"/>
                    <a:tab pos="7635875" algn="r"/>
                  </a:tabLst>
                </a:pPr>
                <a:r>
                  <a:rPr lang="en-GB" b="1" dirty="0"/>
                  <a:t>function</a:t>
                </a:r>
                <a:r>
                  <a:rPr lang="en-GB" dirty="0"/>
                  <a:t> </a:t>
                </a:r>
                <a14:m>
                  <m:oMath xmlns:m="http://schemas.openxmlformats.org/officeDocument/2006/math">
                    <m:r>
                      <m:rPr>
                        <m:nor/>
                      </m:rPr>
                      <a:rPr lang="en-GB" b="1" i="0" dirty="0" smtClean="0">
                        <a:latin typeface="Cambria Math" panose="02040503050406030204" pitchFamily="18" charset="0"/>
                      </a:rPr>
                      <m:t>MEU</m:t>
                    </m:r>
                    <m:r>
                      <m:rPr>
                        <m:nor/>
                      </m:rPr>
                      <a:rPr lang="de-DE" b="1" i="0" dirty="0" smtClean="0">
                        <a:latin typeface="Cambria Math" panose="02040503050406030204" pitchFamily="18" charset="0"/>
                      </a:rPr>
                      <m:t>−</m:t>
                    </m:r>
                    <m:r>
                      <m:rPr>
                        <m:nor/>
                      </m:rPr>
                      <a:rPr lang="en-GB" b="1" dirty="0">
                        <a:latin typeface="Cambria Math" panose="02040503050406030204" pitchFamily="18" charset="0"/>
                      </a:rPr>
                      <m:t>LVE</m:t>
                    </m:r>
                    <m:d>
                      <m:dPr>
                        <m:ctrlPr>
                          <a:rPr lang="de-DE" b="0" i="1" dirty="0"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0"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𝑬</m:t>
                        </m:r>
                      </m:e>
                    </m:d>
                  </m:oMath>
                </a14:m>
                <a:endParaRPr lang="en-GB" dirty="0"/>
              </a:p>
              <a:p>
                <a:pPr marL="0" indent="0">
                  <a:lnSpc>
                    <a:spcPct val="110000"/>
                  </a:lnSpc>
                  <a:spcBef>
                    <a:spcPts val="0"/>
                  </a:spcBef>
                  <a:buNone/>
                  <a:tabLst>
                    <a:tab pos="449263" algn="l"/>
                    <a:tab pos="898525" algn="l"/>
                    <a:tab pos="1349375" algn="l"/>
                    <a:tab pos="1798638" algn="l"/>
                    <a:tab pos="2249488" algn="l"/>
                    <a:tab pos="7635875" algn="r"/>
                  </a:tabLst>
                </a:pPr>
                <a:r>
                  <a:rPr lang="en-GB" dirty="0"/>
                  <a:t>	Absorb </a:t>
                </a:r>
                <a14:m>
                  <m:oMath xmlns:m="http://schemas.openxmlformats.org/officeDocument/2006/math">
                    <m:r>
                      <a:rPr lang="en-GB" b="1" i="1">
                        <a:latin typeface="Cambria Math" panose="02040503050406030204" pitchFamily="18" charset="0"/>
                      </a:rPr>
                      <m:t>𝑬</m:t>
                    </m:r>
                  </m:oMath>
                </a14:m>
                <a:r>
                  <a:rPr lang="en-GB" dirty="0"/>
                  <a:t> in </a:t>
                </a:r>
                <a14:m>
                  <m:oMath xmlns:m="http://schemas.openxmlformats.org/officeDocument/2006/math">
                    <m:r>
                      <a:rPr lang="en-GB" i="1" dirty="0" smtClean="0">
                        <a:latin typeface="Cambria Math" panose="02040503050406030204" pitchFamily="18" charset="0"/>
                      </a:rPr>
                      <m:t>𝐺</m:t>
                    </m:r>
                  </m:oMath>
                </a14:m>
                <a:endParaRPr lang="en-GB" dirty="0"/>
              </a:p>
              <a:p>
                <a:pPr marL="0" indent="0">
                  <a:lnSpc>
                    <a:spcPct val="110000"/>
                  </a:lnSpc>
                  <a:spcBef>
                    <a:spcPts val="0"/>
                  </a:spcBef>
                  <a:buNone/>
                  <a:tabLst>
                    <a:tab pos="449263" algn="l"/>
                    <a:tab pos="898525" algn="l"/>
                    <a:tab pos="1349375" algn="l"/>
                    <a:tab pos="1798638" algn="l"/>
                    <a:tab pos="2249488" algn="l"/>
                    <a:tab pos="7635875" algn="r"/>
                  </a:tabLst>
                </a:pPr>
                <a:r>
                  <a:rPr lang="de-DE" b="0" dirty="0"/>
                  <a:t>	</a:t>
                </a:r>
                <a14:m>
                  <m:oMath xmlns:m="http://schemas.openxmlformats.org/officeDocument/2006/math">
                    <m:sSup>
                      <m:sSupPr>
                        <m:ctrlPr>
                          <a:rPr lang="de-DE" b="0" i="1" smtClean="0">
                            <a:latin typeface="Cambria Math" panose="02040503050406030204" pitchFamily="18" charset="0"/>
                          </a:rPr>
                        </m:ctrlPr>
                      </m:sSupPr>
                      <m:e>
                        <m:r>
                          <a:rPr lang="de-DE" b="1" i="1" smtClean="0">
                            <a:latin typeface="Cambria Math" panose="02040503050406030204" pitchFamily="18" charset="0"/>
                          </a:rPr>
                          <m:t>𝒂</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 </m:t>
                        </m:r>
                      </m:e>
                    </m:d>
                  </m:oMath>
                </a14:m>
                <a:endParaRPr lang="de-DE" b="0" i="1" dirty="0">
                  <a:latin typeface="Cambria Math" panose="02040503050406030204" pitchFamily="18" charset="0"/>
                  <a:ea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b="0" dirty="0">
                    <a:ea typeface="Cambria Math" panose="02040503050406030204" pitchFamily="18" charset="0"/>
                  </a:rPr>
                  <a:t>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𝑒𝑢</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oMath>
                </a14:m>
                <a:r>
                  <a:rPr lang="en-GB" dirty="0"/>
                  <a:t> </a:t>
                </a: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for</a:t>
                </a:r>
                <a:r>
                  <a:rPr lang="en-GB" dirty="0"/>
                  <a:t> each action assignment </a:t>
                </a:r>
                <a14:m>
                  <m:oMath xmlns:m="http://schemas.openxmlformats.org/officeDocument/2006/math">
                    <m:r>
                      <a:rPr lang="en-GB" b="1" i="1" dirty="0" smtClean="0">
                        <a:latin typeface="Cambria Math" panose="02040503050406030204" pitchFamily="18" charset="0"/>
                      </a:rPr>
                      <m:t>𝒂</m:t>
                    </m:r>
                  </m:oMath>
                </a14:m>
                <a:r>
                  <a:rPr lang="en-GB" dirty="0"/>
                  <a:t> in </a:t>
                </a:r>
                <a14:m>
                  <m:oMath xmlns:m="http://schemas.openxmlformats.org/officeDocument/2006/math">
                    <m:r>
                      <a:rPr lang="en-GB" i="1" dirty="0" smtClean="0">
                        <a:latin typeface="Cambria Math" panose="02040503050406030204" pitchFamily="18" charset="0"/>
                      </a:rPr>
                      <m:t>𝐺</m:t>
                    </m:r>
                  </m:oMath>
                </a14:m>
                <a:r>
                  <a:rPr lang="en-GB" dirty="0"/>
                  <a:t> </a:t>
                </a:r>
                <a:r>
                  <a:rPr lang="en-GB" b="1" dirty="0"/>
                  <a:t>do</a:t>
                </a:r>
              </a:p>
              <a:p>
                <a:pPr marL="0" indent="0">
                  <a:lnSpc>
                    <a:spcPct val="110000"/>
                  </a:lnSpc>
                  <a:spcBef>
                    <a:spcPts val="0"/>
                  </a:spcBef>
                  <a:buNone/>
                  <a:tabLst>
                    <a:tab pos="449263" algn="l"/>
                    <a:tab pos="898525" algn="l"/>
                    <a:tab pos="1349375" algn="l"/>
                    <a:tab pos="1798638" algn="l"/>
                    <a:tab pos="2249488" algn="l"/>
                    <a:tab pos="7635875" algn="r"/>
                  </a:tabLst>
                </a:pPr>
                <a:r>
                  <a:rPr lang="en-GB" dirty="0"/>
                  <a:t>		Set</a:t>
                </a:r>
                <a:r>
                  <a:rPr lang="en-GB" b="1" dirty="0"/>
                  <a:t> </a:t>
                </a:r>
                <a14:m>
                  <m:oMath xmlns:m="http://schemas.openxmlformats.org/officeDocument/2006/math">
                    <m:r>
                      <a:rPr lang="en-GB" b="1" i="1" dirty="0">
                        <a:latin typeface="Cambria Math" panose="02040503050406030204" pitchFamily="18" charset="0"/>
                      </a:rPr>
                      <m:t>𝒂</m:t>
                    </m:r>
                  </m:oMath>
                </a14:m>
                <a:r>
                  <a:rPr lang="en-GB" dirty="0"/>
                  <a:t> in </a:t>
                </a:r>
                <a14:m>
                  <m:oMath xmlns:m="http://schemas.openxmlformats.org/officeDocument/2006/math">
                    <m:r>
                      <a:rPr lang="en-GB" i="1" dirty="0">
                        <a:latin typeface="Cambria Math" panose="02040503050406030204" pitchFamily="18" charset="0"/>
                      </a:rPr>
                      <m:t>𝐺</m:t>
                    </m:r>
                  </m:oMath>
                </a14:m>
                <a:endParaRPr lang="de-DE" dirty="0"/>
              </a:p>
              <a:p>
                <a:pPr marL="0" indent="0">
                  <a:lnSpc>
                    <a:spcPct val="110000"/>
                  </a:lnSpc>
                  <a:spcBef>
                    <a:spcPts val="0"/>
                  </a:spcBef>
                  <a:buNone/>
                  <a:tabLst>
                    <a:tab pos="449263" algn="l"/>
                    <a:tab pos="898525" algn="l"/>
                    <a:tab pos="1349375" algn="l"/>
                    <a:tab pos="1798638" algn="l"/>
                    <a:tab pos="2249488" algn="l"/>
                    <a:tab pos="7635875" algn="r"/>
                  </a:tabLst>
                </a:pPr>
                <a:r>
                  <a:rPr lang="de-DE" b="0" dirty="0"/>
                  <a:t>		</a:t>
                </a:r>
                <a14:m>
                  <m:oMath xmlns:m="http://schemas.openxmlformats.org/officeDocument/2006/math">
                    <m:r>
                      <a:rPr lang="de-DE" b="0" i="1" smtClean="0">
                        <a:latin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0" i="1" smtClean="0">
                            <a:latin typeface="Cambria Math" panose="02040503050406030204" pitchFamily="18" charset="0"/>
                          </a:rPr>
                          <m:t>𝑟𝑣</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r>
                  <a:rPr lang="en-GB" dirty="0"/>
                  <a:t> 	▹</a:t>
                </a:r>
                <a14:m>
                  <m:oMath xmlns:m="http://schemas.openxmlformats.org/officeDocument/2006/math">
                    <m:r>
                      <a:rPr lang="en-GB" i="1" dirty="0" smtClean="0">
                        <a:latin typeface="Cambria Math" panose="02040503050406030204" pitchFamily="18" charset="0"/>
                      </a:rPr>
                      <m:t>𝑔</m:t>
                    </m:r>
                  </m:oMath>
                </a14:m>
                <a:r>
                  <a:rPr lang="en-GB" dirty="0"/>
                  <a:t> normalised</a:t>
                </a: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endParaRPr lang="de-DE" i="1" dirty="0">
                  <a:solidFill>
                    <a:schemeClr val="accent1"/>
                  </a:solidFill>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if</a:t>
                </a:r>
                <a:r>
                  <a:rPr lang="en-GB" dirty="0"/>
                  <a:t> </a:t>
                </a:r>
                <a14:m>
                  <m:oMath xmlns:m="http://schemas.openxmlformats.org/officeDocument/2006/math">
                    <m:r>
                      <a:rPr lang="de-DE" b="0" i="1" smtClean="0">
                        <a:latin typeface="Cambria Math" panose="02040503050406030204" pitchFamily="18" charset="0"/>
                      </a:rPr>
                      <m:t>𝑒𝑢</m:t>
                    </m:r>
                    <m:d>
                      <m:dPr>
                        <m:ctrlPr>
                          <a:rPr lang="de-DE" b="0" i="1" smtClean="0">
                            <a:latin typeface="Cambria Math" panose="02040503050406030204" pitchFamily="18" charset="0"/>
                          </a:rPr>
                        </m:ctrlPr>
                      </m:dPr>
                      <m:e>
                        <m:r>
                          <a:rPr lang="de-DE" b="1" i="1" smtClean="0">
                            <a:solidFill>
                              <a:schemeClr val="tx1"/>
                            </a:solidFill>
                            <a:latin typeface="Cambria Math" panose="02040503050406030204" pitchFamily="18" charset="0"/>
                          </a:rPr>
                          <m:t>𝑬</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r>
                      <a:rPr lang="de-DE" b="0" i="1" smtClean="0">
                        <a:latin typeface="Cambria Math" panose="02040503050406030204" pitchFamily="18" charset="0"/>
                      </a:rPr>
                      <m:t>&gt;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oMath>
                </a14:m>
                <a:r>
                  <a:rPr lang="en-GB" dirty="0"/>
                  <a:t> </a:t>
                </a:r>
                <a:r>
                  <a:rPr lang="en-GB" b="1" dirty="0"/>
                  <a:t>then</a:t>
                </a: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𝒂</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𝒂</m:t>
                    </m:r>
                  </m:oMath>
                </a14:m>
                <a:r>
                  <a:rPr lang="en-GB" dirty="0"/>
                  <a:t> </a:t>
                </a:r>
              </a:p>
              <a:p>
                <a:pPr marL="0" indent="0">
                  <a:lnSpc>
                    <a:spcPct val="110000"/>
                  </a:lnSpc>
                  <a:spcBef>
                    <a:spcPts val="0"/>
                  </a:spcBef>
                  <a:buNone/>
                  <a:tabLst>
                    <a:tab pos="449263" algn="l"/>
                    <a:tab pos="898525" algn="l"/>
                    <a:tab pos="1349375" algn="l"/>
                    <a:tab pos="1798638" algn="l"/>
                    <a:tab pos="2249488" algn="l"/>
                    <a:tab pos="7635875" algn="r"/>
                  </a:tabLst>
                </a:pPr>
                <a:r>
                  <a:rPr lang="de-DE" dirty="0">
                    <a:ea typeface="Cambria Math" panose="02040503050406030204" pitchFamily="18" charset="0"/>
                  </a:rPr>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endParaRPr lang="de-DE" i="1" dirty="0">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dirty="0"/>
                  <a:t>	</a:t>
                </a:r>
                <a:r>
                  <a:rPr lang="en-GB" b="1" dirty="0"/>
                  <a:t>return</a:t>
                </a:r>
                <a:r>
                  <a:rPr lang="en-GB" dirty="0"/>
                  <a:t>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𝒂</m:t>
                        </m:r>
                      </m:e>
                      <m:sup>
                        <m:r>
                          <a:rPr lang="de-DE" i="1">
                            <a:latin typeface="Cambria Math" panose="02040503050406030204" pitchFamily="18" charset="0"/>
                          </a:rPr>
                          <m:t>∗</m:t>
                        </m:r>
                      </m:sup>
                    </m:sSup>
                  </m:oMath>
                </a14:m>
                <a:endParaRPr lang="de-DE" dirty="0"/>
              </a:p>
              <a:p>
                <a:pPr marL="0" indent="0">
                  <a:lnSpc>
                    <a:spcPct val="110000"/>
                  </a:lnSpc>
                  <a:spcBef>
                    <a:spcPts val="0"/>
                  </a:spcBef>
                  <a:buNone/>
                  <a:tabLst>
                    <a:tab pos="450000" algn="l"/>
                    <a:tab pos="900000" algn="l"/>
                    <a:tab pos="1350000" algn="l"/>
                    <a:tab pos="1800000" algn="l"/>
                    <a:tab pos="2250000" algn="l"/>
                  </a:tabLst>
                </a:pPr>
                <a:endParaRPr lang="en-GB" sz="1300" dirty="0"/>
              </a:p>
              <a:p>
                <a:pPr>
                  <a:lnSpc>
                    <a:spcPct val="110000"/>
                  </a:lnSpc>
                  <a:spcBef>
                    <a:spcPts val="0"/>
                  </a:spcBef>
                  <a:tabLst>
                    <a:tab pos="450000" algn="l"/>
                    <a:tab pos="900000" algn="l"/>
                    <a:tab pos="1350000" algn="l"/>
                    <a:tab pos="1800000" algn="l"/>
                    <a:tab pos="2250000" algn="l"/>
                  </a:tabLst>
                </a:pPr>
                <a:r>
                  <a:rPr lang="en-GB" dirty="0"/>
                  <a:t>Modify to save all assignments that lie within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-margin</a:t>
                </a:r>
              </a:p>
            </p:txBody>
          </p:sp>
        </mc:Choice>
        <mc:Fallback xmlns="">
          <p:sp>
            <p:nvSpPr>
              <p:cNvPr id="78850"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447" t="-1515" r="-322" b="-50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6AA4F3E-57EE-3348-BD25-6F6B3B165BC3}"/>
              </a:ext>
            </a:extLst>
          </p:cNvPr>
          <p:cNvSpPr>
            <a:spLocks noGrp="1"/>
          </p:cNvSpPr>
          <p:nvPr>
            <p:ph type="sldNum" sz="quarter" idx="12"/>
          </p:nvPr>
        </p:nvSpPr>
        <p:spPr/>
        <p:txBody>
          <a:bodyPr/>
          <a:lstStyle/>
          <a:p>
            <a:fld id="{67C9959E-8E6B-B04C-9955-EA096F41CA7A}" type="slidenum">
              <a:rPr lang="en-GB" smtClean="0"/>
              <a:pPr/>
              <a:t>53</a:t>
            </a:fld>
            <a:endParaRPr lang="en-GB"/>
          </a:p>
        </p:txBody>
      </p:sp>
      <p:sp>
        <p:nvSpPr>
          <p:cNvPr id="5" name="Rectangle 2">
            <a:extLst>
              <a:ext uri="{FF2B5EF4-FFF2-40B4-BE49-F238E27FC236}">
                <a16:creationId xmlns:a16="http://schemas.microsoft.com/office/drawing/2014/main" id="{9D79EB7F-DBBB-8C4E-BEE5-4DB79806F59E}"/>
              </a:ext>
            </a:extLst>
          </p:cNvPr>
          <p:cNvSpPr>
            <a:spLocks noChangeArrowheads="1"/>
          </p:cNvSpPr>
          <p:nvPr/>
        </p:nvSpPr>
        <p:spPr bwMode="auto">
          <a:xfrm>
            <a:off x="628650" y="1184365"/>
            <a:ext cx="7801248" cy="4277887"/>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6" name="Rectangle 5">
            <a:extLst>
              <a:ext uri="{FF2B5EF4-FFF2-40B4-BE49-F238E27FC236}">
                <a16:creationId xmlns:a16="http://schemas.microsoft.com/office/drawing/2014/main" id="{854CCE7D-BB5A-EE44-B701-4A1E21602FFB}"/>
              </a:ext>
            </a:extLst>
          </p:cNvPr>
          <p:cNvSpPr/>
          <p:nvPr/>
        </p:nvSpPr>
        <p:spPr>
          <a:xfrm>
            <a:off x="6143898" y="5182066"/>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LVE-MEU</a:t>
            </a:r>
          </a:p>
        </p:txBody>
      </p:sp>
    </p:spTree>
    <p:extLst>
      <p:ext uri="{BB962C8B-B14F-4D97-AF65-F5344CB8AC3E}">
        <p14:creationId xmlns:p14="http://schemas.microsoft.com/office/powerpoint/2010/main" val="2861234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(Sets of) Utilities and Logvars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628650" y="1158240"/>
                <a:ext cx="7886700" cy="5355771"/>
              </a:xfrm>
            </p:spPr>
            <p:txBody>
              <a:bodyPr>
                <a:normAutofit fontScale="92500" lnSpcReduction="10000"/>
              </a:bodyPr>
              <a:lstStyle/>
              <a:p>
                <a:pPr marL="0" indent="0">
                  <a:buNone/>
                </a:pPr>
                <a:r>
                  <a:rPr lang="en-GB" dirty="0"/>
                  <a:t>Let us consider four cases:</a:t>
                </a:r>
              </a:p>
              <a:p>
                <a:pPr marL="514350" indent="-514350">
                  <a:buFont typeface="+mj-lt"/>
                  <a:buAutoNum type="arabicPeriod"/>
                </a:pPr>
                <a:r>
                  <a:rPr lang="en-GB" dirty="0"/>
                  <a:t>Set of utility parfactors mapping to the same utility randvar</a:t>
                </a:r>
              </a:p>
              <a:p>
                <a:pPr lvl="1"/>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oMath>
                </a14:m>
                <a:endParaRPr lang="de-DE" dirty="0">
                  <a:ea typeface="Cambria Math" panose="02040503050406030204" pitchFamily="18" charset="0"/>
                </a:endParaRPr>
              </a:p>
              <a:p>
                <a:pPr lvl="1"/>
                <a:r>
                  <a:rPr lang="en-GB" dirty="0"/>
                  <a:t>Each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𝑢</m:t>
                        </m:r>
                      </m:sub>
                    </m:sSub>
                  </m:oMath>
                </a14:m>
                <a:r>
                  <a:rPr lang="en-GB" dirty="0"/>
                  <a:t> mapping to the same utility randvar </a:t>
                </a:r>
                <a14:m>
                  <m:oMath xmlns:m="http://schemas.openxmlformats.org/officeDocument/2006/math">
                    <m:r>
                      <a:rPr lang="en-GB" i="1" dirty="0">
                        <a:latin typeface="Cambria Math" panose="02040503050406030204" pitchFamily="18" charset="0"/>
                      </a:rPr>
                      <m:t>𝑈</m:t>
                    </m:r>
                  </m:oMath>
                </a14:m>
                <a:endParaRPr lang="en-GB" dirty="0"/>
              </a:p>
              <a:p>
                <a:pPr marL="514350" indent="-514350">
                  <a:buFont typeface="+mj-lt"/>
                  <a:buAutoNum type="arabicPeriod"/>
                </a:pPr>
                <a:r>
                  <a:rPr lang="en-GB" dirty="0"/>
                  <a:t>Logvars in the Markov blanket of the utility randvar</a:t>
                </a:r>
              </a:p>
              <a:p>
                <a:pPr lvl="1"/>
                <a:r>
                  <a:rPr lang="en-GB" dirty="0"/>
                  <a:t>Possible given a single utility parfactor mapping to a utility randvar</a:t>
                </a:r>
              </a:p>
              <a:p>
                <a:pPr lvl="2"/>
                <a:r>
                  <a:rPr lang="en-GB" dirty="0"/>
                  <a:t>In example so far logvars only in decision PRV, which is always set</a:t>
                </a:r>
              </a:p>
              <a:p>
                <a:pPr lvl="1"/>
                <a:r>
                  <a:rPr lang="en-GB" dirty="0"/>
                  <a:t>Grounding the parfactor leads to a set of utility factors mapping to the same utility randvar </a:t>
                </a:r>
                <a14:m>
                  <m:oMath xmlns:m="http://schemas.openxmlformats.org/officeDocument/2006/math">
                    <m:r>
                      <a:rPr lang="en-GB" i="1" dirty="0" smtClean="0">
                        <a:latin typeface="Cambria Math" panose="02040503050406030204" pitchFamily="18" charset="0"/>
                      </a:rPr>
                      <m:t>𝑈</m:t>
                    </m:r>
                  </m:oMath>
                </a14:m>
                <a:endParaRPr lang="en-GB" dirty="0"/>
              </a:p>
              <a:p>
                <a:pPr marL="514350" indent="-514350">
                  <a:buFont typeface="+mj-lt"/>
                  <a:buAutoNum type="arabicPeriod"/>
                </a:pPr>
                <a:r>
                  <a:rPr lang="en-GB" dirty="0"/>
                  <a:t>Logvars in the utility PRV</a:t>
                </a:r>
              </a:p>
              <a:p>
                <a:pPr lvl="1"/>
                <a:r>
                  <a:rPr lang="en-GB" dirty="0"/>
                  <a:t>A set of utility randvars in the ground case, but with indistinguishable behaviour from the model side</a:t>
                </a:r>
              </a:p>
              <a:p>
                <a:pPr marL="514350" indent="-514350">
                  <a:buFont typeface="+mj-lt"/>
                  <a:buAutoNum type="arabicPeriod"/>
                </a:pPr>
                <a:r>
                  <a:rPr lang="en-GB" dirty="0"/>
                  <a:t>A set of utility PRVs</a:t>
                </a:r>
              </a:p>
              <a:p>
                <a:pPr lvl="1"/>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628650" y="1158240"/>
                <a:ext cx="7886700" cy="5355771"/>
              </a:xfrm>
              <a:blipFill>
                <a:blip r:embed="rId2"/>
                <a:stretch>
                  <a:fillRect l="-1447" t="-2128" b="-165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12"/>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2069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1. Set of Utility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628650" y="1158240"/>
                <a:ext cx="7886700" cy="4619781"/>
              </a:xfrm>
            </p:spPr>
            <p:txBody>
              <a:bodyPr>
                <a:normAutofit fontScale="92500"/>
              </a:bodyPr>
              <a:lstStyle/>
              <a:p>
                <a:r>
                  <a:rPr lang="en-GB" dirty="0"/>
                  <a:t>Set of utility parfactors, all map to a utility randvar </a:t>
                </a:r>
                <a14:m>
                  <m:oMath xmlns:m="http://schemas.openxmlformats.org/officeDocument/2006/math">
                    <m:r>
                      <a:rPr lang="en-GB" i="1" dirty="0">
                        <a:latin typeface="Cambria Math" panose="02040503050406030204" pitchFamily="18" charset="0"/>
                      </a:rPr>
                      <m:t>𝑈</m:t>
                    </m:r>
                  </m:oMath>
                </a14:m>
                <a:endParaRPr lang="en-GB" dirty="0"/>
              </a:p>
              <a:p>
                <a:pPr lvl="1"/>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oMath>
                </a14:m>
                <a:r>
                  <a:rPr lang="de-DE" dirty="0">
                    <a:ea typeface="Cambria Math" panose="02040503050406030204" pitchFamily="18" charset="0"/>
                  </a:rPr>
                  <a:t>, </a:t>
                </a:r>
                <a:r>
                  <a:rPr lang="en-GB" dirty="0"/>
                  <a:t>each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𝑢</m:t>
                        </m:r>
                      </m:sub>
                    </m:sSub>
                  </m:oMath>
                </a14:m>
                <a:r>
                  <a:rPr lang="en-GB" dirty="0"/>
                  <a:t> mapping to </a:t>
                </a:r>
                <a14:m>
                  <m:oMath xmlns:m="http://schemas.openxmlformats.org/officeDocument/2006/math">
                    <m:r>
                      <a:rPr lang="en-GB" i="1" dirty="0">
                        <a:latin typeface="Cambria Math" panose="02040503050406030204" pitchFamily="18" charset="0"/>
                      </a:rPr>
                      <m:t>𝑈</m:t>
                    </m:r>
                  </m:oMath>
                </a14:m>
                <a:endParaRPr lang="en-GB" dirty="0"/>
              </a:p>
              <a:p>
                <a:pPr lvl="2"/>
                <a:r>
                  <a:rPr lang="en-GB" dirty="0"/>
                  <a:t>Refer to set of utility parfactors of </a:t>
                </a:r>
                <a14:m>
                  <m:oMath xmlns:m="http://schemas.openxmlformats.org/officeDocument/2006/math">
                    <m:r>
                      <a:rPr lang="en-GB" i="1" dirty="0">
                        <a:latin typeface="Cambria Math" panose="02040503050406030204" pitchFamily="18" charset="0"/>
                      </a:rPr>
                      <m:t>𝐺</m:t>
                    </m:r>
                  </m:oMath>
                </a14:m>
                <a:r>
                  <a:rPr lang="en-GB" dirty="0"/>
                  <a:t> by </a:t>
                </a:r>
                <a14:m>
                  <m:oMath xmlns:m="http://schemas.openxmlformats.org/officeDocument/2006/math">
                    <m:sSub>
                      <m:sSubPr>
                        <m:ctrlPr>
                          <a:rPr lang="de-DE" b="0" i="1" dirty="0" smtClean="0">
                            <a:latin typeface="Cambria Math" panose="02040503050406030204" pitchFamily="18" charset="0"/>
                          </a:rPr>
                        </m:ctrlPr>
                      </m:sSubPr>
                      <m:e>
                        <m:r>
                          <a:rPr lang="en-GB" i="1" dirty="0">
                            <a:latin typeface="Cambria Math" panose="02040503050406030204" pitchFamily="18" charset="0"/>
                          </a:rPr>
                          <m:t>𝐺</m:t>
                        </m:r>
                      </m:e>
                      <m:sub>
                        <m:r>
                          <a:rPr lang="de-DE" b="0" i="1" dirty="0" smtClean="0">
                            <a:latin typeface="Cambria Math" panose="02040503050406030204" pitchFamily="18" charset="0"/>
                          </a:rPr>
                          <m:t>𝑈</m:t>
                        </m:r>
                      </m:sub>
                    </m:sSub>
                    <m:r>
                      <a:rPr lang="de-DE" b="0" i="1" dirty="0" smtClean="0">
                        <a:latin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oMath>
                </a14:m>
                <a:endParaRPr lang="en-GB" dirty="0"/>
              </a:p>
              <a:p>
                <a:pPr lvl="1"/>
                <a:r>
                  <a:rPr lang="en-GB" dirty="0"/>
                  <a:t>Since all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𝑢</m:t>
                        </m:r>
                      </m:sub>
                    </m:sSub>
                  </m:oMath>
                </a14:m>
                <a:r>
                  <a:rPr lang="en-GB" dirty="0"/>
                  <a:t> map to </a:t>
                </a:r>
                <a14:m>
                  <m:oMath xmlns:m="http://schemas.openxmlformats.org/officeDocument/2006/math">
                    <m:r>
                      <a:rPr lang="en-GB" i="1" dirty="0">
                        <a:latin typeface="Cambria Math" panose="02040503050406030204" pitchFamily="18" charset="0"/>
                      </a:rPr>
                      <m:t>𝑈</m:t>
                    </m:r>
                  </m:oMath>
                </a14:m>
                <a:r>
                  <a:rPr lang="en-GB"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𝑢</m:t>
                        </m:r>
                      </m:sub>
                    </m:sSub>
                  </m:oMath>
                </a14:m>
                <a:r>
                  <a:rPr lang="en-GB" dirty="0"/>
                  <a:t>’s are partial descriptions of an overall utility function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𝑈</m:t>
                        </m:r>
                      </m:sub>
                    </m:sSub>
                  </m:oMath>
                </a14:m>
                <a:endParaRPr lang="en-GB" dirty="0"/>
              </a:p>
              <a:p>
                <a:r>
                  <a:rPr lang="en-GB" dirty="0"/>
                  <a:t>Can combine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𝑈</m:t>
                        </m:r>
                      </m:sub>
                    </m:sSub>
                  </m:oMath>
                </a14:m>
                <a:r>
                  <a:rPr lang="en-GB" dirty="0"/>
                  <a:t> into one utility parfactor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𝑈</m:t>
                        </m:r>
                      </m:sub>
                    </m:sSub>
                  </m:oMath>
                </a14:m>
                <a:endParaRPr lang="en-GB" dirty="0"/>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Sub>
                            </m:e>
                          </m:d>
                        </m:e>
                        <m:sub>
                          <m: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𝑖</m:t>
                                  </m:r>
                                </m:sub>
                              </m:sSub>
                            </m:e>
                          </m:d>
                        </m:e>
                        <m:sub>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𝑈</m:t>
                              </m:r>
                            </m:sub>
                          </m:sSub>
                        </m:e>
                      </m:d>
                    </m:oMath>
                  </m:oMathPara>
                </a14:m>
                <a:endParaRPr lang="de-DE" i="1" dirty="0">
                  <a:solidFill>
                    <a:schemeClr val="accent1"/>
                  </a:solidFill>
                  <a:latin typeface="Cambria Math" panose="02040503050406030204" pitchFamily="18" charset="0"/>
                </a:endParaRPr>
              </a:p>
              <a:p>
                <a:pPr lvl="1"/>
                <a:r>
                  <a:rPr lang="en-GB" dirty="0"/>
                  <a:t>where</a:t>
                </a:r>
              </a:p>
              <a:p>
                <a:pPr marL="7938" lvl="1" indent="0">
                  <a:buNone/>
                </a:pPr>
                <a14:m>
                  <m:oMathPara xmlns:m="http://schemas.openxmlformats.org/officeDocument/2006/math">
                    <m:oMathParaPr>
                      <m:jc m:val="centerGroup"/>
                    </m:oMathParaPr>
                    <m:oMath xmlns:m="http://schemas.openxmlformats.org/officeDocument/2006/math">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𝑔</m:t>
                          </m:r>
                        </m:e>
                        <m:sub>
                          <m:r>
                            <a:rPr lang="de-DE" i="1">
                              <a:solidFill>
                                <a:schemeClr val="accent1"/>
                              </a:solidFill>
                              <a:latin typeface="Cambria Math" panose="02040503050406030204" pitchFamily="18" charset="0"/>
                            </a:rPr>
                            <m:t>𝑈</m:t>
                          </m:r>
                        </m:sub>
                      </m:sSub>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e>
                              </m:d>
                            </m:e>
                          </m:d>
                        </m:sub>
                        <m:sup/>
                        <m:e>
                          <m:nary>
                            <m:naryPr>
                              <m:chr m:val="∑"/>
                              <m:ctrlPr>
                                <a:rPr lang="de-DE" i="1">
                                  <a:solidFill>
                                    <a:schemeClr val="accent1"/>
                                  </a:solidFill>
                                  <a:latin typeface="Cambria Math" panose="02040503050406030204" pitchFamily="18" charset="0"/>
                                </a:rPr>
                              </m:ctrlPr>
                            </m:naryPr>
                            <m:sub>
                              <m:r>
                                <m:rPr>
                                  <m:brk m:alnAt="23"/>
                                </m:rPr>
                                <a:rPr lang="de-DE" i="1">
                                  <a:solidFill>
                                    <a:schemeClr val="accent1"/>
                                  </a:solidFill>
                                  <a:latin typeface="Cambria Math" panose="02040503050406030204" pitchFamily="18" charset="0"/>
                                </a:rPr>
                                <m:t>𝑢</m:t>
                              </m:r>
                              <m:r>
                                <a:rPr lang="de-DE" i="1">
                                  <a:solidFill>
                                    <a:schemeClr val="accent1"/>
                                  </a:solidFill>
                                  <a:latin typeface="Cambria Math" panose="02040503050406030204" pitchFamily="18" charset="0"/>
                                </a:rPr>
                                <m:t>=1</m:t>
                              </m:r>
                            </m:sub>
                            <m:sup>
                              <m:r>
                                <a:rPr lang="de-DE" i="1">
                                  <a:solidFill>
                                    <a:schemeClr val="accent1"/>
                                  </a:solidFill>
                                  <a:latin typeface="Cambria Math" panose="02040503050406030204" pitchFamily="18" charset="0"/>
                                </a:rPr>
                                <m:t>𝑚</m:t>
                              </m:r>
                            </m:sup>
                            <m:e>
                              <m:sSub>
                                <m:sSubPr>
                                  <m:ctrlPr>
                                    <a:rPr lang="de-DE" i="1">
                                      <a:solidFill>
                                        <a:schemeClr val="accent1"/>
                                      </a:solidFill>
                                      <a:latin typeface="Cambria Math" panose="02040503050406030204" pitchFamily="18" charset="0"/>
                                      <a:ea typeface="Cambria Math" panose="02040503050406030204" pitchFamily="18" charset="0"/>
                                    </a:rPr>
                                  </m:ctrlPr>
                                </m:sSubPr>
                                <m:e>
                                  <m:r>
                                    <m:rPr>
                                      <m:brk m:alnAt="7"/>
                                    </m:rP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𝑢</m:t>
                                  </m:r>
                                </m:sub>
                              </m:sSub>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𝜋</m:t>
                                      </m:r>
                                    </m:e>
                                    <m:sub>
                                      <m:r>
                                        <a:rPr lang="de-DE" i="1">
                                          <a:solidFill>
                                            <a:schemeClr val="accent1"/>
                                          </a:solidFill>
                                          <a:latin typeface="Cambria Math" panose="02040503050406030204" pitchFamily="18" charset="0"/>
                                          <a:ea typeface="Cambria Math" panose="02040503050406030204" pitchFamily="18" charset="0"/>
                                        </a:rPr>
                                        <m:t>𝑟𝑣</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𝑢</m:t>
                                              </m:r>
                                            </m:sub>
                                          </m:sSub>
                                        </m:e>
                                      </m:d>
                                    </m:sub>
                                  </m:sSub>
                                  <m:d>
                                    <m:dPr>
                                      <m:ctrlPr>
                                        <a:rPr lang="de-DE" i="1">
                                          <a:solidFill>
                                            <a:schemeClr val="accent1"/>
                                          </a:solidFill>
                                          <a:latin typeface="Cambria Math" panose="02040503050406030204" pitchFamily="18" charset="0"/>
                                          <a:ea typeface="Cambria Math" panose="02040503050406030204" pitchFamily="18" charset="0"/>
                                        </a:rPr>
                                      </m:ctrlPr>
                                    </m:dPr>
                                    <m:e>
                                      <m:r>
                                        <m:rPr>
                                          <m:brk m:alnAt="7"/>
                                        </m:rPr>
                                        <a:rPr lang="de-DE" b="1" i="1">
                                          <a:solidFill>
                                            <a:schemeClr val="accent1"/>
                                          </a:solidFill>
                                          <a:latin typeface="Cambria Math" panose="02040503050406030204" pitchFamily="18" charset="0"/>
                                        </a:rPr>
                                        <m:t>𝒓</m:t>
                                      </m:r>
                                    </m:e>
                                  </m:d>
                                </m:e>
                              </m:d>
                            </m:e>
                          </m:nary>
                        </m:e>
                      </m:nary>
                    </m:oMath>
                  </m:oMathPara>
                </a14:m>
                <a:endParaRPr lang="en-GB" dirty="0"/>
              </a:p>
              <a:p>
                <a:pPr lvl="2"/>
                <a:r>
                  <a:rPr lang="en-GB" dirty="0"/>
                  <a:t>Additive semantics: Sum over the utilities that </a:t>
                </a:r>
                <a14:m>
                  <m:oMath xmlns:m="http://schemas.openxmlformats.org/officeDocument/2006/math">
                    <m:r>
                      <m:rPr>
                        <m:brk m:alnAt="7"/>
                      </m:rPr>
                      <a:rPr lang="de-DE" b="1" i="1">
                        <a:latin typeface="Cambria Math" panose="02040503050406030204" pitchFamily="18" charset="0"/>
                      </a:rPr>
                      <m:t>𝒓</m:t>
                    </m:r>
                  </m:oMath>
                </a14:m>
                <a:r>
                  <a:rPr lang="en-GB" dirty="0"/>
                  <a:t> maps to in the different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𝑢</m:t>
                        </m:r>
                      </m:sub>
                    </m:sSub>
                  </m:oMath>
                </a14:m>
                <a:r>
                  <a:rPr lang="en-GB" dirty="0"/>
                  <a:t> (join of arguments, addition of utilities)</a:t>
                </a:r>
              </a:p>
              <a:p>
                <a:pPr lvl="2"/>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628650" y="1158240"/>
                <a:ext cx="7886700" cy="4619781"/>
              </a:xfrm>
              <a:blipFill>
                <a:blip r:embed="rId3"/>
                <a:stretch>
                  <a:fillRect l="-1286" t="-1644" b="-189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pPr/>
              <a:t>55</a:t>
            </a:fld>
            <a:endParaRPr lang="en-GB"/>
          </a:p>
        </p:txBody>
      </p:sp>
      <p:sp>
        <p:nvSpPr>
          <p:cNvPr id="6" name="TextBox 5">
            <a:extLst>
              <a:ext uri="{FF2B5EF4-FFF2-40B4-BE49-F238E27FC236}">
                <a16:creationId xmlns:a16="http://schemas.microsoft.com/office/drawing/2014/main" id="{558A7DF0-9217-A447-AD0E-49858D13354A}"/>
              </a:ext>
            </a:extLst>
          </p:cNvPr>
          <p:cNvSpPr txBox="1"/>
          <p:nvPr/>
        </p:nvSpPr>
        <p:spPr>
          <a:xfrm>
            <a:off x="1624148" y="5778021"/>
            <a:ext cx="589570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Compare combining parfactors with potentials (multiplicative semantics): Join of arguments, multiplication of potentials</a:t>
            </a:r>
          </a:p>
        </p:txBody>
      </p:sp>
    </p:spTree>
    <p:extLst>
      <p:ext uri="{BB962C8B-B14F-4D97-AF65-F5344CB8AC3E}">
        <p14:creationId xmlns:p14="http://schemas.microsoft.com/office/powerpoint/2010/main" val="6192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8FEB-9D42-FF43-B9D8-3ADA6FAB0D87}"/>
              </a:ext>
            </a:extLst>
          </p:cNvPr>
          <p:cNvSpPr>
            <a:spLocks noGrp="1"/>
          </p:cNvSpPr>
          <p:nvPr>
            <p:ph type="title"/>
          </p:nvPr>
        </p:nvSpPr>
        <p:spPr>
          <a:xfrm>
            <a:off x="628650" y="260986"/>
            <a:ext cx="8316578" cy="717866"/>
          </a:xfrm>
        </p:spPr>
        <p:txBody>
          <a:bodyPr>
            <a:normAutofit/>
          </a:bodyPr>
          <a:lstStyle/>
          <a:p>
            <a:r>
              <a:rPr lang="en-GB" dirty="0"/>
              <a:t>1. Set of Utility Parfactors: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BD8DA3-72CA-FB41-BCFF-DD61F72EEF2C}"/>
                  </a:ext>
                </a:extLst>
              </p:cNvPr>
              <p:cNvSpPr>
                <a:spLocks noGrp="1"/>
              </p:cNvSpPr>
              <p:nvPr>
                <p:ph sz="half" idx="1"/>
              </p:nvPr>
            </p:nvSpPr>
            <p:spPr>
              <a:xfrm>
                <a:off x="628650" y="1146048"/>
                <a:ext cx="4384312" cy="5030915"/>
              </a:xfrm>
            </p:spPr>
            <p:txBody>
              <a:bodyPr/>
              <a:lstStyle/>
              <a:p>
                <a:r>
                  <a:rPr lang="en-GB" dirty="0"/>
                  <a:t>Two utility factors mapping to utility randvar </a:t>
                </a:r>
                <a14:m>
                  <m:oMath xmlns:m="http://schemas.openxmlformats.org/officeDocument/2006/math">
                    <m:r>
                      <a:rPr lang="en-GB" i="1" dirty="0" smtClean="0">
                        <a:latin typeface="Cambria Math" panose="02040503050406030204" pitchFamily="18" charset="0"/>
                      </a:rPr>
                      <m:t>𝑈𝑡𝑖𝑙</m:t>
                    </m:r>
                  </m:oMath>
                </a14:m>
                <a:endParaRPr lang="en-GB" dirty="0"/>
              </a:p>
              <a:p>
                <a:pPr lvl="1"/>
                <a14:m>
                  <m:oMath xmlns:m="http://schemas.openxmlformats.org/officeDocument/2006/math">
                    <m:sSubSup>
                      <m:sSubSupPr>
                        <m:ctrlPr>
                          <a:rPr lang="de-DE"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𝑈𝑡𝑖𝑙</m:t>
                        </m:r>
                      </m:sub>
                      <m:sup>
                        <m:r>
                          <a:rPr lang="de-DE" b="0" i="1" smtClean="0">
                            <a:latin typeface="Cambria Math" panose="02040503050406030204" pitchFamily="18" charset="0"/>
                            <a:ea typeface="Cambria Math" panose="02040503050406030204" pitchFamily="18" charset="0"/>
                          </a:rPr>
                          <m:t>′</m:t>
                        </m:r>
                      </m:sup>
                    </m:sSub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e>
                    </m:d>
                  </m:oMath>
                </a14:m>
                <a:endParaRPr lang="de-DE" b="0" dirty="0">
                  <a:ea typeface="Cambria Math" panose="02040503050406030204" pitchFamily="18" charset="0"/>
                </a:endParaRPr>
              </a:p>
              <a:p>
                <a:pPr lvl="1"/>
                <a14:m>
                  <m:oMath xmlns:m="http://schemas.openxmlformats.org/officeDocument/2006/math">
                    <m:sSubSup>
                      <m:sSubSupPr>
                        <m:ctrlPr>
                          <a:rPr lang="de-DE" b="0"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𝑈𝑡𝑖𝑙</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e>
                    </m:d>
                  </m:oMath>
                </a14:m>
                <a:endParaRPr lang="en-GB" dirty="0"/>
              </a:p>
            </p:txBody>
          </p:sp>
        </mc:Choice>
        <mc:Fallback xmlns="">
          <p:sp>
            <p:nvSpPr>
              <p:cNvPr id="3" name="Content Placeholder 2">
                <a:extLst>
                  <a:ext uri="{FF2B5EF4-FFF2-40B4-BE49-F238E27FC236}">
                    <a16:creationId xmlns:a16="http://schemas.microsoft.com/office/drawing/2014/main" id="{26BD8DA3-72CA-FB41-BCFF-DD61F72EEF2C}"/>
                  </a:ext>
                </a:extLst>
              </p:cNvPr>
              <p:cNvSpPr>
                <a:spLocks noGrp="1" noRot="1" noChangeAspect="1" noMove="1" noResize="1" noEditPoints="1" noAdjustHandles="1" noChangeArrowheads="1" noChangeShapeType="1" noTextEdit="1"/>
              </p:cNvSpPr>
              <p:nvPr>
                <p:ph sz="half" idx="1"/>
              </p:nvPr>
            </p:nvSpPr>
            <p:spPr>
              <a:xfrm>
                <a:off x="628650" y="1146048"/>
                <a:ext cx="4384312" cy="5030915"/>
              </a:xfrm>
              <a:blipFill>
                <a:blip r:embed="rId2"/>
                <a:stretch>
                  <a:fillRect l="-2601" t="-1763" r="-31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Content Placeholder 90">
                <a:extLst>
                  <a:ext uri="{FF2B5EF4-FFF2-40B4-BE49-F238E27FC236}">
                    <a16:creationId xmlns:a16="http://schemas.microsoft.com/office/drawing/2014/main" id="{E745D8EC-266B-1E48-A439-DC9A74645A38}"/>
                  </a:ext>
                </a:extLst>
              </p:cNvPr>
              <p:cNvSpPr>
                <a:spLocks noGrp="1"/>
              </p:cNvSpPr>
              <p:nvPr>
                <p:ph sz="half" idx="2"/>
              </p:nvPr>
            </p:nvSpPr>
            <p:spPr>
              <a:xfrm>
                <a:off x="5012962" y="1146048"/>
                <a:ext cx="3502387" cy="5030915"/>
              </a:xfrm>
            </p:spPr>
            <p:txBody>
              <a:bodyPr/>
              <a:lstStyle/>
              <a:p>
                <a:r>
                  <a:rPr lang="en-GB" dirty="0"/>
                  <a:t>Resulting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𝑔</m:t>
                        </m:r>
                      </m:e>
                      <m:sub>
                        <m:r>
                          <a:rPr lang="de-DE" b="0" i="1" dirty="0" smtClean="0">
                            <a:latin typeface="Cambria Math" panose="02040503050406030204" pitchFamily="18" charset="0"/>
                          </a:rPr>
                          <m:t>𝑈𝑡𝑖𝑙</m:t>
                        </m:r>
                      </m:sub>
                    </m:sSub>
                  </m:oMath>
                </a14:m>
                <a:endParaRPr lang="en-GB" dirty="0"/>
              </a:p>
            </p:txBody>
          </p:sp>
        </mc:Choice>
        <mc:Fallback xmlns="">
          <p:sp>
            <p:nvSpPr>
              <p:cNvPr id="91" name="Content Placeholder 90">
                <a:extLst>
                  <a:ext uri="{FF2B5EF4-FFF2-40B4-BE49-F238E27FC236}">
                    <a16:creationId xmlns:a16="http://schemas.microsoft.com/office/drawing/2014/main" id="{E745D8EC-266B-1E48-A439-DC9A74645A38}"/>
                  </a:ext>
                </a:extLst>
              </p:cNvPr>
              <p:cNvSpPr>
                <a:spLocks noGrp="1" noRot="1" noChangeAspect="1" noMove="1" noResize="1" noEditPoints="1" noAdjustHandles="1" noChangeArrowheads="1" noChangeShapeType="1" noTextEdit="1"/>
              </p:cNvSpPr>
              <p:nvPr>
                <p:ph sz="half" idx="2"/>
              </p:nvPr>
            </p:nvSpPr>
            <p:spPr>
              <a:xfrm>
                <a:off x="5012962" y="1146048"/>
                <a:ext cx="3502387" cy="5030915"/>
              </a:xfrm>
              <a:blipFill>
                <a:blip r:embed="rId3"/>
                <a:stretch>
                  <a:fillRect l="-2899" t="-17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645A160-ADC1-1645-A3C6-23A40A7832B6}"/>
              </a:ext>
            </a:extLst>
          </p:cNvPr>
          <p:cNvSpPr>
            <a:spLocks noGrp="1"/>
          </p:cNvSpPr>
          <p:nvPr>
            <p:ph type="sldNum" sz="quarter" idx="12"/>
          </p:nvPr>
        </p:nvSpPr>
        <p:spPr/>
        <p:txBody>
          <a:bodyPr/>
          <a:lstStyle/>
          <a:p>
            <a:fld id="{67C9959E-8E6B-B04C-9955-EA096F41CA7A}" type="slidenum">
              <a:rPr lang="en-GB" smtClean="0"/>
              <a:t>56</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2F48CC03-C87B-B44F-91CF-902AC0D52DB0}"/>
                  </a:ext>
                </a:extLst>
              </p:cNvPr>
              <p:cNvGraphicFramePr>
                <a:graphicFrameLocks noGrp="1"/>
              </p:cNvGraphicFramePr>
              <p:nvPr>
                <p:extLst>
                  <p:ext uri="{D42A27DB-BD31-4B8C-83A1-F6EECF244321}">
                    <p14:modId xmlns:p14="http://schemas.microsoft.com/office/powerpoint/2010/main" val="2414732265"/>
                  </p:ext>
                </p:extLst>
              </p:nvPr>
            </p:nvGraphicFramePr>
            <p:xfrm>
              <a:off x="354953" y="314800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𝜙</m:t>
                                    </m:r>
                                  </m:e>
                                  <m:sup>
                                    <m:r>
                                      <a:rPr lang="de-DE" b="1" i="1" smtClean="0">
                                        <a:latin typeface="Cambria Math" panose="02040503050406030204" pitchFamily="18" charset="0"/>
                                        <a:ea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3" name="Table 42">
                <a:extLst>
                  <a:ext uri="{FF2B5EF4-FFF2-40B4-BE49-F238E27FC236}">
                    <a16:creationId xmlns:a16="http://schemas.microsoft.com/office/drawing/2014/main" id="{2F48CC03-C87B-B44F-91CF-902AC0D52DB0}"/>
                  </a:ext>
                </a:extLst>
              </p:cNvPr>
              <p:cNvGraphicFramePr>
                <a:graphicFrameLocks noGrp="1"/>
              </p:cNvGraphicFramePr>
              <p:nvPr>
                <p:extLst>
                  <p:ext uri="{D42A27DB-BD31-4B8C-83A1-F6EECF244321}">
                    <p14:modId xmlns:p14="http://schemas.microsoft.com/office/powerpoint/2010/main" val="2414732265"/>
                  </p:ext>
                </p:extLst>
              </p:nvPr>
            </p:nvGraphicFramePr>
            <p:xfrm>
              <a:off x="354953" y="314800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r="-187097" b="-410345"/>
                          </a:stretch>
                        </a:blipFill>
                      </a:tcPr>
                    </a:tc>
                    <a:tc>
                      <a:txBody>
                        <a:bodyPr/>
                        <a:lstStyle/>
                        <a:p>
                          <a:endParaRPr lang="en-US"/>
                        </a:p>
                      </a:txBody>
                      <a:tcPr>
                        <a:blipFill>
                          <a:blip r:embed="rId4"/>
                          <a:stretch>
                            <a:fillRect l="-100000" r="-87097" b="-410345"/>
                          </a:stretch>
                        </a:blipFill>
                      </a:tcPr>
                    </a:tc>
                    <a:tc>
                      <a:txBody>
                        <a:bodyPr/>
                        <a:lstStyle/>
                        <a:p>
                          <a:endParaRPr lang="en-US"/>
                        </a:p>
                      </a:txBody>
                      <a:tcPr>
                        <a:blipFill>
                          <a:blip r:embed="rId4"/>
                          <a:stretch>
                            <a:fillRect l="-233962" r="-1887"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t="-96667" r="-187097" b="-296667"/>
                          </a:stretch>
                        </a:blipFill>
                      </a:tcPr>
                    </a:tc>
                    <a:tc>
                      <a:txBody>
                        <a:bodyPr/>
                        <a:lstStyle/>
                        <a:p>
                          <a:endParaRPr lang="en-US"/>
                        </a:p>
                      </a:txBody>
                      <a:tcPr>
                        <a:blipFill>
                          <a:blip r:embed="rId4"/>
                          <a:stretch>
                            <a:fillRect l="-100000" t="-96667" r="-87097" b="-296667"/>
                          </a:stretch>
                        </a:blipFill>
                      </a:tcPr>
                    </a:tc>
                    <a:tc>
                      <a:txBody>
                        <a:bodyPr/>
                        <a:lstStyle/>
                        <a:p>
                          <a:endParaRPr lang="en-US"/>
                        </a:p>
                      </a:txBody>
                      <a:tcPr>
                        <a:blipFill>
                          <a:blip r:embed="rId4"/>
                          <a:stretch>
                            <a:fillRect l="-233962" t="-96667" r="-1887"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t="-203448" r="-187097" b="-206897"/>
                          </a:stretch>
                        </a:blipFill>
                      </a:tcPr>
                    </a:tc>
                    <a:tc>
                      <a:txBody>
                        <a:bodyPr/>
                        <a:lstStyle/>
                        <a:p>
                          <a:endParaRPr lang="en-US"/>
                        </a:p>
                      </a:txBody>
                      <a:tcPr>
                        <a:blipFill>
                          <a:blip r:embed="rId4"/>
                          <a:stretch>
                            <a:fillRect l="-100000" t="-203448" r="-87097" b="-206897"/>
                          </a:stretch>
                        </a:blipFill>
                      </a:tcPr>
                    </a:tc>
                    <a:tc>
                      <a:txBody>
                        <a:bodyPr/>
                        <a:lstStyle/>
                        <a:p>
                          <a:endParaRPr lang="en-US"/>
                        </a:p>
                      </a:txBody>
                      <a:tcPr>
                        <a:blipFill>
                          <a:blip r:embed="rId4"/>
                          <a:stretch>
                            <a:fillRect l="-233962" t="-203448" r="-1887"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t="-293333" r="-187097" b="-100000"/>
                          </a:stretch>
                        </a:blipFill>
                      </a:tcPr>
                    </a:tc>
                    <a:tc>
                      <a:txBody>
                        <a:bodyPr/>
                        <a:lstStyle/>
                        <a:p>
                          <a:endParaRPr lang="en-US"/>
                        </a:p>
                      </a:txBody>
                      <a:tcPr>
                        <a:blipFill>
                          <a:blip r:embed="rId4"/>
                          <a:stretch>
                            <a:fillRect l="-100000" t="-293333" r="-87097" b="-100000"/>
                          </a:stretch>
                        </a:blipFill>
                      </a:tcPr>
                    </a:tc>
                    <a:tc>
                      <a:txBody>
                        <a:bodyPr/>
                        <a:lstStyle/>
                        <a:p>
                          <a:endParaRPr lang="en-US"/>
                        </a:p>
                      </a:txBody>
                      <a:tcPr>
                        <a:blipFill>
                          <a:blip r:embed="rId4"/>
                          <a:stretch>
                            <a:fillRect l="-233962" t="-293333" r="-1887"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t="-406897" r="-187097" b="-3448"/>
                          </a:stretch>
                        </a:blipFill>
                      </a:tcPr>
                    </a:tc>
                    <a:tc>
                      <a:txBody>
                        <a:bodyPr/>
                        <a:lstStyle/>
                        <a:p>
                          <a:endParaRPr lang="en-US"/>
                        </a:p>
                      </a:txBody>
                      <a:tcPr>
                        <a:blipFill>
                          <a:blip r:embed="rId4"/>
                          <a:stretch>
                            <a:fillRect l="-100000" t="-406897" r="-87097" b="-3448"/>
                          </a:stretch>
                        </a:blipFill>
                      </a:tcPr>
                    </a:tc>
                    <a:tc>
                      <a:txBody>
                        <a:bodyPr/>
                        <a:lstStyle/>
                        <a:p>
                          <a:endParaRPr lang="en-US"/>
                        </a:p>
                      </a:txBody>
                      <a:tcPr>
                        <a:blipFill>
                          <a:blip r:embed="rId4"/>
                          <a:stretch>
                            <a:fillRect l="-233962" t="-406897" r="-1887"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20FADEEF-3FC2-224C-84C6-C545F4936C6D}"/>
                  </a:ext>
                </a:extLst>
              </p:cNvPr>
              <p:cNvGraphicFramePr>
                <a:graphicFrameLocks noGrp="1"/>
              </p:cNvGraphicFramePr>
              <p:nvPr>
                <p:extLst>
                  <p:ext uri="{D42A27DB-BD31-4B8C-83A1-F6EECF244321}">
                    <p14:modId xmlns:p14="http://schemas.microsoft.com/office/powerpoint/2010/main" val="3582727689"/>
                  </p:ext>
                </p:extLst>
              </p:nvPr>
            </p:nvGraphicFramePr>
            <p:xfrm>
              <a:off x="2789000" y="314800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𝜙</m:t>
                                    </m:r>
                                  </m:e>
                                  <m:sup>
                                    <m:r>
                                      <a:rPr lang="de-DE" b="1" i="1" smtClean="0">
                                        <a:latin typeface="Cambria Math" panose="02040503050406030204" pitchFamily="18" charset="0"/>
                                        <a:ea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58" name="Table 57">
                <a:extLst>
                  <a:ext uri="{FF2B5EF4-FFF2-40B4-BE49-F238E27FC236}">
                    <a16:creationId xmlns:a16="http://schemas.microsoft.com/office/drawing/2014/main" id="{20FADEEF-3FC2-224C-84C6-C545F4936C6D}"/>
                  </a:ext>
                </a:extLst>
              </p:cNvPr>
              <p:cNvGraphicFramePr>
                <a:graphicFrameLocks noGrp="1"/>
              </p:cNvGraphicFramePr>
              <p:nvPr>
                <p:extLst>
                  <p:ext uri="{D42A27DB-BD31-4B8C-83A1-F6EECF244321}">
                    <p14:modId xmlns:p14="http://schemas.microsoft.com/office/powerpoint/2010/main" val="3582727689"/>
                  </p:ext>
                </p:extLst>
              </p:nvPr>
            </p:nvGraphicFramePr>
            <p:xfrm>
              <a:off x="2789000" y="314800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r="-185484" b="-410345"/>
                          </a:stretch>
                        </a:blipFill>
                      </a:tcPr>
                    </a:tc>
                    <a:tc>
                      <a:txBody>
                        <a:bodyPr/>
                        <a:lstStyle/>
                        <a:p>
                          <a:endParaRPr lang="en-US"/>
                        </a:p>
                      </a:txBody>
                      <a:tcPr>
                        <a:blipFill>
                          <a:blip r:embed="rId5"/>
                          <a:stretch>
                            <a:fillRect l="-101613" r="-85484" b="-410345"/>
                          </a:stretch>
                        </a:blipFill>
                      </a:tcPr>
                    </a:tc>
                    <a:tc>
                      <a:txBody>
                        <a:bodyPr/>
                        <a:lstStyle/>
                        <a:p>
                          <a:endParaRPr lang="en-US"/>
                        </a:p>
                      </a:txBody>
                      <a:tcPr>
                        <a:blipFill>
                          <a:blip r:embed="rId5"/>
                          <a:stretch>
                            <a:fillRect l="-240385" r="-1923"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96667" r="-185484" b="-296667"/>
                          </a:stretch>
                        </a:blipFill>
                      </a:tcPr>
                    </a:tc>
                    <a:tc>
                      <a:txBody>
                        <a:bodyPr/>
                        <a:lstStyle/>
                        <a:p>
                          <a:endParaRPr lang="en-US"/>
                        </a:p>
                      </a:txBody>
                      <a:tcPr>
                        <a:blipFill>
                          <a:blip r:embed="rId5"/>
                          <a:stretch>
                            <a:fillRect l="-101613" t="-96667" r="-85484" b="-296667"/>
                          </a:stretch>
                        </a:blipFill>
                      </a:tcPr>
                    </a:tc>
                    <a:tc>
                      <a:txBody>
                        <a:bodyPr/>
                        <a:lstStyle/>
                        <a:p>
                          <a:endParaRPr lang="en-US"/>
                        </a:p>
                      </a:txBody>
                      <a:tcPr>
                        <a:blipFill>
                          <a:blip r:embed="rId5"/>
                          <a:stretch>
                            <a:fillRect l="-240385" t="-96667" r="-1923"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3448" r="-185484" b="-206897"/>
                          </a:stretch>
                        </a:blipFill>
                      </a:tcPr>
                    </a:tc>
                    <a:tc>
                      <a:txBody>
                        <a:bodyPr/>
                        <a:lstStyle/>
                        <a:p>
                          <a:endParaRPr lang="en-US"/>
                        </a:p>
                      </a:txBody>
                      <a:tcPr>
                        <a:blipFill>
                          <a:blip r:embed="rId5"/>
                          <a:stretch>
                            <a:fillRect l="-101613" t="-203448" r="-85484" b="-206897"/>
                          </a:stretch>
                        </a:blipFill>
                      </a:tcPr>
                    </a:tc>
                    <a:tc>
                      <a:txBody>
                        <a:bodyPr/>
                        <a:lstStyle/>
                        <a:p>
                          <a:endParaRPr lang="en-US"/>
                        </a:p>
                      </a:txBody>
                      <a:tcPr>
                        <a:blipFill>
                          <a:blip r:embed="rId5"/>
                          <a:stretch>
                            <a:fillRect l="-240385" t="-203448" r="-1923"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l="-1613" t="-293333" r="-185484" b="-100000"/>
                          </a:stretch>
                        </a:blipFill>
                      </a:tcPr>
                    </a:tc>
                    <a:tc>
                      <a:txBody>
                        <a:bodyPr/>
                        <a:lstStyle/>
                        <a:p>
                          <a:endParaRPr lang="en-US"/>
                        </a:p>
                      </a:txBody>
                      <a:tcPr>
                        <a:blipFill>
                          <a:blip r:embed="rId5"/>
                          <a:stretch>
                            <a:fillRect l="-101613" t="-293333" r="-85484" b="-100000"/>
                          </a:stretch>
                        </a:blipFill>
                      </a:tcPr>
                    </a:tc>
                    <a:tc>
                      <a:txBody>
                        <a:bodyPr/>
                        <a:lstStyle/>
                        <a:p>
                          <a:endParaRPr lang="en-US"/>
                        </a:p>
                      </a:txBody>
                      <a:tcPr>
                        <a:blipFill>
                          <a:blip r:embed="rId5"/>
                          <a:stretch>
                            <a:fillRect l="-240385" t="-293333" r="-1923"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l="-1613" t="-406897" r="-185484" b="-3448"/>
                          </a:stretch>
                        </a:blipFill>
                      </a:tcPr>
                    </a:tc>
                    <a:tc>
                      <a:txBody>
                        <a:bodyPr/>
                        <a:lstStyle/>
                        <a:p>
                          <a:endParaRPr lang="en-US"/>
                        </a:p>
                      </a:txBody>
                      <a:tcPr>
                        <a:blipFill>
                          <a:blip r:embed="rId5"/>
                          <a:stretch>
                            <a:fillRect l="-101613" t="-406897" r="-85484" b="-3448"/>
                          </a:stretch>
                        </a:blipFill>
                      </a:tcPr>
                    </a:tc>
                    <a:tc>
                      <a:txBody>
                        <a:bodyPr/>
                        <a:lstStyle/>
                        <a:p>
                          <a:endParaRPr lang="en-US"/>
                        </a:p>
                      </a:txBody>
                      <a:tcPr>
                        <a:blipFill>
                          <a:blip r:embed="rId5"/>
                          <a:stretch>
                            <a:fillRect l="-240385" t="-406897" r="-1923"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9" name="Table 58">
                <a:extLst>
                  <a:ext uri="{FF2B5EF4-FFF2-40B4-BE49-F238E27FC236}">
                    <a16:creationId xmlns:a16="http://schemas.microsoft.com/office/drawing/2014/main" id="{043C9FA2-AB51-6D42-AA59-91BF371AFEF5}"/>
                  </a:ext>
                </a:extLst>
              </p:cNvPr>
              <p:cNvGraphicFramePr>
                <a:graphicFrameLocks noGrp="1"/>
              </p:cNvGraphicFramePr>
              <p:nvPr>
                <p:extLst>
                  <p:ext uri="{D42A27DB-BD31-4B8C-83A1-F6EECF244321}">
                    <p14:modId xmlns:p14="http://schemas.microsoft.com/office/powerpoint/2010/main" val="1415745264"/>
                  </p:ext>
                </p:extLst>
              </p:nvPr>
            </p:nvGraphicFramePr>
            <p:xfrm>
              <a:off x="5223047" y="1664644"/>
              <a:ext cx="37221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1060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5+8</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5+3</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0+3</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−5+1</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−10+1</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59" name="Table 58">
                <a:extLst>
                  <a:ext uri="{FF2B5EF4-FFF2-40B4-BE49-F238E27FC236}">
                    <a16:creationId xmlns:a16="http://schemas.microsoft.com/office/drawing/2014/main" id="{043C9FA2-AB51-6D42-AA59-91BF371AFEF5}"/>
                  </a:ext>
                </a:extLst>
              </p:cNvPr>
              <p:cNvGraphicFramePr>
                <a:graphicFrameLocks noGrp="1"/>
              </p:cNvGraphicFramePr>
              <p:nvPr>
                <p:extLst>
                  <p:ext uri="{D42A27DB-BD31-4B8C-83A1-F6EECF244321}">
                    <p14:modId xmlns:p14="http://schemas.microsoft.com/office/powerpoint/2010/main" val="1415745264"/>
                  </p:ext>
                </p:extLst>
              </p:nvPr>
            </p:nvGraphicFramePr>
            <p:xfrm>
              <a:off x="5223047" y="1664644"/>
              <a:ext cx="37221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1060768">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l="-1613" t="-3448" r="-375806" b="-810345"/>
                          </a:stretch>
                        </a:blipFill>
                      </a:tcPr>
                    </a:tc>
                    <a:tc>
                      <a:txBody>
                        <a:bodyPr/>
                        <a:lstStyle/>
                        <a:p>
                          <a:endParaRPr lang="en-US"/>
                        </a:p>
                      </a:txBody>
                      <a:tcPr>
                        <a:blipFill>
                          <a:blip r:embed="rId6"/>
                          <a:stretch>
                            <a:fillRect l="-103279" t="-3448" r="-281967" b="-810345"/>
                          </a:stretch>
                        </a:blipFill>
                      </a:tcPr>
                    </a:tc>
                    <a:tc>
                      <a:txBody>
                        <a:bodyPr/>
                        <a:lstStyle/>
                        <a:p>
                          <a:endParaRPr lang="en-US"/>
                        </a:p>
                      </a:txBody>
                      <a:tcPr>
                        <a:blipFill>
                          <a:blip r:embed="rId6"/>
                          <a:stretch>
                            <a:fillRect l="-142529" t="-3448" r="-97701" b="-810345"/>
                          </a:stretch>
                        </a:blipFill>
                      </a:tcPr>
                    </a:tc>
                    <a:tc>
                      <a:txBody>
                        <a:bodyPr/>
                        <a:lstStyle/>
                        <a:p>
                          <a:endParaRPr lang="en-US"/>
                        </a:p>
                      </a:txBody>
                      <a:tcPr>
                        <a:blipFill>
                          <a:blip r:embed="rId6"/>
                          <a:stretch>
                            <a:fillRect l="-251190" t="-3448" r="-1190"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l="-1613" t="-103448" r="-375806" b="-710345"/>
                          </a:stretch>
                        </a:blipFill>
                      </a:tcPr>
                    </a:tc>
                    <a:tc>
                      <a:txBody>
                        <a:bodyPr/>
                        <a:lstStyle/>
                        <a:p>
                          <a:endParaRPr lang="en-US"/>
                        </a:p>
                      </a:txBody>
                      <a:tcPr>
                        <a:blipFill>
                          <a:blip r:embed="rId6"/>
                          <a:stretch>
                            <a:fillRect l="-103279" t="-103448" r="-281967" b="-710345"/>
                          </a:stretch>
                        </a:blipFill>
                      </a:tcPr>
                    </a:tc>
                    <a:tc>
                      <a:txBody>
                        <a:bodyPr/>
                        <a:lstStyle/>
                        <a:p>
                          <a:endParaRPr lang="en-US"/>
                        </a:p>
                      </a:txBody>
                      <a:tcPr>
                        <a:blipFill>
                          <a:blip r:embed="rId6"/>
                          <a:stretch>
                            <a:fillRect l="-142529" t="-103448" r="-97701" b="-710345"/>
                          </a:stretch>
                        </a:blipFill>
                      </a:tcPr>
                    </a:tc>
                    <a:tc>
                      <a:txBody>
                        <a:bodyPr/>
                        <a:lstStyle/>
                        <a:p>
                          <a:endParaRPr lang="en-US"/>
                        </a:p>
                      </a:txBody>
                      <a:tcPr>
                        <a:blipFill>
                          <a:blip r:embed="rId6"/>
                          <a:stretch>
                            <a:fillRect l="-251190" t="-103448" r="-1190" b="-7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6"/>
                          <a:stretch>
                            <a:fillRect l="-1613" t="-196667" r="-375806" b="-586667"/>
                          </a:stretch>
                        </a:blipFill>
                      </a:tcPr>
                    </a:tc>
                    <a:tc>
                      <a:txBody>
                        <a:bodyPr/>
                        <a:lstStyle/>
                        <a:p>
                          <a:endParaRPr lang="en-US"/>
                        </a:p>
                      </a:txBody>
                      <a:tcPr>
                        <a:blipFill>
                          <a:blip r:embed="rId6"/>
                          <a:stretch>
                            <a:fillRect l="-103279" t="-196667" r="-281967" b="-586667"/>
                          </a:stretch>
                        </a:blipFill>
                      </a:tcPr>
                    </a:tc>
                    <a:tc>
                      <a:txBody>
                        <a:bodyPr/>
                        <a:lstStyle/>
                        <a:p>
                          <a:endParaRPr lang="en-US"/>
                        </a:p>
                      </a:txBody>
                      <a:tcPr>
                        <a:blipFill>
                          <a:blip r:embed="rId6"/>
                          <a:stretch>
                            <a:fillRect l="-142529" t="-196667" r="-97701" b="-586667"/>
                          </a:stretch>
                        </a:blipFill>
                      </a:tcPr>
                    </a:tc>
                    <a:tc>
                      <a:txBody>
                        <a:bodyPr/>
                        <a:lstStyle/>
                        <a:p>
                          <a:endParaRPr lang="en-US"/>
                        </a:p>
                      </a:txBody>
                      <a:tcPr>
                        <a:blipFill>
                          <a:blip r:embed="rId6"/>
                          <a:stretch>
                            <a:fillRect l="-251190" t="-196667" r="-1190" b="-58666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6"/>
                          <a:stretch>
                            <a:fillRect l="-1613" t="-306897" r="-375806" b="-506897"/>
                          </a:stretch>
                        </a:blipFill>
                      </a:tcPr>
                    </a:tc>
                    <a:tc>
                      <a:txBody>
                        <a:bodyPr/>
                        <a:lstStyle/>
                        <a:p>
                          <a:endParaRPr lang="en-US"/>
                        </a:p>
                      </a:txBody>
                      <a:tcPr>
                        <a:blipFill>
                          <a:blip r:embed="rId6"/>
                          <a:stretch>
                            <a:fillRect l="-103279" t="-306897" r="-281967" b="-506897"/>
                          </a:stretch>
                        </a:blipFill>
                      </a:tcPr>
                    </a:tc>
                    <a:tc>
                      <a:txBody>
                        <a:bodyPr/>
                        <a:lstStyle/>
                        <a:p>
                          <a:endParaRPr lang="en-US"/>
                        </a:p>
                      </a:txBody>
                      <a:tcPr>
                        <a:blipFill>
                          <a:blip r:embed="rId6"/>
                          <a:stretch>
                            <a:fillRect l="-142529" t="-306897" r="-97701" b="-506897"/>
                          </a:stretch>
                        </a:blipFill>
                      </a:tcPr>
                    </a:tc>
                    <a:tc>
                      <a:txBody>
                        <a:bodyPr/>
                        <a:lstStyle/>
                        <a:p>
                          <a:endParaRPr lang="en-US"/>
                        </a:p>
                      </a:txBody>
                      <a:tcPr>
                        <a:blipFill>
                          <a:blip r:embed="rId6"/>
                          <a:stretch>
                            <a:fillRect l="-251190" t="-306897" r="-1190"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6"/>
                          <a:stretch>
                            <a:fillRect l="-1613" t="-406897" r="-375806" b="-406897"/>
                          </a:stretch>
                        </a:blipFill>
                      </a:tcPr>
                    </a:tc>
                    <a:tc>
                      <a:txBody>
                        <a:bodyPr/>
                        <a:lstStyle/>
                        <a:p>
                          <a:endParaRPr lang="en-US"/>
                        </a:p>
                      </a:txBody>
                      <a:tcPr>
                        <a:blipFill>
                          <a:blip r:embed="rId6"/>
                          <a:stretch>
                            <a:fillRect l="-103279" t="-406897" r="-281967" b="-406897"/>
                          </a:stretch>
                        </a:blipFill>
                      </a:tcPr>
                    </a:tc>
                    <a:tc>
                      <a:txBody>
                        <a:bodyPr/>
                        <a:lstStyle/>
                        <a:p>
                          <a:endParaRPr lang="en-US"/>
                        </a:p>
                      </a:txBody>
                      <a:tcPr>
                        <a:blipFill>
                          <a:blip r:embed="rId6"/>
                          <a:stretch>
                            <a:fillRect l="-142529" t="-406897" r="-97701" b="-406897"/>
                          </a:stretch>
                        </a:blipFill>
                      </a:tcPr>
                    </a:tc>
                    <a:tc>
                      <a:txBody>
                        <a:bodyPr/>
                        <a:lstStyle/>
                        <a:p>
                          <a:endParaRPr lang="en-US"/>
                        </a:p>
                      </a:txBody>
                      <a:tcPr>
                        <a:blipFill>
                          <a:blip r:embed="rId6"/>
                          <a:stretch>
                            <a:fillRect l="-251190" t="-406897" r="-1190" b="-406897"/>
                          </a:stretch>
                        </a:blipFill>
                      </a:tcPr>
                    </a:tc>
                    <a:extLst>
                      <a:ext uri="{0D108BD9-81ED-4DB2-BD59-A6C34878D82A}">
                        <a16:rowId xmlns:a16="http://schemas.microsoft.com/office/drawing/2014/main" val="576065180"/>
                      </a:ext>
                    </a:extLst>
                  </a:tr>
                  <a:tr h="370840">
                    <a:tc>
                      <a:txBody>
                        <a:bodyPr/>
                        <a:lstStyle/>
                        <a:p>
                          <a:endParaRPr lang="en-US"/>
                        </a:p>
                      </a:txBody>
                      <a:tcPr>
                        <a:blipFill>
                          <a:blip r:embed="rId6"/>
                          <a:stretch>
                            <a:fillRect l="-1613" t="-506897" r="-375806" b="-306897"/>
                          </a:stretch>
                        </a:blipFill>
                      </a:tcPr>
                    </a:tc>
                    <a:tc>
                      <a:txBody>
                        <a:bodyPr/>
                        <a:lstStyle/>
                        <a:p>
                          <a:endParaRPr lang="en-US"/>
                        </a:p>
                      </a:txBody>
                      <a:tcPr>
                        <a:blipFill>
                          <a:blip r:embed="rId6"/>
                          <a:stretch>
                            <a:fillRect l="-103279" t="-506897" r="-281967" b="-306897"/>
                          </a:stretch>
                        </a:blipFill>
                      </a:tcPr>
                    </a:tc>
                    <a:tc>
                      <a:txBody>
                        <a:bodyPr/>
                        <a:lstStyle/>
                        <a:p>
                          <a:endParaRPr lang="en-US"/>
                        </a:p>
                      </a:txBody>
                      <a:tcPr>
                        <a:blipFill>
                          <a:blip r:embed="rId6"/>
                          <a:stretch>
                            <a:fillRect l="-142529" t="-506897" r="-97701" b="-306897"/>
                          </a:stretch>
                        </a:blipFill>
                      </a:tcPr>
                    </a:tc>
                    <a:tc>
                      <a:txBody>
                        <a:bodyPr/>
                        <a:lstStyle/>
                        <a:p>
                          <a:endParaRPr lang="en-US"/>
                        </a:p>
                      </a:txBody>
                      <a:tcPr>
                        <a:blipFill>
                          <a:blip r:embed="rId6"/>
                          <a:stretch>
                            <a:fillRect l="-251190" t="-506897" r="-1190" b="-30689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6"/>
                          <a:stretch>
                            <a:fillRect l="-1613" t="-586667" r="-375806" b="-196667"/>
                          </a:stretch>
                        </a:blipFill>
                      </a:tcPr>
                    </a:tc>
                    <a:tc>
                      <a:txBody>
                        <a:bodyPr/>
                        <a:lstStyle/>
                        <a:p>
                          <a:endParaRPr lang="en-US"/>
                        </a:p>
                      </a:txBody>
                      <a:tcPr>
                        <a:blipFill>
                          <a:blip r:embed="rId6"/>
                          <a:stretch>
                            <a:fillRect l="-103279" t="-586667" r="-281967" b="-196667"/>
                          </a:stretch>
                        </a:blipFill>
                      </a:tcPr>
                    </a:tc>
                    <a:tc>
                      <a:txBody>
                        <a:bodyPr/>
                        <a:lstStyle/>
                        <a:p>
                          <a:endParaRPr lang="en-US"/>
                        </a:p>
                      </a:txBody>
                      <a:tcPr>
                        <a:blipFill>
                          <a:blip r:embed="rId6"/>
                          <a:stretch>
                            <a:fillRect l="-142529" t="-586667" r="-97701" b="-196667"/>
                          </a:stretch>
                        </a:blipFill>
                      </a:tcPr>
                    </a:tc>
                    <a:tc>
                      <a:txBody>
                        <a:bodyPr/>
                        <a:lstStyle/>
                        <a:p>
                          <a:endParaRPr lang="en-US"/>
                        </a:p>
                      </a:txBody>
                      <a:tcPr>
                        <a:blipFill>
                          <a:blip r:embed="rId6"/>
                          <a:stretch>
                            <a:fillRect l="-251190" t="-586667" r="-1190" b="-196667"/>
                          </a:stretch>
                        </a:blipFill>
                      </a:tcPr>
                    </a:tc>
                    <a:extLst>
                      <a:ext uri="{0D108BD9-81ED-4DB2-BD59-A6C34878D82A}">
                        <a16:rowId xmlns:a16="http://schemas.microsoft.com/office/drawing/2014/main" val="100732356"/>
                      </a:ext>
                    </a:extLst>
                  </a:tr>
                  <a:tr h="370840">
                    <a:tc>
                      <a:txBody>
                        <a:bodyPr/>
                        <a:lstStyle/>
                        <a:p>
                          <a:endParaRPr lang="en-US"/>
                        </a:p>
                      </a:txBody>
                      <a:tcPr>
                        <a:blipFill>
                          <a:blip r:embed="rId6"/>
                          <a:stretch>
                            <a:fillRect l="-1613" t="-710345" r="-375806" b="-103448"/>
                          </a:stretch>
                        </a:blipFill>
                      </a:tcPr>
                    </a:tc>
                    <a:tc>
                      <a:txBody>
                        <a:bodyPr/>
                        <a:lstStyle/>
                        <a:p>
                          <a:endParaRPr lang="en-US"/>
                        </a:p>
                      </a:txBody>
                      <a:tcPr>
                        <a:blipFill>
                          <a:blip r:embed="rId6"/>
                          <a:stretch>
                            <a:fillRect l="-103279" t="-710345" r="-281967" b="-103448"/>
                          </a:stretch>
                        </a:blipFill>
                      </a:tcPr>
                    </a:tc>
                    <a:tc>
                      <a:txBody>
                        <a:bodyPr/>
                        <a:lstStyle/>
                        <a:p>
                          <a:endParaRPr lang="en-US"/>
                        </a:p>
                      </a:txBody>
                      <a:tcPr>
                        <a:blipFill>
                          <a:blip r:embed="rId6"/>
                          <a:stretch>
                            <a:fillRect l="-142529" t="-710345" r="-97701" b="-103448"/>
                          </a:stretch>
                        </a:blipFill>
                      </a:tcPr>
                    </a:tc>
                    <a:tc>
                      <a:txBody>
                        <a:bodyPr/>
                        <a:lstStyle/>
                        <a:p>
                          <a:endParaRPr lang="en-US"/>
                        </a:p>
                      </a:txBody>
                      <a:tcPr>
                        <a:blipFill>
                          <a:blip r:embed="rId6"/>
                          <a:stretch>
                            <a:fillRect l="-251190" t="-710345" r="-1190" b="-103448"/>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6"/>
                          <a:stretch>
                            <a:fillRect l="-1613" t="-810345" r="-375806" b="-3448"/>
                          </a:stretch>
                        </a:blipFill>
                      </a:tcPr>
                    </a:tc>
                    <a:tc>
                      <a:txBody>
                        <a:bodyPr/>
                        <a:lstStyle/>
                        <a:p>
                          <a:endParaRPr lang="en-US"/>
                        </a:p>
                      </a:txBody>
                      <a:tcPr>
                        <a:blipFill>
                          <a:blip r:embed="rId6"/>
                          <a:stretch>
                            <a:fillRect l="-103279" t="-810345" r="-281967" b="-3448"/>
                          </a:stretch>
                        </a:blipFill>
                      </a:tcPr>
                    </a:tc>
                    <a:tc>
                      <a:txBody>
                        <a:bodyPr/>
                        <a:lstStyle/>
                        <a:p>
                          <a:endParaRPr lang="en-US"/>
                        </a:p>
                      </a:txBody>
                      <a:tcPr>
                        <a:blipFill>
                          <a:blip r:embed="rId6"/>
                          <a:stretch>
                            <a:fillRect l="-142529" t="-810345" r="-97701" b="-3448"/>
                          </a:stretch>
                        </a:blipFill>
                      </a:tcPr>
                    </a:tc>
                    <a:tc>
                      <a:txBody>
                        <a:bodyPr/>
                        <a:lstStyle/>
                        <a:p>
                          <a:endParaRPr lang="en-US"/>
                        </a:p>
                      </a:txBody>
                      <a:tcPr>
                        <a:blipFill>
                          <a:blip r:embed="rId6"/>
                          <a:stretch>
                            <a:fillRect l="-251190" t="-810345" r="-1190" b="-3448"/>
                          </a:stretch>
                        </a:blipFill>
                      </a:tcPr>
                    </a:tc>
                    <a:extLst>
                      <a:ext uri="{0D108BD9-81ED-4DB2-BD59-A6C34878D82A}">
                        <a16:rowId xmlns:a16="http://schemas.microsoft.com/office/drawing/2014/main" val="2124492096"/>
                      </a:ext>
                    </a:extLst>
                  </a:tr>
                </a:tbl>
              </a:graphicData>
            </a:graphic>
          </p:graphicFrame>
        </mc:Fallback>
      </mc:AlternateContent>
      <p:grpSp>
        <p:nvGrpSpPr>
          <p:cNvPr id="90" name="Group 89">
            <a:extLst>
              <a:ext uri="{FF2B5EF4-FFF2-40B4-BE49-F238E27FC236}">
                <a16:creationId xmlns:a16="http://schemas.microsoft.com/office/drawing/2014/main" id="{63911357-1975-EB48-9BF6-8CAF6E7D9E97}"/>
              </a:ext>
            </a:extLst>
          </p:cNvPr>
          <p:cNvGrpSpPr/>
          <p:nvPr/>
        </p:nvGrpSpPr>
        <p:grpSpPr>
          <a:xfrm>
            <a:off x="1498240" y="5146204"/>
            <a:ext cx="3241682" cy="1438185"/>
            <a:chOff x="1104458" y="5126067"/>
            <a:chExt cx="3241682" cy="1438185"/>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AF15D84-B12F-AB4C-B1AF-0998F115D6DF}"/>
                    </a:ext>
                  </a:extLst>
                </p:cNvPr>
                <p:cNvSpPr txBox="1"/>
                <p:nvPr/>
              </p:nvSpPr>
              <p:spPr>
                <a:xfrm>
                  <a:off x="1104458" y="5524123"/>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m:t>
                        </m:r>
                      </m:oMath>
                    </m:oMathPara>
                  </a14:m>
                  <a:endParaRPr lang="en-GB" dirty="0"/>
                </a:p>
              </p:txBody>
            </p:sp>
          </mc:Choice>
          <mc:Fallback xmlns="">
            <p:sp>
              <p:nvSpPr>
                <p:cNvPr id="47" name="TextBox 46">
                  <a:extLst>
                    <a:ext uri="{FF2B5EF4-FFF2-40B4-BE49-F238E27FC236}">
                      <a16:creationId xmlns:a16="http://schemas.microsoft.com/office/drawing/2014/main" id="{FAF15D84-B12F-AB4C-B1AF-0998F115D6DF}"/>
                    </a:ext>
                  </a:extLst>
                </p:cNvPr>
                <p:cNvSpPr txBox="1">
                  <a:spLocks noRot="1" noChangeAspect="1" noMove="1" noResize="1" noEditPoints="1" noAdjustHandles="1" noChangeArrowheads="1" noChangeShapeType="1" noTextEdit="1"/>
                </p:cNvSpPr>
                <p:nvPr/>
              </p:nvSpPr>
              <p:spPr>
                <a:xfrm>
                  <a:off x="1104458" y="5524123"/>
                  <a:ext cx="64800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8C81C80-3D1F-5A47-B6B1-17CA36DC2E78}"/>
                    </a:ext>
                  </a:extLst>
                </p:cNvPr>
                <p:cNvSpPr txBox="1"/>
                <p:nvPr/>
              </p:nvSpPr>
              <p:spPr>
                <a:xfrm>
                  <a:off x="2152689" y="6014005"/>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8" name="TextBox 47">
                  <a:extLst>
                    <a:ext uri="{FF2B5EF4-FFF2-40B4-BE49-F238E27FC236}">
                      <a16:creationId xmlns:a16="http://schemas.microsoft.com/office/drawing/2014/main" id="{F8C81C80-3D1F-5A47-B6B1-17CA36DC2E78}"/>
                    </a:ext>
                  </a:extLst>
                </p:cNvPr>
                <p:cNvSpPr txBox="1">
                  <a:spLocks noRot="1" noChangeAspect="1" noMove="1" noResize="1" noEditPoints="1" noAdjustHandles="1" noChangeArrowheads="1" noChangeShapeType="1" noTextEdit="1"/>
                </p:cNvSpPr>
                <p:nvPr/>
              </p:nvSpPr>
              <p:spPr>
                <a:xfrm>
                  <a:off x="2152689" y="6014005"/>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EE4F1A50-841E-E741-8D4E-5E3703347136}"/>
                </a:ext>
              </a:extLst>
            </p:cNvPr>
            <p:cNvCxnSpPr>
              <a:cxnSpLocks/>
              <a:stCxn id="48" idx="0"/>
              <a:endCxn id="56" idx="2"/>
            </p:cNvCxnSpPr>
            <p:nvPr/>
          </p:nvCxnSpPr>
          <p:spPr>
            <a:xfrm flipH="1" flipV="1">
              <a:off x="2307815" y="5788498"/>
              <a:ext cx="416937"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01DFAC-8739-674F-AD5F-1F7C3094EE04}"/>
                </a:ext>
              </a:extLst>
            </p:cNvPr>
            <p:cNvCxnSpPr>
              <a:cxnSpLocks/>
              <a:stCxn id="48" idx="0"/>
              <a:endCxn id="24" idx="2"/>
            </p:cNvCxnSpPr>
            <p:nvPr/>
          </p:nvCxnSpPr>
          <p:spPr>
            <a:xfrm flipV="1">
              <a:off x="2724752" y="5788498"/>
              <a:ext cx="421224"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7CC8EF-AFDA-2C49-8AA0-24C46622824B}"/>
                </a:ext>
              </a:extLst>
            </p:cNvPr>
            <p:cNvCxnSpPr>
              <a:cxnSpLocks/>
              <a:stCxn id="47" idx="6"/>
              <a:endCxn id="56" idx="1"/>
            </p:cNvCxnSpPr>
            <p:nvPr/>
          </p:nvCxnSpPr>
          <p:spPr>
            <a:xfrm flipV="1">
              <a:off x="1752458" y="5716498"/>
              <a:ext cx="483357" cy="2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F4A8E96A-7692-7F4F-9DF7-5EB74FFB83EA}"/>
                </a:ext>
              </a:extLst>
            </p:cNvPr>
            <p:cNvGrpSpPr/>
            <p:nvPr/>
          </p:nvGrpSpPr>
          <p:grpSpPr>
            <a:xfrm>
              <a:off x="1884021" y="5644498"/>
              <a:ext cx="495794" cy="347171"/>
              <a:chOff x="6817110" y="2937320"/>
              <a:chExt cx="495794" cy="347171"/>
            </a:xfrm>
          </p:grpSpPr>
          <p:sp>
            <p:nvSpPr>
              <p:cNvPr id="56" name="Rectangle 55">
                <a:extLst>
                  <a:ext uri="{FF2B5EF4-FFF2-40B4-BE49-F238E27FC236}">
                    <a16:creationId xmlns:a16="http://schemas.microsoft.com/office/drawing/2014/main" id="{C895EB50-8CBD-D440-8918-6062198C4895}"/>
                  </a:ext>
                </a:extLst>
              </p:cNvPr>
              <p:cNvSpPr/>
              <p:nvPr/>
            </p:nvSpPr>
            <p:spPr>
              <a:xfrm>
                <a:off x="7168904"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0183818-041C-7448-8412-F3E68A06D0A1}"/>
                      </a:ext>
                    </a:extLst>
                  </p:cNvPr>
                  <p:cNvSpPr txBox="1"/>
                  <p:nvPr/>
                </p:nvSpPr>
                <p:spPr>
                  <a:xfrm>
                    <a:off x="6817110" y="3007492"/>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57" name="TextBox 56">
                    <a:extLst>
                      <a:ext uri="{FF2B5EF4-FFF2-40B4-BE49-F238E27FC236}">
                        <a16:creationId xmlns:a16="http://schemas.microsoft.com/office/drawing/2014/main" id="{20183818-041C-7448-8412-F3E68A06D0A1}"/>
                      </a:ext>
                    </a:extLst>
                  </p:cNvPr>
                  <p:cNvSpPr txBox="1">
                    <a:spLocks noRot="1" noChangeAspect="1" noMove="1" noResize="1" noEditPoints="1" noAdjustHandles="1" noChangeArrowheads="1" noChangeShapeType="1" noTextEdit="1"/>
                  </p:cNvSpPr>
                  <p:nvPr/>
                </p:nvSpPr>
                <p:spPr>
                  <a:xfrm>
                    <a:off x="6817110" y="3007492"/>
                    <a:ext cx="321755" cy="276999"/>
                  </a:xfrm>
                  <a:prstGeom prst="rect">
                    <a:avLst/>
                  </a:prstGeom>
                  <a:blipFill>
                    <a:blip r:embed="rId9"/>
                    <a:stretch>
                      <a:fillRect l="-14815"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1FBF0A4-3164-4A4F-A2BD-5A672B908361}"/>
                    </a:ext>
                  </a:extLst>
                </p:cNvPr>
                <p:cNvSpPr txBox="1"/>
                <p:nvPr/>
              </p:nvSpPr>
              <p:spPr>
                <a:xfrm>
                  <a:off x="3698140" y="552095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oMath>
                    </m:oMathPara>
                  </a14:m>
                  <a:endParaRPr lang="en-GB" dirty="0"/>
                </a:p>
              </p:txBody>
            </p:sp>
          </mc:Choice>
          <mc:Fallback xmlns="">
            <p:sp>
              <p:nvSpPr>
                <p:cNvPr id="22" name="TextBox 21">
                  <a:extLst>
                    <a:ext uri="{FF2B5EF4-FFF2-40B4-BE49-F238E27FC236}">
                      <a16:creationId xmlns:a16="http://schemas.microsoft.com/office/drawing/2014/main" id="{61FBF0A4-3164-4A4F-A2BD-5A672B908361}"/>
                    </a:ext>
                  </a:extLst>
                </p:cNvPr>
                <p:cNvSpPr txBox="1">
                  <a:spLocks noRot="1" noChangeAspect="1" noMove="1" noResize="1" noEditPoints="1" noAdjustHandles="1" noChangeArrowheads="1" noChangeShapeType="1" noTextEdit="1"/>
                </p:cNvSpPr>
                <p:nvPr/>
              </p:nvSpPr>
              <p:spPr>
                <a:xfrm>
                  <a:off x="3698140" y="5520958"/>
                  <a:ext cx="648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61400E86-D684-F24B-A074-D47A4CFACDC4}"/>
                </a:ext>
              </a:extLst>
            </p:cNvPr>
            <p:cNvCxnSpPr>
              <a:cxnSpLocks/>
              <a:stCxn id="24" idx="3"/>
              <a:endCxn id="22" idx="2"/>
            </p:cNvCxnSpPr>
            <p:nvPr/>
          </p:nvCxnSpPr>
          <p:spPr>
            <a:xfrm flipV="1">
              <a:off x="3217976" y="5715715"/>
              <a:ext cx="480164" cy="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5735FAB-8A30-CC4F-A414-6869F1835DF3}"/>
                </a:ext>
              </a:extLst>
            </p:cNvPr>
            <p:cNvGrpSpPr/>
            <p:nvPr/>
          </p:nvGrpSpPr>
          <p:grpSpPr>
            <a:xfrm>
              <a:off x="3073976" y="5644498"/>
              <a:ext cx="488596" cy="348998"/>
              <a:chOff x="3697291" y="5947287"/>
              <a:chExt cx="488596" cy="348998"/>
            </a:xfrm>
          </p:grpSpPr>
          <p:sp>
            <p:nvSpPr>
              <p:cNvPr id="24" name="Rectangle 23">
                <a:extLst>
                  <a:ext uri="{FF2B5EF4-FFF2-40B4-BE49-F238E27FC236}">
                    <a16:creationId xmlns:a16="http://schemas.microsoft.com/office/drawing/2014/main" id="{A9E4D4CB-C06D-804C-B467-CB0E9D92DFAA}"/>
                  </a:ext>
                </a:extLst>
              </p:cNvPr>
              <p:cNvSpPr/>
              <p:nvPr/>
            </p:nvSpPr>
            <p:spPr>
              <a:xfrm>
                <a:off x="3697291" y="59472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7B745B5-22B3-DE49-8A87-852BD23BA0C5}"/>
                      </a:ext>
                    </a:extLst>
                  </p:cNvPr>
                  <p:cNvSpPr txBox="1"/>
                  <p:nvPr/>
                </p:nvSpPr>
                <p:spPr>
                  <a:xfrm>
                    <a:off x="3859772" y="6019286"/>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25" name="TextBox 24">
                    <a:extLst>
                      <a:ext uri="{FF2B5EF4-FFF2-40B4-BE49-F238E27FC236}">
                        <a16:creationId xmlns:a16="http://schemas.microsoft.com/office/drawing/2014/main" id="{C7B745B5-22B3-DE49-8A87-852BD23BA0C5}"/>
                      </a:ext>
                    </a:extLst>
                  </p:cNvPr>
                  <p:cNvSpPr txBox="1">
                    <a:spLocks noRot="1" noChangeAspect="1" noMove="1" noResize="1" noEditPoints="1" noAdjustHandles="1" noChangeArrowheads="1" noChangeShapeType="1" noTextEdit="1"/>
                  </p:cNvSpPr>
                  <p:nvPr/>
                </p:nvSpPr>
                <p:spPr>
                  <a:xfrm>
                    <a:off x="3859772" y="6019286"/>
                    <a:ext cx="326115" cy="276999"/>
                  </a:xfrm>
                  <a:prstGeom prst="rect">
                    <a:avLst/>
                  </a:prstGeom>
                  <a:blipFill>
                    <a:blip r:embed="rId11"/>
                    <a:stretch>
                      <a:fillRect l="-14815"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DA2100D-F1B8-D045-AEF6-8B02EAEEF734}"/>
                    </a:ext>
                  </a:extLst>
                </p:cNvPr>
                <p:cNvSpPr txBox="1"/>
                <p:nvPr/>
              </p:nvSpPr>
              <p:spPr>
                <a:xfrm>
                  <a:off x="2400751" y="5126067"/>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28" name="TextBox 27">
                  <a:extLst>
                    <a:ext uri="{FF2B5EF4-FFF2-40B4-BE49-F238E27FC236}">
                      <a16:creationId xmlns:a16="http://schemas.microsoft.com/office/drawing/2014/main" id="{3DA2100D-F1B8-D045-AEF6-8B02EAEEF734}"/>
                    </a:ext>
                  </a:extLst>
                </p:cNvPr>
                <p:cNvSpPr txBox="1">
                  <a:spLocks noRot="1" noChangeAspect="1" noMove="1" noResize="1" noEditPoints="1" noAdjustHandles="1" noChangeArrowheads="1" noChangeShapeType="1" noTextEdit="1"/>
                </p:cNvSpPr>
                <p:nvPr/>
              </p:nvSpPr>
              <p:spPr>
                <a:xfrm>
                  <a:off x="2400751" y="5126067"/>
                  <a:ext cx="648000"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EC6BBF14-6361-FF47-82D4-9F752DBEA217}"/>
                </a:ext>
              </a:extLst>
            </p:cNvPr>
            <p:cNvCxnSpPr>
              <a:cxnSpLocks/>
              <a:stCxn id="56" idx="0"/>
              <a:endCxn id="28" idx="3"/>
            </p:cNvCxnSpPr>
            <p:nvPr/>
          </p:nvCxnSpPr>
          <p:spPr>
            <a:xfrm flipV="1">
              <a:off x="2307815" y="5458537"/>
              <a:ext cx="187833"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1507C1-D07C-EC44-8978-07DBF84E0CC8}"/>
                </a:ext>
              </a:extLst>
            </p:cNvPr>
            <p:cNvCxnSpPr>
              <a:cxnSpLocks/>
              <a:stCxn id="28" idx="5"/>
              <a:endCxn id="24" idx="0"/>
            </p:cNvCxnSpPr>
            <p:nvPr/>
          </p:nvCxnSpPr>
          <p:spPr>
            <a:xfrm>
              <a:off x="2953854" y="5458537"/>
              <a:ext cx="192122"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09C9800-2AB2-B746-B9FE-223FF6E65AAC}"/>
              </a:ext>
            </a:extLst>
          </p:cNvPr>
          <p:cNvGrpSpPr/>
          <p:nvPr/>
        </p:nvGrpSpPr>
        <p:grpSpPr>
          <a:xfrm>
            <a:off x="6111469" y="5080830"/>
            <a:ext cx="2247480" cy="1505320"/>
            <a:chOff x="5039541" y="4893175"/>
            <a:chExt cx="2247480" cy="1505320"/>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7CB8978-B30D-F34D-A0DC-72F03554B8D0}"/>
                    </a:ext>
                  </a:extLst>
                </p:cNvPr>
                <p:cNvSpPr txBox="1"/>
                <p:nvPr/>
              </p:nvSpPr>
              <p:spPr>
                <a:xfrm>
                  <a:off x="5039541" y="5358863"/>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m:t>
                        </m:r>
                      </m:oMath>
                    </m:oMathPara>
                  </a14:m>
                  <a:endParaRPr lang="en-GB" dirty="0"/>
                </a:p>
              </p:txBody>
            </p:sp>
          </mc:Choice>
          <mc:Fallback xmlns="">
            <p:sp>
              <p:nvSpPr>
                <p:cNvPr id="61" name="TextBox 60">
                  <a:extLst>
                    <a:ext uri="{FF2B5EF4-FFF2-40B4-BE49-F238E27FC236}">
                      <a16:creationId xmlns:a16="http://schemas.microsoft.com/office/drawing/2014/main" id="{A7CB8978-B30D-F34D-A0DC-72F03554B8D0}"/>
                    </a:ext>
                  </a:extLst>
                </p:cNvPr>
                <p:cNvSpPr txBox="1">
                  <a:spLocks noRot="1" noChangeAspect="1" noMove="1" noResize="1" noEditPoints="1" noAdjustHandles="1" noChangeArrowheads="1" noChangeShapeType="1" noTextEdit="1"/>
                </p:cNvSpPr>
                <p:nvPr/>
              </p:nvSpPr>
              <p:spPr>
                <a:xfrm>
                  <a:off x="5039541" y="5358863"/>
                  <a:ext cx="648000"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066BF85-E64D-7C47-87FE-608DCB6F7E11}"/>
                    </a:ext>
                  </a:extLst>
                </p:cNvPr>
                <p:cNvSpPr txBox="1"/>
                <p:nvPr/>
              </p:nvSpPr>
              <p:spPr>
                <a:xfrm>
                  <a:off x="5593565" y="5848248"/>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62" name="TextBox 61">
                  <a:extLst>
                    <a:ext uri="{FF2B5EF4-FFF2-40B4-BE49-F238E27FC236}">
                      <a16:creationId xmlns:a16="http://schemas.microsoft.com/office/drawing/2014/main" id="{D066BF85-E64D-7C47-87FE-608DCB6F7E11}"/>
                    </a:ext>
                  </a:extLst>
                </p:cNvPr>
                <p:cNvSpPr txBox="1">
                  <a:spLocks noRot="1" noChangeAspect="1" noMove="1" noResize="1" noEditPoints="1" noAdjustHandles="1" noChangeArrowheads="1" noChangeShapeType="1" noTextEdit="1"/>
                </p:cNvSpPr>
                <p:nvPr/>
              </p:nvSpPr>
              <p:spPr>
                <a:xfrm>
                  <a:off x="5593565" y="5848248"/>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55FB3E40-89FC-2148-8EE1-40B29E3D7CAC}"/>
                </a:ext>
              </a:extLst>
            </p:cNvPr>
            <p:cNvCxnSpPr>
              <a:cxnSpLocks/>
              <a:stCxn id="62" idx="0"/>
              <a:endCxn id="75" idx="2"/>
            </p:cNvCxnSpPr>
            <p:nvPr/>
          </p:nvCxnSpPr>
          <p:spPr>
            <a:xfrm flipV="1">
              <a:off x="6165628" y="5625620"/>
              <a:ext cx="0" cy="222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9D77D0B-AAC9-8741-B298-4D4BB5489D22}"/>
                </a:ext>
              </a:extLst>
            </p:cNvPr>
            <p:cNvCxnSpPr>
              <a:cxnSpLocks/>
              <a:stCxn id="61" idx="6"/>
              <a:endCxn id="75" idx="1"/>
            </p:cNvCxnSpPr>
            <p:nvPr/>
          </p:nvCxnSpPr>
          <p:spPr>
            <a:xfrm>
              <a:off x="5687541" y="5553620"/>
              <a:ext cx="406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1A2FBBBC-E250-2D40-BA42-C8F5184E977A}"/>
                </a:ext>
              </a:extLst>
            </p:cNvPr>
            <p:cNvGrpSpPr/>
            <p:nvPr/>
          </p:nvGrpSpPr>
          <p:grpSpPr>
            <a:xfrm>
              <a:off x="6093628" y="5481620"/>
              <a:ext cx="509478" cy="347288"/>
              <a:chOff x="6716057" y="2937320"/>
              <a:chExt cx="509478" cy="347288"/>
            </a:xfrm>
          </p:grpSpPr>
          <p:sp>
            <p:nvSpPr>
              <p:cNvPr id="75" name="Rectangle 74">
                <a:extLst>
                  <a:ext uri="{FF2B5EF4-FFF2-40B4-BE49-F238E27FC236}">
                    <a16:creationId xmlns:a16="http://schemas.microsoft.com/office/drawing/2014/main" id="{1F1B1AD9-E950-9540-A697-955814388961}"/>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667286B-5E1A-7C43-9D18-07B11D600AD1}"/>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76" name="TextBox 75">
                    <a:extLst>
                      <a:ext uri="{FF2B5EF4-FFF2-40B4-BE49-F238E27FC236}">
                        <a16:creationId xmlns:a16="http://schemas.microsoft.com/office/drawing/2014/main" id="{9667286B-5E1A-7C43-9D18-07B11D600AD1}"/>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5"/>
                    <a:stretch>
                      <a:fillRect l="-15385" r="-3846"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EF85161-2F87-584A-BC78-52185FFC82F3}"/>
                    </a:ext>
                  </a:extLst>
                </p:cNvPr>
                <p:cNvSpPr txBox="1"/>
                <p:nvPr/>
              </p:nvSpPr>
              <p:spPr>
                <a:xfrm>
                  <a:off x="6639021" y="5358863"/>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oMath>
                    </m:oMathPara>
                  </a14:m>
                  <a:endParaRPr lang="en-GB" dirty="0"/>
                </a:p>
              </p:txBody>
            </p:sp>
          </mc:Choice>
          <mc:Fallback xmlns="">
            <p:sp>
              <p:nvSpPr>
                <p:cNvPr id="67" name="TextBox 66">
                  <a:extLst>
                    <a:ext uri="{FF2B5EF4-FFF2-40B4-BE49-F238E27FC236}">
                      <a16:creationId xmlns:a16="http://schemas.microsoft.com/office/drawing/2014/main" id="{BEF85161-2F87-584A-BC78-52185FFC82F3}"/>
                    </a:ext>
                  </a:extLst>
                </p:cNvPr>
                <p:cNvSpPr txBox="1">
                  <a:spLocks noRot="1" noChangeAspect="1" noMove="1" noResize="1" noEditPoints="1" noAdjustHandles="1" noChangeArrowheads="1" noChangeShapeType="1" noTextEdit="1"/>
                </p:cNvSpPr>
                <p:nvPr/>
              </p:nvSpPr>
              <p:spPr>
                <a:xfrm>
                  <a:off x="6639021" y="5358863"/>
                  <a:ext cx="64800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68" name="Straight Connector 67">
              <a:extLst>
                <a:ext uri="{FF2B5EF4-FFF2-40B4-BE49-F238E27FC236}">
                  <a16:creationId xmlns:a16="http://schemas.microsoft.com/office/drawing/2014/main" id="{D3587959-7548-D84D-999F-0901FDEB75F9}"/>
                </a:ext>
              </a:extLst>
            </p:cNvPr>
            <p:cNvCxnSpPr>
              <a:cxnSpLocks/>
              <a:stCxn id="75" idx="3"/>
              <a:endCxn id="67" idx="2"/>
            </p:cNvCxnSpPr>
            <p:nvPr/>
          </p:nvCxnSpPr>
          <p:spPr>
            <a:xfrm>
              <a:off x="6237628" y="5553620"/>
              <a:ext cx="401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80ED16D8-F7B4-4A48-8BDE-FF95C1D5D6C8}"/>
                    </a:ext>
                  </a:extLst>
                </p:cNvPr>
                <p:cNvSpPr txBox="1"/>
                <p:nvPr/>
              </p:nvSpPr>
              <p:spPr>
                <a:xfrm>
                  <a:off x="5841628" y="4893175"/>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70" name="TextBox 69">
                  <a:extLst>
                    <a:ext uri="{FF2B5EF4-FFF2-40B4-BE49-F238E27FC236}">
                      <a16:creationId xmlns:a16="http://schemas.microsoft.com/office/drawing/2014/main" id="{80ED16D8-F7B4-4A48-8BDE-FF95C1D5D6C8}"/>
                    </a:ext>
                  </a:extLst>
                </p:cNvPr>
                <p:cNvSpPr txBox="1">
                  <a:spLocks noRot="1" noChangeAspect="1" noMove="1" noResize="1" noEditPoints="1" noAdjustHandles="1" noChangeArrowheads="1" noChangeShapeType="1" noTextEdit="1"/>
                </p:cNvSpPr>
                <p:nvPr/>
              </p:nvSpPr>
              <p:spPr>
                <a:xfrm>
                  <a:off x="5841628" y="4893175"/>
                  <a:ext cx="648000"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5931DD87-C16E-E24C-8FDC-604129BD272F}"/>
                </a:ext>
              </a:extLst>
            </p:cNvPr>
            <p:cNvCxnSpPr>
              <a:cxnSpLocks/>
              <a:stCxn id="75" idx="0"/>
              <a:endCxn id="70" idx="4"/>
            </p:cNvCxnSpPr>
            <p:nvPr/>
          </p:nvCxnSpPr>
          <p:spPr>
            <a:xfrm flipV="1">
              <a:off x="6165628" y="5282688"/>
              <a:ext cx="0" cy="198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7306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lstStyle/>
          <a:p>
            <a:r>
              <a:rPr lang="en-GB" dirty="0"/>
              <a:t>1. Set of Utility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lstStyle/>
              <a:p>
                <a:r>
                  <a:rPr lang="en-GB" dirty="0"/>
                  <a:t>Combination into one utility parfactor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oMath>
                </a14:m>
                <a:r>
                  <a:rPr lang="en-GB" dirty="0"/>
                  <a:t> in terms of semantics yields for EU queries: </a:t>
                </a:r>
              </a:p>
              <a:p>
                <a:pPr marL="0" indent="0">
                  <a:buNone/>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𝑒𝑢</m:t>
                      </m:r>
                      <m:d>
                        <m:dPr>
                          <m:ctrlPr>
                            <a:rPr lang="de-DE" sz="2400" i="1">
                              <a:latin typeface="Cambria Math" panose="02040503050406030204" pitchFamily="18" charset="0"/>
                            </a:rPr>
                          </m:ctrlPr>
                        </m:dPr>
                        <m:e>
                          <m:r>
                            <a:rPr lang="de-DE" sz="2400" b="1" i="1">
                              <a:latin typeface="Cambria Math" panose="02040503050406030204" pitchFamily="18" charset="0"/>
                            </a:rPr>
                            <m:t>𝑬</m:t>
                          </m:r>
                          <m:r>
                            <a:rPr lang="de-DE" sz="2400" i="1">
                              <a:latin typeface="Cambria Math" panose="02040503050406030204" pitchFamily="18" charset="0"/>
                            </a:rPr>
                            <m:t>,</m:t>
                          </m:r>
                          <m:r>
                            <a:rPr lang="de-DE" sz="2400" b="1" i="1">
                              <a:latin typeface="Cambria Math" panose="02040503050406030204" pitchFamily="18" charset="0"/>
                            </a:rPr>
                            <m:t>𝒂</m:t>
                          </m:r>
                        </m:e>
                      </m:d>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r>
                            <m:rPr>
                              <m:brk m:alnAt="7"/>
                            </m:rPr>
                            <a:rPr lang="de-DE" sz="2400" b="1" i="1">
                              <a:latin typeface="Cambria Math" panose="02040503050406030204" pitchFamily="18" charset="0"/>
                            </a:rPr>
                            <m:t>𝒓</m:t>
                          </m:r>
                          <m:r>
                            <m:rPr>
                              <m:brk m:alnAt="7"/>
                            </m:rP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ℛ</m:t>
                          </m:r>
                          <m:d>
                            <m:dPr>
                              <m:ctrlPr>
                                <a:rPr lang="de-DE" sz="2400" i="1">
                                  <a:latin typeface="Cambria Math" panose="02040503050406030204" pitchFamily="18" charset="0"/>
                                  <a:ea typeface="Cambria Math" panose="02040503050406030204" pitchFamily="18" charset="0"/>
                                </a:rPr>
                              </m:ctrlPr>
                            </m:dPr>
                            <m:e>
                              <m:r>
                                <a:rPr lang="de-DE" sz="2400" i="1">
                                  <a:solidFill>
                                    <a:schemeClr val="accent1"/>
                                  </a:solidFill>
                                  <a:latin typeface="Cambria Math" panose="02040503050406030204" pitchFamily="18" charset="0"/>
                                  <a:ea typeface="Cambria Math" panose="02040503050406030204" pitchFamily="18" charset="0"/>
                                </a:rPr>
                                <m:t>𝑟𝑣</m:t>
                              </m:r>
                              <m:d>
                                <m:dPr>
                                  <m:ctrlPr>
                                    <a:rPr lang="en-GB" sz="2400" i="1">
                                      <a:solidFill>
                                        <a:schemeClr val="accent1"/>
                                      </a:solidFill>
                                      <a:latin typeface="Cambria Math" panose="02040503050406030204" pitchFamily="18" charset="0"/>
                                      <a:ea typeface="Cambria Math" panose="02040503050406030204" pitchFamily="18" charset="0"/>
                                    </a:rPr>
                                  </m:ctrlPr>
                                </m:dPr>
                                <m:e>
                                  <m:sSubSup>
                                    <m:sSubSupPr>
                                      <m:ctrlPr>
                                        <a:rPr lang="en-GB" sz="2400"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sz="2400" i="1">
                                              <a:solidFill>
                                                <a:schemeClr val="accent1"/>
                                              </a:solidFill>
                                              <a:latin typeface="Cambria Math" panose="02040503050406030204" pitchFamily="18" charset="0"/>
                                              <a:ea typeface="Cambria Math" panose="02040503050406030204" pitchFamily="18" charset="0"/>
                                            </a:rPr>
                                          </m:ctrlPr>
                                        </m:dPr>
                                        <m:e>
                                          <m:sSub>
                                            <m:sSubPr>
                                              <m:ctrlPr>
                                                <a:rPr lang="en-GB" sz="2400" i="1">
                                                  <a:solidFill>
                                                    <a:schemeClr val="accent1"/>
                                                  </a:solidFill>
                                                  <a:latin typeface="Cambria Math" panose="02040503050406030204" pitchFamily="18" charset="0"/>
                                                  <a:ea typeface="Cambria Math" panose="02040503050406030204" pitchFamily="18" charset="0"/>
                                                </a:rPr>
                                              </m:ctrlPr>
                                            </m:sSubPr>
                                            <m:e>
                                              <m:r>
                                                <a:rPr lang="en-GB" sz="2400" i="1">
                                                  <a:solidFill>
                                                    <a:schemeClr val="accent1"/>
                                                  </a:solidFill>
                                                  <a:latin typeface="Cambria Math" panose="02040503050406030204" pitchFamily="18" charset="0"/>
                                                  <a:ea typeface="Cambria Math" panose="02040503050406030204" pitchFamily="18" charset="0"/>
                                                </a:rPr>
                                                <m:t>𝑔</m:t>
                                              </m:r>
                                            </m:e>
                                            <m:sub>
                                              <m:r>
                                                <a:rPr lang="en-GB" sz="2400" i="1">
                                                  <a:solidFill>
                                                    <a:schemeClr val="accent1"/>
                                                  </a:solidFill>
                                                  <a:latin typeface="Cambria Math" panose="02040503050406030204" pitchFamily="18" charset="0"/>
                                                  <a:ea typeface="Cambria Math" panose="02040503050406030204" pitchFamily="18" charset="0"/>
                                                </a:rPr>
                                                <m:t>𝑢</m:t>
                                              </m:r>
                                            </m:sub>
                                          </m:sSub>
                                        </m:e>
                                      </m:d>
                                    </m:e>
                                    <m:sub>
                                      <m:r>
                                        <a:rPr lang="en-GB" sz="2400" i="1">
                                          <a:solidFill>
                                            <a:schemeClr val="accent1"/>
                                          </a:solidFill>
                                          <a:latin typeface="Cambria Math" panose="02040503050406030204" pitchFamily="18" charset="0"/>
                                          <a:ea typeface="Cambria Math" panose="02040503050406030204" pitchFamily="18" charset="0"/>
                                        </a:rPr>
                                        <m:t>𝑢</m:t>
                                      </m:r>
                                      <m:r>
                                        <a:rPr lang="en-GB" sz="2400" i="1">
                                          <a:solidFill>
                                            <a:schemeClr val="accent1"/>
                                          </a:solidFill>
                                          <a:latin typeface="Cambria Math" panose="02040503050406030204" pitchFamily="18" charset="0"/>
                                          <a:ea typeface="Cambria Math" panose="02040503050406030204" pitchFamily="18" charset="0"/>
                                        </a:rPr>
                                        <m:t>=1</m:t>
                                      </m:r>
                                    </m:sub>
                                    <m:sup>
                                      <m:r>
                                        <a:rPr lang="en-GB" sz="2400" i="1">
                                          <a:solidFill>
                                            <a:schemeClr val="accent1"/>
                                          </a:solidFill>
                                          <a:latin typeface="Cambria Math" panose="02040503050406030204" pitchFamily="18" charset="0"/>
                                          <a:ea typeface="Cambria Math" panose="02040503050406030204" pitchFamily="18" charset="0"/>
                                        </a:rPr>
                                        <m:t>𝑚</m:t>
                                      </m:r>
                                    </m:sup>
                                  </m:sSubSup>
                                </m:e>
                              </m:d>
                            </m:e>
                          </m:d>
                        </m:sub>
                        <m:sup/>
                        <m:e>
                          <m:r>
                            <a:rPr lang="de-DE" sz="2400" i="1">
                              <a:solidFill>
                                <a:srgbClr val="C00000"/>
                              </a:solidFill>
                              <a:latin typeface="Cambria Math" panose="02040503050406030204" pitchFamily="18" charset="0"/>
                            </a:rPr>
                            <m:t>𝑃</m:t>
                          </m:r>
                          <m:d>
                            <m:dPr>
                              <m:ctrlPr>
                                <a:rPr lang="de-DE" sz="2400" i="1">
                                  <a:solidFill>
                                    <a:srgbClr val="C00000"/>
                                  </a:solidFill>
                                  <a:latin typeface="Cambria Math" panose="02040503050406030204" pitchFamily="18" charset="0"/>
                                </a:rPr>
                              </m:ctrlPr>
                            </m:dPr>
                            <m:e>
                              <m:r>
                                <m:rPr>
                                  <m:brk m:alnAt="7"/>
                                </m:rPr>
                                <a:rPr lang="de-DE" sz="2400" b="1" i="1">
                                  <a:solidFill>
                                    <a:srgbClr val="C00000"/>
                                  </a:solidFill>
                                  <a:latin typeface="Cambria Math" panose="02040503050406030204" pitchFamily="18" charset="0"/>
                                </a:rPr>
                                <m:t>𝒓</m:t>
                              </m:r>
                              <m:r>
                                <m:rPr>
                                  <m:brk m:alnAt="7"/>
                                </m:rPr>
                                <a:rPr lang="de-DE" sz="2400" i="1">
                                  <a:solidFill>
                                    <a:srgbClr val="C00000"/>
                                  </a:solidFill>
                                  <a:latin typeface="Cambria Math" panose="02040503050406030204" pitchFamily="18" charset="0"/>
                                </a:rPr>
                                <m:t>|</m:t>
                              </m:r>
                              <m:r>
                                <a:rPr lang="de-DE" sz="2400" b="1" i="1">
                                  <a:solidFill>
                                    <a:srgbClr val="C00000"/>
                                  </a:solidFill>
                                  <a:latin typeface="Cambria Math" panose="02040503050406030204" pitchFamily="18" charset="0"/>
                                </a:rPr>
                                <m:t>𝑬</m:t>
                              </m:r>
                              <m:r>
                                <a:rPr lang="de-DE" sz="2400" i="1">
                                  <a:solidFill>
                                    <a:srgbClr val="C00000"/>
                                  </a:solidFill>
                                  <a:latin typeface="Cambria Math" panose="02040503050406030204" pitchFamily="18" charset="0"/>
                                </a:rPr>
                                <m:t>,</m:t>
                              </m:r>
                              <m:r>
                                <a:rPr lang="de-DE" sz="2400" b="1" i="1">
                                  <a:solidFill>
                                    <a:srgbClr val="C00000"/>
                                  </a:solidFill>
                                  <a:latin typeface="Cambria Math" panose="02040503050406030204" pitchFamily="18" charset="0"/>
                                </a:rPr>
                                <m:t>𝒂</m:t>
                              </m:r>
                            </m:e>
                          </m:d>
                          <m:r>
                            <a:rPr lang="de-DE" sz="2400" i="1">
                              <a:latin typeface="Cambria Math" panose="02040503050406030204" pitchFamily="18" charset="0"/>
                              <a:ea typeface="Cambria Math" panose="02040503050406030204" pitchFamily="18" charset="0"/>
                            </a:rPr>
                            <m:t>∙</m:t>
                          </m:r>
                          <m:nary>
                            <m:naryPr>
                              <m:chr m:val="∑"/>
                              <m:ctrlPr>
                                <a:rPr lang="en-GB" sz="2400" i="1">
                                  <a:solidFill>
                                    <a:schemeClr val="accent1"/>
                                  </a:solidFill>
                                  <a:latin typeface="Cambria Math" panose="02040503050406030204" pitchFamily="18" charset="0"/>
                                </a:rPr>
                              </m:ctrlPr>
                            </m:naryPr>
                            <m:sub>
                              <m:r>
                                <m:rPr>
                                  <m:brk m:alnAt="23"/>
                                </m:rPr>
                                <a:rPr lang="en-GB" sz="2400" i="1">
                                  <a:solidFill>
                                    <a:schemeClr val="accent1"/>
                                  </a:solidFill>
                                  <a:latin typeface="Cambria Math" panose="02040503050406030204" pitchFamily="18" charset="0"/>
                                </a:rPr>
                                <m:t>𝑢</m:t>
                              </m:r>
                              <m:r>
                                <a:rPr lang="en-GB" sz="2400" i="1">
                                  <a:solidFill>
                                    <a:schemeClr val="accent1"/>
                                  </a:solidFill>
                                  <a:latin typeface="Cambria Math" panose="02040503050406030204" pitchFamily="18" charset="0"/>
                                </a:rPr>
                                <m:t>=1</m:t>
                              </m:r>
                            </m:sub>
                            <m:sup>
                              <m:r>
                                <a:rPr lang="en-GB" sz="2400" i="1">
                                  <a:solidFill>
                                    <a:schemeClr val="accent1"/>
                                  </a:solidFill>
                                  <a:latin typeface="Cambria Math" panose="02040503050406030204" pitchFamily="18" charset="0"/>
                                </a:rPr>
                                <m:t>𝑚</m:t>
                              </m:r>
                            </m:sup>
                            <m:e>
                              <m:sSub>
                                <m:sSubPr>
                                  <m:ctrlPr>
                                    <a:rPr lang="en-GB" sz="2400" i="1">
                                      <a:solidFill>
                                        <a:schemeClr val="accent1"/>
                                      </a:solidFill>
                                      <a:latin typeface="Cambria Math" panose="02040503050406030204" pitchFamily="18" charset="0"/>
                                      <a:ea typeface="Cambria Math" panose="02040503050406030204" pitchFamily="18" charset="0"/>
                                    </a:rPr>
                                  </m:ctrlPr>
                                </m:sSubPr>
                                <m:e>
                                  <m:r>
                                    <m:rPr>
                                      <m:brk m:alnAt="7"/>
                                    </m:rPr>
                                    <a:rPr lang="en-GB" sz="2400" i="1">
                                      <a:solidFill>
                                        <a:schemeClr val="accent1"/>
                                      </a:solidFill>
                                      <a:latin typeface="Cambria Math" panose="02040503050406030204" pitchFamily="18" charset="0"/>
                                      <a:ea typeface="Cambria Math" panose="02040503050406030204" pitchFamily="18" charset="0"/>
                                    </a:rPr>
                                    <m:t>𝜙</m:t>
                                  </m:r>
                                </m:e>
                                <m:sub>
                                  <m:r>
                                    <a:rPr lang="en-GB" sz="2400" i="1">
                                      <a:solidFill>
                                        <a:schemeClr val="accent1"/>
                                      </a:solidFill>
                                      <a:latin typeface="Cambria Math" panose="02040503050406030204" pitchFamily="18" charset="0"/>
                                      <a:ea typeface="Cambria Math" panose="02040503050406030204" pitchFamily="18" charset="0"/>
                                    </a:rPr>
                                    <m:t>𝑢</m:t>
                                  </m:r>
                                </m:sub>
                              </m:sSub>
                              <m:d>
                                <m:dPr>
                                  <m:ctrlPr>
                                    <a:rPr lang="en-GB" sz="2400" i="1">
                                      <a:solidFill>
                                        <a:schemeClr val="accent1"/>
                                      </a:solidFill>
                                      <a:latin typeface="Cambria Math" panose="02040503050406030204" pitchFamily="18" charset="0"/>
                                      <a:ea typeface="Cambria Math" panose="02040503050406030204" pitchFamily="18" charset="0"/>
                                    </a:rPr>
                                  </m:ctrlPr>
                                </m:dPr>
                                <m:e>
                                  <m:sSub>
                                    <m:sSubPr>
                                      <m:ctrlPr>
                                        <a:rPr lang="en-GB" sz="2400" i="1">
                                          <a:solidFill>
                                            <a:schemeClr val="accent1"/>
                                          </a:solidFill>
                                          <a:latin typeface="Cambria Math" panose="02040503050406030204" pitchFamily="18" charset="0"/>
                                          <a:ea typeface="Cambria Math" panose="02040503050406030204" pitchFamily="18" charset="0"/>
                                        </a:rPr>
                                      </m:ctrlPr>
                                    </m:sSubPr>
                                    <m:e>
                                      <m:r>
                                        <a:rPr lang="en-GB" sz="2400" i="1">
                                          <a:solidFill>
                                            <a:schemeClr val="accent1"/>
                                          </a:solidFill>
                                          <a:latin typeface="Cambria Math" panose="02040503050406030204" pitchFamily="18" charset="0"/>
                                          <a:ea typeface="Cambria Math" panose="02040503050406030204" pitchFamily="18" charset="0"/>
                                        </a:rPr>
                                        <m:t>𝜋</m:t>
                                      </m:r>
                                    </m:e>
                                    <m:sub>
                                      <m:r>
                                        <a:rPr lang="en-GB" sz="2400" i="1">
                                          <a:solidFill>
                                            <a:schemeClr val="accent1"/>
                                          </a:solidFill>
                                          <a:latin typeface="Cambria Math" panose="02040503050406030204" pitchFamily="18" charset="0"/>
                                          <a:ea typeface="Cambria Math" panose="02040503050406030204" pitchFamily="18" charset="0"/>
                                        </a:rPr>
                                        <m:t>𝑟𝑣</m:t>
                                      </m:r>
                                      <m:d>
                                        <m:dPr>
                                          <m:ctrlPr>
                                            <a:rPr lang="en-GB" sz="2400" i="1">
                                              <a:solidFill>
                                                <a:schemeClr val="accent1"/>
                                              </a:solidFill>
                                              <a:latin typeface="Cambria Math" panose="02040503050406030204" pitchFamily="18" charset="0"/>
                                              <a:ea typeface="Cambria Math" panose="02040503050406030204" pitchFamily="18" charset="0"/>
                                            </a:rPr>
                                          </m:ctrlPr>
                                        </m:dPr>
                                        <m:e>
                                          <m:sSub>
                                            <m:sSubPr>
                                              <m:ctrlPr>
                                                <a:rPr lang="en-GB" sz="2400" i="1">
                                                  <a:solidFill>
                                                    <a:schemeClr val="accent1"/>
                                                  </a:solidFill>
                                                  <a:latin typeface="Cambria Math" panose="02040503050406030204" pitchFamily="18" charset="0"/>
                                                  <a:ea typeface="Cambria Math" panose="02040503050406030204" pitchFamily="18" charset="0"/>
                                                </a:rPr>
                                              </m:ctrlPr>
                                            </m:sSubPr>
                                            <m:e>
                                              <m:r>
                                                <a:rPr lang="en-GB" sz="2400" i="1">
                                                  <a:solidFill>
                                                    <a:schemeClr val="accent1"/>
                                                  </a:solidFill>
                                                  <a:latin typeface="Cambria Math" panose="02040503050406030204" pitchFamily="18" charset="0"/>
                                                  <a:ea typeface="Cambria Math" panose="02040503050406030204" pitchFamily="18" charset="0"/>
                                                </a:rPr>
                                                <m:t>𝑔</m:t>
                                              </m:r>
                                            </m:e>
                                            <m:sub>
                                              <m:r>
                                                <a:rPr lang="en-GB" sz="2400" i="1">
                                                  <a:solidFill>
                                                    <a:schemeClr val="accent1"/>
                                                  </a:solidFill>
                                                  <a:latin typeface="Cambria Math" panose="02040503050406030204" pitchFamily="18" charset="0"/>
                                                  <a:ea typeface="Cambria Math" panose="02040503050406030204" pitchFamily="18" charset="0"/>
                                                </a:rPr>
                                                <m:t>𝑢</m:t>
                                              </m:r>
                                            </m:sub>
                                          </m:sSub>
                                        </m:e>
                                      </m:d>
                                    </m:sub>
                                  </m:sSub>
                                  <m:d>
                                    <m:dPr>
                                      <m:ctrlPr>
                                        <a:rPr lang="en-GB" sz="2400" i="1">
                                          <a:solidFill>
                                            <a:schemeClr val="accent1"/>
                                          </a:solidFill>
                                          <a:latin typeface="Cambria Math" panose="02040503050406030204" pitchFamily="18" charset="0"/>
                                          <a:ea typeface="Cambria Math" panose="02040503050406030204" pitchFamily="18" charset="0"/>
                                        </a:rPr>
                                      </m:ctrlPr>
                                    </m:dPr>
                                    <m:e>
                                      <m:r>
                                        <m:rPr>
                                          <m:brk m:alnAt="7"/>
                                        </m:rPr>
                                        <a:rPr lang="en-GB" sz="2400" b="1" i="1">
                                          <a:solidFill>
                                            <a:schemeClr val="accent1"/>
                                          </a:solidFill>
                                          <a:latin typeface="Cambria Math" panose="02040503050406030204" pitchFamily="18" charset="0"/>
                                        </a:rPr>
                                        <m:t>𝒓</m:t>
                                      </m:r>
                                    </m:e>
                                  </m:d>
                                </m:e>
                              </m:d>
                            </m:e>
                          </m:nary>
                        </m:e>
                      </m:nary>
                    </m:oMath>
                  </m:oMathPara>
                </a14:m>
                <a:endParaRPr lang="de-DE" sz="2400" i="1" dirty="0">
                  <a:latin typeface="Cambria Math" panose="02040503050406030204" pitchFamily="18" charset="0"/>
                  <a:ea typeface="Cambria Math" panose="02040503050406030204" pitchFamily="18" charset="0"/>
                </a:endParaRPr>
              </a:p>
              <a:p>
                <a:pPr lvl="1"/>
                <a:r>
                  <a:rPr lang="en-GB" dirty="0">
                    <a:solidFill>
                      <a:srgbClr val="C00000"/>
                    </a:solidFill>
                  </a:rPr>
                  <a:t>Caution</a:t>
                </a:r>
                <a:r>
                  <a:rPr lang="en-GB" dirty="0"/>
                  <a:t>: Expected utility requires marginal distribution over the Markov blanket of </a:t>
                </a:r>
                <a14:m>
                  <m:oMath xmlns:m="http://schemas.openxmlformats.org/officeDocument/2006/math">
                    <m:r>
                      <a:rPr lang="en-GB" i="1" dirty="0">
                        <a:latin typeface="Cambria Math" panose="02040503050406030204" pitchFamily="18" charset="0"/>
                      </a:rPr>
                      <m:t>𝑈</m:t>
                    </m:r>
                  </m:oMath>
                </a14:m>
                <a:endParaRPr lang="en-GB" dirty="0"/>
              </a:p>
              <a:p>
                <a:pPr lvl="2"/>
                <a:r>
                  <a:rPr lang="en-GB" dirty="0"/>
                  <a:t>Even though utility function specified over a set of parfactors, which may have only few arguments, query for </a:t>
                </a:r>
                <a14:m>
                  <m:oMath xmlns:m="http://schemas.openxmlformats.org/officeDocument/2006/math">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r>
                          <m:rPr>
                            <m:brk m:alnAt="7"/>
                          </m:rPr>
                          <a:rPr lang="de-DE" b="1" i="1">
                            <a:solidFill>
                              <a:srgbClr val="C00000"/>
                            </a:solidFill>
                            <a:latin typeface="Cambria Math" panose="02040503050406030204" pitchFamily="18" charset="0"/>
                          </a:rPr>
                          <m:t>𝒓</m:t>
                        </m:r>
                        <m:r>
                          <m:rPr>
                            <m:brk m:alnAt="7"/>
                          </m:rP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𝑬</m:t>
                        </m:r>
                        <m: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𝒂</m:t>
                        </m:r>
                      </m:e>
                    </m:d>
                  </m:oMath>
                </a14:m>
                <a:r>
                  <a:rPr lang="en-GB" dirty="0"/>
                  <a:t> will combine all PRVs in </a:t>
                </a:r>
                <a14:m>
                  <m:oMath xmlns:m="http://schemas.openxmlformats.org/officeDocument/2006/math">
                    <m:sSubSup>
                      <m:sSubSupPr>
                        <m:ctrlPr>
                          <a:rPr lang="en-GB"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Sub>
                          </m:e>
                        </m:d>
                      </m:e>
                      <m:sub>
                        <m: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sSubSup>
                  </m:oMath>
                </a14:m>
                <a:r>
                  <a:rPr lang="en-GB" dirty="0"/>
                  <a:t> into one parfactor </a:t>
                </a:r>
                <a14:m>
                  <m:oMath xmlns:m="http://schemas.openxmlformats.org/officeDocument/2006/math">
                    <m:r>
                      <a:rPr lang="en-GB" i="1" dirty="0">
                        <a:latin typeface="Cambria Math" panose="02040503050406030204" pitchFamily="18" charset="0"/>
                      </a:rPr>
                      <m:t>𝑔</m:t>
                    </m:r>
                  </m:oMath>
                </a14:m>
                <a:endParaRPr lang="en-GB" dirty="0"/>
              </a:p>
              <a:p>
                <a:pPr lvl="1"/>
                <a:r>
                  <a:rPr lang="en-GB" dirty="0"/>
                  <a:t>Changes in LVE: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sSubSup>
                          <m:sSubSupPr>
                            <m:ctrlPr>
                              <a:rPr lang="en-GB"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Sub>
                              </m:e>
                            </m:d>
                          </m:e>
                          <m:sub>
                            <m: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sSubSup>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𝑬</m:t>
                        </m:r>
                      </m:e>
                    </m:d>
                  </m:oMath>
                </a14:m>
                <a:endParaRPr lang="en-GB" dirty="0"/>
              </a:p>
              <a:p>
                <a:pPr lvl="1"/>
                <a:r>
                  <a:rPr lang="en-GB" dirty="0"/>
                  <a:t>Changes in MEU-LVE:</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47" t="-1010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12"/>
          </p:nvPr>
        </p:nvSpPr>
        <p:spPr/>
        <p:txBody>
          <a:bodyPr/>
          <a:lstStyle/>
          <a:p>
            <a:fld id="{67C9959E-8E6B-B04C-9955-EA096F41CA7A}" type="slidenum">
              <a:rPr lang="en-GB" smtClean="0"/>
              <a:pPr/>
              <a:t>57</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2C27F06-D154-7744-9BE7-6B7390FBFAC7}"/>
                  </a:ext>
                </a:extLst>
              </p:cNvPr>
              <p:cNvSpPr/>
              <p:nvPr/>
            </p:nvSpPr>
            <p:spPr>
              <a:xfrm>
                <a:off x="1460863" y="5580379"/>
                <a:ext cx="6629400" cy="686278"/>
              </a:xfrm>
              <a:prstGeom prst="rect">
                <a:avLst/>
              </a:prstGeom>
              <a:solidFill>
                <a:schemeClr val="accent1">
                  <a:alpha val="20000"/>
                </a:schemeClr>
              </a:solidFill>
              <a:ln w="38100">
                <a:solidFill>
                  <a:schemeClr val="accent1"/>
                </a:solidFill>
              </a:ln>
            </p:spPr>
            <p:txBody>
              <a:bodyPr wrap="square">
                <a:spAutoFit/>
              </a:bodyPr>
              <a:lstStyle/>
              <a:p>
                <a:pPr>
                  <a:lnSpc>
                    <a:spcPct val="110000"/>
                  </a:lnSpc>
                  <a:tabLst>
                    <a:tab pos="449263" algn="l"/>
                    <a:tab pos="898525" algn="l"/>
                    <a:tab pos="1349375" algn="l"/>
                    <a:tab pos="1798638" algn="l"/>
                    <a:tab pos="2249488" algn="l"/>
                    <a:tab pos="7635875" algn="r"/>
                  </a:tabLst>
                </a:pPr>
                <a:r>
                  <a:rPr lang="de-DE" dirty="0"/>
                  <a:t>		</a:t>
                </a:r>
                <a14:m>
                  <m:oMath xmlns:m="http://schemas.openxmlformats.org/officeDocument/2006/math">
                    <m:r>
                      <a:rPr lang="de-DE" i="1">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sSubSup>
                          <m:sSubSupPr>
                            <m:ctrlPr>
                              <a:rPr lang="de-DE" i="1" smtClean="0">
                                <a:solidFill>
                                  <a:srgbClr val="C00000"/>
                                </a:solidFill>
                                <a:latin typeface="Cambria Math" panose="02040503050406030204" pitchFamily="18" charset="0"/>
                                <a:ea typeface="Cambria Math" panose="02040503050406030204" pitchFamily="18" charset="0"/>
                              </a:rPr>
                            </m:ctrlPr>
                          </m:sSubSupPr>
                          <m:e>
                            <m:d>
                              <m:dPr>
                                <m:begChr m:val="{"/>
                                <m:endChr m:val="}"/>
                                <m:ctrlPr>
                                  <a:rPr lang="de-DE" i="1">
                                    <a:solidFill>
                                      <a:srgbClr val="C00000"/>
                                    </a:solidFill>
                                    <a:latin typeface="Cambria Math" panose="02040503050406030204" pitchFamily="18" charset="0"/>
                                    <a:ea typeface="Cambria Math" panose="02040503050406030204" pitchFamily="18" charset="0"/>
                                  </a:rPr>
                                </m:ctrlPr>
                              </m:dPr>
                              <m:e>
                                <m:sSub>
                                  <m:sSubPr>
                                    <m:ctrlPr>
                                      <a:rPr lang="de-DE" i="1">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ea typeface="Cambria Math" panose="02040503050406030204" pitchFamily="18" charset="0"/>
                                      </a:rPr>
                                      <m:t>𝑔</m:t>
                                    </m:r>
                                  </m:e>
                                  <m:sub>
                                    <m:r>
                                      <a:rPr lang="de-DE" b="0" i="1" smtClean="0">
                                        <a:solidFill>
                                          <a:srgbClr val="C00000"/>
                                        </a:solidFill>
                                        <a:latin typeface="Cambria Math" panose="02040503050406030204" pitchFamily="18" charset="0"/>
                                        <a:ea typeface="Cambria Math" panose="02040503050406030204" pitchFamily="18" charset="0"/>
                                      </a:rPr>
                                      <m:t>𝑢</m:t>
                                    </m:r>
                                  </m:sub>
                                </m:sSub>
                              </m:e>
                            </m:d>
                          </m:e>
                          <m:sub>
                            <m:r>
                              <a:rPr lang="de-DE" b="0" i="1" smtClean="0">
                                <a:solidFill>
                                  <a:srgbClr val="C00000"/>
                                </a:solidFill>
                                <a:latin typeface="Cambria Math" panose="02040503050406030204" pitchFamily="18" charset="0"/>
                                <a:ea typeface="Cambria Math" panose="02040503050406030204" pitchFamily="18" charset="0"/>
                              </a:rPr>
                              <m:t>𝑢</m:t>
                            </m:r>
                            <m:r>
                              <a:rPr lang="de-DE" b="0" i="1" smtClean="0">
                                <a:solidFill>
                                  <a:srgbClr val="C00000"/>
                                </a:solidFill>
                                <a:latin typeface="Cambria Math" panose="02040503050406030204" pitchFamily="18" charset="0"/>
                                <a:ea typeface="Cambria Math" panose="02040503050406030204" pitchFamily="18" charset="0"/>
                              </a:rPr>
                              <m:t>=1</m:t>
                            </m:r>
                          </m:sub>
                          <m:sup>
                            <m:r>
                              <a:rPr lang="de-DE" b="0" i="1" smtClean="0">
                                <a:solidFill>
                                  <a:srgbClr val="C00000"/>
                                </a:solidFill>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rPr>
                          <m:t>,</m:t>
                        </m:r>
                        <m:r>
                          <a:rPr lang="de-DE" i="1" smtClean="0">
                            <a:latin typeface="Cambria Math" panose="02040503050406030204" pitchFamily="18" charset="0"/>
                          </a:rPr>
                          <m:t>𝑟𝑣</m:t>
                        </m:r>
                        <m:d>
                          <m:dPr>
                            <m:ctrlPr>
                              <a:rPr lang="de-DE" i="1">
                                <a:latin typeface="Cambria Math" panose="02040503050406030204" pitchFamily="18" charset="0"/>
                              </a:rPr>
                            </m:ctrlPr>
                          </m:dPr>
                          <m:e>
                            <m:sSubSup>
                              <m:sSubSupPr>
                                <m:ctrlPr>
                                  <a:rPr lang="de-DE" b="0" i="1" smtClean="0">
                                    <a:solidFill>
                                      <a:srgbClr val="C00000"/>
                                    </a:solidFill>
                                    <a:latin typeface="Cambria Math" panose="02040503050406030204" pitchFamily="18" charset="0"/>
                                  </a:rPr>
                                </m:ctrlPr>
                              </m:sSubSupPr>
                              <m:e>
                                <m:d>
                                  <m:dPr>
                                    <m:begChr m:val="{"/>
                                    <m:endChr m:val="}"/>
                                    <m:ctrlPr>
                                      <a:rPr lang="de-DE" b="0" i="1" smtClean="0">
                                        <a:solidFill>
                                          <a:srgbClr val="C00000"/>
                                        </a:solidFill>
                                        <a:latin typeface="Cambria Math" panose="02040503050406030204" pitchFamily="18" charset="0"/>
                                      </a:rPr>
                                    </m:ctrlPr>
                                  </m:dPr>
                                  <m:e>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𝑔</m:t>
                                        </m:r>
                                      </m:e>
                                      <m:sub>
                                        <m:r>
                                          <a:rPr lang="de-DE" b="0" i="1" smtClean="0">
                                            <a:solidFill>
                                              <a:srgbClr val="C00000"/>
                                            </a:solidFill>
                                            <a:latin typeface="Cambria Math" panose="02040503050406030204" pitchFamily="18" charset="0"/>
                                          </a:rPr>
                                          <m:t>𝑢</m:t>
                                        </m:r>
                                      </m:sub>
                                    </m:sSub>
                                  </m:e>
                                </m:d>
                              </m:e>
                              <m:sub>
                                <m:r>
                                  <a:rPr lang="de-DE" b="0" i="1" smtClean="0">
                                    <a:solidFill>
                                      <a:srgbClr val="C00000"/>
                                    </a:solidFill>
                                    <a:latin typeface="Cambria Math" panose="02040503050406030204" pitchFamily="18" charset="0"/>
                                  </a:rPr>
                                  <m:t>𝑢</m:t>
                                </m:r>
                                <m:r>
                                  <a:rPr lang="de-DE" b="0" i="1" smtClean="0">
                                    <a:solidFill>
                                      <a:srgbClr val="C00000"/>
                                    </a:solidFill>
                                    <a:latin typeface="Cambria Math" panose="02040503050406030204" pitchFamily="18" charset="0"/>
                                  </a:rPr>
                                  <m:t>=1</m:t>
                                </m:r>
                              </m:sub>
                              <m:sup>
                                <m:r>
                                  <a:rPr lang="de-DE" b="0" i="1" smtClean="0">
                                    <a:solidFill>
                                      <a:srgbClr val="C00000"/>
                                    </a:solidFill>
                                    <a:latin typeface="Cambria Math" panose="02040503050406030204" pitchFamily="18" charset="0"/>
                                  </a:rPr>
                                  <m:t>𝑚</m:t>
                                </m:r>
                              </m:sup>
                            </m:sSubSup>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r>
                  <a:rPr lang="en-GB" dirty="0"/>
                  <a:t> 	▹</a:t>
                </a:r>
                <a14:m>
                  <m:oMath xmlns:m="http://schemas.openxmlformats.org/officeDocument/2006/math">
                    <m:r>
                      <a:rPr lang="en-GB" i="1" dirty="0">
                        <a:latin typeface="Cambria Math" panose="02040503050406030204" pitchFamily="18" charset="0"/>
                      </a:rPr>
                      <m:t>𝑔</m:t>
                    </m:r>
                  </m:oMath>
                </a14:m>
                <a:r>
                  <a:rPr lang="en-GB" dirty="0"/>
                  <a:t> normalised</a:t>
                </a:r>
              </a:p>
              <a:p>
                <a:pPr>
                  <a:lnSpc>
                    <a:spcPct val="110000"/>
                  </a:lnSpc>
                  <a:tabLst>
                    <a:tab pos="449263" algn="l"/>
                    <a:tab pos="898525" algn="l"/>
                    <a:tab pos="1349375" algn="l"/>
                    <a:tab pos="1798638" algn="l"/>
                    <a:tab pos="2249488" algn="l"/>
                    <a:tab pos="7635875" algn="r"/>
                  </a:tabLst>
                </a:pPr>
                <a:r>
                  <a:rPr lang="en-GB" dirty="0"/>
                  <a:t>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sSubSup>
                          <m:sSubSupPr>
                            <m:ctrlPr>
                              <a:rPr lang="de-DE" i="1">
                                <a:solidFill>
                                  <a:srgbClr val="C00000"/>
                                </a:solidFill>
                                <a:latin typeface="Cambria Math" panose="02040503050406030204" pitchFamily="18" charset="0"/>
                              </a:rPr>
                            </m:ctrlPr>
                          </m:sSubSupPr>
                          <m:e>
                            <m:d>
                              <m:dPr>
                                <m:begChr m:val="{"/>
                                <m:endChr m:val="}"/>
                                <m:ctrlPr>
                                  <a:rPr lang="de-DE" i="1">
                                    <a:solidFill>
                                      <a:srgbClr val="C00000"/>
                                    </a:solidFill>
                                    <a:latin typeface="Cambria Math" panose="02040503050406030204" pitchFamily="18" charset="0"/>
                                  </a:rPr>
                                </m:ctrlPr>
                              </m:dPr>
                              <m:e>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𝑔</m:t>
                                    </m:r>
                                  </m:e>
                                  <m:sub>
                                    <m:r>
                                      <a:rPr lang="de-DE" i="1">
                                        <a:solidFill>
                                          <a:srgbClr val="C00000"/>
                                        </a:solidFill>
                                        <a:latin typeface="Cambria Math" panose="02040503050406030204" pitchFamily="18" charset="0"/>
                                      </a:rPr>
                                      <m:t>𝑢</m:t>
                                    </m:r>
                                  </m:sub>
                                </m:sSub>
                              </m:e>
                            </m:d>
                          </m:e>
                          <m:sub>
                            <m:r>
                              <a:rPr lang="de-DE" i="1">
                                <a:solidFill>
                                  <a:srgbClr val="C00000"/>
                                </a:solidFill>
                                <a:latin typeface="Cambria Math" panose="02040503050406030204" pitchFamily="18" charset="0"/>
                              </a:rPr>
                              <m:t>𝑢</m:t>
                            </m:r>
                            <m:r>
                              <a:rPr lang="de-DE" i="1">
                                <a:solidFill>
                                  <a:srgbClr val="C00000"/>
                                </a:solidFill>
                                <a:latin typeface="Cambria Math" panose="02040503050406030204" pitchFamily="18" charset="0"/>
                              </a:rPr>
                              <m:t>=1</m:t>
                            </m:r>
                          </m:sub>
                          <m:sup>
                            <m:r>
                              <a:rPr lang="de-DE" i="1">
                                <a:solidFill>
                                  <a:srgbClr val="C00000"/>
                                </a:solidFill>
                                <a:latin typeface="Cambria Math" panose="02040503050406030204" pitchFamily="18" charset="0"/>
                              </a:rPr>
                              <m:t>𝑚</m:t>
                            </m:r>
                          </m:sup>
                        </m:sSubSup>
                        <m:r>
                          <a:rPr lang="de-DE" i="1" smtClean="0">
                            <a:solidFill>
                              <a:schemeClr val="tx1"/>
                            </a:solidFill>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endParaRPr lang="de-DE" i="1" dirty="0">
                  <a:solidFill>
                    <a:schemeClr val="accent1"/>
                  </a:solidFill>
                  <a:latin typeface="Cambria Math" panose="02040503050406030204" pitchFamily="18" charset="0"/>
                </a:endParaRPr>
              </a:p>
            </p:txBody>
          </p:sp>
        </mc:Choice>
        <mc:Fallback xmlns="">
          <p:sp>
            <p:nvSpPr>
              <p:cNvPr id="5" name="Rectangle 4">
                <a:extLst>
                  <a:ext uri="{FF2B5EF4-FFF2-40B4-BE49-F238E27FC236}">
                    <a16:creationId xmlns:a16="http://schemas.microsoft.com/office/drawing/2014/main" id="{72C27F06-D154-7744-9BE7-6B7390FBFAC7}"/>
                  </a:ext>
                </a:extLst>
              </p:cNvPr>
              <p:cNvSpPr>
                <a:spLocks noRot="1" noChangeAspect="1" noMove="1" noResize="1" noEditPoints="1" noAdjustHandles="1" noChangeArrowheads="1" noChangeShapeType="1" noTextEdit="1"/>
              </p:cNvSpPr>
              <p:nvPr/>
            </p:nvSpPr>
            <p:spPr>
              <a:xfrm>
                <a:off x="1460863" y="5580379"/>
                <a:ext cx="6629400" cy="686278"/>
              </a:xfrm>
              <a:prstGeom prst="rect">
                <a:avLst/>
              </a:prstGeom>
              <a:blipFill>
                <a:blip r:embed="rId4"/>
                <a:stretch>
                  <a:fillRect r="-190"/>
                </a:stretch>
              </a:blipFill>
              <a:ln w="38100">
                <a:solidFill>
                  <a:schemeClr val="accent1"/>
                </a:solidFill>
              </a:ln>
            </p:spPr>
            <p:txBody>
              <a:bodyPr/>
              <a:lstStyle/>
              <a:p>
                <a:r>
                  <a:rPr lang="en-GB">
                    <a:noFill/>
                  </a:rPr>
                  <a:t> </a:t>
                </a:r>
              </a:p>
            </p:txBody>
          </p:sp>
        </mc:Fallback>
      </mc:AlternateContent>
    </p:spTree>
    <p:extLst>
      <p:ext uri="{BB962C8B-B14F-4D97-AF65-F5344CB8AC3E}">
        <p14:creationId xmlns:p14="http://schemas.microsoft.com/office/powerpoint/2010/main" val="23208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8FEB-9D42-FF43-B9D8-3ADA6FAB0D87}"/>
              </a:ext>
            </a:extLst>
          </p:cNvPr>
          <p:cNvSpPr>
            <a:spLocks noGrp="1"/>
          </p:cNvSpPr>
          <p:nvPr>
            <p:ph type="title"/>
          </p:nvPr>
        </p:nvSpPr>
        <p:spPr>
          <a:xfrm>
            <a:off x="628650" y="260986"/>
            <a:ext cx="8184424" cy="717866"/>
          </a:xfrm>
        </p:spPr>
        <p:txBody>
          <a:bodyPr>
            <a:noAutofit/>
          </a:bodyPr>
          <a:lstStyle/>
          <a:p>
            <a:r>
              <a:rPr lang="en-GB" dirty="0"/>
              <a:t>1. Set of Utility Parfactors: 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BD8DA3-72CA-FB41-BCFF-DD61F72EEF2C}"/>
                  </a:ext>
                </a:extLst>
              </p:cNvPr>
              <p:cNvSpPr>
                <a:spLocks noGrp="1"/>
              </p:cNvSpPr>
              <p:nvPr>
                <p:ph sz="half" idx="1"/>
              </p:nvPr>
            </p:nvSpPr>
            <p:spPr>
              <a:xfrm>
                <a:off x="628650" y="1146048"/>
                <a:ext cx="4384312" cy="5030915"/>
              </a:xfrm>
            </p:spPr>
            <p:txBody>
              <a:bodyPr/>
              <a:lstStyle/>
              <a:p>
                <a:r>
                  <a:rPr lang="en-GB" dirty="0"/>
                  <a:t>Two utility factors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𝑈</m:t>
                        </m:r>
                      </m:sub>
                      <m:sup>
                        <m:r>
                          <a:rPr lang="de-DE" i="1">
                            <a:latin typeface="Cambria Math" panose="02040503050406030204" pitchFamily="18" charset="0"/>
                          </a:rPr>
                          <m:t>′</m:t>
                        </m:r>
                      </m:sup>
                    </m:sSub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𝑈</m:t>
                        </m:r>
                      </m:sub>
                      <m:sup>
                        <m:r>
                          <a:rPr lang="de-DE" i="1">
                            <a:latin typeface="Cambria Math" panose="02040503050406030204" pitchFamily="18" charset="0"/>
                          </a:rPr>
                          <m:t>′</m:t>
                        </m:r>
                        <m:r>
                          <a:rPr lang="de-DE" b="0" i="1" smtClean="0">
                            <a:latin typeface="Cambria Math" panose="02040503050406030204" pitchFamily="18" charset="0"/>
                          </a:rPr>
                          <m:t>′</m:t>
                        </m:r>
                      </m:sup>
                    </m:sSubSup>
                  </m:oMath>
                </a14:m>
                <a:endParaRPr lang="en-GB" dirty="0"/>
              </a:p>
            </p:txBody>
          </p:sp>
        </mc:Choice>
        <mc:Fallback xmlns="">
          <p:sp>
            <p:nvSpPr>
              <p:cNvPr id="3" name="Content Placeholder 2">
                <a:extLst>
                  <a:ext uri="{FF2B5EF4-FFF2-40B4-BE49-F238E27FC236}">
                    <a16:creationId xmlns:a16="http://schemas.microsoft.com/office/drawing/2014/main" id="{26BD8DA3-72CA-FB41-BCFF-DD61F72EEF2C}"/>
                  </a:ext>
                </a:extLst>
              </p:cNvPr>
              <p:cNvSpPr>
                <a:spLocks noGrp="1" noRot="1" noChangeAspect="1" noMove="1" noResize="1" noEditPoints="1" noAdjustHandles="1" noChangeArrowheads="1" noChangeShapeType="1" noTextEdit="1"/>
              </p:cNvSpPr>
              <p:nvPr>
                <p:ph sz="half" idx="1"/>
              </p:nvPr>
            </p:nvSpPr>
            <p:spPr>
              <a:xfrm>
                <a:off x="628650" y="1146048"/>
                <a:ext cx="4384312" cy="5030915"/>
              </a:xfrm>
              <a:blipFill>
                <a:blip r:embed="rId2"/>
                <a:stretch>
                  <a:fillRect l="-2601" t="-17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Content Placeholder 90">
                <a:extLst>
                  <a:ext uri="{FF2B5EF4-FFF2-40B4-BE49-F238E27FC236}">
                    <a16:creationId xmlns:a16="http://schemas.microsoft.com/office/drawing/2014/main" id="{E745D8EC-266B-1E48-A439-DC9A74645A38}"/>
                  </a:ext>
                </a:extLst>
              </p:cNvPr>
              <p:cNvSpPr>
                <a:spLocks noGrp="1"/>
              </p:cNvSpPr>
              <p:nvPr>
                <p:ph sz="half" idx="2"/>
              </p:nvPr>
            </p:nvSpPr>
            <p:spPr>
              <a:xfrm>
                <a:off x="5012961" y="1146048"/>
                <a:ext cx="4061369" cy="5030915"/>
              </a:xfrm>
            </p:spPr>
            <p:txBody>
              <a:bodyPr/>
              <a:lstStyle/>
              <a:p>
                <a:r>
                  <a:rPr lang="en-GB" dirty="0"/>
                  <a:t>LVE result </a:t>
                </a:r>
                <a14:m>
                  <m:oMath xmlns:m="http://schemas.openxmlformats.org/officeDocument/2006/math">
                    <m:r>
                      <a:rPr lang="en-GB" i="1" dirty="0" smtClean="0">
                        <a:latin typeface="Cambria Math" panose="02040503050406030204" pitchFamily="18" charset="0"/>
                      </a:rPr>
                      <m:t>𝑔</m:t>
                    </m:r>
                  </m:oMath>
                </a14:m>
                <a:r>
                  <a:rPr lang="en-GB" dirty="0"/>
                  <a:t> of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m:t>
                        </m:r>
                        <m:r>
                          <a:rPr lang="de-DE" b="0" i="1" dirty="0" smtClean="0">
                            <a:latin typeface="Cambria Math" panose="02040503050406030204" pitchFamily="18" charset="0"/>
                          </a:rPr>
                          <m:t>,</m:t>
                        </m:r>
                        <m:r>
                          <a:rPr lang="de-DE" b="0" i="1" dirty="0" smtClean="0">
                            <a:latin typeface="Cambria Math" panose="02040503050406030204" pitchFamily="18" charset="0"/>
                          </a:rPr>
                          <m:t>𝑅</m:t>
                        </m:r>
                        <m:r>
                          <a:rPr lang="de-DE" b="0" i="1" dirty="0" smtClean="0">
                            <a:latin typeface="Cambria Math" panose="02040503050406030204" pitchFamily="18" charset="0"/>
                          </a:rPr>
                          <m:t>,</m:t>
                        </m:r>
                        <m:r>
                          <a:rPr lang="de-DE" b="0" i="1" dirty="0" smtClean="0">
                            <a:latin typeface="Cambria Math" panose="02040503050406030204" pitchFamily="18" charset="0"/>
                          </a:rPr>
                          <m:t>𝑆</m:t>
                        </m:r>
                      </m:e>
                    </m:d>
                  </m:oMath>
                </a14:m>
                <a:endParaRPr lang="en-GB" dirty="0"/>
              </a:p>
            </p:txBody>
          </p:sp>
        </mc:Choice>
        <mc:Fallback xmlns="">
          <p:sp>
            <p:nvSpPr>
              <p:cNvPr id="91" name="Content Placeholder 90">
                <a:extLst>
                  <a:ext uri="{FF2B5EF4-FFF2-40B4-BE49-F238E27FC236}">
                    <a16:creationId xmlns:a16="http://schemas.microsoft.com/office/drawing/2014/main" id="{E745D8EC-266B-1E48-A439-DC9A74645A38}"/>
                  </a:ext>
                </a:extLst>
              </p:cNvPr>
              <p:cNvSpPr>
                <a:spLocks noGrp="1" noRot="1" noChangeAspect="1" noMove="1" noResize="1" noEditPoints="1" noAdjustHandles="1" noChangeArrowheads="1" noChangeShapeType="1" noTextEdit="1"/>
              </p:cNvSpPr>
              <p:nvPr>
                <p:ph sz="half" idx="2"/>
              </p:nvPr>
            </p:nvSpPr>
            <p:spPr>
              <a:xfrm>
                <a:off x="5012961" y="1146048"/>
                <a:ext cx="4061369" cy="5030915"/>
              </a:xfrm>
              <a:blipFill>
                <a:blip r:embed="rId3"/>
                <a:stretch>
                  <a:fillRect l="-2492" t="-17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645A160-ADC1-1645-A3C6-23A40A7832B6}"/>
              </a:ext>
            </a:extLst>
          </p:cNvPr>
          <p:cNvSpPr>
            <a:spLocks noGrp="1"/>
          </p:cNvSpPr>
          <p:nvPr>
            <p:ph type="sldNum" sz="quarter" idx="12"/>
          </p:nvPr>
        </p:nvSpPr>
        <p:spPr/>
        <p:txBody>
          <a:bodyPr/>
          <a:lstStyle/>
          <a:p>
            <a:fld id="{67C9959E-8E6B-B04C-9955-EA096F41CA7A}" type="slidenum">
              <a:rPr lang="en-GB" smtClean="0"/>
              <a:t>58</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2F48CC03-C87B-B44F-91CF-902AC0D52DB0}"/>
                  </a:ext>
                </a:extLst>
              </p:cNvPr>
              <p:cNvGraphicFramePr>
                <a:graphicFrameLocks noGrp="1"/>
              </p:cNvGraphicFramePr>
              <p:nvPr>
                <p:extLst>
                  <p:ext uri="{D42A27DB-BD31-4B8C-83A1-F6EECF244321}">
                    <p14:modId xmlns:p14="http://schemas.microsoft.com/office/powerpoint/2010/main" val="3225296971"/>
                  </p:ext>
                </p:extLst>
              </p:nvPr>
            </p:nvGraphicFramePr>
            <p:xfrm>
              <a:off x="354953" y="166464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𝜙</m:t>
                                    </m:r>
                                  </m:e>
                                  <m:sup>
                                    <m:r>
                                      <a:rPr lang="de-DE" b="1" i="1" smtClean="0">
                                        <a:latin typeface="Cambria Math" panose="02040503050406030204" pitchFamily="18" charset="0"/>
                                        <a:ea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3" name="Table 42">
                <a:extLst>
                  <a:ext uri="{FF2B5EF4-FFF2-40B4-BE49-F238E27FC236}">
                    <a16:creationId xmlns:a16="http://schemas.microsoft.com/office/drawing/2014/main" id="{2F48CC03-C87B-B44F-91CF-902AC0D52DB0}"/>
                  </a:ext>
                </a:extLst>
              </p:cNvPr>
              <p:cNvGraphicFramePr>
                <a:graphicFrameLocks noGrp="1"/>
              </p:cNvGraphicFramePr>
              <p:nvPr>
                <p:extLst>
                  <p:ext uri="{D42A27DB-BD31-4B8C-83A1-F6EECF244321}">
                    <p14:modId xmlns:p14="http://schemas.microsoft.com/office/powerpoint/2010/main" val="3225296971"/>
                  </p:ext>
                </p:extLst>
              </p:nvPr>
            </p:nvGraphicFramePr>
            <p:xfrm>
              <a:off x="354953" y="166464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t="-3448" r="-187097" b="-406897"/>
                          </a:stretch>
                        </a:blipFill>
                      </a:tcPr>
                    </a:tc>
                    <a:tc>
                      <a:txBody>
                        <a:bodyPr/>
                        <a:lstStyle/>
                        <a:p>
                          <a:endParaRPr lang="en-US"/>
                        </a:p>
                      </a:txBody>
                      <a:tcPr>
                        <a:blipFill>
                          <a:blip r:embed="rId4"/>
                          <a:stretch>
                            <a:fillRect l="-100000" t="-3448" r="-87097" b="-406897"/>
                          </a:stretch>
                        </a:blipFill>
                      </a:tcPr>
                    </a:tc>
                    <a:tc>
                      <a:txBody>
                        <a:bodyPr/>
                        <a:lstStyle/>
                        <a:p>
                          <a:endParaRPr lang="en-US"/>
                        </a:p>
                      </a:txBody>
                      <a:tcPr>
                        <a:blipFill>
                          <a:blip r:embed="rId4"/>
                          <a:stretch>
                            <a:fillRect l="-233962" t="-3448" r="-1887"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t="-100000" r="-187097" b="-293333"/>
                          </a:stretch>
                        </a:blipFill>
                      </a:tcPr>
                    </a:tc>
                    <a:tc>
                      <a:txBody>
                        <a:bodyPr/>
                        <a:lstStyle/>
                        <a:p>
                          <a:endParaRPr lang="en-US"/>
                        </a:p>
                      </a:txBody>
                      <a:tcPr>
                        <a:blipFill>
                          <a:blip r:embed="rId4"/>
                          <a:stretch>
                            <a:fillRect l="-100000" t="-100000" r="-87097" b="-293333"/>
                          </a:stretch>
                        </a:blipFill>
                      </a:tcPr>
                    </a:tc>
                    <a:tc>
                      <a:txBody>
                        <a:bodyPr/>
                        <a:lstStyle/>
                        <a:p>
                          <a:endParaRPr lang="en-US"/>
                        </a:p>
                      </a:txBody>
                      <a:tcPr>
                        <a:blipFill>
                          <a:blip r:embed="rId4"/>
                          <a:stretch>
                            <a:fillRect l="-233962" t="-100000" r="-188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t="-206897" r="-187097" b="-203448"/>
                          </a:stretch>
                        </a:blipFill>
                      </a:tcPr>
                    </a:tc>
                    <a:tc>
                      <a:txBody>
                        <a:bodyPr/>
                        <a:lstStyle/>
                        <a:p>
                          <a:endParaRPr lang="en-US"/>
                        </a:p>
                      </a:txBody>
                      <a:tcPr>
                        <a:blipFill>
                          <a:blip r:embed="rId4"/>
                          <a:stretch>
                            <a:fillRect l="-100000" t="-206897" r="-87097" b="-203448"/>
                          </a:stretch>
                        </a:blipFill>
                      </a:tcPr>
                    </a:tc>
                    <a:tc>
                      <a:txBody>
                        <a:bodyPr/>
                        <a:lstStyle/>
                        <a:p>
                          <a:endParaRPr lang="en-US"/>
                        </a:p>
                      </a:txBody>
                      <a:tcPr>
                        <a:blipFill>
                          <a:blip r:embed="rId4"/>
                          <a:stretch>
                            <a:fillRect l="-233962" t="-206897" r="-188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t="-296667" r="-187097" b="-96667"/>
                          </a:stretch>
                        </a:blipFill>
                      </a:tcPr>
                    </a:tc>
                    <a:tc>
                      <a:txBody>
                        <a:bodyPr/>
                        <a:lstStyle/>
                        <a:p>
                          <a:endParaRPr lang="en-US"/>
                        </a:p>
                      </a:txBody>
                      <a:tcPr>
                        <a:blipFill>
                          <a:blip r:embed="rId4"/>
                          <a:stretch>
                            <a:fillRect l="-100000" t="-296667" r="-87097" b="-96667"/>
                          </a:stretch>
                        </a:blipFill>
                      </a:tcPr>
                    </a:tc>
                    <a:tc>
                      <a:txBody>
                        <a:bodyPr/>
                        <a:lstStyle/>
                        <a:p>
                          <a:endParaRPr lang="en-US"/>
                        </a:p>
                      </a:txBody>
                      <a:tcPr>
                        <a:blipFill>
                          <a:blip r:embed="rId4"/>
                          <a:stretch>
                            <a:fillRect l="-233962" t="-296667" r="-188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t="-410345" r="-187097"/>
                          </a:stretch>
                        </a:blipFill>
                      </a:tcPr>
                    </a:tc>
                    <a:tc>
                      <a:txBody>
                        <a:bodyPr/>
                        <a:lstStyle/>
                        <a:p>
                          <a:endParaRPr lang="en-US"/>
                        </a:p>
                      </a:txBody>
                      <a:tcPr>
                        <a:blipFill>
                          <a:blip r:embed="rId4"/>
                          <a:stretch>
                            <a:fillRect l="-100000" t="-410345" r="-87097"/>
                          </a:stretch>
                        </a:blipFill>
                      </a:tcPr>
                    </a:tc>
                    <a:tc>
                      <a:txBody>
                        <a:bodyPr/>
                        <a:lstStyle/>
                        <a:p>
                          <a:endParaRPr lang="en-US"/>
                        </a:p>
                      </a:txBody>
                      <a:tcPr>
                        <a:blipFill>
                          <a:blip r:embed="rId4"/>
                          <a:stretch>
                            <a:fillRect l="-233962" t="-410345" r="-1887"/>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20FADEEF-3FC2-224C-84C6-C545F4936C6D}"/>
                  </a:ext>
                </a:extLst>
              </p:cNvPr>
              <p:cNvGraphicFramePr>
                <a:graphicFrameLocks noGrp="1"/>
              </p:cNvGraphicFramePr>
              <p:nvPr>
                <p:extLst>
                  <p:ext uri="{D42A27DB-BD31-4B8C-83A1-F6EECF244321}">
                    <p14:modId xmlns:p14="http://schemas.microsoft.com/office/powerpoint/2010/main" val="3834601046"/>
                  </p:ext>
                </p:extLst>
              </p:nvPr>
            </p:nvGraphicFramePr>
            <p:xfrm>
              <a:off x="2789000" y="166464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𝜙</m:t>
                                    </m:r>
                                  </m:e>
                                  <m:sup>
                                    <m:r>
                                      <a:rPr lang="de-DE" b="1" i="1" smtClean="0">
                                        <a:latin typeface="Cambria Math" panose="02040503050406030204" pitchFamily="18" charset="0"/>
                                        <a:ea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b="0" i="1"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58" name="Table 57">
                <a:extLst>
                  <a:ext uri="{FF2B5EF4-FFF2-40B4-BE49-F238E27FC236}">
                    <a16:creationId xmlns:a16="http://schemas.microsoft.com/office/drawing/2014/main" id="{20FADEEF-3FC2-224C-84C6-C545F4936C6D}"/>
                  </a:ext>
                </a:extLst>
              </p:cNvPr>
              <p:cNvGraphicFramePr>
                <a:graphicFrameLocks noGrp="1"/>
              </p:cNvGraphicFramePr>
              <p:nvPr>
                <p:extLst>
                  <p:ext uri="{D42A27DB-BD31-4B8C-83A1-F6EECF244321}">
                    <p14:modId xmlns:p14="http://schemas.microsoft.com/office/powerpoint/2010/main" val="3834601046"/>
                  </p:ext>
                </p:extLst>
              </p:nvPr>
            </p:nvGraphicFramePr>
            <p:xfrm>
              <a:off x="2789000" y="1664644"/>
              <a:ext cx="222396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6071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t="-3448" r="-185484" b="-406897"/>
                          </a:stretch>
                        </a:blipFill>
                      </a:tcPr>
                    </a:tc>
                    <a:tc>
                      <a:txBody>
                        <a:bodyPr/>
                        <a:lstStyle/>
                        <a:p>
                          <a:endParaRPr lang="en-US"/>
                        </a:p>
                      </a:txBody>
                      <a:tcPr>
                        <a:blipFill>
                          <a:blip r:embed="rId5"/>
                          <a:stretch>
                            <a:fillRect l="-101613" t="-3448" r="-85484" b="-406897"/>
                          </a:stretch>
                        </a:blipFill>
                      </a:tcPr>
                    </a:tc>
                    <a:tc>
                      <a:txBody>
                        <a:bodyPr/>
                        <a:lstStyle/>
                        <a:p>
                          <a:endParaRPr lang="en-US"/>
                        </a:p>
                      </a:txBody>
                      <a:tcPr>
                        <a:blipFill>
                          <a:blip r:embed="rId5"/>
                          <a:stretch>
                            <a:fillRect l="-240385" t="-3448" r="-1923"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100000" r="-185484" b="-293333"/>
                          </a:stretch>
                        </a:blipFill>
                      </a:tcPr>
                    </a:tc>
                    <a:tc>
                      <a:txBody>
                        <a:bodyPr/>
                        <a:lstStyle/>
                        <a:p>
                          <a:endParaRPr lang="en-US"/>
                        </a:p>
                      </a:txBody>
                      <a:tcPr>
                        <a:blipFill>
                          <a:blip r:embed="rId5"/>
                          <a:stretch>
                            <a:fillRect l="-101613" t="-100000" r="-85484" b="-293333"/>
                          </a:stretch>
                        </a:blipFill>
                      </a:tcPr>
                    </a:tc>
                    <a:tc>
                      <a:txBody>
                        <a:bodyPr/>
                        <a:lstStyle/>
                        <a:p>
                          <a:endParaRPr lang="en-US"/>
                        </a:p>
                      </a:txBody>
                      <a:tcPr>
                        <a:blipFill>
                          <a:blip r:embed="rId5"/>
                          <a:stretch>
                            <a:fillRect l="-240385" t="-100000" r="-1923"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6897" r="-185484" b="-203448"/>
                          </a:stretch>
                        </a:blipFill>
                      </a:tcPr>
                    </a:tc>
                    <a:tc>
                      <a:txBody>
                        <a:bodyPr/>
                        <a:lstStyle/>
                        <a:p>
                          <a:endParaRPr lang="en-US"/>
                        </a:p>
                      </a:txBody>
                      <a:tcPr>
                        <a:blipFill>
                          <a:blip r:embed="rId5"/>
                          <a:stretch>
                            <a:fillRect l="-101613" t="-206897" r="-85484" b="-203448"/>
                          </a:stretch>
                        </a:blipFill>
                      </a:tcPr>
                    </a:tc>
                    <a:tc>
                      <a:txBody>
                        <a:bodyPr/>
                        <a:lstStyle/>
                        <a:p>
                          <a:endParaRPr lang="en-US"/>
                        </a:p>
                      </a:txBody>
                      <a:tcPr>
                        <a:blipFill>
                          <a:blip r:embed="rId5"/>
                          <a:stretch>
                            <a:fillRect l="-240385" t="-206897" r="-1923"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l="-1613" t="-296667" r="-185484" b="-96667"/>
                          </a:stretch>
                        </a:blipFill>
                      </a:tcPr>
                    </a:tc>
                    <a:tc>
                      <a:txBody>
                        <a:bodyPr/>
                        <a:lstStyle/>
                        <a:p>
                          <a:endParaRPr lang="en-US"/>
                        </a:p>
                      </a:txBody>
                      <a:tcPr>
                        <a:blipFill>
                          <a:blip r:embed="rId5"/>
                          <a:stretch>
                            <a:fillRect l="-101613" t="-296667" r="-85484" b="-96667"/>
                          </a:stretch>
                        </a:blipFill>
                      </a:tcPr>
                    </a:tc>
                    <a:tc>
                      <a:txBody>
                        <a:bodyPr/>
                        <a:lstStyle/>
                        <a:p>
                          <a:endParaRPr lang="en-US"/>
                        </a:p>
                      </a:txBody>
                      <a:tcPr>
                        <a:blipFill>
                          <a:blip r:embed="rId5"/>
                          <a:stretch>
                            <a:fillRect l="-240385" t="-296667" r="-1923"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l="-1613" t="-410345" r="-185484"/>
                          </a:stretch>
                        </a:blipFill>
                      </a:tcPr>
                    </a:tc>
                    <a:tc>
                      <a:txBody>
                        <a:bodyPr/>
                        <a:lstStyle/>
                        <a:p>
                          <a:endParaRPr lang="en-US"/>
                        </a:p>
                      </a:txBody>
                      <a:tcPr>
                        <a:blipFill>
                          <a:blip r:embed="rId5"/>
                          <a:stretch>
                            <a:fillRect l="-101613" t="-410345" r="-85484"/>
                          </a:stretch>
                        </a:blipFill>
                      </a:tcPr>
                    </a:tc>
                    <a:tc>
                      <a:txBody>
                        <a:bodyPr/>
                        <a:lstStyle/>
                        <a:p>
                          <a:endParaRPr lang="en-US"/>
                        </a:p>
                      </a:txBody>
                      <a:tcPr>
                        <a:blipFill>
                          <a:blip r:embed="rId5"/>
                          <a:stretch>
                            <a:fillRect l="-240385" t="-410345" r="-1923"/>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9" name="Table 58">
                <a:extLst>
                  <a:ext uri="{FF2B5EF4-FFF2-40B4-BE49-F238E27FC236}">
                    <a16:creationId xmlns:a16="http://schemas.microsoft.com/office/drawing/2014/main" id="{043C9FA2-AB51-6D42-AA59-91BF371AFEF5}"/>
                  </a:ext>
                </a:extLst>
              </p:cNvPr>
              <p:cNvGraphicFramePr>
                <a:graphicFrameLocks noGrp="1"/>
              </p:cNvGraphicFramePr>
              <p:nvPr>
                <p:extLst>
                  <p:ext uri="{D42A27DB-BD31-4B8C-83A1-F6EECF244321}">
                    <p14:modId xmlns:p14="http://schemas.microsoft.com/office/powerpoint/2010/main" val="3159789643"/>
                  </p:ext>
                </p:extLst>
              </p:nvPr>
            </p:nvGraphicFramePr>
            <p:xfrm>
              <a:off x="5223047" y="1664644"/>
              <a:ext cx="37221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1060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0.01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0.02</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0.03</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0.04</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0.20</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0.25</m:t>
                                </m:r>
                              </m:oMath>
                            </m:oMathPara>
                          </a14:m>
                          <a:endParaRPr lang="en-GB" dirty="0"/>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0.35</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59" name="Table 58">
                <a:extLst>
                  <a:ext uri="{FF2B5EF4-FFF2-40B4-BE49-F238E27FC236}">
                    <a16:creationId xmlns:a16="http://schemas.microsoft.com/office/drawing/2014/main" id="{043C9FA2-AB51-6D42-AA59-91BF371AFEF5}"/>
                  </a:ext>
                </a:extLst>
              </p:cNvPr>
              <p:cNvGraphicFramePr>
                <a:graphicFrameLocks noGrp="1"/>
              </p:cNvGraphicFramePr>
              <p:nvPr>
                <p:extLst>
                  <p:ext uri="{D42A27DB-BD31-4B8C-83A1-F6EECF244321}">
                    <p14:modId xmlns:p14="http://schemas.microsoft.com/office/powerpoint/2010/main" val="3159789643"/>
                  </p:ext>
                </p:extLst>
              </p:nvPr>
            </p:nvGraphicFramePr>
            <p:xfrm>
              <a:off x="5223047" y="1664644"/>
              <a:ext cx="372218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1060768">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l="-1613" t="-3448" r="-375806" b="-810345"/>
                          </a:stretch>
                        </a:blipFill>
                      </a:tcPr>
                    </a:tc>
                    <a:tc>
                      <a:txBody>
                        <a:bodyPr/>
                        <a:lstStyle/>
                        <a:p>
                          <a:endParaRPr lang="en-US"/>
                        </a:p>
                      </a:txBody>
                      <a:tcPr>
                        <a:blipFill>
                          <a:blip r:embed="rId6"/>
                          <a:stretch>
                            <a:fillRect l="-103279" t="-3448" r="-281967" b="-810345"/>
                          </a:stretch>
                        </a:blipFill>
                      </a:tcPr>
                    </a:tc>
                    <a:tc>
                      <a:txBody>
                        <a:bodyPr/>
                        <a:lstStyle/>
                        <a:p>
                          <a:endParaRPr lang="en-US"/>
                        </a:p>
                      </a:txBody>
                      <a:tcPr>
                        <a:blipFill>
                          <a:blip r:embed="rId6"/>
                          <a:stretch>
                            <a:fillRect l="-142529" t="-3448" r="-97701" b="-810345"/>
                          </a:stretch>
                        </a:blipFill>
                      </a:tcPr>
                    </a:tc>
                    <a:tc>
                      <a:txBody>
                        <a:bodyPr/>
                        <a:lstStyle/>
                        <a:p>
                          <a:endParaRPr lang="en-US"/>
                        </a:p>
                      </a:txBody>
                      <a:tcPr>
                        <a:blipFill>
                          <a:blip r:embed="rId6"/>
                          <a:stretch>
                            <a:fillRect l="-251190" t="-3448" r="-1190"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l="-1613" t="-103448" r="-375806" b="-710345"/>
                          </a:stretch>
                        </a:blipFill>
                      </a:tcPr>
                    </a:tc>
                    <a:tc>
                      <a:txBody>
                        <a:bodyPr/>
                        <a:lstStyle/>
                        <a:p>
                          <a:endParaRPr lang="en-US"/>
                        </a:p>
                      </a:txBody>
                      <a:tcPr>
                        <a:blipFill>
                          <a:blip r:embed="rId6"/>
                          <a:stretch>
                            <a:fillRect l="-103279" t="-103448" r="-281967" b="-710345"/>
                          </a:stretch>
                        </a:blipFill>
                      </a:tcPr>
                    </a:tc>
                    <a:tc>
                      <a:txBody>
                        <a:bodyPr/>
                        <a:lstStyle/>
                        <a:p>
                          <a:endParaRPr lang="en-US"/>
                        </a:p>
                      </a:txBody>
                      <a:tcPr>
                        <a:blipFill>
                          <a:blip r:embed="rId6"/>
                          <a:stretch>
                            <a:fillRect l="-142529" t="-103448" r="-97701" b="-710345"/>
                          </a:stretch>
                        </a:blipFill>
                      </a:tcPr>
                    </a:tc>
                    <a:tc>
                      <a:txBody>
                        <a:bodyPr/>
                        <a:lstStyle/>
                        <a:p>
                          <a:endParaRPr lang="en-US"/>
                        </a:p>
                      </a:txBody>
                      <a:tcPr>
                        <a:blipFill>
                          <a:blip r:embed="rId6"/>
                          <a:stretch>
                            <a:fillRect l="-251190" t="-103448" r="-1190" b="-7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6"/>
                          <a:stretch>
                            <a:fillRect l="-1613" t="-196667" r="-375806" b="-586667"/>
                          </a:stretch>
                        </a:blipFill>
                      </a:tcPr>
                    </a:tc>
                    <a:tc>
                      <a:txBody>
                        <a:bodyPr/>
                        <a:lstStyle/>
                        <a:p>
                          <a:endParaRPr lang="en-US"/>
                        </a:p>
                      </a:txBody>
                      <a:tcPr>
                        <a:blipFill>
                          <a:blip r:embed="rId6"/>
                          <a:stretch>
                            <a:fillRect l="-103279" t="-196667" r="-281967" b="-586667"/>
                          </a:stretch>
                        </a:blipFill>
                      </a:tcPr>
                    </a:tc>
                    <a:tc>
                      <a:txBody>
                        <a:bodyPr/>
                        <a:lstStyle/>
                        <a:p>
                          <a:endParaRPr lang="en-US"/>
                        </a:p>
                      </a:txBody>
                      <a:tcPr>
                        <a:blipFill>
                          <a:blip r:embed="rId6"/>
                          <a:stretch>
                            <a:fillRect l="-142529" t="-196667" r="-97701" b="-586667"/>
                          </a:stretch>
                        </a:blipFill>
                      </a:tcPr>
                    </a:tc>
                    <a:tc>
                      <a:txBody>
                        <a:bodyPr/>
                        <a:lstStyle/>
                        <a:p>
                          <a:endParaRPr lang="en-US"/>
                        </a:p>
                      </a:txBody>
                      <a:tcPr>
                        <a:blipFill>
                          <a:blip r:embed="rId6"/>
                          <a:stretch>
                            <a:fillRect l="-251190" t="-196667" r="-1190" b="-58666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6"/>
                          <a:stretch>
                            <a:fillRect l="-1613" t="-306897" r="-375806" b="-506897"/>
                          </a:stretch>
                        </a:blipFill>
                      </a:tcPr>
                    </a:tc>
                    <a:tc>
                      <a:txBody>
                        <a:bodyPr/>
                        <a:lstStyle/>
                        <a:p>
                          <a:endParaRPr lang="en-US"/>
                        </a:p>
                      </a:txBody>
                      <a:tcPr>
                        <a:blipFill>
                          <a:blip r:embed="rId6"/>
                          <a:stretch>
                            <a:fillRect l="-103279" t="-306897" r="-281967" b="-506897"/>
                          </a:stretch>
                        </a:blipFill>
                      </a:tcPr>
                    </a:tc>
                    <a:tc>
                      <a:txBody>
                        <a:bodyPr/>
                        <a:lstStyle/>
                        <a:p>
                          <a:endParaRPr lang="en-US"/>
                        </a:p>
                      </a:txBody>
                      <a:tcPr>
                        <a:blipFill>
                          <a:blip r:embed="rId6"/>
                          <a:stretch>
                            <a:fillRect l="-142529" t="-306897" r="-97701" b="-506897"/>
                          </a:stretch>
                        </a:blipFill>
                      </a:tcPr>
                    </a:tc>
                    <a:tc>
                      <a:txBody>
                        <a:bodyPr/>
                        <a:lstStyle/>
                        <a:p>
                          <a:endParaRPr lang="en-US"/>
                        </a:p>
                      </a:txBody>
                      <a:tcPr>
                        <a:blipFill>
                          <a:blip r:embed="rId6"/>
                          <a:stretch>
                            <a:fillRect l="-251190" t="-306897" r="-1190"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6"/>
                          <a:stretch>
                            <a:fillRect l="-1613" t="-406897" r="-375806" b="-406897"/>
                          </a:stretch>
                        </a:blipFill>
                      </a:tcPr>
                    </a:tc>
                    <a:tc>
                      <a:txBody>
                        <a:bodyPr/>
                        <a:lstStyle/>
                        <a:p>
                          <a:endParaRPr lang="en-US"/>
                        </a:p>
                      </a:txBody>
                      <a:tcPr>
                        <a:blipFill>
                          <a:blip r:embed="rId6"/>
                          <a:stretch>
                            <a:fillRect l="-103279" t="-406897" r="-281967" b="-406897"/>
                          </a:stretch>
                        </a:blipFill>
                      </a:tcPr>
                    </a:tc>
                    <a:tc>
                      <a:txBody>
                        <a:bodyPr/>
                        <a:lstStyle/>
                        <a:p>
                          <a:endParaRPr lang="en-US"/>
                        </a:p>
                      </a:txBody>
                      <a:tcPr>
                        <a:blipFill>
                          <a:blip r:embed="rId6"/>
                          <a:stretch>
                            <a:fillRect l="-142529" t="-406897" r="-97701" b="-406897"/>
                          </a:stretch>
                        </a:blipFill>
                      </a:tcPr>
                    </a:tc>
                    <a:tc>
                      <a:txBody>
                        <a:bodyPr/>
                        <a:lstStyle/>
                        <a:p>
                          <a:endParaRPr lang="en-US"/>
                        </a:p>
                      </a:txBody>
                      <a:tcPr>
                        <a:blipFill>
                          <a:blip r:embed="rId6"/>
                          <a:stretch>
                            <a:fillRect l="-251190" t="-406897" r="-1190" b="-406897"/>
                          </a:stretch>
                        </a:blipFill>
                      </a:tcPr>
                    </a:tc>
                    <a:extLst>
                      <a:ext uri="{0D108BD9-81ED-4DB2-BD59-A6C34878D82A}">
                        <a16:rowId xmlns:a16="http://schemas.microsoft.com/office/drawing/2014/main" val="576065180"/>
                      </a:ext>
                    </a:extLst>
                  </a:tr>
                  <a:tr h="370840">
                    <a:tc>
                      <a:txBody>
                        <a:bodyPr/>
                        <a:lstStyle/>
                        <a:p>
                          <a:endParaRPr lang="en-US"/>
                        </a:p>
                      </a:txBody>
                      <a:tcPr>
                        <a:blipFill>
                          <a:blip r:embed="rId6"/>
                          <a:stretch>
                            <a:fillRect l="-1613" t="-506897" r="-375806" b="-306897"/>
                          </a:stretch>
                        </a:blipFill>
                      </a:tcPr>
                    </a:tc>
                    <a:tc>
                      <a:txBody>
                        <a:bodyPr/>
                        <a:lstStyle/>
                        <a:p>
                          <a:endParaRPr lang="en-US"/>
                        </a:p>
                      </a:txBody>
                      <a:tcPr>
                        <a:blipFill>
                          <a:blip r:embed="rId6"/>
                          <a:stretch>
                            <a:fillRect l="-103279" t="-506897" r="-281967" b="-306897"/>
                          </a:stretch>
                        </a:blipFill>
                      </a:tcPr>
                    </a:tc>
                    <a:tc>
                      <a:txBody>
                        <a:bodyPr/>
                        <a:lstStyle/>
                        <a:p>
                          <a:endParaRPr lang="en-US"/>
                        </a:p>
                      </a:txBody>
                      <a:tcPr>
                        <a:blipFill>
                          <a:blip r:embed="rId6"/>
                          <a:stretch>
                            <a:fillRect l="-142529" t="-506897" r="-97701" b="-306897"/>
                          </a:stretch>
                        </a:blipFill>
                      </a:tcPr>
                    </a:tc>
                    <a:tc>
                      <a:txBody>
                        <a:bodyPr/>
                        <a:lstStyle/>
                        <a:p>
                          <a:endParaRPr lang="en-US"/>
                        </a:p>
                      </a:txBody>
                      <a:tcPr>
                        <a:blipFill>
                          <a:blip r:embed="rId6"/>
                          <a:stretch>
                            <a:fillRect l="-251190" t="-506897" r="-1190" b="-30689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6"/>
                          <a:stretch>
                            <a:fillRect l="-1613" t="-586667" r="-375806" b="-196667"/>
                          </a:stretch>
                        </a:blipFill>
                      </a:tcPr>
                    </a:tc>
                    <a:tc>
                      <a:txBody>
                        <a:bodyPr/>
                        <a:lstStyle/>
                        <a:p>
                          <a:endParaRPr lang="en-US"/>
                        </a:p>
                      </a:txBody>
                      <a:tcPr>
                        <a:blipFill>
                          <a:blip r:embed="rId6"/>
                          <a:stretch>
                            <a:fillRect l="-103279" t="-586667" r="-281967" b="-196667"/>
                          </a:stretch>
                        </a:blipFill>
                      </a:tcPr>
                    </a:tc>
                    <a:tc>
                      <a:txBody>
                        <a:bodyPr/>
                        <a:lstStyle/>
                        <a:p>
                          <a:endParaRPr lang="en-US"/>
                        </a:p>
                      </a:txBody>
                      <a:tcPr>
                        <a:blipFill>
                          <a:blip r:embed="rId6"/>
                          <a:stretch>
                            <a:fillRect l="-142529" t="-586667" r="-97701" b="-196667"/>
                          </a:stretch>
                        </a:blipFill>
                      </a:tcPr>
                    </a:tc>
                    <a:tc>
                      <a:txBody>
                        <a:bodyPr/>
                        <a:lstStyle/>
                        <a:p>
                          <a:endParaRPr lang="en-US"/>
                        </a:p>
                      </a:txBody>
                      <a:tcPr>
                        <a:blipFill>
                          <a:blip r:embed="rId6"/>
                          <a:stretch>
                            <a:fillRect l="-251190" t="-586667" r="-1190" b="-196667"/>
                          </a:stretch>
                        </a:blipFill>
                      </a:tcPr>
                    </a:tc>
                    <a:extLst>
                      <a:ext uri="{0D108BD9-81ED-4DB2-BD59-A6C34878D82A}">
                        <a16:rowId xmlns:a16="http://schemas.microsoft.com/office/drawing/2014/main" val="100732356"/>
                      </a:ext>
                    </a:extLst>
                  </a:tr>
                  <a:tr h="370840">
                    <a:tc>
                      <a:txBody>
                        <a:bodyPr/>
                        <a:lstStyle/>
                        <a:p>
                          <a:endParaRPr lang="en-US"/>
                        </a:p>
                      </a:txBody>
                      <a:tcPr>
                        <a:blipFill>
                          <a:blip r:embed="rId6"/>
                          <a:stretch>
                            <a:fillRect l="-1613" t="-710345" r="-375806" b="-103448"/>
                          </a:stretch>
                        </a:blipFill>
                      </a:tcPr>
                    </a:tc>
                    <a:tc>
                      <a:txBody>
                        <a:bodyPr/>
                        <a:lstStyle/>
                        <a:p>
                          <a:endParaRPr lang="en-US"/>
                        </a:p>
                      </a:txBody>
                      <a:tcPr>
                        <a:blipFill>
                          <a:blip r:embed="rId6"/>
                          <a:stretch>
                            <a:fillRect l="-103279" t="-710345" r="-281967" b="-103448"/>
                          </a:stretch>
                        </a:blipFill>
                      </a:tcPr>
                    </a:tc>
                    <a:tc>
                      <a:txBody>
                        <a:bodyPr/>
                        <a:lstStyle/>
                        <a:p>
                          <a:endParaRPr lang="en-US"/>
                        </a:p>
                      </a:txBody>
                      <a:tcPr>
                        <a:blipFill>
                          <a:blip r:embed="rId6"/>
                          <a:stretch>
                            <a:fillRect l="-142529" t="-710345" r="-97701" b="-103448"/>
                          </a:stretch>
                        </a:blipFill>
                      </a:tcPr>
                    </a:tc>
                    <a:tc>
                      <a:txBody>
                        <a:bodyPr/>
                        <a:lstStyle/>
                        <a:p>
                          <a:endParaRPr lang="en-US"/>
                        </a:p>
                      </a:txBody>
                      <a:tcPr>
                        <a:blipFill>
                          <a:blip r:embed="rId6"/>
                          <a:stretch>
                            <a:fillRect l="-251190" t="-710345" r="-1190" b="-103448"/>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6"/>
                          <a:stretch>
                            <a:fillRect l="-1613" t="-810345" r="-375806" b="-3448"/>
                          </a:stretch>
                        </a:blipFill>
                      </a:tcPr>
                    </a:tc>
                    <a:tc>
                      <a:txBody>
                        <a:bodyPr/>
                        <a:lstStyle/>
                        <a:p>
                          <a:endParaRPr lang="en-US"/>
                        </a:p>
                      </a:txBody>
                      <a:tcPr>
                        <a:blipFill>
                          <a:blip r:embed="rId6"/>
                          <a:stretch>
                            <a:fillRect l="-103279" t="-810345" r="-281967" b="-3448"/>
                          </a:stretch>
                        </a:blipFill>
                      </a:tcPr>
                    </a:tc>
                    <a:tc>
                      <a:txBody>
                        <a:bodyPr/>
                        <a:lstStyle/>
                        <a:p>
                          <a:endParaRPr lang="en-US"/>
                        </a:p>
                      </a:txBody>
                      <a:tcPr>
                        <a:blipFill>
                          <a:blip r:embed="rId6"/>
                          <a:stretch>
                            <a:fillRect l="-142529" t="-810345" r="-97701" b="-3448"/>
                          </a:stretch>
                        </a:blipFill>
                      </a:tcPr>
                    </a:tc>
                    <a:tc>
                      <a:txBody>
                        <a:bodyPr/>
                        <a:lstStyle/>
                        <a:p>
                          <a:endParaRPr lang="en-US"/>
                        </a:p>
                      </a:txBody>
                      <a:tcPr>
                        <a:blipFill>
                          <a:blip r:embed="rId6"/>
                          <a:stretch>
                            <a:fillRect l="-251190" t="-810345" r="-1190" b="-3448"/>
                          </a:stretch>
                        </a:blipFill>
                      </a:tcPr>
                    </a:tc>
                    <a:extLst>
                      <a:ext uri="{0D108BD9-81ED-4DB2-BD59-A6C34878D82A}">
                        <a16:rowId xmlns:a16="http://schemas.microsoft.com/office/drawing/2014/main" val="2124492096"/>
                      </a:ext>
                    </a:extLst>
                  </a:tr>
                </a:tbl>
              </a:graphicData>
            </a:graphic>
          </p:graphicFrame>
        </mc:Fallback>
      </mc:AlternateContent>
      <p:grpSp>
        <p:nvGrpSpPr>
          <p:cNvPr id="9" name="Group 8">
            <a:extLst>
              <a:ext uri="{FF2B5EF4-FFF2-40B4-BE49-F238E27FC236}">
                <a16:creationId xmlns:a16="http://schemas.microsoft.com/office/drawing/2014/main" id="{A8885AB9-2E61-E64E-A087-9CC759BBEC96}"/>
              </a:ext>
            </a:extLst>
          </p:cNvPr>
          <p:cNvGrpSpPr/>
          <p:nvPr/>
        </p:nvGrpSpPr>
        <p:grpSpPr>
          <a:xfrm>
            <a:off x="1064698" y="3558520"/>
            <a:ext cx="3241682" cy="1773423"/>
            <a:chOff x="1498240" y="4810966"/>
            <a:chExt cx="3241682" cy="1773423"/>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AF15D84-B12F-AB4C-B1AF-0998F115D6DF}"/>
                    </a:ext>
                  </a:extLst>
                </p:cNvPr>
                <p:cNvSpPr txBox="1"/>
                <p:nvPr/>
              </p:nvSpPr>
              <p:spPr>
                <a:xfrm>
                  <a:off x="1498240" y="5544260"/>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m:t>
                        </m:r>
                      </m:oMath>
                    </m:oMathPara>
                  </a14:m>
                  <a:endParaRPr lang="en-GB" dirty="0"/>
                </a:p>
              </p:txBody>
            </p:sp>
          </mc:Choice>
          <mc:Fallback xmlns="">
            <p:sp>
              <p:nvSpPr>
                <p:cNvPr id="47" name="TextBox 46">
                  <a:extLst>
                    <a:ext uri="{FF2B5EF4-FFF2-40B4-BE49-F238E27FC236}">
                      <a16:creationId xmlns:a16="http://schemas.microsoft.com/office/drawing/2014/main" id="{FAF15D84-B12F-AB4C-B1AF-0998F115D6DF}"/>
                    </a:ext>
                  </a:extLst>
                </p:cNvPr>
                <p:cNvSpPr txBox="1">
                  <a:spLocks noRot="1" noChangeAspect="1" noMove="1" noResize="1" noEditPoints="1" noAdjustHandles="1" noChangeArrowheads="1" noChangeShapeType="1" noTextEdit="1"/>
                </p:cNvSpPr>
                <p:nvPr/>
              </p:nvSpPr>
              <p:spPr>
                <a:xfrm>
                  <a:off x="1498240" y="5544260"/>
                  <a:ext cx="64800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8C81C80-3D1F-5A47-B6B1-17CA36DC2E78}"/>
                    </a:ext>
                  </a:extLst>
                </p:cNvPr>
                <p:cNvSpPr txBox="1"/>
                <p:nvPr/>
              </p:nvSpPr>
              <p:spPr>
                <a:xfrm>
                  <a:off x="2546471" y="6034142"/>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8" name="TextBox 47">
                  <a:extLst>
                    <a:ext uri="{FF2B5EF4-FFF2-40B4-BE49-F238E27FC236}">
                      <a16:creationId xmlns:a16="http://schemas.microsoft.com/office/drawing/2014/main" id="{F8C81C80-3D1F-5A47-B6B1-17CA36DC2E78}"/>
                    </a:ext>
                  </a:extLst>
                </p:cNvPr>
                <p:cNvSpPr txBox="1">
                  <a:spLocks noRot="1" noChangeAspect="1" noMove="1" noResize="1" noEditPoints="1" noAdjustHandles="1" noChangeArrowheads="1" noChangeShapeType="1" noTextEdit="1"/>
                </p:cNvSpPr>
                <p:nvPr/>
              </p:nvSpPr>
              <p:spPr>
                <a:xfrm>
                  <a:off x="2546471" y="6034142"/>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EE4F1A50-841E-E741-8D4E-5E3703347136}"/>
                </a:ext>
              </a:extLst>
            </p:cNvPr>
            <p:cNvCxnSpPr>
              <a:cxnSpLocks/>
              <a:stCxn id="48" idx="0"/>
              <a:endCxn id="56" idx="2"/>
            </p:cNvCxnSpPr>
            <p:nvPr/>
          </p:nvCxnSpPr>
          <p:spPr>
            <a:xfrm flipH="1" flipV="1">
              <a:off x="2701597" y="5808635"/>
              <a:ext cx="416937"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01DFAC-8739-674F-AD5F-1F7C3094EE04}"/>
                </a:ext>
              </a:extLst>
            </p:cNvPr>
            <p:cNvCxnSpPr>
              <a:cxnSpLocks/>
              <a:stCxn id="48" idx="0"/>
              <a:endCxn id="24" idx="2"/>
            </p:cNvCxnSpPr>
            <p:nvPr/>
          </p:nvCxnSpPr>
          <p:spPr>
            <a:xfrm flipV="1">
              <a:off x="3118534" y="5808635"/>
              <a:ext cx="421224"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7CC8EF-AFDA-2C49-8AA0-24C46622824B}"/>
                </a:ext>
              </a:extLst>
            </p:cNvPr>
            <p:cNvCxnSpPr>
              <a:cxnSpLocks/>
              <a:stCxn id="47" idx="6"/>
              <a:endCxn id="56" idx="1"/>
            </p:cNvCxnSpPr>
            <p:nvPr/>
          </p:nvCxnSpPr>
          <p:spPr>
            <a:xfrm flipV="1">
              <a:off x="2146240" y="5736635"/>
              <a:ext cx="483357" cy="2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F4A8E96A-7692-7F4F-9DF7-5EB74FFB83EA}"/>
                </a:ext>
              </a:extLst>
            </p:cNvPr>
            <p:cNvGrpSpPr/>
            <p:nvPr/>
          </p:nvGrpSpPr>
          <p:grpSpPr>
            <a:xfrm>
              <a:off x="2277803" y="5664635"/>
              <a:ext cx="495794" cy="347171"/>
              <a:chOff x="6817110" y="2937320"/>
              <a:chExt cx="495794" cy="347171"/>
            </a:xfrm>
          </p:grpSpPr>
          <p:sp>
            <p:nvSpPr>
              <p:cNvPr id="56" name="Rectangle 55">
                <a:extLst>
                  <a:ext uri="{FF2B5EF4-FFF2-40B4-BE49-F238E27FC236}">
                    <a16:creationId xmlns:a16="http://schemas.microsoft.com/office/drawing/2014/main" id="{C895EB50-8CBD-D440-8918-6062198C4895}"/>
                  </a:ext>
                </a:extLst>
              </p:cNvPr>
              <p:cNvSpPr/>
              <p:nvPr/>
            </p:nvSpPr>
            <p:spPr>
              <a:xfrm>
                <a:off x="7168904"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0183818-041C-7448-8412-F3E68A06D0A1}"/>
                      </a:ext>
                    </a:extLst>
                  </p:cNvPr>
                  <p:cNvSpPr txBox="1"/>
                  <p:nvPr/>
                </p:nvSpPr>
                <p:spPr>
                  <a:xfrm>
                    <a:off x="6817110" y="3007492"/>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57" name="TextBox 56">
                    <a:extLst>
                      <a:ext uri="{FF2B5EF4-FFF2-40B4-BE49-F238E27FC236}">
                        <a16:creationId xmlns:a16="http://schemas.microsoft.com/office/drawing/2014/main" id="{20183818-041C-7448-8412-F3E68A06D0A1}"/>
                      </a:ext>
                    </a:extLst>
                  </p:cNvPr>
                  <p:cNvSpPr txBox="1">
                    <a:spLocks noRot="1" noChangeAspect="1" noMove="1" noResize="1" noEditPoints="1" noAdjustHandles="1" noChangeArrowheads="1" noChangeShapeType="1" noTextEdit="1"/>
                  </p:cNvSpPr>
                  <p:nvPr/>
                </p:nvSpPr>
                <p:spPr>
                  <a:xfrm>
                    <a:off x="6817110" y="3007492"/>
                    <a:ext cx="321755" cy="276999"/>
                  </a:xfrm>
                  <a:prstGeom prst="rect">
                    <a:avLst/>
                  </a:prstGeom>
                  <a:blipFill>
                    <a:blip r:embed="rId9"/>
                    <a:stretch>
                      <a:fillRect l="-14815"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1FBF0A4-3164-4A4F-A2BD-5A672B908361}"/>
                    </a:ext>
                  </a:extLst>
                </p:cNvPr>
                <p:cNvSpPr txBox="1"/>
                <p:nvPr/>
              </p:nvSpPr>
              <p:spPr>
                <a:xfrm>
                  <a:off x="4091922" y="5541095"/>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oMath>
                    </m:oMathPara>
                  </a14:m>
                  <a:endParaRPr lang="en-GB" dirty="0"/>
                </a:p>
              </p:txBody>
            </p:sp>
          </mc:Choice>
          <mc:Fallback xmlns="">
            <p:sp>
              <p:nvSpPr>
                <p:cNvPr id="22" name="TextBox 21">
                  <a:extLst>
                    <a:ext uri="{FF2B5EF4-FFF2-40B4-BE49-F238E27FC236}">
                      <a16:creationId xmlns:a16="http://schemas.microsoft.com/office/drawing/2014/main" id="{61FBF0A4-3164-4A4F-A2BD-5A672B908361}"/>
                    </a:ext>
                  </a:extLst>
                </p:cNvPr>
                <p:cNvSpPr txBox="1">
                  <a:spLocks noRot="1" noChangeAspect="1" noMove="1" noResize="1" noEditPoints="1" noAdjustHandles="1" noChangeArrowheads="1" noChangeShapeType="1" noTextEdit="1"/>
                </p:cNvSpPr>
                <p:nvPr/>
              </p:nvSpPr>
              <p:spPr>
                <a:xfrm>
                  <a:off x="4091922" y="5541095"/>
                  <a:ext cx="648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61400E86-D684-F24B-A074-D47A4CFACDC4}"/>
                </a:ext>
              </a:extLst>
            </p:cNvPr>
            <p:cNvCxnSpPr>
              <a:cxnSpLocks/>
              <a:stCxn id="24" idx="3"/>
              <a:endCxn id="22" idx="2"/>
            </p:cNvCxnSpPr>
            <p:nvPr/>
          </p:nvCxnSpPr>
          <p:spPr>
            <a:xfrm flipV="1">
              <a:off x="3611758" y="5735852"/>
              <a:ext cx="480164" cy="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5735FAB-8A30-CC4F-A414-6869F1835DF3}"/>
                </a:ext>
              </a:extLst>
            </p:cNvPr>
            <p:cNvGrpSpPr/>
            <p:nvPr/>
          </p:nvGrpSpPr>
          <p:grpSpPr>
            <a:xfrm>
              <a:off x="3467758" y="5664635"/>
              <a:ext cx="488596" cy="348998"/>
              <a:chOff x="3697291" y="5947287"/>
              <a:chExt cx="488596" cy="348998"/>
            </a:xfrm>
          </p:grpSpPr>
          <p:sp>
            <p:nvSpPr>
              <p:cNvPr id="24" name="Rectangle 23">
                <a:extLst>
                  <a:ext uri="{FF2B5EF4-FFF2-40B4-BE49-F238E27FC236}">
                    <a16:creationId xmlns:a16="http://schemas.microsoft.com/office/drawing/2014/main" id="{A9E4D4CB-C06D-804C-B467-CB0E9D92DFAA}"/>
                  </a:ext>
                </a:extLst>
              </p:cNvPr>
              <p:cNvSpPr/>
              <p:nvPr/>
            </p:nvSpPr>
            <p:spPr>
              <a:xfrm>
                <a:off x="3697291" y="59472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7B745B5-22B3-DE49-8A87-852BD23BA0C5}"/>
                      </a:ext>
                    </a:extLst>
                  </p:cNvPr>
                  <p:cNvSpPr txBox="1"/>
                  <p:nvPr/>
                </p:nvSpPr>
                <p:spPr>
                  <a:xfrm>
                    <a:off x="3859772" y="6019286"/>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25" name="TextBox 24">
                    <a:extLst>
                      <a:ext uri="{FF2B5EF4-FFF2-40B4-BE49-F238E27FC236}">
                        <a16:creationId xmlns:a16="http://schemas.microsoft.com/office/drawing/2014/main" id="{C7B745B5-22B3-DE49-8A87-852BD23BA0C5}"/>
                      </a:ext>
                    </a:extLst>
                  </p:cNvPr>
                  <p:cNvSpPr txBox="1">
                    <a:spLocks noRot="1" noChangeAspect="1" noMove="1" noResize="1" noEditPoints="1" noAdjustHandles="1" noChangeArrowheads="1" noChangeShapeType="1" noTextEdit="1"/>
                  </p:cNvSpPr>
                  <p:nvPr/>
                </p:nvSpPr>
                <p:spPr>
                  <a:xfrm>
                    <a:off x="3859772" y="6019286"/>
                    <a:ext cx="326115" cy="276999"/>
                  </a:xfrm>
                  <a:prstGeom prst="rect">
                    <a:avLst/>
                  </a:prstGeom>
                  <a:blipFill>
                    <a:blip r:embed="rId11"/>
                    <a:stretch>
                      <a:fillRect l="-20000" r="-4000"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DA2100D-F1B8-D045-AEF6-8B02EAEEF734}"/>
                    </a:ext>
                  </a:extLst>
                </p:cNvPr>
                <p:cNvSpPr txBox="1"/>
                <p:nvPr/>
              </p:nvSpPr>
              <p:spPr>
                <a:xfrm>
                  <a:off x="2794533" y="5146204"/>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28" name="TextBox 27">
                  <a:extLst>
                    <a:ext uri="{FF2B5EF4-FFF2-40B4-BE49-F238E27FC236}">
                      <a16:creationId xmlns:a16="http://schemas.microsoft.com/office/drawing/2014/main" id="{3DA2100D-F1B8-D045-AEF6-8B02EAEEF734}"/>
                    </a:ext>
                  </a:extLst>
                </p:cNvPr>
                <p:cNvSpPr txBox="1">
                  <a:spLocks noRot="1" noChangeAspect="1" noMove="1" noResize="1" noEditPoints="1" noAdjustHandles="1" noChangeArrowheads="1" noChangeShapeType="1" noTextEdit="1"/>
                </p:cNvSpPr>
                <p:nvPr/>
              </p:nvSpPr>
              <p:spPr>
                <a:xfrm>
                  <a:off x="2794533" y="5146204"/>
                  <a:ext cx="648000"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EC6BBF14-6361-FF47-82D4-9F752DBEA217}"/>
                </a:ext>
              </a:extLst>
            </p:cNvPr>
            <p:cNvCxnSpPr>
              <a:cxnSpLocks/>
              <a:stCxn id="56" idx="0"/>
              <a:endCxn id="28" idx="3"/>
            </p:cNvCxnSpPr>
            <p:nvPr/>
          </p:nvCxnSpPr>
          <p:spPr>
            <a:xfrm flipV="1">
              <a:off x="2701597" y="5478674"/>
              <a:ext cx="187833"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1507C1-D07C-EC44-8978-07DBF84E0CC8}"/>
                </a:ext>
              </a:extLst>
            </p:cNvPr>
            <p:cNvCxnSpPr>
              <a:cxnSpLocks/>
              <a:stCxn id="28" idx="5"/>
              <a:endCxn id="24" idx="0"/>
            </p:cNvCxnSpPr>
            <p:nvPr/>
          </p:nvCxnSpPr>
          <p:spPr>
            <a:xfrm>
              <a:off x="3347636" y="5478674"/>
              <a:ext cx="192122"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5FB3E40-89FC-2148-8EE1-40B29E3D7CAC}"/>
                </a:ext>
              </a:extLst>
            </p:cNvPr>
            <p:cNvCxnSpPr>
              <a:cxnSpLocks/>
              <a:stCxn id="28" idx="0"/>
              <a:endCxn id="75" idx="2"/>
            </p:cNvCxnSpPr>
            <p:nvPr/>
          </p:nvCxnSpPr>
          <p:spPr>
            <a:xfrm flipV="1">
              <a:off x="3118533" y="4954966"/>
              <a:ext cx="274" cy="191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9D77D0B-AAC9-8741-B298-4D4BB5489D22}"/>
                </a:ext>
              </a:extLst>
            </p:cNvPr>
            <p:cNvCxnSpPr>
              <a:cxnSpLocks/>
              <a:stCxn id="47" idx="0"/>
              <a:endCxn id="75" idx="1"/>
            </p:cNvCxnSpPr>
            <p:nvPr/>
          </p:nvCxnSpPr>
          <p:spPr>
            <a:xfrm flipV="1">
              <a:off x="1822240" y="4882966"/>
              <a:ext cx="1224567" cy="661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1A2FBBBC-E250-2D40-BA42-C8F5184E977A}"/>
                </a:ext>
              </a:extLst>
            </p:cNvPr>
            <p:cNvGrpSpPr/>
            <p:nvPr/>
          </p:nvGrpSpPr>
          <p:grpSpPr>
            <a:xfrm>
              <a:off x="3046807" y="4810966"/>
              <a:ext cx="385662" cy="347288"/>
              <a:chOff x="6716057" y="2937320"/>
              <a:chExt cx="385662" cy="347288"/>
            </a:xfrm>
          </p:grpSpPr>
          <p:sp>
            <p:nvSpPr>
              <p:cNvPr id="75" name="Rectangle 74">
                <a:extLst>
                  <a:ext uri="{FF2B5EF4-FFF2-40B4-BE49-F238E27FC236}">
                    <a16:creationId xmlns:a16="http://schemas.microsoft.com/office/drawing/2014/main" id="{1F1B1AD9-E950-9540-A697-955814388961}"/>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667286B-5E1A-7C43-9D18-07B11D600AD1}"/>
                      </a:ext>
                    </a:extLst>
                  </p:cNvPr>
                  <p:cNvSpPr txBox="1"/>
                  <p:nvPr/>
                </p:nvSpPr>
                <p:spPr>
                  <a:xfrm>
                    <a:off x="6903780" y="3007609"/>
                    <a:ext cx="1979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76" name="TextBox 75">
                    <a:extLst>
                      <a:ext uri="{FF2B5EF4-FFF2-40B4-BE49-F238E27FC236}">
                        <a16:creationId xmlns:a16="http://schemas.microsoft.com/office/drawing/2014/main" id="{9667286B-5E1A-7C43-9D18-07B11D600AD1}"/>
                      </a:ext>
                    </a:extLst>
                  </p:cNvPr>
                  <p:cNvSpPr txBox="1">
                    <a:spLocks noRot="1" noChangeAspect="1" noMove="1" noResize="1" noEditPoints="1" noAdjustHandles="1" noChangeArrowheads="1" noChangeShapeType="1" noTextEdit="1"/>
                  </p:cNvSpPr>
                  <p:nvPr/>
                </p:nvSpPr>
                <p:spPr>
                  <a:xfrm>
                    <a:off x="6903780" y="3007609"/>
                    <a:ext cx="197939" cy="276999"/>
                  </a:xfrm>
                  <a:prstGeom prst="rect">
                    <a:avLst/>
                  </a:prstGeom>
                  <a:blipFill>
                    <a:blip r:embed="rId13"/>
                    <a:stretch>
                      <a:fillRect l="-25000" r="-25000" b="-21739"/>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5931DD87-C16E-E24C-8FDC-604129BD272F}"/>
                </a:ext>
              </a:extLst>
            </p:cNvPr>
            <p:cNvCxnSpPr>
              <a:cxnSpLocks/>
              <a:stCxn id="75" idx="3"/>
              <a:endCxn id="22" idx="0"/>
            </p:cNvCxnSpPr>
            <p:nvPr/>
          </p:nvCxnSpPr>
          <p:spPr>
            <a:xfrm>
              <a:off x="3190807" y="4882966"/>
              <a:ext cx="1225115" cy="658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CB1739-97E6-8B46-8526-5E82A5A6ECB4}"/>
                  </a:ext>
                </a:extLst>
              </p:cNvPr>
              <p:cNvSpPr txBox="1"/>
              <p:nvPr/>
            </p:nvSpPr>
            <p:spPr>
              <a:xfrm>
                <a:off x="827581" y="5415541"/>
                <a:ext cx="3824531" cy="924484"/>
              </a:xfrm>
              <a:prstGeom prst="rect">
                <a:avLst/>
              </a:prstGeom>
              <a:solidFill>
                <a:schemeClr val="accent4"/>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dirty="0"/>
                  <a:t>To get EU, multiply, e.g.,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𝑈</m:t>
                        </m:r>
                      </m:sub>
                      <m:sup>
                        <m:r>
                          <a:rPr lang="de-DE" i="1">
                            <a:latin typeface="Cambria Math" panose="02040503050406030204" pitchFamily="18" charset="0"/>
                          </a:rPr>
                          <m:t>′</m:t>
                        </m:r>
                        <m:r>
                          <a:rPr lang="de-DE" b="0" i="1" smtClean="0">
                            <a:latin typeface="Cambria Math" panose="02040503050406030204" pitchFamily="18" charset="0"/>
                          </a:rPr>
                          <m:t>′</m:t>
                        </m:r>
                      </m:sup>
                    </m:sSubSup>
                  </m:oMath>
                </a14:m>
                <a:r>
                  <a:rPr lang="en-GB" dirty="0"/>
                  <a:t> into </a:t>
                </a:r>
                <a14:m>
                  <m:oMath xmlns:m="http://schemas.openxmlformats.org/officeDocument/2006/math">
                    <m:r>
                      <a:rPr lang="de-DE" b="0" i="1" smtClean="0">
                        <a:latin typeface="Cambria Math" panose="02040503050406030204" pitchFamily="18" charset="0"/>
                        <a:ea typeface="Cambria Math" panose="02040503050406030204" pitchFamily="18" charset="0"/>
                      </a:rPr>
                      <m:t>𝑔</m:t>
                    </m:r>
                  </m:oMath>
                </a14:m>
                <a:r>
                  <a:rPr lang="en-GB" i="1" dirty="0"/>
                  <a:t> </a:t>
                </a:r>
                <a:r>
                  <a:rPr lang="en-GB" dirty="0"/>
                  <a:t>and sum out </a:t>
                </a:r>
                <a14:m>
                  <m:oMath xmlns:m="http://schemas.openxmlformats.org/officeDocument/2006/math">
                    <m:r>
                      <a:rPr lang="en-GB" i="1" dirty="0" smtClean="0">
                        <a:latin typeface="Cambria Math" panose="02040503050406030204" pitchFamily="18" charset="0"/>
                      </a:rPr>
                      <m:t>𝑆</m:t>
                    </m:r>
                  </m:oMath>
                </a14:m>
                <a:r>
                  <a:rPr lang="en-GB" dirty="0"/>
                  <a:t>, then multiply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𝑈</m:t>
                        </m:r>
                      </m:sub>
                      <m:sup>
                        <m:r>
                          <a:rPr lang="de-DE" i="1">
                            <a:latin typeface="Cambria Math" panose="02040503050406030204" pitchFamily="18" charset="0"/>
                          </a:rPr>
                          <m:t>′</m:t>
                        </m:r>
                      </m:sup>
                    </m:sSubSup>
                  </m:oMath>
                </a14:m>
                <a:r>
                  <a:rPr lang="en-GB" dirty="0"/>
                  <a:t> into the result and sum out </a:t>
                </a:r>
                <a14:m>
                  <m:oMath xmlns:m="http://schemas.openxmlformats.org/officeDocument/2006/math">
                    <m:r>
                      <a:rPr lang="en-GB" i="1" dirty="0" smtClean="0">
                        <a:latin typeface="Cambria Math" panose="02040503050406030204" pitchFamily="18" charset="0"/>
                      </a:rPr>
                      <m:t>𝑅</m:t>
                    </m:r>
                  </m:oMath>
                </a14:m>
                <a:r>
                  <a:rPr lang="en-GB" dirty="0"/>
                  <a:t> and </a:t>
                </a:r>
                <a14:m>
                  <m:oMath xmlns:m="http://schemas.openxmlformats.org/officeDocument/2006/math">
                    <m:r>
                      <a:rPr lang="en-GB" i="1" dirty="0" smtClean="0">
                        <a:latin typeface="Cambria Math" panose="02040503050406030204" pitchFamily="18" charset="0"/>
                      </a:rPr>
                      <m:t>𝐸</m:t>
                    </m:r>
                  </m:oMath>
                </a14:m>
                <a:r>
                  <a:rPr lang="en-GB" dirty="0"/>
                  <a:t>.</a:t>
                </a:r>
              </a:p>
            </p:txBody>
          </p:sp>
        </mc:Choice>
        <mc:Fallback xmlns="">
          <p:sp>
            <p:nvSpPr>
              <p:cNvPr id="10" name="TextBox 9">
                <a:extLst>
                  <a:ext uri="{FF2B5EF4-FFF2-40B4-BE49-F238E27FC236}">
                    <a16:creationId xmlns:a16="http://schemas.microsoft.com/office/drawing/2014/main" id="{47CB1739-97E6-8B46-8526-5E82A5A6ECB4}"/>
                  </a:ext>
                </a:extLst>
              </p:cNvPr>
              <p:cNvSpPr txBox="1">
                <a:spLocks noRot="1" noChangeAspect="1" noMove="1" noResize="1" noEditPoints="1" noAdjustHandles="1" noChangeArrowheads="1" noChangeShapeType="1" noTextEdit="1"/>
              </p:cNvSpPr>
              <p:nvPr/>
            </p:nvSpPr>
            <p:spPr>
              <a:xfrm>
                <a:off x="827581" y="5415541"/>
                <a:ext cx="3824531" cy="92448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B4C8745-D693-EA4C-AC11-58FC2F16B275}"/>
                  </a:ext>
                </a:extLst>
              </p:cNvPr>
              <p:cNvSpPr txBox="1"/>
              <p:nvPr/>
            </p:nvSpPr>
            <p:spPr>
              <a:xfrm>
                <a:off x="5153873" y="5419865"/>
                <a:ext cx="379135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Not computing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a14:m>
                <a:r>
                  <a:rPr lang="en-GB" dirty="0"/>
                  <a:t> may reduce the size of some multiplications but does not reduce overall space requirements.</a:t>
                </a:r>
              </a:p>
            </p:txBody>
          </p:sp>
        </mc:Choice>
        <mc:Fallback xmlns="">
          <p:sp>
            <p:nvSpPr>
              <p:cNvPr id="44" name="TextBox 43">
                <a:extLst>
                  <a:ext uri="{FF2B5EF4-FFF2-40B4-BE49-F238E27FC236}">
                    <a16:creationId xmlns:a16="http://schemas.microsoft.com/office/drawing/2014/main" id="{DB4C8745-D693-EA4C-AC11-58FC2F16B275}"/>
                  </a:ext>
                </a:extLst>
              </p:cNvPr>
              <p:cNvSpPr txBox="1">
                <a:spLocks noRot="1" noChangeAspect="1" noMove="1" noResize="1" noEditPoints="1" noAdjustHandles="1" noChangeArrowheads="1" noChangeShapeType="1" noTextEdit="1"/>
              </p:cNvSpPr>
              <p:nvPr/>
            </p:nvSpPr>
            <p:spPr>
              <a:xfrm>
                <a:off x="5153873" y="5419865"/>
                <a:ext cx="3791355" cy="923330"/>
              </a:xfrm>
              <a:prstGeom prst="rect">
                <a:avLst/>
              </a:prstGeom>
              <a:blipFill>
                <a:blip r:embed="rId1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728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2. Logvars in the Markov Blanket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p:txBody>
              <a:bodyPr>
                <a:normAutofit lnSpcReduction="10000"/>
              </a:bodyPr>
              <a:lstStyle/>
              <a:p>
                <a:r>
                  <a:rPr lang="en-GB" dirty="0"/>
                  <a:t>Logvars in Markov blanket of utility randvar </a:t>
                </a:r>
              </a:p>
              <a:p>
                <a:pPr lvl="1"/>
                <a:r>
                  <a:rPr lang="en-GB" dirty="0"/>
                  <a:t>I.e., in arguments of utility parfactors that are not decision PRVs</a:t>
                </a:r>
              </a:p>
              <a:p>
                <a:pPr lvl="1"/>
                <a:r>
                  <a:rPr lang="en-GB" dirty="0"/>
                  <a:t>E.g., </a:t>
                </a:r>
                <a14:m>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panose="02040503050406030204" pitchFamily="18" charset="0"/>
                          </a:rPr>
                          <m:t>𝑈</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𝑈𝑡𝑖𝑙</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𝑅𝑒𝑠𝑡𝑟𝑖𝑐𝑡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𝑆𝑖𝑐𝑘</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𝑋</m:t>
                            </m:r>
                          </m:e>
                        </m:d>
                      </m:e>
                    </m:d>
                  </m:oMath>
                </a14:m>
                <a:endParaRPr lang="en-GB" dirty="0"/>
              </a:p>
              <a:p>
                <a:pPr lvl="1"/>
                <a:r>
                  <a:rPr lang="en-GB" dirty="0"/>
                  <a:t>Lifted version of the previous case</a:t>
                </a:r>
              </a:p>
              <a:p>
                <a:pPr lvl="2"/>
                <a:r>
                  <a:rPr lang="en-GB" dirty="0"/>
                  <a:t>Grounding leads to a set of utility parfactors mapping to the same utility randvar</a:t>
                </a:r>
              </a:p>
              <a:p>
                <a:r>
                  <a:rPr lang="en-GB" dirty="0"/>
                  <a:t>In terms of calculations,</a:t>
                </a:r>
                <a:br>
                  <a:rPr lang="en-GB" dirty="0"/>
                </a:br>
                <a14:m>
                  <m:oMath xmlns:m="http://schemas.openxmlformats.org/officeDocument/2006/math">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r>
                          <m:rPr>
                            <m:brk m:alnAt="7"/>
                          </m:rPr>
                          <a:rPr lang="de-DE" b="1" i="1">
                            <a:solidFill>
                              <a:srgbClr val="C00000"/>
                            </a:solidFill>
                            <a:latin typeface="Cambria Math" panose="02040503050406030204" pitchFamily="18" charset="0"/>
                          </a:rPr>
                          <m:t>𝒓</m:t>
                        </m:r>
                        <m:r>
                          <m:rPr>
                            <m:brk m:alnAt="7"/>
                          </m:rP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𝑬</m:t>
                        </m:r>
                        <m: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𝒂</m:t>
                        </m:r>
                      </m:e>
                    </m:d>
                  </m:oMath>
                </a14:m>
                <a:r>
                  <a:rPr lang="en-GB" dirty="0"/>
                  <a:t> now contains</a:t>
                </a:r>
                <a:br>
                  <a:rPr lang="en-GB" dirty="0"/>
                </a:br>
                <a:r>
                  <a:rPr lang="en-GB" dirty="0"/>
                  <a:t>parameterised query</a:t>
                </a:r>
                <a:br>
                  <a:rPr lang="en-GB" dirty="0"/>
                </a:br>
                <a:r>
                  <a:rPr lang="en-GB" dirty="0"/>
                  <a:t>terms in EU query</a:t>
                </a:r>
              </a:p>
              <a:p>
                <a:pPr lvl="1"/>
                <a:r>
                  <a:rPr lang="en-GB" dirty="0"/>
                  <a:t>Effect: logvars counted </a:t>
                </a:r>
                <a:br>
                  <a:rPr lang="en-GB" dirty="0"/>
                </a:br>
                <a:r>
                  <a:rPr lang="en-GB" dirty="0"/>
                  <a:t>(or grounded) in result</a:t>
                </a:r>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blipFill>
                <a:blip r:embed="rId2"/>
                <a:stretch>
                  <a:fillRect l="-1447" t="-25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59</a:t>
            </a:fld>
            <a:endParaRPr lang="en-GB"/>
          </a:p>
        </p:txBody>
      </p:sp>
      <p:grpSp>
        <p:nvGrpSpPr>
          <p:cNvPr id="11" name="Group 10">
            <a:extLst>
              <a:ext uri="{FF2B5EF4-FFF2-40B4-BE49-F238E27FC236}">
                <a16:creationId xmlns:a16="http://schemas.microsoft.com/office/drawing/2014/main" id="{4A7E9868-AB13-EC47-B05B-6985A160A290}"/>
              </a:ext>
            </a:extLst>
          </p:cNvPr>
          <p:cNvGrpSpPr/>
          <p:nvPr/>
        </p:nvGrpSpPr>
        <p:grpSpPr>
          <a:xfrm>
            <a:off x="4572000" y="3528965"/>
            <a:ext cx="4225560" cy="2025126"/>
            <a:chOff x="4572000" y="4442543"/>
            <a:chExt cx="4225560" cy="202512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7FF3987-2618-2C47-8ADE-BE06CB017532}"/>
                    </a:ext>
                  </a:extLst>
                </p:cNvPr>
                <p:cNvSpPr txBox="1"/>
                <p:nvPr/>
              </p:nvSpPr>
              <p:spPr>
                <a:xfrm>
                  <a:off x="6342651" y="5051211"/>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47FF3987-2618-2C47-8ADE-BE06CB017532}"/>
                    </a:ext>
                  </a:extLst>
                </p:cNvPr>
                <p:cNvSpPr txBox="1">
                  <a:spLocks noRot="1" noChangeAspect="1" noMove="1" noResize="1" noEditPoints="1" noAdjustHandles="1" noChangeArrowheads="1" noChangeShapeType="1" noTextEdit="1"/>
                </p:cNvSpPr>
                <p:nvPr/>
              </p:nvSpPr>
              <p:spPr>
                <a:xfrm>
                  <a:off x="6342651" y="5051211"/>
                  <a:ext cx="648000" cy="389513"/>
                </a:xfrm>
                <a:prstGeom prst="ellipse">
                  <a:avLst/>
                </a:prstGeom>
                <a:blipFill>
                  <a:blip r:embed="rId3"/>
                  <a:stretch>
                    <a:fillRect r="-1887" b="-9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747802-7426-9147-B6CF-EC8217AE4B89}"/>
                    </a:ext>
                  </a:extLst>
                </p:cNvPr>
                <p:cNvSpPr txBox="1"/>
                <p:nvPr/>
              </p:nvSpPr>
              <p:spPr>
                <a:xfrm>
                  <a:off x="4616826" y="4541725"/>
                  <a:ext cx="1296000"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0A747802-7426-9147-B6CF-EC8217AE4B89}"/>
                    </a:ext>
                  </a:extLst>
                </p:cNvPr>
                <p:cNvSpPr txBox="1">
                  <a:spLocks noRot="1" noChangeAspect="1" noMove="1" noResize="1" noEditPoints="1" noAdjustHandles="1" noChangeArrowheads="1" noChangeShapeType="1" noTextEdit="1"/>
                </p:cNvSpPr>
                <p:nvPr/>
              </p:nvSpPr>
              <p:spPr>
                <a:xfrm>
                  <a:off x="4616826" y="4541725"/>
                  <a:ext cx="1296000" cy="349702"/>
                </a:xfrm>
                <a:prstGeom prst="rect">
                  <a:avLst/>
                </a:prstGeom>
                <a:blipFill>
                  <a:blip r:embed="rId4"/>
                  <a:stretch>
                    <a:fillRect l="-192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E4EF69-DD88-2D47-86F2-B80258B153DE}"/>
                    </a:ext>
                  </a:extLst>
                </p:cNvPr>
                <p:cNvSpPr txBox="1"/>
                <p:nvPr/>
              </p:nvSpPr>
              <p:spPr>
                <a:xfrm>
                  <a:off x="7653435" y="4442543"/>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8" name="TextBox 7">
                  <a:extLst>
                    <a:ext uri="{FF2B5EF4-FFF2-40B4-BE49-F238E27FC236}">
                      <a16:creationId xmlns:a16="http://schemas.microsoft.com/office/drawing/2014/main" id="{F2E4EF69-DD88-2D47-86F2-B80258B153DE}"/>
                    </a:ext>
                  </a:extLst>
                </p:cNvPr>
                <p:cNvSpPr txBox="1">
                  <a:spLocks noRot="1" noChangeAspect="1" noMove="1" noResize="1" noEditPoints="1" noAdjustHandles="1" noChangeArrowheads="1" noChangeShapeType="1" noTextEdit="1"/>
                </p:cNvSpPr>
                <p:nvPr/>
              </p:nvSpPr>
              <p:spPr>
                <a:xfrm>
                  <a:off x="7653435" y="4442543"/>
                  <a:ext cx="1144125"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63F8A1-9577-894C-916A-3D0DE990FD76}"/>
                    </a:ext>
                  </a:extLst>
                </p:cNvPr>
                <p:cNvSpPr txBox="1"/>
                <p:nvPr/>
              </p:nvSpPr>
              <p:spPr>
                <a:xfrm>
                  <a:off x="4572000" y="5566127"/>
                  <a:ext cx="1383249"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DD63F8A1-9577-894C-916A-3D0DE990FD76}"/>
                    </a:ext>
                  </a:extLst>
                </p:cNvPr>
                <p:cNvSpPr txBox="1">
                  <a:spLocks noRot="1" noChangeAspect="1" noMove="1" noResize="1" noEditPoints="1" noAdjustHandles="1" noChangeArrowheads="1" noChangeShapeType="1" noTextEdit="1"/>
                </p:cNvSpPr>
                <p:nvPr/>
              </p:nvSpPr>
              <p:spPr>
                <a:xfrm>
                  <a:off x="4572000" y="5566127"/>
                  <a:ext cx="1383249"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D576BA-F406-154D-8B13-96EA4CDC2E06}"/>
                    </a:ext>
                  </a:extLst>
                </p:cNvPr>
                <p:cNvSpPr txBox="1"/>
                <p:nvPr/>
              </p:nvSpPr>
              <p:spPr>
                <a:xfrm>
                  <a:off x="6131283" y="6078156"/>
                  <a:ext cx="112062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oMath>
                    </m:oMathPara>
                  </a14:m>
                  <a:endParaRPr lang="en-GB" dirty="0"/>
                </a:p>
              </p:txBody>
            </p:sp>
          </mc:Choice>
          <mc:Fallback xmlns="">
            <p:sp>
              <p:nvSpPr>
                <p:cNvPr id="10" name="TextBox 9">
                  <a:extLst>
                    <a:ext uri="{FF2B5EF4-FFF2-40B4-BE49-F238E27FC236}">
                      <a16:creationId xmlns:a16="http://schemas.microsoft.com/office/drawing/2014/main" id="{CDD576BA-F406-154D-8B13-96EA4CDC2E06}"/>
                    </a:ext>
                  </a:extLst>
                </p:cNvPr>
                <p:cNvSpPr txBox="1">
                  <a:spLocks noRot="1" noChangeAspect="1" noMove="1" noResize="1" noEditPoints="1" noAdjustHandles="1" noChangeArrowheads="1" noChangeShapeType="1" noTextEdit="1"/>
                </p:cNvSpPr>
                <p:nvPr/>
              </p:nvSpPr>
              <p:spPr>
                <a:xfrm>
                  <a:off x="6131283" y="6078156"/>
                  <a:ext cx="112062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C390EBD1-79F4-1544-AF87-E7BABB0D7533}"/>
                </a:ext>
              </a:extLst>
            </p:cNvPr>
            <p:cNvCxnSpPr>
              <a:cxnSpLocks/>
              <a:stCxn id="7" idx="3"/>
              <a:endCxn id="40" idx="1"/>
            </p:cNvCxnSpPr>
            <p:nvPr/>
          </p:nvCxnSpPr>
          <p:spPr>
            <a:xfrm>
              <a:off x="5912826" y="4716576"/>
              <a:ext cx="12849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42D1F7-A310-164F-B86A-49EF6600D77D}"/>
                </a:ext>
              </a:extLst>
            </p:cNvPr>
            <p:cNvCxnSpPr>
              <a:cxnSpLocks/>
              <a:stCxn id="8" idx="1"/>
              <a:endCxn id="40" idx="3"/>
            </p:cNvCxnSpPr>
            <p:nvPr/>
          </p:nvCxnSpPr>
          <p:spPr>
            <a:xfrm flipH="1" flipV="1">
              <a:off x="7341777" y="4716576"/>
              <a:ext cx="311658"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4698A-BDAD-6F41-82D6-1F109CD67809}"/>
                </a:ext>
              </a:extLst>
            </p:cNvPr>
            <p:cNvCxnSpPr>
              <a:cxnSpLocks/>
              <a:stCxn id="9" idx="6"/>
              <a:endCxn id="36" idx="1"/>
            </p:cNvCxnSpPr>
            <p:nvPr/>
          </p:nvCxnSpPr>
          <p:spPr>
            <a:xfrm>
              <a:off x="5955249" y="5760884"/>
              <a:ext cx="352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E49DD1-16BE-7740-B4F5-EB72A78ADC87}"/>
                </a:ext>
              </a:extLst>
            </p:cNvPr>
            <p:cNvCxnSpPr>
              <a:cxnSpLocks/>
              <a:stCxn id="36" idx="0"/>
              <a:endCxn id="6" idx="4"/>
            </p:cNvCxnSpPr>
            <p:nvPr/>
          </p:nvCxnSpPr>
          <p:spPr>
            <a:xfrm flipV="1">
              <a:off x="6379562" y="5440724"/>
              <a:ext cx="287089" cy="24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75ECA8-A04B-224A-8CF5-8AC181F95486}"/>
                </a:ext>
              </a:extLst>
            </p:cNvPr>
            <p:cNvCxnSpPr>
              <a:cxnSpLocks/>
              <a:stCxn id="36" idx="2"/>
              <a:endCxn id="10" idx="0"/>
            </p:cNvCxnSpPr>
            <p:nvPr/>
          </p:nvCxnSpPr>
          <p:spPr>
            <a:xfrm>
              <a:off x="6379562" y="5832884"/>
              <a:ext cx="312035"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9E6E40-B91E-754B-94EE-F4FAFE96C371}"/>
                </a:ext>
              </a:extLst>
            </p:cNvPr>
            <p:cNvCxnSpPr>
              <a:cxnSpLocks/>
              <a:stCxn id="40" idx="2"/>
              <a:endCxn id="10" idx="0"/>
            </p:cNvCxnSpPr>
            <p:nvPr/>
          </p:nvCxnSpPr>
          <p:spPr>
            <a:xfrm flipH="1">
              <a:off x="6691597" y="4788576"/>
              <a:ext cx="578180" cy="12895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033D40-56C5-5A45-9B9D-E9FB6B78A712}"/>
                </a:ext>
              </a:extLst>
            </p:cNvPr>
            <p:cNvCxnSpPr>
              <a:cxnSpLocks/>
              <a:stCxn id="6" idx="0"/>
              <a:endCxn id="40" idx="1"/>
            </p:cNvCxnSpPr>
            <p:nvPr/>
          </p:nvCxnSpPr>
          <p:spPr>
            <a:xfrm flipV="1">
              <a:off x="6666651" y="4716576"/>
              <a:ext cx="531126" cy="334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B655B9F-FBA1-E044-A588-AE4006EB6D67}"/>
                </a:ext>
              </a:extLst>
            </p:cNvPr>
            <p:cNvGrpSpPr/>
            <p:nvPr/>
          </p:nvGrpSpPr>
          <p:grpSpPr>
            <a:xfrm>
              <a:off x="7151697" y="4598496"/>
              <a:ext cx="555558" cy="393368"/>
              <a:chOff x="6669977" y="2891240"/>
              <a:chExt cx="555558" cy="393368"/>
            </a:xfrm>
          </p:grpSpPr>
          <p:sp>
            <p:nvSpPr>
              <p:cNvPr id="39" name="Rectangle 38">
                <a:extLst>
                  <a:ext uri="{FF2B5EF4-FFF2-40B4-BE49-F238E27FC236}">
                    <a16:creationId xmlns:a16="http://schemas.microsoft.com/office/drawing/2014/main" id="{66303CDF-A9FF-964C-A7FD-5EBDD2D217F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4C94B96-5BDB-CD4D-9BBD-AF8DB550AE69}"/>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3450F3BD-7CC0-6346-BB55-7B60E8F408F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F98BB61-851E-5145-BA49-3EA4F8666B36}"/>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42" name="TextBox 41">
                    <a:extLst>
                      <a:ext uri="{FF2B5EF4-FFF2-40B4-BE49-F238E27FC236}">
                        <a16:creationId xmlns:a16="http://schemas.microsoft.com/office/drawing/2014/main" id="{A38E3F03-0B8E-2D4A-A992-91913B7E491C}"/>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10"/>
                    <a:stretch>
                      <a:fillRect l="-14815" b="-21739"/>
                    </a:stretch>
                  </a:blipFill>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E0FD1B12-952E-B140-9814-AD2C8B3FE61A}"/>
                </a:ext>
              </a:extLst>
            </p:cNvPr>
            <p:cNvGrpSpPr/>
            <p:nvPr/>
          </p:nvGrpSpPr>
          <p:grpSpPr>
            <a:xfrm>
              <a:off x="6071868" y="5642804"/>
              <a:ext cx="425774" cy="392260"/>
              <a:chOff x="6191042" y="3935548"/>
              <a:chExt cx="425774" cy="392260"/>
            </a:xfrm>
          </p:grpSpPr>
          <p:sp>
            <p:nvSpPr>
              <p:cNvPr id="35" name="Rectangle 34">
                <a:extLst>
                  <a:ext uri="{FF2B5EF4-FFF2-40B4-BE49-F238E27FC236}">
                    <a16:creationId xmlns:a16="http://schemas.microsoft.com/office/drawing/2014/main" id="{4CCD63EA-1AE3-1C41-BC6C-FA45F9DC2F3D}"/>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4CAEDBD-8A43-0543-9F03-ABF29371FE8B}"/>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6718D5-7B95-A041-9402-64267B9EEC28}"/>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A8D7A95-4F79-1848-B184-ABF96427A438}"/>
                      </a:ext>
                    </a:extLst>
                  </p:cNvPr>
                  <p:cNvSpPr txBox="1"/>
                  <p:nvPr/>
                </p:nvSpPr>
                <p:spPr>
                  <a:xfrm>
                    <a:off x="6191042" y="405080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2</m:t>
                              </m:r>
                            </m:sub>
                          </m:sSub>
                        </m:oMath>
                      </m:oMathPara>
                    </a14:m>
                    <a:endParaRPr lang="en-GB" dirty="0"/>
                  </a:p>
                </p:txBody>
              </p:sp>
            </mc:Choice>
            <mc:Fallback xmlns="">
              <p:sp>
                <p:nvSpPr>
                  <p:cNvPr id="58" name="TextBox 57"/>
                  <p:cNvSpPr txBox="1">
                    <a:spLocks noRot="1" noChangeAspect="1" noMove="1" noResize="1" noEditPoints="1" noAdjustHandles="1" noChangeArrowheads="1" noChangeShapeType="1" noTextEdit="1"/>
                  </p:cNvSpPr>
                  <p:nvPr/>
                </p:nvSpPr>
                <p:spPr>
                  <a:xfrm>
                    <a:off x="6191042" y="4050809"/>
                    <a:ext cx="293414" cy="276999"/>
                  </a:xfrm>
                  <a:prstGeom prst="rect">
                    <a:avLst/>
                  </a:prstGeom>
                  <a:blipFill>
                    <a:blip r:embed="rId11"/>
                    <a:stretch>
                      <a:fillRect l="-16667" r="-4167" b="-21739"/>
                    </a:stretch>
                  </a:blipFill>
                </p:spPr>
                <p:txBody>
                  <a:bodyPr/>
                  <a:lstStyle/>
                  <a:p>
                    <a:r>
                      <a:rPr lang="en-GB">
                        <a:noFill/>
                      </a:rPr>
                      <a:t> </a:t>
                    </a:r>
                  </a:p>
                </p:txBody>
              </p:sp>
            </mc:Fallback>
          </mc:AlternateContent>
        </p:grpSp>
        <p:grpSp>
          <p:nvGrpSpPr>
            <p:cNvPr id="24" name="Group 23">
              <a:extLst>
                <a:ext uri="{FF2B5EF4-FFF2-40B4-BE49-F238E27FC236}">
                  <a16:creationId xmlns:a16="http://schemas.microsoft.com/office/drawing/2014/main" id="{5AAE16F1-7B2E-D940-A518-DE1890ABC54E}"/>
                </a:ext>
              </a:extLst>
            </p:cNvPr>
            <p:cNvGrpSpPr/>
            <p:nvPr/>
          </p:nvGrpSpPr>
          <p:grpSpPr>
            <a:xfrm>
              <a:off x="5145083" y="5078737"/>
              <a:ext cx="521894" cy="393368"/>
              <a:chOff x="6669977" y="2891240"/>
              <a:chExt cx="521894" cy="393368"/>
            </a:xfrm>
          </p:grpSpPr>
          <p:sp>
            <p:nvSpPr>
              <p:cNvPr id="27" name="Rectangle 26">
                <a:extLst>
                  <a:ext uri="{FF2B5EF4-FFF2-40B4-BE49-F238E27FC236}">
                    <a16:creationId xmlns:a16="http://schemas.microsoft.com/office/drawing/2014/main" id="{7066A02B-3682-8E4B-AE81-4844334767C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CD64A85-5676-6E44-B3FC-13B3E70A3FCA}"/>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3DD7F90-8AC0-6642-8878-E9CD7C64B733}"/>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1D3D4C5-1741-954E-8E51-4B7DE990ED8A}"/>
                      </a:ext>
                    </a:extLst>
                  </p:cNvPr>
                  <p:cNvSpPr txBox="1"/>
                  <p:nvPr/>
                </p:nvSpPr>
                <p:spPr>
                  <a:xfrm>
                    <a:off x="6903780" y="300760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charset="0"/>
                                </a:rPr>
                                <m:t>𝑔</m:t>
                              </m:r>
                            </m:e>
                            <m:sub>
                              <m:r>
                                <a:rPr lang="de-DE" b="0" i="1" smtClean="0">
                                  <a:latin typeface="Cambria Math" charset="0"/>
                                </a:rPr>
                                <m:t>1</m:t>
                              </m:r>
                            </m:sub>
                          </m:sSub>
                        </m:oMath>
                      </m:oMathPara>
                    </a14:m>
                    <a:endParaRPr lang="en-GB" dirty="0"/>
                  </a:p>
                </p:txBody>
              </p:sp>
            </mc:Choice>
            <mc:Fallback xmlns="">
              <p:sp>
                <p:nvSpPr>
                  <p:cNvPr id="112" name="TextBox 111">
                    <a:extLst>
                      <a:ext uri="{FF2B5EF4-FFF2-40B4-BE49-F238E27FC236}">
                        <a16:creationId xmlns:a16="http://schemas.microsoft.com/office/drawing/2014/main" id="{68737BB3-6C2A-B048-BE63-DC7DC6E72E84}"/>
                      </a:ext>
                    </a:extLst>
                  </p:cNvPr>
                  <p:cNvSpPr txBox="1">
                    <a:spLocks noRot="1" noChangeAspect="1" noMove="1" noResize="1" noEditPoints="1" noAdjustHandles="1" noChangeArrowheads="1" noChangeShapeType="1" noTextEdit="1"/>
                  </p:cNvSpPr>
                  <p:nvPr/>
                </p:nvSpPr>
                <p:spPr>
                  <a:xfrm>
                    <a:off x="6903780" y="3007609"/>
                    <a:ext cx="288091" cy="276999"/>
                  </a:xfrm>
                  <a:prstGeom prst="rect">
                    <a:avLst/>
                  </a:prstGeom>
                  <a:blipFill>
                    <a:blip r:embed="rId13"/>
                    <a:stretch>
                      <a:fillRect l="-16667" r="-4167" b="-21739"/>
                    </a:stretch>
                  </a:blipFill>
                </p:spPr>
                <p:txBody>
                  <a:bodyPr/>
                  <a:lstStyle/>
                  <a:p>
                    <a:r>
                      <a:rPr lang="en-GB">
                        <a:noFill/>
                      </a:rPr>
                      <a:t> </a:t>
                    </a:r>
                  </a:p>
                </p:txBody>
              </p:sp>
            </mc:Fallback>
          </mc:AlternateContent>
        </p:grpSp>
        <p:cxnSp>
          <p:nvCxnSpPr>
            <p:cNvPr id="25" name="Straight Connector 24">
              <a:extLst>
                <a:ext uri="{FF2B5EF4-FFF2-40B4-BE49-F238E27FC236}">
                  <a16:creationId xmlns:a16="http://schemas.microsoft.com/office/drawing/2014/main" id="{650436B8-7A31-7049-8DE6-AF29205B917B}"/>
                </a:ext>
              </a:extLst>
            </p:cNvPr>
            <p:cNvCxnSpPr>
              <a:cxnSpLocks/>
              <a:stCxn id="7" idx="2"/>
              <a:endCxn id="28" idx="0"/>
            </p:cNvCxnSpPr>
            <p:nvPr/>
          </p:nvCxnSpPr>
          <p:spPr>
            <a:xfrm flipH="1">
              <a:off x="5263163" y="4891427"/>
              <a:ext cx="1663" cy="233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3D90843-E93E-1C4A-A14C-1C39D14DC2DE}"/>
                </a:ext>
              </a:extLst>
            </p:cNvPr>
            <p:cNvCxnSpPr>
              <a:cxnSpLocks/>
              <a:stCxn id="28" idx="2"/>
              <a:endCxn id="9" idx="0"/>
            </p:cNvCxnSpPr>
            <p:nvPr/>
          </p:nvCxnSpPr>
          <p:spPr>
            <a:xfrm>
              <a:off x="5263163" y="5268817"/>
              <a:ext cx="462" cy="297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4235B4DF-4A1A-3D49-8D22-6E028F8B8BE8}"/>
              </a:ext>
            </a:extLst>
          </p:cNvPr>
          <p:cNvSpPr txBox="1"/>
          <p:nvPr/>
        </p:nvSpPr>
        <p:spPr>
          <a:xfrm>
            <a:off x="1882066" y="5760384"/>
            <a:ext cx="5991961"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To get a distribution over all constants represented by logvars,</a:t>
            </a:r>
          </a:p>
          <a:p>
            <a:r>
              <a:rPr lang="en-GB" dirty="0"/>
              <a:t>counting (or, if counting not possible, grounding) </a:t>
            </a:r>
            <a:r>
              <a:rPr lang="en-GB" dirty="0">
                <a:solidFill>
                  <a:schemeClr val="accent4"/>
                </a:solidFill>
              </a:rPr>
              <a:t>unavoidable</a:t>
            </a:r>
            <a:r>
              <a:rPr lang="en-GB" dirty="0"/>
              <a:t>.</a:t>
            </a:r>
          </a:p>
        </p:txBody>
      </p:sp>
    </p:spTree>
    <p:extLst>
      <p:ext uri="{BB962C8B-B14F-4D97-AF65-F5344CB8AC3E}">
        <p14:creationId xmlns:p14="http://schemas.microsoft.com/office/powerpoint/2010/main" val="23352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a:t>MEU Principle</a:t>
            </a:r>
            <a:endParaRPr lang="en-US" dirty="0"/>
          </a:p>
        </p:txBody>
      </p:sp>
      <p:sp>
        <p:nvSpPr>
          <p:cNvPr id="30722" name="Rectangle 3"/>
          <p:cNvSpPr>
            <a:spLocks noGrp="1" noChangeArrowheads="1"/>
          </p:cNvSpPr>
          <p:nvPr>
            <p:ph idx="1"/>
          </p:nvPr>
        </p:nvSpPr>
        <p:spPr/>
        <p:txBody>
          <a:bodyPr/>
          <a:lstStyle/>
          <a:p>
            <a:r>
              <a:rPr lang="en-US" dirty="0"/>
              <a:t>A </a:t>
            </a:r>
            <a:r>
              <a:rPr lang="en-US" dirty="0">
                <a:solidFill>
                  <a:schemeClr val="accent1"/>
                </a:solidFill>
              </a:rPr>
              <a:t>rational agent</a:t>
            </a:r>
            <a:r>
              <a:rPr lang="en-US" dirty="0"/>
              <a:t> should choose the action that </a:t>
            </a:r>
            <a:r>
              <a:rPr lang="en-US" dirty="0" err="1"/>
              <a:t>maximises</a:t>
            </a:r>
            <a:r>
              <a:rPr lang="en-US" dirty="0"/>
              <a:t> agent’s expected utility</a:t>
            </a:r>
          </a:p>
          <a:p>
            <a:r>
              <a:rPr lang="en-US" dirty="0"/>
              <a:t>This is the basis of the field of </a:t>
            </a:r>
            <a:r>
              <a:rPr lang="en-US" dirty="0">
                <a:solidFill>
                  <a:schemeClr val="accent1"/>
                </a:solidFill>
              </a:rPr>
              <a:t>decision theory</a:t>
            </a:r>
          </a:p>
          <a:p>
            <a:r>
              <a:rPr lang="en-US" dirty="0"/>
              <a:t>The MEU principle provides a </a:t>
            </a:r>
            <a:r>
              <a:rPr lang="en-US" dirty="0">
                <a:solidFill>
                  <a:schemeClr val="accent1"/>
                </a:solidFill>
              </a:rPr>
              <a:t>normative criterion</a:t>
            </a:r>
            <a:r>
              <a:rPr lang="en-US" dirty="0"/>
              <a:t> for rational choice of action </a:t>
            </a:r>
          </a:p>
          <a:p>
            <a:endParaRPr lang="en-US" dirty="0"/>
          </a:p>
          <a:p>
            <a:pPr marL="0" indent="0" algn="ctr">
              <a:buNone/>
            </a:pPr>
            <a:r>
              <a:rPr lang="en-US" sz="4800" dirty="0">
                <a:solidFill>
                  <a:srgbClr val="C00000"/>
                </a:solidFill>
              </a:rPr>
              <a:t>AI is solved!!!</a:t>
            </a:r>
          </a:p>
        </p:txBody>
      </p:sp>
      <p:sp>
        <p:nvSpPr>
          <p:cNvPr id="2" name="Slide Number Placeholder 1">
            <a:extLst>
              <a:ext uri="{FF2B5EF4-FFF2-40B4-BE49-F238E27FC236}">
                <a16:creationId xmlns:a16="http://schemas.microsoft.com/office/drawing/2014/main" id="{B3F38CBA-E03B-6248-B005-3F58D18C48BF}"/>
              </a:ext>
            </a:extLst>
          </p:cNvPr>
          <p:cNvSpPr>
            <a:spLocks noGrp="1"/>
          </p:cNvSpPr>
          <p:nvPr>
            <p:ph type="sldNum" sz="quarter" idx="12"/>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3476604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a:t>2. Logvars in the Markov Blanket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a:xfrm>
                <a:off x="628650" y="1158240"/>
                <a:ext cx="5580561" cy="5018723"/>
              </a:xfrm>
            </p:spPr>
            <p:txBody>
              <a:bodyPr/>
              <a:lstStyle/>
              <a:p>
                <a:r>
                  <a:rPr lang="en-GB" dirty="0"/>
                  <a:t>Computing </a:t>
                </a:r>
                <a14:m>
                  <m:oMath xmlns:m="http://schemas.openxmlformats.org/officeDocument/2006/math">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r>
                          <m:rPr>
                            <m:brk m:alnAt="7"/>
                          </m:rPr>
                          <a:rPr lang="de-DE" i="1">
                            <a:solidFill>
                              <a:srgbClr val="C00000"/>
                            </a:solidFill>
                            <a:latin typeface="Cambria Math" panose="02040503050406030204" pitchFamily="18" charset="0"/>
                          </a:rPr>
                          <m:t>𝐸</m:t>
                        </m:r>
                        <m:r>
                          <a:rPr lang="de-DE" i="1">
                            <a:solidFill>
                              <a:srgbClr val="C00000"/>
                            </a:solidFill>
                            <a:latin typeface="Cambria Math" panose="02040503050406030204" pitchFamily="18" charset="0"/>
                          </a:rPr>
                          <m:t>𝑝𝑖𝑑</m:t>
                        </m:r>
                        <m:r>
                          <a:rPr lang="de-DE" i="1">
                            <a:solidFill>
                              <a:srgbClr val="C00000"/>
                            </a:solidFill>
                            <a:latin typeface="Cambria Math" panose="02040503050406030204" pitchFamily="18" charset="0"/>
                          </a:rPr>
                          <m:t>, </m:t>
                        </m:r>
                        <m:r>
                          <a:rPr lang="de-DE" i="1">
                            <a:solidFill>
                              <a:srgbClr val="C00000"/>
                            </a:solidFill>
                            <a:latin typeface="Cambria Math" panose="02040503050406030204" pitchFamily="18" charset="0"/>
                          </a:rPr>
                          <m:t>𝑆𝑖𝑐𝑘</m:t>
                        </m:r>
                        <m:d>
                          <m:dPr>
                            <m:ctrlPr>
                              <a:rPr lang="de-DE" i="1">
                                <a:solidFill>
                                  <a:srgbClr val="C00000"/>
                                </a:solidFill>
                                <a:latin typeface="Cambria Math" panose="02040503050406030204" pitchFamily="18" charset="0"/>
                              </a:rPr>
                            </m:ctrlPr>
                          </m:dPr>
                          <m:e>
                            <m:r>
                              <a:rPr lang="de-DE" i="1">
                                <a:solidFill>
                                  <a:srgbClr val="C00000"/>
                                </a:solidFill>
                                <a:latin typeface="Cambria Math" panose="02040503050406030204" pitchFamily="18" charset="0"/>
                              </a:rPr>
                              <m:t>𝑋</m:t>
                            </m:r>
                          </m:e>
                        </m:d>
                        <m:r>
                          <m:rPr>
                            <m:brk m:alnAt="7"/>
                          </m:rPr>
                          <a:rPr lang="de-DE" b="1"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𝒂</m:t>
                        </m:r>
                      </m:e>
                    </m:d>
                  </m:oMath>
                </a14:m>
                <a:r>
                  <a:rPr lang="en-GB" dirty="0"/>
                  <a:t> in example model</a:t>
                </a:r>
              </a:p>
              <a:p>
                <a:pPr lvl="1"/>
                <a:r>
                  <a:rPr lang="en-GB" dirty="0"/>
                  <a:t>Assume elimination result as depicted on the right above</a:t>
                </a:r>
              </a:p>
              <a:p>
                <a:pPr lvl="1"/>
                <a:r>
                  <a:rPr lang="en-GB" dirty="0"/>
                  <a:t>To normalise, take </a:t>
                </a:r>
                <a:br>
                  <a:rPr lang="en-GB" dirty="0"/>
                </a:br>
                <a:r>
                  <a:rPr lang="en-GB" dirty="0"/>
                  <a:t>into account that </a:t>
                </a:r>
                <a:br>
                  <a:rPr lang="en-GB" dirty="0"/>
                </a:br>
                <a14:m>
                  <m:oMath xmlns:m="http://schemas.openxmlformats.org/officeDocument/2006/math">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=3</m:t>
                    </m:r>
                  </m:oMath>
                </a14:m>
                <a:r>
                  <a:rPr lang="en-GB" dirty="0"/>
                  <a:t>, i.e., </a:t>
                </a:r>
              </a:p>
              <a:p>
                <a:pPr lvl="2"/>
                <a:r>
                  <a:rPr lang="en-GB" dirty="0"/>
                  <a:t>Count </a:t>
                </a:r>
                <a14:m>
                  <m:oMath xmlns:m="http://schemas.openxmlformats.org/officeDocument/2006/math">
                    <m:r>
                      <a:rPr lang="en-GB" i="1" dirty="0">
                        <a:latin typeface="Cambria Math" panose="02040503050406030204" pitchFamily="18" charset="0"/>
                      </a:rPr>
                      <m:t>𝑋</m:t>
                    </m:r>
                  </m:oMath>
                </a14:m>
                <a:endParaRPr lang="en-GB" dirty="0"/>
              </a:p>
              <a:p>
                <a:pPr lvl="2"/>
                <a:r>
                  <a:rPr lang="en-GB" dirty="0"/>
                  <a:t>Normalise by</a:t>
                </a:r>
                <a:br>
                  <a:rPr lang="en-GB" dirty="0"/>
                </a:br>
                <a:r>
                  <a:rPr lang="en-GB" dirty="0"/>
                  <a:t>including </a:t>
                </a:r>
                <a14:m>
                  <m:oMath xmlns:m="http://schemas.openxmlformats.org/officeDocument/2006/math">
                    <m:r>
                      <a:rPr lang="en-GB" i="1" dirty="0">
                        <a:latin typeface="Cambria Math" panose="02040503050406030204" pitchFamily="18" charset="0"/>
                      </a:rPr>
                      <m:t>𝑀𝑢𝑙</m:t>
                    </m:r>
                    <m:d>
                      <m:dPr>
                        <m:ctrlPr>
                          <a:rPr lang="de-DE" i="1" dirty="0">
                            <a:latin typeface="Cambria Math" panose="02040503050406030204" pitchFamily="18" charset="0"/>
                          </a:rPr>
                        </m:ctrlPr>
                      </m:dPr>
                      <m:e>
                        <m:r>
                          <a:rPr lang="de-DE" i="1" dirty="0">
                            <a:latin typeface="Cambria Math" panose="02040503050406030204" pitchFamily="18" charset="0"/>
                          </a:rPr>
                          <m:t>h</m:t>
                        </m:r>
                      </m:e>
                    </m:d>
                  </m:oMath>
                </a14:m>
                <a:r>
                  <a:rPr lang="en-GB" dirty="0"/>
                  <a:t> </a:t>
                </a:r>
                <a:br>
                  <a:rPr lang="en-GB" dirty="0"/>
                </a:br>
                <a:r>
                  <a:rPr lang="en-GB" dirty="0"/>
                  <a:t>in </a:t>
                </a:r>
                <a14:m>
                  <m:oMath xmlns:m="http://schemas.openxmlformats.org/officeDocument/2006/math">
                    <m:r>
                      <a:rPr lang="en-GB" i="1" dirty="0" smtClean="0">
                        <a:latin typeface="Cambria Math" panose="02040503050406030204" pitchFamily="18" charset="0"/>
                      </a:rPr>
                      <m:t>𝑍</m:t>
                    </m:r>
                  </m:oMath>
                </a14:m>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xfrm>
                <a:off x="628650" y="1158240"/>
                <a:ext cx="5580561" cy="5018723"/>
              </a:xfrm>
              <a:blipFill>
                <a:blip r:embed="rId2"/>
                <a:stretch>
                  <a:fillRect l="-2045" t="-1768" r="-250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pPr/>
              <a:t>60</a:t>
            </a:fld>
            <a:endParaRPr lang="en-GB"/>
          </a:p>
        </p:txBody>
      </p:sp>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85832572-AE6A-AD48-8ADA-E6BFDDBB7042}"/>
                  </a:ext>
                </a:extLst>
              </p:cNvPr>
              <p:cNvGraphicFramePr>
                <a:graphicFrameLocks noGrp="1"/>
              </p:cNvGraphicFramePr>
              <p:nvPr>
                <p:extLst>
                  <p:ext uri="{D42A27DB-BD31-4B8C-83A1-F6EECF244321}">
                    <p14:modId xmlns:p14="http://schemas.microsoft.com/office/powerpoint/2010/main" val="4029231387"/>
                  </p:ext>
                </p:extLst>
              </p:nvPr>
            </p:nvGraphicFramePr>
            <p:xfrm>
              <a:off x="6652280" y="1175213"/>
              <a:ext cx="215195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7" name="Table 46">
                <a:extLst>
                  <a:ext uri="{FF2B5EF4-FFF2-40B4-BE49-F238E27FC236}">
                    <a16:creationId xmlns:a16="http://schemas.microsoft.com/office/drawing/2014/main" id="{85832572-AE6A-AD48-8ADA-E6BFDDBB7042}"/>
                  </a:ext>
                </a:extLst>
              </p:cNvPr>
              <p:cNvGraphicFramePr>
                <a:graphicFrameLocks noGrp="1"/>
              </p:cNvGraphicFramePr>
              <p:nvPr>
                <p:extLst>
                  <p:ext uri="{D42A27DB-BD31-4B8C-83A1-F6EECF244321}">
                    <p14:modId xmlns:p14="http://schemas.microsoft.com/office/powerpoint/2010/main" val="4029231387"/>
                  </p:ext>
                </p:extLst>
              </p:nvPr>
            </p:nvGraphicFramePr>
            <p:xfrm>
              <a:off x="6652280" y="1175213"/>
              <a:ext cx="215195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t="-3448" r="-177419" b="-410345"/>
                          </a:stretch>
                        </a:blipFill>
                      </a:tcPr>
                    </a:tc>
                    <a:tc>
                      <a:txBody>
                        <a:bodyPr/>
                        <a:lstStyle/>
                        <a:p>
                          <a:endParaRPr lang="en-US"/>
                        </a:p>
                      </a:txBody>
                      <a:tcPr>
                        <a:blipFill>
                          <a:blip r:embed="rId3"/>
                          <a:stretch>
                            <a:fillRect l="-100000" t="-3448" r="-77419" b="-410345"/>
                          </a:stretch>
                        </a:blipFill>
                      </a:tcPr>
                    </a:tc>
                    <a:tc>
                      <a:txBody>
                        <a:bodyPr/>
                        <a:lstStyle/>
                        <a:p>
                          <a:endParaRPr lang="en-US"/>
                        </a:p>
                      </a:txBody>
                      <a:tcPr>
                        <a:blipFill>
                          <a:blip r:embed="rId3"/>
                          <a:stretch>
                            <a:fillRect l="-263830" t="-3448" r="-2128"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t="-100000" r="-177419" b="-296667"/>
                          </a:stretch>
                        </a:blipFill>
                      </a:tcPr>
                    </a:tc>
                    <a:tc>
                      <a:txBody>
                        <a:bodyPr/>
                        <a:lstStyle/>
                        <a:p>
                          <a:endParaRPr lang="en-US"/>
                        </a:p>
                      </a:txBody>
                      <a:tcPr>
                        <a:blipFill>
                          <a:blip r:embed="rId3"/>
                          <a:stretch>
                            <a:fillRect l="-100000" t="-100000" r="-77419" b="-296667"/>
                          </a:stretch>
                        </a:blipFill>
                      </a:tcPr>
                    </a:tc>
                    <a:tc>
                      <a:txBody>
                        <a:bodyPr/>
                        <a:lstStyle/>
                        <a:p>
                          <a:endParaRPr lang="en-US"/>
                        </a:p>
                      </a:txBody>
                      <a:tcPr>
                        <a:blipFill>
                          <a:blip r:embed="rId3"/>
                          <a:stretch>
                            <a:fillRect l="-263830" t="-100000" r="-2128"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t="-206897" r="-177419" b="-206897"/>
                          </a:stretch>
                        </a:blipFill>
                      </a:tcPr>
                    </a:tc>
                    <a:tc>
                      <a:txBody>
                        <a:bodyPr/>
                        <a:lstStyle/>
                        <a:p>
                          <a:endParaRPr lang="en-US"/>
                        </a:p>
                      </a:txBody>
                      <a:tcPr>
                        <a:blipFill>
                          <a:blip r:embed="rId3"/>
                          <a:stretch>
                            <a:fillRect l="-100000" t="-206897" r="-77419" b="-206897"/>
                          </a:stretch>
                        </a:blipFill>
                      </a:tcPr>
                    </a:tc>
                    <a:tc>
                      <a:txBody>
                        <a:bodyPr/>
                        <a:lstStyle/>
                        <a:p>
                          <a:endParaRPr lang="en-US"/>
                        </a:p>
                      </a:txBody>
                      <a:tcPr>
                        <a:blipFill>
                          <a:blip r:embed="rId3"/>
                          <a:stretch>
                            <a:fillRect l="-263830" t="-206897" r="-2128"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t="-296667" r="-177419" b="-100000"/>
                          </a:stretch>
                        </a:blipFill>
                      </a:tcPr>
                    </a:tc>
                    <a:tc>
                      <a:txBody>
                        <a:bodyPr/>
                        <a:lstStyle/>
                        <a:p>
                          <a:endParaRPr lang="en-US"/>
                        </a:p>
                      </a:txBody>
                      <a:tcPr>
                        <a:blipFill>
                          <a:blip r:embed="rId3"/>
                          <a:stretch>
                            <a:fillRect l="-100000" t="-296667" r="-77419" b="-100000"/>
                          </a:stretch>
                        </a:blipFill>
                      </a:tcPr>
                    </a:tc>
                    <a:tc>
                      <a:txBody>
                        <a:bodyPr/>
                        <a:lstStyle/>
                        <a:p>
                          <a:endParaRPr lang="en-US"/>
                        </a:p>
                      </a:txBody>
                      <a:tcPr>
                        <a:blipFill>
                          <a:blip r:embed="rId3"/>
                          <a:stretch>
                            <a:fillRect l="-263830" t="-296667" r="-2128"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t="-410345" r="-177419" b="-3448"/>
                          </a:stretch>
                        </a:blipFill>
                      </a:tcPr>
                    </a:tc>
                    <a:tc>
                      <a:txBody>
                        <a:bodyPr/>
                        <a:lstStyle/>
                        <a:p>
                          <a:endParaRPr lang="en-US"/>
                        </a:p>
                      </a:txBody>
                      <a:tcPr>
                        <a:blipFill>
                          <a:blip r:embed="rId3"/>
                          <a:stretch>
                            <a:fillRect l="-100000" t="-410345" r="-77419" b="-3448"/>
                          </a:stretch>
                        </a:blipFill>
                      </a:tcPr>
                    </a:tc>
                    <a:tc>
                      <a:txBody>
                        <a:bodyPr/>
                        <a:lstStyle/>
                        <a:p>
                          <a:endParaRPr lang="en-US"/>
                        </a:p>
                      </a:txBody>
                      <a:tcPr>
                        <a:blipFill>
                          <a:blip r:embed="rId3"/>
                          <a:stretch>
                            <a:fillRect l="-263830" t="-410345" r="-2128"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52D1C52F-BA74-1B4C-B5FA-3A6D7549CA29}"/>
                  </a:ext>
                </a:extLst>
              </p:cNvPr>
              <p:cNvGraphicFramePr>
                <a:graphicFrameLocks noGrp="1"/>
              </p:cNvGraphicFramePr>
              <p:nvPr>
                <p:extLst>
                  <p:ext uri="{D42A27DB-BD31-4B8C-83A1-F6EECF244321}">
                    <p14:modId xmlns:p14="http://schemas.microsoft.com/office/powerpoint/2010/main" val="3941277889"/>
                  </p:ext>
                </p:extLst>
              </p:nvPr>
            </p:nvGraphicFramePr>
            <p:xfrm>
              <a:off x="4301701" y="3097910"/>
              <a:ext cx="4502531"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1802003">
                      <a:extLst>
                        <a:ext uri="{9D8B030D-6E8A-4147-A177-3AD203B41FA5}">
                          <a16:colId xmlns:a16="http://schemas.microsoft.com/office/drawing/2014/main" val="281335253"/>
                        </a:ext>
                      </a:extLst>
                    </a:gridCol>
                    <a:gridCol w="790892">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3</m:t>
                                    </m:r>
                                  </m:sup>
                                </m:sSup>
                                <m:r>
                                  <a:rPr lang="de-DE" smtClean="0">
                                    <a:latin typeface="Cambria Math" panose="02040503050406030204" pitchFamily="18" charset="0"/>
                                  </a:rPr>
                                  <m:t>=1000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0.202</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2</m:t>
                                    </m:r>
                                  </m:sup>
                                </m:sSup>
                                <m:r>
                                  <a:rPr lang="de-DE" smtClean="0">
                                    <a:latin typeface="Cambria Math" panose="02040503050406030204" pitchFamily="18" charset="0"/>
                                  </a:rPr>
                                  <m:t>=400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0.081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1</m:t>
                                    </m:r>
                                  </m:sup>
                                </m:sSup>
                                <m:r>
                                  <a:rPr lang="de-DE" smtClean="0">
                                    <a:latin typeface="Cambria Math" panose="02040503050406030204" pitchFamily="18" charset="0"/>
                                  </a:rPr>
                                  <m:t>=160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0.032</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3</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0</m:t>
                                    </m:r>
                                  </m:sup>
                                </m:sSup>
                                <m:r>
                                  <a:rPr lang="de-DE" smtClean="0">
                                    <a:latin typeface="Cambria Math" panose="02040503050406030204" pitchFamily="18" charset="0"/>
                                  </a:rPr>
                                  <m:t>=64</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0.013</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3</m:t>
                                    </m:r>
                                  </m:sup>
                                </m:sSup>
                                <m:r>
                                  <a:rPr lang="de-DE" smtClean="0">
                                    <a:latin typeface="Cambria Math" panose="02040503050406030204" pitchFamily="18" charset="0"/>
                                  </a:rPr>
                                  <m:t>=512</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0.104</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2</m:t>
                                    </m:r>
                                  </m:sup>
                                </m:sSup>
                                <m:r>
                                  <a:rPr lang="de-DE" smtClean="0">
                                    <a:latin typeface="Cambria Math" panose="02040503050406030204" pitchFamily="18" charset="0"/>
                                  </a:rPr>
                                  <m:t>=320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0.065</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1</m:t>
                                    </m:r>
                                  </m:sup>
                                </m:sSup>
                                <m:r>
                                  <a:rPr lang="de-DE" smtClean="0">
                                    <a:latin typeface="Cambria Math" panose="02040503050406030204" pitchFamily="18" charset="0"/>
                                  </a:rPr>
                                  <m:t>=200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0.040</m:t>
                                </m:r>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3</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0</m:t>
                                    </m:r>
                                  </m:sup>
                                </m:sSup>
                                <m:r>
                                  <a:rPr lang="de-DE" smtClean="0">
                                    <a:latin typeface="Cambria Math" panose="02040503050406030204" pitchFamily="18" charset="0"/>
                                  </a:rPr>
                                  <m:t>=125</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0.025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48" name="Table 47">
                <a:extLst>
                  <a:ext uri="{FF2B5EF4-FFF2-40B4-BE49-F238E27FC236}">
                    <a16:creationId xmlns:a16="http://schemas.microsoft.com/office/drawing/2014/main" id="{52D1C52F-BA74-1B4C-B5FA-3A6D7549CA29}"/>
                  </a:ext>
                </a:extLst>
              </p:cNvPr>
              <p:cNvGraphicFramePr>
                <a:graphicFrameLocks noGrp="1"/>
              </p:cNvGraphicFramePr>
              <p:nvPr>
                <p:extLst>
                  <p:ext uri="{D42A27DB-BD31-4B8C-83A1-F6EECF244321}">
                    <p14:modId xmlns:p14="http://schemas.microsoft.com/office/powerpoint/2010/main" val="3941277889"/>
                  </p:ext>
                </p:extLst>
              </p:nvPr>
            </p:nvGraphicFramePr>
            <p:xfrm>
              <a:off x="4301701" y="3097910"/>
              <a:ext cx="4502531" cy="3346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1802003">
                      <a:extLst>
                        <a:ext uri="{9D8B030D-6E8A-4147-A177-3AD203B41FA5}">
                          <a16:colId xmlns:a16="http://schemas.microsoft.com/office/drawing/2014/main" val="281335253"/>
                        </a:ext>
                      </a:extLst>
                    </a:gridCol>
                    <a:gridCol w="790892">
                      <a:extLst>
                        <a:ext uri="{9D8B030D-6E8A-4147-A177-3AD203B41FA5}">
                          <a16:colId xmlns:a16="http://schemas.microsoft.com/office/drawing/2014/main" val="2590330404"/>
                        </a:ext>
                      </a:extLst>
                    </a:gridCol>
                  </a:tblGrid>
                  <a:tr h="370840">
                    <a:tc>
                      <a:txBody>
                        <a:bodyPr/>
                        <a:lstStyle/>
                        <a:p>
                          <a:endParaRPr lang="en-US"/>
                        </a:p>
                      </a:txBody>
                      <a:tcPr>
                        <a:blipFill>
                          <a:blip r:embed="rId4"/>
                          <a:stretch>
                            <a:fillRect l="-1613" r="-475806" b="-813793"/>
                          </a:stretch>
                        </a:blipFill>
                      </a:tcPr>
                    </a:tc>
                    <a:tc>
                      <a:txBody>
                        <a:bodyPr/>
                        <a:lstStyle/>
                        <a:p>
                          <a:endParaRPr lang="en-US"/>
                        </a:p>
                      </a:txBody>
                      <a:tcPr>
                        <a:blipFill>
                          <a:blip r:embed="rId4"/>
                          <a:stretch>
                            <a:fillRect l="-70787" r="-231461" b="-813793"/>
                          </a:stretch>
                        </a:blipFill>
                      </a:tcPr>
                    </a:tc>
                    <a:tc>
                      <a:txBody>
                        <a:bodyPr/>
                        <a:lstStyle/>
                        <a:p>
                          <a:endParaRPr lang="en-US"/>
                        </a:p>
                      </a:txBody>
                      <a:tcPr>
                        <a:blipFill>
                          <a:blip r:embed="rId4"/>
                          <a:stretch>
                            <a:fillRect l="-107042" r="-45070" b="-813793"/>
                          </a:stretch>
                        </a:blipFill>
                      </a:tcPr>
                    </a:tc>
                    <a:tc>
                      <a:txBody>
                        <a:bodyPr/>
                        <a:lstStyle/>
                        <a:p>
                          <a:endParaRPr lang="en-US"/>
                        </a:p>
                      </a:txBody>
                      <a:tcPr>
                        <a:blipFill>
                          <a:blip r:embed="rId4"/>
                          <a:stretch>
                            <a:fillRect l="-466667" r="-1587" b="-813793"/>
                          </a:stretch>
                        </a:blipFill>
                      </a:tcPr>
                    </a:tc>
                    <a:extLst>
                      <a:ext uri="{0D108BD9-81ED-4DB2-BD59-A6C34878D82A}">
                        <a16:rowId xmlns:a16="http://schemas.microsoft.com/office/drawing/2014/main" val="1907911284"/>
                      </a:ext>
                    </a:extLst>
                  </a:tr>
                  <a:tr h="371920">
                    <a:tc>
                      <a:txBody>
                        <a:bodyPr/>
                        <a:lstStyle/>
                        <a:p>
                          <a:endParaRPr lang="en-US"/>
                        </a:p>
                      </a:txBody>
                      <a:tcPr>
                        <a:blipFill>
                          <a:blip r:embed="rId4"/>
                          <a:stretch>
                            <a:fillRect l="-1613" t="-96667" r="-475806" b="-686667"/>
                          </a:stretch>
                        </a:blipFill>
                      </a:tcPr>
                    </a:tc>
                    <a:tc>
                      <a:txBody>
                        <a:bodyPr/>
                        <a:lstStyle/>
                        <a:p>
                          <a:endParaRPr lang="en-US"/>
                        </a:p>
                      </a:txBody>
                      <a:tcPr>
                        <a:blipFill>
                          <a:blip r:embed="rId4"/>
                          <a:stretch>
                            <a:fillRect l="-70787" t="-96667" r="-231461" b="-686667"/>
                          </a:stretch>
                        </a:blipFill>
                      </a:tcPr>
                    </a:tc>
                    <a:tc>
                      <a:txBody>
                        <a:bodyPr/>
                        <a:lstStyle/>
                        <a:p>
                          <a:endParaRPr lang="en-US"/>
                        </a:p>
                      </a:txBody>
                      <a:tcPr>
                        <a:blipFill>
                          <a:blip r:embed="rId4"/>
                          <a:stretch>
                            <a:fillRect l="-107042" t="-96667" r="-45070" b="-686667"/>
                          </a:stretch>
                        </a:blipFill>
                      </a:tcPr>
                    </a:tc>
                    <a:tc>
                      <a:txBody>
                        <a:bodyPr/>
                        <a:lstStyle/>
                        <a:p>
                          <a:endParaRPr lang="en-US"/>
                        </a:p>
                      </a:txBody>
                      <a:tcPr>
                        <a:blipFill>
                          <a:blip r:embed="rId4"/>
                          <a:stretch>
                            <a:fillRect l="-466667" t="-96667" r="-1587" b="-686667"/>
                          </a:stretch>
                        </a:blipFill>
                      </a:tcPr>
                    </a:tc>
                    <a:extLst>
                      <a:ext uri="{0D108BD9-81ED-4DB2-BD59-A6C34878D82A}">
                        <a16:rowId xmlns:a16="http://schemas.microsoft.com/office/drawing/2014/main" val="1902464291"/>
                      </a:ext>
                    </a:extLst>
                  </a:tr>
                  <a:tr h="371920">
                    <a:tc>
                      <a:txBody>
                        <a:bodyPr/>
                        <a:lstStyle/>
                        <a:p>
                          <a:endParaRPr lang="en-US"/>
                        </a:p>
                      </a:txBody>
                      <a:tcPr>
                        <a:blipFill>
                          <a:blip r:embed="rId4"/>
                          <a:stretch>
                            <a:fillRect l="-1613" t="-203448" r="-475806" b="-610345"/>
                          </a:stretch>
                        </a:blipFill>
                      </a:tcPr>
                    </a:tc>
                    <a:tc>
                      <a:txBody>
                        <a:bodyPr/>
                        <a:lstStyle/>
                        <a:p>
                          <a:endParaRPr lang="en-US"/>
                        </a:p>
                      </a:txBody>
                      <a:tcPr>
                        <a:blipFill>
                          <a:blip r:embed="rId4"/>
                          <a:stretch>
                            <a:fillRect l="-70787" t="-203448" r="-231461" b="-610345"/>
                          </a:stretch>
                        </a:blipFill>
                      </a:tcPr>
                    </a:tc>
                    <a:tc>
                      <a:txBody>
                        <a:bodyPr/>
                        <a:lstStyle/>
                        <a:p>
                          <a:endParaRPr lang="en-US"/>
                        </a:p>
                      </a:txBody>
                      <a:tcPr>
                        <a:blipFill>
                          <a:blip r:embed="rId4"/>
                          <a:stretch>
                            <a:fillRect l="-107042" t="-203448" r="-45070" b="-610345"/>
                          </a:stretch>
                        </a:blipFill>
                      </a:tcPr>
                    </a:tc>
                    <a:tc>
                      <a:txBody>
                        <a:bodyPr/>
                        <a:lstStyle/>
                        <a:p>
                          <a:endParaRPr lang="en-US"/>
                        </a:p>
                      </a:txBody>
                      <a:tcPr>
                        <a:blipFill>
                          <a:blip r:embed="rId4"/>
                          <a:stretch>
                            <a:fillRect l="-466667" t="-203448" r="-1587" b="-610345"/>
                          </a:stretch>
                        </a:blipFill>
                      </a:tcPr>
                    </a:tc>
                    <a:extLst>
                      <a:ext uri="{0D108BD9-81ED-4DB2-BD59-A6C34878D82A}">
                        <a16:rowId xmlns:a16="http://schemas.microsoft.com/office/drawing/2014/main" val="1944780422"/>
                      </a:ext>
                    </a:extLst>
                  </a:tr>
                  <a:tr h="371920">
                    <a:tc>
                      <a:txBody>
                        <a:bodyPr/>
                        <a:lstStyle/>
                        <a:p>
                          <a:endParaRPr lang="en-US"/>
                        </a:p>
                      </a:txBody>
                      <a:tcPr>
                        <a:blipFill>
                          <a:blip r:embed="rId4"/>
                          <a:stretch>
                            <a:fillRect l="-1613" t="-293333" r="-475806" b="-490000"/>
                          </a:stretch>
                        </a:blipFill>
                      </a:tcPr>
                    </a:tc>
                    <a:tc>
                      <a:txBody>
                        <a:bodyPr/>
                        <a:lstStyle/>
                        <a:p>
                          <a:endParaRPr lang="en-US"/>
                        </a:p>
                      </a:txBody>
                      <a:tcPr>
                        <a:blipFill>
                          <a:blip r:embed="rId4"/>
                          <a:stretch>
                            <a:fillRect l="-70787" t="-293333" r="-231461" b="-490000"/>
                          </a:stretch>
                        </a:blipFill>
                      </a:tcPr>
                    </a:tc>
                    <a:tc>
                      <a:txBody>
                        <a:bodyPr/>
                        <a:lstStyle/>
                        <a:p>
                          <a:endParaRPr lang="en-US"/>
                        </a:p>
                      </a:txBody>
                      <a:tcPr>
                        <a:blipFill>
                          <a:blip r:embed="rId4"/>
                          <a:stretch>
                            <a:fillRect l="-107042" t="-293333" r="-45070" b="-490000"/>
                          </a:stretch>
                        </a:blipFill>
                      </a:tcPr>
                    </a:tc>
                    <a:tc>
                      <a:txBody>
                        <a:bodyPr/>
                        <a:lstStyle/>
                        <a:p>
                          <a:endParaRPr lang="en-US"/>
                        </a:p>
                      </a:txBody>
                      <a:tcPr>
                        <a:blipFill>
                          <a:blip r:embed="rId4"/>
                          <a:stretch>
                            <a:fillRect l="-466667" t="-293333" r="-1587" b="-490000"/>
                          </a:stretch>
                        </a:blipFill>
                      </a:tcPr>
                    </a:tc>
                    <a:extLst>
                      <a:ext uri="{0D108BD9-81ED-4DB2-BD59-A6C34878D82A}">
                        <a16:rowId xmlns:a16="http://schemas.microsoft.com/office/drawing/2014/main" val="1378379079"/>
                      </a:ext>
                    </a:extLst>
                  </a:tr>
                  <a:tr h="371920">
                    <a:tc>
                      <a:txBody>
                        <a:bodyPr/>
                        <a:lstStyle/>
                        <a:p>
                          <a:endParaRPr lang="en-US"/>
                        </a:p>
                      </a:txBody>
                      <a:tcPr>
                        <a:blipFill>
                          <a:blip r:embed="rId4"/>
                          <a:stretch>
                            <a:fillRect l="-1613" t="-406897" r="-475806" b="-406897"/>
                          </a:stretch>
                        </a:blipFill>
                      </a:tcPr>
                    </a:tc>
                    <a:tc>
                      <a:txBody>
                        <a:bodyPr/>
                        <a:lstStyle/>
                        <a:p>
                          <a:endParaRPr lang="en-US"/>
                        </a:p>
                      </a:txBody>
                      <a:tcPr>
                        <a:blipFill>
                          <a:blip r:embed="rId4"/>
                          <a:stretch>
                            <a:fillRect l="-70787" t="-406897" r="-231461" b="-406897"/>
                          </a:stretch>
                        </a:blipFill>
                      </a:tcPr>
                    </a:tc>
                    <a:tc>
                      <a:txBody>
                        <a:bodyPr/>
                        <a:lstStyle/>
                        <a:p>
                          <a:endParaRPr lang="en-US"/>
                        </a:p>
                      </a:txBody>
                      <a:tcPr>
                        <a:blipFill>
                          <a:blip r:embed="rId4"/>
                          <a:stretch>
                            <a:fillRect l="-107042" t="-406897" r="-45070" b="-406897"/>
                          </a:stretch>
                        </a:blipFill>
                      </a:tcPr>
                    </a:tc>
                    <a:tc>
                      <a:txBody>
                        <a:bodyPr/>
                        <a:lstStyle/>
                        <a:p>
                          <a:endParaRPr lang="en-US"/>
                        </a:p>
                      </a:txBody>
                      <a:tcPr>
                        <a:blipFill>
                          <a:blip r:embed="rId4"/>
                          <a:stretch>
                            <a:fillRect l="-466667" t="-406897" r="-1587" b="-406897"/>
                          </a:stretch>
                        </a:blipFill>
                      </a:tcPr>
                    </a:tc>
                    <a:extLst>
                      <a:ext uri="{0D108BD9-81ED-4DB2-BD59-A6C34878D82A}">
                        <a16:rowId xmlns:a16="http://schemas.microsoft.com/office/drawing/2014/main" val="3084935461"/>
                      </a:ext>
                    </a:extLst>
                  </a:tr>
                  <a:tr h="371920">
                    <a:tc>
                      <a:txBody>
                        <a:bodyPr/>
                        <a:lstStyle/>
                        <a:p>
                          <a:endParaRPr lang="en-US"/>
                        </a:p>
                      </a:txBody>
                      <a:tcPr>
                        <a:blipFill>
                          <a:blip r:embed="rId4"/>
                          <a:stretch>
                            <a:fillRect l="-1613" t="-490000" r="-475806" b="-293333"/>
                          </a:stretch>
                        </a:blipFill>
                      </a:tcPr>
                    </a:tc>
                    <a:tc>
                      <a:txBody>
                        <a:bodyPr/>
                        <a:lstStyle/>
                        <a:p>
                          <a:endParaRPr lang="en-US"/>
                        </a:p>
                      </a:txBody>
                      <a:tcPr>
                        <a:blipFill>
                          <a:blip r:embed="rId4"/>
                          <a:stretch>
                            <a:fillRect l="-70787" t="-490000" r="-231461" b="-293333"/>
                          </a:stretch>
                        </a:blipFill>
                      </a:tcPr>
                    </a:tc>
                    <a:tc>
                      <a:txBody>
                        <a:bodyPr/>
                        <a:lstStyle/>
                        <a:p>
                          <a:endParaRPr lang="en-US"/>
                        </a:p>
                      </a:txBody>
                      <a:tcPr>
                        <a:blipFill>
                          <a:blip r:embed="rId4"/>
                          <a:stretch>
                            <a:fillRect l="-107042" t="-490000" r="-45070" b="-293333"/>
                          </a:stretch>
                        </a:blipFill>
                      </a:tcPr>
                    </a:tc>
                    <a:tc>
                      <a:txBody>
                        <a:bodyPr/>
                        <a:lstStyle/>
                        <a:p>
                          <a:endParaRPr lang="en-US"/>
                        </a:p>
                      </a:txBody>
                      <a:tcPr>
                        <a:blipFill>
                          <a:blip r:embed="rId4"/>
                          <a:stretch>
                            <a:fillRect l="-466667" t="-490000" r="-1587" b="-293333"/>
                          </a:stretch>
                        </a:blipFill>
                      </a:tcPr>
                    </a:tc>
                    <a:extLst>
                      <a:ext uri="{0D108BD9-81ED-4DB2-BD59-A6C34878D82A}">
                        <a16:rowId xmlns:a16="http://schemas.microsoft.com/office/drawing/2014/main" val="3143917387"/>
                      </a:ext>
                    </a:extLst>
                  </a:tr>
                  <a:tr h="371920">
                    <a:tc>
                      <a:txBody>
                        <a:bodyPr/>
                        <a:lstStyle/>
                        <a:p>
                          <a:endParaRPr lang="en-US"/>
                        </a:p>
                      </a:txBody>
                      <a:tcPr>
                        <a:blipFill>
                          <a:blip r:embed="rId4"/>
                          <a:stretch>
                            <a:fillRect l="-1613" t="-610345" r="-475806" b="-203448"/>
                          </a:stretch>
                        </a:blipFill>
                      </a:tcPr>
                    </a:tc>
                    <a:tc>
                      <a:txBody>
                        <a:bodyPr/>
                        <a:lstStyle/>
                        <a:p>
                          <a:endParaRPr lang="en-US"/>
                        </a:p>
                      </a:txBody>
                      <a:tcPr>
                        <a:blipFill>
                          <a:blip r:embed="rId4"/>
                          <a:stretch>
                            <a:fillRect l="-70787" t="-610345" r="-231461" b="-203448"/>
                          </a:stretch>
                        </a:blipFill>
                      </a:tcPr>
                    </a:tc>
                    <a:tc>
                      <a:txBody>
                        <a:bodyPr/>
                        <a:lstStyle/>
                        <a:p>
                          <a:endParaRPr lang="en-US"/>
                        </a:p>
                      </a:txBody>
                      <a:tcPr>
                        <a:blipFill>
                          <a:blip r:embed="rId4"/>
                          <a:stretch>
                            <a:fillRect l="-107042" t="-610345" r="-45070" b="-203448"/>
                          </a:stretch>
                        </a:blipFill>
                      </a:tcPr>
                    </a:tc>
                    <a:tc>
                      <a:txBody>
                        <a:bodyPr/>
                        <a:lstStyle/>
                        <a:p>
                          <a:endParaRPr lang="en-US"/>
                        </a:p>
                      </a:txBody>
                      <a:tcPr>
                        <a:blipFill>
                          <a:blip r:embed="rId4"/>
                          <a:stretch>
                            <a:fillRect l="-466667" t="-610345" r="-1587" b="-203448"/>
                          </a:stretch>
                        </a:blipFill>
                      </a:tcPr>
                    </a:tc>
                    <a:extLst>
                      <a:ext uri="{0D108BD9-81ED-4DB2-BD59-A6C34878D82A}">
                        <a16:rowId xmlns:a16="http://schemas.microsoft.com/office/drawing/2014/main" val="576065180"/>
                      </a:ext>
                    </a:extLst>
                  </a:tr>
                  <a:tr h="371920">
                    <a:tc>
                      <a:txBody>
                        <a:bodyPr/>
                        <a:lstStyle/>
                        <a:p>
                          <a:endParaRPr lang="en-US"/>
                        </a:p>
                      </a:txBody>
                      <a:tcPr>
                        <a:blipFill>
                          <a:blip r:embed="rId4"/>
                          <a:stretch>
                            <a:fillRect l="-1613" t="-686667" r="-475806" b="-96667"/>
                          </a:stretch>
                        </a:blipFill>
                      </a:tcPr>
                    </a:tc>
                    <a:tc>
                      <a:txBody>
                        <a:bodyPr/>
                        <a:lstStyle/>
                        <a:p>
                          <a:endParaRPr lang="en-US"/>
                        </a:p>
                      </a:txBody>
                      <a:tcPr>
                        <a:blipFill>
                          <a:blip r:embed="rId4"/>
                          <a:stretch>
                            <a:fillRect l="-70787" t="-686667" r="-231461" b="-96667"/>
                          </a:stretch>
                        </a:blipFill>
                      </a:tcPr>
                    </a:tc>
                    <a:tc>
                      <a:txBody>
                        <a:bodyPr/>
                        <a:lstStyle/>
                        <a:p>
                          <a:endParaRPr lang="en-US"/>
                        </a:p>
                      </a:txBody>
                      <a:tcPr>
                        <a:blipFill>
                          <a:blip r:embed="rId4"/>
                          <a:stretch>
                            <a:fillRect l="-107042" t="-686667" r="-45070" b="-96667"/>
                          </a:stretch>
                        </a:blipFill>
                      </a:tcPr>
                    </a:tc>
                    <a:tc>
                      <a:txBody>
                        <a:bodyPr/>
                        <a:lstStyle/>
                        <a:p>
                          <a:endParaRPr lang="en-US"/>
                        </a:p>
                      </a:txBody>
                      <a:tcPr>
                        <a:blipFill>
                          <a:blip r:embed="rId4"/>
                          <a:stretch>
                            <a:fillRect l="-466667" t="-686667" r="-1587" b="-96667"/>
                          </a:stretch>
                        </a:blipFill>
                      </a:tcPr>
                    </a:tc>
                    <a:extLst>
                      <a:ext uri="{0D108BD9-81ED-4DB2-BD59-A6C34878D82A}">
                        <a16:rowId xmlns:a16="http://schemas.microsoft.com/office/drawing/2014/main" val="1476225016"/>
                      </a:ext>
                    </a:extLst>
                  </a:tr>
                  <a:tr h="371920">
                    <a:tc>
                      <a:txBody>
                        <a:bodyPr/>
                        <a:lstStyle/>
                        <a:p>
                          <a:endParaRPr lang="en-US"/>
                        </a:p>
                      </a:txBody>
                      <a:tcPr>
                        <a:blipFill>
                          <a:blip r:embed="rId4"/>
                          <a:stretch>
                            <a:fillRect l="-1613" t="-813793" r="-475806"/>
                          </a:stretch>
                        </a:blipFill>
                      </a:tcPr>
                    </a:tc>
                    <a:tc>
                      <a:txBody>
                        <a:bodyPr/>
                        <a:lstStyle/>
                        <a:p>
                          <a:endParaRPr lang="en-US"/>
                        </a:p>
                      </a:txBody>
                      <a:tcPr>
                        <a:blipFill>
                          <a:blip r:embed="rId4"/>
                          <a:stretch>
                            <a:fillRect l="-70787" t="-813793" r="-231461"/>
                          </a:stretch>
                        </a:blipFill>
                      </a:tcPr>
                    </a:tc>
                    <a:tc>
                      <a:txBody>
                        <a:bodyPr/>
                        <a:lstStyle/>
                        <a:p>
                          <a:endParaRPr lang="en-US"/>
                        </a:p>
                      </a:txBody>
                      <a:tcPr>
                        <a:blipFill>
                          <a:blip r:embed="rId4"/>
                          <a:stretch>
                            <a:fillRect l="-107042" t="-813793" r="-45070"/>
                          </a:stretch>
                        </a:blipFill>
                      </a:tcPr>
                    </a:tc>
                    <a:tc>
                      <a:txBody>
                        <a:bodyPr/>
                        <a:lstStyle/>
                        <a:p>
                          <a:endParaRPr lang="en-US"/>
                        </a:p>
                      </a:txBody>
                      <a:tcPr>
                        <a:blipFill>
                          <a:blip r:embed="rId4"/>
                          <a:stretch>
                            <a:fillRect l="-466667" t="-813793" r="-1587"/>
                          </a:stretch>
                        </a:blipFill>
                      </a:tcPr>
                    </a:tc>
                    <a:extLst>
                      <a:ext uri="{0D108BD9-81ED-4DB2-BD59-A6C34878D82A}">
                        <a16:rowId xmlns:a16="http://schemas.microsoft.com/office/drawing/2014/main" val="3241164534"/>
                      </a:ext>
                    </a:extLst>
                  </a:tr>
                </a:tbl>
              </a:graphicData>
            </a:graphic>
          </p:graphicFrame>
        </mc:Fallback>
      </mc:AlternateContent>
      <p:grpSp>
        <p:nvGrpSpPr>
          <p:cNvPr id="49" name="Group 48">
            <a:extLst>
              <a:ext uri="{FF2B5EF4-FFF2-40B4-BE49-F238E27FC236}">
                <a16:creationId xmlns:a16="http://schemas.microsoft.com/office/drawing/2014/main" id="{18E7E3E2-4D44-4C4E-81CC-D0DA92CA0870}"/>
              </a:ext>
            </a:extLst>
          </p:cNvPr>
          <p:cNvGrpSpPr/>
          <p:nvPr/>
        </p:nvGrpSpPr>
        <p:grpSpPr>
          <a:xfrm>
            <a:off x="628397" y="5117105"/>
            <a:ext cx="3080551" cy="1180625"/>
            <a:chOff x="4572000" y="4376943"/>
            <a:chExt cx="4225560" cy="2180893"/>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EEAFB6A-411A-4347-A9B4-DC597B87BA5F}"/>
                    </a:ext>
                  </a:extLst>
                </p:cNvPr>
                <p:cNvSpPr txBox="1"/>
                <p:nvPr/>
              </p:nvSpPr>
              <p:spPr>
                <a:xfrm>
                  <a:off x="6342651" y="5051211"/>
                  <a:ext cx="648000"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charset="0"/>
                          </a:rPr>
                          <m:t>𝐸𝑝𝑖𝑑</m:t>
                        </m:r>
                      </m:oMath>
                    </m:oMathPara>
                  </a14:m>
                  <a:endParaRPr lang="en-GB" sz="1200" dirty="0"/>
                </a:p>
              </p:txBody>
            </p:sp>
          </mc:Choice>
          <mc:Fallback xmlns="">
            <p:sp>
              <p:nvSpPr>
                <p:cNvPr id="50" name="TextBox 49">
                  <a:extLst>
                    <a:ext uri="{FF2B5EF4-FFF2-40B4-BE49-F238E27FC236}">
                      <a16:creationId xmlns:a16="http://schemas.microsoft.com/office/drawing/2014/main" id="{0EEAFB6A-411A-4347-A9B4-DC597B87BA5F}"/>
                    </a:ext>
                  </a:extLst>
                </p:cNvPr>
                <p:cNvSpPr txBox="1">
                  <a:spLocks noRot="1" noChangeAspect="1" noMove="1" noResize="1" noEditPoints="1" noAdjustHandles="1" noChangeArrowheads="1" noChangeShapeType="1" noTextEdit="1"/>
                </p:cNvSpPr>
                <p:nvPr/>
              </p:nvSpPr>
              <p:spPr>
                <a:xfrm>
                  <a:off x="6342651" y="5051211"/>
                  <a:ext cx="648000" cy="479681"/>
                </a:xfrm>
                <a:prstGeom prst="ellipse">
                  <a:avLst/>
                </a:prstGeom>
                <a:blipFill>
                  <a:blip r:embed="rId5"/>
                  <a:stretch>
                    <a:fillRect b="-47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CAFEAD4-3787-F447-B54A-502CC310350D}"/>
                    </a:ext>
                  </a:extLst>
                </p:cNvPr>
                <p:cNvSpPr txBox="1"/>
                <p:nvPr/>
              </p:nvSpPr>
              <p:spPr>
                <a:xfrm>
                  <a:off x="4616825" y="4476126"/>
                  <a:ext cx="1296000" cy="475421"/>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𝑅𝑒𝑠𝑡𝑟𝑖𝑐𝑡</m:t>
                        </m:r>
                        <m:d>
                          <m:dPr>
                            <m:ctrlPr>
                              <a:rPr lang="de-DE" sz="1200" b="0" i="1" smtClean="0">
                                <a:latin typeface="Cambria Math" panose="02040503050406030204" pitchFamily="18" charset="0"/>
                              </a:rPr>
                            </m:ctrlPr>
                          </m:dPr>
                          <m:e>
                            <m:r>
                              <a:rPr lang="de-DE" sz="1200" b="0" i="1" smtClean="0">
                                <a:latin typeface="Cambria Math" panose="02040503050406030204" pitchFamily="18" charset="0"/>
                              </a:rPr>
                              <m:t>𝑋</m:t>
                            </m:r>
                          </m:e>
                        </m:d>
                      </m:oMath>
                    </m:oMathPara>
                  </a14:m>
                  <a:endParaRPr lang="en-GB" sz="1200" dirty="0"/>
                </a:p>
              </p:txBody>
            </p:sp>
          </mc:Choice>
          <mc:Fallback xmlns="">
            <p:sp>
              <p:nvSpPr>
                <p:cNvPr id="51" name="TextBox 50">
                  <a:extLst>
                    <a:ext uri="{FF2B5EF4-FFF2-40B4-BE49-F238E27FC236}">
                      <a16:creationId xmlns:a16="http://schemas.microsoft.com/office/drawing/2014/main" id="{3CAFEAD4-3787-F447-B54A-502CC310350D}"/>
                    </a:ext>
                  </a:extLst>
                </p:cNvPr>
                <p:cNvSpPr txBox="1">
                  <a:spLocks noRot="1" noChangeAspect="1" noMove="1" noResize="1" noEditPoints="1" noAdjustHandles="1" noChangeArrowheads="1" noChangeShapeType="1" noTextEdit="1"/>
                </p:cNvSpPr>
                <p:nvPr/>
              </p:nvSpPr>
              <p:spPr>
                <a:xfrm>
                  <a:off x="4616825" y="4476126"/>
                  <a:ext cx="1296000" cy="475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94B17FA-44B0-6343-A9BF-48A2ECBD50D5}"/>
                    </a:ext>
                  </a:extLst>
                </p:cNvPr>
                <p:cNvSpPr txBox="1"/>
                <p:nvPr/>
              </p:nvSpPr>
              <p:spPr>
                <a:xfrm>
                  <a:off x="7653435" y="4376943"/>
                  <a:ext cx="1144125" cy="677625"/>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en-GB" sz="1200" dirty="0"/>
                </a:p>
              </p:txBody>
            </p:sp>
          </mc:Choice>
          <mc:Fallback xmlns="">
            <p:sp>
              <p:nvSpPr>
                <p:cNvPr id="52" name="TextBox 51">
                  <a:extLst>
                    <a:ext uri="{FF2B5EF4-FFF2-40B4-BE49-F238E27FC236}">
                      <a16:creationId xmlns:a16="http://schemas.microsoft.com/office/drawing/2014/main" id="{494B17FA-44B0-6343-A9BF-48A2ECBD50D5}"/>
                    </a:ext>
                  </a:extLst>
                </p:cNvPr>
                <p:cNvSpPr txBox="1">
                  <a:spLocks noRot="1" noChangeAspect="1" noMove="1" noResize="1" noEditPoints="1" noAdjustHandles="1" noChangeArrowheads="1" noChangeShapeType="1" noTextEdit="1"/>
                </p:cNvSpPr>
                <p:nvPr/>
              </p:nvSpPr>
              <p:spPr>
                <a:xfrm>
                  <a:off x="7653435" y="4376943"/>
                  <a:ext cx="1144125" cy="677625"/>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F18F886-E02E-734C-9AA1-063EA49F931F}"/>
                    </a:ext>
                  </a:extLst>
                </p:cNvPr>
                <p:cNvSpPr txBox="1"/>
                <p:nvPr/>
              </p:nvSpPr>
              <p:spPr>
                <a:xfrm>
                  <a:off x="4572000" y="5516928"/>
                  <a:ext cx="1383249"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𝑇𝑟𝑎𝑣𝑒𝑙</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3" name="TextBox 52">
                  <a:extLst>
                    <a:ext uri="{FF2B5EF4-FFF2-40B4-BE49-F238E27FC236}">
                      <a16:creationId xmlns:a16="http://schemas.microsoft.com/office/drawing/2014/main" id="{CF18F886-E02E-734C-9AA1-063EA49F931F}"/>
                    </a:ext>
                  </a:extLst>
                </p:cNvPr>
                <p:cNvSpPr txBox="1">
                  <a:spLocks noRot="1" noChangeAspect="1" noMove="1" noResize="1" noEditPoints="1" noAdjustHandles="1" noChangeArrowheads="1" noChangeShapeType="1" noTextEdit="1"/>
                </p:cNvSpPr>
                <p:nvPr/>
              </p:nvSpPr>
              <p:spPr>
                <a:xfrm>
                  <a:off x="4572000" y="5516928"/>
                  <a:ext cx="1383249" cy="4796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CC417A7-F0D3-7C4B-B691-398835C3494F}"/>
                    </a:ext>
                  </a:extLst>
                </p:cNvPr>
                <p:cNvSpPr txBox="1"/>
                <p:nvPr/>
              </p:nvSpPr>
              <p:spPr>
                <a:xfrm>
                  <a:off x="6131283" y="6078155"/>
                  <a:ext cx="1120628"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𝑆𝑖𝑐𝑘</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4" name="TextBox 53">
                  <a:extLst>
                    <a:ext uri="{FF2B5EF4-FFF2-40B4-BE49-F238E27FC236}">
                      <a16:creationId xmlns:a16="http://schemas.microsoft.com/office/drawing/2014/main" id="{5CC417A7-F0D3-7C4B-B691-398835C3494F}"/>
                    </a:ext>
                  </a:extLst>
                </p:cNvPr>
                <p:cNvSpPr txBox="1">
                  <a:spLocks noRot="1" noChangeAspect="1" noMove="1" noResize="1" noEditPoints="1" noAdjustHandles="1" noChangeArrowheads="1" noChangeShapeType="1" noTextEdit="1"/>
                </p:cNvSpPr>
                <p:nvPr/>
              </p:nvSpPr>
              <p:spPr>
                <a:xfrm>
                  <a:off x="6131283" y="6078155"/>
                  <a:ext cx="1120628" cy="4796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785BAD20-5305-8245-8353-354D520F7A94}"/>
                </a:ext>
              </a:extLst>
            </p:cNvPr>
            <p:cNvCxnSpPr>
              <a:cxnSpLocks/>
              <a:stCxn id="51" idx="3"/>
              <a:endCxn id="76" idx="1"/>
            </p:cNvCxnSpPr>
            <p:nvPr/>
          </p:nvCxnSpPr>
          <p:spPr>
            <a:xfrm>
              <a:off x="5912825" y="4713837"/>
              <a:ext cx="1284952" cy="2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717BCE-0182-E64B-8C9C-0097868AD62D}"/>
                </a:ext>
              </a:extLst>
            </p:cNvPr>
            <p:cNvCxnSpPr>
              <a:cxnSpLocks/>
              <a:stCxn id="52" idx="1"/>
              <a:endCxn id="76" idx="3"/>
            </p:cNvCxnSpPr>
            <p:nvPr/>
          </p:nvCxnSpPr>
          <p:spPr>
            <a:xfrm flipH="1">
              <a:off x="7341778" y="4715756"/>
              <a:ext cx="311657" cy="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3565FA-19D8-1F49-9E13-F52097B33DE9}"/>
                </a:ext>
              </a:extLst>
            </p:cNvPr>
            <p:cNvCxnSpPr>
              <a:cxnSpLocks/>
              <a:stCxn id="53" idx="6"/>
              <a:endCxn id="72" idx="1"/>
            </p:cNvCxnSpPr>
            <p:nvPr/>
          </p:nvCxnSpPr>
          <p:spPr>
            <a:xfrm>
              <a:off x="5955249" y="5756770"/>
              <a:ext cx="352313" cy="4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60EB6B-B160-804E-8AA9-636CC9493932}"/>
                </a:ext>
              </a:extLst>
            </p:cNvPr>
            <p:cNvCxnSpPr>
              <a:cxnSpLocks/>
              <a:stCxn id="72" idx="0"/>
              <a:endCxn id="50" idx="4"/>
            </p:cNvCxnSpPr>
            <p:nvPr/>
          </p:nvCxnSpPr>
          <p:spPr>
            <a:xfrm flipV="1">
              <a:off x="6379562" y="5530891"/>
              <a:ext cx="287089" cy="157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840C5B-B06C-E547-8DE0-1B0F2C165DD4}"/>
                </a:ext>
              </a:extLst>
            </p:cNvPr>
            <p:cNvCxnSpPr>
              <a:cxnSpLocks/>
              <a:stCxn id="72" idx="2"/>
              <a:endCxn id="54" idx="0"/>
            </p:cNvCxnSpPr>
            <p:nvPr/>
          </p:nvCxnSpPr>
          <p:spPr>
            <a:xfrm>
              <a:off x="6379562" y="5832883"/>
              <a:ext cx="312036"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0A754AE-F447-ED4E-9F74-077CBB011071}"/>
                </a:ext>
              </a:extLst>
            </p:cNvPr>
            <p:cNvCxnSpPr>
              <a:cxnSpLocks/>
              <a:stCxn id="76" idx="2"/>
              <a:endCxn id="54" idx="0"/>
            </p:cNvCxnSpPr>
            <p:nvPr/>
          </p:nvCxnSpPr>
          <p:spPr>
            <a:xfrm flipH="1">
              <a:off x="6691598" y="4788574"/>
              <a:ext cx="578180" cy="1289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AB46531-00C3-5245-99DE-BA902DAF7B01}"/>
                </a:ext>
              </a:extLst>
            </p:cNvPr>
            <p:cNvCxnSpPr>
              <a:cxnSpLocks/>
              <a:stCxn id="50" idx="0"/>
              <a:endCxn id="76" idx="1"/>
            </p:cNvCxnSpPr>
            <p:nvPr/>
          </p:nvCxnSpPr>
          <p:spPr>
            <a:xfrm flipV="1">
              <a:off x="6666651" y="4716575"/>
              <a:ext cx="531126" cy="33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8217B3F-BA4E-524B-A3C4-F4EDE9ADF639}"/>
                </a:ext>
              </a:extLst>
            </p:cNvPr>
            <p:cNvGrpSpPr/>
            <p:nvPr/>
          </p:nvGrpSpPr>
          <p:grpSpPr>
            <a:xfrm>
              <a:off x="7151697" y="4598496"/>
              <a:ext cx="529501" cy="457489"/>
              <a:chOff x="6669977" y="2891240"/>
              <a:chExt cx="529501" cy="457489"/>
            </a:xfrm>
          </p:grpSpPr>
          <p:sp>
            <p:nvSpPr>
              <p:cNvPr id="75" name="Rectangle 74">
                <a:extLst>
                  <a:ext uri="{FF2B5EF4-FFF2-40B4-BE49-F238E27FC236}">
                    <a16:creationId xmlns:a16="http://schemas.microsoft.com/office/drawing/2014/main" id="{C28C1741-BA5D-8F47-9C83-B4A815A904F5}"/>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6" name="Rectangle 75">
                <a:extLst>
                  <a:ext uri="{FF2B5EF4-FFF2-40B4-BE49-F238E27FC236}">
                    <a16:creationId xmlns:a16="http://schemas.microsoft.com/office/drawing/2014/main" id="{711AEF10-3D6E-1B48-956B-CBDF1647A82C}"/>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7" name="Rectangle 76">
                <a:extLst>
                  <a:ext uri="{FF2B5EF4-FFF2-40B4-BE49-F238E27FC236}">
                    <a16:creationId xmlns:a16="http://schemas.microsoft.com/office/drawing/2014/main" id="{2D2BE9E0-9E6B-594B-B8D7-39BB40F0529F}"/>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0FE811D-70F3-624B-9994-03D5BA3EF3C2}"/>
                      </a:ext>
                    </a:extLst>
                  </p:cNvPr>
                  <p:cNvSpPr txBox="1"/>
                  <p:nvPr/>
                </p:nvSpPr>
                <p:spPr>
                  <a:xfrm>
                    <a:off x="6903780" y="3007608"/>
                    <a:ext cx="295698"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panose="02040503050406030204" pitchFamily="18" charset="0"/>
                                </a:rPr>
                                <m:t>𝑈</m:t>
                              </m:r>
                            </m:sub>
                          </m:sSub>
                        </m:oMath>
                      </m:oMathPara>
                    </a14:m>
                    <a:endParaRPr lang="en-GB" sz="1200" dirty="0"/>
                  </a:p>
                </p:txBody>
              </p:sp>
            </mc:Choice>
            <mc:Fallback xmlns="">
              <p:sp>
                <p:nvSpPr>
                  <p:cNvPr id="78" name="TextBox 77">
                    <a:extLst>
                      <a:ext uri="{FF2B5EF4-FFF2-40B4-BE49-F238E27FC236}">
                        <a16:creationId xmlns:a16="http://schemas.microsoft.com/office/drawing/2014/main" id="{F0FE811D-70F3-624B-9994-03D5BA3EF3C2}"/>
                      </a:ext>
                    </a:extLst>
                  </p:cNvPr>
                  <p:cNvSpPr txBox="1">
                    <a:spLocks noRot="1" noChangeAspect="1" noMove="1" noResize="1" noEditPoints="1" noAdjustHandles="1" noChangeArrowheads="1" noChangeShapeType="1" noTextEdit="1"/>
                  </p:cNvSpPr>
                  <p:nvPr/>
                </p:nvSpPr>
                <p:spPr>
                  <a:xfrm>
                    <a:off x="6903780" y="3007608"/>
                    <a:ext cx="295698" cy="341121"/>
                  </a:xfrm>
                  <a:prstGeom prst="rect">
                    <a:avLst/>
                  </a:prstGeom>
                  <a:blipFill>
                    <a:blip r:embed="rId10"/>
                    <a:stretch>
                      <a:fillRect l="-16667" b="-18750"/>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830FCEED-101D-6D4F-B1E2-B7835D332B21}"/>
                </a:ext>
              </a:extLst>
            </p:cNvPr>
            <p:cNvGrpSpPr/>
            <p:nvPr/>
          </p:nvGrpSpPr>
          <p:grpSpPr>
            <a:xfrm>
              <a:off x="6071868" y="5642804"/>
              <a:ext cx="425774" cy="456384"/>
              <a:chOff x="6191042" y="3935548"/>
              <a:chExt cx="425774" cy="456384"/>
            </a:xfrm>
          </p:grpSpPr>
          <p:sp>
            <p:nvSpPr>
              <p:cNvPr id="71" name="Rectangle 70">
                <a:extLst>
                  <a:ext uri="{FF2B5EF4-FFF2-40B4-BE49-F238E27FC236}">
                    <a16:creationId xmlns:a16="http://schemas.microsoft.com/office/drawing/2014/main" id="{31CC65DE-55DF-9F43-A356-7FC7E496C28A}"/>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2" name="Rectangle 71">
                <a:extLst>
                  <a:ext uri="{FF2B5EF4-FFF2-40B4-BE49-F238E27FC236}">
                    <a16:creationId xmlns:a16="http://schemas.microsoft.com/office/drawing/2014/main" id="{85F3B62A-4FF2-584A-A690-855FA4246715}"/>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3" name="Rectangle 72">
                <a:extLst>
                  <a:ext uri="{FF2B5EF4-FFF2-40B4-BE49-F238E27FC236}">
                    <a16:creationId xmlns:a16="http://schemas.microsoft.com/office/drawing/2014/main" id="{F8F9D914-0E2F-E644-8B46-AD398B6051D5}"/>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A2FF9FF0-1649-BF4B-ADF3-6D7052823D93}"/>
                      </a:ext>
                    </a:extLst>
                  </p:cNvPr>
                  <p:cNvSpPr txBox="1"/>
                  <p:nvPr/>
                </p:nvSpPr>
                <p:spPr>
                  <a:xfrm>
                    <a:off x="6191042" y="4050810"/>
                    <a:ext cx="269840" cy="341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2</m:t>
                              </m:r>
                            </m:sub>
                          </m:sSub>
                        </m:oMath>
                      </m:oMathPara>
                    </a14:m>
                    <a:endParaRPr lang="en-GB" sz="1200" dirty="0"/>
                  </a:p>
                </p:txBody>
              </p:sp>
            </mc:Choice>
            <mc:Fallback xmlns="">
              <p:sp>
                <p:nvSpPr>
                  <p:cNvPr id="74" name="TextBox 73">
                    <a:extLst>
                      <a:ext uri="{FF2B5EF4-FFF2-40B4-BE49-F238E27FC236}">
                        <a16:creationId xmlns:a16="http://schemas.microsoft.com/office/drawing/2014/main" id="{A2FF9FF0-1649-BF4B-ADF3-6D7052823D93}"/>
                      </a:ext>
                    </a:extLst>
                  </p:cNvPr>
                  <p:cNvSpPr txBox="1">
                    <a:spLocks noRot="1" noChangeAspect="1" noMove="1" noResize="1" noEditPoints="1" noAdjustHandles="1" noChangeArrowheads="1" noChangeShapeType="1" noTextEdit="1"/>
                  </p:cNvSpPr>
                  <p:nvPr/>
                </p:nvSpPr>
                <p:spPr>
                  <a:xfrm>
                    <a:off x="6191042" y="4050810"/>
                    <a:ext cx="269840" cy="341122"/>
                  </a:xfrm>
                  <a:prstGeom prst="rect">
                    <a:avLst/>
                  </a:prstGeom>
                  <a:blipFill>
                    <a:blip r:embed="rId11"/>
                    <a:stretch>
                      <a:fillRect l="-18750" r="-6250" b="-26667"/>
                    </a:stretch>
                  </a:blipFill>
                </p:spPr>
                <p:txBody>
                  <a:bodyPr/>
                  <a:lstStyle/>
                  <a:p>
                    <a:r>
                      <a:rPr lang="en-GB">
                        <a:noFill/>
                      </a:rPr>
                      <a:t> </a:t>
                    </a:r>
                  </a:p>
                </p:txBody>
              </p:sp>
            </mc:Fallback>
          </mc:AlternateContent>
        </p:grpSp>
        <p:grpSp>
          <p:nvGrpSpPr>
            <p:cNvPr id="64" name="Group 63">
              <a:extLst>
                <a:ext uri="{FF2B5EF4-FFF2-40B4-BE49-F238E27FC236}">
                  <a16:creationId xmlns:a16="http://schemas.microsoft.com/office/drawing/2014/main" id="{A02D0255-F9A5-A542-B893-65206834C492}"/>
                </a:ext>
              </a:extLst>
            </p:cNvPr>
            <p:cNvGrpSpPr/>
            <p:nvPr/>
          </p:nvGrpSpPr>
          <p:grpSpPr>
            <a:xfrm>
              <a:off x="5145083" y="5078737"/>
              <a:ext cx="498717" cy="457489"/>
              <a:chOff x="6669977" y="2891240"/>
              <a:chExt cx="498717" cy="457489"/>
            </a:xfrm>
          </p:grpSpPr>
          <p:sp>
            <p:nvSpPr>
              <p:cNvPr id="67" name="Rectangle 66">
                <a:extLst>
                  <a:ext uri="{FF2B5EF4-FFF2-40B4-BE49-F238E27FC236}">
                    <a16:creationId xmlns:a16="http://schemas.microsoft.com/office/drawing/2014/main" id="{7D859D8A-CBF7-6A4D-A217-94C95393F7C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8" name="Rectangle 67">
                <a:extLst>
                  <a:ext uri="{FF2B5EF4-FFF2-40B4-BE49-F238E27FC236}">
                    <a16:creationId xmlns:a16="http://schemas.microsoft.com/office/drawing/2014/main" id="{E44B1DED-D723-B24A-90EE-94E5FB7B64E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9" name="Rectangle 68">
                <a:extLst>
                  <a:ext uri="{FF2B5EF4-FFF2-40B4-BE49-F238E27FC236}">
                    <a16:creationId xmlns:a16="http://schemas.microsoft.com/office/drawing/2014/main" id="{457791A5-C58F-7040-B7D1-61F1DF4F2C5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F2EE07B-76C4-0E44-B384-64DEC0580B9F}"/>
                      </a:ext>
                    </a:extLst>
                  </p:cNvPr>
                  <p:cNvSpPr txBox="1"/>
                  <p:nvPr/>
                </p:nvSpPr>
                <p:spPr>
                  <a:xfrm>
                    <a:off x="6903780" y="3007608"/>
                    <a:ext cx="264914"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1</m:t>
                              </m:r>
                            </m:sub>
                          </m:sSub>
                        </m:oMath>
                      </m:oMathPara>
                    </a14:m>
                    <a:endParaRPr lang="en-GB" sz="1200" dirty="0"/>
                  </a:p>
                </p:txBody>
              </p:sp>
            </mc:Choice>
            <mc:Fallback xmlns="">
              <p:sp>
                <p:nvSpPr>
                  <p:cNvPr id="70" name="TextBox 69">
                    <a:extLst>
                      <a:ext uri="{FF2B5EF4-FFF2-40B4-BE49-F238E27FC236}">
                        <a16:creationId xmlns:a16="http://schemas.microsoft.com/office/drawing/2014/main" id="{FF2EE07B-76C4-0E44-B384-64DEC0580B9F}"/>
                      </a:ext>
                    </a:extLst>
                  </p:cNvPr>
                  <p:cNvSpPr txBox="1">
                    <a:spLocks noRot="1" noChangeAspect="1" noMove="1" noResize="1" noEditPoints="1" noAdjustHandles="1" noChangeArrowheads="1" noChangeShapeType="1" noTextEdit="1"/>
                  </p:cNvSpPr>
                  <p:nvPr/>
                </p:nvSpPr>
                <p:spPr>
                  <a:xfrm>
                    <a:off x="6903780" y="3007608"/>
                    <a:ext cx="264914" cy="341121"/>
                  </a:xfrm>
                  <a:prstGeom prst="rect">
                    <a:avLst/>
                  </a:prstGeom>
                  <a:blipFill>
                    <a:blip r:embed="rId12"/>
                    <a:stretch>
                      <a:fillRect l="-26667" r="-6667" b="-26667"/>
                    </a:stretch>
                  </a:blipFill>
                </p:spPr>
                <p:txBody>
                  <a:bodyPr/>
                  <a:lstStyle/>
                  <a:p>
                    <a:r>
                      <a:rPr lang="en-GB">
                        <a:noFill/>
                      </a:rPr>
                      <a:t> </a:t>
                    </a:r>
                  </a:p>
                </p:txBody>
              </p:sp>
            </mc:Fallback>
          </mc:AlternateContent>
        </p:grpSp>
        <p:cxnSp>
          <p:nvCxnSpPr>
            <p:cNvPr id="65" name="Straight Connector 64">
              <a:extLst>
                <a:ext uri="{FF2B5EF4-FFF2-40B4-BE49-F238E27FC236}">
                  <a16:creationId xmlns:a16="http://schemas.microsoft.com/office/drawing/2014/main" id="{9090BE41-FA49-1844-B165-A82F2F2D0707}"/>
                </a:ext>
              </a:extLst>
            </p:cNvPr>
            <p:cNvCxnSpPr>
              <a:cxnSpLocks/>
              <a:stCxn id="51" idx="2"/>
              <a:endCxn id="68" idx="0"/>
            </p:cNvCxnSpPr>
            <p:nvPr/>
          </p:nvCxnSpPr>
          <p:spPr>
            <a:xfrm flipH="1">
              <a:off x="5263163" y="4951547"/>
              <a:ext cx="1662" cy="173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8AE92CD-D246-7346-BD2F-C4E76C1B00A5}"/>
                </a:ext>
              </a:extLst>
            </p:cNvPr>
            <p:cNvCxnSpPr>
              <a:cxnSpLocks/>
              <a:stCxn id="68" idx="2"/>
              <a:endCxn id="53" idx="0"/>
            </p:cNvCxnSpPr>
            <p:nvPr/>
          </p:nvCxnSpPr>
          <p:spPr>
            <a:xfrm>
              <a:off x="5263163" y="5268815"/>
              <a:ext cx="462" cy="24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147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2. Logvars in the Markov Blanket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a:xfrm>
                <a:off x="628649" y="1158240"/>
                <a:ext cx="5949703" cy="5018723"/>
              </a:xfrm>
            </p:spPr>
            <p:txBody>
              <a:bodyPr>
                <a:normAutofit/>
              </a:bodyPr>
              <a:lstStyle/>
              <a:p>
                <a:r>
                  <a:rPr lang="en-GB" dirty="0"/>
                  <a:t>Possible mismatch in representation of logvars between result of </a:t>
                </a:r>
                <a14:m>
                  <m:oMath xmlns:m="http://schemas.openxmlformats.org/officeDocument/2006/math">
                    <m:r>
                      <a:rPr lang="de-DE" i="1" smtClean="0">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m:rPr>
                            <m:brk m:alnAt="7"/>
                          </m:rPr>
                          <a:rPr lang="de-DE" b="1" i="1">
                            <a:solidFill>
                              <a:schemeClr val="tx1"/>
                            </a:solidFill>
                            <a:latin typeface="Cambria Math" panose="02040503050406030204" pitchFamily="18" charset="0"/>
                          </a:rPr>
                          <m:t>𝒓</m:t>
                        </m:r>
                        <m:r>
                          <m:rPr>
                            <m:brk m:alnAt="7"/>
                          </m:rP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𝑬</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oMath>
                </a14:m>
                <a:r>
                  <a:rPr lang="en-GB" dirty="0">
                    <a:solidFill>
                      <a:schemeClr val="tx1"/>
                    </a:solidFill>
                  </a:rPr>
                  <a:t> and </a:t>
                </a:r>
                <a:r>
                  <a:rPr lang="en-GB" dirty="0"/>
                  <a:t>utility parfactors</a:t>
                </a:r>
              </a:p>
              <a:p>
                <a:pPr lvl="1"/>
                <a:r>
                  <a:rPr lang="en-GB" dirty="0"/>
                  <a:t>Utility parfactor </a:t>
                </a:r>
                <a14:m>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panose="02040503050406030204" pitchFamily="18" charset="0"/>
                          </a:rPr>
                          <m:t>𝑈</m:t>
                        </m:r>
                      </m:sub>
                    </m:sSub>
                  </m:oMath>
                </a14:m>
                <a:r>
                  <a:rPr lang="de-DE" dirty="0"/>
                  <a:t> </a:t>
                </a:r>
                <a:r>
                  <a:rPr lang="en-GB" dirty="0"/>
                  <a:t>under </a:t>
                </a:r>
                <a14:m>
                  <m:oMath xmlns:m="http://schemas.openxmlformats.org/officeDocument/2006/math">
                    <m:r>
                      <a:rPr lang="en-GB" b="1" i="1" smtClean="0">
                        <a:solidFill>
                          <a:schemeClr val="tx1"/>
                        </a:solidFill>
                        <a:latin typeface="Cambria Math" panose="02040503050406030204" pitchFamily="18" charset="0"/>
                      </a:rPr>
                      <m:t>𝒂</m:t>
                    </m:r>
                  </m:oMath>
                </a14:m>
                <a:r>
                  <a:rPr lang="en-GB" dirty="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𝑈𝑡𝑖𝑙</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smtClean="0">
                            <a:solidFill>
                              <a:srgbClr val="C00000"/>
                            </a:solidFill>
                            <a:latin typeface="Cambria Math" panose="02040503050406030204" pitchFamily="18" charset="0"/>
                            <a:ea typeface="Cambria Math" panose="02040503050406030204" pitchFamily="18" charset="0"/>
                          </a:rPr>
                          <m:t>𝑆𝑖𝑐𝑘</m:t>
                        </m:r>
                        <m:d>
                          <m:dPr>
                            <m:ctrlPr>
                              <a:rPr lang="de-DE" i="1">
                                <a:solidFill>
                                  <a:srgbClr val="C00000"/>
                                </a:solidFill>
                                <a:latin typeface="Cambria Math" panose="02040503050406030204" pitchFamily="18" charset="0"/>
                                <a:ea typeface="Cambria Math" panose="02040503050406030204" pitchFamily="18" charset="0"/>
                              </a:rPr>
                            </m:ctrlPr>
                          </m:dPr>
                          <m:e>
                            <m:r>
                              <a:rPr lang="de-DE" i="1">
                                <a:solidFill>
                                  <a:srgbClr val="C00000"/>
                                </a:solidFill>
                                <a:latin typeface="Cambria Math" panose="02040503050406030204" pitchFamily="18" charset="0"/>
                                <a:ea typeface="Cambria Math" panose="02040503050406030204" pitchFamily="18" charset="0"/>
                              </a:rPr>
                              <m:t>𝑋</m:t>
                            </m:r>
                          </m:e>
                        </m:d>
                      </m:e>
                    </m:d>
                  </m:oMath>
                </a14:m>
                <a:endParaRPr lang="en-GB" dirty="0"/>
              </a:p>
              <a:p>
                <a:pPr lvl="1"/>
                <a:r>
                  <a:rPr lang="en-GB" dirty="0"/>
                  <a:t>Result of </a:t>
                </a:r>
                <a14:m>
                  <m:oMath xmlns:m="http://schemas.openxmlformats.org/officeDocument/2006/math">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m:rPr>
                            <m:brk m:alnAt="7"/>
                          </m:rPr>
                          <a:rPr lang="de-DE" i="1">
                            <a:solidFill>
                              <a:schemeClr val="tx1"/>
                            </a:solidFill>
                            <a:latin typeface="Cambria Math" panose="02040503050406030204" pitchFamily="18" charset="0"/>
                          </a:rPr>
                          <m:t>𝐸</m:t>
                        </m:r>
                        <m:r>
                          <a:rPr lang="de-DE" i="1">
                            <a:solidFill>
                              <a:schemeClr val="tx1"/>
                            </a:solidFill>
                            <a:latin typeface="Cambria Math" panose="02040503050406030204" pitchFamily="18" charset="0"/>
                          </a:rPr>
                          <m:t>𝑝𝑖𝑑</m:t>
                        </m:r>
                        <m:r>
                          <a:rPr lang="de-DE" i="1">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r>
                          <m:rPr>
                            <m:brk m:alnAt="7"/>
                          </m:rPr>
                          <a:rPr lang="de-DE" b="1"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oMath>
                </a14:m>
                <a:r>
                  <a:rPr lang="en-GB" dirty="0">
                    <a:solidFill>
                      <a:schemeClr val="tx1"/>
                    </a:solidFill>
                  </a:rPr>
                  <a:t> </a:t>
                </a:r>
                <a:r>
                  <a:rPr lang="en-GB" dirty="0"/>
                  <a:t>given </a:t>
                </a:r>
                <a:br>
                  <a:rPr lang="en-GB" dirty="0"/>
                </a:br>
                <a:r>
                  <a:rPr lang="en-GB" dirty="0"/>
                  <a:t>by </a:t>
                </a:r>
                <a14:m>
                  <m:oMath xmlns:m="http://schemas.openxmlformats.org/officeDocument/2006/math">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sSub>
                          <m:sSubPr>
                            <m:ctrlPr>
                              <a:rPr lang="de-DE" i="1" smtClean="0">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ea typeface="Cambria Math" panose="02040503050406030204" pitchFamily="18" charset="0"/>
                              </a:rPr>
                              <m:t>#</m:t>
                            </m:r>
                          </m:e>
                          <m:sub>
                            <m:r>
                              <a:rPr lang="de-DE" i="1">
                                <a:solidFill>
                                  <a:srgbClr val="C00000"/>
                                </a:solidFill>
                                <a:latin typeface="Cambria Math" panose="02040503050406030204" pitchFamily="18" charset="0"/>
                                <a:ea typeface="Cambria Math" panose="02040503050406030204" pitchFamily="18" charset="0"/>
                              </a:rPr>
                              <m:t>𝑋</m:t>
                            </m:r>
                          </m:sub>
                        </m:sSub>
                        <m:d>
                          <m:dPr>
                            <m:begChr m:val="["/>
                            <m:endChr m:val="]"/>
                            <m:ctrlPr>
                              <a:rPr lang="de-DE" i="1">
                                <a:solidFill>
                                  <a:srgbClr val="C00000"/>
                                </a:solidFill>
                                <a:latin typeface="Cambria Math" panose="02040503050406030204" pitchFamily="18" charset="0"/>
                                <a:ea typeface="Cambria Math" panose="02040503050406030204" pitchFamily="18" charset="0"/>
                              </a:rPr>
                            </m:ctrlPr>
                          </m:dPr>
                          <m:e>
                            <m:r>
                              <a:rPr lang="de-DE" i="1">
                                <a:solidFill>
                                  <a:srgbClr val="C00000"/>
                                </a:solidFill>
                                <a:latin typeface="Cambria Math" panose="02040503050406030204" pitchFamily="18" charset="0"/>
                                <a:ea typeface="Cambria Math" panose="02040503050406030204" pitchFamily="18" charset="0"/>
                              </a:rPr>
                              <m:t>𝑆𝑖𝑐𝑘</m:t>
                            </m:r>
                            <m:d>
                              <m:dPr>
                                <m:ctrlPr>
                                  <a:rPr lang="de-DE" i="1">
                                    <a:solidFill>
                                      <a:srgbClr val="C00000"/>
                                    </a:solidFill>
                                    <a:latin typeface="Cambria Math" panose="02040503050406030204" pitchFamily="18" charset="0"/>
                                    <a:ea typeface="Cambria Math" panose="02040503050406030204" pitchFamily="18" charset="0"/>
                                  </a:rPr>
                                </m:ctrlPr>
                              </m:dPr>
                              <m:e>
                                <m:r>
                                  <a:rPr lang="de-DE" i="1">
                                    <a:solidFill>
                                      <a:srgbClr val="C00000"/>
                                    </a:solidFill>
                                    <a:latin typeface="Cambria Math" panose="02040503050406030204" pitchFamily="18" charset="0"/>
                                    <a:ea typeface="Cambria Math" panose="02040503050406030204" pitchFamily="18" charset="0"/>
                                  </a:rPr>
                                  <m:t>𝑋</m:t>
                                </m:r>
                              </m:e>
                            </m:d>
                          </m:e>
                        </m:d>
                      </m:e>
                    </m:d>
                  </m:oMath>
                </a14:m>
                <a:endParaRPr lang="en-GB" dirty="0"/>
              </a:p>
              <a:p>
                <a:pPr lvl="1"/>
                <a14:m>
                  <m:oMath xmlns:m="http://schemas.openxmlformats.org/officeDocument/2006/math">
                    <m:r>
                      <a:rPr lang="de-DE" i="1">
                        <a:solidFill>
                          <a:srgbClr val="C00000"/>
                        </a:solidFill>
                        <a:latin typeface="Cambria Math" panose="02040503050406030204" pitchFamily="18" charset="0"/>
                        <a:ea typeface="Cambria Math" panose="02040503050406030204" pitchFamily="18" charset="0"/>
                      </a:rPr>
                      <m:t>𝑋</m:t>
                    </m:r>
                  </m:oMath>
                </a14:m>
                <a:r>
                  <a:rPr lang="en-GB" dirty="0"/>
                  <a:t> counted in elimination result but uncounted in utility parfactor</a:t>
                </a:r>
              </a:p>
              <a:p>
                <a:pPr lvl="1"/>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xfrm>
                <a:off x="628649" y="1158240"/>
                <a:ext cx="5949703" cy="5018723"/>
              </a:xfrm>
              <a:blipFill>
                <a:blip r:embed="rId2"/>
                <a:stretch>
                  <a:fillRect l="-1702"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61</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4251848770"/>
                  </p:ext>
                </p:extLst>
              </p:nvPr>
            </p:nvGraphicFramePr>
            <p:xfrm>
              <a:off x="6099427" y="3099600"/>
              <a:ext cx="27005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790892">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0.202</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0.081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0.032</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0.013</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0.104</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0.065</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0.040</m:t>
                                </m:r>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0.025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4251848770"/>
                  </p:ext>
                </p:extLst>
              </p:nvPr>
            </p:nvGraphicFramePr>
            <p:xfrm>
              <a:off x="6099427" y="3099600"/>
              <a:ext cx="27005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790892">
                      <a:extLst>
                        <a:ext uri="{9D8B030D-6E8A-4147-A177-3AD203B41FA5}">
                          <a16:colId xmlns:a16="http://schemas.microsoft.com/office/drawing/2014/main" val="2590330404"/>
                        </a:ext>
                      </a:extLst>
                    </a:gridCol>
                  </a:tblGrid>
                  <a:tr h="370840">
                    <a:tc>
                      <a:txBody>
                        <a:bodyPr/>
                        <a:lstStyle/>
                        <a:p>
                          <a:endParaRPr lang="en-US"/>
                        </a:p>
                      </a:txBody>
                      <a:tcPr>
                        <a:blipFill>
                          <a:blip r:embed="rId3"/>
                          <a:stretch>
                            <a:fillRect l="-1613" t="-3448" r="-246774" b="-810345"/>
                          </a:stretch>
                        </a:blipFill>
                      </a:tcPr>
                    </a:tc>
                    <a:tc>
                      <a:txBody>
                        <a:bodyPr/>
                        <a:lstStyle/>
                        <a:p>
                          <a:endParaRPr lang="en-US"/>
                        </a:p>
                      </a:txBody>
                      <a:tcPr>
                        <a:blipFill>
                          <a:blip r:embed="rId3"/>
                          <a:stretch>
                            <a:fillRect l="-70787" t="-3448" r="-71910" b="-810345"/>
                          </a:stretch>
                        </a:blipFill>
                      </a:tcPr>
                    </a:tc>
                    <a:tc>
                      <a:txBody>
                        <a:bodyPr/>
                        <a:lstStyle/>
                        <a:p>
                          <a:endParaRPr lang="en-US"/>
                        </a:p>
                      </a:txBody>
                      <a:tcPr>
                        <a:blipFill>
                          <a:blip r:embed="rId3"/>
                          <a:stretch>
                            <a:fillRect l="-245161" t="-3448" r="-3226"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03448" r="-246774" b="-710345"/>
                          </a:stretch>
                        </a:blipFill>
                      </a:tcPr>
                    </a:tc>
                    <a:tc>
                      <a:txBody>
                        <a:bodyPr/>
                        <a:lstStyle/>
                        <a:p>
                          <a:endParaRPr lang="en-US"/>
                        </a:p>
                      </a:txBody>
                      <a:tcPr>
                        <a:blipFill>
                          <a:blip r:embed="rId3"/>
                          <a:stretch>
                            <a:fillRect l="-70787" t="-103448" r="-71910" b="-710345"/>
                          </a:stretch>
                        </a:blipFill>
                      </a:tcPr>
                    </a:tc>
                    <a:tc>
                      <a:txBody>
                        <a:bodyPr/>
                        <a:lstStyle/>
                        <a:p>
                          <a:endParaRPr lang="en-US"/>
                        </a:p>
                      </a:txBody>
                      <a:tcPr>
                        <a:blipFill>
                          <a:blip r:embed="rId3"/>
                          <a:stretch>
                            <a:fillRect l="-245161" t="-103448" r="-3226" b="-7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196667" r="-246774" b="-586667"/>
                          </a:stretch>
                        </a:blipFill>
                      </a:tcPr>
                    </a:tc>
                    <a:tc>
                      <a:txBody>
                        <a:bodyPr/>
                        <a:lstStyle/>
                        <a:p>
                          <a:endParaRPr lang="en-US"/>
                        </a:p>
                      </a:txBody>
                      <a:tcPr>
                        <a:blipFill>
                          <a:blip r:embed="rId3"/>
                          <a:stretch>
                            <a:fillRect l="-70787" t="-196667" r="-71910" b="-586667"/>
                          </a:stretch>
                        </a:blipFill>
                      </a:tcPr>
                    </a:tc>
                    <a:tc>
                      <a:txBody>
                        <a:bodyPr/>
                        <a:lstStyle/>
                        <a:p>
                          <a:endParaRPr lang="en-US"/>
                        </a:p>
                      </a:txBody>
                      <a:tcPr>
                        <a:blipFill>
                          <a:blip r:embed="rId3"/>
                          <a:stretch>
                            <a:fillRect l="-245161" t="-196667" r="-3226" b="-58666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6897" r="-246774" b="-506897"/>
                          </a:stretch>
                        </a:blipFill>
                      </a:tcPr>
                    </a:tc>
                    <a:tc>
                      <a:txBody>
                        <a:bodyPr/>
                        <a:lstStyle/>
                        <a:p>
                          <a:endParaRPr lang="en-US"/>
                        </a:p>
                      </a:txBody>
                      <a:tcPr>
                        <a:blipFill>
                          <a:blip r:embed="rId3"/>
                          <a:stretch>
                            <a:fillRect l="-70787" t="-306897" r="-71910" b="-506897"/>
                          </a:stretch>
                        </a:blipFill>
                      </a:tcPr>
                    </a:tc>
                    <a:tc>
                      <a:txBody>
                        <a:bodyPr/>
                        <a:lstStyle/>
                        <a:p>
                          <a:endParaRPr lang="en-US"/>
                        </a:p>
                      </a:txBody>
                      <a:tcPr>
                        <a:blipFill>
                          <a:blip r:embed="rId3"/>
                          <a:stretch>
                            <a:fillRect l="-245161" t="-306897" r="-3226"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3"/>
                          <a:stretch>
                            <a:fillRect l="-1613" t="-406897" r="-246774" b="-406897"/>
                          </a:stretch>
                        </a:blipFill>
                      </a:tcPr>
                    </a:tc>
                    <a:tc>
                      <a:txBody>
                        <a:bodyPr/>
                        <a:lstStyle/>
                        <a:p>
                          <a:endParaRPr lang="en-US"/>
                        </a:p>
                      </a:txBody>
                      <a:tcPr>
                        <a:blipFill>
                          <a:blip r:embed="rId3"/>
                          <a:stretch>
                            <a:fillRect l="-70787" t="-406897" r="-71910" b="-406897"/>
                          </a:stretch>
                        </a:blipFill>
                      </a:tcPr>
                    </a:tc>
                    <a:tc>
                      <a:txBody>
                        <a:bodyPr/>
                        <a:lstStyle/>
                        <a:p>
                          <a:endParaRPr lang="en-US"/>
                        </a:p>
                      </a:txBody>
                      <a:tcPr>
                        <a:blipFill>
                          <a:blip r:embed="rId3"/>
                          <a:stretch>
                            <a:fillRect l="-245161" t="-406897" r="-3226" b="-406897"/>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3"/>
                          <a:stretch>
                            <a:fillRect l="-1613" t="-506897" r="-246774" b="-306897"/>
                          </a:stretch>
                        </a:blipFill>
                      </a:tcPr>
                    </a:tc>
                    <a:tc>
                      <a:txBody>
                        <a:bodyPr/>
                        <a:lstStyle/>
                        <a:p>
                          <a:endParaRPr lang="en-US"/>
                        </a:p>
                      </a:txBody>
                      <a:tcPr>
                        <a:blipFill>
                          <a:blip r:embed="rId3"/>
                          <a:stretch>
                            <a:fillRect l="-70787" t="-506897" r="-71910" b="-306897"/>
                          </a:stretch>
                        </a:blipFill>
                      </a:tcPr>
                    </a:tc>
                    <a:tc>
                      <a:txBody>
                        <a:bodyPr/>
                        <a:lstStyle/>
                        <a:p>
                          <a:endParaRPr lang="en-US"/>
                        </a:p>
                      </a:txBody>
                      <a:tcPr>
                        <a:blipFill>
                          <a:blip r:embed="rId3"/>
                          <a:stretch>
                            <a:fillRect l="-245161" t="-506897" r="-3226" b="-3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586667" r="-246774" b="-196667"/>
                          </a:stretch>
                        </a:blipFill>
                      </a:tcPr>
                    </a:tc>
                    <a:tc>
                      <a:txBody>
                        <a:bodyPr/>
                        <a:lstStyle/>
                        <a:p>
                          <a:endParaRPr lang="en-US"/>
                        </a:p>
                      </a:txBody>
                      <a:tcPr>
                        <a:blipFill>
                          <a:blip r:embed="rId3"/>
                          <a:stretch>
                            <a:fillRect l="-70787" t="-586667" r="-71910" b="-196667"/>
                          </a:stretch>
                        </a:blipFill>
                      </a:tcPr>
                    </a:tc>
                    <a:tc>
                      <a:txBody>
                        <a:bodyPr/>
                        <a:lstStyle/>
                        <a:p>
                          <a:endParaRPr lang="en-US"/>
                        </a:p>
                      </a:txBody>
                      <a:tcPr>
                        <a:blipFill>
                          <a:blip r:embed="rId3"/>
                          <a:stretch>
                            <a:fillRect l="-245161" t="-586667" r="-3226" b="-196667"/>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l="-1613" t="-710345" r="-246774" b="-103448"/>
                          </a:stretch>
                        </a:blipFill>
                      </a:tcPr>
                    </a:tc>
                    <a:tc>
                      <a:txBody>
                        <a:bodyPr/>
                        <a:lstStyle/>
                        <a:p>
                          <a:endParaRPr lang="en-US"/>
                        </a:p>
                      </a:txBody>
                      <a:tcPr>
                        <a:blipFill>
                          <a:blip r:embed="rId3"/>
                          <a:stretch>
                            <a:fillRect l="-70787" t="-710345" r="-71910" b="-103448"/>
                          </a:stretch>
                        </a:blipFill>
                      </a:tcPr>
                    </a:tc>
                    <a:tc>
                      <a:txBody>
                        <a:bodyPr/>
                        <a:lstStyle/>
                        <a:p>
                          <a:endParaRPr lang="en-US"/>
                        </a:p>
                      </a:txBody>
                      <a:tcPr>
                        <a:blipFill>
                          <a:blip r:embed="rId3"/>
                          <a:stretch>
                            <a:fillRect l="-245161" t="-710345" r="-3226" b="-103448"/>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3"/>
                          <a:stretch>
                            <a:fillRect l="-1613" t="-810345" r="-246774" b="-3448"/>
                          </a:stretch>
                        </a:blipFill>
                      </a:tcPr>
                    </a:tc>
                    <a:tc>
                      <a:txBody>
                        <a:bodyPr/>
                        <a:lstStyle/>
                        <a:p>
                          <a:endParaRPr lang="en-US"/>
                        </a:p>
                      </a:txBody>
                      <a:tcPr>
                        <a:blipFill>
                          <a:blip r:embed="rId3"/>
                          <a:stretch>
                            <a:fillRect l="-70787" t="-810345" r="-71910" b="-3448"/>
                          </a:stretch>
                        </a:blipFill>
                      </a:tcPr>
                    </a:tc>
                    <a:tc>
                      <a:txBody>
                        <a:bodyPr/>
                        <a:lstStyle/>
                        <a:p>
                          <a:endParaRPr lang="en-US"/>
                        </a:p>
                      </a:txBody>
                      <a:tcPr>
                        <a:blipFill>
                          <a:blip r:embed="rId3"/>
                          <a:stretch>
                            <a:fillRect l="-245161" t="-810345" r="-3226" b="-3448"/>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ext uri="{D42A27DB-BD31-4B8C-83A1-F6EECF244321}">
                    <p14:modId xmlns:p14="http://schemas.microsoft.com/office/powerpoint/2010/main" val="2926830581"/>
                  </p:ext>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ext uri="{D42A27DB-BD31-4B8C-83A1-F6EECF244321}">
                    <p14:modId xmlns:p14="http://schemas.microsoft.com/office/powerpoint/2010/main" val="2926830581"/>
                  </p:ext>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448" r="-193548" b="-406897"/>
                          </a:stretch>
                        </a:blipFill>
                      </a:tcPr>
                    </a:tc>
                    <a:tc>
                      <a:txBody>
                        <a:bodyPr/>
                        <a:lstStyle/>
                        <a:p>
                          <a:endParaRPr lang="en-US"/>
                        </a:p>
                      </a:txBody>
                      <a:tcPr>
                        <a:blipFill>
                          <a:blip r:embed="rId4"/>
                          <a:stretch>
                            <a:fillRect l="-103279" t="-3448" r="-96721" b="-406897"/>
                          </a:stretch>
                        </a:blipFill>
                      </a:tcPr>
                    </a:tc>
                    <a:tc>
                      <a:txBody>
                        <a:bodyPr/>
                        <a:lstStyle/>
                        <a:p>
                          <a:endParaRPr lang="en-US"/>
                        </a:p>
                      </a:txBody>
                      <a:tcPr>
                        <a:blipFill>
                          <a:blip r:embed="rId4"/>
                          <a:stretch>
                            <a:fillRect l="-217544" t="-3448" r="-3509"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0000" r="-193548" b="-293333"/>
                          </a:stretch>
                        </a:blipFill>
                      </a:tcPr>
                    </a:tc>
                    <a:tc>
                      <a:txBody>
                        <a:bodyPr/>
                        <a:lstStyle/>
                        <a:p>
                          <a:endParaRPr lang="en-US"/>
                        </a:p>
                      </a:txBody>
                      <a:tcPr>
                        <a:blipFill>
                          <a:blip r:embed="rId4"/>
                          <a:stretch>
                            <a:fillRect l="-103279" t="-100000" r="-96721" b="-293333"/>
                          </a:stretch>
                        </a:blipFill>
                      </a:tcPr>
                    </a:tc>
                    <a:tc>
                      <a:txBody>
                        <a:bodyPr/>
                        <a:lstStyle/>
                        <a:p>
                          <a:endParaRPr lang="en-US"/>
                        </a:p>
                      </a:txBody>
                      <a:tcPr>
                        <a:blipFill>
                          <a:blip r:embed="rId4"/>
                          <a:stretch>
                            <a:fillRect l="-217544" t="-100000" r="-3509"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6897" r="-193548" b="-203448"/>
                          </a:stretch>
                        </a:blipFill>
                      </a:tcPr>
                    </a:tc>
                    <a:tc>
                      <a:txBody>
                        <a:bodyPr/>
                        <a:lstStyle/>
                        <a:p>
                          <a:endParaRPr lang="en-US"/>
                        </a:p>
                      </a:txBody>
                      <a:tcPr>
                        <a:blipFill>
                          <a:blip r:embed="rId4"/>
                          <a:stretch>
                            <a:fillRect l="-103279" t="-206897" r="-96721" b="-203448"/>
                          </a:stretch>
                        </a:blipFill>
                      </a:tcPr>
                    </a:tc>
                    <a:tc>
                      <a:txBody>
                        <a:bodyPr/>
                        <a:lstStyle/>
                        <a:p>
                          <a:endParaRPr lang="en-US"/>
                        </a:p>
                      </a:txBody>
                      <a:tcPr>
                        <a:blipFill>
                          <a:blip r:embed="rId4"/>
                          <a:stretch>
                            <a:fillRect l="-217544" t="-206897" r="-3509"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l="-1613" t="-296667" r="-193548" b="-96667"/>
                          </a:stretch>
                        </a:blipFill>
                      </a:tcPr>
                    </a:tc>
                    <a:tc>
                      <a:txBody>
                        <a:bodyPr/>
                        <a:lstStyle/>
                        <a:p>
                          <a:endParaRPr lang="en-US"/>
                        </a:p>
                      </a:txBody>
                      <a:tcPr>
                        <a:blipFill>
                          <a:blip r:embed="rId4"/>
                          <a:stretch>
                            <a:fillRect l="-103279" t="-296667" r="-96721" b="-96667"/>
                          </a:stretch>
                        </a:blipFill>
                      </a:tcPr>
                    </a:tc>
                    <a:tc>
                      <a:txBody>
                        <a:bodyPr/>
                        <a:lstStyle/>
                        <a:p>
                          <a:endParaRPr lang="en-US"/>
                        </a:p>
                      </a:txBody>
                      <a:tcPr>
                        <a:blipFill>
                          <a:blip r:embed="rId4"/>
                          <a:stretch>
                            <a:fillRect l="-217544" t="-296667" r="-3509"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l="-1613" t="-410345" r="-193548"/>
                          </a:stretch>
                        </a:blipFill>
                      </a:tcPr>
                    </a:tc>
                    <a:tc>
                      <a:txBody>
                        <a:bodyPr/>
                        <a:lstStyle/>
                        <a:p>
                          <a:endParaRPr lang="en-US"/>
                        </a:p>
                      </a:txBody>
                      <a:tcPr>
                        <a:blipFill>
                          <a:blip r:embed="rId4"/>
                          <a:stretch>
                            <a:fillRect l="-103279" t="-410345" r="-96721"/>
                          </a:stretch>
                        </a:blipFill>
                      </a:tcPr>
                    </a:tc>
                    <a:tc>
                      <a:txBody>
                        <a:bodyPr/>
                        <a:lstStyle/>
                        <a:p>
                          <a:endParaRPr lang="en-US"/>
                        </a:p>
                      </a:txBody>
                      <a:tcPr>
                        <a:blipFill>
                          <a:blip r:embed="rId4"/>
                          <a:stretch>
                            <a:fillRect l="-217544" t="-410345" r="-3509"/>
                          </a:stretch>
                        </a:blipFill>
                      </a:tcPr>
                    </a:tc>
                    <a:extLst>
                      <a:ext uri="{0D108BD9-81ED-4DB2-BD59-A6C34878D82A}">
                        <a16:rowId xmlns:a16="http://schemas.microsoft.com/office/drawing/2014/main" val="576065180"/>
                      </a:ext>
                    </a:extLst>
                  </a:tr>
                </a:tbl>
              </a:graphicData>
            </a:graphic>
          </p:graphicFrame>
        </mc:Fallback>
      </mc:AlternateContent>
      <p:grpSp>
        <p:nvGrpSpPr>
          <p:cNvPr id="45" name="Group 44">
            <a:extLst>
              <a:ext uri="{FF2B5EF4-FFF2-40B4-BE49-F238E27FC236}">
                <a16:creationId xmlns:a16="http://schemas.microsoft.com/office/drawing/2014/main" id="{564E6806-F917-0942-9192-0A69E5FAE198}"/>
              </a:ext>
            </a:extLst>
          </p:cNvPr>
          <p:cNvGrpSpPr/>
          <p:nvPr/>
        </p:nvGrpSpPr>
        <p:grpSpPr>
          <a:xfrm>
            <a:off x="628397" y="5117105"/>
            <a:ext cx="3080551" cy="1180625"/>
            <a:chOff x="4572000" y="4376943"/>
            <a:chExt cx="4225560" cy="2180893"/>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62A7873-906E-394D-8BC0-4D66A7C0470B}"/>
                    </a:ext>
                  </a:extLst>
                </p:cNvPr>
                <p:cNvSpPr txBox="1"/>
                <p:nvPr/>
              </p:nvSpPr>
              <p:spPr>
                <a:xfrm>
                  <a:off x="6342651" y="5051211"/>
                  <a:ext cx="648000"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charset="0"/>
                          </a:rPr>
                          <m:t>𝐸𝑝𝑖𝑑</m:t>
                        </m:r>
                      </m:oMath>
                    </m:oMathPara>
                  </a14:m>
                  <a:endParaRPr lang="en-GB" sz="1200" dirty="0"/>
                </a:p>
              </p:txBody>
            </p:sp>
          </mc:Choice>
          <mc:Fallback xmlns="">
            <p:sp>
              <p:nvSpPr>
                <p:cNvPr id="46" name="TextBox 45">
                  <a:extLst>
                    <a:ext uri="{FF2B5EF4-FFF2-40B4-BE49-F238E27FC236}">
                      <a16:creationId xmlns:a16="http://schemas.microsoft.com/office/drawing/2014/main" id="{D62A7873-906E-394D-8BC0-4D66A7C0470B}"/>
                    </a:ext>
                  </a:extLst>
                </p:cNvPr>
                <p:cNvSpPr txBox="1">
                  <a:spLocks noRot="1" noChangeAspect="1" noMove="1" noResize="1" noEditPoints="1" noAdjustHandles="1" noChangeArrowheads="1" noChangeShapeType="1" noTextEdit="1"/>
                </p:cNvSpPr>
                <p:nvPr/>
              </p:nvSpPr>
              <p:spPr>
                <a:xfrm>
                  <a:off x="6342651" y="5051211"/>
                  <a:ext cx="648000" cy="479681"/>
                </a:xfrm>
                <a:prstGeom prst="ellipse">
                  <a:avLst/>
                </a:prstGeom>
                <a:blipFill>
                  <a:blip r:embed="rId5"/>
                  <a:stretch>
                    <a:fillRect b="-47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1AEFA31-D54F-E547-AE65-9B86DEA23E10}"/>
                    </a:ext>
                  </a:extLst>
                </p:cNvPr>
                <p:cNvSpPr txBox="1"/>
                <p:nvPr/>
              </p:nvSpPr>
              <p:spPr>
                <a:xfrm>
                  <a:off x="4616825" y="4476126"/>
                  <a:ext cx="1296000" cy="475421"/>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𝑅𝑒𝑠𝑡𝑟𝑖𝑐𝑡</m:t>
                        </m:r>
                        <m:d>
                          <m:dPr>
                            <m:ctrlPr>
                              <a:rPr lang="de-DE" sz="1200" b="0" i="1" smtClean="0">
                                <a:latin typeface="Cambria Math" panose="02040503050406030204" pitchFamily="18" charset="0"/>
                              </a:rPr>
                            </m:ctrlPr>
                          </m:dPr>
                          <m:e>
                            <m:r>
                              <a:rPr lang="de-DE" sz="1200" b="0" i="1" smtClean="0">
                                <a:latin typeface="Cambria Math" panose="02040503050406030204" pitchFamily="18" charset="0"/>
                              </a:rPr>
                              <m:t>𝑋</m:t>
                            </m:r>
                          </m:e>
                        </m:d>
                      </m:oMath>
                    </m:oMathPara>
                  </a14:m>
                  <a:endParaRPr lang="en-GB" sz="1200" dirty="0"/>
                </a:p>
              </p:txBody>
            </p:sp>
          </mc:Choice>
          <mc:Fallback xmlns="">
            <p:sp>
              <p:nvSpPr>
                <p:cNvPr id="49" name="TextBox 48">
                  <a:extLst>
                    <a:ext uri="{FF2B5EF4-FFF2-40B4-BE49-F238E27FC236}">
                      <a16:creationId xmlns:a16="http://schemas.microsoft.com/office/drawing/2014/main" id="{21AEFA31-D54F-E547-AE65-9B86DEA23E10}"/>
                    </a:ext>
                  </a:extLst>
                </p:cNvPr>
                <p:cNvSpPr txBox="1">
                  <a:spLocks noRot="1" noChangeAspect="1" noMove="1" noResize="1" noEditPoints="1" noAdjustHandles="1" noChangeArrowheads="1" noChangeShapeType="1" noTextEdit="1"/>
                </p:cNvSpPr>
                <p:nvPr/>
              </p:nvSpPr>
              <p:spPr>
                <a:xfrm>
                  <a:off x="4616825" y="4476126"/>
                  <a:ext cx="1296000" cy="475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4A3098F-7A76-0D4E-95FC-817E14C96122}"/>
                    </a:ext>
                  </a:extLst>
                </p:cNvPr>
                <p:cNvSpPr txBox="1"/>
                <p:nvPr/>
              </p:nvSpPr>
              <p:spPr>
                <a:xfrm>
                  <a:off x="7653435" y="4376943"/>
                  <a:ext cx="1144125" cy="677625"/>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en-GB" sz="1200" dirty="0"/>
                </a:p>
              </p:txBody>
            </p:sp>
          </mc:Choice>
          <mc:Fallback xmlns="">
            <p:sp>
              <p:nvSpPr>
                <p:cNvPr id="50" name="TextBox 49">
                  <a:extLst>
                    <a:ext uri="{FF2B5EF4-FFF2-40B4-BE49-F238E27FC236}">
                      <a16:creationId xmlns:a16="http://schemas.microsoft.com/office/drawing/2014/main" id="{74A3098F-7A76-0D4E-95FC-817E14C96122}"/>
                    </a:ext>
                  </a:extLst>
                </p:cNvPr>
                <p:cNvSpPr txBox="1">
                  <a:spLocks noRot="1" noChangeAspect="1" noMove="1" noResize="1" noEditPoints="1" noAdjustHandles="1" noChangeArrowheads="1" noChangeShapeType="1" noTextEdit="1"/>
                </p:cNvSpPr>
                <p:nvPr/>
              </p:nvSpPr>
              <p:spPr>
                <a:xfrm>
                  <a:off x="7653435" y="4376943"/>
                  <a:ext cx="1144125" cy="677625"/>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2A5E6CD-64C3-A24F-B95E-73AF2E89D41C}"/>
                    </a:ext>
                  </a:extLst>
                </p:cNvPr>
                <p:cNvSpPr txBox="1"/>
                <p:nvPr/>
              </p:nvSpPr>
              <p:spPr>
                <a:xfrm>
                  <a:off x="4572000" y="5516928"/>
                  <a:ext cx="1383249"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𝑇𝑟𝑎𝑣𝑒𝑙</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1" name="TextBox 50">
                  <a:extLst>
                    <a:ext uri="{FF2B5EF4-FFF2-40B4-BE49-F238E27FC236}">
                      <a16:creationId xmlns:a16="http://schemas.microsoft.com/office/drawing/2014/main" id="{A2A5E6CD-64C3-A24F-B95E-73AF2E89D41C}"/>
                    </a:ext>
                  </a:extLst>
                </p:cNvPr>
                <p:cNvSpPr txBox="1">
                  <a:spLocks noRot="1" noChangeAspect="1" noMove="1" noResize="1" noEditPoints="1" noAdjustHandles="1" noChangeArrowheads="1" noChangeShapeType="1" noTextEdit="1"/>
                </p:cNvSpPr>
                <p:nvPr/>
              </p:nvSpPr>
              <p:spPr>
                <a:xfrm>
                  <a:off x="4572000" y="5516928"/>
                  <a:ext cx="1383249" cy="4796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436A634-E76A-5242-981B-480B58DF7DD3}"/>
                    </a:ext>
                  </a:extLst>
                </p:cNvPr>
                <p:cNvSpPr txBox="1"/>
                <p:nvPr/>
              </p:nvSpPr>
              <p:spPr>
                <a:xfrm>
                  <a:off x="6131283" y="6078155"/>
                  <a:ext cx="1120628"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𝑆𝑖𝑐𝑘</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2" name="TextBox 51">
                  <a:extLst>
                    <a:ext uri="{FF2B5EF4-FFF2-40B4-BE49-F238E27FC236}">
                      <a16:creationId xmlns:a16="http://schemas.microsoft.com/office/drawing/2014/main" id="{C436A634-E76A-5242-981B-480B58DF7DD3}"/>
                    </a:ext>
                  </a:extLst>
                </p:cNvPr>
                <p:cNvSpPr txBox="1">
                  <a:spLocks noRot="1" noChangeAspect="1" noMove="1" noResize="1" noEditPoints="1" noAdjustHandles="1" noChangeArrowheads="1" noChangeShapeType="1" noTextEdit="1"/>
                </p:cNvSpPr>
                <p:nvPr/>
              </p:nvSpPr>
              <p:spPr>
                <a:xfrm>
                  <a:off x="6131283" y="6078155"/>
                  <a:ext cx="1120628" cy="4796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AD280E20-AC7D-E14C-BAA8-E39D782B78EB}"/>
                </a:ext>
              </a:extLst>
            </p:cNvPr>
            <p:cNvCxnSpPr>
              <a:cxnSpLocks/>
              <a:stCxn id="49" idx="3"/>
              <a:endCxn id="74" idx="1"/>
            </p:cNvCxnSpPr>
            <p:nvPr/>
          </p:nvCxnSpPr>
          <p:spPr>
            <a:xfrm>
              <a:off x="5912825" y="4713837"/>
              <a:ext cx="1284952" cy="2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E5205-D194-FA45-BA42-2BF85E2F25A2}"/>
                </a:ext>
              </a:extLst>
            </p:cNvPr>
            <p:cNvCxnSpPr>
              <a:cxnSpLocks/>
              <a:stCxn id="50" idx="1"/>
              <a:endCxn id="74" idx="3"/>
            </p:cNvCxnSpPr>
            <p:nvPr/>
          </p:nvCxnSpPr>
          <p:spPr>
            <a:xfrm flipH="1">
              <a:off x="7341778" y="4715756"/>
              <a:ext cx="311657" cy="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A9D068-ACD0-E949-BC7E-2CBEB3C5463C}"/>
                </a:ext>
              </a:extLst>
            </p:cNvPr>
            <p:cNvCxnSpPr>
              <a:cxnSpLocks/>
              <a:stCxn id="51" idx="6"/>
              <a:endCxn id="70" idx="1"/>
            </p:cNvCxnSpPr>
            <p:nvPr/>
          </p:nvCxnSpPr>
          <p:spPr>
            <a:xfrm>
              <a:off x="5955249" y="5756770"/>
              <a:ext cx="352313" cy="4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04C9A2-102F-B34B-BB85-D0F8E6FA7807}"/>
                </a:ext>
              </a:extLst>
            </p:cNvPr>
            <p:cNvCxnSpPr>
              <a:cxnSpLocks/>
              <a:stCxn id="70" idx="0"/>
              <a:endCxn id="46" idx="4"/>
            </p:cNvCxnSpPr>
            <p:nvPr/>
          </p:nvCxnSpPr>
          <p:spPr>
            <a:xfrm flipV="1">
              <a:off x="6379562" y="5530891"/>
              <a:ext cx="287089" cy="157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747BACF-D0E3-7040-8612-40ACBF846761}"/>
                </a:ext>
              </a:extLst>
            </p:cNvPr>
            <p:cNvCxnSpPr>
              <a:cxnSpLocks/>
              <a:stCxn id="70" idx="2"/>
              <a:endCxn id="52" idx="0"/>
            </p:cNvCxnSpPr>
            <p:nvPr/>
          </p:nvCxnSpPr>
          <p:spPr>
            <a:xfrm>
              <a:off x="6379562" y="5832883"/>
              <a:ext cx="312036"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736F79E-48AF-A14D-8C1B-E3F5FAF63378}"/>
                </a:ext>
              </a:extLst>
            </p:cNvPr>
            <p:cNvCxnSpPr>
              <a:cxnSpLocks/>
              <a:stCxn id="74" idx="2"/>
              <a:endCxn id="52" idx="0"/>
            </p:cNvCxnSpPr>
            <p:nvPr/>
          </p:nvCxnSpPr>
          <p:spPr>
            <a:xfrm flipH="1">
              <a:off x="6691598" y="4788574"/>
              <a:ext cx="578180" cy="1289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767153F-DC38-0741-85B9-5ADED9B0D323}"/>
                </a:ext>
              </a:extLst>
            </p:cNvPr>
            <p:cNvCxnSpPr>
              <a:cxnSpLocks/>
              <a:stCxn id="46" idx="0"/>
              <a:endCxn id="74" idx="1"/>
            </p:cNvCxnSpPr>
            <p:nvPr/>
          </p:nvCxnSpPr>
          <p:spPr>
            <a:xfrm flipV="1">
              <a:off x="6666651" y="4716575"/>
              <a:ext cx="531126" cy="33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10259C3-B1A2-174A-9910-4048ED722BD8}"/>
                </a:ext>
              </a:extLst>
            </p:cNvPr>
            <p:cNvGrpSpPr/>
            <p:nvPr/>
          </p:nvGrpSpPr>
          <p:grpSpPr>
            <a:xfrm>
              <a:off x="7151697" y="4598496"/>
              <a:ext cx="529501" cy="457489"/>
              <a:chOff x="6669977" y="2891240"/>
              <a:chExt cx="529501" cy="457489"/>
            </a:xfrm>
          </p:grpSpPr>
          <p:sp>
            <p:nvSpPr>
              <p:cNvPr id="73" name="Rectangle 72">
                <a:extLst>
                  <a:ext uri="{FF2B5EF4-FFF2-40B4-BE49-F238E27FC236}">
                    <a16:creationId xmlns:a16="http://schemas.microsoft.com/office/drawing/2014/main" id="{787965B4-3A40-6A47-B243-BCB2A0F7B85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4" name="Rectangle 73">
                <a:extLst>
                  <a:ext uri="{FF2B5EF4-FFF2-40B4-BE49-F238E27FC236}">
                    <a16:creationId xmlns:a16="http://schemas.microsoft.com/office/drawing/2014/main" id="{01BA3751-B9B7-8F4F-94B9-A8478E64C31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5" name="Rectangle 74">
                <a:extLst>
                  <a:ext uri="{FF2B5EF4-FFF2-40B4-BE49-F238E27FC236}">
                    <a16:creationId xmlns:a16="http://schemas.microsoft.com/office/drawing/2014/main" id="{BC011776-EE70-B640-9CD1-877CE538414C}"/>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EEFA9C0-0AD2-4747-8ACA-2D2A85CC03FC}"/>
                      </a:ext>
                    </a:extLst>
                  </p:cNvPr>
                  <p:cNvSpPr txBox="1"/>
                  <p:nvPr/>
                </p:nvSpPr>
                <p:spPr>
                  <a:xfrm>
                    <a:off x="6903780" y="3007608"/>
                    <a:ext cx="295698"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panose="02040503050406030204" pitchFamily="18" charset="0"/>
                                </a:rPr>
                                <m:t>𝑈</m:t>
                              </m:r>
                            </m:sub>
                          </m:sSub>
                        </m:oMath>
                      </m:oMathPara>
                    </a14:m>
                    <a:endParaRPr lang="en-GB" sz="1200" dirty="0"/>
                  </a:p>
                </p:txBody>
              </p:sp>
            </mc:Choice>
            <mc:Fallback xmlns="">
              <p:sp>
                <p:nvSpPr>
                  <p:cNvPr id="76" name="TextBox 75">
                    <a:extLst>
                      <a:ext uri="{FF2B5EF4-FFF2-40B4-BE49-F238E27FC236}">
                        <a16:creationId xmlns:a16="http://schemas.microsoft.com/office/drawing/2014/main" id="{2EEFA9C0-0AD2-4747-8ACA-2D2A85CC03FC}"/>
                      </a:ext>
                    </a:extLst>
                  </p:cNvPr>
                  <p:cNvSpPr txBox="1">
                    <a:spLocks noRot="1" noChangeAspect="1" noMove="1" noResize="1" noEditPoints="1" noAdjustHandles="1" noChangeArrowheads="1" noChangeShapeType="1" noTextEdit="1"/>
                  </p:cNvSpPr>
                  <p:nvPr/>
                </p:nvSpPr>
                <p:spPr>
                  <a:xfrm>
                    <a:off x="6903780" y="3007608"/>
                    <a:ext cx="295698" cy="341121"/>
                  </a:xfrm>
                  <a:prstGeom prst="rect">
                    <a:avLst/>
                  </a:prstGeom>
                  <a:blipFill>
                    <a:blip r:embed="rId10"/>
                    <a:stretch>
                      <a:fillRect l="-16667" b="-18750"/>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8DCA9AC8-7954-E449-A487-322B8EA0FED8}"/>
                </a:ext>
              </a:extLst>
            </p:cNvPr>
            <p:cNvGrpSpPr/>
            <p:nvPr/>
          </p:nvGrpSpPr>
          <p:grpSpPr>
            <a:xfrm>
              <a:off x="6071868" y="5642804"/>
              <a:ext cx="425774" cy="456384"/>
              <a:chOff x="6191042" y="3935548"/>
              <a:chExt cx="425774" cy="456384"/>
            </a:xfrm>
          </p:grpSpPr>
          <p:sp>
            <p:nvSpPr>
              <p:cNvPr id="69" name="Rectangle 68">
                <a:extLst>
                  <a:ext uri="{FF2B5EF4-FFF2-40B4-BE49-F238E27FC236}">
                    <a16:creationId xmlns:a16="http://schemas.microsoft.com/office/drawing/2014/main" id="{BCB3FA39-BE26-5F4E-8351-205D2DC1B0B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0" name="Rectangle 69">
                <a:extLst>
                  <a:ext uri="{FF2B5EF4-FFF2-40B4-BE49-F238E27FC236}">
                    <a16:creationId xmlns:a16="http://schemas.microsoft.com/office/drawing/2014/main" id="{692E5C08-CC1A-AB46-ACC7-F7BC58B3C91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1" name="Rectangle 70">
                <a:extLst>
                  <a:ext uri="{FF2B5EF4-FFF2-40B4-BE49-F238E27FC236}">
                    <a16:creationId xmlns:a16="http://schemas.microsoft.com/office/drawing/2014/main" id="{A0907CFD-871F-2F40-825B-F484808D51F2}"/>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5277568-56CF-BB45-ADE0-2316AB0B8AA7}"/>
                      </a:ext>
                    </a:extLst>
                  </p:cNvPr>
                  <p:cNvSpPr txBox="1"/>
                  <p:nvPr/>
                </p:nvSpPr>
                <p:spPr>
                  <a:xfrm>
                    <a:off x="6191042" y="4050810"/>
                    <a:ext cx="269840" cy="341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2</m:t>
                              </m:r>
                            </m:sub>
                          </m:sSub>
                        </m:oMath>
                      </m:oMathPara>
                    </a14:m>
                    <a:endParaRPr lang="en-GB" sz="1200" dirty="0"/>
                  </a:p>
                </p:txBody>
              </p:sp>
            </mc:Choice>
            <mc:Fallback xmlns="">
              <p:sp>
                <p:nvSpPr>
                  <p:cNvPr id="72" name="TextBox 71">
                    <a:extLst>
                      <a:ext uri="{FF2B5EF4-FFF2-40B4-BE49-F238E27FC236}">
                        <a16:creationId xmlns:a16="http://schemas.microsoft.com/office/drawing/2014/main" id="{F5277568-56CF-BB45-ADE0-2316AB0B8AA7}"/>
                      </a:ext>
                    </a:extLst>
                  </p:cNvPr>
                  <p:cNvSpPr txBox="1">
                    <a:spLocks noRot="1" noChangeAspect="1" noMove="1" noResize="1" noEditPoints="1" noAdjustHandles="1" noChangeArrowheads="1" noChangeShapeType="1" noTextEdit="1"/>
                  </p:cNvSpPr>
                  <p:nvPr/>
                </p:nvSpPr>
                <p:spPr>
                  <a:xfrm>
                    <a:off x="6191042" y="4050810"/>
                    <a:ext cx="269840" cy="341122"/>
                  </a:xfrm>
                  <a:prstGeom prst="rect">
                    <a:avLst/>
                  </a:prstGeom>
                  <a:blipFill>
                    <a:blip r:embed="rId11"/>
                    <a:stretch>
                      <a:fillRect l="-18750" r="-6250" b="-26667"/>
                    </a:stretch>
                  </a:blipFill>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3C683002-008F-BA48-9146-F0337AE630CA}"/>
                </a:ext>
              </a:extLst>
            </p:cNvPr>
            <p:cNvGrpSpPr/>
            <p:nvPr/>
          </p:nvGrpSpPr>
          <p:grpSpPr>
            <a:xfrm>
              <a:off x="5145083" y="5078737"/>
              <a:ext cx="498717" cy="457489"/>
              <a:chOff x="6669977" y="2891240"/>
              <a:chExt cx="498717" cy="457489"/>
            </a:xfrm>
          </p:grpSpPr>
          <p:sp>
            <p:nvSpPr>
              <p:cNvPr id="65" name="Rectangle 64">
                <a:extLst>
                  <a:ext uri="{FF2B5EF4-FFF2-40B4-BE49-F238E27FC236}">
                    <a16:creationId xmlns:a16="http://schemas.microsoft.com/office/drawing/2014/main" id="{7ECD37E0-69A4-CA44-B87B-A33011B6383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6" name="Rectangle 65">
                <a:extLst>
                  <a:ext uri="{FF2B5EF4-FFF2-40B4-BE49-F238E27FC236}">
                    <a16:creationId xmlns:a16="http://schemas.microsoft.com/office/drawing/2014/main" id="{D0006951-9A6B-4B43-B647-F0B22EBAF29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7" name="Rectangle 66">
                <a:extLst>
                  <a:ext uri="{FF2B5EF4-FFF2-40B4-BE49-F238E27FC236}">
                    <a16:creationId xmlns:a16="http://schemas.microsoft.com/office/drawing/2014/main" id="{776B7506-F3BB-074D-ABAE-9DEC799AC09E}"/>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0649562-3A68-5146-AE53-3E34A1289572}"/>
                      </a:ext>
                    </a:extLst>
                  </p:cNvPr>
                  <p:cNvSpPr txBox="1"/>
                  <p:nvPr/>
                </p:nvSpPr>
                <p:spPr>
                  <a:xfrm>
                    <a:off x="6903780" y="3007608"/>
                    <a:ext cx="264914"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1</m:t>
                              </m:r>
                            </m:sub>
                          </m:sSub>
                        </m:oMath>
                      </m:oMathPara>
                    </a14:m>
                    <a:endParaRPr lang="en-GB" sz="1200" dirty="0"/>
                  </a:p>
                </p:txBody>
              </p:sp>
            </mc:Choice>
            <mc:Fallback xmlns="">
              <p:sp>
                <p:nvSpPr>
                  <p:cNvPr id="68" name="TextBox 67">
                    <a:extLst>
                      <a:ext uri="{FF2B5EF4-FFF2-40B4-BE49-F238E27FC236}">
                        <a16:creationId xmlns:a16="http://schemas.microsoft.com/office/drawing/2014/main" id="{80649562-3A68-5146-AE53-3E34A1289572}"/>
                      </a:ext>
                    </a:extLst>
                  </p:cNvPr>
                  <p:cNvSpPr txBox="1">
                    <a:spLocks noRot="1" noChangeAspect="1" noMove="1" noResize="1" noEditPoints="1" noAdjustHandles="1" noChangeArrowheads="1" noChangeShapeType="1" noTextEdit="1"/>
                  </p:cNvSpPr>
                  <p:nvPr/>
                </p:nvSpPr>
                <p:spPr>
                  <a:xfrm>
                    <a:off x="6903780" y="3007608"/>
                    <a:ext cx="264914" cy="341121"/>
                  </a:xfrm>
                  <a:prstGeom prst="rect">
                    <a:avLst/>
                  </a:prstGeom>
                  <a:blipFill>
                    <a:blip r:embed="rId12"/>
                    <a:stretch>
                      <a:fillRect l="-26667" r="-6667" b="-26667"/>
                    </a:stretch>
                  </a:blipFill>
                </p:spPr>
                <p:txBody>
                  <a:bodyPr/>
                  <a:lstStyle/>
                  <a:p>
                    <a:r>
                      <a:rPr lang="en-GB">
                        <a:noFill/>
                      </a:rPr>
                      <a:t> </a:t>
                    </a:r>
                  </a:p>
                </p:txBody>
              </p:sp>
            </mc:Fallback>
          </mc:AlternateContent>
        </p:grpSp>
        <p:cxnSp>
          <p:nvCxnSpPr>
            <p:cNvPr id="63" name="Straight Connector 62">
              <a:extLst>
                <a:ext uri="{FF2B5EF4-FFF2-40B4-BE49-F238E27FC236}">
                  <a16:creationId xmlns:a16="http://schemas.microsoft.com/office/drawing/2014/main" id="{101109CA-3441-5A4D-AEC9-4AA493FCA6B0}"/>
                </a:ext>
              </a:extLst>
            </p:cNvPr>
            <p:cNvCxnSpPr>
              <a:cxnSpLocks/>
              <a:stCxn id="49" idx="2"/>
              <a:endCxn id="66" idx="0"/>
            </p:cNvCxnSpPr>
            <p:nvPr/>
          </p:nvCxnSpPr>
          <p:spPr>
            <a:xfrm flipH="1">
              <a:off x="5263163" y="4951547"/>
              <a:ext cx="1662" cy="173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1A4C9A1-7FE1-CD4C-8554-2377AA552432}"/>
                </a:ext>
              </a:extLst>
            </p:cNvPr>
            <p:cNvCxnSpPr>
              <a:cxnSpLocks/>
              <a:stCxn id="66" idx="2"/>
              <a:endCxn id="51" idx="0"/>
            </p:cNvCxnSpPr>
            <p:nvPr/>
          </p:nvCxnSpPr>
          <p:spPr>
            <a:xfrm>
              <a:off x="5263163" y="5268815"/>
              <a:ext cx="462" cy="24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014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2. Logvars in the Markov Blanket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a:xfrm>
                <a:off x="628649" y="1158240"/>
                <a:ext cx="5949703" cy="5018723"/>
              </a:xfrm>
            </p:spPr>
            <p:txBody>
              <a:bodyPr>
                <a:normAutofit/>
              </a:bodyPr>
              <a:lstStyle/>
              <a:p>
                <a:r>
                  <a:rPr lang="en-GB" dirty="0"/>
                  <a:t>Ensure logvars occur in same form</a:t>
                </a:r>
              </a:p>
              <a:p>
                <a:pPr lvl="1"/>
                <a:r>
                  <a:rPr lang="en-GB" dirty="0"/>
                  <a:t>Count or ground logvars 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𝑔</m:t>
                        </m:r>
                      </m:e>
                      <m:sub>
                        <m:r>
                          <a:rPr lang="de-DE" b="0" i="1" dirty="0" smtClean="0">
                            <a:latin typeface="Cambria Math" panose="02040503050406030204" pitchFamily="18" charset="0"/>
                          </a:rPr>
                          <m:t>𝑢</m:t>
                        </m:r>
                      </m:sub>
                    </m:sSub>
                  </m:oMath>
                </a14:m>
                <a:r>
                  <a:rPr lang="en-GB" dirty="0"/>
                  <a:t>’s to match description in result of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endParaRPr lang="en-GB" dirty="0"/>
              </a:p>
              <a:p>
                <a:pPr lvl="2"/>
                <a:r>
                  <a:rPr lang="en-GB" dirty="0"/>
                  <a:t>If logvar not countable in a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𝑢</m:t>
                        </m:r>
                      </m:sub>
                    </m:sSub>
                  </m:oMath>
                </a14:m>
                <a:r>
                  <a:rPr lang="en-GB" dirty="0"/>
                  <a:t>, </a:t>
                </a:r>
                <a:br>
                  <a:rPr lang="en-GB" dirty="0"/>
                </a:br>
                <a:r>
                  <a:rPr lang="en-GB" dirty="0"/>
                  <a:t>grounding of logvar in result necessary</a:t>
                </a:r>
              </a:p>
              <a:p>
                <a:r>
                  <a:rPr lang="en-GB" dirty="0"/>
                  <a:t>In example,</a:t>
                </a:r>
              </a:p>
              <a:p>
                <a:pPr lvl="1"/>
                <a14:m>
                  <m:oMath xmlns:m="http://schemas.openxmlformats.org/officeDocument/2006/math">
                    <m:r>
                      <a:rPr lang="de-DE" i="1">
                        <a:solidFill>
                          <a:srgbClr val="C00000"/>
                        </a:solidFill>
                        <a:latin typeface="Cambria Math" panose="02040503050406030204" pitchFamily="18" charset="0"/>
                        <a:ea typeface="Cambria Math" panose="02040503050406030204" pitchFamily="18" charset="0"/>
                      </a:rPr>
                      <m:t>𝑋</m:t>
                    </m:r>
                  </m:oMath>
                </a14:m>
                <a:r>
                  <a:rPr lang="en-GB" dirty="0"/>
                  <a:t> counted in elimination result but uncounted in utility parfactor</a:t>
                </a:r>
              </a:p>
              <a:p>
                <a:pPr marL="801688" lvl="1" indent="-344488">
                  <a:buFont typeface="Zapf Dingbats"/>
                  <a:buChar char="➝"/>
                </a:pPr>
                <a:r>
                  <a:rPr lang="en-GB" dirty="0"/>
                  <a:t>Count logvar 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𝑔</m:t>
                        </m:r>
                      </m:e>
                      <m:sub>
                        <m:r>
                          <a:rPr lang="de-DE" b="0" i="1" dirty="0" smtClean="0">
                            <a:latin typeface="Cambria Math" panose="02040503050406030204" pitchFamily="18" charset="0"/>
                          </a:rPr>
                          <m:t>𝑈</m:t>
                        </m:r>
                      </m:sub>
                    </m:sSub>
                  </m:oMath>
                </a14:m>
                <a:endParaRPr lang="en-GB" dirty="0"/>
              </a:p>
              <a:p>
                <a:pPr lvl="2"/>
                <a:r>
                  <a:rPr lang="en-GB" dirty="0"/>
                  <a:t>Fulfils counting preconditions</a:t>
                </a:r>
              </a:p>
              <a:p>
                <a:pPr lvl="1"/>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xfrm>
                <a:off x="628649" y="1158240"/>
                <a:ext cx="5949703" cy="5018723"/>
              </a:xfrm>
              <a:blipFill>
                <a:blip r:embed="rId2"/>
                <a:stretch>
                  <a:fillRect l="-1702" t="-1768" r="-170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62</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nvPr>
            </p:nvGraphicFramePr>
            <p:xfrm>
              <a:off x="6099427" y="3099600"/>
              <a:ext cx="27005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790892">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0.202</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0.081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0.032</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0.013</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0.104</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0.065</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0.040</m:t>
                                </m:r>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0.025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nvPr>
            </p:nvGraphicFramePr>
            <p:xfrm>
              <a:off x="6099427" y="3099600"/>
              <a:ext cx="27005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790892">
                      <a:extLst>
                        <a:ext uri="{9D8B030D-6E8A-4147-A177-3AD203B41FA5}">
                          <a16:colId xmlns:a16="http://schemas.microsoft.com/office/drawing/2014/main" val="2590330404"/>
                        </a:ext>
                      </a:extLst>
                    </a:gridCol>
                  </a:tblGrid>
                  <a:tr h="370840">
                    <a:tc>
                      <a:txBody>
                        <a:bodyPr/>
                        <a:lstStyle/>
                        <a:p>
                          <a:endParaRPr lang="en-US"/>
                        </a:p>
                      </a:txBody>
                      <a:tcPr>
                        <a:blipFill>
                          <a:blip r:embed="rId3"/>
                          <a:stretch>
                            <a:fillRect l="-1613" t="-3448" r="-246774" b="-810345"/>
                          </a:stretch>
                        </a:blipFill>
                      </a:tcPr>
                    </a:tc>
                    <a:tc>
                      <a:txBody>
                        <a:bodyPr/>
                        <a:lstStyle/>
                        <a:p>
                          <a:endParaRPr lang="en-US"/>
                        </a:p>
                      </a:txBody>
                      <a:tcPr>
                        <a:blipFill>
                          <a:blip r:embed="rId3"/>
                          <a:stretch>
                            <a:fillRect l="-70787" t="-3448" r="-71910" b="-810345"/>
                          </a:stretch>
                        </a:blipFill>
                      </a:tcPr>
                    </a:tc>
                    <a:tc>
                      <a:txBody>
                        <a:bodyPr/>
                        <a:lstStyle/>
                        <a:p>
                          <a:endParaRPr lang="en-US"/>
                        </a:p>
                      </a:txBody>
                      <a:tcPr>
                        <a:blipFill>
                          <a:blip r:embed="rId3"/>
                          <a:stretch>
                            <a:fillRect l="-245161" t="-3448" r="-3226"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03448" r="-246774" b="-710345"/>
                          </a:stretch>
                        </a:blipFill>
                      </a:tcPr>
                    </a:tc>
                    <a:tc>
                      <a:txBody>
                        <a:bodyPr/>
                        <a:lstStyle/>
                        <a:p>
                          <a:endParaRPr lang="en-US"/>
                        </a:p>
                      </a:txBody>
                      <a:tcPr>
                        <a:blipFill>
                          <a:blip r:embed="rId3"/>
                          <a:stretch>
                            <a:fillRect l="-70787" t="-103448" r="-71910" b="-710345"/>
                          </a:stretch>
                        </a:blipFill>
                      </a:tcPr>
                    </a:tc>
                    <a:tc>
                      <a:txBody>
                        <a:bodyPr/>
                        <a:lstStyle/>
                        <a:p>
                          <a:endParaRPr lang="en-US"/>
                        </a:p>
                      </a:txBody>
                      <a:tcPr>
                        <a:blipFill>
                          <a:blip r:embed="rId3"/>
                          <a:stretch>
                            <a:fillRect l="-245161" t="-103448" r="-3226" b="-7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196667" r="-246774" b="-586667"/>
                          </a:stretch>
                        </a:blipFill>
                      </a:tcPr>
                    </a:tc>
                    <a:tc>
                      <a:txBody>
                        <a:bodyPr/>
                        <a:lstStyle/>
                        <a:p>
                          <a:endParaRPr lang="en-US"/>
                        </a:p>
                      </a:txBody>
                      <a:tcPr>
                        <a:blipFill>
                          <a:blip r:embed="rId3"/>
                          <a:stretch>
                            <a:fillRect l="-70787" t="-196667" r="-71910" b="-586667"/>
                          </a:stretch>
                        </a:blipFill>
                      </a:tcPr>
                    </a:tc>
                    <a:tc>
                      <a:txBody>
                        <a:bodyPr/>
                        <a:lstStyle/>
                        <a:p>
                          <a:endParaRPr lang="en-US"/>
                        </a:p>
                      </a:txBody>
                      <a:tcPr>
                        <a:blipFill>
                          <a:blip r:embed="rId3"/>
                          <a:stretch>
                            <a:fillRect l="-245161" t="-196667" r="-3226" b="-58666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6897" r="-246774" b="-506897"/>
                          </a:stretch>
                        </a:blipFill>
                      </a:tcPr>
                    </a:tc>
                    <a:tc>
                      <a:txBody>
                        <a:bodyPr/>
                        <a:lstStyle/>
                        <a:p>
                          <a:endParaRPr lang="en-US"/>
                        </a:p>
                      </a:txBody>
                      <a:tcPr>
                        <a:blipFill>
                          <a:blip r:embed="rId3"/>
                          <a:stretch>
                            <a:fillRect l="-70787" t="-306897" r="-71910" b="-506897"/>
                          </a:stretch>
                        </a:blipFill>
                      </a:tcPr>
                    </a:tc>
                    <a:tc>
                      <a:txBody>
                        <a:bodyPr/>
                        <a:lstStyle/>
                        <a:p>
                          <a:endParaRPr lang="en-US"/>
                        </a:p>
                      </a:txBody>
                      <a:tcPr>
                        <a:blipFill>
                          <a:blip r:embed="rId3"/>
                          <a:stretch>
                            <a:fillRect l="-245161" t="-306897" r="-3226"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3"/>
                          <a:stretch>
                            <a:fillRect l="-1613" t="-406897" r="-246774" b="-406897"/>
                          </a:stretch>
                        </a:blipFill>
                      </a:tcPr>
                    </a:tc>
                    <a:tc>
                      <a:txBody>
                        <a:bodyPr/>
                        <a:lstStyle/>
                        <a:p>
                          <a:endParaRPr lang="en-US"/>
                        </a:p>
                      </a:txBody>
                      <a:tcPr>
                        <a:blipFill>
                          <a:blip r:embed="rId3"/>
                          <a:stretch>
                            <a:fillRect l="-70787" t="-406897" r="-71910" b="-406897"/>
                          </a:stretch>
                        </a:blipFill>
                      </a:tcPr>
                    </a:tc>
                    <a:tc>
                      <a:txBody>
                        <a:bodyPr/>
                        <a:lstStyle/>
                        <a:p>
                          <a:endParaRPr lang="en-US"/>
                        </a:p>
                      </a:txBody>
                      <a:tcPr>
                        <a:blipFill>
                          <a:blip r:embed="rId3"/>
                          <a:stretch>
                            <a:fillRect l="-245161" t="-406897" r="-3226" b="-406897"/>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3"/>
                          <a:stretch>
                            <a:fillRect l="-1613" t="-506897" r="-246774" b="-306897"/>
                          </a:stretch>
                        </a:blipFill>
                      </a:tcPr>
                    </a:tc>
                    <a:tc>
                      <a:txBody>
                        <a:bodyPr/>
                        <a:lstStyle/>
                        <a:p>
                          <a:endParaRPr lang="en-US"/>
                        </a:p>
                      </a:txBody>
                      <a:tcPr>
                        <a:blipFill>
                          <a:blip r:embed="rId3"/>
                          <a:stretch>
                            <a:fillRect l="-70787" t="-506897" r="-71910" b="-306897"/>
                          </a:stretch>
                        </a:blipFill>
                      </a:tcPr>
                    </a:tc>
                    <a:tc>
                      <a:txBody>
                        <a:bodyPr/>
                        <a:lstStyle/>
                        <a:p>
                          <a:endParaRPr lang="en-US"/>
                        </a:p>
                      </a:txBody>
                      <a:tcPr>
                        <a:blipFill>
                          <a:blip r:embed="rId3"/>
                          <a:stretch>
                            <a:fillRect l="-245161" t="-506897" r="-3226" b="-3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586667" r="-246774" b="-196667"/>
                          </a:stretch>
                        </a:blipFill>
                      </a:tcPr>
                    </a:tc>
                    <a:tc>
                      <a:txBody>
                        <a:bodyPr/>
                        <a:lstStyle/>
                        <a:p>
                          <a:endParaRPr lang="en-US"/>
                        </a:p>
                      </a:txBody>
                      <a:tcPr>
                        <a:blipFill>
                          <a:blip r:embed="rId3"/>
                          <a:stretch>
                            <a:fillRect l="-70787" t="-586667" r="-71910" b="-196667"/>
                          </a:stretch>
                        </a:blipFill>
                      </a:tcPr>
                    </a:tc>
                    <a:tc>
                      <a:txBody>
                        <a:bodyPr/>
                        <a:lstStyle/>
                        <a:p>
                          <a:endParaRPr lang="en-US"/>
                        </a:p>
                      </a:txBody>
                      <a:tcPr>
                        <a:blipFill>
                          <a:blip r:embed="rId3"/>
                          <a:stretch>
                            <a:fillRect l="-245161" t="-586667" r="-3226" b="-196667"/>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l="-1613" t="-710345" r="-246774" b="-103448"/>
                          </a:stretch>
                        </a:blipFill>
                      </a:tcPr>
                    </a:tc>
                    <a:tc>
                      <a:txBody>
                        <a:bodyPr/>
                        <a:lstStyle/>
                        <a:p>
                          <a:endParaRPr lang="en-US"/>
                        </a:p>
                      </a:txBody>
                      <a:tcPr>
                        <a:blipFill>
                          <a:blip r:embed="rId3"/>
                          <a:stretch>
                            <a:fillRect l="-70787" t="-710345" r="-71910" b="-103448"/>
                          </a:stretch>
                        </a:blipFill>
                      </a:tcPr>
                    </a:tc>
                    <a:tc>
                      <a:txBody>
                        <a:bodyPr/>
                        <a:lstStyle/>
                        <a:p>
                          <a:endParaRPr lang="en-US"/>
                        </a:p>
                      </a:txBody>
                      <a:tcPr>
                        <a:blipFill>
                          <a:blip r:embed="rId3"/>
                          <a:stretch>
                            <a:fillRect l="-245161" t="-710345" r="-3226" b="-103448"/>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3"/>
                          <a:stretch>
                            <a:fillRect l="-1613" t="-810345" r="-246774" b="-3448"/>
                          </a:stretch>
                        </a:blipFill>
                      </a:tcPr>
                    </a:tc>
                    <a:tc>
                      <a:txBody>
                        <a:bodyPr/>
                        <a:lstStyle/>
                        <a:p>
                          <a:endParaRPr lang="en-US"/>
                        </a:p>
                      </a:txBody>
                      <a:tcPr>
                        <a:blipFill>
                          <a:blip r:embed="rId3"/>
                          <a:stretch>
                            <a:fillRect l="-70787" t="-810345" r="-71910" b="-3448"/>
                          </a:stretch>
                        </a:blipFill>
                      </a:tcPr>
                    </a:tc>
                    <a:tc>
                      <a:txBody>
                        <a:bodyPr/>
                        <a:lstStyle/>
                        <a:p>
                          <a:endParaRPr lang="en-US"/>
                        </a:p>
                      </a:txBody>
                      <a:tcPr>
                        <a:blipFill>
                          <a:blip r:embed="rId3"/>
                          <a:stretch>
                            <a:fillRect l="-245161" t="-810345" r="-3226" b="-3448"/>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448" r="-193548" b="-406897"/>
                          </a:stretch>
                        </a:blipFill>
                      </a:tcPr>
                    </a:tc>
                    <a:tc>
                      <a:txBody>
                        <a:bodyPr/>
                        <a:lstStyle/>
                        <a:p>
                          <a:endParaRPr lang="en-US"/>
                        </a:p>
                      </a:txBody>
                      <a:tcPr>
                        <a:blipFill>
                          <a:blip r:embed="rId4"/>
                          <a:stretch>
                            <a:fillRect l="-103279" t="-3448" r="-96721" b="-406897"/>
                          </a:stretch>
                        </a:blipFill>
                      </a:tcPr>
                    </a:tc>
                    <a:tc>
                      <a:txBody>
                        <a:bodyPr/>
                        <a:lstStyle/>
                        <a:p>
                          <a:endParaRPr lang="en-US"/>
                        </a:p>
                      </a:txBody>
                      <a:tcPr>
                        <a:blipFill>
                          <a:blip r:embed="rId4"/>
                          <a:stretch>
                            <a:fillRect l="-217544" t="-3448" r="-3509"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0000" r="-193548" b="-293333"/>
                          </a:stretch>
                        </a:blipFill>
                      </a:tcPr>
                    </a:tc>
                    <a:tc>
                      <a:txBody>
                        <a:bodyPr/>
                        <a:lstStyle/>
                        <a:p>
                          <a:endParaRPr lang="en-US"/>
                        </a:p>
                      </a:txBody>
                      <a:tcPr>
                        <a:blipFill>
                          <a:blip r:embed="rId4"/>
                          <a:stretch>
                            <a:fillRect l="-103279" t="-100000" r="-96721" b="-293333"/>
                          </a:stretch>
                        </a:blipFill>
                      </a:tcPr>
                    </a:tc>
                    <a:tc>
                      <a:txBody>
                        <a:bodyPr/>
                        <a:lstStyle/>
                        <a:p>
                          <a:endParaRPr lang="en-US"/>
                        </a:p>
                      </a:txBody>
                      <a:tcPr>
                        <a:blipFill>
                          <a:blip r:embed="rId4"/>
                          <a:stretch>
                            <a:fillRect l="-217544" t="-100000" r="-3509"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6897" r="-193548" b="-203448"/>
                          </a:stretch>
                        </a:blipFill>
                      </a:tcPr>
                    </a:tc>
                    <a:tc>
                      <a:txBody>
                        <a:bodyPr/>
                        <a:lstStyle/>
                        <a:p>
                          <a:endParaRPr lang="en-US"/>
                        </a:p>
                      </a:txBody>
                      <a:tcPr>
                        <a:blipFill>
                          <a:blip r:embed="rId4"/>
                          <a:stretch>
                            <a:fillRect l="-103279" t="-206897" r="-96721" b="-203448"/>
                          </a:stretch>
                        </a:blipFill>
                      </a:tcPr>
                    </a:tc>
                    <a:tc>
                      <a:txBody>
                        <a:bodyPr/>
                        <a:lstStyle/>
                        <a:p>
                          <a:endParaRPr lang="en-US"/>
                        </a:p>
                      </a:txBody>
                      <a:tcPr>
                        <a:blipFill>
                          <a:blip r:embed="rId4"/>
                          <a:stretch>
                            <a:fillRect l="-217544" t="-206897" r="-3509"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l="-1613" t="-296667" r="-193548" b="-96667"/>
                          </a:stretch>
                        </a:blipFill>
                      </a:tcPr>
                    </a:tc>
                    <a:tc>
                      <a:txBody>
                        <a:bodyPr/>
                        <a:lstStyle/>
                        <a:p>
                          <a:endParaRPr lang="en-US"/>
                        </a:p>
                      </a:txBody>
                      <a:tcPr>
                        <a:blipFill>
                          <a:blip r:embed="rId4"/>
                          <a:stretch>
                            <a:fillRect l="-103279" t="-296667" r="-96721" b="-96667"/>
                          </a:stretch>
                        </a:blipFill>
                      </a:tcPr>
                    </a:tc>
                    <a:tc>
                      <a:txBody>
                        <a:bodyPr/>
                        <a:lstStyle/>
                        <a:p>
                          <a:endParaRPr lang="en-US"/>
                        </a:p>
                      </a:txBody>
                      <a:tcPr>
                        <a:blipFill>
                          <a:blip r:embed="rId4"/>
                          <a:stretch>
                            <a:fillRect l="-217544" t="-296667" r="-3509"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l="-1613" t="-410345" r="-193548"/>
                          </a:stretch>
                        </a:blipFill>
                      </a:tcPr>
                    </a:tc>
                    <a:tc>
                      <a:txBody>
                        <a:bodyPr/>
                        <a:lstStyle/>
                        <a:p>
                          <a:endParaRPr lang="en-US"/>
                        </a:p>
                      </a:txBody>
                      <a:tcPr>
                        <a:blipFill>
                          <a:blip r:embed="rId4"/>
                          <a:stretch>
                            <a:fillRect l="-103279" t="-410345" r="-96721"/>
                          </a:stretch>
                        </a:blipFill>
                      </a:tcPr>
                    </a:tc>
                    <a:tc>
                      <a:txBody>
                        <a:bodyPr/>
                        <a:lstStyle/>
                        <a:p>
                          <a:endParaRPr lang="en-US"/>
                        </a:p>
                      </a:txBody>
                      <a:tcPr>
                        <a:blipFill>
                          <a:blip r:embed="rId4"/>
                          <a:stretch>
                            <a:fillRect l="-217544" t="-410345" r="-3509"/>
                          </a:stretch>
                        </a:blipFill>
                      </a:tcPr>
                    </a:tc>
                    <a:extLst>
                      <a:ext uri="{0D108BD9-81ED-4DB2-BD59-A6C34878D82A}">
                        <a16:rowId xmlns:a16="http://schemas.microsoft.com/office/drawing/2014/main" val="576065180"/>
                      </a:ext>
                    </a:extLst>
                  </a:tr>
                </a:tbl>
              </a:graphicData>
            </a:graphic>
          </p:graphicFrame>
        </mc:Fallback>
      </mc:AlternateContent>
      <p:grpSp>
        <p:nvGrpSpPr>
          <p:cNvPr id="45" name="Group 44">
            <a:extLst>
              <a:ext uri="{FF2B5EF4-FFF2-40B4-BE49-F238E27FC236}">
                <a16:creationId xmlns:a16="http://schemas.microsoft.com/office/drawing/2014/main" id="{564E6806-F917-0942-9192-0A69E5FAE198}"/>
              </a:ext>
            </a:extLst>
          </p:cNvPr>
          <p:cNvGrpSpPr/>
          <p:nvPr/>
        </p:nvGrpSpPr>
        <p:grpSpPr>
          <a:xfrm>
            <a:off x="628397" y="5117105"/>
            <a:ext cx="3080551" cy="1180625"/>
            <a:chOff x="4572000" y="4376943"/>
            <a:chExt cx="4225560" cy="2180893"/>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62A7873-906E-394D-8BC0-4D66A7C0470B}"/>
                    </a:ext>
                  </a:extLst>
                </p:cNvPr>
                <p:cNvSpPr txBox="1"/>
                <p:nvPr/>
              </p:nvSpPr>
              <p:spPr>
                <a:xfrm>
                  <a:off x="6342651" y="5051211"/>
                  <a:ext cx="648000"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charset="0"/>
                          </a:rPr>
                          <m:t>𝐸𝑝𝑖𝑑</m:t>
                        </m:r>
                      </m:oMath>
                    </m:oMathPara>
                  </a14:m>
                  <a:endParaRPr lang="en-GB" sz="1200" dirty="0"/>
                </a:p>
              </p:txBody>
            </p:sp>
          </mc:Choice>
          <mc:Fallback xmlns="">
            <p:sp>
              <p:nvSpPr>
                <p:cNvPr id="46" name="TextBox 45">
                  <a:extLst>
                    <a:ext uri="{FF2B5EF4-FFF2-40B4-BE49-F238E27FC236}">
                      <a16:creationId xmlns:a16="http://schemas.microsoft.com/office/drawing/2014/main" id="{D62A7873-906E-394D-8BC0-4D66A7C0470B}"/>
                    </a:ext>
                  </a:extLst>
                </p:cNvPr>
                <p:cNvSpPr txBox="1">
                  <a:spLocks noRot="1" noChangeAspect="1" noMove="1" noResize="1" noEditPoints="1" noAdjustHandles="1" noChangeArrowheads="1" noChangeShapeType="1" noTextEdit="1"/>
                </p:cNvSpPr>
                <p:nvPr/>
              </p:nvSpPr>
              <p:spPr>
                <a:xfrm>
                  <a:off x="6342651" y="5051211"/>
                  <a:ext cx="648000" cy="479681"/>
                </a:xfrm>
                <a:prstGeom prst="ellipse">
                  <a:avLst/>
                </a:prstGeom>
                <a:blipFill>
                  <a:blip r:embed="rId5"/>
                  <a:stretch>
                    <a:fillRect b="-476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1AEFA31-D54F-E547-AE65-9B86DEA23E10}"/>
                    </a:ext>
                  </a:extLst>
                </p:cNvPr>
                <p:cNvSpPr txBox="1"/>
                <p:nvPr/>
              </p:nvSpPr>
              <p:spPr>
                <a:xfrm>
                  <a:off x="4616825" y="4476126"/>
                  <a:ext cx="1296000" cy="475421"/>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𝑅𝑒𝑠𝑡𝑟𝑖𝑐𝑡</m:t>
                        </m:r>
                        <m:d>
                          <m:dPr>
                            <m:ctrlPr>
                              <a:rPr lang="de-DE" sz="1200" b="0" i="1" smtClean="0">
                                <a:latin typeface="Cambria Math" panose="02040503050406030204" pitchFamily="18" charset="0"/>
                              </a:rPr>
                            </m:ctrlPr>
                          </m:dPr>
                          <m:e>
                            <m:r>
                              <a:rPr lang="de-DE" sz="1200" b="0" i="1" smtClean="0">
                                <a:latin typeface="Cambria Math" panose="02040503050406030204" pitchFamily="18" charset="0"/>
                              </a:rPr>
                              <m:t>𝑋</m:t>
                            </m:r>
                          </m:e>
                        </m:d>
                      </m:oMath>
                    </m:oMathPara>
                  </a14:m>
                  <a:endParaRPr lang="en-GB" sz="1200" dirty="0"/>
                </a:p>
              </p:txBody>
            </p:sp>
          </mc:Choice>
          <mc:Fallback xmlns="">
            <p:sp>
              <p:nvSpPr>
                <p:cNvPr id="49" name="TextBox 48">
                  <a:extLst>
                    <a:ext uri="{FF2B5EF4-FFF2-40B4-BE49-F238E27FC236}">
                      <a16:creationId xmlns:a16="http://schemas.microsoft.com/office/drawing/2014/main" id="{21AEFA31-D54F-E547-AE65-9B86DEA23E10}"/>
                    </a:ext>
                  </a:extLst>
                </p:cNvPr>
                <p:cNvSpPr txBox="1">
                  <a:spLocks noRot="1" noChangeAspect="1" noMove="1" noResize="1" noEditPoints="1" noAdjustHandles="1" noChangeArrowheads="1" noChangeShapeType="1" noTextEdit="1"/>
                </p:cNvSpPr>
                <p:nvPr/>
              </p:nvSpPr>
              <p:spPr>
                <a:xfrm>
                  <a:off x="4616825" y="4476126"/>
                  <a:ext cx="1296000" cy="475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4A3098F-7A76-0D4E-95FC-817E14C96122}"/>
                    </a:ext>
                  </a:extLst>
                </p:cNvPr>
                <p:cNvSpPr txBox="1"/>
                <p:nvPr/>
              </p:nvSpPr>
              <p:spPr>
                <a:xfrm>
                  <a:off x="7653435" y="4376943"/>
                  <a:ext cx="1144125" cy="677625"/>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en-GB" sz="1200" dirty="0"/>
                </a:p>
              </p:txBody>
            </p:sp>
          </mc:Choice>
          <mc:Fallback xmlns="">
            <p:sp>
              <p:nvSpPr>
                <p:cNvPr id="50" name="TextBox 49">
                  <a:extLst>
                    <a:ext uri="{FF2B5EF4-FFF2-40B4-BE49-F238E27FC236}">
                      <a16:creationId xmlns:a16="http://schemas.microsoft.com/office/drawing/2014/main" id="{74A3098F-7A76-0D4E-95FC-817E14C96122}"/>
                    </a:ext>
                  </a:extLst>
                </p:cNvPr>
                <p:cNvSpPr txBox="1">
                  <a:spLocks noRot="1" noChangeAspect="1" noMove="1" noResize="1" noEditPoints="1" noAdjustHandles="1" noChangeArrowheads="1" noChangeShapeType="1" noTextEdit="1"/>
                </p:cNvSpPr>
                <p:nvPr/>
              </p:nvSpPr>
              <p:spPr>
                <a:xfrm>
                  <a:off x="7653435" y="4376943"/>
                  <a:ext cx="1144125" cy="677625"/>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2A5E6CD-64C3-A24F-B95E-73AF2E89D41C}"/>
                    </a:ext>
                  </a:extLst>
                </p:cNvPr>
                <p:cNvSpPr txBox="1"/>
                <p:nvPr/>
              </p:nvSpPr>
              <p:spPr>
                <a:xfrm>
                  <a:off x="4572000" y="5516928"/>
                  <a:ext cx="1383249"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𝑇𝑟𝑎𝑣𝑒𝑙</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1" name="TextBox 50">
                  <a:extLst>
                    <a:ext uri="{FF2B5EF4-FFF2-40B4-BE49-F238E27FC236}">
                      <a16:creationId xmlns:a16="http://schemas.microsoft.com/office/drawing/2014/main" id="{A2A5E6CD-64C3-A24F-B95E-73AF2E89D41C}"/>
                    </a:ext>
                  </a:extLst>
                </p:cNvPr>
                <p:cNvSpPr txBox="1">
                  <a:spLocks noRot="1" noChangeAspect="1" noMove="1" noResize="1" noEditPoints="1" noAdjustHandles="1" noChangeArrowheads="1" noChangeShapeType="1" noTextEdit="1"/>
                </p:cNvSpPr>
                <p:nvPr/>
              </p:nvSpPr>
              <p:spPr>
                <a:xfrm>
                  <a:off x="4572000" y="5516928"/>
                  <a:ext cx="1383249" cy="4796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436A634-E76A-5242-981B-480B58DF7DD3}"/>
                    </a:ext>
                  </a:extLst>
                </p:cNvPr>
                <p:cNvSpPr txBox="1"/>
                <p:nvPr/>
              </p:nvSpPr>
              <p:spPr>
                <a:xfrm>
                  <a:off x="6131283" y="6078155"/>
                  <a:ext cx="1120628" cy="4796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𝑆𝑖𝑐𝑘</m:t>
                        </m:r>
                        <m:d>
                          <m:dPr>
                            <m:ctrlPr>
                              <a:rPr lang="de-DE" sz="1200" b="0" i="1" smtClean="0">
                                <a:latin typeface="Cambria Math" panose="02040503050406030204" pitchFamily="18" charset="0"/>
                              </a:rPr>
                            </m:ctrlPr>
                          </m:dPr>
                          <m:e>
                            <m:r>
                              <a:rPr lang="de-DE" sz="1200" b="0" i="1" smtClean="0">
                                <a:latin typeface="Cambria Math" charset="0"/>
                              </a:rPr>
                              <m:t>𝑋</m:t>
                            </m:r>
                          </m:e>
                        </m:d>
                      </m:oMath>
                    </m:oMathPara>
                  </a14:m>
                  <a:endParaRPr lang="en-GB" sz="1200" dirty="0"/>
                </a:p>
              </p:txBody>
            </p:sp>
          </mc:Choice>
          <mc:Fallback xmlns="">
            <p:sp>
              <p:nvSpPr>
                <p:cNvPr id="52" name="TextBox 51">
                  <a:extLst>
                    <a:ext uri="{FF2B5EF4-FFF2-40B4-BE49-F238E27FC236}">
                      <a16:creationId xmlns:a16="http://schemas.microsoft.com/office/drawing/2014/main" id="{C436A634-E76A-5242-981B-480B58DF7DD3}"/>
                    </a:ext>
                  </a:extLst>
                </p:cNvPr>
                <p:cNvSpPr txBox="1">
                  <a:spLocks noRot="1" noChangeAspect="1" noMove="1" noResize="1" noEditPoints="1" noAdjustHandles="1" noChangeArrowheads="1" noChangeShapeType="1" noTextEdit="1"/>
                </p:cNvSpPr>
                <p:nvPr/>
              </p:nvSpPr>
              <p:spPr>
                <a:xfrm>
                  <a:off x="6131283" y="6078155"/>
                  <a:ext cx="1120628" cy="4796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AD280E20-AC7D-E14C-BAA8-E39D782B78EB}"/>
                </a:ext>
              </a:extLst>
            </p:cNvPr>
            <p:cNvCxnSpPr>
              <a:cxnSpLocks/>
              <a:stCxn id="49" idx="3"/>
              <a:endCxn id="74" idx="1"/>
            </p:cNvCxnSpPr>
            <p:nvPr/>
          </p:nvCxnSpPr>
          <p:spPr>
            <a:xfrm>
              <a:off x="5912825" y="4713837"/>
              <a:ext cx="1284952" cy="2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E5205-D194-FA45-BA42-2BF85E2F25A2}"/>
                </a:ext>
              </a:extLst>
            </p:cNvPr>
            <p:cNvCxnSpPr>
              <a:cxnSpLocks/>
              <a:stCxn id="50" idx="1"/>
              <a:endCxn id="74" idx="3"/>
            </p:cNvCxnSpPr>
            <p:nvPr/>
          </p:nvCxnSpPr>
          <p:spPr>
            <a:xfrm flipH="1">
              <a:off x="7341778" y="4715756"/>
              <a:ext cx="311657" cy="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A9D068-ACD0-E949-BC7E-2CBEB3C5463C}"/>
                </a:ext>
              </a:extLst>
            </p:cNvPr>
            <p:cNvCxnSpPr>
              <a:cxnSpLocks/>
              <a:stCxn id="51" idx="6"/>
              <a:endCxn id="70" idx="1"/>
            </p:cNvCxnSpPr>
            <p:nvPr/>
          </p:nvCxnSpPr>
          <p:spPr>
            <a:xfrm>
              <a:off x="5955249" y="5756770"/>
              <a:ext cx="352313" cy="4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04C9A2-102F-B34B-BB85-D0F8E6FA7807}"/>
                </a:ext>
              </a:extLst>
            </p:cNvPr>
            <p:cNvCxnSpPr>
              <a:cxnSpLocks/>
              <a:stCxn id="70" idx="0"/>
              <a:endCxn id="46" idx="4"/>
            </p:cNvCxnSpPr>
            <p:nvPr/>
          </p:nvCxnSpPr>
          <p:spPr>
            <a:xfrm flipV="1">
              <a:off x="6379562" y="5530891"/>
              <a:ext cx="287089" cy="157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747BACF-D0E3-7040-8612-40ACBF846761}"/>
                </a:ext>
              </a:extLst>
            </p:cNvPr>
            <p:cNvCxnSpPr>
              <a:cxnSpLocks/>
              <a:stCxn id="70" idx="2"/>
              <a:endCxn id="52" idx="0"/>
            </p:cNvCxnSpPr>
            <p:nvPr/>
          </p:nvCxnSpPr>
          <p:spPr>
            <a:xfrm>
              <a:off x="6379562" y="5832883"/>
              <a:ext cx="312036" cy="245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736F79E-48AF-A14D-8C1B-E3F5FAF63378}"/>
                </a:ext>
              </a:extLst>
            </p:cNvPr>
            <p:cNvCxnSpPr>
              <a:cxnSpLocks/>
              <a:stCxn id="74" idx="2"/>
              <a:endCxn id="52" idx="0"/>
            </p:cNvCxnSpPr>
            <p:nvPr/>
          </p:nvCxnSpPr>
          <p:spPr>
            <a:xfrm flipH="1">
              <a:off x="6691598" y="4788574"/>
              <a:ext cx="578180" cy="1289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767153F-DC38-0741-85B9-5ADED9B0D323}"/>
                </a:ext>
              </a:extLst>
            </p:cNvPr>
            <p:cNvCxnSpPr>
              <a:cxnSpLocks/>
              <a:stCxn id="46" idx="0"/>
              <a:endCxn id="74" idx="1"/>
            </p:cNvCxnSpPr>
            <p:nvPr/>
          </p:nvCxnSpPr>
          <p:spPr>
            <a:xfrm flipV="1">
              <a:off x="6666651" y="4716575"/>
              <a:ext cx="531126" cy="33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10259C3-B1A2-174A-9910-4048ED722BD8}"/>
                </a:ext>
              </a:extLst>
            </p:cNvPr>
            <p:cNvGrpSpPr/>
            <p:nvPr/>
          </p:nvGrpSpPr>
          <p:grpSpPr>
            <a:xfrm>
              <a:off x="7151697" y="4598496"/>
              <a:ext cx="529501" cy="457489"/>
              <a:chOff x="6669977" y="2891240"/>
              <a:chExt cx="529501" cy="457489"/>
            </a:xfrm>
          </p:grpSpPr>
          <p:sp>
            <p:nvSpPr>
              <p:cNvPr id="73" name="Rectangle 72">
                <a:extLst>
                  <a:ext uri="{FF2B5EF4-FFF2-40B4-BE49-F238E27FC236}">
                    <a16:creationId xmlns:a16="http://schemas.microsoft.com/office/drawing/2014/main" id="{787965B4-3A40-6A47-B243-BCB2A0F7B85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4" name="Rectangle 73">
                <a:extLst>
                  <a:ext uri="{FF2B5EF4-FFF2-40B4-BE49-F238E27FC236}">
                    <a16:creationId xmlns:a16="http://schemas.microsoft.com/office/drawing/2014/main" id="{01BA3751-B9B7-8F4F-94B9-A8478E64C31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5" name="Rectangle 74">
                <a:extLst>
                  <a:ext uri="{FF2B5EF4-FFF2-40B4-BE49-F238E27FC236}">
                    <a16:creationId xmlns:a16="http://schemas.microsoft.com/office/drawing/2014/main" id="{BC011776-EE70-B640-9CD1-877CE538414C}"/>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EEFA9C0-0AD2-4747-8ACA-2D2A85CC03FC}"/>
                      </a:ext>
                    </a:extLst>
                  </p:cNvPr>
                  <p:cNvSpPr txBox="1"/>
                  <p:nvPr/>
                </p:nvSpPr>
                <p:spPr>
                  <a:xfrm>
                    <a:off x="6903780" y="3007608"/>
                    <a:ext cx="295698"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panose="02040503050406030204" pitchFamily="18" charset="0"/>
                                </a:rPr>
                                <m:t>𝑈</m:t>
                              </m:r>
                            </m:sub>
                          </m:sSub>
                        </m:oMath>
                      </m:oMathPara>
                    </a14:m>
                    <a:endParaRPr lang="en-GB" sz="1200" dirty="0"/>
                  </a:p>
                </p:txBody>
              </p:sp>
            </mc:Choice>
            <mc:Fallback xmlns="">
              <p:sp>
                <p:nvSpPr>
                  <p:cNvPr id="76" name="TextBox 75">
                    <a:extLst>
                      <a:ext uri="{FF2B5EF4-FFF2-40B4-BE49-F238E27FC236}">
                        <a16:creationId xmlns:a16="http://schemas.microsoft.com/office/drawing/2014/main" id="{2EEFA9C0-0AD2-4747-8ACA-2D2A85CC03FC}"/>
                      </a:ext>
                    </a:extLst>
                  </p:cNvPr>
                  <p:cNvSpPr txBox="1">
                    <a:spLocks noRot="1" noChangeAspect="1" noMove="1" noResize="1" noEditPoints="1" noAdjustHandles="1" noChangeArrowheads="1" noChangeShapeType="1" noTextEdit="1"/>
                  </p:cNvSpPr>
                  <p:nvPr/>
                </p:nvSpPr>
                <p:spPr>
                  <a:xfrm>
                    <a:off x="6903780" y="3007608"/>
                    <a:ext cx="295698" cy="341121"/>
                  </a:xfrm>
                  <a:prstGeom prst="rect">
                    <a:avLst/>
                  </a:prstGeom>
                  <a:blipFill>
                    <a:blip r:embed="rId10"/>
                    <a:stretch>
                      <a:fillRect l="-16667" b="-18750"/>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8DCA9AC8-7954-E449-A487-322B8EA0FED8}"/>
                </a:ext>
              </a:extLst>
            </p:cNvPr>
            <p:cNvGrpSpPr/>
            <p:nvPr/>
          </p:nvGrpSpPr>
          <p:grpSpPr>
            <a:xfrm>
              <a:off x="6071868" y="5642804"/>
              <a:ext cx="425774" cy="456384"/>
              <a:chOff x="6191042" y="3935548"/>
              <a:chExt cx="425774" cy="456384"/>
            </a:xfrm>
          </p:grpSpPr>
          <p:sp>
            <p:nvSpPr>
              <p:cNvPr id="69" name="Rectangle 68">
                <a:extLst>
                  <a:ext uri="{FF2B5EF4-FFF2-40B4-BE49-F238E27FC236}">
                    <a16:creationId xmlns:a16="http://schemas.microsoft.com/office/drawing/2014/main" id="{BCB3FA39-BE26-5F4E-8351-205D2DC1B0B1}"/>
                  </a:ext>
                </a:extLst>
              </p:cNvPr>
              <p:cNvSpPr/>
              <p:nvPr/>
            </p:nvSpPr>
            <p:spPr>
              <a:xfrm>
                <a:off x="6380656" y="393554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0" name="Rectangle 69">
                <a:extLst>
                  <a:ext uri="{FF2B5EF4-FFF2-40B4-BE49-F238E27FC236}">
                    <a16:creationId xmlns:a16="http://schemas.microsoft.com/office/drawing/2014/main" id="{692E5C08-CC1A-AB46-ACC7-F7BC58B3C91C}"/>
                  </a:ext>
                </a:extLst>
              </p:cNvPr>
              <p:cNvSpPr/>
              <p:nvPr/>
            </p:nvSpPr>
            <p:spPr>
              <a:xfrm>
                <a:off x="6426736" y="398162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1" name="Rectangle 70">
                <a:extLst>
                  <a:ext uri="{FF2B5EF4-FFF2-40B4-BE49-F238E27FC236}">
                    <a16:creationId xmlns:a16="http://schemas.microsoft.com/office/drawing/2014/main" id="{A0907CFD-871F-2F40-825B-F484808D51F2}"/>
                  </a:ext>
                </a:extLst>
              </p:cNvPr>
              <p:cNvSpPr/>
              <p:nvPr/>
            </p:nvSpPr>
            <p:spPr>
              <a:xfrm>
                <a:off x="6472816" y="402770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5277568-56CF-BB45-ADE0-2316AB0B8AA7}"/>
                      </a:ext>
                    </a:extLst>
                  </p:cNvPr>
                  <p:cNvSpPr txBox="1"/>
                  <p:nvPr/>
                </p:nvSpPr>
                <p:spPr>
                  <a:xfrm>
                    <a:off x="6191042" y="4050810"/>
                    <a:ext cx="269840" cy="341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2</m:t>
                              </m:r>
                            </m:sub>
                          </m:sSub>
                        </m:oMath>
                      </m:oMathPara>
                    </a14:m>
                    <a:endParaRPr lang="en-GB" sz="1200" dirty="0"/>
                  </a:p>
                </p:txBody>
              </p:sp>
            </mc:Choice>
            <mc:Fallback xmlns="">
              <p:sp>
                <p:nvSpPr>
                  <p:cNvPr id="72" name="TextBox 71">
                    <a:extLst>
                      <a:ext uri="{FF2B5EF4-FFF2-40B4-BE49-F238E27FC236}">
                        <a16:creationId xmlns:a16="http://schemas.microsoft.com/office/drawing/2014/main" id="{F5277568-56CF-BB45-ADE0-2316AB0B8AA7}"/>
                      </a:ext>
                    </a:extLst>
                  </p:cNvPr>
                  <p:cNvSpPr txBox="1">
                    <a:spLocks noRot="1" noChangeAspect="1" noMove="1" noResize="1" noEditPoints="1" noAdjustHandles="1" noChangeArrowheads="1" noChangeShapeType="1" noTextEdit="1"/>
                  </p:cNvSpPr>
                  <p:nvPr/>
                </p:nvSpPr>
                <p:spPr>
                  <a:xfrm>
                    <a:off x="6191042" y="4050810"/>
                    <a:ext cx="269840" cy="341122"/>
                  </a:xfrm>
                  <a:prstGeom prst="rect">
                    <a:avLst/>
                  </a:prstGeom>
                  <a:blipFill>
                    <a:blip r:embed="rId11"/>
                    <a:stretch>
                      <a:fillRect l="-18750" r="-6250" b="-26667"/>
                    </a:stretch>
                  </a:blipFill>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3C683002-008F-BA48-9146-F0337AE630CA}"/>
                </a:ext>
              </a:extLst>
            </p:cNvPr>
            <p:cNvGrpSpPr/>
            <p:nvPr/>
          </p:nvGrpSpPr>
          <p:grpSpPr>
            <a:xfrm>
              <a:off x="5145083" y="5078737"/>
              <a:ext cx="498717" cy="457489"/>
              <a:chOff x="6669977" y="2891240"/>
              <a:chExt cx="498717" cy="457489"/>
            </a:xfrm>
          </p:grpSpPr>
          <p:sp>
            <p:nvSpPr>
              <p:cNvPr id="65" name="Rectangle 64">
                <a:extLst>
                  <a:ext uri="{FF2B5EF4-FFF2-40B4-BE49-F238E27FC236}">
                    <a16:creationId xmlns:a16="http://schemas.microsoft.com/office/drawing/2014/main" id="{7ECD37E0-69A4-CA44-B87B-A33011B6383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6" name="Rectangle 65">
                <a:extLst>
                  <a:ext uri="{FF2B5EF4-FFF2-40B4-BE49-F238E27FC236}">
                    <a16:creationId xmlns:a16="http://schemas.microsoft.com/office/drawing/2014/main" id="{D0006951-9A6B-4B43-B647-F0B22EBAF29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7" name="Rectangle 66">
                <a:extLst>
                  <a:ext uri="{FF2B5EF4-FFF2-40B4-BE49-F238E27FC236}">
                    <a16:creationId xmlns:a16="http://schemas.microsoft.com/office/drawing/2014/main" id="{776B7506-F3BB-074D-ABAE-9DEC799AC09E}"/>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0649562-3A68-5146-AE53-3E34A1289572}"/>
                      </a:ext>
                    </a:extLst>
                  </p:cNvPr>
                  <p:cNvSpPr txBox="1"/>
                  <p:nvPr/>
                </p:nvSpPr>
                <p:spPr>
                  <a:xfrm>
                    <a:off x="6903780" y="3007608"/>
                    <a:ext cx="264914" cy="341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charset="0"/>
                                </a:rPr>
                                <m:t>𝑔</m:t>
                              </m:r>
                            </m:e>
                            <m:sub>
                              <m:r>
                                <a:rPr lang="de-DE" sz="1200" b="0" i="1" smtClean="0">
                                  <a:latin typeface="Cambria Math" charset="0"/>
                                </a:rPr>
                                <m:t>1</m:t>
                              </m:r>
                            </m:sub>
                          </m:sSub>
                        </m:oMath>
                      </m:oMathPara>
                    </a14:m>
                    <a:endParaRPr lang="en-GB" sz="1200" dirty="0"/>
                  </a:p>
                </p:txBody>
              </p:sp>
            </mc:Choice>
            <mc:Fallback xmlns="">
              <p:sp>
                <p:nvSpPr>
                  <p:cNvPr id="68" name="TextBox 67">
                    <a:extLst>
                      <a:ext uri="{FF2B5EF4-FFF2-40B4-BE49-F238E27FC236}">
                        <a16:creationId xmlns:a16="http://schemas.microsoft.com/office/drawing/2014/main" id="{80649562-3A68-5146-AE53-3E34A1289572}"/>
                      </a:ext>
                    </a:extLst>
                  </p:cNvPr>
                  <p:cNvSpPr txBox="1">
                    <a:spLocks noRot="1" noChangeAspect="1" noMove="1" noResize="1" noEditPoints="1" noAdjustHandles="1" noChangeArrowheads="1" noChangeShapeType="1" noTextEdit="1"/>
                  </p:cNvSpPr>
                  <p:nvPr/>
                </p:nvSpPr>
                <p:spPr>
                  <a:xfrm>
                    <a:off x="6903780" y="3007608"/>
                    <a:ext cx="264914" cy="341121"/>
                  </a:xfrm>
                  <a:prstGeom prst="rect">
                    <a:avLst/>
                  </a:prstGeom>
                  <a:blipFill>
                    <a:blip r:embed="rId12"/>
                    <a:stretch>
                      <a:fillRect l="-26667" r="-6667" b="-26667"/>
                    </a:stretch>
                  </a:blipFill>
                </p:spPr>
                <p:txBody>
                  <a:bodyPr/>
                  <a:lstStyle/>
                  <a:p>
                    <a:r>
                      <a:rPr lang="en-GB">
                        <a:noFill/>
                      </a:rPr>
                      <a:t> </a:t>
                    </a:r>
                  </a:p>
                </p:txBody>
              </p:sp>
            </mc:Fallback>
          </mc:AlternateContent>
        </p:grpSp>
        <p:cxnSp>
          <p:nvCxnSpPr>
            <p:cNvPr id="63" name="Straight Connector 62">
              <a:extLst>
                <a:ext uri="{FF2B5EF4-FFF2-40B4-BE49-F238E27FC236}">
                  <a16:creationId xmlns:a16="http://schemas.microsoft.com/office/drawing/2014/main" id="{101109CA-3441-5A4D-AEC9-4AA493FCA6B0}"/>
                </a:ext>
              </a:extLst>
            </p:cNvPr>
            <p:cNvCxnSpPr>
              <a:cxnSpLocks/>
              <a:stCxn id="49" idx="2"/>
              <a:endCxn id="66" idx="0"/>
            </p:cNvCxnSpPr>
            <p:nvPr/>
          </p:nvCxnSpPr>
          <p:spPr>
            <a:xfrm flipH="1">
              <a:off x="5263163" y="4951547"/>
              <a:ext cx="1662" cy="173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1A4C9A1-7FE1-CD4C-8554-2377AA552432}"/>
                </a:ext>
              </a:extLst>
            </p:cNvPr>
            <p:cNvCxnSpPr>
              <a:cxnSpLocks/>
              <a:stCxn id="66" idx="2"/>
              <a:endCxn id="51" idx="0"/>
            </p:cNvCxnSpPr>
            <p:nvPr/>
          </p:nvCxnSpPr>
          <p:spPr>
            <a:xfrm>
              <a:off x="5263163" y="5268815"/>
              <a:ext cx="462" cy="24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3DC7BB94-B380-9547-8207-FA545057A213}"/>
              </a:ext>
            </a:extLst>
          </p:cNvPr>
          <p:cNvSpPr txBox="1"/>
          <p:nvPr/>
        </p:nvSpPr>
        <p:spPr>
          <a:xfrm>
            <a:off x="3887596" y="5280129"/>
            <a:ext cx="2104839"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But: Counting with utilities and additive semantics!</a:t>
            </a:r>
          </a:p>
        </p:txBody>
      </p:sp>
    </p:spTree>
    <p:extLst>
      <p:ext uri="{BB962C8B-B14F-4D97-AF65-F5344CB8AC3E}">
        <p14:creationId xmlns:p14="http://schemas.microsoft.com/office/powerpoint/2010/main" val="36328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2. Logvars in the Markov Blanket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p:txBody>
              <a:bodyPr>
                <a:normAutofit/>
              </a:bodyPr>
              <a:lstStyle/>
              <a:p>
                <a:r>
                  <a:rPr lang="en-GB" dirty="0"/>
                  <a:t>Count conversion with utilities</a:t>
                </a:r>
              </a:p>
              <a:p>
                <a:pPr lvl="1"/>
                <a:r>
                  <a:rPr lang="en-GB" dirty="0"/>
                  <a:t>Additive semantics: Add up utilities</a:t>
                </a:r>
              </a:p>
              <a:p>
                <a:pPr lvl="2"/>
                <a:r>
                  <a:rPr lang="en-GB" dirty="0"/>
                  <a:t>Instead of multiplicate semantics: </a:t>
                </a:r>
                <a:br>
                  <a:rPr lang="en-GB" dirty="0"/>
                </a:br>
                <a:r>
                  <a:rPr lang="en-GB" dirty="0"/>
                  <a:t>Multiply, leading to exponentiation</a:t>
                </a:r>
              </a:p>
              <a:p>
                <a:pPr lvl="2"/>
                <a:endParaRPr lang="en-GB" dirty="0"/>
              </a:p>
              <a:p>
                <a:r>
                  <a:rPr lang="en-GB" dirty="0"/>
                  <a:t>Given histogram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𝑘</m:t>
                            </m:r>
                          </m:sub>
                        </m:sSub>
                      </m:e>
                    </m:d>
                  </m:oMath>
                </a14:m>
                <a:r>
                  <a:rPr lang="en-GB" dirty="0"/>
                  <a:t> and utilities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𝑢</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𝑢</m:t>
                        </m:r>
                      </m:e>
                      <m:sub>
                        <m:r>
                          <a:rPr lang="de-DE" i="1">
                            <a:latin typeface="Cambria Math" panose="02040503050406030204" pitchFamily="18" charset="0"/>
                          </a:rPr>
                          <m:t>𝑘</m:t>
                        </m:r>
                      </m:sub>
                    </m:sSub>
                  </m:oMath>
                </a14:m>
                <a:endParaRPr lang="en-GB" dirty="0"/>
              </a:p>
              <a:p>
                <a:pPr lvl="1"/>
                <a:r>
                  <a:rPr lang="en-GB" dirty="0"/>
                  <a:t>New utility: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1</m:t>
                        </m:r>
                      </m:sub>
                    </m:sSub>
                    <m:r>
                      <a:rPr lang="de-DE"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1</m:t>
                        </m:r>
                      </m:sub>
                    </m:sSub>
                    <m:r>
                      <a:rPr lang="de-DE" b="0" i="1" smtClean="0">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b="0" i="1" smtClean="0">
                            <a:latin typeface="Cambria Math" panose="02040503050406030204" pitchFamily="18" charset="0"/>
                          </a:rPr>
                          <m:t>𝑘</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𝑘</m:t>
                        </m:r>
                      </m:sub>
                    </m:sSub>
                  </m:oMath>
                </a14:m>
                <a:endParaRPr lang="en-GB" dirty="0"/>
              </a:p>
              <a:p>
                <a:pPr lvl="2"/>
                <a:r>
                  <a:rPr lang="en-GB" dirty="0"/>
                  <a:t>Instead of: </a:t>
                </a:r>
                <a14:m>
                  <m:oMath xmlns:m="http://schemas.openxmlformats.org/officeDocument/2006/math">
                    <m:sSubSup>
                      <m:sSubSupPr>
                        <m:ctrlPr>
                          <a:rPr lang="de-DE" b="0" i="1">
                            <a:latin typeface="Cambria Math" panose="02040503050406030204" pitchFamily="18" charset="0"/>
                          </a:rPr>
                        </m:ctrlPr>
                      </m:sSubSupPr>
                      <m:e>
                        <m:r>
                          <a:rPr lang="de-DE" b="0" i="1" smtClean="0">
                            <a:latin typeface="Cambria Math" panose="02040503050406030204" pitchFamily="18" charset="0"/>
                          </a:rPr>
                          <m:t>𝑝</m:t>
                        </m:r>
                      </m:e>
                      <m:sub>
                        <m:r>
                          <a:rPr lang="de-DE" i="1">
                            <a:latin typeface="Cambria Math" panose="02040503050406030204" pitchFamily="18" charset="0"/>
                          </a:rPr>
                          <m:t>1</m:t>
                        </m:r>
                      </m:sub>
                      <m:sup>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1</m:t>
                            </m:r>
                          </m:sub>
                        </m:sSub>
                      </m:sup>
                    </m:sSub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r>
                          <a:rPr lang="de-DE" b="0" i="1" smtClean="0">
                            <a:latin typeface="Cambria Math" panose="02040503050406030204" pitchFamily="18" charset="0"/>
                          </a:rPr>
                          <m:t>𝑝</m:t>
                        </m:r>
                      </m:e>
                      <m:sub>
                        <m:r>
                          <a:rPr lang="de-DE" i="1">
                            <a:latin typeface="Cambria Math" panose="02040503050406030204" pitchFamily="18" charset="0"/>
                          </a:rPr>
                          <m:t>𝑘</m:t>
                        </m:r>
                      </m:sub>
                      <m:sup>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𝑘</m:t>
                            </m:r>
                          </m:sub>
                        </m:sSub>
                      </m:sup>
                    </m:sSubSup>
                  </m:oMath>
                </a14:m>
                <a:endParaRPr lang="en-GB" dirty="0"/>
              </a:p>
              <a:p>
                <a:pPr lvl="1"/>
                <a:r>
                  <a:rPr lang="en-GB" dirty="0"/>
                  <a:t>Formally, </a:t>
                </a:r>
              </a:p>
              <a:p>
                <a:pPr marL="7938" lvl="1" indent="0">
                  <a:buNone/>
                </a:pPr>
                <a14:m>
                  <m:oMathPara xmlns:m="http://schemas.openxmlformats.org/officeDocument/2006/math">
                    <m:oMathParaPr>
                      <m:jc m:val="centerGroup"/>
                    </m:oMathParaPr>
                    <m:oMath xmlns:m="http://schemas.openxmlformats.org/officeDocument/2006/math">
                      <m:sSubSup>
                        <m:sSubSupPr>
                          <m:ctrlPr>
                            <a:rPr lang="de-DE" sz="2000" i="1">
                              <a:latin typeface="Cambria Math" panose="02040503050406030204" pitchFamily="18" charset="0"/>
                              <a:ea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𝜙</m:t>
                          </m:r>
                        </m:e>
                        <m:sub>
                          <m:r>
                            <a:rPr lang="de-DE" sz="2000" i="1">
                              <a:latin typeface="Cambria Math" panose="02040503050406030204" pitchFamily="18" charset="0"/>
                              <a:ea typeface="Cambria Math" panose="02040503050406030204" pitchFamily="18" charset="0"/>
                            </a:rPr>
                            <m:t>𝑈</m:t>
                          </m:r>
                        </m:sub>
                        <m:sup>
                          <m:r>
                            <a:rPr lang="en-GB" sz="2000" i="1">
                              <a:latin typeface="Cambria Math" panose="02040503050406030204" pitchFamily="18" charset="0"/>
                              <a:ea typeface="Cambria Math" panose="02040503050406030204" pitchFamily="18" charset="0"/>
                            </a:rPr>
                            <m:t>′</m:t>
                          </m:r>
                        </m:sup>
                      </m:sSubSup>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𝑎</m:t>
                              </m:r>
                            </m:e>
                            <m:sub>
                              <m:r>
                                <a:rPr lang="en-GB" sz="2000" i="1">
                                  <a:latin typeface="Cambria Math" panose="02040503050406030204" pitchFamily="18" charset="0"/>
                                </a:rPr>
                                <m:t>𝑖</m:t>
                              </m:r>
                              <m:r>
                                <a:rPr lang="en-GB" sz="2000" i="1">
                                  <a:latin typeface="Cambria Math" panose="02040503050406030204" pitchFamily="18" charset="0"/>
                                </a:rPr>
                                <m:t>−1</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h</m:t>
                              </m:r>
                              <m:r>
                                <a:rPr lang="en-GB" sz="2000" i="1">
                                  <a:latin typeface="Cambria Math" panose="02040503050406030204" pitchFamily="18" charset="0"/>
                                </a:rPr>
                                <m:t>,</m:t>
                              </m:r>
                              <m:r>
                                <a:rPr lang="en-GB" sz="2000" i="1">
                                  <a:latin typeface="Cambria Math" panose="02040503050406030204" pitchFamily="18" charset="0"/>
                                </a:rPr>
                                <m:t>𝑎</m:t>
                              </m:r>
                            </m:e>
                            <m:sub>
                              <m:r>
                                <a:rPr lang="en-GB" sz="2000" i="1">
                                  <a:latin typeface="Cambria Math" panose="02040503050406030204" pitchFamily="18" charset="0"/>
                                </a:rPr>
                                <m:t>𝑖</m:t>
                              </m:r>
                              <m:r>
                                <a:rPr lang="en-GB" sz="2000" i="1">
                                  <a:latin typeface="Cambria Math" panose="02040503050406030204" pitchFamily="18" charset="0"/>
                                </a:rPr>
                                <m:t>+1</m:t>
                              </m:r>
                            </m:sub>
                          </m:sSub>
                          <m:r>
                            <a:rPr lang="en-GB" sz="2000" i="1">
                              <a:latin typeface="Cambria Math" panose="02040503050406030204" pitchFamily="18" charset="0"/>
                            </a:rPr>
                            <m:t>,…</m:t>
                          </m:r>
                        </m:e>
                      </m:d>
                      <m:r>
                        <a:rPr lang="en-GB" sz="2000" i="1">
                          <a:latin typeface="Cambria Math" panose="02040503050406030204" pitchFamily="18" charset="0"/>
                          <a:ea typeface="Cambria Math" panose="02040503050406030204" pitchFamily="18" charset="0"/>
                        </a:rPr>
                        <m:t>=</m:t>
                      </m:r>
                      <m:nary>
                        <m:naryPr>
                          <m:chr m:val="∑"/>
                          <m:supHide m:val="on"/>
                          <m:ctrlPr>
                            <a:rPr lang="en-GB" sz="2000" i="1" smtClean="0">
                              <a:latin typeface="Cambria Math" panose="02040503050406030204" pitchFamily="18" charset="0"/>
                              <a:ea typeface="Cambria Math" panose="02040503050406030204" pitchFamily="18" charset="0"/>
                            </a:rPr>
                          </m:ctrlPr>
                        </m:naryPr>
                        <m:sub>
                          <m:sSub>
                            <m:sSubPr>
                              <m:ctrlPr>
                                <a:rPr lang="en-GB" sz="2000" i="1">
                                  <a:latin typeface="Cambria Math" panose="02040503050406030204" pitchFamily="18" charset="0"/>
                                  <a:ea typeface="Cambria Math" panose="02040503050406030204" pitchFamily="18" charset="0"/>
                                </a:rPr>
                              </m:ctrlPr>
                            </m:sSubPr>
                            <m:e>
                              <m:r>
                                <m:rPr>
                                  <m:brk m:alnAt="7"/>
                                </m:rPr>
                                <a:rPr lang="en-GB" sz="2000" i="1">
                                  <a:latin typeface="Cambria Math" panose="02040503050406030204" pitchFamily="18" charset="0"/>
                                  <a:ea typeface="Cambria Math" panose="02040503050406030204" pitchFamily="18" charset="0"/>
                                </a:rPr>
                                <m:t>𝑎</m:t>
                              </m:r>
                            </m:e>
                            <m:sub>
                              <m:r>
                                <m:rPr>
                                  <m:brk m:alnAt="7"/>
                                </m:rPr>
                                <a:rPr lang="en-GB" sz="2000" i="1">
                                  <a:latin typeface="Cambria Math" panose="02040503050406030204" pitchFamily="18" charset="0"/>
                                  <a:ea typeface="Cambria Math" panose="02040503050406030204" pitchFamily="18" charset="0"/>
                                </a:rPr>
                                <m:t>𝑖</m:t>
                              </m:r>
                            </m:sub>
                          </m:sSub>
                          <m:r>
                            <m:rPr>
                              <m:brk m:alnAt="7"/>
                            </m:rP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ℛ</m:t>
                          </m:r>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𝐴</m:t>
                                  </m:r>
                                </m:e>
                                <m:sub>
                                  <m:r>
                                    <a:rPr lang="en-GB" sz="2000" i="1">
                                      <a:latin typeface="Cambria Math" panose="02040503050406030204" pitchFamily="18" charset="0"/>
                                      <a:ea typeface="Cambria Math" panose="02040503050406030204" pitchFamily="18" charset="0"/>
                                    </a:rPr>
                                    <m:t>𝑖</m:t>
                                  </m:r>
                                </m:sub>
                              </m:sSub>
                            </m:e>
                          </m:d>
                        </m:sub>
                        <m:sup/>
                        <m:e>
                          <m:r>
                            <a:rPr lang="en-GB" sz="2000" i="1">
                              <a:latin typeface="Cambria Math" panose="02040503050406030204" pitchFamily="18" charset="0"/>
                              <a:ea typeface="Cambria Math" panose="02040503050406030204" pitchFamily="18" charset="0"/>
                            </a:rPr>
                            <m:t>h</m:t>
                          </m:r>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𝑎</m:t>
                                  </m:r>
                                </m:e>
                                <m:sub>
                                  <m:r>
                                    <a:rPr lang="en-GB" sz="2000" i="1">
                                      <a:latin typeface="Cambria Math" panose="02040503050406030204" pitchFamily="18" charset="0"/>
                                      <a:ea typeface="Cambria Math" panose="02040503050406030204" pitchFamily="18" charset="0"/>
                                    </a:rPr>
                                    <m:t>𝑖</m:t>
                                  </m:r>
                                </m:sub>
                              </m:sSub>
                            </m:e>
                          </m:d>
                          <m:r>
                            <a:rPr lang="de-DE" sz="2000" i="1">
                              <a:latin typeface="Cambria Math" panose="02040503050406030204" pitchFamily="18" charset="0"/>
                              <a:ea typeface="Cambria Math" panose="02040503050406030204" pitchFamily="18" charset="0"/>
                            </a:rPr>
                            <m:t>∙</m:t>
                          </m:r>
                          <m:sSub>
                            <m:sSubPr>
                              <m:ctrlPr>
                                <a:rPr lang="de-DE"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𝜙</m:t>
                              </m:r>
                            </m:e>
                            <m:sub>
                              <m:r>
                                <a:rPr lang="de-DE" sz="2000" i="1">
                                  <a:latin typeface="Cambria Math" panose="02040503050406030204" pitchFamily="18" charset="0"/>
                                  <a:ea typeface="Cambria Math" panose="02040503050406030204" pitchFamily="18" charset="0"/>
                                </a:rPr>
                                <m:t>𝑈</m:t>
                              </m:r>
                            </m:sub>
                          </m:sSub>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 </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𝑎</m:t>
                                  </m:r>
                                </m:e>
                                <m:sub>
                                  <m:r>
                                    <a:rPr lang="en-GB" sz="2000" i="1">
                                      <a:latin typeface="Cambria Math" panose="02040503050406030204" pitchFamily="18" charset="0"/>
                                      <a:ea typeface="Cambria Math" panose="02040503050406030204" pitchFamily="18" charset="0"/>
                                    </a:rPr>
                                    <m:t>𝑖</m:t>
                                  </m:r>
                                  <m:r>
                                    <a:rPr lang="en-GB" sz="2000" i="1">
                                      <a:latin typeface="Cambria Math" panose="02040503050406030204" pitchFamily="18" charset="0"/>
                                      <a:ea typeface="Cambria Math" panose="02040503050406030204" pitchFamily="18" charset="0"/>
                                    </a:rPr>
                                    <m:t>−1</m:t>
                                  </m:r>
                                </m:sub>
                              </m:sSub>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𝑎</m:t>
                                  </m:r>
                                </m:e>
                                <m:sub>
                                  <m:r>
                                    <a:rPr lang="en-GB" sz="2000" i="1">
                                      <a:latin typeface="Cambria Math" panose="02040503050406030204" pitchFamily="18" charset="0"/>
                                      <a:ea typeface="Cambria Math" panose="02040503050406030204" pitchFamily="18" charset="0"/>
                                    </a:rPr>
                                    <m:t>𝑖</m:t>
                                  </m:r>
                                </m:sub>
                              </m:sSub>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𝑎</m:t>
                                  </m:r>
                                </m:e>
                                <m:sub>
                                  <m:r>
                                    <a:rPr lang="en-GB" sz="2000" i="1">
                                      <a:latin typeface="Cambria Math" panose="02040503050406030204" pitchFamily="18" charset="0"/>
                                      <a:ea typeface="Cambria Math" panose="02040503050406030204" pitchFamily="18" charset="0"/>
                                    </a:rPr>
                                    <m:t>𝑖</m:t>
                                  </m:r>
                                  <m:r>
                                    <a:rPr lang="en-GB" sz="2000" i="1">
                                      <a:latin typeface="Cambria Math" panose="02040503050406030204" pitchFamily="18" charset="0"/>
                                      <a:ea typeface="Cambria Math" panose="02040503050406030204" pitchFamily="18" charset="0"/>
                                    </a:rPr>
                                    <m:t>+1</m:t>
                                  </m:r>
                                </m:sub>
                              </m:sSub>
                              <m:r>
                                <a:rPr lang="en-GB" sz="2000" i="1">
                                  <a:latin typeface="Cambria Math" panose="02040503050406030204" pitchFamily="18" charset="0"/>
                                  <a:ea typeface="Cambria Math" panose="02040503050406030204" pitchFamily="18" charset="0"/>
                                </a:rPr>
                                <m:t>,…</m:t>
                              </m:r>
                            </m:e>
                          </m:d>
                        </m:e>
                      </m:nary>
                    </m:oMath>
                  </m:oMathPara>
                </a14:m>
                <a:endParaRPr lang="en-GB" dirty="0"/>
              </a:p>
              <a:p>
                <a:pPr lvl="2"/>
                <a:r>
                  <a:rPr lang="en-GB" dirty="0">
                    <a:ea typeface="Cambria Math" panose="02040503050406030204" pitchFamily="18" charset="0"/>
                  </a:rPr>
                  <a:t>Compare with grounding and combining resulting set of utility factors</a:t>
                </a:r>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blipFill>
                <a:blip r:embed="rId2"/>
                <a:stretch>
                  <a:fillRect l="-1447" t="-1768" b="-1287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63</a:t>
            </a:fld>
            <a:endParaRPr lang="en-GB"/>
          </a:p>
        </p:txBody>
      </p:sp>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nvPr>
            </p:nvGraphicFramePr>
            <p:xfrm>
              <a:off x="6519542" y="1173600"/>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l="-1613" t="-3448" r="-193548" b="-406897"/>
                          </a:stretch>
                        </a:blipFill>
                      </a:tcPr>
                    </a:tc>
                    <a:tc>
                      <a:txBody>
                        <a:bodyPr/>
                        <a:lstStyle/>
                        <a:p>
                          <a:endParaRPr lang="en-US"/>
                        </a:p>
                      </a:txBody>
                      <a:tcPr>
                        <a:blipFill>
                          <a:blip r:embed="rId3"/>
                          <a:stretch>
                            <a:fillRect l="-103279" t="-3448" r="-96721" b="-406897"/>
                          </a:stretch>
                        </a:blipFill>
                      </a:tcPr>
                    </a:tc>
                    <a:tc>
                      <a:txBody>
                        <a:bodyPr/>
                        <a:lstStyle/>
                        <a:p>
                          <a:endParaRPr lang="en-US"/>
                        </a:p>
                      </a:txBody>
                      <a:tcPr>
                        <a:blipFill>
                          <a:blip r:embed="rId3"/>
                          <a:stretch>
                            <a:fillRect l="-217544" t="-3448" r="-3509"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00000" r="-193548" b="-293333"/>
                          </a:stretch>
                        </a:blipFill>
                      </a:tcPr>
                    </a:tc>
                    <a:tc>
                      <a:txBody>
                        <a:bodyPr/>
                        <a:lstStyle/>
                        <a:p>
                          <a:endParaRPr lang="en-US"/>
                        </a:p>
                      </a:txBody>
                      <a:tcPr>
                        <a:blipFill>
                          <a:blip r:embed="rId3"/>
                          <a:stretch>
                            <a:fillRect l="-103279" t="-100000" r="-96721" b="-293333"/>
                          </a:stretch>
                        </a:blipFill>
                      </a:tcPr>
                    </a:tc>
                    <a:tc>
                      <a:txBody>
                        <a:bodyPr/>
                        <a:lstStyle/>
                        <a:p>
                          <a:endParaRPr lang="en-US"/>
                        </a:p>
                      </a:txBody>
                      <a:tcPr>
                        <a:blipFill>
                          <a:blip r:embed="rId3"/>
                          <a:stretch>
                            <a:fillRect l="-217544" t="-100000" r="-3509"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06897" r="-193548" b="-203448"/>
                          </a:stretch>
                        </a:blipFill>
                      </a:tcPr>
                    </a:tc>
                    <a:tc>
                      <a:txBody>
                        <a:bodyPr/>
                        <a:lstStyle/>
                        <a:p>
                          <a:endParaRPr lang="en-US"/>
                        </a:p>
                      </a:txBody>
                      <a:tcPr>
                        <a:blipFill>
                          <a:blip r:embed="rId3"/>
                          <a:stretch>
                            <a:fillRect l="-103279" t="-206897" r="-96721" b="-203448"/>
                          </a:stretch>
                        </a:blipFill>
                      </a:tcPr>
                    </a:tc>
                    <a:tc>
                      <a:txBody>
                        <a:bodyPr/>
                        <a:lstStyle/>
                        <a:p>
                          <a:endParaRPr lang="en-US"/>
                        </a:p>
                      </a:txBody>
                      <a:tcPr>
                        <a:blipFill>
                          <a:blip r:embed="rId3"/>
                          <a:stretch>
                            <a:fillRect l="-217544" t="-206897" r="-3509"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296667" r="-193548" b="-96667"/>
                          </a:stretch>
                        </a:blipFill>
                      </a:tcPr>
                    </a:tc>
                    <a:tc>
                      <a:txBody>
                        <a:bodyPr/>
                        <a:lstStyle/>
                        <a:p>
                          <a:endParaRPr lang="en-US"/>
                        </a:p>
                      </a:txBody>
                      <a:tcPr>
                        <a:blipFill>
                          <a:blip r:embed="rId3"/>
                          <a:stretch>
                            <a:fillRect l="-103279" t="-296667" r="-96721" b="-96667"/>
                          </a:stretch>
                        </a:blipFill>
                      </a:tcPr>
                    </a:tc>
                    <a:tc>
                      <a:txBody>
                        <a:bodyPr/>
                        <a:lstStyle/>
                        <a:p>
                          <a:endParaRPr lang="en-US"/>
                        </a:p>
                      </a:txBody>
                      <a:tcPr>
                        <a:blipFill>
                          <a:blip r:embed="rId3"/>
                          <a:stretch>
                            <a:fillRect l="-217544" t="-296667" r="-3509"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410345" r="-193548"/>
                          </a:stretch>
                        </a:blipFill>
                      </a:tcPr>
                    </a:tc>
                    <a:tc>
                      <a:txBody>
                        <a:bodyPr/>
                        <a:lstStyle/>
                        <a:p>
                          <a:endParaRPr lang="en-US"/>
                        </a:p>
                      </a:txBody>
                      <a:tcPr>
                        <a:blipFill>
                          <a:blip r:embed="rId3"/>
                          <a:stretch>
                            <a:fillRect l="-103279" t="-410345" r="-96721"/>
                          </a:stretch>
                        </a:blipFill>
                      </a:tcPr>
                    </a:tc>
                    <a:tc>
                      <a:txBody>
                        <a:bodyPr/>
                        <a:lstStyle/>
                        <a:p>
                          <a:endParaRPr lang="en-US"/>
                        </a:p>
                      </a:txBody>
                      <a:tcPr>
                        <a:blipFill>
                          <a:blip r:embed="rId3"/>
                          <a:stretch>
                            <a:fillRect l="-217544" t="-410345" r="-3509"/>
                          </a:stretch>
                        </a:blipFill>
                      </a:tcPr>
                    </a:tc>
                    <a:extLst>
                      <a:ext uri="{0D108BD9-81ED-4DB2-BD59-A6C34878D82A}">
                        <a16:rowId xmlns:a16="http://schemas.microsoft.com/office/drawing/2014/main" val="576065180"/>
                      </a:ext>
                    </a:extLst>
                  </a:tr>
                </a:tbl>
              </a:graphicData>
            </a:graphic>
          </p:graphicFrame>
        </mc:Fallback>
      </mc:AlternateContent>
    </p:spTree>
    <p:extLst>
      <p:ext uri="{BB962C8B-B14F-4D97-AF65-F5344CB8AC3E}">
        <p14:creationId xmlns:p14="http://schemas.microsoft.com/office/powerpoint/2010/main" val="70365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B4CE22-9D3B-3A4D-AD70-3FF840D41EAE}"/>
              </a:ext>
            </a:extLst>
          </p:cNvPr>
          <p:cNvSpPr>
            <a:spLocks noGrp="1"/>
          </p:cNvSpPr>
          <p:nvPr>
            <p:ph type="title"/>
          </p:nvPr>
        </p:nvSpPr>
        <p:spPr/>
        <p:txBody>
          <a:bodyPr/>
          <a:lstStyle/>
          <a:p>
            <a:r>
              <a:rPr lang="en-GB" dirty="0"/>
              <a:t>Counting with Utilities</a:t>
            </a:r>
          </a:p>
        </p:txBody>
      </p:sp>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64</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49066547"/>
                  </p:ext>
                </p:extLst>
              </p:nvPr>
            </p:nvGraphicFramePr>
            <p:xfrm>
              <a:off x="4346827" y="3081952"/>
              <a:ext cx="44531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43492">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m:t>
                                    </m:r>
                                    <m:r>
                                      <a:rPr lang="de-DE" dirty="0" smtClean="0">
                                        <a:solidFill>
                                          <a:srgbClr val="C00000"/>
                                        </a:solidFill>
                                        <a:latin typeface="Cambria Math" panose="02040503050406030204" pitchFamily="18" charset="0"/>
                                      </a:rPr>
                                      <m:t>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r>
                                  <a:rPr lang="de-DE" b="0" i="1" smtClean="0">
                                    <a:latin typeface="Cambria Math" panose="02040503050406030204" pitchFamily="18" charset="0"/>
                                    <a:ea typeface="Cambria Math" panose="02040503050406030204" pitchFamily="18" charset="0"/>
                                  </a:rPr>
                                  <m:t>∙0+</m:t>
                                </m:r>
                                <m:r>
                                  <a:rPr lang="de-DE" b="0" i="0" smtClean="0">
                                    <a:solidFill>
                                      <a:srgbClr val="C00000"/>
                                    </a:solidFill>
                                    <a:latin typeface="Cambria Math" panose="02040503050406030204" pitchFamily="18" charset="0"/>
                                  </a:rPr>
                                  <m:t>3</m:t>
                                </m:r>
                                <m:r>
                                  <a:rPr lang="de-DE" b="0" i="1" smtClean="0">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5</m:t>
                                </m:r>
                                <m:r>
                                  <a:rPr lang="de-DE" b="0" i="1" smtClean="0">
                                    <a:latin typeface="Cambria Math" panose="02040503050406030204" pitchFamily="18" charset="0"/>
                                    <a:ea typeface="Cambria Math" panose="02040503050406030204" pitchFamily="18" charset="0"/>
                                  </a:rPr>
                                  <m:t>=15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m:t>
                                    </m:r>
                                    <m:r>
                                      <a:rPr lang="de-DE" dirty="0" smtClean="0">
                                        <a:solidFill>
                                          <a:srgbClr val="C00000"/>
                                        </a:solidFill>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b="0" i="1" smtClean="0">
                                    <a:latin typeface="Cambria Math" panose="02040503050406030204" pitchFamily="18" charset="0"/>
                                    <a:ea typeface="Cambria Math" panose="02040503050406030204" pitchFamily="18" charset="0"/>
                                  </a:rPr>
                                  <m:t>∙0+</m:t>
                                </m:r>
                                <m:r>
                                  <a:rPr lang="de-DE" b="0" i="1" smtClean="0">
                                    <a:solidFill>
                                      <a:srgbClr val="C00000"/>
                                    </a:solidFill>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5</m:t>
                                </m:r>
                                <m:r>
                                  <a:rPr lang="de-DE" b="0" i="1" smtClean="0">
                                    <a:latin typeface="Cambria Math" panose="02040503050406030204" pitchFamily="18" charset="0"/>
                                    <a:ea typeface="Cambria Math" panose="02040503050406030204" pitchFamily="18" charset="0"/>
                                  </a:rPr>
                                  <m:t>=10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m:t>
                                    </m:r>
                                    <m:r>
                                      <a:rPr lang="de-DE" dirty="0" smtClean="0">
                                        <a:solidFill>
                                          <a:srgbClr val="C00000"/>
                                        </a:solidFill>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∙0+</m:t>
                                </m:r>
                                <m:r>
                                  <a:rPr lang="de-DE" b="0" i="1" smtClean="0">
                                    <a:solidFill>
                                      <a:srgbClr val="C00000"/>
                                    </a:solidFill>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5</m:t>
                                </m:r>
                                <m:r>
                                  <a:rPr lang="de-DE" b="0" i="1" smtClean="0">
                                    <a:latin typeface="Cambria Math" panose="02040503050406030204" pitchFamily="18" charset="0"/>
                                    <a:ea typeface="Cambria Math" panose="02040503050406030204" pitchFamily="18" charset="0"/>
                                  </a:rPr>
                                  <m:t>=  5</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m:t>
                                    </m:r>
                                    <m:r>
                                      <a:rPr lang="de-DE" dirty="0" smtClean="0">
                                        <a:solidFill>
                                          <a:srgbClr val="C00000"/>
                                        </a:solidFill>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r>
                                  <a:rPr lang="de-DE" b="0" i="1" smtClean="0">
                                    <a:latin typeface="Cambria Math" panose="02040503050406030204" pitchFamily="18" charset="0"/>
                                    <a:ea typeface="Cambria Math" panose="02040503050406030204" pitchFamily="18" charset="0"/>
                                  </a:rPr>
                                  <m:t>∙0+</m:t>
                                </m:r>
                                <m:r>
                                  <a:rPr lang="de-DE" b="0" i="1" smtClean="0">
                                    <a:solidFill>
                                      <a:srgbClr val="C00000"/>
                                    </a:solidFill>
                                    <a:latin typeface="Cambria Math" panose="02040503050406030204" pitchFamily="18" charset="0"/>
                                    <a:ea typeface="Cambria Math" panose="02040503050406030204" pitchFamily="18" charset="0"/>
                                  </a:rPr>
                                  <m:t>0</m:t>
                                </m:r>
                                <m:r>
                                  <a:rPr lang="de-DE" b="0" i="1" smtClean="0">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5</m:t>
                                </m:r>
                                <m:r>
                                  <a:rPr lang="de-DE" b="0" i="1" smtClean="0">
                                    <a:latin typeface="Cambria Math" panose="02040503050406030204" pitchFamily="18" charset="0"/>
                                    <a:ea typeface="Cambria Math" panose="02040503050406030204" pitchFamily="18" charset="0"/>
                                  </a:rPr>
                                  <m:t>=  0</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r>
                                  <a:rPr lang="de-DE" b="0" i="1" smtClean="0">
                                    <a:latin typeface="Cambria Math" panose="02040503050406030204" pitchFamily="18" charset="0"/>
                                    <a:ea typeface="Cambria Math" panose="02040503050406030204" pitchFamily="18" charset="0"/>
                                  </a:rPr>
                                  <m:t>∙−10+3∙−5=−15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b="0" i="1" smtClean="0">
                                    <a:latin typeface="Cambria Math" panose="02040503050406030204" pitchFamily="18" charset="0"/>
                                    <a:ea typeface="Cambria Math" panose="02040503050406030204" pitchFamily="18" charset="0"/>
                                  </a:rPr>
                                  <m:t>∙−10+2∙−5=−20</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∙−10+1∙−5=−25</m:t>
                                </m:r>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r>
                                  <a:rPr lang="de-DE" b="0" i="1" smtClean="0">
                                    <a:latin typeface="Cambria Math" panose="02040503050406030204" pitchFamily="18" charset="0"/>
                                    <a:ea typeface="Cambria Math" panose="02040503050406030204" pitchFamily="18" charset="0"/>
                                  </a:rPr>
                                  <m:t>∙−10+0∙−5=−30</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49066547"/>
                  </p:ext>
                </p:extLst>
              </p:nvPr>
            </p:nvGraphicFramePr>
            <p:xfrm>
              <a:off x="4346827" y="3081952"/>
              <a:ext cx="4453128"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43492">
                      <a:extLst>
                        <a:ext uri="{9D8B030D-6E8A-4147-A177-3AD203B41FA5}">
                          <a16:colId xmlns:a16="http://schemas.microsoft.com/office/drawing/2014/main" val="2590330404"/>
                        </a:ext>
                      </a:extLst>
                    </a:gridCol>
                  </a:tblGrid>
                  <a:tr h="370840">
                    <a:tc>
                      <a:txBody>
                        <a:bodyPr/>
                        <a:lstStyle/>
                        <a:p>
                          <a:endParaRPr lang="en-US"/>
                        </a:p>
                      </a:txBody>
                      <a:tcPr>
                        <a:blipFill>
                          <a:blip r:embed="rId2"/>
                          <a:stretch>
                            <a:fillRect l="-1613" t="-3448" r="-469355" b="-810345"/>
                          </a:stretch>
                        </a:blipFill>
                      </a:tcPr>
                    </a:tc>
                    <a:tc>
                      <a:txBody>
                        <a:bodyPr/>
                        <a:lstStyle/>
                        <a:p>
                          <a:endParaRPr lang="en-US"/>
                        </a:p>
                      </a:txBody>
                      <a:tcPr>
                        <a:blipFill>
                          <a:blip r:embed="rId2"/>
                          <a:stretch>
                            <a:fillRect l="-70787" t="-3448" r="-226966" b="-810345"/>
                          </a:stretch>
                        </a:blipFill>
                      </a:tcPr>
                    </a:tc>
                    <a:tc>
                      <a:txBody>
                        <a:bodyPr/>
                        <a:lstStyle/>
                        <a:p>
                          <a:endParaRPr lang="en-US"/>
                        </a:p>
                      </a:txBody>
                      <a:tcPr>
                        <a:blipFill>
                          <a:blip r:embed="rId2"/>
                          <a:stretch>
                            <a:fillRect l="-76000" t="-3448" r="-1000"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
                          <a:stretch>
                            <a:fillRect l="-1613" t="-100000" r="-469355" b="-683333"/>
                          </a:stretch>
                        </a:blipFill>
                      </a:tcPr>
                    </a:tc>
                    <a:tc>
                      <a:txBody>
                        <a:bodyPr/>
                        <a:lstStyle/>
                        <a:p>
                          <a:endParaRPr lang="en-US"/>
                        </a:p>
                      </a:txBody>
                      <a:tcPr>
                        <a:blipFill>
                          <a:blip r:embed="rId2"/>
                          <a:stretch>
                            <a:fillRect l="-70787" t="-100000" r="-226966" b="-683333"/>
                          </a:stretch>
                        </a:blipFill>
                      </a:tcPr>
                    </a:tc>
                    <a:tc>
                      <a:txBody>
                        <a:bodyPr/>
                        <a:lstStyle/>
                        <a:p>
                          <a:endParaRPr lang="en-US"/>
                        </a:p>
                      </a:txBody>
                      <a:tcPr>
                        <a:blipFill>
                          <a:blip r:embed="rId2"/>
                          <a:stretch>
                            <a:fillRect l="-76000" t="-100000" r="-1000"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
                          <a:stretch>
                            <a:fillRect l="-1613" t="-206897" r="-469355" b="-606897"/>
                          </a:stretch>
                        </a:blipFill>
                      </a:tcPr>
                    </a:tc>
                    <a:tc>
                      <a:txBody>
                        <a:bodyPr/>
                        <a:lstStyle/>
                        <a:p>
                          <a:endParaRPr lang="en-US"/>
                        </a:p>
                      </a:txBody>
                      <a:tcPr>
                        <a:blipFill>
                          <a:blip r:embed="rId2"/>
                          <a:stretch>
                            <a:fillRect l="-70787" t="-206897" r="-226966" b="-606897"/>
                          </a:stretch>
                        </a:blipFill>
                      </a:tcPr>
                    </a:tc>
                    <a:tc>
                      <a:txBody>
                        <a:bodyPr/>
                        <a:lstStyle/>
                        <a:p>
                          <a:endParaRPr lang="en-US"/>
                        </a:p>
                      </a:txBody>
                      <a:tcPr>
                        <a:blipFill>
                          <a:blip r:embed="rId2"/>
                          <a:stretch>
                            <a:fillRect l="-76000" t="-206897" r="-1000"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
                          <a:stretch>
                            <a:fillRect l="-1613" t="-306897" r="-469355" b="-506897"/>
                          </a:stretch>
                        </a:blipFill>
                      </a:tcPr>
                    </a:tc>
                    <a:tc>
                      <a:txBody>
                        <a:bodyPr/>
                        <a:lstStyle/>
                        <a:p>
                          <a:endParaRPr lang="en-US"/>
                        </a:p>
                      </a:txBody>
                      <a:tcPr>
                        <a:blipFill>
                          <a:blip r:embed="rId2"/>
                          <a:stretch>
                            <a:fillRect l="-70787" t="-306897" r="-226966" b="-506897"/>
                          </a:stretch>
                        </a:blipFill>
                      </a:tcPr>
                    </a:tc>
                    <a:tc>
                      <a:txBody>
                        <a:bodyPr/>
                        <a:lstStyle/>
                        <a:p>
                          <a:endParaRPr lang="en-US"/>
                        </a:p>
                      </a:txBody>
                      <a:tcPr>
                        <a:blipFill>
                          <a:blip r:embed="rId2"/>
                          <a:stretch>
                            <a:fillRect l="-76000" t="-306897" r="-1000"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2"/>
                          <a:stretch>
                            <a:fillRect l="-1613" t="-393333" r="-469355" b="-390000"/>
                          </a:stretch>
                        </a:blipFill>
                      </a:tcPr>
                    </a:tc>
                    <a:tc>
                      <a:txBody>
                        <a:bodyPr/>
                        <a:lstStyle/>
                        <a:p>
                          <a:endParaRPr lang="en-US"/>
                        </a:p>
                      </a:txBody>
                      <a:tcPr>
                        <a:blipFill>
                          <a:blip r:embed="rId2"/>
                          <a:stretch>
                            <a:fillRect l="-70787" t="-393333" r="-226966" b="-390000"/>
                          </a:stretch>
                        </a:blipFill>
                      </a:tcPr>
                    </a:tc>
                    <a:tc>
                      <a:txBody>
                        <a:bodyPr/>
                        <a:lstStyle/>
                        <a:p>
                          <a:endParaRPr lang="en-US"/>
                        </a:p>
                      </a:txBody>
                      <a:tcPr>
                        <a:blipFill>
                          <a:blip r:embed="rId2"/>
                          <a:stretch>
                            <a:fillRect l="-76000" t="-393333" r="-1000"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2"/>
                          <a:stretch>
                            <a:fillRect l="-1613" t="-510345" r="-469355" b="-303448"/>
                          </a:stretch>
                        </a:blipFill>
                      </a:tcPr>
                    </a:tc>
                    <a:tc>
                      <a:txBody>
                        <a:bodyPr/>
                        <a:lstStyle/>
                        <a:p>
                          <a:endParaRPr lang="en-US"/>
                        </a:p>
                      </a:txBody>
                      <a:tcPr>
                        <a:blipFill>
                          <a:blip r:embed="rId2"/>
                          <a:stretch>
                            <a:fillRect l="-70787" t="-510345" r="-226966" b="-303448"/>
                          </a:stretch>
                        </a:blipFill>
                      </a:tcPr>
                    </a:tc>
                    <a:tc>
                      <a:txBody>
                        <a:bodyPr/>
                        <a:lstStyle/>
                        <a:p>
                          <a:endParaRPr lang="en-US"/>
                        </a:p>
                      </a:txBody>
                      <a:tcPr>
                        <a:blipFill>
                          <a:blip r:embed="rId2"/>
                          <a:stretch>
                            <a:fillRect l="-76000" t="-510345" r="-1000"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
                          <a:stretch>
                            <a:fillRect l="-1613" t="-610345" r="-469355" b="-203448"/>
                          </a:stretch>
                        </a:blipFill>
                      </a:tcPr>
                    </a:tc>
                    <a:tc>
                      <a:txBody>
                        <a:bodyPr/>
                        <a:lstStyle/>
                        <a:p>
                          <a:endParaRPr lang="en-US"/>
                        </a:p>
                      </a:txBody>
                      <a:tcPr>
                        <a:blipFill>
                          <a:blip r:embed="rId2"/>
                          <a:stretch>
                            <a:fillRect l="-70787" t="-610345" r="-226966" b="-203448"/>
                          </a:stretch>
                        </a:blipFill>
                      </a:tcPr>
                    </a:tc>
                    <a:tc>
                      <a:txBody>
                        <a:bodyPr/>
                        <a:lstStyle/>
                        <a:p>
                          <a:endParaRPr lang="en-US"/>
                        </a:p>
                      </a:txBody>
                      <a:tcPr>
                        <a:blipFill>
                          <a:blip r:embed="rId2"/>
                          <a:stretch>
                            <a:fillRect l="-76000" t="-610345" r="-1000"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2"/>
                          <a:stretch>
                            <a:fillRect l="-1613" t="-686667" r="-469355" b="-96667"/>
                          </a:stretch>
                        </a:blipFill>
                      </a:tcPr>
                    </a:tc>
                    <a:tc>
                      <a:txBody>
                        <a:bodyPr/>
                        <a:lstStyle/>
                        <a:p>
                          <a:endParaRPr lang="en-US"/>
                        </a:p>
                      </a:txBody>
                      <a:tcPr>
                        <a:blipFill>
                          <a:blip r:embed="rId2"/>
                          <a:stretch>
                            <a:fillRect l="-70787" t="-686667" r="-226966" b="-96667"/>
                          </a:stretch>
                        </a:blipFill>
                      </a:tcPr>
                    </a:tc>
                    <a:tc>
                      <a:txBody>
                        <a:bodyPr/>
                        <a:lstStyle/>
                        <a:p>
                          <a:endParaRPr lang="en-US"/>
                        </a:p>
                      </a:txBody>
                      <a:tcPr>
                        <a:blipFill>
                          <a:blip r:embed="rId2"/>
                          <a:stretch>
                            <a:fillRect l="-76000" t="-686667" r="-1000"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2"/>
                          <a:stretch>
                            <a:fillRect l="-1613" t="-813793" r="-469355"/>
                          </a:stretch>
                        </a:blipFill>
                      </a:tcPr>
                    </a:tc>
                    <a:tc>
                      <a:txBody>
                        <a:bodyPr/>
                        <a:lstStyle/>
                        <a:p>
                          <a:endParaRPr lang="en-US"/>
                        </a:p>
                      </a:txBody>
                      <a:tcPr>
                        <a:blipFill>
                          <a:blip r:embed="rId2"/>
                          <a:stretch>
                            <a:fillRect l="-70787" t="-813793" r="-226966"/>
                          </a:stretch>
                        </a:blipFill>
                      </a:tcPr>
                    </a:tc>
                    <a:tc>
                      <a:txBody>
                        <a:bodyPr/>
                        <a:lstStyle/>
                        <a:p>
                          <a:endParaRPr lang="en-US"/>
                        </a:p>
                      </a:txBody>
                      <a:tcPr>
                        <a:blipFill>
                          <a:blip r:embed="rId2"/>
                          <a:stretch>
                            <a:fillRect l="-76000" t="-813793" r="-1000"/>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ext uri="{D42A27DB-BD31-4B8C-83A1-F6EECF244321}">
                    <p14:modId xmlns:p14="http://schemas.microsoft.com/office/powerpoint/2010/main" val="3425593480"/>
                  </p:ext>
                </p:extLst>
              </p:nvPr>
            </p:nvGraphicFramePr>
            <p:xfrm>
              <a:off x="6519542" y="1169096"/>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4" name="Table 43">
                <a:extLst>
                  <a:ext uri="{FF2B5EF4-FFF2-40B4-BE49-F238E27FC236}">
                    <a16:creationId xmlns:a16="http://schemas.microsoft.com/office/drawing/2014/main" id="{F4129713-942E-DD4F-BBC4-BA5F42A47BA7}"/>
                  </a:ext>
                </a:extLst>
              </p:cNvPr>
              <p:cNvGraphicFramePr>
                <a:graphicFrameLocks noGrp="1"/>
              </p:cNvGraphicFramePr>
              <p:nvPr>
                <p:extLst>
                  <p:ext uri="{D42A27DB-BD31-4B8C-83A1-F6EECF244321}">
                    <p14:modId xmlns:p14="http://schemas.microsoft.com/office/powerpoint/2010/main" val="3425593480"/>
                  </p:ext>
                </p:extLst>
              </p:nvPr>
            </p:nvGraphicFramePr>
            <p:xfrm>
              <a:off x="6519542" y="1169096"/>
              <a:ext cx="2280413"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l="-1613" t="-3448" r="-193548" b="-406897"/>
                          </a:stretch>
                        </a:blipFill>
                      </a:tcPr>
                    </a:tc>
                    <a:tc>
                      <a:txBody>
                        <a:bodyPr/>
                        <a:lstStyle/>
                        <a:p>
                          <a:endParaRPr lang="en-US"/>
                        </a:p>
                      </a:txBody>
                      <a:tcPr>
                        <a:blipFill>
                          <a:blip r:embed="rId3"/>
                          <a:stretch>
                            <a:fillRect l="-103279" t="-3448" r="-96721" b="-406897"/>
                          </a:stretch>
                        </a:blipFill>
                      </a:tcPr>
                    </a:tc>
                    <a:tc>
                      <a:txBody>
                        <a:bodyPr/>
                        <a:lstStyle/>
                        <a:p>
                          <a:endParaRPr lang="en-US"/>
                        </a:p>
                      </a:txBody>
                      <a:tcPr>
                        <a:blipFill>
                          <a:blip r:embed="rId3"/>
                          <a:stretch>
                            <a:fillRect l="-217544" t="-3448" r="-3509"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00000" r="-193548" b="-293333"/>
                          </a:stretch>
                        </a:blipFill>
                      </a:tcPr>
                    </a:tc>
                    <a:tc>
                      <a:txBody>
                        <a:bodyPr/>
                        <a:lstStyle/>
                        <a:p>
                          <a:endParaRPr lang="en-US"/>
                        </a:p>
                      </a:txBody>
                      <a:tcPr>
                        <a:blipFill>
                          <a:blip r:embed="rId3"/>
                          <a:stretch>
                            <a:fillRect l="-103279" t="-100000" r="-96721" b="-293333"/>
                          </a:stretch>
                        </a:blipFill>
                      </a:tcPr>
                    </a:tc>
                    <a:tc>
                      <a:txBody>
                        <a:bodyPr/>
                        <a:lstStyle/>
                        <a:p>
                          <a:endParaRPr lang="en-US"/>
                        </a:p>
                      </a:txBody>
                      <a:tcPr>
                        <a:blipFill>
                          <a:blip r:embed="rId3"/>
                          <a:stretch>
                            <a:fillRect l="-217544" t="-100000" r="-3509"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06897" r="-193548" b="-203448"/>
                          </a:stretch>
                        </a:blipFill>
                      </a:tcPr>
                    </a:tc>
                    <a:tc>
                      <a:txBody>
                        <a:bodyPr/>
                        <a:lstStyle/>
                        <a:p>
                          <a:endParaRPr lang="en-US"/>
                        </a:p>
                      </a:txBody>
                      <a:tcPr>
                        <a:blipFill>
                          <a:blip r:embed="rId3"/>
                          <a:stretch>
                            <a:fillRect l="-103279" t="-206897" r="-96721" b="-203448"/>
                          </a:stretch>
                        </a:blipFill>
                      </a:tcPr>
                    </a:tc>
                    <a:tc>
                      <a:txBody>
                        <a:bodyPr/>
                        <a:lstStyle/>
                        <a:p>
                          <a:endParaRPr lang="en-US"/>
                        </a:p>
                      </a:txBody>
                      <a:tcPr>
                        <a:blipFill>
                          <a:blip r:embed="rId3"/>
                          <a:stretch>
                            <a:fillRect l="-217544" t="-206897" r="-3509"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296667" r="-193548" b="-96667"/>
                          </a:stretch>
                        </a:blipFill>
                      </a:tcPr>
                    </a:tc>
                    <a:tc>
                      <a:txBody>
                        <a:bodyPr/>
                        <a:lstStyle/>
                        <a:p>
                          <a:endParaRPr lang="en-US"/>
                        </a:p>
                      </a:txBody>
                      <a:tcPr>
                        <a:blipFill>
                          <a:blip r:embed="rId3"/>
                          <a:stretch>
                            <a:fillRect l="-103279" t="-296667" r="-96721" b="-96667"/>
                          </a:stretch>
                        </a:blipFill>
                      </a:tcPr>
                    </a:tc>
                    <a:tc>
                      <a:txBody>
                        <a:bodyPr/>
                        <a:lstStyle/>
                        <a:p>
                          <a:endParaRPr lang="en-US"/>
                        </a:p>
                      </a:txBody>
                      <a:tcPr>
                        <a:blipFill>
                          <a:blip r:embed="rId3"/>
                          <a:stretch>
                            <a:fillRect l="-217544" t="-296667" r="-3509"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410345" r="-193548"/>
                          </a:stretch>
                        </a:blipFill>
                      </a:tcPr>
                    </a:tc>
                    <a:tc>
                      <a:txBody>
                        <a:bodyPr/>
                        <a:lstStyle/>
                        <a:p>
                          <a:endParaRPr lang="en-US"/>
                        </a:p>
                      </a:txBody>
                      <a:tcPr>
                        <a:blipFill>
                          <a:blip r:embed="rId3"/>
                          <a:stretch>
                            <a:fillRect l="-103279" t="-410345" r="-96721"/>
                          </a:stretch>
                        </a:blipFill>
                      </a:tcPr>
                    </a:tc>
                    <a:tc>
                      <a:txBody>
                        <a:bodyPr/>
                        <a:lstStyle/>
                        <a:p>
                          <a:endParaRPr lang="en-US"/>
                        </a:p>
                      </a:txBody>
                      <a:tcPr>
                        <a:blipFill>
                          <a:blip r:embed="rId3"/>
                          <a:stretch>
                            <a:fillRect l="-217544" t="-410345" r="-3509"/>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BEE632DB-93CA-954E-A1C4-BE258A81C29C}"/>
                  </a:ext>
                </a:extLst>
              </p:cNvPr>
              <p:cNvGraphicFramePr>
                <a:graphicFrameLocks noGrp="1"/>
              </p:cNvGraphicFramePr>
              <p:nvPr>
                <p:extLst>
                  <p:ext uri="{D42A27DB-BD31-4B8C-83A1-F6EECF244321}">
                    <p14:modId xmlns:p14="http://schemas.microsoft.com/office/powerpoint/2010/main" val="1622840473"/>
                  </p:ext>
                </p:extLst>
              </p:nvPr>
            </p:nvGraphicFramePr>
            <p:xfrm>
              <a:off x="520551" y="1169096"/>
              <a:ext cx="215195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d>
                                  <m:dPr>
                                    <m:ctrlPr>
                                      <a:rPr lang="de-DE"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9" name="Table 8">
                <a:extLst>
                  <a:ext uri="{FF2B5EF4-FFF2-40B4-BE49-F238E27FC236}">
                    <a16:creationId xmlns:a16="http://schemas.microsoft.com/office/drawing/2014/main" id="{BEE632DB-93CA-954E-A1C4-BE258A81C29C}"/>
                  </a:ext>
                </a:extLst>
              </p:cNvPr>
              <p:cNvGraphicFramePr>
                <a:graphicFrameLocks noGrp="1"/>
              </p:cNvGraphicFramePr>
              <p:nvPr>
                <p:extLst>
                  <p:ext uri="{D42A27DB-BD31-4B8C-83A1-F6EECF244321}">
                    <p14:modId xmlns:p14="http://schemas.microsoft.com/office/powerpoint/2010/main" val="1622840473"/>
                  </p:ext>
                </p:extLst>
              </p:nvPr>
            </p:nvGraphicFramePr>
            <p:xfrm>
              <a:off x="520551" y="1169096"/>
              <a:ext cx="2151952" cy="185420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t="-3448" r="-177419" b="-406897"/>
                          </a:stretch>
                        </a:blipFill>
                      </a:tcPr>
                    </a:tc>
                    <a:tc>
                      <a:txBody>
                        <a:bodyPr/>
                        <a:lstStyle/>
                        <a:p>
                          <a:endParaRPr lang="en-US"/>
                        </a:p>
                      </a:txBody>
                      <a:tcPr>
                        <a:blipFill>
                          <a:blip r:embed="rId4"/>
                          <a:stretch>
                            <a:fillRect l="-100000" t="-3448" r="-77419" b="-406897"/>
                          </a:stretch>
                        </a:blipFill>
                      </a:tcPr>
                    </a:tc>
                    <a:tc>
                      <a:txBody>
                        <a:bodyPr/>
                        <a:lstStyle/>
                        <a:p>
                          <a:endParaRPr lang="en-US"/>
                        </a:p>
                      </a:txBody>
                      <a:tcPr>
                        <a:blipFill>
                          <a:blip r:embed="rId4"/>
                          <a:stretch>
                            <a:fillRect l="-263830" t="-3448" r="-212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t="-100000" r="-177419" b="-293333"/>
                          </a:stretch>
                        </a:blipFill>
                      </a:tcPr>
                    </a:tc>
                    <a:tc>
                      <a:txBody>
                        <a:bodyPr/>
                        <a:lstStyle/>
                        <a:p>
                          <a:endParaRPr lang="en-US"/>
                        </a:p>
                      </a:txBody>
                      <a:tcPr>
                        <a:blipFill>
                          <a:blip r:embed="rId4"/>
                          <a:stretch>
                            <a:fillRect l="-100000" t="-100000" r="-77419" b="-293333"/>
                          </a:stretch>
                        </a:blipFill>
                      </a:tcPr>
                    </a:tc>
                    <a:tc>
                      <a:txBody>
                        <a:bodyPr/>
                        <a:lstStyle/>
                        <a:p>
                          <a:endParaRPr lang="en-US"/>
                        </a:p>
                      </a:txBody>
                      <a:tcPr>
                        <a:blipFill>
                          <a:blip r:embed="rId4"/>
                          <a:stretch>
                            <a:fillRect l="-263830" t="-100000" r="-2128"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t="-206897" r="-177419" b="-203448"/>
                          </a:stretch>
                        </a:blipFill>
                      </a:tcPr>
                    </a:tc>
                    <a:tc>
                      <a:txBody>
                        <a:bodyPr/>
                        <a:lstStyle/>
                        <a:p>
                          <a:endParaRPr lang="en-US"/>
                        </a:p>
                      </a:txBody>
                      <a:tcPr>
                        <a:blipFill>
                          <a:blip r:embed="rId4"/>
                          <a:stretch>
                            <a:fillRect l="-100000" t="-206897" r="-77419" b="-203448"/>
                          </a:stretch>
                        </a:blipFill>
                      </a:tcPr>
                    </a:tc>
                    <a:tc>
                      <a:txBody>
                        <a:bodyPr/>
                        <a:lstStyle/>
                        <a:p>
                          <a:endParaRPr lang="en-US"/>
                        </a:p>
                      </a:txBody>
                      <a:tcPr>
                        <a:blipFill>
                          <a:blip r:embed="rId4"/>
                          <a:stretch>
                            <a:fillRect l="-263830" t="-206897" r="-2128"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t="-296667" r="-177419" b="-96667"/>
                          </a:stretch>
                        </a:blipFill>
                      </a:tcPr>
                    </a:tc>
                    <a:tc>
                      <a:txBody>
                        <a:bodyPr/>
                        <a:lstStyle/>
                        <a:p>
                          <a:endParaRPr lang="en-US"/>
                        </a:p>
                      </a:txBody>
                      <a:tcPr>
                        <a:blipFill>
                          <a:blip r:embed="rId4"/>
                          <a:stretch>
                            <a:fillRect l="-100000" t="-296667" r="-77419" b="-96667"/>
                          </a:stretch>
                        </a:blipFill>
                      </a:tcPr>
                    </a:tc>
                    <a:tc>
                      <a:txBody>
                        <a:bodyPr/>
                        <a:lstStyle/>
                        <a:p>
                          <a:endParaRPr lang="en-US"/>
                        </a:p>
                      </a:txBody>
                      <a:tcPr>
                        <a:blipFill>
                          <a:blip r:embed="rId4"/>
                          <a:stretch>
                            <a:fillRect l="-263830" t="-296667" r="-2128"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t="-410345" r="-177419"/>
                          </a:stretch>
                        </a:blipFill>
                      </a:tcPr>
                    </a:tc>
                    <a:tc>
                      <a:txBody>
                        <a:bodyPr/>
                        <a:lstStyle/>
                        <a:p>
                          <a:endParaRPr lang="en-US"/>
                        </a:p>
                      </a:txBody>
                      <a:tcPr>
                        <a:blipFill>
                          <a:blip r:embed="rId4"/>
                          <a:stretch>
                            <a:fillRect l="-100000" t="-410345" r="-77419"/>
                          </a:stretch>
                        </a:blipFill>
                      </a:tcPr>
                    </a:tc>
                    <a:tc>
                      <a:txBody>
                        <a:bodyPr/>
                        <a:lstStyle/>
                        <a:p>
                          <a:endParaRPr lang="en-US"/>
                        </a:p>
                      </a:txBody>
                      <a:tcPr>
                        <a:blipFill>
                          <a:blip r:embed="rId4"/>
                          <a:stretch>
                            <a:fillRect l="-263830" t="-410345" r="-212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9D0FD850-FDF0-6A49-A8BD-0D8E3EB7370E}"/>
                  </a:ext>
                </a:extLst>
              </p:cNvPr>
              <p:cNvGraphicFramePr>
                <a:graphicFrameLocks noGrp="1"/>
              </p:cNvGraphicFramePr>
              <p:nvPr>
                <p:extLst>
                  <p:ext uri="{D42A27DB-BD31-4B8C-83A1-F6EECF244321}">
                    <p14:modId xmlns:p14="http://schemas.microsoft.com/office/powerpoint/2010/main" val="1197336584"/>
                  </p:ext>
                </p:extLst>
              </p:nvPr>
            </p:nvGraphicFramePr>
            <p:xfrm>
              <a:off x="520551" y="3081952"/>
              <a:ext cx="3711639"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1802003">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3</m:t>
                                    </m:r>
                                  </m:sup>
                                </m:sSup>
                                <m:r>
                                  <a:rPr lang="de-DE" smtClean="0">
                                    <a:latin typeface="Cambria Math" panose="02040503050406030204" pitchFamily="18" charset="0"/>
                                  </a:rPr>
                                  <m:t>=1000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2</m:t>
                                    </m:r>
                                  </m:sup>
                                </m:sSup>
                                <m:r>
                                  <a:rPr lang="de-DE" smtClean="0">
                                    <a:latin typeface="Cambria Math" panose="02040503050406030204" pitchFamily="18" charset="0"/>
                                  </a:rPr>
                                  <m:t>=400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1</m:t>
                                    </m:r>
                                  </m:sup>
                                </m:sSup>
                                <m:r>
                                  <a:rPr lang="de-DE" smtClean="0">
                                    <a:latin typeface="Cambria Math" panose="02040503050406030204" pitchFamily="18" charset="0"/>
                                  </a:rPr>
                                  <m:t>=160</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3</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smtClean="0">
                                        <a:latin typeface="Cambria Math" panose="02040503050406030204" pitchFamily="18" charset="0"/>
                                      </a:rPr>
                                      <m:t>0</m:t>
                                    </m:r>
                                  </m:sup>
                                </m:sSup>
                                <m:r>
                                  <a:rPr lang="de-DE" smtClean="0">
                                    <a:latin typeface="Cambria Math" panose="02040503050406030204" pitchFamily="18" charset="0"/>
                                  </a:rPr>
                                  <m:t>=64</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3</m:t>
                                    </m:r>
                                  </m:sup>
                                </m:sSup>
                                <m:r>
                                  <a:rPr lang="de-DE" smtClean="0">
                                    <a:latin typeface="Cambria Math" panose="02040503050406030204" pitchFamily="18" charset="0"/>
                                  </a:rPr>
                                  <m:t>=512</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2</m:t>
                                    </m:r>
                                  </m:sup>
                                </m:sSup>
                                <m:r>
                                  <a:rPr lang="de-DE" smtClean="0">
                                    <a:latin typeface="Cambria Math" panose="02040503050406030204" pitchFamily="18" charset="0"/>
                                  </a:rPr>
                                  <m:t>=320</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1</m:t>
                                    </m:r>
                                  </m:sup>
                                </m:sSup>
                                <m:r>
                                  <a:rPr lang="de-DE" smtClean="0">
                                    <a:latin typeface="Cambria Math" panose="02040503050406030204" pitchFamily="18" charset="0"/>
                                  </a:rPr>
                                  <m:t>=200</m:t>
                                </m:r>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3</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smtClean="0">
                                        <a:latin typeface="Cambria Math" panose="02040503050406030204" pitchFamily="18" charset="0"/>
                                      </a:rPr>
                                      <m:t>0</m:t>
                                    </m:r>
                                  </m:sup>
                                </m:sSup>
                                <m:r>
                                  <a:rPr lang="de-DE" smtClean="0">
                                    <a:latin typeface="Cambria Math" panose="02040503050406030204" pitchFamily="18" charset="0"/>
                                  </a:rPr>
                                  <m:t>=125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10" name="Table 9">
                <a:extLst>
                  <a:ext uri="{FF2B5EF4-FFF2-40B4-BE49-F238E27FC236}">
                    <a16:creationId xmlns:a16="http://schemas.microsoft.com/office/drawing/2014/main" id="{9D0FD850-FDF0-6A49-A8BD-0D8E3EB7370E}"/>
                  </a:ext>
                </a:extLst>
              </p:cNvPr>
              <p:cNvGraphicFramePr>
                <a:graphicFrameLocks noGrp="1"/>
              </p:cNvGraphicFramePr>
              <p:nvPr>
                <p:extLst>
                  <p:ext uri="{D42A27DB-BD31-4B8C-83A1-F6EECF244321}">
                    <p14:modId xmlns:p14="http://schemas.microsoft.com/office/powerpoint/2010/main" val="1197336584"/>
                  </p:ext>
                </p:extLst>
              </p:nvPr>
            </p:nvGraphicFramePr>
            <p:xfrm>
              <a:off x="520551" y="3081952"/>
              <a:ext cx="3711639"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1802003">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t="-3448" r="-375806" b="-810345"/>
                          </a:stretch>
                        </a:blipFill>
                      </a:tcPr>
                    </a:tc>
                    <a:tc>
                      <a:txBody>
                        <a:bodyPr/>
                        <a:lstStyle/>
                        <a:p>
                          <a:endParaRPr lang="en-US"/>
                        </a:p>
                      </a:txBody>
                      <a:tcPr>
                        <a:blipFill>
                          <a:blip r:embed="rId5"/>
                          <a:stretch>
                            <a:fillRect l="-69663" t="-3448" r="-161798" b="-810345"/>
                          </a:stretch>
                        </a:blipFill>
                      </a:tcPr>
                    </a:tc>
                    <a:tc>
                      <a:txBody>
                        <a:bodyPr/>
                        <a:lstStyle/>
                        <a:p>
                          <a:endParaRPr lang="en-US"/>
                        </a:p>
                      </a:txBody>
                      <a:tcPr>
                        <a:blipFill>
                          <a:blip r:embed="rId5"/>
                          <a:stretch>
                            <a:fillRect l="-105594" t="-3448" r="-699"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t="-100000" r="-375806" b="-683333"/>
                          </a:stretch>
                        </a:blipFill>
                      </a:tcPr>
                    </a:tc>
                    <a:tc>
                      <a:txBody>
                        <a:bodyPr/>
                        <a:lstStyle/>
                        <a:p>
                          <a:endParaRPr lang="en-US"/>
                        </a:p>
                      </a:txBody>
                      <a:tcPr>
                        <a:blipFill>
                          <a:blip r:embed="rId5"/>
                          <a:stretch>
                            <a:fillRect l="-69663" t="-100000" r="-161798" b="-683333"/>
                          </a:stretch>
                        </a:blipFill>
                      </a:tcPr>
                    </a:tc>
                    <a:tc>
                      <a:txBody>
                        <a:bodyPr/>
                        <a:lstStyle/>
                        <a:p>
                          <a:endParaRPr lang="en-US"/>
                        </a:p>
                      </a:txBody>
                      <a:tcPr>
                        <a:blipFill>
                          <a:blip r:embed="rId5"/>
                          <a:stretch>
                            <a:fillRect l="-105594" t="-100000" r="-699"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t="-206897" r="-375806" b="-606897"/>
                          </a:stretch>
                        </a:blipFill>
                      </a:tcPr>
                    </a:tc>
                    <a:tc>
                      <a:txBody>
                        <a:bodyPr/>
                        <a:lstStyle/>
                        <a:p>
                          <a:endParaRPr lang="en-US"/>
                        </a:p>
                      </a:txBody>
                      <a:tcPr>
                        <a:blipFill>
                          <a:blip r:embed="rId5"/>
                          <a:stretch>
                            <a:fillRect l="-69663" t="-206897" r="-161798" b="-606897"/>
                          </a:stretch>
                        </a:blipFill>
                      </a:tcPr>
                    </a:tc>
                    <a:tc>
                      <a:txBody>
                        <a:bodyPr/>
                        <a:lstStyle/>
                        <a:p>
                          <a:endParaRPr lang="en-US"/>
                        </a:p>
                      </a:txBody>
                      <a:tcPr>
                        <a:blipFill>
                          <a:blip r:embed="rId5"/>
                          <a:stretch>
                            <a:fillRect l="-105594" t="-206897" r="-699"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t="-306897" r="-375806" b="-506897"/>
                          </a:stretch>
                        </a:blipFill>
                      </a:tcPr>
                    </a:tc>
                    <a:tc>
                      <a:txBody>
                        <a:bodyPr/>
                        <a:lstStyle/>
                        <a:p>
                          <a:endParaRPr lang="en-US"/>
                        </a:p>
                      </a:txBody>
                      <a:tcPr>
                        <a:blipFill>
                          <a:blip r:embed="rId5"/>
                          <a:stretch>
                            <a:fillRect l="-69663" t="-306897" r="-161798" b="-506897"/>
                          </a:stretch>
                        </a:blipFill>
                      </a:tcPr>
                    </a:tc>
                    <a:tc>
                      <a:txBody>
                        <a:bodyPr/>
                        <a:lstStyle/>
                        <a:p>
                          <a:endParaRPr lang="en-US"/>
                        </a:p>
                      </a:txBody>
                      <a:tcPr>
                        <a:blipFill>
                          <a:blip r:embed="rId5"/>
                          <a:stretch>
                            <a:fillRect l="-105594" t="-306897" r="-699"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5"/>
                          <a:stretch>
                            <a:fillRect t="-393333" r="-375806" b="-390000"/>
                          </a:stretch>
                        </a:blipFill>
                      </a:tcPr>
                    </a:tc>
                    <a:tc>
                      <a:txBody>
                        <a:bodyPr/>
                        <a:lstStyle/>
                        <a:p>
                          <a:endParaRPr lang="en-US"/>
                        </a:p>
                      </a:txBody>
                      <a:tcPr>
                        <a:blipFill>
                          <a:blip r:embed="rId5"/>
                          <a:stretch>
                            <a:fillRect l="-69663" t="-393333" r="-161798" b="-390000"/>
                          </a:stretch>
                        </a:blipFill>
                      </a:tcPr>
                    </a:tc>
                    <a:tc>
                      <a:txBody>
                        <a:bodyPr/>
                        <a:lstStyle/>
                        <a:p>
                          <a:endParaRPr lang="en-US"/>
                        </a:p>
                      </a:txBody>
                      <a:tcPr>
                        <a:blipFill>
                          <a:blip r:embed="rId5"/>
                          <a:stretch>
                            <a:fillRect l="-105594" t="-393333" r="-699"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5"/>
                          <a:stretch>
                            <a:fillRect t="-510345" r="-375806" b="-303448"/>
                          </a:stretch>
                        </a:blipFill>
                      </a:tcPr>
                    </a:tc>
                    <a:tc>
                      <a:txBody>
                        <a:bodyPr/>
                        <a:lstStyle/>
                        <a:p>
                          <a:endParaRPr lang="en-US"/>
                        </a:p>
                      </a:txBody>
                      <a:tcPr>
                        <a:blipFill>
                          <a:blip r:embed="rId5"/>
                          <a:stretch>
                            <a:fillRect l="-69663" t="-510345" r="-161798" b="-303448"/>
                          </a:stretch>
                        </a:blipFill>
                      </a:tcPr>
                    </a:tc>
                    <a:tc>
                      <a:txBody>
                        <a:bodyPr/>
                        <a:lstStyle/>
                        <a:p>
                          <a:endParaRPr lang="en-US"/>
                        </a:p>
                      </a:txBody>
                      <a:tcPr>
                        <a:blipFill>
                          <a:blip r:embed="rId5"/>
                          <a:stretch>
                            <a:fillRect l="-105594" t="-510345" r="-699"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t="-610345" r="-375806" b="-203448"/>
                          </a:stretch>
                        </a:blipFill>
                      </a:tcPr>
                    </a:tc>
                    <a:tc>
                      <a:txBody>
                        <a:bodyPr/>
                        <a:lstStyle/>
                        <a:p>
                          <a:endParaRPr lang="en-US"/>
                        </a:p>
                      </a:txBody>
                      <a:tcPr>
                        <a:blipFill>
                          <a:blip r:embed="rId5"/>
                          <a:stretch>
                            <a:fillRect l="-69663" t="-610345" r="-161798" b="-203448"/>
                          </a:stretch>
                        </a:blipFill>
                      </a:tcPr>
                    </a:tc>
                    <a:tc>
                      <a:txBody>
                        <a:bodyPr/>
                        <a:lstStyle/>
                        <a:p>
                          <a:endParaRPr lang="en-US"/>
                        </a:p>
                      </a:txBody>
                      <a:tcPr>
                        <a:blipFill>
                          <a:blip r:embed="rId5"/>
                          <a:stretch>
                            <a:fillRect l="-105594" t="-610345" r="-699"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5"/>
                          <a:stretch>
                            <a:fillRect t="-686667" r="-375806" b="-96667"/>
                          </a:stretch>
                        </a:blipFill>
                      </a:tcPr>
                    </a:tc>
                    <a:tc>
                      <a:txBody>
                        <a:bodyPr/>
                        <a:lstStyle/>
                        <a:p>
                          <a:endParaRPr lang="en-US"/>
                        </a:p>
                      </a:txBody>
                      <a:tcPr>
                        <a:blipFill>
                          <a:blip r:embed="rId5"/>
                          <a:stretch>
                            <a:fillRect l="-69663" t="-686667" r="-161798" b="-96667"/>
                          </a:stretch>
                        </a:blipFill>
                      </a:tcPr>
                    </a:tc>
                    <a:tc>
                      <a:txBody>
                        <a:bodyPr/>
                        <a:lstStyle/>
                        <a:p>
                          <a:endParaRPr lang="en-US"/>
                        </a:p>
                      </a:txBody>
                      <a:tcPr>
                        <a:blipFill>
                          <a:blip r:embed="rId5"/>
                          <a:stretch>
                            <a:fillRect l="-105594" t="-686667" r="-699"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5"/>
                          <a:stretch>
                            <a:fillRect t="-813793" r="-375806"/>
                          </a:stretch>
                        </a:blipFill>
                      </a:tcPr>
                    </a:tc>
                    <a:tc>
                      <a:txBody>
                        <a:bodyPr/>
                        <a:lstStyle/>
                        <a:p>
                          <a:endParaRPr lang="en-US"/>
                        </a:p>
                      </a:txBody>
                      <a:tcPr>
                        <a:blipFill>
                          <a:blip r:embed="rId5"/>
                          <a:stretch>
                            <a:fillRect l="-69663" t="-813793" r="-161798"/>
                          </a:stretch>
                        </a:blipFill>
                      </a:tcPr>
                    </a:tc>
                    <a:tc>
                      <a:txBody>
                        <a:bodyPr/>
                        <a:lstStyle/>
                        <a:p>
                          <a:endParaRPr lang="en-US"/>
                        </a:p>
                      </a:txBody>
                      <a:tcPr>
                        <a:blipFill>
                          <a:blip r:embed="rId5"/>
                          <a:stretch>
                            <a:fillRect l="-105594" t="-813793" r="-699"/>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B745063-A665-0C41-971C-566C6BA8A3F9}"/>
                  </a:ext>
                </a:extLst>
              </p:cNvPr>
              <p:cNvSpPr/>
              <p:nvPr/>
            </p:nvSpPr>
            <p:spPr>
              <a:xfrm>
                <a:off x="3826240" y="1545502"/>
                <a:ext cx="2294878" cy="96116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7938" lvl="1"/>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𝑝</m:t>
                          </m:r>
                        </m:e>
                        <m:sub>
                          <m:r>
                            <a:rPr lang="de-DE" i="1">
                              <a:latin typeface="Cambria Math" panose="02040503050406030204" pitchFamily="18" charset="0"/>
                            </a:rPr>
                            <m:t>1</m:t>
                          </m:r>
                        </m:sub>
                        <m:sup>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1</m:t>
                              </m:r>
                            </m:sub>
                          </m:sSub>
                        </m:sup>
                      </m:sSub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𝑝</m:t>
                          </m:r>
                        </m:e>
                        <m:sub>
                          <m:r>
                            <a:rPr lang="de-DE" i="1">
                              <a:latin typeface="Cambria Math" panose="02040503050406030204" pitchFamily="18" charset="0"/>
                            </a:rPr>
                            <m:t>𝑘</m:t>
                          </m:r>
                        </m:sub>
                        <m:sup>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𝑘</m:t>
                              </m:r>
                            </m:sub>
                          </m:sSub>
                        </m:sup>
                      </m:sSubSup>
                    </m:oMath>
                  </m:oMathPara>
                </a14:m>
                <a:endParaRPr lang="en-GB" dirty="0"/>
              </a:p>
              <a:p>
                <a:pPr marL="7938" lvl="2" algn="ctr"/>
                <a:r>
                  <a:rPr lang="en-GB" dirty="0"/>
                  <a:t>vs.</a:t>
                </a:r>
              </a:p>
              <a:p>
                <a:pPr marL="7938" lvl="2"/>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𝑘</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𝑘</m:t>
                          </m:r>
                        </m:sub>
                      </m:sSub>
                    </m:oMath>
                  </m:oMathPara>
                </a14:m>
                <a:endParaRPr lang="en-GB" dirty="0"/>
              </a:p>
            </p:txBody>
          </p:sp>
        </mc:Choice>
        <mc:Fallback xmlns="">
          <p:sp>
            <p:nvSpPr>
              <p:cNvPr id="8" name="Rectangle 7">
                <a:extLst>
                  <a:ext uri="{FF2B5EF4-FFF2-40B4-BE49-F238E27FC236}">
                    <a16:creationId xmlns:a16="http://schemas.microsoft.com/office/drawing/2014/main" id="{2B745063-A665-0C41-971C-566C6BA8A3F9}"/>
                  </a:ext>
                </a:extLst>
              </p:cNvPr>
              <p:cNvSpPr>
                <a:spLocks noRot="1" noChangeAspect="1" noMove="1" noResize="1" noEditPoints="1" noAdjustHandles="1" noChangeArrowheads="1" noChangeShapeType="1" noTextEdit="1"/>
              </p:cNvSpPr>
              <p:nvPr/>
            </p:nvSpPr>
            <p:spPr>
              <a:xfrm>
                <a:off x="3826240" y="1545502"/>
                <a:ext cx="2294878" cy="961161"/>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155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B4CE22-9D3B-3A4D-AD70-3FF840D41EAE}"/>
              </a:ext>
            </a:extLst>
          </p:cNvPr>
          <p:cNvSpPr>
            <a:spLocks noGrp="1"/>
          </p:cNvSpPr>
          <p:nvPr>
            <p:ph type="title"/>
          </p:nvPr>
        </p:nvSpPr>
        <p:spPr/>
        <p:txBody>
          <a:bodyPr/>
          <a:lstStyle/>
          <a:p>
            <a:r>
              <a:rPr lang="en-GB" dirty="0"/>
              <a:t>2. Logvars in the Markov Blanket</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FEBD6CE-09A3-E54E-921F-C38EDDEBDFE5}"/>
                  </a:ext>
                </a:extLst>
              </p:cNvPr>
              <p:cNvSpPr>
                <a:spLocks noGrp="1"/>
              </p:cNvSpPr>
              <p:nvPr>
                <p:ph idx="1"/>
              </p:nvPr>
            </p:nvSpPr>
            <p:spPr>
              <a:xfrm>
                <a:off x="628650" y="1158241"/>
                <a:ext cx="7886700" cy="1228794"/>
              </a:xfrm>
            </p:spPr>
            <p:txBody>
              <a:bodyPr>
                <a:normAutofit fontScale="92500"/>
              </a:bodyPr>
              <a:lstStyle/>
              <a:p>
                <a:r>
                  <a:rPr lang="en-GB" dirty="0"/>
                  <a:t>With identical forms for all logvars, proceed with EU</a:t>
                </a:r>
              </a:p>
              <a:p>
                <a:pPr lvl="1"/>
                <a:r>
                  <a:rPr lang="en-GB" dirty="0"/>
                  <a:t>In terms of MEU-LVE, proceed as before but when calling LVE for computing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t> utility-count conversion needed</a:t>
                </a:r>
              </a:p>
            </p:txBody>
          </p:sp>
        </mc:Choice>
        <mc:Fallback xmlns="">
          <p:sp>
            <p:nvSpPr>
              <p:cNvPr id="2" name="Content Placeholder 1">
                <a:extLst>
                  <a:ext uri="{FF2B5EF4-FFF2-40B4-BE49-F238E27FC236}">
                    <a16:creationId xmlns:a16="http://schemas.microsoft.com/office/drawing/2014/main" id="{9FEBD6CE-09A3-E54E-921F-C38EDDEBDFE5}"/>
                  </a:ext>
                </a:extLst>
              </p:cNvPr>
              <p:cNvSpPr>
                <a:spLocks noGrp="1" noRot="1" noChangeAspect="1" noMove="1" noResize="1" noEditPoints="1" noAdjustHandles="1" noChangeArrowheads="1" noChangeShapeType="1" noTextEdit="1"/>
              </p:cNvSpPr>
              <p:nvPr>
                <p:ph idx="1"/>
              </p:nvPr>
            </p:nvSpPr>
            <p:spPr>
              <a:xfrm>
                <a:off x="628650" y="1158241"/>
                <a:ext cx="7886700" cy="1228794"/>
              </a:xfrm>
              <a:blipFill>
                <a:blip r:embed="rId2"/>
                <a:stretch>
                  <a:fillRect l="-1286" t="-6122" b="-1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65</a:t>
            </a:fld>
            <a:endParaRPr lang="en-GB"/>
          </a:p>
        </p:txBody>
      </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1771446370"/>
                  </p:ext>
                </p:extLst>
              </p:nvPr>
            </p:nvGraphicFramePr>
            <p:xfrm>
              <a:off x="520551" y="3001812"/>
              <a:ext cx="1909636"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smtClean="0">
                                        <a:latin typeface="Cambria Math" panose="02040503050406030204" pitchFamily="18" charset="0"/>
                                      </a:rPr>
                                      <m:t>𝑋</m:t>
                                    </m:r>
                                  </m:sub>
                                </m:sSub>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e>
                                </m:d>
                              </m:oMath>
                            </m:oMathPara>
                          </a14:m>
                          <a:endParaRPr lang="en-GB"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dirty="0"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0,3</m:t>
                                    </m:r>
                                  </m:e>
                                </m:d>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1,2</m:t>
                                    </m:r>
                                  </m:e>
                                </m:d>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2,1</m:t>
                                    </m:r>
                                  </m:e>
                                </m:d>
                              </m:oMath>
                            </m:oMathPara>
                          </a14:m>
                          <a:endParaRPr lang="en-GB" dirty="0"/>
                        </a:p>
                      </a:txBody>
                      <a:tcPr/>
                    </a:tc>
                    <a:extLst>
                      <a:ext uri="{0D108BD9-81ED-4DB2-BD59-A6C34878D82A}">
                        <a16:rowId xmlns:a16="http://schemas.microsoft.com/office/drawing/2014/main" val="1476225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dirty="0" smtClean="0">
                                        <a:latin typeface="Cambria Math" panose="02040503050406030204" pitchFamily="18" charset="0"/>
                                      </a:rPr>
                                    </m:ctrlPr>
                                  </m:dPr>
                                  <m:e>
                                    <m:r>
                                      <a:rPr lang="de-DE" dirty="0" smtClean="0">
                                        <a:latin typeface="Cambria Math" panose="02040503050406030204" pitchFamily="18" charset="0"/>
                                      </a:rPr>
                                      <m:t>3,0</m:t>
                                    </m:r>
                                  </m:e>
                                </m:d>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43" name="Table 42">
                <a:extLst>
                  <a:ext uri="{FF2B5EF4-FFF2-40B4-BE49-F238E27FC236}">
                    <a16:creationId xmlns:a16="http://schemas.microsoft.com/office/drawing/2014/main" id="{D9E1B9E4-7397-D447-B9FD-89472E4B4D79}"/>
                  </a:ext>
                </a:extLst>
              </p:cNvPr>
              <p:cNvGraphicFramePr>
                <a:graphicFrameLocks noGrp="1"/>
              </p:cNvGraphicFramePr>
              <p:nvPr>
                <p:extLst>
                  <p:ext uri="{D42A27DB-BD31-4B8C-83A1-F6EECF244321}">
                    <p14:modId xmlns:p14="http://schemas.microsoft.com/office/powerpoint/2010/main" val="1771446370"/>
                  </p:ext>
                </p:extLst>
              </p:nvPr>
            </p:nvGraphicFramePr>
            <p:xfrm>
              <a:off x="520551" y="3001812"/>
              <a:ext cx="1909636" cy="3337560"/>
            </p:xfrm>
            <a:graphic>
              <a:graphicData uri="http://schemas.openxmlformats.org/drawingml/2006/table">
                <a:tbl>
                  <a:tblPr firstRow="1" bandRow="1">
                    <a:tableStyleId>{073A0DAA-6AF3-43AB-8588-CEC1D06C72B9}</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tblGrid>
                  <a:tr h="370840">
                    <a:tc>
                      <a:txBody>
                        <a:bodyPr/>
                        <a:lstStyle/>
                        <a:p>
                          <a:endParaRPr lang="en-US"/>
                        </a:p>
                      </a:txBody>
                      <a:tcPr>
                        <a:blipFill>
                          <a:blip r:embed="rId3"/>
                          <a:stretch>
                            <a:fillRect t="-3448" r="-146774" b="-810345"/>
                          </a:stretch>
                        </a:blipFill>
                      </a:tcPr>
                    </a:tc>
                    <a:tc>
                      <a:txBody>
                        <a:bodyPr/>
                        <a:lstStyle/>
                        <a:p>
                          <a:endParaRPr lang="en-US"/>
                        </a:p>
                      </a:txBody>
                      <a:tcPr>
                        <a:blipFill>
                          <a:blip r:embed="rId3"/>
                          <a:stretch>
                            <a:fillRect l="-68889" t="-3448" r="-1111"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t="-100000" r="-146774" b="-683333"/>
                          </a:stretch>
                        </a:blipFill>
                      </a:tcPr>
                    </a:tc>
                    <a:tc>
                      <a:txBody>
                        <a:bodyPr/>
                        <a:lstStyle/>
                        <a:p>
                          <a:endParaRPr lang="en-US"/>
                        </a:p>
                      </a:txBody>
                      <a:tcPr>
                        <a:blipFill>
                          <a:blip r:embed="rId3"/>
                          <a:stretch>
                            <a:fillRect l="-68889" t="-100000" r="-1111"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t="-206897" r="-146774" b="-606897"/>
                          </a:stretch>
                        </a:blipFill>
                      </a:tcPr>
                    </a:tc>
                    <a:tc>
                      <a:txBody>
                        <a:bodyPr/>
                        <a:lstStyle/>
                        <a:p>
                          <a:endParaRPr lang="en-US"/>
                        </a:p>
                      </a:txBody>
                      <a:tcPr>
                        <a:blipFill>
                          <a:blip r:embed="rId3"/>
                          <a:stretch>
                            <a:fillRect l="-68889" t="-206897" r="-1111"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t="-306897" r="-146774" b="-506897"/>
                          </a:stretch>
                        </a:blipFill>
                      </a:tcPr>
                    </a:tc>
                    <a:tc>
                      <a:txBody>
                        <a:bodyPr/>
                        <a:lstStyle/>
                        <a:p>
                          <a:endParaRPr lang="en-US"/>
                        </a:p>
                      </a:txBody>
                      <a:tcPr>
                        <a:blipFill>
                          <a:blip r:embed="rId3"/>
                          <a:stretch>
                            <a:fillRect l="-68889" t="-306897" r="-1111"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3"/>
                          <a:stretch>
                            <a:fillRect t="-393333" r="-146774" b="-390000"/>
                          </a:stretch>
                        </a:blipFill>
                      </a:tcPr>
                    </a:tc>
                    <a:tc>
                      <a:txBody>
                        <a:bodyPr/>
                        <a:lstStyle/>
                        <a:p>
                          <a:endParaRPr lang="en-US"/>
                        </a:p>
                      </a:txBody>
                      <a:tcPr>
                        <a:blipFill>
                          <a:blip r:embed="rId3"/>
                          <a:stretch>
                            <a:fillRect l="-68889" t="-393333" r="-1111"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3"/>
                          <a:stretch>
                            <a:fillRect t="-510345" r="-146774" b="-303448"/>
                          </a:stretch>
                        </a:blipFill>
                      </a:tcPr>
                    </a:tc>
                    <a:tc>
                      <a:txBody>
                        <a:bodyPr/>
                        <a:lstStyle/>
                        <a:p>
                          <a:endParaRPr lang="en-US"/>
                        </a:p>
                      </a:txBody>
                      <a:tcPr>
                        <a:blipFill>
                          <a:blip r:embed="rId3"/>
                          <a:stretch>
                            <a:fillRect l="-68889" t="-510345" r="-1111"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t="-610345" r="-146774" b="-203448"/>
                          </a:stretch>
                        </a:blipFill>
                      </a:tcPr>
                    </a:tc>
                    <a:tc>
                      <a:txBody>
                        <a:bodyPr/>
                        <a:lstStyle/>
                        <a:p>
                          <a:endParaRPr lang="en-US"/>
                        </a:p>
                      </a:txBody>
                      <a:tcPr>
                        <a:blipFill>
                          <a:blip r:embed="rId3"/>
                          <a:stretch>
                            <a:fillRect l="-68889" t="-610345" r="-1111"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t="-686667" r="-146774" b="-96667"/>
                          </a:stretch>
                        </a:blipFill>
                      </a:tcPr>
                    </a:tc>
                    <a:tc>
                      <a:txBody>
                        <a:bodyPr/>
                        <a:lstStyle/>
                        <a:p>
                          <a:endParaRPr lang="en-US"/>
                        </a:p>
                      </a:txBody>
                      <a:tcPr>
                        <a:blipFill>
                          <a:blip r:embed="rId3"/>
                          <a:stretch>
                            <a:fillRect l="-68889" t="-686667" r="-1111"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3"/>
                          <a:stretch>
                            <a:fillRect t="-813793" r="-146774"/>
                          </a:stretch>
                        </a:blipFill>
                      </a:tcPr>
                    </a:tc>
                    <a:tc>
                      <a:txBody>
                        <a:bodyPr/>
                        <a:lstStyle/>
                        <a:p>
                          <a:endParaRPr lang="en-US"/>
                        </a:p>
                      </a:txBody>
                      <a:tcPr>
                        <a:blipFill>
                          <a:blip r:embed="rId3"/>
                          <a:stretch>
                            <a:fillRect l="-68889" t="-813793" r="-1111"/>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9D0FD850-FDF0-6A49-A8BD-0D8E3EB7370E}"/>
                  </a:ext>
                </a:extLst>
              </p:cNvPr>
              <p:cNvGraphicFramePr>
                <a:graphicFrameLocks noGrp="1"/>
              </p:cNvGraphicFramePr>
              <p:nvPr>
                <p:extLst>
                  <p:ext uri="{D42A27DB-BD31-4B8C-83A1-F6EECF244321}">
                    <p14:modId xmlns:p14="http://schemas.microsoft.com/office/powerpoint/2010/main" val="1023674187"/>
                  </p:ext>
                </p:extLst>
              </p:nvPr>
            </p:nvGraphicFramePr>
            <p:xfrm>
              <a:off x="3478208" y="3001812"/>
              <a:ext cx="790892" cy="3337560"/>
            </p:xfrm>
            <a:graphic>
              <a:graphicData uri="http://schemas.openxmlformats.org/drawingml/2006/table">
                <a:tbl>
                  <a:tblPr firstRow="1" bandRow="1">
                    <a:tableStyleId>{073A0DAA-6AF3-43AB-8588-CEC1D06C72B9}</a:tableStyleId>
                  </a:tblPr>
                  <a:tblGrid>
                    <a:gridCol w="790892">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0.202</m:t>
                                </m:r>
                              </m:oMath>
                            </m:oMathPara>
                          </a14:m>
                          <a:endParaRPr lang="en-GB" dirty="0"/>
                        </a:p>
                      </a:txBody>
                      <a:tcPr/>
                    </a:tc>
                    <a:extLst>
                      <a:ext uri="{0D108BD9-81ED-4DB2-BD59-A6C34878D82A}">
                        <a16:rowId xmlns:a16="http://schemas.microsoft.com/office/drawing/2014/main" val="1902464291"/>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0.081</m:t>
                                </m:r>
                              </m:oMath>
                            </m:oMathPara>
                          </a14:m>
                          <a:endParaRPr lang="en-GB" dirty="0"/>
                        </a:p>
                      </a:txBody>
                      <a:tcPr/>
                    </a:tc>
                    <a:extLst>
                      <a:ext uri="{0D108BD9-81ED-4DB2-BD59-A6C34878D82A}">
                        <a16:rowId xmlns:a16="http://schemas.microsoft.com/office/drawing/2014/main" val="1944780422"/>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0.032</m:t>
                                </m:r>
                              </m:oMath>
                            </m:oMathPara>
                          </a14:m>
                          <a:endParaRPr lang="en-GB" dirty="0"/>
                        </a:p>
                      </a:txBody>
                      <a:tcPr/>
                    </a:tc>
                    <a:extLst>
                      <a:ext uri="{0D108BD9-81ED-4DB2-BD59-A6C34878D82A}">
                        <a16:rowId xmlns:a16="http://schemas.microsoft.com/office/drawing/2014/main" val="1378379079"/>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0.013</m:t>
                                </m:r>
                              </m:oMath>
                            </m:oMathPara>
                          </a14:m>
                          <a:endParaRPr lang="en-GB" dirty="0"/>
                        </a:p>
                      </a:txBody>
                      <a:tcPr/>
                    </a:tc>
                    <a:extLst>
                      <a:ext uri="{0D108BD9-81ED-4DB2-BD59-A6C34878D82A}">
                        <a16:rowId xmlns:a16="http://schemas.microsoft.com/office/drawing/2014/main" val="3084935461"/>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0.104</m:t>
                                </m:r>
                              </m:oMath>
                            </m:oMathPara>
                          </a14:m>
                          <a:endParaRPr lang="en-GB" dirty="0"/>
                        </a:p>
                      </a:txBody>
                      <a:tcPr/>
                    </a:tc>
                    <a:extLst>
                      <a:ext uri="{0D108BD9-81ED-4DB2-BD59-A6C34878D82A}">
                        <a16:rowId xmlns:a16="http://schemas.microsoft.com/office/drawing/2014/main" val="3143917387"/>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0.065</m:t>
                                </m:r>
                              </m:oMath>
                            </m:oMathPara>
                          </a14:m>
                          <a:endParaRPr lang="en-GB" dirty="0"/>
                        </a:p>
                      </a:txBody>
                      <a:tcPr/>
                    </a:tc>
                    <a:extLst>
                      <a:ext uri="{0D108BD9-81ED-4DB2-BD59-A6C34878D82A}">
                        <a16:rowId xmlns:a16="http://schemas.microsoft.com/office/drawing/2014/main" val="576065180"/>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0.040</m:t>
                                </m:r>
                              </m:oMath>
                            </m:oMathPara>
                          </a14:m>
                          <a:endParaRPr lang="en-GB" dirty="0"/>
                        </a:p>
                      </a:txBody>
                      <a:tcPr/>
                    </a:tc>
                    <a:extLst>
                      <a:ext uri="{0D108BD9-81ED-4DB2-BD59-A6C34878D82A}">
                        <a16:rowId xmlns:a16="http://schemas.microsoft.com/office/drawing/2014/main" val="1476225016"/>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0.025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10" name="Table 9">
                <a:extLst>
                  <a:ext uri="{FF2B5EF4-FFF2-40B4-BE49-F238E27FC236}">
                    <a16:creationId xmlns:a16="http://schemas.microsoft.com/office/drawing/2014/main" id="{9D0FD850-FDF0-6A49-A8BD-0D8E3EB7370E}"/>
                  </a:ext>
                </a:extLst>
              </p:cNvPr>
              <p:cNvGraphicFramePr>
                <a:graphicFrameLocks noGrp="1"/>
              </p:cNvGraphicFramePr>
              <p:nvPr>
                <p:extLst>
                  <p:ext uri="{D42A27DB-BD31-4B8C-83A1-F6EECF244321}">
                    <p14:modId xmlns:p14="http://schemas.microsoft.com/office/powerpoint/2010/main" val="1023674187"/>
                  </p:ext>
                </p:extLst>
              </p:nvPr>
            </p:nvGraphicFramePr>
            <p:xfrm>
              <a:off x="3478208" y="3001812"/>
              <a:ext cx="790892" cy="3337560"/>
            </p:xfrm>
            <a:graphic>
              <a:graphicData uri="http://schemas.openxmlformats.org/drawingml/2006/table">
                <a:tbl>
                  <a:tblPr firstRow="1" bandRow="1">
                    <a:tableStyleId>{073A0DAA-6AF3-43AB-8588-CEC1D06C72B9}</a:tableStyleId>
                  </a:tblPr>
                  <a:tblGrid>
                    <a:gridCol w="790892">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t="-3448" r="-1563"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t="-100000" r="-1563"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t="-206897" r="-1563"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t="-306897" r="-1563"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4"/>
                          <a:stretch>
                            <a:fillRect t="-393333" r="-1563"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4"/>
                          <a:stretch>
                            <a:fillRect t="-510345" r="-1563"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t="-610345" r="-1563"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4"/>
                          <a:stretch>
                            <a:fillRect t="-686667" r="-1563"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4"/>
                          <a:stretch>
                            <a:fillRect t="-813793" r="-1563"/>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9908C710-4A9F-D846-B672-A05BF4D8BA34}"/>
                  </a:ext>
                </a:extLst>
              </p:cNvPr>
              <p:cNvGraphicFramePr>
                <a:graphicFrameLocks noGrp="1"/>
              </p:cNvGraphicFramePr>
              <p:nvPr>
                <p:extLst>
                  <p:ext uri="{D42A27DB-BD31-4B8C-83A1-F6EECF244321}">
                    <p14:modId xmlns:p14="http://schemas.microsoft.com/office/powerpoint/2010/main" val="4208527459"/>
                  </p:ext>
                </p:extLst>
              </p:nvPr>
            </p:nvGraphicFramePr>
            <p:xfrm>
              <a:off x="4434526" y="3001812"/>
              <a:ext cx="1044321" cy="3337560"/>
            </p:xfrm>
            <a:graphic>
              <a:graphicData uri="http://schemas.openxmlformats.org/drawingml/2006/table">
                <a:tbl>
                  <a:tblPr firstRow="1" bandRow="1">
                    <a:tableStyleId>{073A0DAA-6AF3-43AB-8588-CEC1D06C72B9}</a:tableStyleId>
                  </a:tblPr>
                  <a:tblGrid>
                    <a:gridCol w="1044321">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up>
                                    <m:r>
                                      <a:rPr lang="de-DE" b="0" i="1" smtClean="0">
                                        <a:latin typeface="Cambria Math" panose="02040503050406030204" pitchFamily="18" charset="0"/>
                                      </a:rPr>
                                      <m:t>′</m:t>
                                    </m:r>
                                  </m:sup>
                                </m:sSubSup>
                                <m:r>
                                  <a:rPr lang="de-DE" b="0" i="1" smtClean="0">
                                    <a:latin typeface="Cambria Math" panose="02040503050406030204" pitchFamily="18" charset="0"/>
                                    <a:ea typeface="Cambria Math" panose="02040503050406030204" pitchFamily="18" charset="0"/>
                                  </a:rPr>
                                  <m:t>∙</m:t>
                                </m:r>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r>
                                  <a:rPr lang="de-DE" smtClean="0">
                                    <a:latin typeface="Cambria Math" panose="02040503050406030204" pitchFamily="18" charset="0"/>
                                  </a:rPr>
                                  <m:t>.</m:t>
                                </m:r>
                                <m:r>
                                  <a:rPr lang="de-DE" b="0" i="0" smtClean="0">
                                    <a:latin typeface="Cambria Math" panose="02040503050406030204" pitchFamily="18" charset="0"/>
                                  </a:rPr>
                                  <m:t>03</m:t>
                                </m:r>
                              </m:oMath>
                            </m:oMathPara>
                          </a14:m>
                          <a:endParaRPr lang="en-GB" dirty="0"/>
                        </a:p>
                      </a:txBody>
                      <a:tcPr/>
                    </a:tc>
                    <a:extLst>
                      <a:ext uri="{0D108BD9-81ED-4DB2-BD59-A6C34878D82A}">
                        <a16:rowId xmlns:a16="http://schemas.microsoft.com/office/drawing/2014/main" val="1902464291"/>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0.81</m:t>
                                </m:r>
                              </m:oMath>
                            </m:oMathPara>
                          </a14:m>
                          <a:endParaRPr lang="en-GB" dirty="0"/>
                        </a:p>
                      </a:txBody>
                      <a:tcPr/>
                    </a:tc>
                    <a:extLst>
                      <a:ext uri="{0D108BD9-81ED-4DB2-BD59-A6C34878D82A}">
                        <a16:rowId xmlns:a16="http://schemas.microsoft.com/office/drawing/2014/main" val="1944780422"/>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16</m:t>
                                </m:r>
                              </m:oMath>
                            </m:oMathPara>
                          </a14:m>
                          <a:endParaRPr lang="en-GB" dirty="0"/>
                        </a:p>
                      </a:txBody>
                      <a:tcPr/>
                    </a:tc>
                    <a:extLst>
                      <a:ext uri="{0D108BD9-81ED-4DB2-BD59-A6C34878D82A}">
                        <a16:rowId xmlns:a16="http://schemas.microsoft.com/office/drawing/2014/main" val="1378379079"/>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084935461"/>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m:t>
                                </m:r>
                                <m:r>
                                  <a:rPr lang="de-DE" smtClean="0">
                                    <a:latin typeface="Cambria Math" panose="02040503050406030204" pitchFamily="18" charset="0"/>
                                  </a:rPr>
                                  <m:t>1</m:t>
                                </m:r>
                                <m:r>
                                  <a:rPr lang="de-DE" b="0" i="0" smtClean="0">
                                    <a:latin typeface="Cambria Math" panose="02040503050406030204" pitchFamily="18" charset="0"/>
                                  </a:rPr>
                                  <m:t>.56</m:t>
                                </m:r>
                              </m:oMath>
                            </m:oMathPara>
                          </a14:m>
                          <a:endParaRPr lang="en-GB" dirty="0"/>
                        </a:p>
                      </a:txBody>
                      <a:tcPr/>
                    </a:tc>
                    <a:extLst>
                      <a:ext uri="{0D108BD9-81ED-4DB2-BD59-A6C34878D82A}">
                        <a16:rowId xmlns:a16="http://schemas.microsoft.com/office/drawing/2014/main" val="3143917387"/>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smtClean="0">
                                    <a:latin typeface="Cambria Math" panose="02040503050406030204" pitchFamily="18" charset="0"/>
                                  </a:rPr>
                                  <m:t>.</m:t>
                                </m:r>
                                <m:r>
                                  <a:rPr lang="de-DE" b="0" i="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576065180"/>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476225016"/>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m:t>
                                </m:r>
                                <m:r>
                                  <a:rPr lang="de-DE" smtClean="0">
                                    <a:latin typeface="Cambria Math" panose="02040503050406030204" pitchFamily="18" charset="0"/>
                                  </a:rPr>
                                  <m:t>0.</m:t>
                                </m:r>
                                <m:r>
                                  <a:rPr lang="de-DE" b="0" i="0" smtClean="0">
                                    <a:latin typeface="Cambria Math" panose="02040503050406030204" pitchFamily="18" charset="0"/>
                                  </a:rPr>
                                  <m:t>7</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12" name="Table 11">
                <a:extLst>
                  <a:ext uri="{FF2B5EF4-FFF2-40B4-BE49-F238E27FC236}">
                    <a16:creationId xmlns:a16="http://schemas.microsoft.com/office/drawing/2014/main" id="{9908C710-4A9F-D846-B672-A05BF4D8BA34}"/>
                  </a:ext>
                </a:extLst>
              </p:cNvPr>
              <p:cNvGraphicFramePr>
                <a:graphicFrameLocks noGrp="1"/>
              </p:cNvGraphicFramePr>
              <p:nvPr>
                <p:extLst>
                  <p:ext uri="{D42A27DB-BD31-4B8C-83A1-F6EECF244321}">
                    <p14:modId xmlns:p14="http://schemas.microsoft.com/office/powerpoint/2010/main" val="4208527459"/>
                  </p:ext>
                </p:extLst>
              </p:nvPr>
            </p:nvGraphicFramePr>
            <p:xfrm>
              <a:off x="4434526" y="3001812"/>
              <a:ext cx="1044321" cy="3337560"/>
            </p:xfrm>
            <a:graphic>
              <a:graphicData uri="http://schemas.openxmlformats.org/drawingml/2006/table">
                <a:tbl>
                  <a:tblPr firstRow="1" bandRow="1">
                    <a:tableStyleId>{073A0DAA-6AF3-43AB-8588-CEC1D06C72B9}</a:tableStyleId>
                  </a:tblPr>
                  <a:tblGrid>
                    <a:gridCol w="1044321">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l="-1205" t="-3448" r="-1205"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l="-1205" t="-100000" r="-1205"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6"/>
                          <a:stretch>
                            <a:fillRect l="-1205" t="-206897" r="-1205"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6"/>
                          <a:stretch>
                            <a:fillRect l="-1205" t="-306897" r="-1205"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6"/>
                          <a:stretch>
                            <a:fillRect l="-1205" t="-393333" r="-1205"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6"/>
                          <a:stretch>
                            <a:fillRect l="-1205" t="-510345" r="-1205"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6"/>
                          <a:stretch>
                            <a:fillRect l="-1205" t="-610345" r="-1205"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6"/>
                          <a:stretch>
                            <a:fillRect l="-1205" t="-686667" r="-1205"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6"/>
                          <a:stretch>
                            <a:fillRect l="-1205" t="-813793" r="-1205"/>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B34E5948-3A33-334D-8DF7-2180138F8844}"/>
                  </a:ext>
                </a:extLst>
              </p:cNvPr>
              <p:cNvGraphicFramePr>
                <a:graphicFrameLocks noGrp="1"/>
              </p:cNvGraphicFramePr>
              <p:nvPr>
                <p:extLst>
                  <p:ext uri="{D42A27DB-BD31-4B8C-83A1-F6EECF244321}">
                    <p14:modId xmlns:p14="http://schemas.microsoft.com/office/powerpoint/2010/main" val="3960494678"/>
                  </p:ext>
                </p:extLst>
              </p:nvPr>
            </p:nvGraphicFramePr>
            <p:xfrm>
              <a:off x="2595613" y="3001812"/>
              <a:ext cx="717169" cy="3337560"/>
            </p:xfrm>
            <a:graphic>
              <a:graphicData uri="http://schemas.openxmlformats.org/drawingml/2006/table">
                <a:tbl>
                  <a:tblPr firstRow="1" bandRow="1">
                    <a:tableStyleId>{073A0DAA-6AF3-43AB-8588-CEC1D06C72B9}</a:tableStyleId>
                  </a:tblPr>
                  <a:tblGrid>
                    <a:gridCol w="717169">
                      <a:extLst>
                        <a:ext uri="{9D8B030D-6E8A-4147-A177-3AD203B41FA5}">
                          <a16:colId xmlns:a16="http://schemas.microsoft.com/office/drawing/2014/main" val="3814617182"/>
                        </a:ext>
                      </a:extLst>
                    </a:gridCol>
                  </a:tblGrid>
                  <a:tr h="370840">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1" smtClean="0">
                                        <a:latin typeface="Cambria Math" panose="02040503050406030204" pitchFamily="18" charset="0"/>
                                      </a:rPr>
                                      <m:t>𝑈𝑡𝑖𝑙</m:t>
                                    </m:r>
                                  </m:sub>
                                  <m:sup>
                                    <m:r>
                                      <a:rPr lang="de-DE" b="0" i="1"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616385421"/>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15</m:t>
                                </m:r>
                              </m:oMath>
                            </m:oMathPara>
                          </a14:m>
                          <a:endParaRPr lang="en-GB" dirty="0"/>
                        </a:p>
                      </a:txBody>
                      <a:tcPr/>
                    </a:tc>
                    <a:extLst>
                      <a:ext uri="{0D108BD9-81ED-4DB2-BD59-A6C34878D82A}">
                        <a16:rowId xmlns:a16="http://schemas.microsoft.com/office/drawing/2014/main" val="3397080329"/>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10</m:t>
                                </m:r>
                              </m:oMath>
                            </m:oMathPara>
                          </a14:m>
                          <a:endParaRPr lang="en-GB" dirty="0"/>
                        </a:p>
                      </a:txBody>
                      <a:tcPr/>
                    </a:tc>
                    <a:extLst>
                      <a:ext uri="{0D108BD9-81ED-4DB2-BD59-A6C34878D82A}">
                        <a16:rowId xmlns:a16="http://schemas.microsoft.com/office/drawing/2014/main" val="3203775521"/>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5</m:t>
                                </m:r>
                              </m:oMath>
                            </m:oMathPara>
                          </a14:m>
                          <a:endParaRPr lang="en-GB" dirty="0"/>
                        </a:p>
                      </a:txBody>
                      <a:tcPr/>
                    </a:tc>
                    <a:extLst>
                      <a:ext uri="{0D108BD9-81ED-4DB2-BD59-A6C34878D82A}">
                        <a16:rowId xmlns:a16="http://schemas.microsoft.com/office/drawing/2014/main" val="1097866888"/>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0</m:t>
                                </m:r>
                              </m:oMath>
                            </m:oMathPara>
                          </a14:m>
                          <a:endParaRPr lang="en-GB" dirty="0"/>
                        </a:p>
                      </a:txBody>
                      <a:tcPr/>
                    </a:tc>
                    <a:extLst>
                      <a:ext uri="{0D108BD9-81ED-4DB2-BD59-A6C34878D82A}">
                        <a16:rowId xmlns:a16="http://schemas.microsoft.com/office/drawing/2014/main" val="2559094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−15</m:t>
                                </m:r>
                              </m:oMath>
                            </m:oMathPara>
                          </a14:m>
                          <a:endParaRPr lang="en-GB" dirty="0"/>
                        </a:p>
                      </a:txBody>
                      <a:tcPr/>
                    </a:tc>
                    <a:extLst>
                      <a:ext uri="{0D108BD9-81ED-4DB2-BD59-A6C34878D82A}">
                        <a16:rowId xmlns:a16="http://schemas.microsoft.com/office/drawing/2014/main" val="2246139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−20</m:t>
                                </m:r>
                              </m:oMath>
                            </m:oMathPara>
                          </a14:m>
                          <a:endParaRPr lang="en-GB" dirty="0"/>
                        </a:p>
                      </a:txBody>
                      <a:tcPr/>
                    </a:tc>
                    <a:extLst>
                      <a:ext uri="{0D108BD9-81ED-4DB2-BD59-A6C34878D82A}">
                        <a16:rowId xmlns:a16="http://schemas.microsoft.com/office/drawing/2014/main" val="3208927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−25</m:t>
                                </m:r>
                              </m:oMath>
                            </m:oMathPara>
                          </a14:m>
                          <a:endParaRPr lang="en-GB" dirty="0"/>
                        </a:p>
                      </a:txBody>
                      <a:tcPr/>
                    </a:tc>
                    <a:extLst>
                      <a:ext uri="{0D108BD9-81ED-4DB2-BD59-A6C34878D82A}">
                        <a16:rowId xmlns:a16="http://schemas.microsoft.com/office/drawing/2014/main" val="32950167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−30</m:t>
                                </m:r>
                              </m:oMath>
                            </m:oMathPara>
                          </a14:m>
                          <a:endParaRPr lang="en-GB" dirty="0"/>
                        </a:p>
                      </a:txBody>
                      <a:tcPr/>
                    </a:tc>
                    <a:extLst>
                      <a:ext uri="{0D108BD9-81ED-4DB2-BD59-A6C34878D82A}">
                        <a16:rowId xmlns:a16="http://schemas.microsoft.com/office/drawing/2014/main" val="140628986"/>
                      </a:ext>
                    </a:extLst>
                  </a:tr>
                </a:tbl>
              </a:graphicData>
            </a:graphic>
          </p:graphicFrame>
        </mc:Choice>
        <mc:Fallback xmlns="">
          <p:graphicFrame>
            <p:nvGraphicFramePr>
              <p:cNvPr id="3" name="Table 2">
                <a:extLst>
                  <a:ext uri="{FF2B5EF4-FFF2-40B4-BE49-F238E27FC236}">
                    <a16:creationId xmlns:a16="http://schemas.microsoft.com/office/drawing/2014/main" id="{B34E5948-3A33-334D-8DF7-2180138F8844}"/>
                  </a:ext>
                </a:extLst>
              </p:cNvPr>
              <p:cNvGraphicFramePr>
                <a:graphicFrameLocks noGrp="1"/>
              </p:cNvGraphicFramePr>
              <p:nvPr>
                <p:extLst>
                  <p:ext uri="{D42A27DB-BD31-4B8C-83A1-F6EECF244321}">
                    <p14:modId xmlns:p14="http://schemas.microsoft.com/office/powerpoint/2010/main" val="3960494678"/>
                  </p:ext>
                </p:extLst>
              </p:nvPr>
            </p:nvGraphicFramePr>
            <p:xfrm>
              <a:off x="2595613" y="3001812"/>
              <a:ext cx="717169" cy="3337560"/>
            </p:xfrm>
            <a:graphic>
              <a:graphicData uri="http://schemas.openxmlformats.org/drawingml/2006/table">
                <a:tbl>
                  <a:tblPr firstRow="1" bandRow="1">
                    <a:tableStyleId>{073A0DAA-6AF3-43AB-8588-CEC1D06C72B9}</a:tableStyleId>
                  </a:tblPr>
                  <a:tblGrid>
                    <a:gridCol w="717169">
                      <a:extLst>
                        <a:ext uri="{9D8B030D-6E8A-4147-A177-3AD203B41FA5}">
                          <a16:colId xmlns:a16="http://schemas.microsoft.com/office/drawing/2014/main" val="3814617182"/>
                        </a:ext>
                      </a:extLst>
                    </a:gridCol>
                  </a:tblGrid>
                  <a:tr h="370840">
                    <a:tc>
                      <a:txBody>
                        <a:bodyPr/>
                        <a:lstStyle/>
                        <a:p>
                          <a:endParaRPr lang="en-US"/>
                        </a:p>
                      </a:txBody>
                      <a:tcPr>
                        <a:blipFill>
                          <a:blip r:embed="rId7"/>
                          <a:stretch>
                            <a:fillRect l="-1754" t="-3448" r="-3509" b="-810345"/>
                          </a:stretch>
                        </a:blipFill>
                      </a:tcPr>
                    </a:tc>
                    <a:extLst>
                      <a:ext uri="{0D108BD9-81ED-4DB2-BD59-A6C34878D82A}">
                        <a16:rowId xmlns:a16="http://schemas.microsoft.com/office/drawing/2014/main" val="1616385421"/>
                      </a:ext>
                    </a:extLst>
                  </a:tr>
                  <a:tr h="370840">
                    <a:tc>
                      <a:txBody>
                        <a:bodyPr/>
                        <a:lstStyle/>
                        <a:p>
                          <a:endParaRPr lang="en-US"/>
                        </a:p>
                      </a:txBody>
                      <a:tcPr>
                        <a:blipFill>
                          <a:blip r:embed="rId7"/>
                          <a:stretch>
                            <a:fillRect l="-1754" t="-100000" r="-3509" b="-683333"/>
                          </a:stretch>
                        </a:blipFill>
                      </a:tcPr>
                    </a:tc>
                    <a:extLst>
                      <a:ext uri="{0D108BD9-81ED-4DB2-BD59-A6C34878D82A}">
                        <a16:rowId xmlns:a16="http://schemas.microsoft.com/office/drawing/2014/main" val="3397080329"/>
                      </a:ext>
                    </a:extLst>
                  </a:tr>
                  <a:tr h="370840">
                    <a:tc>
                      <a:txBody>
                        <a:bodyPr/>
                        <a:lstStyle/>
                        <a:p>
                          <a:endParaRPr lang="en-US"/>
                        </a:p>
                      </a:txBody>
                      <a:tcPr>
                        <a:blipFill>
                          <a:blip r:embed="rId7"/>
                          <a:stretch>
                            <a:fillRect l="-1754" t="-206897" r="-3509" b="-606897"/>
                          </a:stretch>
                        </a:blipFill>
                      </a:tcPr>
                    </a:tc>
                    <a:extLst>
                      <a:ext uri="{0D108BD9-81ED-4DB2-BD59-A6C34878D82A}">
                        <a16:rowId xmlns:a16="http://schemas.microsoft.com/office/drawing/2014/main" val="3203775521"/>
                      </a:ext>
                    </a:extLst>
                  </a:tr>
                  <a:tr h="370840">
                    <a:tc>
                      <a:txBody>
                        <a:bodyPr/>
                        <a:lstStyle/>
                        <a:p>
                          <a:endParaRPr lang="en-US"/>
                        </a:p>
                      </a:txBody>
                      <a:tcPr>
                        <a:blipFill>
                          <a:blip r:embed="rId7"/>
                          <a:stretch>
                            <a:fillRect l="-1754" t="-306897" r="-3509" b="-506897"/>
                          </a:stretch>
                        </a:blipFill>
                      </a:tcPr>
                    </a:tc>
                    <a:extLst>
                      <a:ext uri="{0D108BD9-81ED-4DB2-BD59-A6C34878D82A}">
                        <a16:rowId xmlns:a16="http://schemas.microsoft.com/office/drawing/2014/main" val="1097866888"/>
                      </a:ext>
                    </a:extLst>
                  </a:tr>
                  <a:tr h="370840">
                    <a:tc>
                      <a:txBody>
                        <a:bodyPr/>
                        <a:lstStyle/>
                        <a:p>
                          <a:endParaRPr lang="en-US"/>
                        </a:p>
                      </a:txBody>
                      <a:tcPr>
                        <a:blipFill>
                          <a:blip r:embed="rId7"/>
                          <a:stretch>
                            <a:fillRect l="-1754" t="-393333" r="-3509" b="-390000"/>
                          </a:stretch>
                        </a:blipFill>
                      </a:tcPr>
                    </a:tc>
                    <a:extLst>
                      <a:ext uri="{0D108BD9-81ED-4DB2-BD59-A6C34878D82A}">
                        <a16:rowId xmlns:a16="http://schemas.microsoft.com/office/drawing/2014/main" val="255909450"/>
                      </a:ext>
                    </a:extLst>
                  </a:tr>
                  <a:tr h="370840">
                    <a:tc>
                      <a:txBody>
                        <a:bodyPr/>
                        <a:lstStyle/>
                        <a:p>
                          <a:endParaRPr lang="en-US"/>
                        </a:p>
                      </a:txBody>
                      <a:tcPr>
                        <a:blipFill>
                          <a:blip r:embed="rId7"/>
                          <a:stretch>
                            <a:fillRect l="-1754" t="-510345" r="-3509" b="-303448"/>
                          </a:stretch>
                        </a:blipFill>
                      </a:tcPr>
                    </a:tc>
                    <a:extLst>
                      <a:ext uri="{0D108BD9-81ED-4DB2-BD59-A6C34878D82A}">
                        <a16:rowId xmlns:a16="http://schemas.microsoft.com/office/drawing/2014/main" val="2246139540"/>
                      </a:ext>
                    </a:extLst>
                  </a:tr>
                  <a:tr h="370840">
                    <a:tc>
                      <a:txBody>
                        <a:bodyPr/>
                        <a:lstStyle/>
                        <a:p>
                          <a:endParaRPr lang="en-US"/>
                        </a:p>
                      </a:txBody>
                      <a:tcPr>
                        <a:blipFill>
                          <a:blip r:embed="rId7"/>
                          <a:stretch>
                            <a:fillRect l="-1754" t="-610345" r="-3509" b="-203448"/>
                          </a:stretch>
                        </a:blipFill>
                      </a:tcPr>
                    </a:tc>
                    <a:extLst>
                      <a:ext uri="{0D108BD9-81ED-4DB2-BD59-A6C34878D82A}">
                        <a16:rowId xmlns:a16="http://schemas.microsoft.com/office/drawing/2014/main" val="3208927856"/>
                      </a:ext>
                    </a:extLst>
                  </a:tr>
                  <a:tr h="370840">
                    <a:tc>
                      <a:txBody>
                        <a:bodyPr/>
                        <a:lstStyle/>
                        <a:p>
                          <a:endParaRPr lang="en-US"/>
                        </a:p>
                      </a:txBody>
                      <a:tcPr>
                        <a:blipFill>
                          <a:blip r:embed="rId7"/>
                          <a:stretch>
                            <a:fillRect l="-1754" t="-686667" r="-3509" b="-96667"/>
                          </a:stretch>
                        </a:blipFill>
                      </a:tcPr>
                    </a:tc>
                    <a:extLst>
                      <a:ext uri="{0D108BD9-81ED-4DB2-BD59-A6C34878D82A}">
                        <a16:rowId xmlns:a16="http://schemas.microsoft.com/office/drawing/2014/main" val="3295016782"/>
                      </a:ext>
                    </a:extLst>
                  </a:tr>
                  <a:tr h="370840">
                    <a:tc>
                      <a:txBody>
                        <a:bodyPr/>
                        <a:lstStyle/>
                        <a:p>
                          <a:endParaRPr lang="en-US"/>
                        </a:p>
                      </a:txBody>
                      <a:tcPr>
                        <a:blipFill>
                          <a:blip r:embed="rId7"/>
                          <a:stretch>
                            <a:fillRect l="-1754" t="-813793" r="-3509"/>
                          </a:stretch>
                        </a:blipFill>
                      </a:tcPr>
                    </a:tc>
                    <a:extLst>
                      <a:ext uri="{0D108BD9-81ED-4DB2-BD59-A6C34878D82A}">
                        <a16:rowId xmlns:a16="http://schemas.microsoft.com/office/drawing/2014/main" val="140628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4B466D98-D64E-BE47-9AB0-3E6F20FACDC3}"/>
                  </a:ext>
                </a:extLst>
              </p:cNvPr>
              <p:cNvGraphicFramePr>
                <a:graphicFrameLocks noGrp="1"/>
              </p:cNvGraphicFramePr>
              <p:nvPr>
                <p:extLst>
                  <p:ext uri="{D42A27DB-BD31-4B8C-83A1-F6EECF244321}">
                    <p14:modId xmlns:p14="http://schemas.microsoft.com/office/powerpoint/2010/main" val="2072838038"/>
                  </p:ext>
                </p:extLst>
              </p:nvPr>
            </p:nvGraphicFramePr>
            <p:xfrm>
              <a:off x="5644273" y="3006261"/>
              <a:ext cx="961644" cy="3337560"/>
            </p:xfrm>
            <a:graphic>
              <a:graphicData uri="http://schemas.openxmlformats.org/drawingml/2006/table">
                <a:tbl>
                  <a:tblPr firstRow="1" bandRow="1">
                    <a:tableStyleId>{073A0DAA-6AF3-43AB-8588-CEC1D06C72B9}</a:tableStyleId>
                  </a:tblPr>
                  <a:tblGrid>
                    <a:gridCol w="961644">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𝑀𝑢𝑙</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1944780422"/>
                      </a:ext>
                    </a:extLst>
                  </a:tr>
                  <a:tr h="370840">
                    <a:tc>
                      <a:txBody>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1378379079"/>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084935461"/>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143917387"/>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576065180"/>
                      </a:ext>
                    </a:extLst>
                  </a:tr>
                  <a:tr h="370840">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1476225016"/>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241164534"/>
                      </a:ext>
                    </a:extLst>
                  </a:tr>
                </a:tbl>
              </a:graphicData>
            </a:graphic>
          </p:graphicFrame>
        </mc:Choice>
        <mc:Fallback xmlns="">
          <p:graphicFrame>
            <p:nvGraphicFramePr>
              <p:cNvPr id="13" name="Table 12">
                <a:extLst>
                  <a:ext uri="{FF2B5EF4-FFF2-40B4-BE49-F238E27FC236}">
                    <a16:creationId xmlns:a16="http://schemas.microsoft.com/office/drawing/2014/main" id="{4B466D98-D64E-BE47-9AB0-3E6F20FACDC3}"/>
                  </a:ext>
                </a:extLst>
              </p:cNvPr>
              <p:cNvGraphicFramePr>
                <a:graphicFrameLocks noGrp="1"/>
              </p:cNvGraphicFramePr>
              <p:nvPr>
                <p:extLst>
                  <p:ext uri="{D42A27DB-BD31-4B8C-83A1-F6EECF244321}">
                    <p14:modId xmlns:p14="http://schemas.microsoft.com/office/powerpoint/2010/main" val="2072838038"/>
                  </p:ext>
                </p:extLst>
              </p:nvPr>
            </p:nvGraphicFramePr>
            <p:xfrm>
              <a:off x="5644273" y="3006261"/>
              <a:ext cx="961644" cy="3337560"/>
            </p:xfrm>
            <a:graphic>
              <a:graphicData uri="http://schemas.openxmlformats.org/drawingml/2006/table">
                <a:tbl>
                  <a:tblPr firstRow="1" bandRow="1">
                    <a:tableStyleId>{073A0DAA-6AF3-43AB-8588-CEC1D06C72B9}</a:tableStyleId>
                  </a:tblPr>
                  <a:tblGrid>
                    <a:gridCol w="961644">
                      <a:extLst>
                        <a:ext uri="{9D8B030D-6E8A-4147-A177-3AD203B41FA5}">
                          <a16:colId xmlns:a16="http://schemas.microsoft.com/office/drawing/2014/main" val="281335253"/>
                        </a:ext>
                      </a:extLst>
                    </a:gridCol>
                  </a:tblGrid>
                  <a:tr h="370840">
                    <a:tc>
                      <a:txBody>
                        <a:bodyPr/>
                        <a:lstStyle/>
                        <a:p>
                          <a:endParaRPr lang="en-US"/>
                        </a:p>
                      </a:txBody>
                      <a:tcPr>
                        <a:blipFill>
                          <a:blip r:embed="rId8"/>
                          <a:stretch>
                            <a:fillRect l="-1299" r="-1299"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8"/>
                          <a:stretch>
                            <a:fillRect l="-1299" t="-96667" r="-1299"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8"/>
                          <a:stretch>
                            <a:fillRect l="-1299" t="-203448" r="-1299"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8"/>
                          <a:stretch>
                            <a:fillRect l="-1299" t="-303448" r="-1299" b="-5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8"/>
                          <a:stretch>
                            <a:fillRect l="-1299" t="-390000" r="-1299" b="-390000"/>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8"/>
                          <a:stretch>
                            <a:fillRect l="-1299" t="-506897" r="-1299" b="-303448"/>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8"/>
                          <a:stretch>
                            <a:fillRect l="-1299" t="-606897" r="-1299" b="-203448"/>
                          </a:stretch>
                        </a:blipFill>
                      </a:tcPr>
                    </a:tc>
                    <a:extLst>
                      <a:ext uri="{0D108BD9-81ED-4DB2-BD59-A6C34878D82A}">
                        <a16:rowId xmlns:a16="http://schemas.microsoft.com/office/drawing/2014/main" val="576065180"/>
                      </a:ext>
                    </a:extLst>
                  </a:tr>
                  <a:tr h="370840">
                    <a:tc>
                      <a:txBody>
                        <a:bodyPr/>
                        <a:lstStyle/>
                        <a:p>
                          <a:endParaRPr lang="en-US"/>
                        </a:p>
                      </a:txBody>
                      <a:tcPr>
                        <a:blipFill>
                          <a:blip r:embed="rId8"/>
                          <a:stretch>
                            <a:fillRect l="-1299" t="-683333" r="-1299" b="-96667"/>
                          </a:stretch>
                        </a:blipFill>
                      </a:tcPr>
                    </a:tc>
                    <a:extLst>
                      <a:ext uri="{0D108BD9-81ED-4DB2-BD59-A6C34878D82A}">
                        <a16:rowId xmlns:a16="http://schemas.microsoft.com/office/drawing/2014/main" val="1476225016"/>
                      </a:ext>
                    </a:extLst>
                  </a:tr>
                  <a:tr h="370840">
                    <a:tc>
                      <a:txBody>
                        <a:bodyPr/>
                        <a:lstStyle/>
                        <a:p>
                          <a:endParaRPr lang="en-US"/>
                        </a:p>
                      </a:txBody>
                      <a:tcPr>
                        <a:blipFill>
                          <a:blip r:embed="rId8"/>
                          <a:stretch>
                            <a:fillRect l="-1299" t="-810345" r="-1299"/>
                          </a:stretch>
                        </a:blipFill>
                      </a:tcPr>
                    </a:tc>
                    <a:extLst>
                      <a:ext uri="{0D108BD9-81ED-4DB2-BD59-A6C34878D82A}">
                        <a16:rowId xmlns:a16="http://schemas.microsoft.com/office/drawing/2014/main" val="3241164534"/>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FD2DA6F-F760-0146-BE81-9735263B0E4E}"/>
                  </a:ext>
                </a:extLst>
              </p:cNvPr>
              <p:cNvSpPr/>
              <p:nvPr/>
            </p:nvSpPr>
            <p:spPr>
              <a:xfrm>
                <a:off x="6744869" y="2941657"/>
                <a:ext cx="1191352" cy="3831818"/>
              </a:xfrm>
              <a:prstGeom prst="rect">
                <a:avLst/>
              </a:prstGeom>
            </p:spPr>
            <p:txBody>
              <a:bodyPr wrap="none">
                <a:spAutoFit/>
              </a:bodyPr>
              <a:lstStyle/>
              <a:p>
                <a:pPr>
                  <a:lnSpc>
                    <a:spcPct val="135000"/>
                  </a:lnSpc>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𝒂</m:t>
                          </m:r>
                        </m:e>
                      </m:d>
                      <m:r>
                        <a:rPr lang="de-DE" b="1" i="1" smtClean="0">
                          <a:latin typeface="Cambria Math" panose="02040503050406030204" pitchFamily="18" charset="0"/>
                        </a:rPr>
                        <m:t>=</m:t>
                      </m:r>
                    </m:oMath>
                    <m:oMath xmlns:m="http://schemas.openxmlformats.org/officeDocument/2006/math">
                      <m:r>
                        <a:rPr lang="de-DE" b="1" i="0" smtClean="0">
                          <a:solidFill>
                            <a:schemeClr val="bg1"/>
                          </a:solidFill>
                          <a:latin typeface="Cambria Math" panose="02040503050406030204" pitchFamily="18" charset="0"/>
                        </a:rPr>
                        <m:t>+</m:t>
                      </m:r>
                      <m:r>
                        <a:rPr lang="de-DE" b="0" i="1" smtClean="0">
                          <a:latin typeface="Cambria Math" panose="02040503050406030204" pitchFamily="18" charset="0"/>
                        </a:rPr>
                        <m:t>3.03</m:t>
                      </m:r>
                      <m:r>
                        <a:rPr lang="de-DE" b="0" i="1" smtClean="0">
                          <a:latin typeface="Cambria Math" panose="02040503050406030204" pitchFamily="18" charset="0"/>
                          <a:ea typeface="Cambria Math" panose="02040503050406030204" pitchFamily="18" charset="0"/>
                        </a:rPr>
                        <m:t>∙1</m:t>
                      </m:r>
                    </m:oMath>
                    <m:oMath xmlns:m="http://schemas.openxmlformats.org/officeDocument/2006/math">
                      <m:r>
                        <a:rPr lang="de-DE" b="0" i="1" smtClean="0">
                          <a:latin typeface="Cambria Math" panose="02040503050406030204" pitchFamily="18" charset="0"/>
                          <a:ea typeface="Cambria Math" panose="02040503050406030204" pitchFamily="18" charset="0"/>
                        </a:rPr>
                        <m:t>+ 0.81</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m:oMath xmlns:m="http://schemas.openxmlformats.org/officeDocument/2006/math">
                      <m:r>
                        <a:rPr lang="de-DE" b="0" i="1" smtClean="0">
                          <a:latin typeface="Cambria Math" panose="02040503050406030204" pitchFamily="18" charset="0"/>
                          <a:ea typeface="Cambria Math" panose="02040503050406030204" pitchFamily="18" charset="0"/>
                        </a:rPr>
                        <m:t>+ 0.16</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m:oMath xmlns:m="http://schemas.openxmlformats.org/officeDocument/2006/math">
                      <m:r>
                        <a:rPr lang="de-DE" b="0" i="1" smtClean="0">
                          <a:latin typeface="Cambria Math" panose="02040503050406030204" pitchFamily="18" charset="0"/>
                          <a:ea typeface="Cambria Math" panose="02040503050406030204" pitchFamily="18" charset="0"/>
                        </a:rPr>
                        <m:t>+ 0.00</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m:oMath xmlns:m="http://schemas.openxmlformats.org/officeDocument/2006/math">
                      <m:r>
                        <a:rPr lang="de-DE" b="0" i="1" smtClean="0">
                          <a:latin typeface="Cambria Math" panose="02040503050406030204" pitchFamily="18" charset="0"/>
                          <a:ea typeface="Cambria Math" panose="02040503050406030204" pitchFamily="18" charset="0"/>
                        </a:rPr>
                        <m:t>− 1.56</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m:oMath xmlns:m="http://schemas.openxmlformats.org/officeDocument/2006/math">
                      <m:r>
                        <a:rPr lang="de-DE" b="0" i="1" smtClean="0">
                          <a:latin typeface="Cambria Math" panose="02040503050406030204" pitchFamily="18" charset="0"/>
                          <a:ea typeface="Cambria Math" panose="02040503050406030204" pitchFamily="18" charset="0"/>
                        </a:rPr>
                        <m:t>− 1.30</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m:oMath xmlns:m="http://schemas.openxmlformats.org/officeDocument/2006/math">
                      <m:r>
                        <a:rPr lang="de-DE" b="0" i="1" smtClean="0">
                          <a:latin typeface="Cambria Math" panose="02040503050406030204" pitchFamily="18" charset="0"/>
                          <a:ea typeface="Cambria Math" panose="02040503050406030204" pitchFamily="18" charset="0"/>
                        </a:rPr>
                        <m:t>− 1.00</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m:oMath xmlns:m="http://schemas.openxmlformats.org/officeDocument/2006/math">
                      <m:r>
                        <a:rPr lang="de-DE" b="0" i="1" smtClean="0">
                          <a:latin typeface="Cambria Math" panose="02040503050406030204" pitchFamily="18" charset="0"/>
                          <a:ea typeface="Cambria Math" panose="02040503050406030204" pitchFamily="18" charset="0"/>
                        </a:rPr>
                        <m:t>− 0.75</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m:oMath xmlns:m="http://schemas.openxmlformats.org/officeDocument/2006/math">
                      <m:r>
                        <a:rPr lang="de-DE" b="0" i="0"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−3.27</m:t>
                      </m:r>
                    </m:oMath>
                  </m:oMathPara>
                </a14:m>
                <a:endParaRPr lang="en-GB" dirty="0"/>
              </a:p>
            </p:txBody>
          </p:sp>
        </mc:Choice>
        <mc:Fallback xmlns="">
          <p:sp>
            <p:nvSpPr>
              <p:cNvPr id="6" name="Rectangle 5">
                <a:extLst>
                  <a:ext uri="{FF2B5EF4-FFF2-40B4-BE49-F238E27FC236}">
                    <a16:creationId xmlns:a16="http://schemas.microsoft.com/office/drawing/2014/main" id="{4FD2DA6F-F760-0146-BE81-9735263B0E4E}"/>
                  </a:ext>
                </a:extLst>
              </p:cNvPr>
              <p:cNvSpPr>
                <a:spLocks noRot="1" noChangeAspect="1" noMove="1" noResize="1" noEditPoints="1" noAdjustHandles="1" noChangeArrowheads="1" noChangeShapeType="1" noTextEdit="1"/>
              </p:cNvSpPr>
              <p:nvPr/>
            </p:nvSpPr>
            <p:spPr>
              <a:xfrm>
                <a:off x="6744869" y="2941657"/>
                <a:ext cx="1191352" cy="3831818"/>
              </a:xfrm>
              <a:prstGeom prst="rect">
                <a:avLst/>
              </a:prstGeom>
              <a:blipFill>
                <a:blip r:embed="rId9"/>
                <a:stretch>
                  <a:fillRect/>
                </a:stretch>
              </a:blipFill>
            </p:spPr>
            <p:txBody>
              <a:bodyPr/>
              <a:lstStyle/>
              <a:p>
                <a:r>
                  <a:rPr lang="en-GB">
                    <a:noFill/>
                  </a:rPr>
                  <a:t> </a:t>
                </a:r>
              </a:p>
            </p:txBody>
          </p:sp>
        </mc:Fallback>
      </mc:AlternateContent>
      <p:cxnSp>
        <p:nvCxnSpPr>
          <p:cNvPr id="16" name="Straight Connector 15">
            <a:extLst>
              <a:ext uri="{FF2B5EF4-FFF2-40B4-BE49-F238E27FC236}">
                <a16:creationId xmlns:a16="http://schemas.microsoft.com/office/drawing/2014/main" id="{2EC26DC7-489E-144D-A20B-73D3AB127AAE}"/>
              </a:ext>
            </a:extLst>
          </p:cNvPr>
          <p:cNvCxnSpPr/>
          <p:nvPr/>
        </p:nvCxnSpPr>
        <p:spPr>
          <a:xfrm>
            <a:off x="6753600" y="6356351"/>
            <a:ext cx="1102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8D87BA-809B-2A40-9771-F76F8AD4AAB5}"/>
              </a:ext>
            </a:extLst>
          </p:cNvPr>
          <p:cNvCxnSpPr/>
          <p:nvPr/>
        </p:nvCxnSpPr>
        <p:spPr>
          <a:xfrm>
            <a:off x="6753065" y="3357179"/>
            <a:ext cx="1102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98749AE-536F-D54B-8601-AE1655948957}"/>
                  </a:ext>
                </a:extLst>
              </p:cNvPr>
              <p:cNvSpPr/>
              <p:nvPr/>
            </p:nvSpPr>
            <p:spPr>
              <a:xfrm>
                <a:off x="1408612" y="2223285"/>
                <a:ext cx="6629400" cy="686278"/>
              </a:xfrm>
              <a:prstGeom prst="rect">
                <a:avLst/>
              </a:prstGeom>
              <a:solidFill>
                <a:schemeClr val="accent1">
                  <a:alpha val="20000"/>
                </a:schemeClr>
              </a:solidFill>
              <a:ln w="38100">
                <a:solidFill>
                  <a:schemeClr val="accent1"/>
                </a:solidFill>
              </a:ln>
            </p:spPr>
            <p:txBody>
              <a:bodyPr wrap="square">
                <a:spAutoFit/>
              </a:bodyPr>
              <a:lstStyle/>
              <a:p>
                <a:pPr>
                  <a:lnSpc>
                    <a:spcPct val="110000"/>
                  </a:lnSpc>
                  <a:tabLst>
                    <a:tab pos="449263" algn="l"/>
                    <a:tab pos="898525" algn="l"/>
                    <a:tab pos="1349375" algn="l"/>
                    <a:tab pos="1798638" algn="l"/>
                    <a:tab pos="2249488" algn="l"/>
                    <a:tab pos="7635875" algn="r"/>
                  </a:tabLst>
                </a:pPr>
                <a:r>
                  <a:rPr lang="de-DE" dirty="0"/>
                  <a:t>		</a:t>
                </a:r>
                <a14:m>
                  <m:oMath xmlns:m="http://schemas.openxmlformats.org/officeDocument/2006/math">
                    <m:r>
                      <a:rPr lang="de-DE" i="1">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smtClean="0">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𝐺</m:t>
                        </m:r>
                        <m:r>
                          <a:rPr lang="de-DE" i="1">
                            <a:solidFill>
                              <a:schemeClr val="tx1"/>
                            </a:solidFill>
                            <a:latin typeface="Cambria Math" panose="02040503050406030204" pitchFamily="18" charset="0"/>
                            <a:ea typeface="Cambria Math" panose="02040503050406030204" pitchFamily="18" charset="0"/>
                          </a:rPr>
                          <m:t>∖</m:t>
                        </m:r>
                        <m:sSubSup>
                          <m:sSubSupPr>
                            <m:ctrlPr>
                              <a:rPr lang="de-DE" i="1" smtClean="0">
                                <a:solidFill>
                                  <a:schemeClr val="tx1"/>
                                </a:solidFill>
                                <a:latin typeface="Cambria Math" panose="02040503050406030204" pitchFamily="18" charset="0"/>
                                <a:ea typeface="Cambria Math" panose="02040503050406030204" pitchFamily="18" charset="0"/>
                              </a:rPr>
                            </m:ctrlPr>
                          </m:sSubSupPr>
                          <m:e>
                            <m:d>
                              <m:dPr>
                                <m:begChr m:val="{"/>
                                <m:endChr m:val="}"/>
                                <m:ctrlPr>
                                  <a:rPr lang="de-DE" i="1">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𝑢</m:t>
                                    </m:r>
                                  </m:sub>
                                </m:sSub>
                              </m:e>
                            </m:d>
                          </m:e>
                          <m:sub>
                            <m:r>
                              <a:rPr lang="de-DE" b="0" i="1" smtClean="0">
                                <a:solidFill>
                                  <a:schemeClr val="tx1"/>
                                </a:solidFill>
                                <a:latin typeface="Cambria Math" panose="02040503050406030204" pitchFamily="18" charset="0"/>
                                <a:ea typeface="Cambria Math" panose="02040503050406030204" pitchFamily="18" charset="0"/>
                              </a:rPr>
                              <m:t>𝑢</m:t>
                            </m:r>
                            <m:r>
                              <a:rPr lang="de-DE" b="0" i="1" smtClean="0">
                                <a:solidFill>
                                  <a:schemeClr val="tx1"/>
                                </a:solidFill>
                                <a:latin typeface="Cambria Math" panose="02040503050406030204" pitchFamily="18" charset="0"/>
                                <a:ea typeface="Cambria Math" panose="02040503050406030204" pitchFamily="18" charset="0"/>
                              </a:rPr>
                              <m:t>=1</m:t>
                            </m:r>
                          </m:sub>
                          <m:sup>
                            <m:r>
                              <a:rPr lang="de-DE" b="0" i="1" smtClean="0">
                                <a:solidFill>
                                  <a:schemeClr val="tx1"/>
                                </a:solidFill>
                                <a:latin typeface="Cambria Math" panose="02040503050406030204" pitchFamily="18" charset="0"/>
                                <a:ea typeface="Cambria Math" panose="02040503050406030204" pitchFamily="18" charset="0"/>
                              </a:rPr>
                              <m:t>𝑚</m:t>
                            </m:r>
                          </m:sup>
                        </m:sSubSup>
                        <m:r>
                          <a:rPr lang="de-DE" i="1">
                            <a:solidFill>
                              <a:schemeClr val="tx1"/>
                            </a:solidFill>
                            <a:latin typeface="Cambria Math" panose="02040503050406030204" pitchFamily="18" charset="0"/>
                          </a:rPr>
                          <m:t>,</m:t>
                        </m:r>
                        <m:r>
                          <a:rPr lang="de-DE" i="1" smtClean="0">
                            <a:solidFill>
                              <a:schemeClr val="tx1"/>
                            </a:solidFill>
                            <a:latin typeface="Cambria Math" panose="02040503050406030204" pitchFamily="18" charset="0"/>
                          </a:rPr>
                          <m:t>𝑟𝑣</m:t>
                        </m:r>
                        <m:d>
                          <m:dPr>
                            <m:ctrlPr>
                              <a:rPr lang="de-DE" i="1">
                                <a:solidFill>
                                  <a:schemeClr val="tx1"/>
                                </a:solidFill>
                                <a:latin typeface="Cambria Math" panose="02040503050406030204" pitchFamily="18" charset="0"/>
                              </a:rPr>
                            </m:ctrlPr>
                          </m:dPr>
                          <m:e>
                            <m:sSubSup>
                              <m:sSubSupPr>
                                <m:ctrlPr>
                                  <a:rPr lang="de-DE" b="0" i="1" smtClean="0">
                                    <a:solidFill>
                                      <a:schemeClr val="tx1"/>
                                    </a:solidFill>
                                    <a:latin typeface="Cambria Math" panose="02040503050406030204" pitchFamily="18" charset="0"/>
                                  </a:rPr>
                                </m:ctrlPr>
                              </m:sSubSupPr>
                              <m:e>
                                <m:d>
                                  <m:dPr>
                                    <m:begChr m:val="{"/>
                                    <m:endChr m:val="}"/>
                                    <m:ctrlPr>
                                      <a:rPr lang="de-DE" b="0" i="1" smtClean="0">
                                        <a:solidFill>
                                          <a:schemeClr val="tx1"/>
                                        </a:solidFill>
                                        <a:latin typeface="Cambria Math" panose="02040503050406030204" pitchFamily="18" charset="0"/>
                                      </a:rPr>
                                    </m:ctrlPr>
                                  </m:dPr>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𝑔</m:t>
                                        </m:r>
                                      </m:e>
                                      <m:sub>
                                        <m:r>
                                          <a:rPr lang="de-DE" b="0" i="1" smtClean="0">
                                            <a:solidFill>
                                              <a:schemeClr val="tx1"/>
                                            </a:solidFill>
                                            <a:latin typeface="Cambria Math" panose="02040503050406030204" pitchFamily="18" charset="0"/>
                                          </a:rPr>
                                          <m:t>𝑢</m:t>
                                        </m:r>
                                      </m:sub>
                                    </m:sSub>
                                  </m:e>
                                </m:d>
                              </m:e>
                              <m:sub>
                                <m:r>
                                  <a:rPr lang="de-DE" b="0" i="1" smtClean="0">
                                    <a:solidFill>
                                      <a:schemeClr val="tx1"/>
                                    </a:solidFill>
                                    <a:latin typeface="Cambria Math" panose="02040503050406030204" pitchFamily="18" charset="0"/>
                                  </a:rPr>
                                  <m:t>𝑢</m:t>
                                </m:r>
                                <m:r>
                                  <a:rPr lang="de-DE" b="0" i="1" smtClean="0">
                                    <a:solidFill>
                                      <a:schemeClr val="tx1"/>
                                    </a:solidFill>
                                    <a:latin typeface="Cambria Math" panose="02040503050406030204" pitchFamily="18" charset="0"/>
                                  </a:rPr>
                                  <m:t>=1</m:t>
                                </m:r>
                              </m:sub>
                              <m:sup>
                                <m:r>
                                  <a:rPr lang="de-DE" b="0" i="1" smtClean="0">
                                    <a:solidFill>
                                      <a:schemeClr val="tx1"/>
                                    </a:solidFill>
                                    <a:latin typeface="Cambria Math" panose="02040503050406030204" pitchFamily="18" charset="0"/>
                                  </a:rPr>
                                  <m:t>𝑚</m:t>
                                </m:r>
                              </m:sup>
                            </m:sSubSup>
                          </m:e>
                        </m:d>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m:t>
                        </m:r>
                      </m:e>
                    </m:d>
                  </m:oMath>
                </a14:m>
                <a:r>
                  <a:rPr lang="en-GB" dirty="0">
                    <a:solidFill>
                      <a:schemeClr val="tx1"/>
                    </a:solidFill>
                  </a:rPr>
                  <a:t> 	▹</a:t>
                </a:r>
                <a14:m>
                  <m:oMath xmlns:m="http://schemas.openxmlformats.org/officeDocument/2006/math">
                    <m:r>
                      <a:rPr lang="en-GB" i="1" dirty="0">
                        <a:solidFill>
                          <a:schemeClr val="tx1"/>
                        </a:solidFill>
                        <a:latin typeface="Cambria Math" panose="02040503050406030204" pitchFamily="18" charset="0"/>
                      </a:rPr>
                      <m:t>𝑔</m:t>
                    </m:r>
                  </m:oMath>
                </a14:m>
                <a:r>
                  <a:rPr lang="en-GB" dirty="0">
                    <a:solidFill>
                      <a:schemeClr val="tx1"/>
                    </a:solidFill>
                  </a:rPr>
                  <a:t> normalised</a:t>
                </a:r>
              </a:p>
              <a:p>
                <a:pPr>
                  <a:lnSpc>
                    <a:spcPct val="110000"/>
                  </a:lnSpc>
                  <a:tabLst>
                    <a:tab pos="449263" algn="l"/>
                    <a:tab pos="898525" algn="l"/>
                    <a:tab pos="1349375" algn="l"/>
                    <a:tab pos="1798638" algn="l"/>
                    <a:tab pos="2249488" algn="l"/>
                    <a:tab pos="7635875" algn="r"/>
                  </a:tabLst>
                </a:pPr>
                <a:r>
                  <a:rPr lang="en-GB" dirty="0">
                    <a:solidFill>
                      <a:schemeClr val="tx1"/>
                    </a:solidFill>
                  </a:rPr>
                  <a:t>		</a:t>
                </a:r>
                <a14:m>
                  <m:oMath xmlns:m="http://schemas.openxmlformats.org/officeDocument/2006/math">
                    <m:r>
                      <a:rPr lang="de-DE" i="1">
                        <a:solidFill>
                          <a:schemeClr val="tx1"/>
                        </a:solidFill>
                        <a:latin typeface="Cambria Math" panose="02040503050406030204" pitchFamily="18" charset="0"/>
                      </a:rPr>
                      <m:t>𝑒𝑢</m:t>
                    </m:r>
                    <m:d>
                      <m:dPr>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𝑬</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r>
                      <a:rPr lang="de-DE" i="1">
                        <a:solidFill>
                          <a:schemeClr val="tx1"/>
                        </a:solidFill>
                        <a:latin typeface="Cambria Math" panose="02040503050406030204" pitchFamily="18" charset="0"/>
                        <a:ea typeface="Cambria Math" panose="02040503050406030204" pitchFamily="18" charset="0"/>
                      </a:rPr>
                      <m:t>←</m:t>
                    </m:r>
                    <m:r>
                      <m:rPr>
                        <m:nor/>
                      </m:rPr>
                      <a:rPr lang="de-DE" smtClean="0">
                        <a:solidFill>
                          <a:srgbClr val="C00000"/>
                        </a:solidFill>
                        <a:latin typeface="Cambria Math" panose="02040503050406030204" pitchFamily="18" charset="0"/>
                      </a:rPr>
                      <m:t>LVE</m:t>
                    </m:r>
                    <m:d>
                      <m:dPr>
                        <m:ctrlPr>
                          <a:rPr lang="de-DE" i="1">
                            <a:solidFill>
                              <a:schemeClr val="tx1"/>
                            </a:solidFill>
                            <a:latin typeface="Cambria Math" panose="02040503050406030204" pitchFamily="18" charset="0"/>
                          </a:rPr>
                        </m:ctrlPr>
                      </m:dPr>
                      <m:e>
                        <m:sSubSup>
                          <m:sSubSupPr>
                            <m:ctrlPr>
                              <a:rPr lang="de-DE" i="1">
                                <a:solidFill>
                                  <a:schemeClr val="tx1"/>
                                </a:solidFill>
                                <a:latin typeface="Cambria Math" panose="02040503050406030204" pitchFamily="18" charset="0"/>
                              </a:rPr>
                            </m:ctrlPr>
                          </m:sSubSupPr>
                          <m:e>
                            <m:d>
                              <m:dPr>
                                <m:begChr m:val="{"/>
                                <m:endChr m:val="}"/>
                                <m:ctrlPr>
                                  <a:rPr lang="de-DE" i="1">
                                    <a:solidFill>
                                      <a:schemeClr val="tx1"/>
                                    </a:solidFill>
                                    <a:latin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𝑔</m:t>
                                    </m:r>
                                  </m:e>
                                  <m:sub>
                                    <m:r>
                                      <a:rPr lang="de-DE" i="1">
                                        <a:solidFill>
                                          <a:schemeClr val="tx1"/>
                                        </a:solidFill>
                                        <a:latin typeface="Cambria Math" panose="02040503050406030204" pitchFamily="18" charset="0"/>
                                      </a:rPr>
                                      <m:t>𝑢</m:t>
                                    </m:r>
                                  </m:sub>
                                </m:sSub>
                              </m:e>
                            </m:d>
                          </m:e>
                          <m:sub>
                            <m:r>
                              <a:rPr lang="de-DE" i="1">
                                <a:solidFill>
                                  <a:schemeClr val="tx1"/>
                                </a:solidFill>
                                <a:latin typeface="Cambria Math" panose="02040503050406030204" pitchFamily="18" charset="0"/>
                              </a:rPr>
                              <m:t>𝑢</m:t>
                            </m:r>
                            <m:r>
                              <a:rPr lang="de-DE" i="1">
                                <a:solidFill>
                                  <a:schemeClr val="tx1"/>
                                </a:solidFill>
                                <a:latin typeface="Cambria Math" panose="02040503050406030204" pitchFamily="18" charset="0"/>
                              </a:rPr>
                              <m:t>=1</m:t>
                            </m:r>
                          </m:sub>
                          <m:sup>
                            <m:r>
                              <a:rPr lang="de-DE" i="1">
                                <a:solidFill>
                                  <a:schemeClr val="tx1"/>
                                </a:solidFill>
                                <a:latin typeface="Cambria Math" panose="02040503050406030204" pitchFamily="18" charset="0"/>
                              </a:rPr>
                              <m:t>𝑚</m:t>
                            </m:r>
                          </m:sup>
                        </m:sSubSup>
                        <m:r>
                          <a:rPr lang="de-DE" i="1" smtClean="0">
                            <a:solidFill>
                              <a:schemeClr val="tx1"/>
                            </a:solidFill>
                            <a:latin typeface="Cambria Math" panose="02040503050406030204" pitchFamily="18" charset="0"/>
                            <a:ea typeface="Cambria Math" panose="02040503050406030204" pitchFamily="18" charset="0"/>
                          </a:rPr>
                          <m:t>∪</m:t>
                        </m:r>
                        <m:d>
                          <m:dPr>
                            <m:begChr m:val="{"/>
                            <m:endChr m:val="}"/>
                            <m:ctrlPr>
                              <a:rPr lang="de-DE" i="1">
                                <a:solidFill>
                                  <a:schemeClr val="tx1"/>
                                </a:solidFill>
                                <a:latin typeface="Cambria Math" panose="02040503050406030204" pitchFamily="18" charset="0"/>
                                <a:ea typeface="Cambria Math" panose="02040503050406030204" pitchFamily="18" charset="0"/>
                              </a:rPr>
                            </m:ctrlPr>
                          </m:dPr>
                          <m:e>
                            <m:r>
                              <a:rPr lang="de-DE" i="1">
                                <a:solidFill>
                                  <a:schemeClr val="tx1"/>
                                </a:solidFill>
                                <a:latin typeface="Cambria Math" panose="02040503050406030204" pitchFamily="18" charset="0"/>
                                <a:ea typeface="Cambria Math" panose="02040503050406030204" pitchFamily="18" charset="0"/>
                              </a:rPr>
                              <m:t>𝑔</m:t>
                            </m:r>
                          </m:e>
                        </m:d>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m:t>
                        </m:r>
                      </m:e>
                    </m:d>
                  </m:oMath>
                </a14:m>
                <a:endParaRPr lang="de-DE" i="1" dirty="0">
                  <a:solidFill>
                    <a:schemeClr val="accent1"/>
                  </a:solidFill>
                  <a:latin typeface="Cambria Math" panose="02040503050406030204" pitchFamily="18" charset="0"/>
                </a:endParaRPr>
              </a:p>
            </p:txBody>
          </p:sp>
        </mc:Choice>
        <mc:Fallback xmlns="">
          <p:sp>
            <p:nvSpPr>
              <p:cNvPr id="14" name="Rectangle 13">
                <a:extLst>
                  <a:ext uri="{FF2B5EF4-FFF2-40B4-BE49-F238E27FC236}">
                    <a16:creationId xmlns:a16="http://schemas.microsoft.com/office/drawing/2014/main" id="{498749AE-536F-D54B-8601-AE1655948957}"/>
                  </a:ext>
                </a:extLst>
              </p:cNvPr>
              <p:cNvSpPr>
                <a:spLocks noRot="1" noChangeAspect="1" noMove="1" noResize="1" noEditPoints="1" noAdjustHandles="1" noChangeArrowheads="1" noChangeShapeType="1" noTextEdit="1"/>
              </p:cNvSpPr>
              <p:nvPr/>
            </p:nvSpPr>
            <p:spPr>
              <a:xfrm>
                <a:off x="1408612" y="2223285"/>
                <a:ext cx="6629400" cy="686278"/>
              </a:xfrm>
              <a:prstGeom prst="rect">
                <a:avLst/>
              </a:prstGeom>
              <a:blipFill>
                <a:blip r:embed="rId10"/>
                <a:stretch>
                  <a:fillRect t="-1724" r="-190"/>
                </a:stretch>
              </a:blipFill>
              <a:ln w="38100">
                <a:solidFill>
                  <a:schemeClr val="accent1"/>
                </a:solidFill>
              </a:ln>
            </p:spPr>
            <p:txBody>
              <a:bodyPr/>
              <a:lstStyle/>
              <a:p>
                <a:r>
                  <a:rPr lang="en-GB">
                    <a:noFill/>
                  </a:rPr>
                  <a:t> </a:t>
                </a:r>
              </a:p>
            </p:txBody>
          </p:sp>
        </mc:Fallback>
      </mc:AlternateContent>
    </p:spTree>
    <p:extLst>
      <p:ext uri="{BB962C8B-B14F-4D97-AF65-F5344CB8AC3E}">
        <p14:creationId xmlns:p14="http://schemas.microsoft.com/office/powerpoint/2010/main" val="403738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3. Logvars in Utility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sz="half" idx="1"/>
              </p:nvPr>
            </p:nvSpPr>
            <p:spPr/>
            <p:txBody>
              <a:bodyPr>
                <a:normAutofit lnSpcReduction="10000"/>
              </a:bodyPr>
              <a:lstStyle/>
              <a:p>
                <a:r>
                  <a:rPr lang="en-GB" dirty="0"/>
                  <a:t>Logvars in a utility PRV: </a:t>
                </a:r>
                <a14:m>
                  <m:oMath xmlns:m="http://schemas.openxmlformats.org/officeDocument/2006/math">
                    <m:r>
                      <a:rPr lang="de-DE" b="0" i="1" smtClean="0">
                        <a:solidFill>
                          <a:schemeClr val="accent1"/>
                        </a:solidFill>
                        <a:latin typeface="Cambria Math" panose="02040503050406030204" pitchFamily="18" charset="0"/>
                      </a:rPr>
                      <m:t>𝑈</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𝑋</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𝑋</m:t>
                            </m:r>
                          </m:e>
                          <m:sub>
                            <m:r>
                              <a:rPr lang="de-DE" b="0" i="1" smtClean="0">
                                <a:solidFill>
                                  <a:schemeClr val="accent1"/>
                                </a:solidFill>
                                <a:latin typeface="Cambria Math" panose="02040503050406030204" pitchFamily="18" charset="0"/>
                              </a:rPr>
                              <m:t>𝑛</m:t>
                            </m:r>
                          </m:sub>
                        </m:sSub>
                      </m:e>
                    </m:d>
                  </m:oMath>
                </a14:m>
                <a:endParaRPr lang="en-GB" dirty="0"/>
              </a:p>
              <a:p>
                <a:pPr lvl="1"/>
                <a:r>
                  <a:rPr lang="en-GB" dirty="0"/>
                  <a:t>No longer only a propositional randvar</a:t>
                </a:r>
              </a:p>
              <a:p>
                <a:pPr marL="801688" lvl="1" indent="-344488">
                  <a:buFont typeface="Zapf Dingbats"/>
                  <a:buChar char="➝"/>
                </a:pPr>
                <a:r>
                  <a:rPr lang="en-GB" dirty="0"/>
                  <a:t>In terms of semantics: </a:t>
                </a:r>
                <a:r>
                  <a:rPr lang="en-GB" i="1" dirty="0"/>
                  <a:t>set of propositional utility randvars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𝑛</m:t>
                                </m:r>
                              </m:sub>
                            </m:sSub>
                          </m:e>
                        </m:d>
                      </m:e>
                    </m:d>
                  </m:oMath>
                </a14:m>
                <a:endParaRPr lang="en-GB" dirty="0"/>
              </a:p>
              <a:p>
                <a:pPr lvl="2"/>
                <a:r>
                  <a:rPr lang="en-GB" dirty="0"/>
                  <a:t>Compare multi-attribute utility theory</a:t>
                </a:r>
              </a:p>
              <a:p>
                <a:r>
                  <a:rPr lang="en-GB" dirty="0"/>
                  <a:t>Generalisation: </a:t>
                </a:r>
                <a:br>
                  <a:rPr lang="en-GB" dirty="0"/>
                </a:br>
                <a:r>
                  <a:rPr lang="en-GB" dirty="0"/>
                  <a:t>set of utility PRVs</a:t>
                </a:r>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sz="half" idx="1"/>
              </p:nvPr>
            </p:nvSpPr>
            <p:spPr>
              <a:blipFill>
                <a:blip r:embed="rId2"/>
                <a:stretch>
                  <a:fillRect l="-2932" t="-2519" r="-19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E5C4403B-7030-134E-8F8B-8DA61188E1C6}"/>
                  </a:ext>
                </a:extLst>
              </p:cNvPr>
              <p:cNvSpPr>
                <a:spLocks noGrp="1"/>
              </p:cNvSpPr>
              <p:nvPr>
                <p:ph sz="half" idx="2"/>
              </p:nvPr>
            </p:nvSpPr>
            <p:spPr>
              <a:xfrm>
                <a:off x="4629150" y="1146049"/>
                <a:ext cx="3886200" cy="4722626"/>
              </a:xfrm>
            </p:spPr>
            <p:txBody>
              <a:bodyPr>
                <a:normAutofit lnSpcReduction="10000"/>
              </a:bodyPr>
              <a:lstStyle/>
              <a:p>
                <a:r>
                  <a:rPr lang="en-GB" dirty="0"/>
                  <a:t>E.g., utility PRV </a:t>
                </a:r>
                <a14:m>
                  <m:oMath xmlns:m="http://schemas.openxmlformats.org/officeDocument/2006/math">
                    <m:r>
                      <a:rPr lang="de-DE" b="0" i="1" smtClean="0">
                        <a:latin typeface="Cambria Math" panose="02040503050406030204" pitchFamily="18" charset="0"/>
                      </a:rPr>
                      <m:t>𝑈𝑡</m:t>
                    </m:r>
                    <m:d>
                      <m:dPr>
                        <m:ctrlPr>
                          <a:rPr lang="de-DE" i="1">
                            <a:latin typeface="Cambria Math" panose="02040503050406030204" pitchFamily="18" charset="0"/>
                          </a:rPr>
                        </m:ctrlPr>
                      </m:dPr>
                      <m:e>
                        <m:r>
                          <a:rPr lang="de-DE" i="1">
                            <a:latin typeface="Cambria Math" panose="02040503050406030204" pitchFamily="18" charset="0"/>
                          </a:rPr>
                          <m:t>𝑋</m:t>
                        </m:r>
                      </m:e>
                    </m:d>
                  </m:oMath>
                </a14:m>
                <a:endParaRPr lang="en-GB" dirty="0"/>
              </a:p>
              <a:p>
                <a:pPr lvl="1"/>
                <a:r>
                  <a:rPr lang="en-GB" dirty="0"/>
                  <a:t>Ground:</a:t>
                </a:r>
                <a14:m>
                  <m:oMath xmlns:m="http://schemas.openxmlformats.org/officeDocument/2006/math">
                    <m:r>
                      <a:rPr lang="de-DE" b="0" i="1" smtClean="0">
                        <a:latin typeface="Cambria Math" panose="02040503050406030204" pitchFamily="18" charset="0"/>
                      </a:rPr>
                      <m:t>𝑈𝑡</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r>
                      <a:rPr lang="de-DE" b="0" i="1" smtClean="0">
                        <a:latin typeface="Cambria Math" panose="02040503050406030204" pitchFamily="18" charset="0"/>
                      </a:rPr>
                      <m:t>𝑈𝑡</m:t>
                    </m:r>
                    <m:d>
                      <m:dPr>
                        <m:ctrlPr>
                          <a:rPr lang="de-DE" i="1">
                            <a:latin typeface="Cambria Math" panose="02040503050406030204" pitchFamily="18" charset="0"/>
                          </a:rPr>
                        </m:ctrlPr>
                      </m:dPr>
                      <m:e>
                        <m:r>
                          <a:rPr lang="de-DE" i="1">
                            <a:latin typeface="Cambria Math" panose="02040503050406030204" pitchFamily="18" charset="0"/>
                          </a:rPr>
                          <m:t>𝑏</m:t>
                        </m:r>
                      </m:e>
                    </m:d>
                    <m:r>
                      <a:rPr lang="de-DE" i="1">
                        <a:latin typeface="Cambria Math" panose="02040503050406030204" pitchFamily="18" charset="0"/>
                      </a:rPr>
                      <m:t>, </m:t>
                    </m:r>
                    <m:r>
                      <a:rPr lang="de-DE" b="0" i="1" smtClean="0">
                        <a:latin typeface="Cambria Math" panose="02040503050406030204" pitchFamily="18" charset="0"/>
                      </a:rPr>
                      <m:t>𝑈𝑡</m:t>
                    </m:r>
                    <m:d>
                      <m:dPr>
                        <m:ctrlPr>
                          <a:rPr lang="de-DE" i="1">
                            <a:latin typeface="Cambria Math" panose="02040503050406030204" pitchFamily="18" charset="0"/>
                          </a:rPr>
                        </m:ctrlPr>
                      </m:dPr>
                      <m:e>
                        <m:r>
                          <a:rPr lang="de-DE" i="1">
                            <a:latin typeface="Cambria Math" panose="02040503050406030204" pitchFamily="18" charset="0"/>
                          </a:rPr>
                          <m:t>𝑐</m:t>
                        </m:r>
                      </m:e>
                    </m:d>
                  </m:oMath>
                </a14:m>
                <a:endParaRPr lang="en-GB" dirty="0"/>
              </a:p>
              <a:p>
                <a:pPr lvl="1"/>
                <a:r>
                  <a:rPr lang="en-GB" dirty="0"/>
                  <a:t>Utility parfactor: </a:t>
                </a:r>
                <a:br>
                  <a:rPr lang="de-DE" i="1" dirty="0">
                    <a:latin typeface="Cambria Math" panose="02040503050406030204" pitchFamily="18" charset="0"/>
                  </a:rPr>
                </a:b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r>
                          <a:rPr lang="de-DE" i="1">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𝑋</m:t>
                            </m:r>
                          </m:e>
                        </m:d>
                      </m:e>
                    </m:d>
                  </m:oMath>
                </a14:m>
                <a:r>
                  <a:rPr lang="en-GB" dirty="0"/>
                  <a:t>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𝑎</m:t>
                            </m:r>
                          </m:e>
                        </m:d>
                      </m:sub>
                    </m:sSub>
                    <m:d>
                      <m:dPr>
                        <m:ctrlPr>
                          <a:rPr lang="de-DE" i="1">
                            <a:latin typeface="Cambria Math" panose="02040503050406030204" pitchFamily="18" charset="0"/>
                          </a:rPr>
                        </m:ctrlPr>
                      </m:dPr>
                      <m:e>
                        <m:r>
                          <a:rPr lang="de-DE" i="1">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𝑎</m:t>
                            </m:r>
                          </m:e>
                        </m:d>
                      </m:e>
                    </m:d>
                  </m:oMath>
                </a14:m>
                <a:endParaRPr lang="de-DE" i="1" dirty="0">
                  <a:latin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𝑏</m:t>
                            </m:r>
                          </m:e>
                        </m:d>
                      </m:sub>
                    </m:sSub>
                    <m:d>
                      <m:dPr>
                        <m:ctrlPr>
                          <a:rPr lang="de-DE" i="1">
                            <a:latin typeface="Cambria Math" panose="02040503050406030204" pitchFamily="18" charset="0"/>
                          </a:rPr>
                        </m:ctrlPr>
                      </m:dPr>
                      <m:e>
                        <m:r>
                          <a:rPr lang="de-DE" i="1">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𝑏</m:t>
                            </m:r>
                          </m:e>
                        </m:d>
                      </m:e>
                    </m:d>
                  </m:oMath>
                </a14:m>
                <a:endParaRPr lang="de-DE" i="1" dirty="0">
                  <a:latin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𝑐</m:t>
                            </m:r>
                          </m:e>
                        </m:d>
                      </m:sub>
                    </m:sSub>
                    <m:d>
                      <m:dPr>
                        <m:ctrlPr>
                          <a:rPr lang="de-DE" i="1">
                            <a:latin typeface="Cambria Math" panose="02040503050406030204" pitchFamily="18" charset="0"/>
                          </a:rPr>
                        </m:ctrlPr>
                      </m:dPr>
                      <m:e>
                        <m:r>
                          <a:rPr lang="de-DE" i="1">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𝑐</m:t>
                            </m:r>
                          </m:e>
                        </m:d>
                      </m:e>
                    </m:d>
                  </m:oMath>
                </a14:m>
                <a:endParaRPr lang="de-DE" dirty="0"/>
              </a:p>
              <a:p>
                <a:pPr lvl="1"/>
                <a:r>
                  <a:rPr lang="en-GB" dirty="0"/>
                  <a:t>Utility parfactor: </a:t>
                </a:r>
                <a:br>
                  <a:rPr lang="en-GB" dirty="0"/>
                </a:b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r>
                          <a:rPr lang="de-DE" i="1">
                            <a:latin typeface="Cambria Math" panose="02040503050406030204" pitchFamily="18" charset="0"/>
                          </a:rPr>
                          <m:t>𝐸</m:t>
                        </m:r>
                      </m:e>
                    </m:d>
                  </m:oMath>
                </a14:m>
                <a:r>
                  <a:rPr lang="en-GB" dirty="0"/>
                  <a:t>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𝑎</m:t>
                            </m:r>
                          </m:e>
                        </m:d>
                      </m:sub>
                    </m:sSub>
                    <m:d>
                      <m:dPr>
                        <m:ctrlPr>
                          <a:rPr lang="de-DE" i="1">
                            <a:latin typeface="Cambria Math" panose="02040503050406030204" pitchFamily="18" charset="0"/>
                          </a:rPr>
                        </m:ctrlPr>
                      </m:dPr>
                      <m:e>
                        <m:r>
                          <a:rPr lang="de-DE" i="1">
                            <a:latin typeface="Cambria Math" panose="02040503050406030204" pitchFamily="18" charset="0"/>
                          </a:rPr>
                          <m:t>𝐸</m:t>
                        </m:r>
                      </m:e>
                    </m:d>
                  </m:oMath>
                </a14:m>
                <a:endParaRPr lang="de-DE" i="1" dirty="0">
                  <a:latin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𝑏</m:t>
                            </m:r>
                          </m:e>
                        </m:d>
                      </m:sub>
                    </m:sSub>
                    <m:d>
                      <m:dPr>
                        <m:ctrlPr>
                          <a:rPr lang="de-DE" i="1">
                            <a:latin typeface="Cambria Math" panose="02040503050406030204" pitchFamily="18" charset="0"/>
                          </a:rPr>
                        </m:ctrlPr>
                      </m:dPr>
                      <m:e>
                        <m:r>
                          <a:rPr lang="de-DE" i="1">
                            <a:latin typeface="Cambria Math" panose="02040503050406030204" pitchFamily="18" charset="0"/>
                          </a:rPr>
                          <m:t>𝐸</m:t>
                        </m:r>
                      </m:e>
                    </m:d>
                  </m:oMath>
                </a14:m>
                <a:endParaRPr lang="de-DE" i="1" dirty="0">
                  <a:latin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𝑐</m:t>
                            </m:r>
                          </m:e>
                        </m:d>
                      </m:sub>
                    </m:sSub>
                    <m:d>
                      <m:dPr>
                        <m:ctrlPr>
                          <a:rPr lang="de-DE" i="1">
                            <a:latin typeface="Cambria Math" panose="02040503050406030204" pitchFamily="18" charset="0"/>
                          </a:rPr>
                        </m:ctrlPr>
                      </m:dPr>
                      <m:e>
                        <m:r>
                          <a:rPr lang="de-DE" i="1">
                            <a:latin typeface="Cambria Math" panose="02040503050406030204" pitchFamily="18" charset="0"/>
                          </a:rPr>
                          <m:t>𝐸</m:t>
                        </m:r>
                      </m:e>
                    </m:d>
                  </m:oMath>
                </a14:m>
                <a:endParaRPr lang="en-GB" dirty="0"/>
              </a:p>
              <a:p>
                <a:endParaRPr lang="en-GB" dirty="0"/>
              </a:p>
            </p:txBody>
          </p:sp>
        </mc:Choice>
        <mc:Fallback xmlns="">
          <p:sp>
            <p:nvSpPr>
              <p:cNvPr id="32" name="Content Placeholder 31">
                <a:extLst>
                  <a:ext uri="{FF2B5EF4-FFF2-40B4-BE49-F238E27FC236}">
                    <a16:creationId xmlns:a16="http://schemas.microsoft.com/office/drawing/2014/main" id="{E5C4403B-7030-134E-8F8B-8DA61188E1C6}"/>
                  </a:ext>
                </a:extLst>
              </p:cNvPr>
              <p:cNvSpPr>
                <a:spLocks noGrp="1" noRot="1" noChangeAspect="1" noMove="1" noResize="1" noEditPoints="1" noAdjustHandles="1" noChangeArrowheads="1" noChangeShapeType="1" noTextEdit="1"/>
              </p:cNvSpPr>
              <p:nvPr>
                <p:ph sz="half" idx="2"/>
              </p:nvPr>
            </p:nvSpPr>
            <p:spPr>
              <a:xfrm>
                <a:off x="4629150" y="1146049"/>
                <a:ext cx="3886200" cy="4722626"/>
              </a:xfrm>
              <a:blipFill>
                <a:blip r:embed="rId3"/>
                <a:stretch>
                  <a:fillRect l="-2606" t="-268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66</a:t>
            </a:fld>
            <a:endParaRPr lang="en-GB"/>
          </a:p>
        </p:txBody>
      </p:sp>
      <p:grpSp>
        <p:nvGrpSpPr>
          <p:cNvPr id="7" name="Group 6">
            <a:extLst>
              <a:ext uri="{FF2B5EF4-FFF2-40B4-BE49-F238E27FC236}">
                <a16:creationId xmlns:a16="http://schemas.microsoft.com/office/drawing/2014/main" id="{AED8E564-ED9F-E241-B356-7D5AD8FC2EDC}"/>
              </a:ext>
            </a:extLst>
          </p:cNvPr>
          <p:cNvGrpSpPr/>
          <p:nvPr/>
        </p:nvGrpSpPr>
        <p:grpSpPr>
          <a:xfrm>
            <a:off x="1102178" y="5791109"/>
            <a:ext cx="3620421" cy="550247"/>
            <a:chOff x="5030135" y="4442543"/>
            <a:chExt cx="3620421" cy="55024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753A0-1D39-3F43-8BC2-DA1DA0C2B329}"/>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8" name="TextBox 7">
                  <a:extLst>
                    <a:ext uri="{FF2B5EF4-FFF2-40B4-BE49-F238E27FC236}">
                      <a16:creationId xmlns:a16="http://schemas.microsoft.com/office/drawing/2014/main" id="{6E7753A0-1D39-3F43-8BC2-DA1DA0C2B329}"/>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FC4384-A5E9-D442-A54B-4964AEFF9391}"/>
                    </a:ext>
                  </a:extLst>
                </p:cNvPr>
                <p:cNvSpPr txBox="1"/>
                <p:nvPr/>
              </p:nvSpPr>
              <p:spPr>
                <a:xfrm>
                  <a:off x="7223116" y="4442543"/>
                  <a:ext cx="1427440"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4FFC4384-A5E9-D442-A54B-4964AEFF9391}"/>
                    </a:ext>
                  </a:extLst>
                </p:cNvPr>
                <p:cNvSpPr txBox="1">
                  <a:spLocks noRot="1" noChangeAspect="1" noMove="1" noResize="1" noEditPoints="1" noAdjustHandles="1" noChangeArrowheads="1" noChangeShapeType="1" noTextEdit="1"/>
                </p:cNvSpPr>
                <p:nvPr/>
              </p:nvSpPr>
              <p:spPr>
                <a:xfrm>
                  <a:off x="7223116" y="4442543"/>
                  <a:ext cx="1427440"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46870A6A-6C64-9A43-B5EE-3D0A58581774}"/>
                </a:ext>
              </a:extLst>
            </p:cNvPr>
            <p:cNvCxnSpPr>
              <a:cxnSpLocks/>
              <a:stCxn id="9" idx="1"/>
              <a:endCxn id="17"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A6846-678A-0845-AA14-53B2D2F32D70}"/>
                </a:ext>
              </a:extLst>
            </p:cNvPr>
            <p:cNvCxnSpPr>
              <a:cxnSpLocks/>
              <a:stCxn id="15" idx="3"/>
              <a:endCxn id="8"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EC7C2C-6C69-6046-98D8-3DEC42933F77}"/>
                </a:ext>
              </a:extLst>
            </p:cNvPr>
            <p:cNvCxnSpPr>
              <a:cxnSpLocks/>
              <a:stCxn id="8" idx="6"/>
              <a:endCxn id="17"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33CE80B-1DAD-7F47-9614-631F7402A41A}"/>
                </a:ext>
              </a:extLst>
            </p:cNvPr>
            <p:cNvGrpSpPr/>
            <p:nvPr/>
          </p:nvGrpSpPr>
          <p:grpSpPr>
            <a:xfrm>
              <a:off x="6596883" y="4644576"/>
              <a:ext cx="509478" cy="347288"/>
              <a:chOff x="6716057" y="2937320"/>
              <a:chExt cx="509478" cy="347288"/>
            </a:xfrm>
          </p:grpSpPr>
          <p:sp>
            <p:nvSpPr>
              <p:cNvPr id="17" name="Rectangle 16">
                <a:extLst>
                  <a:ext uri="{FF2B5EF4-FFF2-40B4-BE49-F238E27FC236}">
                    <a16:creationId xmlns:a16="http://schemas.microsoft.com/office/drawing/2014/main" id="{6E74E4A8-B5CD-324E-94C3-34B7292DCAEC}"/>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37F6918-75D0-F447-A93F-7057EF4E436E}"/>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8" name="TextBox 17">
                    <a:extLst>
                      <a:ext uri="{FF2B5EF4-FFF2-40B4-BE49-F238E27FC236}">
                        <a16:creationId xmlns:a16="http://schemas.microsoft.com/office/drawing/2014/main" id="{637F6918-75D0-F447-A93F-7057EF4E436E}"/>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6"/>
                    <a:stretch>
                      <a:fillRect l="-15385" r="-3846" b="-21739"/>
                    </a:stretch>
                  </a:blipFill>
                </p:spPr>
                <p:txBody>
                  <a:bodyPr/>
                  <a:lstStyle/>
                  <a:p>
                    <a:r>
                      <a:rPr lang="en-GB">
                        <a:noFill/>
                      </a:rPr>
                      <a:t> </a:t>
                    </a:r>
                  </a:p>
                </p:txBody>
              </p:sp>
            </mc:Fallback>
          </mc:AlternateContent>
        </p:grpSp>
        <p:grpSp>
          <p:nvGrpSpPr>
            <p:cNvPr id="14" name="Group 13">
              <a:extLst>
                <a:ext uri="{FF2B5EF4-FFF2-40B4-BE49-F238E27FC236}">
                  <a16:creationId xmlns:a16="http://schemas.microsoft.com/office/drawing/2014/main" id="{BD6EB0D6-6800-9F42-BE35-DF70E6D51253}"/>
                </a:ext>
              </a:extLst>
            </p:cNvPr>
            <p:cNvGrpSpPr/>
            <p:nvPr/>
          </p:nvGrpSpPr>
          <p:grpSpPr>
            <a:xfrm>
              <a:off x="5030135" y="4642865"/>
              <a:ext cx="360419" cy="348998"/>
              <a:chOff x="5149309" y="2935609"/>
              <a:chExt cx="360419" cy="348998"/>
            </a:xfrm>
          </p:grpSpPr>
          <p:sp>
            <p:nvSpPr>
              <p:cNvPr id="15" name="Rectangle 14">
                <a:extLst>
                  <a:ext uri="{FF2B5EF4-FFF2-40B4-BE49-F238E27FC236}">
                    <a16:creationId xmlns:a16="http://schemas.microsoft.com/office/drawing/2014/main" id="{0A37CAAF-B2B1-5C45-A973-918D1840BCE8}"/>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D65F419-74C8-A147-AC84-29E6DB7A9B16}"/>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13" name="TextBox 112">
                    <a:extLst>
                      <a:ext uri="{FF2B5EF4-FFF2-40B4-BE49-F238E27FC236}">
                        <a16:creationId xmlns:a16="http://schemas.microsoft.com/office/drawing/2014/main" id="{57BE1D8C-2262-C546-B762-EAC7C19A190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7"/>
                    <a:stretch>
                      <a:fillRect l="-23529" r="-23529" b="-21739"/>
                    </a:stretch>
                  </a:blipFill>
                </p:spPr>
                <p:txBody>
                  <a:bodyPr/>
                  <a:lstStyle/>
                  <a:p>
                    <a:r>
                      <a:rPr lang="en-GB">
                        <a:noFill/>
                      </a:rPr>
                      <a:t> </a:t>
                    </a:r>
                  </a:p>
                </p:txBody>
              </p:sp>
            </mc:Fallback>
          </mc:AlternateContent>
        </p:grpSp>
      </p:grpSp>
      <p:grpSp>
        <p:nvGrpSpPr>
          <p:cNvPr id="20" name="Group 19">
            <a:extLst>
              <a:ext uri="{FF2B5EF4-FFF2-40B4-BE49-F238E27FC236}">
                <a16:creationId xmlns:a16="http://schemas.microsoft.com/office/drawing/2014/main" id="{CFB68B2F-A418-FB43-B4F1-D0EC80FC6B99}"/>
              </a:ext>
            </a:extLst>
          </p:cNvPr>
          <p:cNvGrpSpPr/>
          <p:nvPr/>
        </p:nvGrpSpPr>
        <p:grpSpPr>
          <a:xfrm>
            <a:off x="5009229" y="5793912"/>
            <a:ext cx="3620421" cy="550247"/>
            <a:chOff x="5030135" y="4442543"/>
            <a:chExt cx="3620421" cy="550247"/>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73A0EA4-5A17-C74C-AAC9-8591429E7C2D}"/>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21" name="TextBox 20">
                  <a:extLst>
                    <a:ext uri="{FF2B5EF4-FFF2-40B4-BE49-F238E27FC236}">
                      <a16:creationId xmlns:a16="http://schemas.microsoft.com/office/drawing/2014/main" id="{D73A0EA4-5A17-C74C-AAC9-8591429E7C2D}"/>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EEB0E48-08CF-964A-A7CA-3C3BDB95969B}"/>
                    </a:ext>
                  </a:extLst>
                </p:cNvPr>
                <p:cNvSpPr txBox="1"/>
                <p:nvPr/>
              </p:nvSpPr>
              <p:spPr>
                <a:xfrm>
                  <a:off x="7223116" y="4442543"/>
                  <a:ext cx="1427440"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22" name="TextBox 21">
                  <a:extLst>
                    <a:ext uri="{FF2B5EF4-FFF2-40B4-BE49-F238E27FC236}">
                      <a16:creationId xmlns:a16="http://schemas.microsoft.com/office/drawing/2014/main" id="{3EEB0E48-08CF-964A-A7CA-3C3BDB95969B}"/>
                    </a:ext>
                  </a:extLst>
                </p:cNvPr>
                <p:cNvSpPr txBox="1">
                  <a:spLocks noRot="1" noChangeAspect="1" noMove="1" noResize="1" noEditPoints="1" noAdjustHandles="1" noChangeArrowheads="1" noChangeShapeType="1" noTextEdit="1"/>
                </p:cNvSpPr>
                <p:nvPr/>
              </p:nvSpPr>
              <p:spPr>
                <a:xfrm>
                  <a:off x="7223116" y="4442543"/>
                  <a:ext cx="1427440" cy="550247"/>
                </a:xfrm>
                <a:prstGeom prst="diamond">
                  <a:avLst/>
                </a:prstGeom>
                <a:blipFill>
                  <a:blip r:embed="rId19"/>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59740FEC-6867-C142-9F91-8AF4B6B1B765}"/>
                </a:ext>
              </a:extLst>
            </p:cNvPr>
            <p:cNvCxnSpPr>
              <a:cxnSpLocks/>
              <a:stCxn id="22" idx="1"/>
              <a:endCxn id="30"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8D3B11-28FB-8B4F-B317-11DB5D7E0DC9}"/>
                </a:ext>
              </a:extLst>
            </p:cNvPr>
            <p:cNvCxnSpPr>
              <a:cxnSpLocks/>
              <a:stCxn id="28" idx="3"/>
              <a:endCxn id="21"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150A77-64F6-2C4C-96CD-193DEDC4AAA8}"/>
                </a:ext>
              </a:extLst>
            </p:cNvPr>
            <p:cNvCxnSpPr>
              <a:cxnSpLocks/>
              <a:stCxn id="21" idx="6"/>
              <a:endCxn id="30"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270F257-5826-1745-AD4D-3484CDAD8248}"/>
                </a:ext>
              </a:extLst>
            </p:cNvPr>
            <p:cNvGrpSpPr/>
            <p:nvPr/>
          </p:nvGrpSpPr>
          <p:grpSpPr>
            <a:xfrm>
              <a:off x="6596883" y="4644576"/>
              <a:ext cx="509478" cy="347288"/>
              <a:chOff x="6716057" y="2937320"/>
              <a:chExt cx="509478" cy="347288"/>
            </a:xfrm>
          </p:grpSpPr>
          <p:sp>
            <p:nvSpPr>
              <p:cNvPr id="30" name="Rectangle 29">
                <a:extLst>
                  <a:ext uri="{FF2B5EF4-FFF2-40B4-BE49-F238E27FC236}">
                    <a16:creationId xmlns:a16="http://schemas.microsoft.com/office/drawing/2014/main" id="{91CAF7E6-7409-A74B-8293-C7C168958E9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F040D29-F86F-3844-B7FE-7E9748466819}"/>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31" name="TextBox 30">
                    <a:extLst>
                      <a:ext uri="{FF2B5EF4-FFF2-40B4-BE49-F238E27FC236}">
                        <a16:creationId xmlns:a16="http://schemas.microsoft.com/office/drawing/2014/main" id="{BF040D29-F86F-3844-B7FE-7E9748466819}"/>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20"/>
                    <a:stretch>
                      <a:fillRect l="-15385" b="-27273"/>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76265D5B-01E7-E64E-9DCF-1B13EA8CFDBE}"/>
                </a:ext>
              </a:extLst>
            </p:cNvPr>
            <p:cNvGrpSpPr/>
            <p:nvPr/>
          </p:nvGrpSpPr>
          <p:grpSpPr>
            <a:xfrm>
              <a:off x="5030135" y="4642865"/>
              <a:ext cx="360419" cy="348998"/>
              <a:chOff x="5149309" y="2935609"/>
              <a:chExt cx="360419" cy="348998"/>
            </a:xfrm>
          </p:grpSpPr>
          <p:sp>
            <p:nvSpPr>
              <p:cNvPr id="28" name="Rectangle 27">
                <a:extLst>
                  <a:ext uri="{FF2B5EF4-FFF2-40B4-BE49-F238E27FC236}">
                    <a16:creationId xmlns:a16="http://schemas.microsoft.com/office/drawing/2014/main" id="{3F300F58-404B-A143-804E-9A141654DECF}"/>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1895C8-555B-1344-B361-C9EEBF8D3201}"/>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13" name="TextBox 112">
                    <a:extLst>
                      <a:ext uri="{FF2B5EF4-FFF2-40B4-BE49-F238E27FC236}">
                        <a16:creationId xmlns:a16="http://schemas.microsoft.com/office/drawing/2014/main" id="{57BE1D8C-2262-C546-B762-EAC7C19A190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7"/>
                    <a:stretch>
                      <a:fillRect l="-23529" r="-23529"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9090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lstStyle/>
          <a:p>
            <a:r>
              <a:rPr lang="en-GB" dirty="0"/>
              <a:t>4. Set of Utility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p:txBody>
              <a:bodyPr>
                <a:normAutofit lnSpcReduction="10000"/>
              </a:bodyPr>
              <a:lstStyle/>
              <a:p>
                <a:r>
                  <a:rPr lang="en-GB" dirty="0"/>
                  <a:t>Given a PDecM </a:t>
                </a:r>
                <a14:m>
                  <m:oMath xmlns:m="http://schemas.openxmlformats.org/officeDocument/2006/math">
                    <m:r>
                      <a:rPr lang="en-GB" i="1" dirty="0" smtClean="0">
                        <a:latin typeface="Cambria Math" panose="02040503050406030204" pitchFamily="18" charset="0"/>
                      </a:rPr>
                      <m:t>𝐺</m:t>
                    </m:r>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sSubSup>
                    <m:r>
                      <a:rPr lang="de-DE" b="0" i="1" dirty="0" smtClean="0">
                        <a:latin typeface="Cambria Math" panose="02040503050406030204" pitchFamily="18" charset="0"/>
                        <a:ea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d>
                          <m:dPr>
                            <m:begChr m:val="{"/>
                            <m:endChr m:val="}"/>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𝑔</m:t>
                                </m:r>
                              </m:e>
                              <m:sub>
                                <m:r>
                                  <a:rPr lang="de-DE" b="0" i="1" dirty="0" smtClean="0">
                                    <a:latin typeface="Cambria Math" panose="02040503050406030204" pitchFamily="18" charset="0"/>
                                    <a:ea typeface="Cambria Math" panose="02040503050406030204" pitchFamily="18" charset="0"/>
                                  </a:rPr>
                                  <m:t>𝑢</m:t>
                                </m:r>
                              </m:sub>
                            </m:sSub>
                          </m:e>
                        </m:d>
                      </m:e>
                      <m:sub>
                        <m:r>
                          <a:rPr lang="de-DE" b="0" i="1" dirty="0" smtClean="0">
                            <a:latin typeface="Cambria Math" panose="02040503050406030204" pitchFamily="18" charset="0"/>
                            <a:ea typeface="Cambria Math" panose="02040503050406030204" pitchFamily="18" charset="0"/>
                          </a:rPr>
                          <m:t>𝑢</m:t>
                        </m:r>
                        <m:r>
                          <a:rPr lang="de-DE" b="0" i="1" dirty="0" smtClean="0">
                            <a:latin typeface="Cambria Math" panose="02040503050406030204" pitchFamily="18" charset="0"/>
                            <a:ea typeface="Cambria Math" panose="02040503050406030204" pitchFamily="18" charset="0"/>
                          </a:rPr>
                          <m:t>=1</m:t>
                        </m:r>
                      </m:sub>
                      <m:sup>
                        <m:r>
                          <a:rPr lang="de-DE" b="0" i="1" dirty="0" smtClean="0">
                            <a:latin typeface="Cambria Math" panose="02040503050406030204" pitchFamily="18" charset="0"/>
                            <a:ea typeface="Cambria Math" panose="02040503050406030204" pitchFamily="18" charset="0"/>
                          </a:rPr>
                          <m:t>𝑚</m:t>
                        </m:r>
                      </m:sup>
                    </m:sSubSup>
                  </m:oMath>
                </a14:m>
                <a:endParaRPr lang="en-GB" dirty="0"/>
              </a:p>
              <a:p>
                <a:pPr lvl="1"/>
                <a:r>
                  <a:rPr lang="en-GB" dirty="0"/>
                  <a:t>Utility parfactors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𝜙</m:t>
                        </m:r>
                      </m:e>
                      <m:sub>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𝑈</m:t>
                            </m:r>
                          </m:e>
                          <m:sub>
                            <m:r>
                              <a:rPr lang="de-DE" b="0" i="1" dirty="0" smtClean="0">
                                <a:latin typeface="Cambria Math" panose="02040503050406030204" pitchFamily="18" charset="0"/>
                                <a:ea typeface="Cambria Math" panose="02040503050406030204" pitchFamily="18" charset="0"/>
                              </a:rPr>
                              <m:t>𝑢</m:t>
                            </m:r>
                          </m:sub>
                        </m:sSub>
                      </m:sub>
                    </m:sSub>
                    <m:sSub>
                      <m:sSubPr>
                        <m:ctrlPr>
                          <a:rPr lang="de-DE" b="0" i="1" dirty="0" smtClean="0">
                            <a:latin typeface="Cambria Math" panose="02040503050406030204" pitchFamily="18" charset="0"/>
                            <a:ea typeface="Cambria Math" panose="02040503050406030204" pitchFamily="18" charset="0"/>
                          </a:rPr>
                        </m:ctrlPr>
                      </m:sSubPr>
                      <m:e>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𝒜</m:t>
                            </m:r>
                          </m:e>
                        </m:d>
                      </m:e>
                      <m:sub>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𝐶</m:t>
                        </m:r>
                      </m:sub>
                    </m:sSub>
                  </m:oMath>
                </a14:m>
                <a:r>
                  <a:rPr lang="en-GB" dirty="0"/>
                  <a:t> map argument values to utility PRV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𝑈</m:t>
                        </m:r>
                      </m:e>
                      <m:sub>
                        <m:r>
                          <a:rPr lang="de-DE" i="1" dirty="0">
                            <a:latin typeface="Cambria Math" panose="02040503050406030204" pitchFamily="18" charset="0"/>
                            <a:ea typeface="Cambria Math" panose="02040503050406030204" pitchFamily="18" charset="0"/>
                          </a:rPr>
                          <m:t>𝑢</m:t>
                        </m:r>
                      </m:sub>
                    </m:sSub>
                  </m:oMath>
                </a14:m>
                <a:endParaRPr lang="en-GB" dirty="0"/>
              </a:p>
              <a:p>
                <a:pPr lvl="2"/>
                <a:r>
                  <a:rPr lang="en-GB" dirty="0"/>
                  <a:t>Different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oMath>
                </a14:m>
                <a:r>
                  <a:rPr lang="en-GB" dirty="0"/>
                  <a:t> may map to the same utility PRV</a:t>
                </a:r>
              </a:p>
              <a:p>
                <a:pPr lvl="2"/>
                <a14:m>
                  <m:oMath xmlns:m="http://schemas.openxmlformats.org/officeDocument/2006/math">
                    <m:r>
                      <a:rPr lang="en-GB" i="1" dirty="0">
                        <a:latin typeface="Cambria Math" panose="02040503050406030204" pitchFamily="18" charset="0"/>
                      </a:rPr>
                      <m:t>𝐺</m:t>
                    </m:r>
                  </m:oMath>
                </a14:m>
                <a:r>
                  <a:rPr lang="en-GB" dirty="0"/>
                  <a:t> contains a set of utility PRVs, referred to as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𝑟𝑣</m:t>
                        </m:r>
                      </m:e>
                      <m:sub>
                        <m:r>
                          <a:rPr lang="de-DE" b="0" i="1" smtClean="0">
                            <a:latin typeface="Cambria Math" panose="02040503050406030204" pitchFamily="18" charset="0"/>
                          </a:rPr>
                          <m:t>𝑈</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𝐺</m:t>
                        </m:r>
                      </m:e>
                    </m:d>
                  </m:oMath>
                </a14:m>
                <a:endParaRPr lang="en-GB" dirty="0"/>
              </a:p>
              <a:p>
                <a:pPr lvl="3"/>
                <a:r>
                  <a:rPr lang="en-GB" dirty="0"/>
                  <a:t>Do not confuse with </a:t>
                </a:r>
                <a14:m>
                  <m:oMath xmlns:m="http://schemas.openxmlformats.org/officeDocument/2006/math">
                    <m:r>
                      <a:rPr lang="de-DE" i="1">
                        <a:latin typeface="Cambria Math" panose="02040503050406030204" pitchFamily="18" charset="0"/>
                      </a:rPr>
                      <m:t>𝑟𝑣</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𝑈</m:t>
                            </m:r>
                          </m:sub>
                        </m:sSub>
                      </m:e>
                    </m:d>
                  </m:oMath>
                </a14:m>
                <a:r>
                  <a:rPr lang="en-GB" dirty="0"/>
                  <a:t>, the set of PRVs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𝑈</m:t>
                        </m:r>
                      </m:sub>
                    </m:sSub>
                    <m:r>
                      <a:rPr lang="de-DE" b="0" i="1" smtClean="0">
                        <a:latin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oMath>
                </a14:m>
                <a:endParaRPr lang="en-GB" dirty="0"/>
              </a:p>
              <a:p>
                <a:pPr lvl="1"/>
                <a:r>
                  <a:rPr lang="en-GB" dirty="0"/>
                  <a:t>Requires a specification of how to combine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𝑟</m:t>
                        </m:r>
                        <m:r>
                          <a:rPr lang="de-DE" i="1">
                            <a:latin typeface="Cambria Math" panose="02040503050406030204" pitchFamily="18" charset="0"/>
                          </a:rPr>
                          <m:t>𝑣</m:t>
                        </m:r>
                      </m:e>
                      <m:sub>
                        <m:r>
                          <a:rPr lang="de-DE" b="0" i="1" smtClean="0">
                            <a:latin typeface="Cambria Math" panose="02040503050406030204" pitchFamily="18" charset="0"/>
                          </a:rPr>
                          <m:t>𝑈</m:t>
                        </m:r>
                      </m:sub>
                    </m:sSub>
                    <m:d>
                      <m:dPr>
                        <m:ctrlPr>
                          <a:rPr lang="de-DE" i="1">
                            <a:latin typeface="Cambria Math" panose="02040503050406030204" pitchFamily="18" charset="0"/>
                          </a:rPr>
                        </m:ctrlPr>
                      </m:dPr>
                      <m:e>
                        <m:r>
                          <a:rPr lang="de-DE" i="1">
                            <a:latin typeface="Cambria Math" panose="02040503050406030204" pitchFamily="18" charset="0"/>
                          </a:rPr>
                          <m:t>𝐺</m:t>
                        </m:r>
                      </m:e>
                    </m:d>
                  </m:oMath>
                </a14:m>
                <a:r>
                  <a:rPr lang="en-GB" dirty="0"/>
                  <a:t> into one utility value </a:t>
                </a:r>
                <a14:m>
                  <m:oMath xmlns:m="http://schemas.openxmlformats.org/officeDocument/2006/math">
                    <m:r>
                      <a:rPr lang="en-GB" i="1" dirty="0" smtClean="0">
                        <a:latin typeface="Cambria Math" panose="02040503050406030204" pitchFamily="18" charset="0"/>
                      </a:rPr>
                      <m:t>𝑈</m:t>
                    </m:r>
                  </m:oMath>
                </a14:m>
                <a:r>
                  <a:rPr lang="en-GB" dirty="0"/>
                  <a:t>: combination function </a:t>
                </a:r>
                <a14:m>
                  <m:oMath xmlns:m="http://schemas.openxmlformats.org/officeDocument/2006/math">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𝜑</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𝑟</m:t>
                            </m:r>
                            <m:r>
                              <a:rPr lang="de-DE" i="1">
                                <a:solidFill>
                                  <a:schemeClr val="accent1"/>
                                </a:solidFill>
                                <a:latin typeface="Cambria Math" panose="02040503050406030204" pitchFamily="18" charset="0"/>
                              </a:rPr>
                              <m:t>𝑣</m:t>
                            </m:r>
                          </m:e>
                          <m:sub>
                            <m:r>
                              <a:rPr lang="de-DE" b="0" i="1" smtClean="0">
                                <a:solidFill>
                                  <a:schemeClr val="accent1"/>
                                </a:solidFill>
                                <a:latin typeface="Cambria Math" panose="02040503050406030204" pitchFamily="18" charset="0"/>
                              </a:rPr>
                              <m:t>𝑈</m:t>
                            </m:r>
                          </m:sub>
                        </m:sSub>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d>
                  </m:oMath>
                </a14:m>
                <a:endParaRPr lang="en-GB" dirty="0"/>
              </a:p>
              <a:p>
                <a:pPr lvl="2"/>
                <a:r>
                  <a:rPr lang="en-GB" dirty="0"/>
                  <a:t>If considered MPI/mutually UI: specify an additive/ multiplicative function as seen earlier</a:t>
                </a:r>
              </a:p>
              <a:p>
                <a:pPr lvl="3"/>
                <a:r>
                  <a:rPr lang="en-GB" dirty="0"/>
                  <a:t>Simplest case: additive function (as seen during Case 1)</a:t>
                </a:r>
              </a:p>
              <a:p>
                <a:pPr marL="1371600" lvl="3"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𝑈</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𝑟𝑣</m:t>
                              </m:r>
                            </m:e>
                            <m:sub>
                              <m:r>
                                <a:rPr lang="de-DE" i="1">
                                  <a:latin typeface="Cambria Math" panose="02040503050406030204" pitchFamily="18" charset="0"/>
                                </a:rPr>
                                <m:t>𝑈</m:t>
                              </m:r>
                            </m:sub>
                          </m:sSub>
                          <m:d>
                            <m:dPr>
                              <m:ctrlPr>
                                <a:rPr lang="de-DE" i="1">
                                  <a:latin typeface="Cambria Math" panose="02040503050406030204" pitchFamily="18" charset="0"/>
                                </a:rPr>
                              </m:ctrlPr>
                            </m:dPr>
                            <m:e>
                              <m:r>
                                <a:rPr lang="de-DE" i="1">
                                  <a:latin typeface="Cambria Math" panose="02040503050406030204" pitchFamily="18" charset="0"/>
                                </a:rPr>
                                <m:t>𝐺</m:t>
                              </m:r>
                            </m:e>
                          </m:d>
                        </m:e>
                      </m:d>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1" i="1" smtClean="0">
                              <a:latin typeface="Cambria Math" panose="02040503050406030204" pitchFamily="18" charset="0"/>
                            </a:rPr>
                            <m:t>𝒓</m:t>
                          </m:r>
                          <m:r>
                            <m:rPr>
                              <m:brk m:alnAt="7"/>
                            </m:rP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rPr>
                                <m:t>𝑟</m:t>
                              </m:r>
                              <m:r>
                                <a:rPr lang="de-DE" b="0" i="1" smtClean="0">
                                  <a:latin typeface="Cambria Math" panose="02040503050406030204" pitchFamily="18" charset="0"/>
                                </a:rPr>
                                <m:t>𝑣</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𝑢</m:t>
                                      </m:r>
                                    </m:sub>
                                  </m:sSub>
                                </m:e>
                              </m:d>
                            </m:e>
                          </m:d>
                        </m:sub>
                        <m:sup/>
                        <m:e>
                          <m:nary>
                            <m:naryPr>
                              <m:chr m:val="∑"/>
                              <m:supHide m:val="on"/>
                              <m:ctrlPr>
                                <a:rPr lang="de-DE" b="0" i="1" smtClean="0">
                                  <a:latin typeface="Cambria Math" panose="02040503050406030204" pitchFamily="18" charset="0"/>
                                </a:rPr>
                              </m:ctrlPr>
                            </m:naryPr>
                            <m:sub>
                              <m:sSub>
                                <m:sSubPr>
                                  <m:ctrlPr>
                                    <a:rPr lang="de-DE" b="0" i="1" smtClean="0">
                                      <a:latin typeface="Cambria Math" panose="02040503050406030204" pitchFamily="18" charset="0"/>
                                    </a:rPr>
                                  </m:ctrlPr>
                                </m:sSubPr>
                                <m:e>
                                  <m:r>
                                    <m:rPr>
                                      <m:brk m:alnAt="7"/>
                                    </m:rPr>
                                    <a:rPr lang="de-DE" b="0" i="1" smtClean="0">
                                      <a:latin typeface="Cambria Math" panose="02040503050406030204" pitchFamily="18" charset="0"/>
                                    </a:rPr>
                                    <m:t>𝑔</m:t>
                                  </m:r>
                                </m:e>
                                <m:sub>
                                  <m:r>
                                    <m:rPr>
                                      <m:brk m:alnAt="7"/>
                                    </m:rPr>
                                    <a:rPr lang="de-DE" b="0" i="1" smtClean="0">
                                      <a:latin typeface="Cambria Math" panose="02040503050406030204" pitchFamily="18" charset="0"/>
                                    </a:rPr>
                                    <m:t>𝑢</m:t>
                                  </m:r>
                                </m:sub>
                              </m:sSub>
                              <m:r>
                                <m:rPr>
                                  <m:brk m:alnAt="7"/>
                                </m:rP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𝐺</m:t>
                                  </m:r>
                                </m:e>
                                <m:sub>
                                  <m:r>
                                    <m:rPr>
                                      <m:brk m:alnAt="7"/>
                                    </m:rPr>
                                    <a:rPr lang="de-DE" b="0" i="1" smtClean="0">
                                      <a:latin typeface="Cambria Math" panose="02040503050406030204" pitchFamily="18" charset="0"/>
                                      <a:ea typeface="Cambria Math" panose="02040503050406030204" pitchFamily="18" charset="0"/>
                                    </a:rPr>
                                    <m:t>𝑈</m:t>
                                  </m:r>
                                </m:sub>
                              </m:sSub>
                            </m:sub>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𝑟𝑣</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e>
                                      </m:d>
                                    </m:sub>
                                  </m:sSub>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𝒓</m:t>
                                      </m:r>
                                    </m:e>
                                  </m:d>
                                </m:e>
                              </m:d>
                            </m:e>
                          </m:nary>
                        </m:e>
                      </m:nary>
                    </m:oMath>
                  </m:oMathPara>
                </a14:m>
                <a:endParaRPr lang="en-GB" dirty="0"/>
              </a:p>
              <a:p>
                <a:pPr lvl="3"/>
                <a:r>
                  <a:rPr lang="en-GB" dirty="0"/>
                  <a:t>Approximation: Assume independence</a:t>
                </a:r>
              </a:p>
              <a:p>
                <a:pPr lvl="2"/>
                <a:r>
                  <a:rPr lang="en-GB" dirty="0"/>
                  <a:t>Specify/learn a more complex function</a:t>
                </a:r>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blipFill>
                <a:blip r:embed="rId2"/>
                <a:stretch>
                  <a:fillRect l="-1447" t="-2525" r="-161" b="-90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8297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normAutofit/>
              </a:bodyPr>
              <a:lstStyle/>
              <a:p>
                <a:r>
                  <a:rPr lang="en-GB" dirty="0"/>
                  <a:t>4. Set of Utility PRVs: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𝑈</m:t>
                        </m:r>
                      </m:sub>
                    </m:sSub>
                  </m:oMath>
                </a14:m>
                <a:endParaRPr lang="en-GB" dirty="0"/>
              </a:p>
            </p:txBody>
          </p:sp>
        </mc:Choice>
        <mc:Fallback xmlns="">
          <p:sp>
            <p:nvSpPr>
              <p:cNvPr id="2" name="Title 1">
                <a:extLst>
                  <a:ext uri="{FF2B5EF4-FFF2-40B4-BE49-F238E27FC236}">
                    <a16:creationId xmlns:a16="http://schemas.microsoft.com/office/drawing/2014/main" id="{99935D52-0B2C-274E-856E-1A2DB7F2666D}"/>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p:txBody>
              <a:bodyPr>
                <a:normAutofit fontScale="92500"/>
              </a:bodyPr>
              <a:lstStyle/>
              <a:p>
                <a:r>
                  <a:rPr lang="en-GB" dirty="0"/>
                  <a:t>Given a PDecM </a:t>
                </a:r>
                <a14:m>
                  <m:oMath xmlns:m="http://schemas.openxmlformats.org/officeDocument/2006/math">
                    <m:r>
                      <a:rPr lang="en-GB" i="1" dirty="0">
                        <a:latin typeface="Cambria Math" panose="02040503050406030204" pitchFamily="18" charset="0"/>
                      </a:rPr>
                      <m:t>𝐺</m:t>
                    </m:r>
                    <m:r>
                      <a:rPr lang="de-DE" i="1" dirty="0">
                        <a:latin typeface="Cambria Math" panose="02040503050406030204" pitchFamily="18" charset="0"/>
                      </a:rPr>
                      <m:t>=</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𝑢</m:t>
                                </m:r>
                              </m:sub>
                            </m:sSub>
                          </m:e>
                        </m:d>
                      </m:e>
                      <m:sub>
                        <m:r>
                          <a:rPr lang="de-DE" i="1" dirty="0">
                            <a:latin typeface="Cambria Math" panose="02040503050406030204" pitchFamily="18" charset="0"/>
                            <a:ea typeface="Cambria Math" panose="02040503050406030204" pitchFamily="18" charset="0"/>
                          </a:rPr>
                          <m:t>𝑢</m:t>
                        </m:r>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𝑚</m:t>
                        </m:r>
                      </m:sup>
                    </m:sSubSup>
                  </m:oMath>
                </a14:m>
                <a:r>
                  <a:rPr lang="en-GB" dirty="0"/>
                  <a:t> and a combination function</a:t>
                </a:r>
                <a:r>
                  <a:rPr lang="de-DE" dirty="0">
                    <a:ea typeface="Cambria Math" panose="02040503050406030204" pitchFamily="18" charset="0"/>
                  </a:rPr>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𝑈</m:t>
                        </m:r>
                      </m:sub>
                    </m:sSub>
                  </m:oMath>
                </a14:m>
                <a:endParaRPr lang="en-GB" dirty="0"/>
              </a:p>
              <a:p>
                <a:pPr lvl="1"/>
                <a:r>
                  <a:rPr lang="en-GB" dirty="0"/>
                  <a:t>Query for an expected utility (EU)</a:t>
                </a:r>
              </a:p>
              <a:p>
                <a:pPr lvl="2"/>
                <a:r>
                  <a:rPr lang="en-GB" dirty="0"/>
                  <a:t>What is the expected utility of decisions </a:t>
                </a:r>
                <a14:m>
                  <m:oMath xmlns:m="http://schemas.openxmlformats.org/officeDocument/2006/math">
                    <m:r>
                      <a:rPr lang="de-DE" b="1" i="1">
                        <a:latin typeface="Cambria Math" panose="02040503050406030204" pitchFamily="18" charset="0"/>
                      </a:rPr>
                      <m:t>𝒂</m:t>
                    </m:r>
                  </m:oMath>
                </a14:m>
                <a:r>
                  <a:rPr lang="en-GB" dirty="0"/>
                  <a:t> in </a:t>
                </a:r>
                <a14:m>
                  <m:oMath xmlns:m="http://schemas.openxmlformats.org/officeDocument/2006/math">
                    <m:r>
                      <a:rPr lang="en-GB" i="1" dirty="0">
                        <a:latin typeface="Cambria Math" panose="02040503050406030204" pitchFamily="18" charset="0"/>
                      </a:rPr>
                      <m:t>𝐺</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r>
                        <m:rPr>
                          <m:aln/>
                        </m:rPr>
                        <a:rPr lang="de-DE" i="1">
                          <a:latin typeface="Cambria Math" panose="02040503050406030204" pitchFamily="18" charset="0"/>
                        </a:rPr>
                        <m:t>=</m:t>
                      </m:r>
                      <m:nary>
                        <m:naryPr>
                          <m:chr m:val="∑"/>
                          <m:supHide m:val="on"/>
                          <m:ctrlPr>
                            <a:rPr lang="de-DE" i="1" smtClean="0">
                              <a:solidFill>
                                <a:schemeClr val="tx1"/>
                              </a:solidFill>
                              <a:latin typeface="Cambria Math" panose="02040503050406030204" pitchFamily="18" charset="0"/>
                            </a:rPr>
                          </m:ctrlPr>
                        </m:naryPr>
                        <m:sub>
                          <m:r>
                            <m:rPr>
                              <m:brk m:alnAt="7"/>
                            </m:rPr>
                            <a:rPr lang="de-DE" b="1" i="1">
                              <a:solidFill>
                                <a:schemeClr val="tx1"/>
                              </a:solidFill>
                              <a:latin typeface="Cambria Math" panose="02040503050406030204" pitchFamily="18" charset="0"/>
                            </a:rPr>
                            <m:t>𝒓</m:t>
                          </m:r>
                          <m:r>
                            <m:rPr>
                              <m:brk m:alnAt="7"/>
                            </m:rP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ℛ</m:t>
                          </m:r>
                          <m:d>
                            <m:dPr>
                              <m:ctrlPr>
                                <a:rPr lang="de-DE" i="1">
                                  <a:solidFill>
                                    <a:schemeClr val="tx1"/>
                                  </a:solidFill>
                                  <a:latin typeface="Cambria Math" panose="02040503050406030204" pitchFamily="18" charset="0"/>
                                  <a:ea typeface="Cambria Math" panose="02040503050406030204" pitchFamily="18" charset="0"/>
                                </a:rPr>
                              </m:ctrlPr>
                            </m:dPr>
                            <m:e>
                              <m:r>
                                <a:rPr lang="de-DE" i="1">
                                  <a:solidFill>
                                    <a:schemeClr val="tx1"/>
                                  </a:solidFill>
                                  <a:latin typeface="Cambria Math" panose="02040503050406030204" pitchFamily="18" charset="0"/>
                                  <a:ea typeface="Cambria Math" panose="02040503050406030204" pitchFamily="18" charset="0"/>
                                </a:rPr>
                                <m:t>𝑟𝑣</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𝐺</m:t>
                                      </m:r>
                                    </m:e>
                                    <m:sub>
                                      <m:r>
                                        <a:rPr lang="de-DE" b="0" i="1" smtClean="0">
                                          <a:solidFill>
                                            <a:schemeClr val="tx1"/>
                                          </a:solidFill>
                                          <a:latin typeface="Cambria Math" panose="02040503050406030204" pitchFamily="18" charset="0"/>
                                          <a:ea typeface="Cambria Math" panose="02040503050406030204" pitchFamily="18" charset="0"/>
                                        </a:rPr>
                                        <m:t>𝑈</m:t>
                                      </m:r>
                                    </m:sub>
                                  </m:sSub>
                                </m:e>
                              </m:d>
                            </m:e>
                          </m:d>
                        </m:sub>
                        <m:sup/>
                        <m:e>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m:rPr>
                                  <m:brk m:alnAt="7"/>
                                </m:rPr>
                                <a:rPr lang="de-DE" b="1" i="1">
                                  <a:solidFill>
                                    <a:schemeClr val="tx1"/>
                                  </a:solidFill>
                                  <a:latin typeface="Cambria Math" panose="02040503050406030204" pitchFamily="18" charset="0"/>
                                </a:rPr>
                                <m:t>𝒓</m:t>
                              </m:r>
                              <m:r>
                                <m:rPr>
                                  <m:brk m:alnAt="7"/>
                                </m:rP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𝑬</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r>
                            <a:rPr lang="de-DE" b="0" i="1">
                              <a:solidFill>
                                <a:schemeClr val="tx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en-GB" b="0" i="1">
                                  <a:solidFill>
                                    <a:schemeClr val="accent1"/>
                                  </a:solidFill>
                                  <a:latin typeface="Cambria Math" panose="02040503050406030204" pitchFamily="18" charset="0"/>
                                  <a:ea typeface="Cambria Math" panose="02040503050406030204" pitchFamily="18" charset="0"/>
                                </a:rPr>
                                <m:t>𝜑</m:t>
                              </m:r>
                            </m:e>
                            <m:sub>
                              <m:r>
                                <a:rPr lang="de-DE" b="0" i="1">
                                  <a:solidFill>
                                    <a:schemeClr val="accent1"/>
                                  </a:solidFill>
                                  <a:latin typeface="Cambria Math" panose="02040503050406030204" pitchFamily="18" charset="0"/>
                                  <a:ea typeface="Cambria Math" panose="02040503050406030204" pitchFamily="18" charset="0"/>
                                </a:rPr>
                                <m:t>𝑈</m:t>
                              </m:r>
                            </m:sub>
                          </m:sSub>
                          <m:d>
                            <m:dPr>
                              <m:ctrlPr>
                                <a:rPr lang="de-DE" i="1" smtClean="0">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𝜋</m:t>
                                  </m:r>
                                </m:e>
                                <m:sub>
                                  <m:r>
                                    <a:rPr lang="en-GB" i="1">
                                      <a:solidFill>
                                        <a:schemeClr val="accent1"/>
                                      </a:solidFill>
                                      <a:latin typeface="Cambria Math" panose="02040503050406030204" pitchFamily="18" charset="0"/>
                                      <a:ea typeface="Cambria Math" panose="02040503050406030204" pitchFamily="18" charset="0"/>
                                    </a:rPr>
                                    <m:t>𝑟</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𝑣</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en-GB"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𝐺</m:t>
                                      </m:r>
                                    </m:e>
                                  </m:d>
                                </m:sub>
                              </m:sSub>
                              <m:d>
                                <m:dPr>
                                  <m:ctrlPr>
                                    <a:rPr lang="en-GB" i="1">
                                      <a:solidFill>
                                        <a:schemeClr val="accent1"/>
                                      </a:solidFill>
                                      <a:latin typeface="Cambria Math" panose="02040503050406030204" pitchFamily="18" charset="0"/>
                                      <a:ea typeface="Cambria Math" panose="02040503050406030204" pitchFamily="18" charset="0"/>
                                    </a:rPr>
                                  </m:ctrlPr>
                                </m:dPr>
                                <m:e>
                                  <m:r>
                                    <m:rPr>
                                      <m:brk m:alnAt="7"/>
                                    </m:rPr>
                                    <a:rPr lang="en-GB" b="1" i="1">
                                      <a:solidFill>
                                        <a:schemeClr val="accent1"/>
                                      </a:solidFill>
                                      <a:latin typeface="Cambria Math" panose="02040503050406030204" pitchFamily="18" charset="0"/>
                                    </a:rPr>
                                    <m:t>𝒓</m:t>
                                  </m:r>
                                </m:e>
                              </m:d>
                            </m:e>
                          </m:d>
                        </m:e>
                      </m:nary>
                    </m:oMath>
                    <m:oMath xmlns:m="http://schemas.openxmlformats.org/officeDocument/2006/math">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e>
                          </m:d>
                        </m:sub>
                        <m:sup/>
                        <m:e>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𝑢</m:t>
                              </m:r>
                              <m:r>
                                <a:rPr lang="en-GB" i="1">
                                  <a:latin typeface="Cambria Math" panose="02040503050406030204" pitchFamily="18" charset="0"/>
                                </a:rPr>
                                <m:t>=1</m:t>
                              </m:r>
                            </m:sub>
                            <m:sup>
                              <m:r>
                                <a:rPr lang="en-GB" i="1">
                                  <a:latin typeface="Cambria Math" panose="02040503050406030204" pitchFamily="18" charset="0"/>
                                </a:rPr>
                                <m:t>𝑚</m:t>
                              </m:r>
                            </m:sup>
                            <m:e>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𝑢</m:t>
                                              </m:r>
                                            </m:sub>
                                          </m:sSub>
                                        </m:e>
                                      </m:d>
                                    </m:sub>
                                  </m:sSub>
                                  <m:d>
                                    <m:dPr>
                                      <m:ctrlPr>
                                        <a:rPr lang="en-GB" i="1">
                                          <a:latin typeface="Cambria Math" panose="02040503050406030204" pitchFamily="18" charset="0"/>
                                          <a:ea typeface="Cambria Math" panose="02040503050406030204" pitchFamily="18" charset="0"/>
                                        </a:rPr>
                                      </m:ctrlPr>
                                    </m:dPr>
                                    <m:e>
                                      <m:r>
                                        <m:rPr>
                                          <m:brk m:alnAt="7"/>
                                        </m:rPr>
                                        <a:rPr lang="en-GB" b="1" i="1">
                                          <a:latin typeface="Cambria Math" panose="02040503050406030204" pitchFamily="18" charset="0"/>
                                        </a:rPr>
                                        <m:t>𝒓</m:t>
                                      </m:r>
                                    </m:e>
                                  </m:d>
                                </m:e>
                              </m:d>
                            </m:e>
                          </m:nary>
                        </m:e>
                      </m:nary>
                    </m:oMath>
                  </m:oMathPara>
                </a14:m>
                <a:endParaRPr lang="en-GB" dirty="0">
                  <a:solidFill>
                    <a:schemeClr val="tx1"/>
                  </a:solidFill>
                </a:endParaRPr>
              </a:p>
              <a:p>
                <a:pPr lvl="1"/>
                <a:r>
                  <a:rPr lang="en-GB" dirty="0"/>
                  <a:t>Multiplication with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t> brings about the same problems as discussed previously (combines all </a:t>
                </a:r>
                <a14:m>
                  <m:oMath xmlns:m="http://schemas.openxmlformats.org/officeDocument/2006/math">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e>
                    </m:d>
                  </m:oMath>
                </a14:m>
                <a:r>
                  <a:rPr lang="en-GB" dirty="0"/>
                  <a:t> into one parfactor, </a:t>
                </a:r>
                <a14:m>
                  <m:oMath xmlns:m="http://schemas.openxmlformats.org/officeDocument/2006/math">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e>
                    </m:d>
                  </m:oMath>
                </a14:m>
                <a:r>
                  <a:rPr lang="en-GB" dirty="0"/>
                  <a:t> might be parameterised)</a:t>
                </a:r>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blipFill>
                <a:blip r:embed="rId3"/>
                <a:stretch>
                  <a:fillRect l="-1286" t="-1515" b="-808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68</a:t>
            </a:fld>
            <a:endParaRPr lang="en-GB"/>
          </a:p>
        </p:txBody>
      </p:sp>
    </p:spTree>
    <p:extLst>
      <p:ext uri="{BB962C8B-B14F-4D97-AF65-F5344CB8AC3E}">
        <p14:creationId xmlns:p14="http://schemas.microsoft.com/office/powerpoint/2010/main" val="4238999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normAutofit fontScale="90000"/>
          </a:bodyPr>
          <a:lstStyle/>
          <a:p>
            <a:r>
              <a:rPr lang="en-GB" dirty="0"/>
              <a:t>3. Logvars in Utility PRVs Treated as 4.</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sz="half" idx="1"/>
              </p:nvPr>
            </p:nvSpPr>
            <p:spPr/>
            <p:txBody>
              <a:bodyPr>
                <a:normAutofit/>
              </a:bodyPr>
              <a:lstStyle/>
              <a:p>
                <a14:m>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r>
                          <a:rPr lang="de-DE" i="1">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𝑋</m:t>
                            </m:r>
                          </m:e>
                        </m:d>
                      </m:e>
                    </m:d>
                  </m:oMath>
                </a14:m>
                <a:r>
                  <a:rPr lang="en-GB" dirty="0"/>
                  <a:t> </a:t>
                </a:r>
              </a:p>
              <a:p>
                <a:r>
                  <a:rPr lang="en-GB" dirty="0"/>
                  <a:t>Result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d>
                          <m:dPr>
                            <m:ctrlPr>
                              <a:rPr lang="de-DE" i="1">
                                <a:latin typeface="Cambria Math" panose="02040503050406030204" pitchFamily="18" charset="0"/>
                              </a:rPr>
                            </m:ctrlPr>
                          </m:dPr>
                          <m:e>
                            <m:r>
                              <a:rPr lang="de-DE" i="1">
                                <a:latin typeface="Cambria Math" panose="02040503050406030204" pitchFamily="18" charset="0"/>
                              </a:rPr>
                              <m:t>𝑋</m:t>
                            </m:r>
                          </m:e>
                        </m:d>
                        <m:r>
                          <a:rPr lang="de-DE" b="0" i="1" smtClean="0">
                            <a:latin typeface="Cambria Math" panose="02040503050406030204" pitchFamily="18" charset="0"/>
                          </a:rPr>
                          <m:t>|</m:t>
                        </m:r>
                        <m:r>
                          <a:rPr lang="de-DE" b="1" i="1" smtClean="0">
                            <a:latin typeface="Cambria Math" panose="02040503050406030204" pitchFamily="18" charset="0"/>
                          </a:rPr>
                          <m:t>𝒂</m:t>
                        </m:r>
                      </m:e>
                    </m:d>
                  </m:oMath>
                </a14:m>
                <a:endParaRPr lang="en-GB" dirty="0"/>
              </a:p>
              <a:p>
                <a:pPr lvl="1"/>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e>
                          <m:sub>
                            <m:r>
                              <a:rPr lang="de-DE" b="0" i="1" smtClean="0">
                                <a:latin typeface="Cambria Math" panose="02040503050406030204" pitchFamily="18" charset="0"/>
                                <a:ea typeface="Cambria Math" panose="02040503050406030204" pitchFamily="18" charset="0"/>
                              </a:rPr>
                              <m:t>𝑋</m:t>
                            </m:r>
                          </m:sub>
                        </m:sSub>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e>
                    </m:d>
                  </m:oMath>
                </a14:m>
                <a:endParaRPr lang="en-GB" dirty="0"/>
              </a:p>
              <a:p>
                <a:r>
                  <a:rPr lang="en-GB" dirty="0"/>
                  <a:t>Count </a:t>
                </a:r>
                <a14:m>
                  <m:oMath xmlns:m="http://schemas.openxmlformats.org/officeDocument/2006/math">
                    <m:r>
                      <a:rPr lang="de-DE" i="1">
                        <a:latin typeface="Cambria Math" panose="02040503050406030204" pitchFamily="18" charset="0"/>
                      </a:rPr>
                      <m:t>𝑋</m:t>
                    </m:r>
                  </m:oMath>
                </a14:m>
                <a:r>
                  <a:rPr lang="en-GB" dirty="0"/>
                  <a:t>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oMath>
                </a14:m>
                <a:endParaRPr lang="en-GB" dirty="0"/>
              </a:p>
              <a:p>
                <a:r>
                  <a:rPr lang="en-GB" dirty="0"/>
                  <a:t>Multiply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𝑋</m:t>
                            </m:r>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𝑆</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e>
                    </m:d>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𝑋</m:t>
                            </m:r>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𝑆</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e>
                    </m:d>
                  </m:oMath>
                </a14:m>
                <a:endParaRPr lang="en-GB" dirty="0"/>
              </a:p>
              <a:p>
                <a:r>
                  <a:rPr lang="en-GB" dirty="0">
                    <a:solidFill>
                      <a:schemeClr val="accent1"/>
                    </a:solidFill>
                  </a:rPr>
                  <a:t>Add up all entries</a:t>
                </a:r>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sz="half" idx="1"/>
              </p:nvPr>
            </p:nvSpPr>
            <p:spPr>
              <a:blipFill>
                <a:blip r:embed="rId2"/>
                <a:stretch>
                  <a:fillRect l="-2932" t="-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E5C4403B-7030-134E-8F8B-8DA61188E1C6}"/>
                  </a:ext>
                </a:extLst>
              </p:cNvPr>
              <p:cNvSpPr>
                <a:spLocks noGrp="1"/>
              </p:cNvSpPr>
              <p:nvPr>
                <p:ph sz="half" idx="2"/>
              </p:nvPr>
            </p:nvSpPr>
            <p:spPr>
              <a:xfrm>
                <a:off x="4629150" y="1146049"/>
                <a:ext cx="3886200" cy="4722626"/>
              </a:xfrm>
            </p:spPr>
            <p:txBody>
              <a:bodyPr>
                <a:normAutofit/>
              </a:bodyPr>
              <a:lstStyle/>
              <a:p>
                <a14:m>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𝑈𝑡𝑖𝑙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r>
                          <a:rPr lang="de-DE" i="1">
                            <a:latin typeface="Cambria Math" panose="02040503050406030204" pitchFamily="18" charset="0"/>
                          </a:rPr>
                          <m:t>𝐸</m:t>
                        </m:r>
                      </m:e>
                    </m:d>
                  </m:oMath>
                </a14:m>
                <a:r>
                  <a:rPr lang="en-GB" dirty="0"/>
                  <a:t> </a:t>
                </a:r>
              </a:p>
              <a:p>
                <a:r>
                  <a:rPr lang="en-GB" dirty="0"/>
                  <a:t>Result of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𝐸</m:t>
                        </m:r>
                        <m:r>
                          <a:rPr lang="de-DE" i="1">
                            <a:latin typeface="Cambria Math" panose="02040503050406030204" pitchFamily="18" charset="0"/>
                          </a:rPr>
                          <m:t>|</m:t>
                        </m:r>
                        <m:r>
                          <a:rPr lang="de-DE" b="1" i="1">
                            <a:latin typeface="Cambria Math" panose="02040503050406030204" pitchFamily="18" charset="0"/>
                          </a:rPr>
                          <m:t>𝒂</m:t>
                        </m:r>
                      </m:e>
                    </m:d>
                  </m:oMath>
                </a14:m>
                <a:endParaRPr lang="en-GB" dirty="0"/>
              </a:p>
              <a:p>
                <a:pPr lvl="1"/>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m:t>
                        </m:r>
                      </m:e>
                    </m:d>
                  </m:oMath>
                </a14:m>
                <a:endParaRPr lang="en-GB" dirty="0"/>
              </a:p>
              <a:p>
                <a:r>
                  <a:rPr lang="en-GB" dirty="0"/>
                  <a:t>Multiply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m:t>
                        </m:r>
                      </m:e>
                    </m:d>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r>
                  <a:rPr lang="en-GB" dirty="0">
                    <a:solidFill>
                      <a:schemeClr val="accent1"/>
                    </a:solidFill>
                  </a:rPr>
                  <a:t>Add up all entries</a:t>
                </a:r>
              </a:p>
              <a:p>
                <a:r>
                  <a:rPr lang="en-GB" dirty="0"/>
                  <a:t>Multiply with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𝒟</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1"/>
                <a:r>
                  <a:rPr lang="en-GB" dirty="0"/>
                  <a:t>Given </a:t>
                </a:r>
                <a14:m>
                  <m:oMath xmlns:m="http://schemas.openxmlformats.org/officeDocument/2006/math">
                    <m:r>
                      <a:rPr lang="de-DE" b="0" i="1" smtClean="0">
                        <a:latin typeface="Cambria Math" panose="02040503050406030204" pitchFamily="18" charset="0"/>
                      </a:rPr>
                      <m:t>⊤</m:t>
                    </m:r>
                  </m:oMath>
                </a14:m>
                <a:r>
                  <a:rPr lang="en-GB" dirty="0"/>
                  <a:t> constraints</a:t>
                </a:r>
              </a:p>
              <a:p>
                <a:endParaRPr lang="en-GB" dirty="0"/>
              </a:p>
            </p:txBody>
          </p:sp>
        </mc:Choice>
        <mc:Fallback xmlns="">
          <p:sp>
            <p:nvSpPr>
              <p:cNvPr id="32" name="Content Placeholder 31">
                <a:extLst>
                  <a:ext uri="{FF2B5EF4-FFF2-40B4-BE49-F238E27FC236}">
                    <a16:creationId xmlns:a16="http://schemas.microsoft.com/office/drawing/2014/main" id="{E5C4403B-7030-134E-8F8B-8DA61188E1C6}"/>
                  </a:ext>
                </a:extLst>
              </p:cNvPr>
              <p:cNvSpPr>
                <a:spLocks noGrp="1" noRot="1" noChangeAspect="1" noMove="1" noResize="1" noEditPoints="1" noAdjustHandles="1" noChangeArrowheads="1" noChangeShapeType="1" noTextEdit="1"/>
              </p:cNvSpPr>
              <p:nvPr>
                <p:ph sz="half" idx="2"/>
              </p:nvPr>
            </p:nvSpPr>
            <p:spPr>
              <a:xfrm>
                <a:off x="4629150" y="1146049"/>
                <a:ext cx="3886200" cy="4722626"/>
              </a:xfrm>
              <a:blipFill>
                <a:blip r:embed="rId3"/>
                <a:stretch>
                  <a:fillRect l="-2606" t="-134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69</a:t>
            </a:fld>
            <a:endParaRPr lang="en-GB"/>
          </a:p>
        </p:txBody>
      </p:sp>
      <p:grpSp>
        <p:nvGrpSpPr>
          <p:cNvPr id="7" name="Group 6">
            <a:extLst>
              <a:ext uri="{FF2B5EF4-FFF2-40B4-BE49-F238E27FC236}">
                <a16:creationId xmlns:a16="http://schemas.microsoft.com/office/drawing/2014/main" id="{AED8E564-ED9F-E241-B356-7D5AD8FC2EDC}"/>
              </a:ext>
            </a:extLst>
          </p:cNvPr>
          <p:cNvGrpSpPr/>
          <p:nvPr/>
        </p:nvGrpSpPr>
        <p:grpSpPr>
          <a:xfrm>
            <a:off x="875755" y="5803301"/>
            <a:ext cx="3620421" cy="550247"/>
            <a:chOff x="5030135" y="4442543"/>
            <a:chExt cx="3620421" cy="55024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753A0-1D39-3F43-8BC2-DA1DA0C2B329}"/>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8" name="TextBox 7">
                  <a:extLst>
                    <a:ext uri="{FF2B5EF4-FFF2-40B4-BE49-F238E27FC236}">
                      <a16:creationId xmlns:a16="http://schemas.microsoft.com/office/drawing/2014/main" id="{6E7753A0-1D39-3F43-8BC2-DA1DA0C2B329}"/>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FC4384-A5E9-D442-A54B-4964AEFF9391}"/>
                    </a:ext>
                  </a:extLst>
                </p:cNvPr>
                <p:cNvSpPr txBox="1"/>
                <p:nvPr/>
              </p:nvSpPr>
              <p:spPr>
                <a:xfrm>
                  <a:off x="7223116" y="4442543"/>
                  <a:ext cx="1427440"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 name="TextBox 8">
                  <a:extLst>
                    <a:ext uri="{FF2B5EF4-FFF2-40B4-BE49-F238E27FC236}">
                      <a16:creationId xmlns:a16="http://schemas.microsoft.com/office/drawing/2014/main" id="{4FFC4384-A5E9-D442-A54B-4964AEFF9391}"/>
                    </a:ext>
                  </a:extLst>
                </p:cNvPr>
                <p:cNvSpPr txBox="1">
                  <a:spLocks noRot="1" noChangeAspect="1" noMove="1" noResize="1" noEditPoints="1" noAdjustHandles="1" noChangeArrowheads="1" noChangeShapeType="1" noTextEdit="1"/>
                </p:cNvSpPr>
                <p:nvPr/>
              </p:nvSpPr>
              <p:spPr>
                <a:xfrm>
                  <a:off x="7223116" y="4442543"/>
                  <a:ext cx="1427440"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46870A6A-6C64-9A43-B5EE-3D0A58581774}"/>
                </a:ext>
              </a:extLst>
            </p:cNvPr>
            <p:cNvCxnSpPr>
              <a:cxnSpLocks/>
              <a:stCxn id="9" idx="1"/>
              <a:endCxn id="17"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A6846-678A-0845-AA14-53B2D2F32D70}"/>
                </a:ext>
              </a:extLst>
            </p:cNvPr>
            <p:cNvCxnSpPr>
              <a:cxnSpLocks/>
              <a:stCxn id="15" idx="3"/>
              <a:endCxn id="8"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EC7C2C-6C69-6046-98D8-3DEC42933F77}"/>
                </a:ext>
              </a:extLst>
            </p:cNvPr>
            <p:cNvCxnSpPr>
              <a:cxnSpLocks/>
              <a:stCxn id="8" idx="6"/>
              <a:endCxn id="17"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33CE80B-1DAD-7F47-9614-631F7402A41A}"/>
                </a:ext>
              </a:extLst>
            </p:cNvPr>
            <p:cNvGrpSpPr/>
            <p:nvPr/>
          </p:nvGrpSpPr>
          <p:grpSpPr>
            <a:xfrm>
              <a:off x="6596883" y="4644576"/>
              <a:ext cx="509478" cy="347288"/>
              <a:chOff x="6716057" y="2937320"/>
              <a:chExt cx="509478" cy="347288"/>
            </a:xfrm>
          </p:grpSpPr>
          <p:sp>
            <p:nvSpPr>
              <p:cNvPr id="17" name="Rectangle 16">
                <a:extLst>
                  <a:ext uri="{FF2B5EF4-FFF2-40B4-BE49-F238E27FC236}">
                    <a16:creationId xmlns:a16="http://schemas.microsoft.com/office/drawing/2014/main" id="{6E74E4A8-B5CD-324E-94C3-34B7292DCAEC}"/>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37F6918-75D0-F447-A93F-7057EF4E436E}"/>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8" name="TextBox 17">
                    <a:extLst>
                      <a:ext uri="{FF2B5EF4-FFF2-40B4-BE49-F238E27FC236}">
                        <a16:creationId xmlns:a16="http://schemas.microsoft.com/office/drawing/2014/main" id="{637F6918-75D0-F447-A93F-7057EF4E436E}"/>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6"/>
                    <a:stretch>
                      <a:fillRect l="-15385" r="-3846" b="-21739"/>
                    </a:stretch>
                  </a:blipFill>
                </p:spPr>
                <p:txBody>
                  <a:bodyPr/>
                  <a:lstStyle/>
                  <a:p>
                    <a:r>
                      <a:rPr lang="en-GB">
                        <a:noFill/>
                      </a:rPr>
                      <a:t> </a:t>
                    </a:r>
                  </a:p>
                </p:txBody>
              </p:sp>
            </mc:Fallback>
          </mc:AlternateContent>
        </p:grpSp>
        <p:grpSp>
          <p:nvGrpSpPr>
            <p:cNvPr id="14" name="Group 13">
              <a:extLst>
                <a:ext uri="{FF2B5EF4-FFF2-40B4-BE49-F238E27FC236}">
                  <a16:creationId xmlns:a16="http://schemas.microsoft.com/office/drawing/2014/main" id="{BD6EB0D6-6800-9F42-BE35-DF70E6D51253}"/>
                </a:ext>
              </a:extLst>
            </p:cNvPr>
            <p:cNvGrpSpPr/>
            <p:nvPr/>
          </p:nvGrpSpPr>
          <p:grpSpPr>
            <a:xfrm>
              <a:off x="5030135" y="4642865"/>
              <a:ext cx="360419" cy="348998"/>
              <a:chOff x="5149309" y="2935609"/>
              <a:chExt cx="360419" cy="348998"/>
            </a:xfrm>
          </p:grpSpPr>
          <p:sp>
            <p:nvSpPr>
              <p:cNvPr id="15" name="Rectangle 14">
                <a:extLst>
                  <a:ext uri="{FF2B5EF4-FFF2-40B4-BE49-F238E27FC236}">
                    <a16:creationId xmlns:a16="http://schemas.microsoft.com/office/drawing/2014/main" id="{0A37CAAF-B2B1-5C45-A973-918D1840BCE8}"/>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D65F419-74C8-A147-AC84-29E6DB7A9B16}"/>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13" name="TextBox 112">
                    <a:extLst>
                      <a:ext uri="{FF2B5EF4-FFF2-40B4-BE49-F238E27FC236}">
                        <a16:creationId xmlns:a16="http://schemas.microsoft.com/office/drawing/2014/main" id="{57BE1D8C-2262-C546-B762-EAC7C19A190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7"/>
                    <a:stretch>
                      <a:fillRect l="-23529" r="-23529" b="-21739"/>
                    </a:stretch>
                  </a:blipFill>
                </p:spPr>
                <p:txBody>
                  <a:bodyPr/>
                  <a:lstStyle/>
                  <a:p>
                    <a:r>
                      <a:rPr lang="en-GB">
                        <a:noFill/>
                      </a:rPr>
                      <a:t> </a:t>
                    </a:r>
                  </a:p>
                </p:txBody>
              </p:sp>
            </mc:Fallback>
          </mc:AlternateContent>
        </p:grpSp>
      </p:grpSp>
      <p:grpSp>
        <p:nvGrpSpPr>
          <p:cNvPr id="20" name="Group 19">
            <a:extLst>
              <a:ext uri="{FF2B5EF4-FFF2-40B4-BE49-F238E27FC236}">
                <a16:creationId xmlns:a16="http://schemas.microsoft.com/office/drawing/2014/main" id="{CFB68B2F-A418-FB43-B4F1-D0EC80FC6B99}"/>
              </a:ext>
            </a:extLst>
          </p:cNvPr>
          <p:cNvGrpSpPr/>
          <p:nvPr/>
        </p:nvGrpSpPr>
        <p:grpSpPr>
          <a:xfrm>
            <a:off x="4782806" y="5806104"/>
            <a:ext cx="3620421" cy="550247"/>
            <a:chOff x="5030135" y="4442543"/>
            <a:chExt cx="3620421" cy="550247"/>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73A0EA4-5A17-C74C-AAC9-8591429E7C2D}"/>
                    </a:ext>
                  </a:extLst>
                </p:cNvPr>
                <p:cNvSpPr txBox="1"/>
                <p:nvPr/>
              </p:nvSpPr>
              <p:spPr>
                <a:xfrm>
                  <a:off x="5552533" y="452010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21" name="TextBox 20">
                  <a:extLst>
                    <a:ext uri="{FF2B5EF4-FFF2-40B4-BE49-F238E27FC236}">
                      <a16:creationId xmlns:a16="http://schemas.microsoft.com/office/drawing/2014/main" id="{D73A0EA4-5A17-C74C-AAC9-8591429E7C2D}"/>
                    </a:ext>
                  </a:extLst>
                </p:cNvPr>
                <p:cNvSpPr txBox="1">
                  <a:spLocks noRot="1" noChangeAspect="1" noMove="1" noResize="1" noEditPoints="1" noAdjustHandles="1" noChangeArrowheads="1" noChangeShapeType="1" noTextEdit="1"/>
                </p:cNvSpPr>
                <p:nvPr/>
              </p:nvSpPr>
              <p:spPr>
                <a:xfrm>
                  <a:off x="5552533" y="4520108"/>
                  <a:ext cx="648000"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EEB0E48-08CF-964A-A7CA-3C3BDB95969B}"/>
                    </a:ext>
                  </a:extLst>
                </p:cNvPr>
                <p:cNvSpPr txBox="1"/>
                <p:nvPr/>
              </p:nvSpPr>
              <p:spPr>
                <a:xfrm>
                  <a:off x="7223116" y="4442543"/>
                  <a:ext cx="1427440"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22" name="TextBox 21">
                  <a:extLst>
                    <a:ext uri="{FF2B5EF4-FFF2-40B4-BE49-F238E27FC236}">
                      <a16:creationId xmlns:a16="http://schemas.microsoft.com/office/drawing/2014/main" id="{3EEB0E48-08CF-964A-A7CA-3C3BDB95969B}"/>
                    </a:ext>
                  </a:extLst>
                </p:cNvPr>
                <p:cNvSpPr txBox="1">
                  <a:spLocks noRot="1" noChangeAspect="1" noMove="1" noResize="1" noEditPoints="1" noAdjustHandles="1" noChangeArrowheads="1" noChangeShapeType="1" noTextEdit="1"/>
                </p:cNvSpPr>
                <p:nvPr/>
              </p:nvSpPr>
              <p:spPr>
                <a:xfrm>
                  <a:off x="7223116" y="4442543"/>
                  <a:ext cx="1427440" cy="550247"/>
                </a:xfrm>
                <a:prstGeom prst="diamond">
                  <a:avLst/>
                </a:prstGeom>
                <a:blipFill>
                  <a:blip r:embed="rId19"/>
                  <a:stretch>
                    <a:fillRect/>
                  </a:stretch>
                </a:blipFill>
                <a:ln>
                  <a:solidFill>
                    <a:schemeClr val="tx1"/>
                  </a:solidFill>
                </a:ln>
              </p:spPr>
              <p:txBody>
                <a:bodyPr/>
                <a:lstStyle/>
                <a:p>
                  <a:r>
                    <a:rPr lang="en-GB">
                      <a:noFill/>
                    </a:rPr>
                    <a:t> </a:t>
                  </a:r>
                </a:p>
              </p:txBody>
            </p:sp>
          </mc:Fallback>
        </mc:AlternateContent>
        <p:cxnSp>
          <p:nvCxnSpPr>
            <p:cNvPr id="23" name="Straight Connector 22">
              <a:extLst>
                <a:ext uri="{FF2B5EF4-FFF2-40B4-BE49-F238E27FC236}">
                  <a16:creationId xmlns:a16="http://schemas.microsoft.com/office/drawing/2014/main" id="{59740FEC-6867-C142-9F91-8AF4B6B1B765}"/>
                </a:ext>
              </a:extLst>
            </p:cNvPr>
            <p:cNvCxnSpPr>
              <a:cxnSpLocks/>
              <a:stCxn id="22" idx="1"/>
              <a:endCxn id="30" idx="3"/>
            </p:cNvCxnSpPr>
            <p:nvPr/>
          </p:nvCxnSpPr>
          <p:spPr>
            <a:xfrm flipH="1" flipV="1">
              <a:off x="6740883" y="4716576"/>
              <a:ext cx="482233" cy="1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8D3B11-28FB-8B4F-B317-11DB5D7E0DC9}"/>
                </a:ext>
              </a:extLst>
            </p:cNvPr>
            <p:cNvCxnSpPr>
              <a:cxnSpLocks/>
              <a:stCxn id="28" idx="3"/>
              <a:endCxn id="21" idx="2"/>
            </p:cNvCxnSpPr>
            <p:nvPr/>
          </p:nvCxnSpPr>
          <p:spPr>
            <a:xfrm>
              <a:off x="5174135" y="4714865"/>
              <a:ext cx="378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150A77-64F6-2C4C-96CD-193DEDC4AAA8}"/>
                </a:ext>
              </a:extLst>
            </p:cNvPr>
            <p:cNvCxnSpPr>
              <a:cxnSpLocks/>
              <a:stCxn id="21" idx="6"/>
              <a:endCxn id="30" idx="1"/>
            </p:cNvCxnSpPr>
            <p:nvPr/>
          </p:nvCxnSpPr>
          <p:spPr>
            <a:xfrm>
              <a:off x="6200533" y="4714865"/>
              <a:ext cx="396350" cy="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270F257-5826-1745-AD4D-3484CDAD8248}"/>
                </a:ext>
              </a:extLst>
            </p:cNvPr>
            <p:cNvGrpSpPr/>
            <p:nvPr/>
          </p:nvGrpSpPr>
          <p:grpSpPr>
            <a:xfrm>
              <a:off x="6596883" y="4644576"/>
              <a:ext cx="509478" cy="347288"/>
              <a:chOff x="6716057" y="2937320"/>
              <a:chExt cx="509478" cy="347288"/>
            </a:xfrm>
          </p:grpSpPr>
          <p:sp>
            <p:nvSpPr>
              <p:cNvPr id="30" name="Rectangle 29">
                <a:extLst>
                  <a:ext uri="{FF2B5EF4-FFF2-40B4-BE49-F238E27FC236}">
                    <a16:creationId xmlns:a16="http://schemas.microsoft.com/office/drawing/2014/main" id="{91CAF7E6-7409-A74B-8293-C7C168958E9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F040D29-F86F-3844-B7FE-7E9748466819}"/>
                      </a:ext>
                    </a:extLst>
                  </p:cNvPr>
                  <p:cNvSpPr txBox="1"/>
                  <p:nvPr/>
                </p:nvSpPr>
                <p:spPr>
                  <a:xfrm>
                    <a:off x="6903780" y="3007609"/>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31" name="TextBox 30">
                    <a:extLst>
                      <a:ext uri="{FF2B5EF4-FFF2-40B4-BE49-F238E27FC236}">
                        <a16:creationId xmlns:a16="http://schemas.microsoft.com/office/drawing/2014/main" id="{BF040D29-F86F-3844-B7FE-7E9748466819}"/>
                      </a:ext>
                    </a:extLst>
                  </p:cNvPr>
                  <p:cNvSpPr txBox="1">
                    <a:spLocks noRot="1" noChangeAspect="1" noMove="1" noResize="1" noEditPoints="1" noAdjustHandles="1" noChangeArrowheads="1" noChangeShapeType="1" noTextEdit="1"/>
                  </p:cNvSpPr>
                  <p:nvPr/>
                </p:nvSpPr>
                <p:spPr>
                  <a:xfrm>
                    <a:off x="6903780" y="3007609"/>
                    <a:ext cx="321755" cy="276999"/>
                  </a:xfrm>
                  <a:prstGeom prst="rect">
                    <a:avLst/>
                  </a:prstGeom>
                  <a:blipFill>
                    <a:blip r:embed="rId20"/>
                    <a:stretch>
                      <a:fillRect l="-15385" b="-27273"/>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76265D5B-01E7-E64E-9DCF-1B13EA8CFDBE}"/>
                </a:ext>
              </a:extLst>
            </p:cNvPr>
            <p:cNvGrpSpPr/>
            <p:nvPr/>
          </p:nvGrpSpPr>
          <p:grpSpPr>
            <a:xfrm>
              <a:off x="5030135" y="4642865"/>
              <a:ext cx="360419" cy="348998"/>
              <a:chOff x="5149309" y="2935609"/>
              <a:chExt cx="360419" cy="348998"/>
            </a:xfrm>
          </p:grpSpPr>
          <p:sp>
            <p:nvSpPr>
              <p:cNvPr id="28" name="Rectangle 27">
                <a:extLst>
                  <a:ext uri="{FF2B5EF4-FFF2-40B4-BE49-F238E27FC236}">
                    <a16:creationId xmlns:a16="http://schemas.microsoft.com/office/drawing/2014/main" id="{3F300F58-404B-A143-804E-9A141654DECF}"/>
                  </a:ext>
                </a:extLst>
              </p:cNvPr>
              <p:cNvSpPr/>
              <p:nvPr/>
            </p:nvSpPr>
            <p:spPr>
              <a:xfrm>
                <a:off x="5149309" y="293560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1895C8-555B-1344-B361-C9EEBF8D3201}"/>
                      </a:ext>
                    </a:extLst>
                  </p:cNvPr>
                  <p:cNvSpPr txBox="1"/>
                  <p:nvPr/>
                </p:nvSpPr>
                <p:spPr>
                  <a:xfrm>
                    <a:off x="5311790" y="3007608"/>
                    <a:ext cx="197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𝑔</m:t>
                          </m:r>
                        </m:oMath>
                      </m:oMathPara>
                    </a14:m>
                    <a:endParaRPr lang="en-GB" dirty="0"/>
                  </a:p>
                </p:txBody>
              </p:sp>
            </mc:Choice>
            <mc:Fallback xmlns="">
              <p:sp>
                <p:nvSpPr>
                  <p:cNvPr id="113" name="TextBox 112">
                    <a:extLst>
                      <a:ext uri="{FF2B5EF4-FFF2-40B4-BE49-F238E27FC236}">
                        <a16:creationId xmlns:a16="http://schemas.microsoft.com/office/drawing/2014/main" id="{57BE1D8C-2262-C546-B762-EAC7C19A190D}"/>
                      </a:ext>
                    </a:extLst>
                  </p:cNvPr>
                  <p:cNvSpPr txBox="1">
                    <a:spLocks noRot="1" noChangeAspect="1" noMove="1" noResize="1" noEditPoints="1" noAdjustHandles="1" noChangeArrowheads="1" noChangeShapeType="1" noTextEdit="1"/>
                  </p:cNvSpPr>
                  <p:nvPr/>
                </p:nvSpPr>
                <p:spPr>
                  <a:xfrm>
                    <a:off x="5311790" y="3007608"/>
                    <a:ext cx="197938" cy="276999"/>
                  </a:xfrm>
                  <a:prstGeom prst="rect">
                    <a:avLst/>
                  </a:prstGeom>
                  <a:blipFill>
                    <a:blip r:embed="rId17"/>
                    <a:stretch>
                      <a:fillRect l="-23529" r="-23529"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1798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a:t>Not quite…</a:t>
            </a:r>
          </a:p>
        </p:txBody>
      </p:sp>
      <p:sp>
        <p:nvSpPr>
          <p:cNvPr id="351235" name="Rectangle 3"/>
          <p:cNvSpPr>
            <a:spLocks noGrp="1" noChangeArrowheads="1"/>
          </p:cNvSpPr>
          <p:nvPr>
            <p:ph type="body" idx="1"/>
          </p:nvPr>
        </p:nvSpPr>
        <p:spPr/>
        <p:txBody>
          <a:bodyPr>
            <a:normAutofit/>
          </a:bodyPr>
          <a:lstStyle/>
          <a:p>
            <a:r>
              <a:rPr lang="en-US" dirty="0"/>
              <a:t>Must have </a:t>
            </a:r>
            <a:r>
              <a:rPr lang="en-US" dirty="0">
                <a:solidFill>
                  <a:schemeClr val="accent1"/>
                </a:solidFill>
              </a:rPr>
              <a:t>complete</a:t>
            </a:r>
            <a:r>
              <a:rPr lang="en-US" dirty="0"/>
              <a:t> model of:</a:t>
            </a:r>
          </a:p>
          <a:p>
            <a:pPr lvl="1"/>
            <a:r>
              <a:rPr lang="en-US" dirty="0"/>
              <a:t>Actions</a:t>
            </a:r>
          </a:p>
          <a:p>
            <a:pPr lvl="1"/>
            <a:r>
              <a:rPr lang="en-US" dirty="0"/>
              <a:t>Utilities</a:t>
            </a:r>
          </a:p>
          <a:p>
            <a:pPr lvl="1"/>
            <a:r>
              <a:rPr lang="en-US" dirty="0"/>
              <a:t>States</a:t>
            </a:r>
          </a:p>
          <a:p>
            <a:r>
              <a:rPr lang="en-US" dirty="0"/>
              <a:t>Even if you have a complete model, it might be computationally </a:t>
            </a:r>
            <a:r>
              <a:rPr lang="en-US" dirty="0">
                <a:solidFill>
                  <a:schemeClr val="accent1"/>
                </a:solidFill>
              </a:rPr>
              <a:t>intractable</a:t>
            </a:r>
          </a:p>
          <a:p>
            <a:r>
              <a:rPr lang="en-US" dirty="0"/>
              <a:t>In fact, a truly rational agent takes into account the utility of reasoning as well – </a:t>
            </a:r>
            <a:r>
              <a:rPr lang="en-US" dirty="0">
                <a:solidFill>
                  <a:schemeClr val="accent1"/>
                </a:solidFill>
              </a:rPr>
              <a:t>bounded rationality</a:t>
            </a:r>
          </a:p>
          <a:p>
            <a:r>
              <a:rPr lang="en-US" dirty="0"/>
              <a:t>Nevertheless, great progress has been made in this area, and we are able to solve much more complex decision-theoretic problems than ever before</a:t>
            </a:r>
          </a:p>
        </p:txBody>
      </p:sp>
      <p:sp>
        <p:nvSpPr>
          <p:cNvPr id="2" name="Slide Number Placeholder 1">
            <a:extLst>
              <a:ext uri="{FF2B5EF4-FFF2-40B4-BE49-F238E27FC236}">
                <a16:creationId xmlns:a16="http://schemas.microsoft.com/office/drawing/2014/main" id="{FF46E393-2D85-D340-AB43-B9297FA1932D}"/>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3736111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normAutofit fontScale="90000"/>
              </a:bodyPr>
              <a:lstStyle/>
              <a:p>
                <a:r>
                  <a:rPr lang="en-GB" dirty="0"/>
                  <a:t>4. Set of Utility PRVs: Approximate </a:t>
                </a:r>
                <a14:m>
                  <m:oMath xmlns:m="http://schemas.openxmlformats.org/officeDocument/2006/math">
                    <m:r>
                      <a:rPr lang="de-DE" b="0" i="1" smtClean="0">
                        <a:latin typeface="Cambria Math" panose="02040503050406030204" pitchFamily="18" charset="0"/>
                        <a:ea typeface="Cambria Math" panose="02040503050406030204" pitchFamily="18" charset="0"/>
                      </a:rPr>
                      <m:t>𝑈</m:t>
                    </m:r>
                  </m:oMath>
                </a14:m>
                <a:endParaRPr lang="en-GB" dirty="0"/>
              </a:p>
            </p:txBody>
          </p:sp>
        </mc:Choice>
        <mc:Fallback xmlns="">
          <p:sp>
            <p:nvSpPr>
              <p:cNvPr id="2" name="Title 1">
                <a:extLst>
                  <a:ext uri="{FF2B5EF4-FFF2-40B4-BE49-F238E27FC236}">
                    <a16:creationId xmlns:a16="http://schemas.microsoft.com/office/drawing/2014/main" id="{99935D52-0B2C-274E-856E-1A2DB7F2666D}"/>
                  </a:ext>
                </a:extLst>
              </p:cNvPr>
              <p:cNvSpPr>
                <a:spLocks noGrp="1" noRot="1" noChangeAspect="1" noMove="1" noResize="1" noEditPoints="1" noAdjustHandles="1" noChangeArrowheads="1" noChangeShapeType="1" noTextEdit="1"/>
              </p:cNvSpPr>
              <p:nvPr>
                <p:ph type="title"/>
              </p:nvPr>
            </p:nvSpPr>
            <p:spPr>
              <a:blipFill>
                <a:blip r:embed="rId2"/>
                <a:stretch>
                  <a:fillRect l="-2733" t="-15789" b="-31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a:xfrm>
                <a:off x="628650" y="1158240"/>
                <a:ext cx="7886700" cy="5018723"/>
              </a:xfrm>
            </p:spPr>
            <p:txBody>
              <a:bodyPr>
                <a:normAutofit/>
              </a:bodyPr>
              <a:lstStyle/>
              <a:p>
                <a:r>
                  <a:rPr lang="en-GB" dirty="0"/>
                  <a:t>Approximation</a:t>
                </a:r>
              </a:p>
              <a:p>
                <a:pPr lvl="1"/>
                <a:r>
                  <a:rPr lang="en-GB" dirty="0"/>
                  <a:t>Move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t> into the inner sum: </a:t>
                </a:r>
              </a:p>
              <a:p>
                <a:pPr lvl="1"/>
                <a:endParaRPr lang="en-GB" sz="2600" dirty="0">
                  <a:solidFill>
                    <a:schemeClr val="tx1"/>
                  </a:solidFill>
                </a:endParaRPr>
              </a:p>
              <a:p>
                <a:pPr lvl="1"/>
                <a:endParaRPr lang="en-GB" sz="2600" dirty="0"/>
              </a:p>
              <a:p>
                <a:pPr lvl="1"/>
                <a:endParaRPr lang="en-GB" sz="2600" dirty="0">
                  <a:solidFill>
                    <a:schemeClr val="tx1"/>
                  </a:solidFill>
                </a:endParaRPr>
              </a:p>
              <a:p>
                <a:pPr lvl="1"/>
                <a:endParaRPr lang="en-GB" sz="2600" dirty="0">
                  <a:solidFill>
                    <a:schemeClr val="tx1"/>
                  </a:solidFill>
                </a:endParaRPr>
              </a:p>
              <a:p>
                <a:pPr lvl="1"/>
                <a:r>
                  <a:rPr lang="en-GB" dirty="0"/>
                  <a:t>Instead of asking one query with all </a:t>
                </a:r>
                <a14:m>
                  <m:oMath xmlns:m="http://schemas.openxmlformats.org/officeDocument/2006/math">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oMath>
                </a14:m>
                <a:r>
                  <a:rPr lang="en-GB" dirty="0"/>
                  <a:t> </a:t>
                </a:r>
                <a:br>
                  <a:rPr lang="en-GB" dirty="0"/>
                </a:br>
                <a:r>
                  <a:rPr lang="en-GB" dirty="0"/>
                  <a:t>as query terms</a:t>
                </a:r>
              </a:p>
              <a:p>
                <a:pPr marL="1371600" lvl="2" indent="-457200">
                  <a:buFont typeface="+mj-lt"/>
                  <a:buAutoNum type="arabicPeriod"/>
                </a:pPr>
                <a:r>
                  <a:rPr lang="en-GB" dirty="0"/>
                  <a:t>Either ask </a:t>
                </a:r>
                <a14:m>
                  <m:oMath xmlns:m="http://schemas.openxmlformats.org/officeDocument/2006/math">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𝑟</m:t>
                        </m:r>
                        <m:sSub>
                          <m:sSubPr>
                            <m:ctrlPr>
                              <a:rPr lang="de-DE"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𝑣</m:t>
                            </m:r>
                          </m:e>
                          <m:sub>
                            <m:r>
                              <a:rPr lang="de-DE" i="1">
                                <a:solidFill>
                                  <a:schemeClr val="accent1"/>
                                </a:solidFill>
                                <a:latin typeface="Cambria Math" panose="02040503050406030204" pitchFamily="18" charset="0"/>
                                <a:ea typeface="Cambria Math" panose="02040503050406030204" pitchFamily="18" charset="0"/>
                              </a:rPr>
                              <m:t>𝑈</m:t>
                            </m:r>
                          </m:sub>
                        </m:sSub>
                        <m:d>
                          <m:dPr>
                            <m:ctrlPr>
                              <a:rPr lang="en-GB"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𝐺</m:t>
                            </m:r>
                          </m:e>
                        </m:d>
                      </m:e>
                    </m:d>
                  </m:oMath>
                </a14:m>
                <a:r>
                  <a:rPr lang="en-GB" dirty="0"/>
                  <a:t> queries with </a:t>
                </a:r>
                <a14:m>
                  <m:oMath xmlns:m="http://schemas.openxmlformats.org/officeDocument/2006/math">
                    <m:r>
                      <a:rPr lang="en-GB" i="1" smtClean="0">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e>
                    </m:d>
                  </m:oMath>
                </a14:m>
                <a:r>
                  <a:rPr lang="en-GB" dirty="0"/>
                  <a:t> as query terms where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r>
                      <a:rPr lang="de-DE"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e>
                            </m:d>
                          </m:sub>
                        </m:sSub>
                        <m:d>
                          <m:dPr>
                            <m:ctrlPr>
                              <a:rPr lang="en-GB" i="1">
                                <a:latin typeface="Cambria Math" panose="02040503050406030204" pitchFamily="18" charset="0"/>
                                <a:ea typeface="Cambria Math" panose="02040503050406030204" pitchFamily="18" charset="0"/>
                              </a:rPr>
                            </m:ctrlPr>
                          </m:dPr>
                          <m:e>
                            <m:r>
                              <m:rPr>
                                <m:brk m:alnAt="7"/>
                              </m:rPr>
                              <a:rPr lang="en-GB" b="1" i="1">
                                <a:latin typeface="Cambria Math" panose="02040503050406030204" pitchFamily="18" charset="0"/>
                              </a:rPr>
                              <m:t>𝒓</m:t>
                            </m:r>
                          </m:e>
                        </m:d>
                      </m:e>
                    </m:d>
                  </m:oMath>
                </a14:m>
                <a:r>
                  <a:rPr lang="en-GB" dirty="0"/>
                  <a:t> refers to the combination of all utility parfactors that map to utility PRV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oMath>
                </a14:m>
                <a:endParaRPr lang="en-GB" dirty="0"/>
              </a:p>
              <a:p>
                <a:pPr marL="1371600" lvl="2" indent="-457200">
                  <a:buFont typeface="+mj-lt"/>
                  <a:buAutoNum type="arabicPeriod"/>
                </a:pPr>
                <a:r>
                  <a:rPr lang="en-GB" dirty="0"/>
                  <a:t>Or ask </a:t>
                </a:r>
                <a14:m>
                  <m:oMath xmlns:m="http://schemas.openxmlformats.org/officeDocument/2006/math">
                    <m:r>
                      <a:rPr lang="en-GB" i="1" dirty="0" smtClean="0">
                        <a:latin typeface="Cambria Math" panose="02040503050406030204" pitchFamily="18" charset="0"/>
                      </a:rPr>
                      <m:t>𝑚</m:t>
                    </m:r>
                  </m:oMath>
                </a14:m>
                <a:r>
                  <a:rPr lang="en-GB" dirty="0"/>
                  <a:t> queries with </a:t>
                </a:r>
                <a14:m>
                  <m:oMath xmlns:m="http://schemas.openxmlformats.org/officeDocument/2006/math">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e>
                    </m:d>
                  </m:oMath>
                </a14:m>
                <a:r>
                  <a:rPr lang="en-GB" dirty="0"/>
                  <a:t> as query terms</a:t>
                </a:r>
              </a:p>
              <a:p>
                <a:pPr lvl="3"/>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70</a:t>
            </a:fld>
            <a:endParaRPr lang="en-GB"/>
          </a:p>
        </p:txBody>
      </p:sp>
      <p:grpSp>
        <p:nvGrpSpPr>
          <p:cNvPr id="7" name="Group 6">
            <a:extLst>
              <a:ext uri="{FF2B5EF4-FFF2-40B4-BE49-F238E27FC236}">
                <a16:creationId xmlns:a16="http://schemas.microsoft.com/office/drawing/2014/main" id="{A07471CA-1DE2-FD43-B280-799CFFC46348}"/>
              </a:ext>
            </a:extLst>
          </p:cNvPr>
          <p:cNvGrpSpPr/>
          <p:nvPr/>
        </p:nvGrpSpPr>
        <p:grpSpPr>
          <a:xfrm>
            <a:off x="7226208" y="3462637"/>
            <a:ext cx="1705247" cy="716689"/>
            <a:chOff x="2037805" y="5573486"/>
            <a:chExt cx="1705247" cy="716689"/>
          </a:xfrm>
        </p:grpSpPr>
        <p:sp>
          <p:nvSpPr>
            <p:cNvPr id="6" name="Cloud Callout 5">
              <a:extLst>
                <a:ext uri="{FF2B5EF4-FFF2-40B4-BE49-F238E27FC236}">
                  <a16:creationId xmlns:a16="http://schemas.microsoft.com/office/drawing/2014/main" id="{EDCAE7B4-A8AD-814B-85C9-E314A38B0A8C}"/>
                </a:ext>
              </a:extLst>
            </p:cNvPr>
            <p:cNvSpPr/>
            <p:nvPr/>
          </p:nvSpPr>
          <p:spPr>
            <a:xfrm>
              <a:off x="2037805" y="5573486"/>
              <a:ext cx="1705247" cy="716689"/>
            </a:xfrm>
            <a:prstGeom prst="cloudCallout">
              <a:avLst>
                <a:gd name="adj1" fmla="val -37175"/>
                <a:gd name="adj2" fmla="val 72221"/>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19A5F24-52DE-A142-B3F9-DAE35024DA59}"/>
                </a:ext>
              </a:extLst>
            </p:cNvPr>
            <p:cNvSpPr txBox="1"/>
            <p:nvPr/>
          </p:nvSpPr>
          <p:spPr>
            <a:xfrm>
              <a:off x="2259057" y="5582195"/>
              <a:ext cx="1280160" cy="646331"/>
            </a:xfrm>
            <a:prstGeom prst="rect">
              <a:avLst/>
            </a:prstGeom>
            <a:noFill/>
          </p:spPr>
          <p:txBody>
            <a:bodyPr wrap="square" rtlCol="0">
              <a:spAutoFit/>
            </a:bodyPr>
            <a:lstStyle/>
            <a:p>
              <a:r>
                <a:rPr lang="en-GB" dirty="0">
                  <a:solidFill>
                    <a:schemeClr val="bg1"/>
                  </a:solidFill>
                </a:rPr>
                <a:t>What’s the difference?</a:t>
              </a:r>
            </a:p>
          </p:txBody>
        </p:sp>
      </p:grpSp>
      <p:sp>
        <p:nvSpPr>
          <p:cNvPr id="8" name="TextBox 7">
            <a:extLst>
              <a:ext uri="{FF2B5EF4-FFF2-40B4-BE49-F238E27FC236}">
                <a16:creationId xmlns:a16="http://schemas.microsoft.com/office/drawing/2014/main" id="{82532031-BDAC-0341-869B-650338D74E3B}"/>
              </a:ext>
            </a:extLst>
          </p:cNvPr>
          <p:cNvSpPr txBox="1"/>
          <p:nvPr/>
        </p:nvSpPr>
        <p:spPr>
          <a:xfrm>
            <a:off x="1462799" y="5840653"/>
            <a:ext cx="621840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Can be exact if independence given between sets of query terms</a:t>
            </a:r>
          </a:p>
          <a:p>
            <a:pPr algn="ctr"/>
            <a:r>
              <a:rPr lang="en-GB" dirty="0"/>
              <a:t>(Compare </a:t>
            </a:r>
            <a:r>
              <a:rPr lang="en-GB" dirty="0" err="1"/>
              <a:t>Boyen</a:t>
            </a:r>
            <a:r>
              <a:rPr lang="en-GB" dirty="0"/>
              <a:t>-Koller algorithm for sequential inference)</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22D6DE5-62B9-D948-BBAB-446305977F5F}"/>
                  </a:ext>
                </a:extLst>
              </p:cNvPr>
              <p:cNvSpPr/>
              <p:nvPr/>
            </p:nvSpPr>
            <p:spPr>
              <a:xfrm>
                <a:off x="1130483" y="1950930"/>
                <a:ext cx="7384867" cy="1675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e>
                          </m:d>
                        </m:sub>
                        <m:sup/>
                        <m:e>
                          <m:nary>
                            <m:naryPr>
                              <m:chr m:val="∑"/>
                              <m:supHide m:val="on"/>
                              <m:ctrlPr>
                                <a:rPr lang="en-GB" i="1">
                                  <a:latin typeface="Cambria Math" panose="02040503050406030204" pitchFamily="18" charset="0"/>
                                </a:rPr>
                              </m:ctrlPr>
                            </m:naryPr>
                            <m:sub>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i="1">
                                      <a:latin typeface="Cambria Math" panose="02040503050406030204" pitchFamily="18" charset="0"/>
                                    </a:rPr>
                                    <m:t>𝑢</m:t>
                                  </m:r>
                                </m:sub>
                              </m:sSub>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𝑣</m:t>
                                  </m:r>
                                </m:e>
                                <m:sub>
                                  <m:r>
                                    <a:rPr lang="de-DE" i="1">
                                      <a:latin typeface="Cambria Math" panose="02040503050406030204" pitchFamily="18" charset="0"/>
                                      <a:ea typeface="Cambria Math" panose="02040503050406030204" pitchFamily="18" charset="0"/>
                                    </a:rPr>
                                    <m:t>𝑈</m:t>
                                  </m:r>
                                </m:sub>
                              </m:sSub>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𝐺</m:t>
                                  </m:r>
                                </m:e>
                              </m:d>
                            </m:sub>
                            <m:sup/>
                            <m:e>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𝜋</m:t>
                                      </m:r>
                                    </m:e>
                                    <m:sub>
                                      <m:r>
                                        <a:rPr lang="en-GB" i="1">
                                          <a:solidFill>
                                            <a:srgbClr val="C00000"/>
                                          </a:solidFill>
                                          <a:latin typeface="Cambria Math" panose="02040503050406030204" pitchFamily="18" charset="0"/>
                                          <a:ea typeface="Cambria Math" panose="02040503050406030204" pitchFamily="18" charset="0"/>
                                        </a:rPr>
                                        <m:t>𝑟𝑣</m:t>
                                      </m:r>
                                      <m:d>
                                        <m:dPr>
                                          <m:ctrlPr>
                                            <a:rPr lang="en-GB" i="1">
                                              <a:solidFill>
                                                <a:srgbClr val="C00000"/>
                                              </a:solidFill>
                                              <a:latin typeface="Cambria Math" panose="02040503050406030204" pitchFamily="18" charset="0"/>
                                              <a:ea typeface="Cambria Math" panose="02040503050406030204" pitchFamily="18" charset="0"/>
                                            </a:rPr>
                                          </m:ctrlPr>
                                        </m:dPr>
                                        <m:e>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𝑔</m:t>
                                              </m:r>
                                            </m:e>
                                            <m:sub>
                                              <m:sSub>
                                                <m:sSubPr>
                                                  <m:ctrlPr>
                                                    <a:rPr lang="de-DE" i="1">
                                                      <a:solidFill>
                                                        <a:srgbClr val="C00000"/>
                                                      </a:solidFill>
                                                      <a:latin typeface="Cambria Math" panose="02040503050406030204" pitchFamily="18" charset="0"/>
                                                      <a:ea typeface="Cambria Math" panose="02040503050406030204" pitchFamily="18" charset="0"/>
                                                    </a:rPr>
                                                  </m:ctrlPr>
                                                </m:sSubPr>
                                                <m:e>
                                                  <m:r>
                                                    <a:rPr lang="de-DE" i="1">
                                                      <a:solidFill>
                                                        <a:srgbClr val="C00000"/>
                                                      </a:solidFill>
                                                      <a:latin typeface="Cambria Math" panose="02040503050406030204" pitchFamily="18" charset="0"/>
                                                      <a:ea typeface="Cambria Math" panose="02040503050406030204" pitchFamily="18" charset="0"/>
                                                    </a:rPr>
                                                    <m:t>𝑈</m:t>
                                                  </m:r>
                                                </m:e>
                                                <m:sub>
                                                  <m:r>
                                                    <a:rPr lang="de-DE" i="1">
                                                      <a:solidFill>
                                                        <a:srgbClr val="C00000"/>
                                                      </a:solidFill>
                                                      <a:latin typeface="Cambria Math" panose="02040503050406030204" pitchFamily="18" charset="0"/>
                                                      <a:ea typeface="Cambria Math" panose="02040503050406030204" pitchFamily="18" charset="0"/>
                                                    </a:rPr>
                                                    <m:t>𝑢</m:t>
                                                  </m:r>
                                                </m:sub>
                                              </m:sSub>
                                            </m:sub>
                                          </m:sSub>
                                        </m:e>
                                      </m:d>
                                    </m:sub>
                                  </m:sSub>
                                  <m:d>
                                    <m:dPr>
                                      <m:ctrlPr>
                                        <a:rPr lang="en-GB" i="1">
                                          <a:solidFill>
                                            <a:srgbClr val="C00000"/>
                                          </a:solidFill>
                                          <a:latin typeface="Cambria Math" panose="02040503050406030204" pitchFamily="18" charset="0"/>
                                          <a:ea typeface="Cambria Math" panose="02040503050406030204" pitchFamily="18" charset="0"/>
                                        </a:rPr>
                                      </m:ctrlPr>
                                    </m:dPr>
                                    <m:e>
                                      <m:r>
                                        <m:rPr>
                                          <m:brk m:alnAt="7"/>
                                        </m:rPr>
                                        <a:rPr lang="en-GB" b="1" i="1">
                                          <a:solidFill>
                                            <a:srgbClr val="C00000"/>
                                          </a:solidFill>
                                          <a:latin typeface="Cambria Math" panose="02040503050406030204" pitchFamily="18" charset="0"/>
                                        </a:rPr>
                                        <m:t>𝒓</m:t>
                                      </m:r>
                                    </m:e>
                                  </m:d>
                                  <m:r>
                                    <m:rPr>
                                      <m:brk m:alnAt="7"/>
                                    </m:rP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𝑬</m:t>
                                  </m:r>
                                  <m: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e>
                                      </m:d>
                                    </m:sub>
                                  </m:sSub>
                                  <m:d>
                                    <m:dPr>
                                      <m:ctrlPr>
                                        <a:rPr lang="en-GB" i="1">
                                          <a:latin typeface="Cambria Math" panose="02040503050406030204" pitchFamily="18" charset="0"/>
                                          <a:ea typeface="Cambria Math" panose="02040503050406030204" pitchFamily="18" charset="0"/>
                                        </a:rPr>
                                      </m:ctrlPr>
                                    </m:dPr>
                                    <m:e>
                                      <m:r>
                                        <m:rPr>
                                          <m:brk m:alnAt="7"/>
                                        </m:rPr>
                                        <a:rPr lang="en-GB" b="1" i="1">
                                          <a:latin typeface="Cambria Math" panose="02040503050406030204" pitchFamily="18" charset="0"/>
                                        </a:rPr>
                                        <m:t>𝒓</m:t>
                                      </m:r>
                                    </m:e>
                                  </m:d>
                                </m:e>
                              </m:d>
                            </m:e>
                          </m:nary>
                        </m:e>
                      </m:nary>
                    </m:oMath>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Sub>
                                </m:e>
                              </m:d>
                            </m:e>
                          </m:d>
                        </m:sub>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𝑢</m:t>
                              </m:r>
                              <m:r>
                                <a:rPr lang="en-GB" i="1">
                                  <a:latin typeface="Cambria Math" panose="02040503050406030204" pitchFamily="18" charset="0"/>
                                </a:rPr>
                                <m:t>=1</m:t>
                              </m:r>
                            </m:sub>
                            <m:sup>
                              <m:r>
                                <a:rPr lang="en-GB" i="1">
                                  <a:latin typeface="Cambria Math" panose="02040503050406030204" pitchFamily="18" charset="0"/>
                                </a:rPr>
                                <m:t>𝑚</m:t>
                              </m:r>
                            </m:sup>
                            <m:e>
                              <m:r>
                                <a:rPr lang="de-DE" i="1">
                                  <a:solidFill>
                                    <a:srgbClr val="C00000"/>
                                  </a:solidFill>
                                  <a:latin typeface="Cambria Math" panose="02040503050406030204" pitchFamily="18" charset="0"/>
                                </a:rPr>
                                <m:t>𝑃</m:t>
                              </m:r>
                              <m:d>
                                <m:dPr>
                                  <m:ctrlPr>
                                    <a:rPr lang="de-DE" i="1">
                                      <a:solidFill>
                                        <a:srgbClr val="C00000"/>
                                      </a:solidFill>
                                      <a:latin typeface="Cambria Math" panose="02040503050406030204" pitchFamily="18" charset="0"/>
                                    </a:rPr>
                                  </m:ctrlPr>
                                </m:dPr>
                                <m:e>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𝜋</m:t>
                                      </m:r>
                                    </m:e>
                                    <m:sub>
                                      <m:r>
                                        <a:rPr lang="en-GB" i="1">
                                          <a:solidFill>
                                            <a:srgbClr val="C00000"/>
                                          </a:solidFill>
                                          <a:latin typeface="Cambria Math" panose="02040503050406030204" pitchFamily="18" charset="0"/>
                                          <a:ea typeface="Cambria Math" panose="02040503050406030204" pitchFamily="18" charset="0"/>
                                        </a:rPr>
                                        <m:t>𝑟𝑣</m:t>
                                      </m:r>
                                      <m:d>
                                        <m:dPr>
                                          <m:ctrlPr>
                                            <a:rPr lang="en-GB" i="1">
                                              <a:solidFill>
                                                <a:srgbClr val="C00000"/>
                                              </a:solidFill>
                                              <a:latin typeface="Cambria Math" panose="02040503050406030204" pitchFamily="18" charset="0"/>
                                              <a:ea typeface="Cambria Math" panose="02040503050406030204" pitchFamily="18" charset="0"/>
                                            </a:rPr>
                                          </m:ctrlPr>
                                        </m:dPr>
                                        <m:e>
                                          <m:sSub>
                                            <m:sSubPr>
                                              <m:ctrlPr>
                                                <a:rPr lang="en-GB" i="1">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𝑔</m:t>
                                              </m:r>
                                            </m:e>
                                            <m:sub>
                                              <m:r>
                                                <a:rPr lang="en-GB" i="1">
                                                  <a:solidFill>
                                                    <a:srgbClr val="C00000"/>
                                                  </a:solidFill>
                                                  <a:latin typeface="Cambria Math" panose="02040503050406030204" pitchFamily="18" charset="0"/>
                                                  <a:ea typeface="Cambria Math" panose="02040503050406030204" pitchFamily="18" charset="0"/>
                                                </a:rPr>
                                                <m:t>𝑢</m:t>
                                              </m:r>
                                            </m:sub>
                                          </m:sSub>
                                        </m:e>
                                      </m:d>
                                    </m:sub>
                                  </m:sSub>
                                  <m:d>
                                    <m:dPr>
                                      <m:ctrlPr>
                                        <a:rPr lang="en-GB" i="1">
                                          <a:solidFill>
                                            <a:srgbClr val="C00000"/>
                                          </a:solidFill>
                                          <a:latin typeface="Cambria Math" panose="02040503050406030204" pitchFamily="18" charset="0"/>
                                          <a:ea typeface="Cambria Math" panose="02040503050406030204" pitchFamily="18" charset="0"/>
                                        </a:rPr>
                                      </m:ctrlPr>
                                    </m:dPr>
                                    <m:e>
                                      <m:r>
                                        <m:rPr>
                                          <m:brk m:alnAt="7"/>
                                        </m:rPr>
                                        <a:rPr lang="en-GB" b="1" i="1">
                                          <a:solidFill>
                                            <a:srgbClr val="C00000"/>
                                          </a:solidFill>
                                          <a:latin typeface="Cambria Math" panose="02040503050406030204" pitchFamily="18" charset="0"/>
                                        </a:rPr>
                                        <m:t>𝒓</m:t>
                                      </m:r>
                                    </m:e>
                                  </m:d>
                                  <m:r>
                                    <m:rPr>
                                      <m:brk m:alnAt="7"/>
                                    </m:rP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𝑬</m:t>
                                  </m:r>
                                  <m:r>
                                    <a:rPr lang="de-DE"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𝑢</m:t>
                                              </m:r>
                                            </m:sub>
                                          </m:sSub>
                                        </m:e>
                                      </m:d>
                                    </m:sub>
                                  </m:sSub>
                                  <m:d>
                                    <m:dPr>
                                      <m:ctrlPr>
                                        <a:rPr lang="en-GB" i="1">
                                          <a:latin typeface="Cambria Math" panose="02040503050406030204" pitchFamily="18" charset="0"/>
                                          <a:ea typeface="Cambria Math" panose="02040503050406030204" pitchFamily="18" charset="0"/>
                                        </a:rPr>
                                      </m:ctrlPr>
                                    </m:dPr>
                                    <m:e>
                                      <m:r>
                                        <m:rPr>
                                          <m:brk m:alnAt="7"/>
                                        </m:rPr>
                                        <a:rPr lang="en-GB" b="1" i="1">
                                          <a:latin typeface="Cambria Math" panose="02040503050406030204" pitchFamily="18" charset="0"/>
                                        </a:rPr>
                                        <m:t>𝒓</m:t>
                                      </m:r>
                                    </m:e>
                                  </m:d>
                                </m:e>
                              </m:d>
                            </m:e>
                          </m:nary>
                        </m:e>
                      </m:nary>
                    </m:oMath>
                  </m:oMathPara>
                </a14:m>
                <a:endParaRPr lang="en-GB" dirty="0"/>
              </a:p>
            </p:txBody>
          </p:sp>
        </mc:Choice>
        <mc:Fallback xmlns="">
          <p:sp>
            <p:nvSpPr>
              <p:cNvPr id="9" name="Rectangle 8">
                <a:extLst>
                  <a:ext uri="{FF2B5EF4-FFF2-40B4-BE49-F238E27FC236}">
                    <a16:creationId xmlns:a16="http://schemas.microsoft.com/office/drawing/2014/main" id="{122D6DE5-62B9-D948-BBAB-446305977F5F}"/>
                  </a:ext>
                </a:extLst>
              </p:cNvPr>
              <p:cNvSpPr>
                <a:spLocks noRot="1" noChangeAspect="1" noMove="1" noResize="1" noEditPoints="1" noAdjustHandles="1" noChangeArrowheads="1" noChangeShapeType="1" noTextEdit="1"/>
              </p:cNvSpPr>
              <p:nvPr/>
            </p:nvSpPr>
            <p:spPr>
              <a:xfrm>
                <a:off x="1130483" y="1950930"/>
                <a:ext cx="7384867" cy="1675330"/>
              </a:xfrm>
              <a:prstGeom prst="rect">
                <a:avLst/>
              </a:prstGeom>
              <a:blipFill>
                <a:blip r:embed="rId4"/>
                <a:stretch>
                  <a:fillRect t="-55639" b="-72180"/>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1CA697C3-A5BF-4246-A01D-5A8760529921}"/>
              </a:ext>
            </a:extLst>
          </p:cNvPr>
          <p:cNvSpPr txBox="1"/>
          <p:nvPr/>
        </p:nvSpPr>
        <p:spPr>
          <a:xfrm>
            <a:off x="8400110" y="2081997"/>
            <a:ext cx="442750" cy="1200329"/>
          </a:xfrm>
          <a:prstGeom prst="rect">
            <a:avLst/>
          </a:prstGeom>
          <a:noFill/>
        </p:spPr>
        <p:txBody>
          <a:bodyPr wrap="none" rtlCol="0">
            <a:spAutoFit/>
          </a:bodyPr>
          <a:lstStyle/>
          <a:p>
            <a:r>
              <a:rPr lang="en-GB" dirty="0"/>
              <a:t>(1)</a:t>
            </a:r>
          </a:p>
          <a:p>
            <a:endParaRPr lang="en-GB" dirty="0"/>
          </a:p>
          <a:p>
            <a:endParaRPr lang="en-GB" dirty="0"/>
          </a:p>
          <a:p>
            <a:r>
              <a:rPr lang="en-GB" dirty="0"/>
              <a:t>(2)</a:t>
            </a:r>
          </a:p>
        </p:txBody>
      </p:sp>
    </p:spTree>
    <p:extLst>
      <p:ext uri="{BB962C8B-B14F-4D97-AF65-F5344CB8AC3E}">
        <p14:creationId xmlns:p14="http://schemas.microsoft.com/office/powerpoint/2010/main" val="26477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9935D52-0B2C-274E-856E-1A2DB7F2666D}"/>
                  </a:ext>
                </a:extLst>
              </p:cNvPr>
              <p:cNvSpPr>
                <a:spLocks noGrp="1"/>
              </p:cNvSpPr>
              <p:nvPr>
                <p:ph type="title"/>
              </p:nvPr>
            </p:nvSpPr>
            <p:spPr/>
            <p:txBody>
              <a:bodyPr>
                <a:normAutofit fontScale="90000"/>
              </a:bodyPr>
              <a:lstStyle/>
              <a:p>
                <a:r>
                  <a:rPr lang="en-GB" dirty="0"/>
                  <a:t>4. Set of Utility PRVs: Approximate </a:t>
                </a:r>
                <a14:m>
                  <m:oMath xmlns:m="http://schemas.openxmlformats.org/officeDocument/2006/math">
                    <m:r>
                      <a:rPr lang="de-DE" i="1">
                        <a:latin typeface="Cambria Math" panose="02040503050406030204" pitchFamily="18" charset="0"/>
                        <a:ea typeface="Cambria Math" panose="02040503050406030204" pitchFamily="18" charset="0"/>
                      </a:rPr>
                      <m:t>𝑈</m:t>
                    </m:r>
                  </m:oMath>
                </a14:m>
                <a:endParaRPr lang="en-GB" dirty="0"/>
              </a:p>
            </p:txBody>
          </p:sp>
        </mc:Choice>
        <mc:Fallback xmlns="">
          <p:sp>
            <p:nvSpPr>
              <p:cNvPr id="2" name="Title 1">
                <a:extLst>
                  <a:ext uri="{FF2B5EF4-FFF2-40B4-BE49-F238E27FC236}">
                    <a16:creationId xmlns:a16="http://schemas.microsoft.com/office/drawing/2014/main" id="{99935D52-0B2C-274E-856E-1A2DB7F2666D}"/>
                  </a:ext>
                </a:extLst>
              </p:cNvPr>
              <p:cNvSpPr>
                <a:spLocks noGrp="1" noRot="1" noChangeAspect="1" noMove="1" noResize="1" noEditPoints="1" noAdjustHandles="1" noChangeArrowheads="1" noChangeShapeType="1" noTextEdit="1"/>
              </p:cNvSpPr>
              <p:nvPr>
                <p:ph type="title"/>
              </p:nvPr>
            </p:nvSpPr>
            <p:spPr>
              <a:blipFill>
                <a:blip r:embed="rId2"/>
                <a:stretch>
                  <a:fillRect l="-2733" t="-15789" b="-31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A1CC7C-2E41-7E4A-B036-B0A8244AF097}"/>
                  </a:ext>
                </a:extLst>
              </p:cNvPr>
              <p:cNvSpPr>
                <a:spLocks noGrp="1"/>
              </p:cNvSpPr>
              <p:nvPr>
                <p:ph idx="1"/>
              </p:nvPr>
            </p:nvSpPr>
            <p:spPr/>
            <p:txBody>
              <a:bodyPr>
                <a:normAutofit/>
              </a:bodyPr>
              <a:lstStyle/>
              <a:p>
                <a:r>
                  <a:rPr lang="en-GB" dirty="0"/>
                  <a:t>Two parfactors mapping to </a:t>
                </a:r>
                <a:br>
                  <a:rPr lang="en-GB" dirty="0"/>
                </a:br>
                <a:r>
                  <a:rPr lang="en-GB" dirty="0"/>
                  <a:t>same utility PRV, dependent</a:t>
                </a:r>
              </a:p>
              <a:p>
                <a:pPr lvl="1"/>
                <a:r>
                  <a:rPr lang="en-GB" dirty="0"/>
                  <a:t>Markov blanket of </a:t>
                </a:r>
                <a14:m>
                  <m:oMath xmlns:m="http://schemas.openxmlformats.org/officeDocument/2006/math">
                    <m:r>
                      <a:rPr lang="de-DE" i="1">
                        <a:latin typeface="Cambria Math" panose="02040503050406030204" pitchFamily="18" charset="0"/>
                      </a:rPr>
                      <m:t>𝑈𝑡𝑖𝑙</m:t>
                    </m:r>
                  </m:oMath>
                </a14:m>
                <a:r>
                  <a:rPr lang="en-GB" dirty="0"/>
                  <a:t>: </a:t>
                </a:r>
                <a14:m>
                  <m:oMath xmlns:m="http://schemas.openxmlformats.org/officeDocument/2006/math">
                    <m:r>
                      <a:rPr lang="en-GB" i="1">
                        <a:latin typeface="Cambria Math" panose="02040503050406030204" pitchFamily="18" charset="0"/>
                      </a:rPr>
                      <m:t>𝐸</m:t>
                    </m:r>
                    <m:r>
                      <a:rPr lang="en-GB" i="1">
                        <a:latin typeface="Cambria Math" panose="02040503050406030204" pitchFamily="18" charset="0"/>
                      </a:rPr>
                      <m:t>,</m:t>
                    </m:r>
                    <m:r>
                      <a:rPr lang="en-GB" i="1">
                        <a:latin typeface="Cambria Math" panose="02040503050406030204" pitchFamily="18" charset="0"/>
                      </a:rPr>
                      <m:t>𝑅</m:t>
                    </m:r>
                    <m:r>
                      <a:rPr lang="en-GB" i="1">
                        <a:latin typeface="Cambria Math" panose="02040503050406030204" pitchFamily="18" charset="0"/>
                      </a:rPr>
                      <m:t>,</m:t>
                    </m:r>
                    <m:r>
                      <a:rPr lang="en-GB" i="1">
                        <a:latin typeface="Cambria Math" panose="02040503050406030204" pitchFamily="18" charset="0"/>
                      </a:rPr>
                      <m:t>𝑆</m:t>
                    </m:r>
                  </m:oMath>
                </a14:m>
                <a:endParaRPr lang="en-GB" dirty="0"/>
              </a:p>
              <a:p>
                <a:pPr lvl="2"/>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𝐸</m:t>
                        </m:r>
                        <m:r>
                          <a:rPr lang="en-GB" b="0" i="1" smtClean="0">
                            <a:latin typeface="Cambria Math" panose="02040503050406030204" pitchFamily="18" charset="0"/>
                          </a:rPr>
                          <m:t>,</m:t>
                        </m:r>
                        <m:r>
                          <a:rPr lang="en-GB" b="0" i="1" smtClean="0">
                            <a:latin typeface="Cambria Math" panose="02040503050406030204" pitchFamily="18" charset="0"/>
                          </a:rPr>
                          <m:t>𝑅</m:t>
                        </m:r>
                        <m:r>
                          <a:rPr lang="en-GB" b="0" i="1" smtClean="0">
                            <a:latin typeface="Cambria Math" panose="02040503050406030204" pitchFamily="18" charset="0"/>
                          </a:rPr>
                          <m:t>,</m:t>
                        </m:r>
                        <m:r>
                          <a:rPr lang="en-GB" b="0" i="1" smtClean="0">
                            <a:latin typeface="Cambria Math" panose="02040503050406030204" pitchFamily="18" charset="0"/>
                          </a:rPr>
                          <m:t>𝑆</m:t>
                        </m:r>
                      </m:e>
                    </m:d>
                  </m:oMath>
                </a14:m>
                <a:r>
                  <a:rPr lang="en-GB" dirty="0"/>
                  <a:t> exact</a:t>
                </a:r>
              </a:p>
              <a:p>
                <a:pPr lvl="2"/>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m:t>
                        </m:r>
                        <m:r>
                          <a:rPr lang="en-GB" i="1">
                            <a:latin typeface="Cambria Math" panose="02040503050406030204" pitchFamily="18" charset="0"/>
                          </a:rPr>
                          <m:t>,</m:t>
                        </m:r>
                        <m:r>
                          <a:rPr lang="en-GB" i="1">
                            <a:latin typeface="Cambria Math" panose="02040503050406030204" pitchFamily="18" charset="0"/>
                          </a:rPr>
                          <m:t>𝑅</m:t>
                        </m:r>
                      </m:e>
                    </m:d>
                    <m:r>
                      <a:rPr lang="de-DE" b="0" i="1" smtClean="0">
                        <a:latin typeface="Cambria Math" panose="02040503050406030204" pitchFamily="18" charset="0"/>
                      </a:rPr>
                      <m:t>, </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𝑆</m:t>
                        </m:r>
                      </m:e>
                    </m:d>
                  </m:oMath>
                </a14:m>
                <a:r>
                  <a:rPr lang="en-GB" dirty="0"/>
                  <a:t> approximate</a:t>
                </a:r>
              </a:p>
              <a:p>
                <a:r>
                  <a:rPr lang="en-GB" dirty="0"/>
                  <a:t>Two parfactors mapping to </a:t>
                </a:r>
                <a:br>
                  <a:rPr lang="en-GB" dirty="0"/>
                </a:br>
                <a:r>
                  <a:rPr lang="en-GB" dirty="0"/>
                  <a:t>same utility PRV, independent</a:t>
                </a:r>
              </a:p>
              <a:p>
                <a:pPr lvl="1"/>
                <a:r>
                  <a:rPr lang="en-GB" dirty="0"/>
                  <a:t>Markov blanket of </a:t>
                </a:r>
                <a14:m>
                  <m:oMath xmlns:m="http://schemas.openxmlformats.org/officeDocument/2006/math">
                    <m:r>
                      <a:rPr lang="de-DE" i="1">
                        <a:latin typeface="Cambria Math" panose="02040503050406030204" pitchFamily="18" charset="0"/>
                      </a:rPr>
                      <m:t>𝑈𝑡𝑖𝑙</m:t>
                    </m:r>
                  </m:oMath>
                </a14:m>
                <a:r>
                  <a:rPr lang="en-GB" dirty="0"/>
                  <a:t>: </a:t>
                </a:r>
                <a14:m>
                  <m:oMath xmlns:m="http://schemas.openxmlformats.org/officeDocument/2006/math">
                    <m:r>
                      <a:rPr lang="en-GB" i="1">
                        <a:latin typeface="Cambria Math" panose="02040503050406030204" pitchFamily="18" charset="0"/>
                      </a:rPr>
                      <m:t>𝑅</m:t>
                    </m:r>
                    <m:r>
                      <a:rPr lang="en-GB" i="1">
                        <a:latin typeface="Cambria Math" panose="02040503050406030204" pitchFamily="18" charset="0"/>
                      </a:rPr>
                      <m:t>,</m:t>
                    </m:r>
                    <m:r>
                      <a:rPr lang="en-GB" i="1">
                        <a:latin typeface="Cambria Math" panose="02040503050406030204" pitchFamily="18" charset="0"/>
                      </a:rPr>
                      <m:t>𝑆</m:t>
                    </m:r>
                  </m:oMath>
                </a14:m>
                <a:endParaRPr lang="en-GB" dirty="0"/>
              </a:p>
              <a:p>
                <a:pPr lvl="2"/>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𝑅</m:t>
                        </m:r>
                        <m:r>
                          <a:rPr lang="en-GB" i="1">
                            <a:latin typeface="Cambria Math" panose="02040503050406030204" pitchFamily="18" charset="0"/>
                          </a:rPr>
                          <m:t>,</m:t>
                        </m:r>
                        <m:r>
                          <a:rPr lang="en-GB" i="1">
                            <a:latin typeface="Cambria Math" panose="02040503050406030204" pitchFamily="18" charset="0"/>
                          </a:rPr>
                          <m:t>𝑆</m:t>
                        </m:r>
                      </m:e>
                    </m:d>
                  </m:oMath>
                </a14:m>
                <a:r>
                  <a:rPr lang="en-GB" dirty="0"/>
                  <a:t> exact</a:t>
                </a:r>
              </a:p>
              <a:p>
                <a:pPr lvl="2"/>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𝑅</m:t>
                        </m:r>
                      </m:e>
                    </m:d>
                    <m:r>
                      <a:rPr lang="de-DE" i="1">
                        <a:latin typeface="Cambria Math" panose="02040503050406030204" pitchFamily="18" charset="0"/>
                      </a:rPr>
                      <m:t>, </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𝑆</m:t>
                        </m:r>
                      </m:e>
                    </m:d>
                  </m:oMath>
                </a14:m>
                <a:r>
                  <a:rPr lang="en-GB" dirty="0"/>
                  <a:t> also exact as </a:t>
                </a:r>
                <a14:m>
                  <m:oMath xmlns:m="http://schemas.openxmlformats.org/officeDocument/2006/math">
                    <m:r>
                      <a:rPr lang="en-GB" i="1">
                        <a:latin typeface="Cambria Math" panose="02040503050406030204" pitchFamily="18" charset="0"/>
                      </a:rPr>
                      <m:t>𝑅</m:t>
                    </m:r>
                    <m:r>
                      <a:rPr lang="en-GB" i="1">
                        <a:latin typeface="Cambria Math" panose="02040503050406030204" pitchFamily="18" charset="0"/>
                      </a:rPr>
                      <m:t>,</m:t>
                    </m:r>
                    <m:r>
                      <a:rPr lang="en-GB" i="1">
                        <a:latin typeface="Cambria Math" panose="02040503050406030204" pitchFamily="18" charset="0"/>
                      </a:rPr>
                      <m:t>𝑆</m:t>
                    </m:r>
                  </m:oMath>
                </a14:m>
                <a:r>
                  <a:rPr lang="en-GB" dirty="0"/>
                  <a:t> </a:t>
                </a:r>
                <a:br>
                  <a:rPr lang="en-GB" dirty="0"/>
                </a:br>
                <a:r>
                  <a:rPr lang="en-GB" dirty="0"/>
                  <a:t>independent</a:t>
                </a:r>
              </a:p>
              <a:p>
                <a:pPr lvl="2"/>
                <a:endParaRPr lang="en-GB" dirty="0"/>
              </a:p>
              <a:p>
                <a:r>
                  <a:rPr lang="en-GB" dirty="0"/>
                  <a:t>Same holds if logvars occur in PRVs</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F7A1CC7C-2E41-7E4A-B036-B0A8244AF097}"/>
                  </a:ext>
                </a:extLst>
              </p:cNvPr>
              <p:cNvSpPr>
                <a:spLocks noGrp="1" noRot="1" noChangeAspect="1" noMove="1" noResize="1" noEditPoints="1" noAdjustHandles="1" noChangeArrowheads="1" noChangeShapeType="1" noTextEdit="1"/>
              </p:cNvSpPr>
              <p:nvPr>
                <p:ph idx="1"/>
              </p:nvPr>
            </p:nvSpPr>
            <p:spPr>
              <a:blipFill>
                <a:blip r:embed="rId3"/>
                <a:stretch>
                  <a:fillRect l="-1447" t="-1768" b="-328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2CCB31-1118-1F40-A77A-18F9EF2FC337}"/>
              </a:ext>
            </a:extLst>
          </p:cNvPr>
          <p:cNvSpPr>
            <a:spLocks noGrp="1"/>
          </p:cNvSpPr>
          <p:nvPr>
            <p:ph type="sldNum" sz="quarter" idx="12"/>
          </p:nvPr>
        </p:nvSpPr>
        <p:spPr/>
        <p:txBody>
          <a:bodyPr/>
          <a:lstStyle/>
          <a:p>
            <a:fld id="{67C9959E-8E6B-B04C-9955-EA096F41CA7A}" type="slidenum">
              <a:rPr lang="en-GB" smtClean="0"/>
              <a:t>71</a:t>
            </a:fld>
            <a:endParaRPr lang="en-GB" dirty="0"/>
          </a:p>
        </p:txBody>
      </p:sp>
      <p:grpSp>
        <p:nvGrpSpPr>
          <p:cNvPr id="10" name="Group 9">
            <a:extLst>
              <a:ext uri="{FF2B5EF4-FFF2-40B4-BE49-F238E27FC236}">
                <a16:creationId xmlns:a16="http://schemas.microsoft.com/office/drawing/2014/main" id="{D7D5E53C-3254-1343-AF4B-FF749DA0FAF5}"/>
              </a:ext>
            </a:extLst>
          </p:cNvPr>
          <p:cNvGrpSpPr/>
          <p:nvPr/>
        </p:nvGrpSpPr>
        <p:grpSpPr>
          <a:xfrm>
            <a:off x="5605367" y="1306286"/>
            <a:ext cx="3241682" cy="1438185"/>
            <a:chOff x="1104458" y="5126067"/>
            <a:chExt cx="3241682" cy="1438185"/>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92A10B2-83F9-9649-9E9E-9D477F78F56D}"/>
                    </a:ext>
                  </a:extLst>
                </p:cNvPr>
                <p:cNvSpPr txBox="1"/>
                <p:nvPr/>
              </p:nvSpPr>
              <p:spPr>
                <a:xfrm>
                  <a:off x="1104458" y="5524123"/>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m:t>
                        </m:r>
                      </m:oMath>
                    </m:oMathPara>
                  </a14:m>
                  <a:endParaRPr lang="en-GB" dirty="0"/>
                </a:p>
              </p:txBody>
            </p:sp>
          </mc:Choice>
          <mc:Fallback xmlns="">
            <p:sp>
              <p:nvSpPr>
                <p:cNvPr id="47" name="TextBox 46">
                  <a:extLst>
                    <a:ext uri="{FF2B5EF4-FFF2-40B4-BE49-F238E27FC236}">
                      <a16:creationId xmlns:a16="http://schemas.microsoft.com/office/drawing/2014/main" id="{FAF15D84-B12F-AB4C-B1AF-0998F115D6DF}"/>
                    </a:ext>
                  </a:extLst>
                </p:cNvPr>
                <p:cNvSpPr txBox="1">
                  <a:spLocks noRot="1" noChangeAspect="1" noMove="1" noResize="1" noEditPoints="1" noAdjustHandles="1" noChangeArrowheads="1" noChangeShapeType="1" noTextEdit="1"/>
                </p:cNvSpPr>
                <p:nvPr/>
              </p:nvSpPr>
              <p:spPr>
                <a:xfrm>
                  <a:off x="1104458" y="5524123"/>
                  <a:ext cx="64800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615E3E-4CE3-CD4E-9129-7B9B2B982ED2}"/>
                    </a:ext>
                  </a:extLst>
                </p:cNvPr>
                <p:cNvSpPr txBox="1"/>
                <p:nvPr/>
              </p:nvSpPr>
              <p:spPr>
                <a:xfrm>
                  <a:off x="2152689" y="6014005"/>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8" name="TextBox 47">
                  <a:extLst>
                    <a:ext uri="{FF2B5EF4-FFF2-40B4-BE49-F238E27FC236}">
                      <a16:creationId xmlns:a16="http://schemas.microsoft.com/office/drawing/2014/main" id="{F8C81C80-3D1F-5A47-B6B1-17CA36DC2E78}"/>
                    </a:ext>
                  </a:extLst>
                </p:cNvPr>
                <p:cNvSpPr txBox="1">
                  <a:spLocks noRot="1" noChangeAspect="1" noMove="1" noResize="1" noEditPoints="1" noAdjustHandles="1" noChangeArrowheads="1" noChangeShapeType="1" noTextEdit="1"/>
                </p:cNvSpPr>
                <p:nvPr/>
              </p:nvSpPr>
              <p:spPr>
                <a:xfrm>
                  <a:off x="2152689" y="6014005"/>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2A20319A-C8FB-364D-929F-4B7E92F39F99}"/>
                </a:ext>
              </a:extLst>
            </p:cNvPr>
            <p:cNvCxnSpPr>
              <a:cxnSpLocks/>
              <a:stCxn id="12" idx="0"/>
              <a:endCxn id="25" idx="2"/>
            </p:cNvCxnSpPr>
            <p:nvPr/>
          </p:nvCxnSpPr>
          <p:spPr>
            <a:xfrm flipH="1" flipV="1">
              <a:off x="2307815" y="5788498"/>
              <a:ext cx="416937"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A96B8-FA93-EC4B-A07A-7B7739E0F971}"/>
                </a:ext>
              </a:extLst>
            </p:cNvPr>
            <p:cNvCxnSpPr>
              <a:cxnSpLocks/>
              <a:stCxn id="12" idx="0"/>
              <a:endCxn id="23" idx="2"/>
            </p:cNvCxnSpPr>
            <p:nvPr/>
          </p:nvCxnSpPr>
          <p:spPr>
            <a:xfrm flipV="1">
              <a:off x="2724752" y="5788498"/>
              <a:ext cx="421224"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9850E6-9C67-7D4C-95AD-9D926AD3ECE0}"/>
                </a:ext>
              </a:extLst>
            </p:cNvPr>
            <p:cNvCxnSpPr>
              <a:cxnSpLocks/>
              <a:stCxn id="11" idx="6"/>
              <a:endCxn id="25" idx="1"/>
            </p:cNvCxnSpPr>
            <p:nvPr/>
          </p:nvCxnSpPr>
          <p:spPr>
            <a:xfrm flipV="1">
              <a:off x="1752458" y="5716498"/>
              <a:ext cx="483357" cy="2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4FE5FB3-8A2F-5345-B42C-159E72CE1A9F}"/>
                </a:ext>
              </a:extLst>
            </p:cNvPr>
            <p:cNvGrpSpPr/>
            <p:nvPr/>
          </p:nvGrpSpPr>
          <p:grpSpPr>
            <a:xfrm>
              <a:off x="1884021" y="5644498"/>
              <a:ext cx="495794" cy="347171"/>
              <a:chOff x="6817110" y="2937320"/>
              <a:chExt cx="495794" cy="347171"/>
            </a:xfrm>
          </p:grpSpPr>
          <p:sp>
            <p:nvSpPr>
              <p:cNvPr id="25" name="Rectangle 24">
                <a:extLst>
                  <a:ext uri="{FF2B5EF4-FFF2-40B4-BE49-F238E27FC236}">
                    <a16:creationId xmlns:a16="http://schemas.microsoft.com/office/drawing/2014/main" id="{ABADCC52-1581-544D-B4E7-9FFE23BA562C}"/>
                  </a:ext>
                </a:extLst>
              </p:cNvPr>
              <p:cNvSpPr/>
              <p:nvPr/>
            </p:nvSpPr>
            <p:spPr>
              <a:xfrm>
                <a:off x="7168904"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3139A39-FBF0-3E4A-8C1D-3775448F8C6C}"/>
                      </a:ext>
                    </a:extLst>
                  </p:cNvPr>
                  <p:cNvSpPr txBox="1"/>
                  <p:nvPr/>
                </p:nvSpPr>
                <p:spPr>
                  <a:xfrm>
                    <a:off x="6817110" y="3007492"/>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57" name="TextBox 56">
                    <a:extLst>
                      <a:ext uri="{FF2B5EF4-FFF2-40B4-BE49-F238E27FC236}">
                        <a16:creationId xmlns:a16="http://schemas.microsoft.com/office/drawing/2014/main" id="{20183818-041C-7448-8412-F3E68A06D0A1}"/>
                      </a:ext>
                    </a:extLst>
                  </p:cNvPr>
                  <p:cNvSpPr txBox="1">
                    <a:spLocks noRot="1" noChangeAspect="1" noMove="1" noResize="1" noEditPoints="1" noAdjustHandles="1" noChangeArrowheads="1" noChangeShapeType="1" noTextEdit="1"/>
                  </p:cNvSpPr>
                  <p:nvPr/>
                </p:nvSpPr>
                <p:spPr>
                  <a:xfrm>
                    <a:off x="6817110" y="3007492"/>
                    <a:ext cx="321755" cy="276999"/>
                  </a:xfrm>
                  <a:prstGeom prst="rect">
                    <a:avLst/>
                  </a:prstGeom>
                  <a:blipFill>
                    <a:blip r:embed="rId9"/>
                    <a:stretch>
                      <a:fillRect l="-14815"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0567C52-5A73-DF44-8974-69F7BC06527C}"/>
                    </a:ext>
                  </a:extLst>
                </p:cNvPr>
                <p:cNvSpPr txBox="1"/>
                <p:nvPr/>
              </p:nvSpPr>
              <p:spPr>
                <a:xfrm>
                  <a:off x="3698140" y="552095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oMath>
                    </m:oMathPara>
                  </a14:m>
                  <a:endParaRPr lang="en-GB" dirty="0"/>
                </a:p>
              </p:txBody>
            </p:sp>
          </mc:Choice>
          <mc:Fallback xmlns="">
            <p:sp>
              <p:nvSpPr>
                <p:cNvPr id="22" name="TextBox 21">
                  <a:extLst>
                    <a:ext uri="{FF2B5EF4-FFF2-40B4-BE49-F238E27FC236}">
                      <a16:creationId xmlns:a16="http://schemas.microsoft.com/office/drawing/2014/main" id="{61FBF0A4-3164-4A4F-A2BD-5A672B908361}"/>
                    </a:ext>
                  </a:extLst>
                </p:cNvPr>
                <p:cNvSpPr txBox="1">
                  <a:spLocks noRot="1" noChangeAspect="1" noMove="1" noResize="1" noEditPoints="1" noAdjustHandles="1" noChangeArrowheads="1" noChangeShapeType="1" noTextEdit="1"/>
                </p:cNvSpPr>
                <p:nvPr/>
              </p:nvSpPr>
              <p:spPr>
                <a:xfrm>
                  <a:off x="3698140" y="5520958"/>
                  <a:ext cx="648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1844BD54-E985-D64A-A2E0-ED8CAFF65CF6}"/>
                </a:ext>
              </a:extLst>
            </p:cNvPr>
            <p:cNvCxnSpPr>
              <a:cxnSpLocks/>
              <a:stCxn id="23" idx="3"/>
              <a:endCxn id="17" idx="2"/>
            </p:cNvCxnSpPr>
            <p:nvPr/>
          </p:nvCxnSpPr>
          <p:spPr>
            <a:xfrm flipV="1">
              <a:off x="3217976" y="5715715"/>
              <a:ext cx="480164" cy="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1215D9C-BD8A-674B-8D5B-2FA62CB65B98}"/>
                </a:ext>
              </a:extLst>
            </p:cNvPr>
            <p:cNvGrpSpPr/>
            <p:nvPr/>
          </p:nvGrpSpPr>
          <p:grpSpPr>
            <a:xfrm>
              <a:off x="3073976" y="5644498"/>
              <a:ext cx="488596" cy="348998"/>
              <a:chOff x="3697291" y="5947287"/>
              <a:chExt cx="488596" cy="348998"/>
            </a:xfrm>
          </p:grpSpPr>
          <p:sp>
            <p:nvSpPr>
              <p:cNvPr id="23" name="Rectangle 22">
                <a:extLst>
                  <a:ext uri="{FF2B5EF4-FFF2-40B4-BE49-F238E27FC236}">
                    <a16:creationId xmlns:a16="http://schemas.microsoft.com/office/drawing/2014/main" id="{750ECA50-D370-A543-A7CF-1D976D4AF6E4}"/>
                  </a:ext>
                </a:extLst>
              </p:cNvPr>
              <p:cNvSpPr/>
              <p:nvPr/>
            </p:nvSpPr>
            <p:spPr>
              <a:xfrm>
                <a:off x="3697291" y="59472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C7A853E-A6A9-494C-9A03-CEE3513486E7}"/>
                      </a:ext>
                    </a:extLst>
                  </p:cNvPr>
                  <p:cNvSpPr txBox="1"/>
                  <p:nvPr/>
                </p:nvSpPr>
                <p:spPr>
                  <a:xfrm>
                    <a:off x="3859772" y="6019286"/>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25" name="TextBox 24">
                    <a:extLst>
                      <a:ext uri="{FF2B5EF4-FFF2-40B4-BE49-F238E27FC236}">
                        <a16:creationId xmlns:a16="http://schemas.microsoft.com/office/drawing/2014/main" id="{C7B745B5-22B3-DE49-8A87-852BD23BA0C5}"/>
                      </a:ext>
                    </a:extLst>
                  </p:cNvPr>
                  <p:cNvSpPr txBox="1">
                    <a:spLocks noRot="1" noChangeAspect="1" noMove="1" noResize="1" noEditPoints="1" noAdjustHandles="1" noChangeArrowheads="1" noChangeShapeType="1" noTextEdit="1"/>
                  </p:cNvSpPr>
                  <p:nvPr/>
                </p:nvSpPr>
                <p:spPr>
                  <a:xfrm>
                    <a:off x="3859772" y="6019286"/>
                    <a:ext cx="326115" cy="276999"/>
                  </a:xfrm>
                  <a:prstGeom prst="rect">
                    <a:avLst/>
                  </a:prstGeom>
                  <a:blipFill>
                    <a:blip r:embed="rId11"/>
                    <a:stretch>
                      <a:fillRect l="-14815"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EA50507-65B2-7145-AB3F-8BB7176DFA60}"/>
                    </a:ext>
                  </a:extLst>
                </p:cNvPr>
                <p:cNvSpPr txBox="1"/>
                <p:nvPr/>
              </p:nvSpPr>
              <p:spPr>
                <a:xfrm>
                  <a:off x="2400751" y="5126067"/>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𝐸</m:t>
                        </m:r>
                      </m:oMath>
                    </m:oMathPara>
                  </a14:m>
                  <a:endParaRPr lang="en-GB" dirty="0"/>
                </a:p>
              </p:txBody>
            </p:sp>
          </mc:Choice>
          <mc:Fallback xmlns="">
            <p:sp>
              <p:nvSpPr>
                <p:cNvPr id="28" name="TextBox 27">
                  <a:extLst>
                    <a:ext uri="{FF2B5EF4-FFF2-40B4-BE49-F238E27FC236}">
                      <a16:creationId xmlns:a16="http://schemas.microsoft.com/office/drawing/2014/main" id="{3DA2100D-F1B8-D045-AEF6-8B02EAEEF734}"/>
                    </a:ext>
                  </a:extLst>
                </p:cNvPr>
                <p:cNvSpPr txBox="1">
                  <a:spLocks noRot="1" noChangeAspect="1" noMove="1" noResize="1" noEditPoints="1" noAdjustHandles="1" noChangeArrowheads="1" noChangeShapeType="1" noTextEdit="1"/>
                </p:cNvSpPr>
                <p:nvPr/>
              </p:nvSpPr>
              <p:spPr>
                <a:xfrm>
                  <a:off x="2400751" y="5126067"/>
                  <a:ext cx="648000"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21" name="Straight Connector 20">
              <a:extLst>
                <a:ext uri="{FF2B5EF4-FFF2-40B4-BE49-F238E27FC236}">
                  <a16:creationId xmlns:a16="http://schemas.microsoft.com/office/drawing/2014/main" id="{16A34805-6508-764F-B0E3-646C1639E128}"/>
                </a:ext>
              </a:extLst>
            </p:cNvPr>
            <p:cNvCxnSpPr>
              <a:cxnSpLocks/>
              <a:stCxn id="25" idx="0"/>
              <a:endCxn id="20" idx="3"/>
            </p:cNvCxnSpPr>
            <p:nvPr/>
          </p:nvCxnSpPr>
          <p:spPr>
            <a:xfrm flipV="1">
              <a:off x="2307815" y="5458537"/>
              <a:ext cx="187833"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681CAB-AADF-6B49-9FAD-2B147CBD04E9}"/>
                </a:ext>
              </a:extLst>
            </p:cNvPr>
            <p:cNvCxnSpPr>
              <a:cxnSpLocks/>
              <a:stCxn id="20" idx="5"/>
              <a:endCxn id="23" idx="0"/>
            </p:cNvCxnSpPr>
            <p:nvPr/>
          </p:nvCxnSpPr>
          <p:spPr>
            <a:xfrm>
              <a:off x="2953854" y="5458537"/>
              <a:ext cx="192122" cy="18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4C72DFC-2C5F-B744-A494-06B7E2B1139E}"/>
              </a:ext>
            </a:extLst>
          </p:cNvPr>
          <p:cNvGrpSpPr/>
          <p:nvPr/>
        </p:nvGrpSpPr>
        <p:grpSpPr>
          <a:xfrm>
            <a:off x="5605367" y="3939070"/>
            <a:ext cx="3241682" cy="1043294"/>
            <a:chOff x="1104458" y="5520958"/>
            <a:chExt cx="3241682" cy="104329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674D663-5B82-B44D-A1D4-F35532B9FCDA}"/>
                    </a:ext>
                  </a:extLst>
                </p:cNvPr>
                <p:cNvSpPr txBox="1"/>
                <p:nvPr/>
              </p:nvSpPr>
              <p:spPr>
                <a:xfrm>
                  <a:off x="1104458" y="5524123"/>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m:t>
                        </m:r>
                      </m:oMath>
                    </m:oMathPara>
                  </a14:m>
                  <a:endParaRPr lang="en-GB" dirty="0"/>
                </a:p>
              </p:txBody>
            </p:sp>
          </mc:Choice>
          <mc:Fallback xmlns="">
            <p:sp>
              <p:nvSpPr>
                <p:cNvPr id="47" name="TextBox 46">
                  <a:extLst>
                    <a:ext uri="{FF2B5EF4-FFF2-40B4-BE49-F238E27FC236}">
                      <a16:creationId xmlns:a16="http://schemas.microsoft.com/office/drawing/2014/main" id="{FAF15D84-B12F-AB4C-B1AF-0998F115D6DF}"/>
                    </a:ext>
                  </a:extLst>
                </p:cNvPr>
                <p:cNvSpPr txBox="1">
                  <a:spLocks noRot="1" noChangeAspect="1" noMove="1" noResize="1" noEditPoints="1" noAdjustHandles="1" noChangeArrowheads="1" noChangeShapeType="1" noTextEdit="1"/>
                </p:cNvSpPr>
                <p:nvPr/>
              </p:nvSpPr>
              <p:spPr>
                <a:xfrm>
                  <a:off x="1104458" y="5524123"/>
                  <a:ext cx="64800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6E3A6A4-3D07-2F43-BC55-05AF25DE9200}"/>
                    </a:ext>
                  </a:extLst>
                </p:cNvPr>
                <p:cNvSpPr txBox="1"/>
                <p:nvPr/>
              </p:nvSpPr>
              <p:spPr>
                <a:xfrm>
                  <a:off x="2152689" y="6014005"/>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48" name="TextBox 47">
                  <a:extLst>
                    <a:ext uri="{FF2B5EF4-FFF2-40B4-BE49-F238E27FC236}">
                      <a16:creationId xmlns:a16="http://schemas.microsoft.com/office/drawing/2014/main" id="{F8C81C80-3D1F-5A47-B6B1-17CA36DC2E78}"/>
                    </a:ext>
                  </a:extLst>
                </p:cNvPr>
                <p:cNvSpPr txBox="1">
                  <a:spLocks noRot="1" noChangeAspect="1" noMove="1" noResize="1" noEditPoints="1" noAdjustHandles="1" noChangeArrowheads="1" noChangeShapeType="1" noTextEdit="1"/>
                </p:cNvSpPr>
                <p:nvPr/>
              </p:nvSpPr>
              <p:spPr>
                <a:xfrm>
                  <a:off x="2152689" y="6014005"/>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61AA935B-D843-624A-99F4-5FB4A646D1FE}"/>
                </a:ext>
              </a:extLst>
            </p:cNvPr>
            <p:cNvCxnSpPr>
              <a:cxnSpLocks/>
              <a:stCxn id="29" idx="0"/>
              <a:endCxn id="42" idx="2"/>
            </p:cNvCxnSpPr>
            <p:nvPr/>
          </p:nvCxnSpPr>
          <p:spPr>
            <a:xfrm flipH="1" flipV="1">
              <a:off x="2307815" y="5788498"/>
              <a:ext cx="416937"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FE9DB1-A583-1042-BD80-17FB6D1C2977}"/>
                </a:ext>
              </a:extLst>
            </p:cNvPr>
            <p:cNvCxnSpPr>
              <a:cxnSpLocks/>
              <a:stCxn id="29" idx="0"/>
              <a:endCxn id="40" idx="2"/>
            </p:cNvCxnSpPr>
            <p:nvPr/>
          </p:nvCxnSpPr>
          <p:spPr>
            <a:xfrm flipV="1">
              <a:off x="2724752" y="5788498"/>
              <a:ext cx="421224" cy="22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360EC7-F76A-0D45-8F7C-BA3F70B7BCC3}"/>
                </a:ext>
              </a:extLst>
            </p:cNvPr>
            <p:cNvCxnSpPr>
              <a:cxnSpLocks/>
              <a:stCxn id="28" idx="6"/>
              <a:endCxn id="42" idx="1"/>
            </p:cNvCxnSpPr>
            <p:nvPr/>
          </p:nvCxnSpPr>
          <p:spPr>
            <a:xfrm flipV="1">
              <a:off x="1752458" y="5716498"/>
              <a:ext cx="483357" cy="2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EF6578F-FD90-414D-981B-CF6F35C5415C}"/>
                </a:ext>
              </a:extLst>
            </p:cNvPr>
            <p:cNvGrpSpPr/>
            <p:nvPr/>
          </p:nvGrpSpPr>
          <p:grpSpPr>
            <a:xfrm>
              <a:off x="1884021" y="5644498"/>
              <a:ext cx="495794" cy="347171"/>
              <a:chOff x="6817110" y="2937320"/>
              <a:chExt cx="495794" cy="347171"/>
            </a:xfrm>
          </p:grpSpPr>
          <p:sp>
            <p:nvSpPr>
              <p:cNvPr id="42" name="Rectangle 41">
                <a:extLst>
                  <a:ext uri="{FF2B5EF4-FFF2-40B4-BE49-F238E27FC236}">
                    <a16:creationId xmlns:a16="http://schemas.microsoft.com/office/drawing/2014/main" id="{59077655-1B91-6E4A-A865-BA9AE115175C}"/>
                  </a:ext>
                </a:extLst>
              </p:cNvPr>
              <p:cNvSpPr/>
              <p:nvPr/>
            </p:nvSpPr>
            <p:spPr>
              <a:xfrm>
                <a:off x="7168904"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9E3C55B-2AB6-FE4F-9832-CC488A0A0394}"/>
                      </a:ext>
                    </a:extLst>
                  </p:cNvPr>
                  <p:cNvSpPr txBox="1"/>
                  <p:nvPr/>
                </p:nvSpPr>
                <p:spPr>
                  <a:xfrm>
                    <a:off x="6817110" y="3007492"/>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57" name="TextBox 56">
                    <a:extLst>
                      <a:ext uri="{FF2B5EF4-FFF2-40B4-BE49-F238E27FC236}">
                        <a16:creationId xmlns:a16="http://schemas.microsoft.com/office/drawing/2014/main" id="{20183818-041C-7448-8412-F3E68A06D0A1}"/>
                      </a:ext>
                    </a:extLst>
                  </p:cNvPr>
                  <p:cNvSpPr txBox="1">
                    <a:spLocks noRot="1" noChangeAspect="1" noMove="1" noResize="1" noEditPoints="1" noAdjustHandles="1" noChangeArrowheads="1" noChangeShapeType="1" noTextEdit="1"/>
                  </p:cNvSpPr>
                  <p:nvPr/>
                </p:nvSpPr>
                <p:spPr>
                  <a:xfrm>
                    <a:off x="6817110" y="3007492"/>
                    <a:ext cx="321755" cy="276999"/>
                  </a:xfrm>
                  <a:prstGeom prst="rect">
                    <a:avLst/>
                  </a:prstGeom>
                  <a:blipFill>
                    <a:blip r:embed="rId9"/>
                    <a:stretch>
                      <a:fillRect l="-14815"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F48A15B-A51D-4641-98E8-AE3806600C50}"/>
                    </a:ext>
                  </a:extLst>
                </p:cNvPr>
                <p:cNvSpPr txBox="1"/>
                <p:nvPr/>
              </p:nvSpPr>
              <p:spPr>
                <a:xfrm>
                  <a:off x="3698140" y="5520958"/>
                  <a:ext cx="648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𝑆</m:t>
                        </m:r>
                      </m:oMath>
                    </m:oMathPara>
                  </a14:m>
                  <a:endParaRPr lang="en-GB" dirty="0"/>
                </a:p>
              </p:txBody>
            </p:sp>
          </mc:Choice>
          <mc:Fallback xmlns="">
            <p:sp>
              <p:nvSpPr>
                <p:cNvPr id="22" name="TextBox 21">
                  <a:extLst>
                    <a:ext uri="{FF2B5EF4-FFF2-40B4-BE49-F238E27FC236}">
                      <a16:creationId xmlns:a16="http://schemas.microsoft.com/office/drawing/2014/main" id="{61FBF0A4-3164-4A4F-A2BD-5A672B908361}"/>
                    </a:ext>
                  </a:extLst>
                </p:cNvPr>
                <p:cNvSpPr txBox="1">
                  <a:spLocks noRot="1" noChangeAspect="1" noMove="1" noResize="1" noEditPoints="1" noAdjustHandles="1" noChangeArrowheads="1" noChangeShapeType="1" noTextEdit="1"/>
                </p:cNvSpPr>
                <p:nvPr/>
              </p:nvSpPr>
              <p:spPr>
                <a:xfrm>
                  <a:off x="3698140" y="5520958"/>
                  <a:ext cx="648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F4415477-B9F7-6941-8EE7-C89B06B573A8}"/>
                </a:ext>
              </a:extLst>
            </p:cNvPr>
            <p:cNvCxnSpPr>
              <a:cxnSpLocks/>
              <a:stCxn id="40" idx="3"/>
              <a:endCxn id="34" idx="2"/>
            </p:cNvCxnSpPr>
            <p:nvPr/>
          </p:nvCxnSpPr>
          <p:spPr>
            <a:xfrm flipV="1">
              <a:off x="3217976" y="5715715"/>
              <a:ext cx="480164" cy="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CE50B37-9ADB-3341-85F5-5832AF575B95}"/>
                </a:ext>
              </a:extLst>
            </p:cNvPr>
            <p:cNvGrpSpPr/>
            <p:nvPr/>
          </p:nvGrpSpPr>
          <p:grpSpPr>
            <a:xfrm>
              <a:off x="3073976" y="5644498"/>
              <a:ext cx="488596" cy="348998"/>
              <a:chOff x="3697291" y="5947287"/>
              <a:chExt cx="488596" cy="348998"/>
            </a:xfrm>
          </p:grpSpPr>
          <p:sp>
            <p:nvSpPr>
              <p:cNvPr id="40" name="Rectangle 39">
                <a:extLst>
                  <a:ext uri="{FF2B5EF4-FFF2-40B4-BE49-F238E27FC236}">
                    <a16:creationId xmlns:a16="http://schemas.microsoft.com/office/drawing/2014/main" id="{8244D7D6-E5CD-4E43-9CDE-F8700B1F29C5}"/>
                  </a:ext>
                </a:extLst>
              </p:cNvPr>
              <p:cNvSpPr/>
              <p:nvPr/>
            </p:nvSpPr>
            <p:spPr>
              <a:xfrm>
                <a:off x="3697291" y="594728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B67D05D-2B8E-194B-9630-4992432CBDE0}"/>
                      </a:ext>
                    </a:extLst>
                  </p:cNvPr>
                  <p:cNvSpPr txBox="1"/>
                  <p:nvPr/>
                </p:nvSpPr>
                <p:spPr>
                  <a:xfrm>
                    <a:off x="3859772" y="6019286"/>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𝑈</m:t>
                              </m:r>
                            </m:sub>
                            <m:sup>
                              <m:r>
                                <a:rPr lang="de-DE" b="0" i="1" smtClean="0">
                                  <a:latin typeface="Cambria Math" panose="02040503050406030204" pitchFamily="18" charset="0"/>
                                </a:rPr>
                                <m:t>′′</m:t>
                              </m:r>
                            </m:sup>
                          </m:sSubSup>
                        </m:oMath>
                      </m:oMathPara>
                    </a14:m>
                    <a:endParaRPr lang="en-GB" dirty="0"/>
                  </a:p>
                </p:txBody>
              </p:sp>
            </mc:Choice>
            <mc:Fallback xmlns="">
              <p:sp>
                <p:nvSpPr>
                  <p:cNvPr id="25" name="TextBox 24">
                    <a:extLst>
                      <a:ext uri="{FF2B5EF4-FFF2-40B4-BE49-F238E27FC236}">
                        <a16:creationId xmlns:a16="http://schemas.microsoft.com/office/drawing/2014/main" id="{C7B745B5-22B3-DE49-8A87-852BD23BA0C5}"/>
                      </a:ext>
                    </a:extLst>
                  </p:cNvPr>
                  <p:cNvSpPr txBox="1">
                    <a:spLocks noRot="1" noChangeAspect="1" noMove="1" noResize="1" noEditPoints="1" noAdjustHandles="1" noChangeArrowheads="1" noChangeShapeType="1" noTextEdit="1"/>
                  </p:cNvSpPr>
                  <p:nvPr/>
                </p:nvSpPr>
                <p:spPr>
                  <a:xfrm>
                    <a:off x="3859772" y="6019286"/>
                    <a:ext cx="326115" cy="276999"/>
                  </a:xfrm>
                  <a:prstGeom prst="rect">
                    <a:avLst/>
                  </a:prstGeom>
                  <a:blipFill>
                    <a:blip r:embed="rId11"/>
                    <a:stretch>
                      <a:fillRect l="-14815"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9043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8BC4-B77E-8B44-89F7-0A824E3FFC1C}"/>
              </a:ext>
            </a:extLst>
          </p:cNvPr>
          <p:cNvSpPr>
            <a:spLocks noGrp="1"/>
          </p:cNvSpPr>
          <p:nvPr>
            <p:ph type="title"/>
          </p:nvPr>
        </p:nvSpPr>
        <p:spPr/>
        <p:txBody>
          <a:bodyPr/>
          <a:lstStyle/>
          <a:p>
            <a:r>
              <a:rPr lang="en-GB" dirty="0"/>
              <a:t>MEU-LJT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043936-F054-2741-906E-66A3F6B3D690}"/>
                  </a:ext>
                </a:extLst>
              </p:cNvPr>
              <p:cNvSpPr>
                <a:spLocks noGrp="1"/>
              </p:cNvSpPr>
              <p:nvPr>
                <p:ph idx="1"/>
              </p:nvPr>
            </p:nvSpPr>
            <p:spPr>
              <a:xfrm>
                <a:off x="628650" y="1158240"/>
                <a:ext cx="7886700" cy="5563236"/>
              </a:xfrm>
            </p:spPr>
            <p:txBody>
              <a:bodyPr>
                <a:normAutofit/>
              </a:bodyPr>
              <a:lstStyle/>
              <a:p>
                <a:r>
                  <a:rPr lang="en-GB" dirty="0"/>
                  <a:t>Answer MEU query, probability </a:t>
                </a:r>
                <a:br>
                  <a:rPr lang="en-GB" dirty="0"/>
                </a:br>
                <a:r>
                  <a:rPr lang="en-GB" dirty="0"/>
                  <a:t>and assignment queries</a:t>
                </a:r>
              </a:p>
              <a:p>
                <a:pPr lvl="1"/>
                <a:r>
                  <a:rPr lang="en-GB" dirty="0"/>
                  <a:t>Assuming an </a:t>
                </a:r>
                <a:r>
                  <a:rPr lang="en-GB" i="1" dirty="0"/>
                  <a:t>additive</a:t>
                </a:r>
                <a:r>
                  <a:rPr lang="en-GB" dirty="0"/>
                  <a:t> </a:t>
                </a:r>
                <a:br>
                  <a:rPr lang="en-GB" dirty="0"/>
                </a:br>
                <a:r>
                  <a:rPr lang="en-GB" dirty="0"/>
                  <a:t>combination function</a:t>
                </a:r>
              </a:p>
              <a:p>
                <a:pPr lvl="1"/>
                <a:r>
                  <a:rPr lang="en-GB" dirty="0"/>
                  <a:t>Build an FO jtree for PDecM</a:t>
                </a:r>
              </a:p>
              <a:p>
                <a:pPr lvl="1"/>
                <a:r>
                  <a:rPr lang="en-GB" dirty="0"/>
                  <a:t>Can add a helper parfactor </a:t>
                </a:r>
                <a14:m>
                  <m:oMath xmlns:m="http://schemas.openxmlformats.org/officeDocument/2006/math">
                    <m:r>
                      <a:rPr lang="de-DE" b="0" i="1" smtClean="0">
                        <a:latin typeface="Cambria Math" panose="02040503050406030204" pitchFamily="18" charset="0"/>
                      </a:rPr>
                      <m:t>𝑔</m:t>
                    </m:r>
                  </m:oMath>
                </a14:m>
                <a:r>
                  <a:rPr lang="en-GB" dirty="0"/>
                  <a:t> over the union of Markov </a:t>
                </a:r>
                <a:br>
                  <a:rPr lang="en-GB" dirty="0"/>
                </a:br>
                <a:r>
                  <a:rPr lang="en-GB" dirty="0"/>
                  <a:t>blankets of the utility PRVs for computing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endParaRPr lang="en-GB" dirty="0"/>
              </a:p>
              <a:p>
                <a:pPr lvl="2"/>
                <a:r>
                  <a:rPr lang="en-GB" dirty="0"/>
                  <a:t>Without </a:t>
                </a:r>
                <a14:m>
                  <m:oMath xmlns:m="http://schemas.openxmlformats.org/officeDocument/2006/math">
                    <m:r>
                      <a:rPr lang="en-GB" i="1" dirty="0" smtClean="0">
                        <a:latin typeface="Cambria Math" panose="02040503050406030204" pitchFamily="18" charset="0"/>
                      </a:rPr>
                      <m:t>𝑔</m:t>
                    </m:r>
                  </m:oMath>
                </a14:m>
                <a:r>
                  <a:rPr lang="en-GB" dirty="0"/>
                  <a:t>, use subgraph that covers </a:t>
                </a:r>
                <a14:m>
                  <m:oMath xmlns:m="http://schemas.openxmlformats.org/officeDocument/2006/math">
                    <m:r>
                      <m:rPr>
                        <m:brk m:alnAt="7"/>
                      </m:rPr>
                      <a:rPr lang="de-DE" b="1" i="1">
                        <a:latin typeface="Cambria Math" panose="02040503050406030204" pitchFamily="18" charset="0"/>
                      </a:rPr>
                      <m:t>𝒓</m:t>
                    </m:r>
                  </m:oMath>
                </a14:m>
                <a:r>
                  <a:rPr lang="en-GB" dirty="0"/>
                  <a:t> for each</a:t>
                </a:r>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t> </a:t>
                </a:r>
              </a:p>
              <a:p>
                <a:pPr lvl="3"/>
                <a:r>
                  <a:rPr lang="en-GB" dirty="0"/>
                  <a:t>Parclusters may be smaller ➝ better for other queries</a:t>
                </a:r>
              </a:p>
              <a:p>
                <a:pPr lvl="2"/>
                <a:r>
                  <a:rPr lang="en-GB" dirty="0"/>
                  <a:t>With </a:t>
                </a:r>
                <a14:m>
                  <m:oMath xmlns:m="http://schemas.openxmlformats.org/officeDocument/2006/math">
                    <m:r>
                      <a:rPr lang="en-GB" i="1" dirty="0">
                        <a:latin typeface="Cambria Math" panose="02040503050406030204" pitchFamily="18" charset="0"/>
                      </a:rPr>
                      <m:t>𝑔</m:t>
                    </m:r>
                  </m:oMath>
                </a14:m>
                <a:r>
                  <a:rPr lang="en-GB" dirty="0"/>
                  <a:t>, </a:t>
                </a:r>
                <a14:m>
                  <m:oMath xmlns:m="http://schemas.openxmlformats.org/officeDocument/2006/math">
                    <m:r>
                      <m:rPr>
                        <m:brk m:alnAt="7"/>
                      </m:rPr>
                      <a:rPr lang="de-DE" b="1" i="1">
                        <a:latin typeface="Cambria Math" panose="02040503050406030204" pitchFamily="18" charset="0"/>
                      </a:rPr>
                      <m:t>𝒓</m:t>
                    </m:r>
                  </m:oMath>
                </a14:m>
                <a:r>
                  <a:rPr lang="en-GB" dirty="0"/>
                  <a:t> contained in one parcluster ➝ easier for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m:rPr>
                            <m:brk m:alnAt="7"/>
                          </m:rPr>
                          <a:rPr lang="de-DE" b="1" i="1">
                            <a:latin typeface="Cambria Math" panose="02040503050406030204" pitchFamily="18" charset="0"/>
                          </a:rPr>
                          <m:t>𝒓</m:t>
                        </m:r>
                        <m:r>
                          <m:rPr>
                            <m:brk m:alnAt="7"/>
                          </m:rPr>
                          <a:rPr lang="de-DE" i="1">
                            <a:latin typeface="Cambria Math" panose="02040503050406030204" pitchFamily="18" charset="0"/>
                          </a:rPr>
                          <m:t>|</m:t>
                        </m:r>
                        <m:r>
                          <a:rPr lang="de-DE" b="1" i="1">
                            <a:latin typeface="Cambria Math" panose="02040503050406030204" pitchFamily="18" charset="0"/>
                          </a:rPr>
                          <m:t>𝑬</m:t>
                        </m:r>
                        <m:r>
                          <a:rPr lang="de-DE" i="1">
                            <a:latin typeface="Cambria Math" panose="02040503050406030204" pitchFamily="18" charset="0"/>
                          </a:rPr>
                          <m:t>,</m:t>
                        </m:r>
                        <m:r>
                          <a:rPr lang="de-DE" b="1" i="1">
                            <a:latin typeface="Cambria Math" panose="02040503050406030204" pitchFamily="18" charset="0"/>
                          </a:rPr>
                          <m:t>𝒂</m:t>
                        </m:r>
                      </m:e>
                    </m:d>
                  </m:oMath>
                </a14:m>
                <a:r>
                  <a:rPr lang="en-GB" dirty="0"/>
                  <a:t> </a:t>
                </a:r>
              </a:p>
              <a:p>
                <a:pPr lvl="3"/>
                <a:r>
                  <a:rPr lang="en-GB" dirty="0"/>
                  <a:t>But parclusters may be larger overall ➝ worse for other queries</a:t>
                </a:r>
              </a:p>
              <a:p>
                <a:pPr lvl="2"/>
                <a:r>
                  <a:rPr lang="en-GB" dirty="0"/>
                  <a:t>If using one of the approximations: either </a:t>
                </a:r>
                <a14:m>
                  <m:oMath xmlns:m="http://schemas.openxmlformats.org/officeDocument/2006/math">
                    <m:r>
                      <a:rPr lang="de-DE" i="1">
                        <a:latin typeface="Cambria Math" panose="02040503050406030204" pitchFamily="18" charset="0"/>
                      </a:rPr>
                      <m:t>𝑔</m:t>
                    </m:r>
                  </m:oMath>
                </a14:m>
                <a:r>
                  <a:rPr lang="en-GB" dirty="0"/>
                  <a:t> may be over the Markov blanket of each utility PRV or no </a:t>
                </a:r>
                <a14:m>
                  <m:oMath xmlns:m="http://schemas.openxmlformats.org/officeDocument/2006/math">
                    <m:r>
                      <a:rPr lang="de-DE" i="1">
                        <a:latin typeface="Cambria Math" panose="02040503050406030204" pitchFamily="18" charset="0"/>
                      </a:rPr>
                      <m:t>𝑔</m:t>
                    </m:r>
                  </m:oMath>
                </a14:m>
                <a:r>
                  <a:rPr lang="en-GB" dirty="0"/>
                  <a:t> necessary</a:t>
                </a:r>
              </a:p>
              <a:p>
                <a:pPr lvl="3"/>
                <a:r>
                  <a:rPr lang="en-GB" dirty="0"/>
                  <a:t>To compute overall EU query, need to ask set of EU queries either for each of the utility PRVs or for each utility PRV in each utility parfactor and </a:t>
                </a:r>
                <a:r>
                  <a:rPr lang="en-GB" i="1" dirty="0"/>
                  <a:t>add</a:t>
                </a:r>
                <a:r>
                  <a:rPr lang="en-GB" dirty="0"/>
                  <a:t> results up</a:t>
                </a:r>
              </a:p>
            </p:txBody>
          </p:sp>
        </mc:Choice>
        <mc:Fallback xmlns="">
          <p:sp>
            <p:nvSpPr>
              <p:cNvPr id="3" name="Content Placeholder 2">
                <a:extLst>
                  <a:ext uri="{FF2B5EF4-FFF2-40B4-BE49-F238E27FC236}">
                    <a16:creationId xmlns:a16="http://schemas.microsoft.com/office/drawing/2014/main" id="{10043936-F054-2741-906E-66A3F6B3D690}"/>
                  </a:ext>
                </a:extLst>
              </p:cNvPr>
              <p:cNvSpPr>
                <a:spLocks noGrp="1" noRot="1" noChangeAspect="1" noMove="1" noResize="1" noEditPoints="1" noAdjustHandles="1" noChangeArrowheads="1" noChangeShapeType="1" noTextEdit="1"/>
              </p:cNvSpPr>
              <p:nvPr>
                <p:ph idx="1"/>
              </p:nvPr>
            </p:nvSpPr>
            <p:spPr>
              <a:xfrm>
                <a:off x="628650" y="1158240"/>
                <a:ext cx="7886700" cy="5563236"/>
              </a:xfrm>
              <a:blipFill>
                <a:blip r:embed="rId2"/>
                <a:stretch>
                  <a:fillRect l="-1447" t="-1595" r="-64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7B588D1-F8D0-1645-A3E0-3887C3C6A055}"/>
              </a:ext>
            </a:extLst>
          </p:cNvPr>
          <p:cNvSpPr>
            <a:spLocks noGrp="1"/>
          </p:cNvSpPr>
          <p:nvPr>
            <p:ph type="sldNum" sz="quarter" idx="12"/>
          </p:nvPr>
        </p:nvSpPr>
        <p:spPr/>
        <p:txBody>
          <a:bodyPr/>
          <a:lstStyle/>
          <a:p>
            <a:fld id="{67C9959E-8E6B-B04C-9955-EA096F41CA7A}" type="slidenum">
              <a:rPr lang="en-GB" smtClean="0"/>
              <a:t>72</a:t>
            </a:fld>
            <a:endParaRPr lang="en-GB"/>
          </a:p>
        </p:txBody>
      </p:sp>
      <p:sp>
        <p:nvSpPr>
          <p:cNvPr id="5" name="TextBox 4">
            <a:extLst>
              <a:ext uri="{FF2B5EF4-FFF2-40B4-BE49-F238E27FC236}">
                <a16:creationId xmlns:a16="http://schemas.microsoft.com/office/drawing/2014/main" id="{D26B9106-53CD-B445-AFCC-4B5BB3CA8C2B}"/>
              </a:ext>
            </a:extLst>
          </p:cNvPr>
          <p:cNvSpPr txBox="1"/>
          <p:nvPr/>
        </p:nvSpPr>
        <p:spPr>
          <a:xfrm>
            <a:off x="5532664" y="1075578"/>
            <a:ext cx="3428455" cy="2031325"/>
          </a:xfrm>
          <a:prstGeom prst="rect">
            <a:avLst/>
          </a:prstGeom>
          <a:solidFill>
            <a:srgbClr val="C00000"/>
          </a:solidFill>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Claims about FO jtree construction</a:t>
            </a:r>
          </a:p>
          <a:p>
            <a:pPr marL="266700" indent="-266700">
              <a:buFont typeface="+mj-lt"/>
              <a:buAutoNum type="arabicPeriod"/>
            </a:pPr>
            <a:r>
              <a:rPr lang="en-GB" dirty="0"/>
              <a:t>Ignore </a:t>
            </a:r>
            <a:r>
              <a:rPr lang="en-GB" dirty="0">
                <a:solidFill>
                  <a:srgbClr val="FFC000"/>
                </a:solidFill>
              </a:rPr>
              <a:t>decision PRVs </a:t>
            </a:r>
            <a:r>
              <a:rPr lang="en-GB" dirty="0"/>
              <a:t>as they are always set before any calculations occur</a:t>
            </a:r>
          </a:p>
          <a:p>
            <a:pPr marL="266700" indent="-266700">
              <a:buFont typeface="+mj-lt"/>
              <a:buAutoNum type="arabicPeriod"/>
            </a:pPr>
            <a:r>
              <a:rPr lang="en-GB" dirty="0"/>
              <a:t>Ignore </a:t>
            </a:r>
            <a:r>
              <a:rPr lang="en-GB" dirty="0">
                <a:solidFill>
                  <a:srgbClr val="FFC000"/>
                </a:solidFill>
              </a:rPr>
              <a:t>utility parfactors </a:t>
            </a:r>
            <a:r>
              <a:rPr lang="en-GB" dirty="0"/>
              <a:t>as they do not carry information relevant for messages</a:t>
            </a:r>
          </a:p>
        </p:txBody>
      </p:sp>
    </p:spTree>
    <p:extLst>
      <p:ext uri="{BB962C8B-B14F-4D97-AF65-F5344CB8AC3E}">
        <p14:creationId xmlns:p14="http://schemas.microsoft.com/office/powerpoint/2010/main" val="348281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64B5F3-92FE-FC4A-9332-452A6A6E3099}"/>
              </a:ext>
            </a:extLst>
          </p:cNvPr>
          <p:cNvSpPr>
            <a:spLocks noGrp="1"/>
          </p:cNvSpPr>
          <p:nvPr>
            <p:ph type="title"/>
          </p:nvPr>
        </p:nvSpPr>
        <p:spPr/>
        <p:txBody>
          <a:bodyPr/>
          <a:lstStyle/>
          <a:p>
            <a:r>
              <a:rPr lang="en-GB" dirty="0"/>
              <a:t>Some References</a:t>
            </a:r>
          </a:p>
        </p:txBody>
      </p:sp>
      <p:sp>
        <p:nvSpPr>
          <p:cNvPr id="7" name="Content Placeholder 6">
            <a:extLst>
              <a:ext uri="{FF2B5EF4-FFF2-40B4-BE49-F238E27FC236}">
                <a16:creationId xmlns:a16="http://schemas.microsoft.com/office/drawing/2014/main" id="{A03FD3DA-3B1A-494D-89C2-C3E7CAF51978}"/>
              </a:ext>
            </a:extLst>
          </p:cNvPr>
          <p:cNvSpPr>
            <a:spLocks noGrp="1"/>
          </p:cNvSpPr>
          <p:nvPr>
            <p:ph idx="1"/>
          </p:nvPr>
        </p:nvSpPr>
        <p:spPr/>
        <p:txBody>
          <a:bodyPr>
            <a:normAutofit fontScale="92500" lnSpcReduction="20000"/>
          </a:bodyPr>
          <a:lstStyle/>
          <a:p>
            <a:r>
              <a:rPr lang="en-GB" dirty="0"/>
              <a:t>MEU in PDecMs</a:t>
            </a:r>
            <a:endParaRPr lang="en-GB" sz="1400" dirty="0"/>
          </a:p>
          <a:p>
            <a:pPr lvl="1"/>
            <a:r>
              <a:rPr lang="en-GB" dirty="0"/>
              <a:t>Warning: not as detailed as in these slides</a:t>
            </a:r>
          </a:p>
          <a:p>
            <a:pPr lvl="1"/>
            <a:endParaRPr lang="en-GB" dirty="0"/>
          </a:p>
          <a:p>
            <a:pPr lvl="1"/>
            <a:endParaRPr lang="en-GB" dirty="0"/>
          </a:p>
          <a:p>
            <a:pPr lvl="1"/>
            <a:endParaRPr lang="en-GB" dirty="0"/>
          </a:p>
          <a:p>
            <a:pPr lvl="1"/>
            <a:endParaRPr lang="en-GB" dirty="0"/>
          </a:p>
          <a:p>
            <a:r>
              <a:rPr lang="en-GB" dirty="0"/>
              <a:t>Markov logic decision networks (MLDNs)</a:t>
            </a:r>
          </a:p>
          <a:p>
            <a:pPr lvl="1"/>
            <a:r>
              <a:rPr lang="en-GB" dirty="0"/>
              <a:t>MLN + parameterised decisions + utility weights</a:t>
            </a:r>
          </a:p>
          <a:p>
            <a:pPr lvl="2"/>
            <a:r>
              <a:rPr lang="en-GB" dirty="0"/>
              <a:t>Probability + utility weights per first-order formula</a:t>
            </a:r>
          </a:p>
          <a:p>
            <a:pPr lvl="1"/>
            <a:r>
              <a:rPr lang="en-GB" dirty="0"/>
              <a:t>Use weighted model counting to solve MEU problem</a:t>
            </a:r>
          </a:p>
          <a:p>
            <a:pPr lvl="1"/>
            <a:endParaRPr lang="en-GB" dirty="0"/>
          </a:p>
          <a:p>
            <a:pPr lvl="1"/>
            <a:endParaRPr lang="en-GB" dirty="0"/>
          </a:p>
          <a:p>
            <a:r>
              <a:rPr lang="en-GB" dirty="0"/>
              <a:t>Decision-theoretic Probabilistic </a:t>
            </a:r>
            <a:r>
              <a:rPr lang="en-GB" dirty="0" err="1"/>
              <a:t>Prolog</a:t>
            </a:r>
            <a:r>
              <a:rPr lang="en-GB" dirty="0"/>
              <a:t> (</a:t>
            </a:r>
            <a:r>
              <a:rPr lang="en-GB" dirty="0" err="1"/>
              <a:t>DTProbLog</a:t>
            </a:r>
            <a:r>
              <a:rPr lang="en-GB" dirty="0"/>
              <a:t>)</a:t>
            </a:r>
          </a:p>
          <a:p>
            <a:pPr lvl="1"/>
            <a:r>
              <a:rPr lang="en-GB" dirty="0"/>
              <a:t>Utilities of </a:t>
            </a:r>
            <a:r>
              <a:rPr lang="en-GB" dirty="0" err="1"/>
              <a:t>DTProbLog</a:t>
            </a:r>
            <a:r>
              <a:rPr lang="en-GB" dirty="0"/>
              <a:t> programs combined into EU over theory defined by programs</a:t>
            </a:r>
          </a:p>
        </p:txBody>
      </p:sp>
      <p:sp>
        <p:nvSpPr>
          <p:cNvPr id="5" name="Slide Number Placeholder 4">
            <a:extLst>
              <a:ext uri="{FF2B5EF4-FFF2-40B4-BE49-F238E27FC236}">
                <a16:creationId xmlns:a16="http://schemas.microsoft.com/office/drawing/2014/main" id="{55AC6896-A23C-7349-AFC0-DFE6090CBB4D}"/>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8" name="Rectangle 7">
            <a:extLst>
              <a:ext uri="{FF2B5EF4-FFF2-40B4-BE49-F238E27FC236}">
                <a16:creationId xmlns:a16="http://schemas.microsoft.com/office/drawing/2014/main" id="{62E54348-4531-3343-8DA0-A257AAA3392A}"/>
              </a:ext>
            </a:extLst>
          </p:cNvPr>
          <p:cNvSpPr/>
          <p:nvPr/>
        </p:nvSpPr>
        <p:spPr>
          <a:xfrm>
            <a:off x="1373773" y="1725920"/>
            <a:ext cx="6396445" cy="1323439"/>
          </a:xfrm>
          <a:prstGeom prst="rect">
            <a:avLst/>
          </a:prstGeom>
        </p:spPr>
        <p:txBody>
          <a:bodyPr wrap="square">
            <a:spAutoFit/>
          </a:bodyPr>
          <a:lstStyle/>
          <a:p>
            <a:pPr marL="7938" lvl="1"/>
            <a:r>
              <a:rPr lang="en-GB" sz="1000" dirty="0">
                <a:solidFill>
                  <a:schemeClr val="accent3"/>
                </a:solidFill>
              </a:rPr>
              <a:t>Version using an early version of LVE, mashing early parfactor graphs and MLNs:</a:t>
            </a:r>
          </a:p>
          <a:p>
            <a:pPr marL="492125" lvl="1"/>
            <a:r>
              <a:rPr lang="en-GB" sz="1000" dirty="0">
                <a:solidFill>
                  <a:schemeClr val="accent3"/>
                </a:solidFill>
              </a:rPr>
              <a:t>Udi </a:t>
            </a:r>
            <a:r>
              <a:rPr lang="en-GB" sz="1000" dirty="0" err="1">
                <a:solidFill>
                  <a:schemeClr val="accent3"/>
                </a:solidFill>
              </a:rPr>
              <a:t>Apsel</a:t>
            </a:r>
            <a:r>
              <a:rPr lang="en-GB" sz="1000" dirty="0">
                <a:solidFill>
                  <a:schemeClr val="accent3"/>
                </a:solidFill>
              </a:rPr>
              <a:t> and Ronan I. </a:t>
            </a:r>
            <a:r>
              <a:rPr lang="en-GB" sz="1000" dirty="0" err="1">
                <a:solidFill>
                  <a:schemeClr val="accent3"/>
                </a:solidFill>
              </a:rPr>
              <a:t>Brafman</a:t>
            </a:r>
            <a:r>
              <a:rPr lang="en-GB" sz="1000" dirty="0">
                <a:solidFill>
                  <a:schemeClr val="accent3"/>
                </a:solidFill>
              </a:rPr>
              <a:t>. Extended Lifted Inference with Joint Formulas. In: </a:t>
            </a:r>
            <a:r>
              <a:rPr lang="en-GB" sz="1000" i="1" dirty="0">
                <a:solidFill>
                  <a:schemeClr val="accent3"/>
                </a:solidFill>
              </a:rPr>
              <a:t>UAI-11 Proceedings of the 27th Conference on Uncertainty in Artificial Intelligence</a:t>
            </a:r>
            <a:r>
              <a:rPr lang="en-GB" sz="1000" dirty="0">
                <a:solidFill>
                  <a:schemeClr val="accent3"/>
                </a:solidFill>
              </a:rPr>
              <a:t>, 2011.</a:t>
            </a:r>
          </a:p>
          <a:p>
            <a:pPr marL="492125" lvl="1" indent="-484188"/>
            <a:r>
              <a:rPr lang="en-GB" sz="1000" dirty="0">
                <a:solidFill>
                  <a:schemeClr val="accent3"/>
                </a:solidFill>
              </a:rPr>
              <a:t>PDecMs: Marcel </a:t>
            </a:r>
            <a:r>
              <a:rPr lang="en-GB" sz="1000" dirty="0" err="1">
                <a:solidFill>
                  <a:schemeClr val="accent3"/>
                </a:solidFill>
              </a:rPr>
              <a:t>Gehrke</a:t>
            </a:r>
            <a:r>
              <a:rPr lang="en-GB" sz="1000" dirty="0">
                <a:solidFill>
                  <a:schemeClr val="accent3"/>
                </a:solidFill>
              </a:rPr>
              <a:t>, Tanya Braun, Ralf </a:t>
            </a:r>
            <a:r>
              <a:rPr lang="en-GB" sz="1000" dirty="0" err="1">
                <a:solidFill>
                  <a:schemeClr val="accent3"/>
                </a:solidFill>
              </a:rPr>
              <a:t>Möller</a:t>
            </a:r>
            <a:r>
              <a:rPr lang="en-GB" sz="1000" dirty="0">
                <a:solidFill>
                  <a:schemeClr val="accent3"/>
                </a:solidFill>
              </a:rPr>
              <a:t>, Alexander </a:t>
            </a:r>
            <a:r>
              <a:rPr lang="en-GB" sz="1000" dirty="0" err="1">
                <a:solidFill>
                  <a:schemeClr val="accent3"/>
                </a:solidFill>
              </a:rPr>
              <a:t>Waschkau</a:t>
            </a:r>
            <a:r>
              <a:rPr lang="en-GB" sz="1000" dirty="0">
                <a:solidFill>
                  <a:schemeClr val="accent3"/>
                </a:solidFill>
              </a:rPr>
              <a:t>, Christoph </a:t>
            </a:r>
            <a:r>
              <a:rPr lang="en-GB" sz="1000" dirty="0" err="1">
                <a:solidFill>
                  <a:schemeClr val="accent3"/>
                </a:solidFill>
              </a:rPr>
              <a:t>Strumann</a:t>
            </a:r>
            <a:r>
              <a:rPr lang="en-GB" sz="1000" dirty="0">
                <a:solidFill>
                  <a:schemeClr val="accent3"/>
                </a:solidFill>
              </a:rPr>
              <a:t>, and </a:t>
            </a:r>
            <a:r>
              <a:rPr lang="en-GB" sz="1000" dirty="0" err="1">
                <a:solidFill>
                  <a:schemeClr val="accent3"/>
                </a:solidFill>
              </a:rPr>
              <a:t>Jost</a:t>
            </a:r>
            <a:r>
              <a:rPr lang="en-GB" sz="1000" dirty="0">
                <a:solidFill>
                  <a:schemeClr val="accent3"/>
                </a:solidFill>
              </a:rPr>
              <a:t> </a:t>
            </a:r>
            <a:r>
              <a:rPr lang="en-GB" sz="1000" dirty="0" err="1">
                <a:solidFill>
                  <a:schemeClr val="accent3"/>
                </a:solidFill>
              </a:rPr>
              <a:t>Steinhäuser</a:t>
            </a:r>
            <a:r>
              <a:rPr lang="en-GB" sz="1000" dirty="0">
                <a:solidFill>
                  <a:schemeClr val="accent3"/>
                </a:solidFill>
              </a:rPr>
              <a:t>. Towards Lifted Maximum Expected Utility. In: </a:t>
            </a:r>
            <a:r>
              <a:rPr lang="en-GB" sz="1000" i="1" dirty="0">
                <a:solidFill>
                  <a:schemeClr val="accent3"/>
                </a:solidFill>
              </a:rPr>
              <a:t>Proceedings of the First Joint Workshop on Artificial Intelligence in Health in Conjunction with the 27th IJCAI, the 23rd ECAI, the 17th AAMAS, and the 35th ICML</a:t>
            </a:r>
            <a:r>
              <a:rPr lang="en-GB" sz="1000" dirty="0">
                <a:solidFill>
                  <a:schemeClr val="accent3"/>
                </a:solidFill>
              </a:rPr>
              <a:t>, 2018.</a:t>
            </a:r>
            <a:endParaRPr lang="en-GB" sz="1100" dirty="0">
              <a:solidFill>
                <a:schemeClr val="accent3"/>
              </a:solidFill>
            </a:endParaRPr>
          </a:p>
          <a:p>
            <a:pPr marL="492125" lvl="1"/>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Ralf </a:t>
            </a:r>
            <a:r>
              <a:rPr lang="en-GB" sz="1000" dirty="0" err="1">
                <a:solidFill>
                  <a:schemeClr val="accent3"/>
                </a:solidFill>
              </a:rPr>
              <a:t>Möller</a:t>
            </a:r>
            <a:r>
              <a:rPr lang="en-GB" sz="1000" dirty="0">
                <a:solidFill>
                  <a:schemeClr val="accent3"/>
                </a:solidFill>
              </a:rPr>
              <a:t>, Alexander </a:t>
            </a:r>
            <a:r>
              <a:rPr lang="en-GB" sz="1000" dirty="0" err="1">
                <a:solidFill>
                  <a:schemeClr val="accent3"/>
                </a:solidFill>
              </a:rPr>
              <a:t>Waschkau</a:t>
            </a:r>
            <a:r>
              <a:rPr lang="en-GB" sz="1000" dirty="0">
                <a:solidFill>
                  <a:schemeClr val="accent3"/>
                </a:solidFill>
              </a:rPr>
              <a:t>, Christoph </a:t>
            </a:r>
            <a:r>
              <a:rPr lang="en-GB" sz="1000" dirty="0" err="1">
                <a:solidFill>
                  <a:schemeClr val="accent3"/>
                </a:solidFill>
              </a:rPr>
              <a:t>Strumann</a:t>
            </a:r>
            <a:r>
              <a:rPr lang="en-GB" sz="1000" dirty="0">
                <a:solidFill>
                  <a:schemeClr val="accent3"/>
                </a:solidFill>
              </a:rPr>
              <a:t>, and </a:t>
            </a:r>
            <a:r>
              <a:rPr lang="en-GB" sz="1000" dirty="0" err="1">
                <a:solidFill>
                  <a:schemeClr val="accent3"/>
                </a:solidFill>
              </a:rPr>
              <a:t>Jost</a:t>
            </a:r>
            <a:r>
              <a:rPr lang="en-GB" sz="1000" dirty="0">
                <a:solidFill>
                  <a:schemeClr val="accent3"/>
                </a:solidFill>
              </a:rPr>
              <a:t> </a:t>
            </a:r>
            <a:r>
              <a:rPr lang="en-GB" sz="1000" dirty="0" err="1">
                <a:solidFill>
                  <a:schemeClr val="accent3"/>
                </a:solidFill>
              </a:rPr>
              <a:t>Steinhäuser</a:t>
            </a:r>
            <a:r>
              <a:rPr lang="en-GB" sz="1000" dirty="0">
                <a:solidFill>
                  <a:schemeClr val="accent3"/>
                </a:solidFill>
              </a:rPr>
              <a:t>. Lifted Maximum Expected Utility. In: </a:t>
            </a:r>
            <a:r>
              <a:rPr lang="en-GB" sz="1000" i="1" dirty="0">
                <a:solidFill>
                  <a:schemeClr val="accent3"/>
                </a:solidFill>
              </a:rPr>
              <a:t>Artificial Intelligence in Health</a:t>
            </a:r>
            <a:r>
              <a:rPr lang="en-GB" sz="1000" dirty="0">
                <a:solidFill>
                  <a:schemeClr val="accent3"/>
                </a:solidFill>
              </a:rPr>
              <a:t>, 2019.</a:t>
            </a:r>
            <a:endParaRPr lang="en-GB" sz="1100" dirty="0">
              <a:solidFill>
                <a:schemeClr val="accent3"/>
              </a:solidFill>
            </a:endParaRPr>
          </a:p>
        </p:txBody>
      </p:sp>
      <p:sp>
        <p:nvSpPr>
          <p:cNvPr id="9" name="Rectangle 8">
            <a:extLst>
              <a:ext uri="{FF2B5EF4-FFF2-40B4-BE49-F238E27FC236}">
                <a16:creationId xmlns:a16="http://schemas.microsoft.com/office/drawing/2014/main" id="{3E857024-FEB7-864D-80BA-3A2239265E5A}"/>
              </a:ext>
            </a:extLst>
          </p:cNvPr>
          <p:cNvSpPr/>
          <p:nvPr/>
        </p:nvSpPr>
        <p:spPr>
          <a:xfrm>
            <a:off x="1373772" y="4233091"/>
            <a:ext cx="6396445" cy="707886"/>
          </a:xfrm>
          <a:prstGeom prst="rect">
            <a:avLst/>
          </a:prstGeom>
        </p:spPr>
        <p:txBody>
          <a:bodyPr wrap="square">
            <a:spAutoFit/>
          </a:bodyPr>
          <a:lstStyle/>
          <a:p>
            <a:pPr marL="889000" lvl="1" indent="-881063">
              <a:tabLst>
                <a:tab pos="881063" algn="l"/>
              </a:tabLst>
            </a:pPr>
            <a:r>
              <a:rPr lang="en-GB" sz="1000" dirty="0">
                <a:solidFill>
                  <a:schemeClr val="accent3"/>
                </a:solidFill>
              </a:rPr>
              <a:t>MLDNs: 	</a:t>
            </a:r>
            <a:r>
              <a:rPr lang="en-GB" sz="1000" dirty="0" err="1">
                <a:solidFill>
                  <a:schemeClr val="accent3"/>
                </a:solidFill>
              </a:rPr>
              <a:t>Aniruddh</a:t>
            </a:r>
            <a:r>
              <a:rPr lang="en-GB" sz="1000" dirty="0">
                <a:solidFill>
                  <a:schemeClr val="accent3"/>
                </a:solidFill>
              </a:rPr>
              <a:t> Nath and Pedro </a:t>
            </a:r>
            <a:r>
              <a:rPr lang="en-GB" sz="1000" dirty="0" err="1">
                <a:solidFill>
                  <a:schemeClr val="accent3"/>
                </a:solidFill>
              </a:rPr>
              <a:t>Domingos</a:t>
            </a:r>
            <a:r>
              <a:rPr lang="en-GB" sz="1000" dirty="0">
                <a:solidFill>
                  <a:schemeClr val="accent3"/>
                </a:solidFill>
              </a:rPr>
              <a:t>. A Language for Relational Decision Theory. In: </a:t>
            </a:r>
            <a:r>
              <a:rPr lang="en-GB" sz="1000" i="1" dirty="0">
                <a:solidFill>
                  <a:schemeClr val="accent3"/>
                </a:solidFill>
              </a:rPr>
              <a:t>Proceedings of the International Workshop on Statistical Relational Learning</a:t>
            </a:r>
            <a:r>
              <a:rPr lang="en-GB" sz="1000" dirty="0">
                <a:solidFill>
                  <a:schemeClr val="accent3"/>
                </a:solidFill>
              </a:rPr>
              <a:t>, 2009.</a:t>
            </a:r>
          </a:p>
          <a:p>
            <a:pPr marL="889000" lvl="1" indent="-881063">
              <a:tabLst>
                <a:tab pos="881063" algn="l"/>
              </a:tabLst>
            </a:pPr>
            <a:r>
              <a:rPr lang="en-GB" sz="1000" dirty="0">
                <a:solidFill>
                  <a:schemeClr val="accent3"/>
                </a:solidFill>
              </a:rPr>
              <a:t>MLDNs + WMC:	Udi </a:t>
            </a:r>
            <a:r>
              <a:rPr lang="en-GB" sz="1000" dirty="0" err="1">
                <a:solidFill>
                  <a:schemeClr val="accent3"/>
                </a:solidFill>
              </a:rPr>
              <a:t>Apsel</a:t>
            </a:r>
            <a:r>
              <a:rPr lang="en-GB" sz="1000" dirty="0">
                <a:solidFill>
                  <a:schemeClr val="accent3"/>
                </a:solidFill>
              </a:rPr>
              <a:t> and Ronan I. </a:t>
            </a:r>
            <a:r>
              <a:rPr lang="en-GB" sz="1000" dirty="0" err="1">
                <a:solidFill>
                  <a:schemeClr val="accent3"/>
                </a:solidFill>
              </a:rPr>
              <a:t>Brafman</a:t>
            </a:r>
            <a:r>
              <a:rPr lang="en-GB" sz="1000" dirty="0">
                <a:solidFill>
                  <a:schemeClr val="accent3"/>
                </a:solidFill>
              </a:rPr>
              <a:t>. Lifted MEU by Weighted Model Counting. In: </a:t>
            </a:r>
            <a:r>
              <a:rPr lang="en-GB" sz="1000" i="1" dirty="0">
                <a:solidFill>
                  <a:schemeClr val="accent3"/>
                </a:solidFill>
              </a:rPr>
              <a:t>AAAI-12 Proceedings of the 26th AAAI Conference on Artificial Intelligence</a:t>
            </a:r>
            <a:r>
              <a:rPr lang="en-GB" sz="1000" dirty="0">
                <a:solidFill>
                  <a:schemeClr val="accent3"/>
                </a:solidFill>
              </a:rPr>
              <a:t>, 2012.</a:t>
            </a:r>
          </a:p>
        </p:txBody>
      </p:sp>
      <p:sp>
        <p:nvSpPr>
          <p:cNvPr id="10" name="Rectangle 9">
            <a:extLst>
              <a:ext uri="{FF2B5EF4-FFF2-40B4-BE49-F238E27FC236}">
                <a16:creationId xmlns:a16="http://schemas.microsoft.com/office/drawing/2014/main" id="{BCFDD89E-9F90-5447-BF02-8116FE7F355F}"/>
              </a:ext>
            </a:extLst>
          </p:cNvPr>
          <p:cNvSpPr/>
          <p:nvPr/>
        </p:nvSpPr>
        <p:spPr>
          <a:xfrm>
            <a:off x="1373771" y="5756563"/>
            <a:ext cx="6396445" cy="400110"/>
          </a:xfrm>
          <a:prstGeom prst="rect">
            <a:avLst/>
          </a:prstGeom>
        </p:spPr>
        <p:txBody>
          <a:bodyPr wrap="square">
            <a:spAutoFit/>
          </a:bodyPr>
          <a:lstStyle/>
          <a:p>
            <a:pPr marL="673100" lvl="1" indent="-665163"/>
            <a:r>
              <a:rPr lang="en-GB" sz="1000" dirty="0" err="1">
                <a:solidFill>
                  <a:schemeClr val="accent3"/>
                </a:solidFill>
              </a:rPr>
              <a:t>DTProbLog</a:t>
            </a:r>
            <a:r>
              <a:rPr lang="en-GB" sz="1000" dirty="0">
                <a:solidFill>
                  <a:schemeClr val="accent3"/>
                </a:solidFill>
              </a:rPr>
              <a:t>:  Guy Van den </a:t>
            </a:r>
            <a:r>
              <a:rPr lang="en-GB" sz="1000" dirty="0" err="1">
                <a:solidFill>
                  <a:schemeClr val="accent3"/>
                </a:solidFill>
              </a:rPr>
              <a:t>Broeck</a:t>
            </a:r>
            <a:r>
              <a:rPr lang="en-GB" sz="1000" dirty="0">
                <a:solidFill>
                  <a:schemeClr val="accent3"/>
                </a:solidFill>
              </a:rPr>
              <a:t>, Ingo Thon, </a:t>
            </a:r>
            <a:r>
              <a:rPr lang="en-GB" sz="1000" dirty="0" err="1">
                <a:solidFill>
                  <a:schemeClr val="accent3"/>
                </a:solidFill>
              </a:rPr>
              <a:t>Martijn</a:t>
            </a:r>
            <a:r>
              <a:rPr lang="en-GB" sz="1000" dirty="0">
                <a:solidFill>
                  <a:schemeClr val="accent3"/>
                </a:solidFill>
              </a:rPr>
              <a:t> van </a:t>
            </a:r>
            <a:r>
              <a:rPr lang="en-GB" sz="1000" dirty="0" err="1">
                <a:solidFill>
                  <a:schemeClr val="accent3"/>
                </a:solidFill>
              </a:rPr>
              <a:t>Otterlo</a:t>
            </a:r>
            <a:r>
              <a:rPr lang="en-GB" sz="1000" dirty="0">
                <a:solidFill>
                  <a:schemeClr val="accent3"/>
                </a:solidFill>
              </a:rPr>
              <a:t>, and Luc De </a:t>
            </a:r>
            <a:r>
              <a:rPr lang="en-GB" sz="1000" dirty="0" err="1">
                <a:solidFill>
                  <a:schemeClr val="accent3"/>
                </a:solidFill>
              </a:rPr>
              <a:t>Raedt</a:t>
            </a:r>
            <a:r>
              <a:rPr lang="en-GB" sz="1000" dirty="0">
                <a:solidFill>
                  <a:schemeClr val="accent3"/>
                </a:solidFill>
              </a:rPr>
              <a:t>. </a:t>
            </a:r>
            <a:r>
              <a:rPr lang="en-GB" sz="1000" dirty="0" err="1">
                <a:solidFill>
                  <a:schemeClr val="accent3"/>
                </a:solidFill>
              </a:rPr>
              <a:t>DTProbLog</a:t>
            </a:r>
            <a:r>
              <a:rPr lang="en-GB" sz="1000" dirty="0">
                <a:solidFill>
                  <a:schemeClr val="accent3"/>
                </a:solidFill>
              </a:rPr>
              <a:t>: A Decision-Theoretic Probabilistic </a:t>
            </a:r>
            <a:r>
              <a:rPr lang="en-GB" sz="1000" dirty="0" err="1">
                <a:solidFill>
                  <a:schemeClr val="accent3"/>
                </a:solidFill>
              </a:rPr>
              <a:t>Prolog</a:t>
            </a:r>
            <a:r>
              <a:rPr lang="en-GB" sz="1000" dirty="0">
                <a:solidFill>
                  <a:schemeClr val="accent3"/>
                </a:solidFill>
              </a:rPr>
              <a:t>. In: </a:t>
            </a:r>
            <a:r>
              <a:rPr lang="en-GB" sz="1000" i="1" dirty="0">
                <a:solidFill>
                  <a:schemeClr val="accent3"/>
                </a:solidFill>
              </a:rPr>
              <a:t>AAAI-10 Proceedings of the 24th AAAI Conference on Artificial Intelligence</a:t>
            </a:r>
            <a:r>
              <a:rPr lang="en-GB" sz="1000" dirty="0">
                <a:solidFill>
                  <a:schemeClr val="accent3"/>
                </a:solidFill>
              </a:rPr>
              <a:t>, 2010.</a:t>
            </a:r>
          </a:p>
        </p:txBody>
      </p:sp>
    </p:spTree>
    <p:extLst>
      <p:ext uri="{BB962C8B-B14F-4D97-AF65-F5344CB8AC3E}">
        <p14:creationId xmlns:p14="http://schemas.microsoft.com/office/powerpoint/2010/main" val="14645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7B7-6A2F-E747-BA09-C710FAAF7914}"/>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89C91992-4BA4-DA4E-9E02-AC21E6FBE84A}"/>
              </a:ext>
            </a:extLst>
          </p:cNvPr>
          <p:cNvSpPr>
            <a:spLocks noGrp="1"/>
          </p:cNvSpPr>
          <p:nvPr>
            <p:ph idx="1"/>
          </p:nvPr>
        </p:nvSpPr>
        <p:spPr/>
        <p:txBody>
          <a:bodyPr>
            <a:normAutofit/>
          </a:bodyPr>
          <a:lstStyle/>
          <a:p>
            <a:r>
              <a:rPr lang="en-GB" dirty="0"/>
              <a:t>Decision networks</a:t>
            </a:r>
          </a:p>
          <a:p>
            <a:pPr lvl="1"/>
            <a:r>
              <a:rPr lang="en-GB" dirty="0"/>
              <a:t>Probabilistic graphical model extended with decision and utility variables</a:t>
            </a:r>
          </a:p>
          <a:p>
            <a:pPr lvl="1"/>
            <a:r>
              <a:rPr lang="en-GB" dirty="0"/>
              <a:t>Parameterised version: PDecM</a:t>
            </a:r>
          </a:p>
          <a:p>
            <a:pPr lvl="2"/>
            <a:r>
              <a:rPr lang="en-GB" dirty="0"/>
              <a:t>Decision PRVs, utility PRVs, utility parfactors</a:t>
            </a:r>
          </a:p>
          <a:p>
            <a:pPr lvl="2"/>
            <a:r>
              <a:rPr lang="en-GB" dirty="0"/>
              <a:t>Collective decisions for groups of indistinguishable constants</a:t>
            </a:r>
          </a:p>
          <a:p>
            <a:pPr lvl="1"/>
            <a:r>
              <a:rPr lang="en-GB" dirty="0"/>
              <a:t>EU queries, MEU problem</a:t>
            </a:r>
          </a:p>
          <a:p>
            <a:pPr lvl="2"/>
            <a:r>
              <a:rPr lang="en-GB" dirty="0"/>
              <a:t>Find set of actions (decisions) that lead to maximum expect utility</a:t>
            </a:r>
          </a:p>
          <a:p>
            <a:pPr lvl="2"/>
            <a:r>
              <a:rPr lang="en-GB" dirty="0"/>
              <a:t>MEU-LVE using calls to LVE and LVE operators to answer EU queries</a:t>
            </a:r>
          </a:p>
          <a:p>
            <a:pPr lvl="1"/>
            <a:r>
              <a:rPr lang="en-GB" dirty="0"/>
              <a:t>Combination function necessary if using a set of utility PRVs</a:t>
            </a:r>
          </a:p>
          <a:p>
            <a:pPr marL="1200150" lvl="2" indent="-285750">
              <a:buFont typeface="Zapf Dingbats"/>
              <a:buChar char="➝"/>
            </a:pPr>
            <a:r>
              <a:rPr lang="en-GB" dirty="0"/>
              <a:t>Multi-attribute utility theory</a:t>
            </a:r>
          </a:p>
          <a:p>
            <a:pPr lvl="1"/>
            <a:endParaRPr lang="en-GB" dirty="0"/>
          </a:p>
          <a:p>
            <a:endParaRPr lang="en-GB" dirty="0"/>
          </a:p>
        </p:txBody>
      </p:sp>
      <p:sp>
        <p:nvSpPr>
          <p:cNvPr id="4" name="Slide Number Placeholder 3">
            <a:extLst>
              <a:ext uri="{FF2B5EF4-FFF2-40B4-BE49-F238E27FC236}">
                <a16:creationId xmlns:a16="http://schemas.microsoft.com/office/drawing/2014/main" id="{C6FC134A-C5EB-CD4D-8B17-14F74A81526F}"/>
              </a:ext>
            </a:extLst>
          </p:cNvPr>
          <p:cNvSpPr>
            <a:spLocks noGrp="1"/>
          </p:cNvSpPr>
          <p:nvPr>
            <p:ph type="sldNum" sz="quarter" idx="12"/>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770040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E12018-C7A0-844D-AD8E-42FC3689CAF2}"/>
              </a:ext>
            </a:extLst>
          </p:cNvPr>
          <p:cNvSpPr>
            <a:spLocks noGrp="1"/>
          </p:cNvSpPr>
          <p:nvPr>
            <p:ph type="title"/>
          </p:nvPr>
        </p:nvSpPr>
        <p:spPr/>
        <p:txBody>
          <a:bodyPr/>
          <a:lstStyle/>
          <a:p>
            <a:r>
              <a:rPr lang="en-GB" dirty="0"/>
              <a:t>Value of Information</a:t>
            </a:r>
          </a:p>
        </p:txBody>
      </p:sp>
      <p:sp>
        <p:nvSpPr>
          <p:cNvPr id="7" name="Text Placeholder 6">
            <a:extLst>
              <a:ext uri="{FF2B5EF4-FFF2-40B4-BE49-F238E27FC236}">
                <a16:creationId xmlns:a16="http://schemas.microsoft.com/office/drawing/2014/main" id="{1BCCE50D-EB9F-D84D-BD88-B9770CA14E1B}"/>
              </a:ext>
            </a:extLst>
          </p:cNvPr>
          <p:cNvSpPr>
            <a:spLocks noGrp="1"/>
          </p:cNvSpPr>
          <p:nvPr>
            <p:ph type="body" idx="1"/>
          </p:nvPr>
        </p:nvSpPr>
        <p:spPr/>
        <p:txBody>
          <a:bodyPr/>
          <a:lstStyle/>
          <a:p>
            <a:r>
              <a:rPr lang="en-GB" dirty="0"/>
              <a:t>Value of perfect information</a:t>
            </a:r>
          </a:p>
          <a:p>
            <a:r>
              <a:rPr lang="en-GB" dirty="0"/>
              <a:t>Information-gathering agent</a:t>
            </a:r>
          </a:p>
        </p:txBody>
      </p:sp>
      <p:sp>
        <p:nvSpPr>
          <p:cNvPr id="5" name="Slide Number Placeholder 4">
            <a:extLst>
              <a:ext uri="{FF2B5EF4-FFF2-40B4-BE49-F238E27FC236}">
                <a16:creationId xmlns:a16="http://schemas.microsoft.com/office/drawing/2014/main" id="{9AE7BF9A-532C-1345-B56B-01D3B45A7516}"/>
              </a:ext>
            </a:extLst>
          </p:cNvPr>
          <p:cNvSpPr>
            <a:spLocks noGrp="1"/>
          </p:cNvSpPr>
          <p:nvPr>
            <p:ph type="sldNum" sz="quarter" idx="12"/>
          </p:nvPr>
        </p:nvSpPr>
        <p:spPr/>
        <p:txBody>
          <a:bodyPr/>
          <a:lstStyle/>
          <a:p>
            <a:fld id="{67C9959E-8E6B-B04C-9955-EA096F41CA7A}" type="slidenum">
              <a:rPr lang="en-GB" smtClean="0"/>
              <a:t>75</a:t>
            </a:fld>
            <a:endParaRPr lang="en-GB"/>
          </a:p>
        </p:txBody>
      </p:sp>
      <p:pic>
        <p:nvPicPr>
          <p:cNvPr id="8" name="Picture 3" descr="Picture 7">
            <a:extLst>
              <a:ext uri="{FF2B5EF4-FFF2-40B4-BE49-F238E27FC236}">
                <a16:creationId xmlns:a16="http://schemas.microsoft.com/office/drawing/2014/main" id="{CB0A643D-EE49-DD46-A637-F9123E86B2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 t="40085" r="1780" b="2061"/>
          <a:stretch/>
        </p:blipFill>
        <p:spPr bwMode="auto">
          <a:xfrm>
            <a:off x="4763804" y="1519918"/>
            <a:ext cx="3937238" cy="1336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1550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099-5FF2-AF4F-B029-B1D07F35DD54}"/>
              </a:ext>
            </a:extLst>
          </p:cNvPr>
          <p:cNvSpPr>
            <a:spLocks noGrp="1"/>
          </p:cNvSpPr>
          <p:nvPr>
            <p:ph type="title"/>
          </p:nvPr>
        </p:nvSpPr>
        <p:spPr/>
        <p:txBody>
          <a:bodyPr>
            <a:normAutofit/>
          </a:bodyPr>
          <a:lstStyle/>
          <a:p>
            <a:r>
              <a:rPr lang="en-GB" dirty="0"/>
              <a:t>Decision Making in Decision Nets</a:t>
            </a:r>
          </a:p>
        </p:txBody>
      </p:sp>
      <p:sp>
        <p:nvSpPr>
          <p:cNvPr id="4" name="Content Placeholder 3">
            <a:extLst>
              <a:ext uri="{FF2B5EF4-FFF2-40B4-BE49-F238E27FC236}">
                <a16:creationId xmlns:a16="http://schemas.microsoft.com/office/drawing/2014/main" id="{9FF5FEC3-6A73-2C40-8292-FE8974137699}"/>
              </a:ext>
            </a:extLst>
          </p:cNvPr>
          <p:cNvSpPr>
            <a:spLocks noGrp="1"/>
          </p:cNvSpPr>
          <p:nvPr>
            <p:ph idx="1"/>
          </p:nvPr>
        </p:nvSpPr>
        <p:spPr>
          <a:xfrm>
            <a:off x="628650" y="1158240"/>
            <a:ext cx="7886700" cy="5198111"/>
          </a:xfrm>
        </p:spPr>
        <p:txBody>
          <a:bodyPr>
            <a:normAutofit/>
          </a:bodyPr>
          <a:lstStyle/>
          <a:p>
            <a:r>
              <a:rPr lang="en-GB" dirty="0"/>
              <a:t>Assumes that all available information provided to agent before it makes its decision</a:t>
            </a:r>
          </a:p>
          <a:p>
            <a:pPr lvl="1"/>
            <a:r>
              <a:rPr lang="en-GB" dirty="0"/>
              <a:t>Hardly ever the case</a:t>
            </a:r>
          </a:p>
          <a:p>
            <a:pPr lvl="1"/>
            <a:r>
              <a:rPr lang="en-GB" dirty="0"/>
              <a:t>Know what questions to ask!</a:t>
            </a:r>
          </a:p>
          <a:p>
            <a:r>
              <a:rPr lang="en-GB" dirty="0">
                <a:solidFill>
                  <a:schemeClr val="accent1"/>
                </a:solidFill>
              </a:rPr>
              <a:t>Information value </a:t>
            </a:r>
            <a:r>
              <a:rPr lang="en-GB" dirty="0"/>
              <a:t>theory</a:t>
            </a:r>
          </a:p>
          <a:p>
            <a:pPr lvl="1"/>
            <a:r>
              <a:rPr lang="en-GB" dirty="0"/>
              <a:t>Choose what information to acquire</a:t>
            </a:r>
          </a:p>
          <a:p>
            <a:pPr lvl="1"/>
            <a:r>
              <a:rPr lang="en-GB" dirty="0"/>
              <a:t>Assume that prior to selecting an action represented by a decision PRV, the agent can acquire the value of any of the potentially observable PRVs/randvars</a:t>
            </a:r>
          </a:p>
          <a:p>
            <a:pPr lvl="2"/>
            <a:r>
              <a:rPr lang="en-GB" dirty="0"/>
              <a:t>Simplified version of sequential decision making (next section)</a:t>
            </a:r>
          </a:p>
          <a:p>
            <a:pPr lvl="3"/>
            <a:r>
              <a:rPr lang="en-GB" dirty="0"/>
              <a:t>Observation actions affect only agent’s belief state, not the external physical state</a:t>
            </a:r>
          </a:p>
          <a:p>
            <a:pPr lvl="3"/>
            <a:r>
              <a:rPr lang="en-GB" dirty="0"/>
              <a:t>Sequential decision making: actions have effect on surroundings</a:t>
            </a:r>
          </a:p>
        </p:txBody>
      </p:sp>
      <p:sp>
        <p:nvSpPr>
          <p:cNvPr id="3" name="Slide Number Placeholder 2">
            <a:extLst>
              <a:ext uri="{FF2B5EF4-FFF2-40B4-BE49-F238E27FC236}">
                <a16:creationId xmlns:a16="http://schemas.microsoft.com/office/drawing/2014/main" id="{636717B5-E3D6-A543-A087-EB135D2A2AA7}"/>
              </a:ext>
            </a:extLst>
          </p:cNvPr>
          <p:cNvSpPr>
            <a:spLocks noGrp="1"/>
          </p:cNvSpPr>
          <p:nvPr>
            <p:ph type="sldNum" sz="quarter" idx="12"/>
          </p:nvPr>
        </p:nvSpPr>
        <p:spPr/>
        <p:txBody>
          <a:bodyPr/>
          <a:lstStyle/>
          <a:p>
            <a:fld id="{67C9959E-8E6B-B04C-9955-EA096F41CA7A}" type="slidenum">
              <a:rPr lang="en-GB" smtClean="0"/>
              <a:t>76</a:t>
            </a:fld>
            <a:endParaRPr lang="en-GB"/>
          </a:p>
        </p:txBody>
      </p:sp>
    </p:spTree>
    <p:extLst>
      <p:ext uri="{BB962C8B-B14F-4D97-AF65-F5344CB8AC3E}">
        <p14:creationId xmlns:p14="http://schemas.microsoft.com/office/powerpoint/2010/main" val="2007423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de-DE"/>
              <a:t>Value of information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BE6F7B-6859-E642-89BC-6B7ACF3518F7}"/>
                  </a:ext>
                </a:extLst>
              </p:cNvPr>
              <p:cNvSpPr>
                <a:spLocks noGrp="1"/>
              </p:cNvSpPr>
              <p:nvPr>
                <p:ph idx="1"/>
              </p:nvPr>
            </p:nvSpPr>
            <p:spPr>
              <a:xfrm>
                <a:off x="628650" y="1158240"/>
                <a:ext cx="7886700" cy="5320937"/>
              </a:xfrm>
            </p:spPr>
            <p:txBody>
              <a:bodyPr>
                <a:normAutofit fontScale="92500" lnSpcReduction="10000"/>
              </a:bodyPr>
              <a:lstStyle/>
              <a:p>
                <a:r>
                  <a:rPr lang="en-GB" dirty="0"/>
                  <a:t>Idea: Compute value of acquiring each possible piece of evidence</a:t>
                </a:r>
              </a:p>
              <a:p>
                <a:pPr lvl="1"/>
                <a:r>
                  <a:rPr lang="en-GB" dirty="0"/>
                  <a:t>Can be done directly from decision network</a:t>
                </a:r>
              </a:p>
              <a:p>
                <a:r>
                  <a:rPr lang="en-GB" dirty="0"/>
                  <a:t>Example: Buying oil drilling rights</a:t>
                </a:r>
              </a:p>
              <a:p>
                <a:pPr lvl="1"/>
                <a:r>
                  <a:rPr lang="en-GB" dirty="0"/>
                  <a:t>Two blocks </a:t>
                </a:r>
                <a14:m>
                  <m:oMath xmlns:m="http://schemas.openxmlformats.org/officeDocument/2006/math">
                    <m:r>
                      <a:rPr lang="en-GB" b="0" i="1" smtClean="0">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rPr>
                      <m:t>𝐵</m:t>
                    </m:r>
                  </m:oMath>
                </a14:m>
                <a:r>
                  <a:rPr lang="en-GB" dirty="0"/>
                  <a:t>, exactly one has oil, worth </a:t>
                </a:r>
                <a14:m>
                  <m:oMath xmlns:m="http://schemas.openxmlformats.org/officeDocument/2006/math">
                    <m:r>
                      <a:rPr lang="en-GB" i="1" smtClean="0">
                        <a:latin typeface="Cambria Math" panose="02040503050406030204" pitchFamily="18" charset="0"/>
                      </a:rPr>
                      <m:t>𝑘</m:t>
                    </m:r>
                  </m:oMath>
                </a14:m>
                <a:endParaRPr lang="en-GB" dirty="0"/>
              </a:p>
              <a:p>
                <a:pPr lvl="1"/>
                <a:r>
                  <a:rPr lang="en-GB" dirty="0"/>
                  <a:t>Prior probabilities </a:t>
                </a:r>
                <a14:m>
                  <m:oMath xmlns:m="http://schemas.openxmlformats.org/officeDocument/2006/math">
                    <m:r>
                      <a:rPr lang="en-GB" i="1" smtClean="0">
                        <a:latin typeface="Cambria Math" panose="02040503050406030204" pitchFamily="18" charset="0"/>
                      </a:rPr>
                      <m:t>0.5</m:t>
                    </m:r>
                  </m:oMath>
                </a14:m>
                <a:r>
                  <a:rPr lang="en-GB" dirty="0"/>
                  <a:t> each, mutually exclusive</a:t>
                </a:r>
              </a:p>
              <a:p>
                <a:pPr lvl="1"/>
                <a:r>
                  <a:rPr lang="en-GB" dirty="0"/>
                  <a:t>Current price of each block is </a:t>
                </a:r>
                <a14:m>
                  <m:oMath xmlns:m="http://schemas.openxmlformats.org/officeDocument/2006/math">
                    <m:f>
                      <m:fPr>
                        <m:type m:val="skw"/>
                        <m:ctrlPr>
                          <a:rPr lang="en-GB" b="0" i="1" smtClean="0">
                            <a:latin typeface="Cambria Math" panose="02040503050406030204" pitchFamily="18" charset="0"/>
                          </a:rPr>
                        </m:ctrlPr>
                      </m:fPr>
                      <m:num>
                        <m:r>
                          <a:rPr lang="en-GB" b="0" i="1" smtClean="0">
                            <a:latin typeface="Cambria Math" panose="02040503050406030204" pitchFamily="18" charset="0"/>
                          </a:rPr>
                          <m:t>𝑘</m:t>
                        </m:r>
                      </m:num>
                      <m:den>
                        <m:r>
                          <a:rPr lang="en-GB" b="0" i="1" smtClean="0">
                            <a:latin typeface="Cambria Math" panose="02040503050406030204" pitchFamily="18" charset="0"/>
                          </a:rPr>
                          <m:t>2</m:t>
                        </m:r>
                      </m:den>
                    </m:f>
                  </m:oMath>
                </a14:m>
                <a:endParaRPr lang="en-GB" b="0" dirty="0"/>
              </a:p>
              <a:p>
                <a:pPr lvl="1"/>
                <a:r>
                  <a:rPr lang="en-GB" dirty="0"/>
                  <a:t>“Consultant” offers accurate survey of </a:t>
                </a:r>
                <a14:m>
                  <m:oMath xmlns:m="http://schemas.openxmlformats.org/officeDocument/2006/math">
                    <m:r>
                      <a:rPr lang="en-GB" i="1" smtClean="0">
                        <a:latin typeface="Cambria Math" panose="02040503050406030204" pitchFamily="18" charset="0"/>
                      </a:rPr>
                      <m:t>𝐴</m:t>
                    </m:r>
                  </m:oMath>
                </a14:m>
                <a:r>
                  <a:rPr lang="en-GB" dirty="0"/>
                  <a:t> </a:t>
                </a:r>
              </a:p>
              <a:p>
                <a:pPr lvl="1"/>
                <a:r>
                  <a:rPr lang="en-GB" dirty="0"/>
                  <a:t>Fair price for survey?</a:t>
                </a:r>
              </a:p>
              <a:p>
                <a:pPr lvl="1"/>
                <a:r>
                  <a:rPr lang="en-GB" dirty="0"/>
                  <a:t>Solution: Compute expected value of information</a:t>
                </a:r>
              </a:p>
              <a:p>
                <a:pPr lvl="2"/>
                <a:r>
                  <a:rPr lang="en-GB" dirty="0"/>
                  <a:t>= expected value of best action given the information</a:t>
                </a:r>
                <a:br>
                  <a:rPr lang="en-GB" dirty="0"/>
                </a:br>
                <a:r>
                  <a:rPr lang="en-GB" dirty="0"/>
                  <a:t>minus expected value of best action without information</a:t>
                </a:r>
              </a:p>
              <a:p>
                <a:pPr lvl="2"/>
                <a:r>
                  <a:rPr lang="en-GB" dirty="0"/>
                  <a:t>Survey may say “oil in A” or “no oil in A”, probability </a:t>
                </a:r>
                <a14:m>
                  <m:oMath xmlns:m="http://schemas.openxmlformats.org/officeDocument/2006/math">
                    <m:r>
                      <a:rPr lang="en-GB" i="1" smtClean="0">
                        <a:latin typeface="Cambria Math" panose="02040503050406030204" pitchFamily="18" charset="0"/>
                      </a:rPr>
                      <m:t>0.5</m:t>
                    </m:r>
                  </m:oMath>
                </a14:m>
                <a:r>
                  <a:rPr lang="en-GB" dirty="0"/>
                  <a:t> each (given!)</a:t>
                </a:r>
                <a:br>
                  <a:rPr lang="en-GB" dirty="0"/>
                </a:br>
                <a:r>
                  <a:rPr lang="en-GB" dirty="0"/>
                  <a:t> </a:t>
                </a:r>
                <a14:m>
                  <m:oMath xmlns:m="http://schemas.openxmlformats.org/officeDocument/2006/math">
                    <m:r>
                      <a:rPr lang="en-GB" b="0" i="1" smtClean="0">
                        <a:latin typeface="Cambria Math" panose="02040503050406030204" pitchFamily="18" charset="0"/>
                      </a:rPr>
                      <m:t>=[0.5</m:t>
                    </m:r>
                    <m:r>
                      <a:rPr lang="en-GB" b="0" i="1" smtClean="0">
                        <a:latin typeface="Cambria Math" panose="02040503050406030204" pitchFamily="18" charset="0"/>
                        <a:ea typeface="Cambria Math" panose="02040503050406030204" pitchFamily="18" charset="0"/>
                      </a:rPr>
                      <m:t>∙</m:t>
                    </m:r>
                    <m:r>
                      <m:rPr>
                        <m:nor/>
                      </m:rPr>
                      <a:rPr lang="en-GB" b="0" i="0" smtClean="0">
                        <a:latin typeface="Cambria Math" panose="02040503050406030204" pitchFamily="18" charset="0"/>
                        <a:ea typeface="Cambria Math" panose="02040503050406030204" pitchFamily="18" charset="0"/>
                      </a:rPr>
                      <m:t>value</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of</m:t>
                    </m:r>
                    <m:r>
                      <m:rPr>
                        <m:nor/>
                      </m:rPr>
                      <a:rPr lang="de-DE" b="0" i="0" smtClean="0">
                        <a:latin typeface="Cambria Math" panose="02040503050406030204" pitchFamily="18" charset="0"/>
                        <a:ea typeface="Cambria Math" panose="02040503050406030204" pitchFamily="18" charset="0"/>
                      </a:rPr>
                      <m:t> </m:t>
                    </m:r>
                    <m:r>
                      <m:rPr>
                        <m:nor/>
                      </m:rPr>
                      <a:rPr lang="en-GB" dirty="0"/>
                      <m:t>“</m:t>
                    </m:r>
                    <m:r>
                      <m:rPr>
                        <m:nor/>
                      </m:rPr>
                      <a:rPr lang="en-GB" b="0" i="0" smtClean="0">
                        <a:latin typeface="Cambria Math" panose="02040503050406030204" pitchFamily="18" charset="0"/>
                        <a:ea typeface="Cambria Math" panose="02040503050406030204" pitchFamily="18" charset="0"/>
                      </a:rPr>
                      <m:t>buy</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A</m:t>
                    </m:r>
                    <m:r>
                      <m:rPr>
                        <m:nor/>
                      </m:rPr>
                      <a:rPr lang="en-GB" dirty="0"/>
                      <m:t>”</m:t>
                    </m:r>
                    <m:r>
                      <m:rPr>
                        <m:nor/>
                      </m:rPr>
                      <a:rPr lang="de-DE" b="0" i="0" dirty="0" smtClean="0"/>
                      <m:t> </m:t>
                    </m:r>
                    <m:r>
                      <m:rPr>
                        <m:nor/>
                      </m:rPr>
                      <a:rPr lang="en-GB" b="0" i="0" smtClean="0">
                        <a:latin typeface="Cambria Math" panose="02040503050406030204" pitchFamily="18" charset="0"/>
                        <a:ea typeface="Cambria Math" panose="02040503050406030204" pitchFamily="18" charset="0"/>
                      </a:rPr>
                      <m:t>given</m:t>
                    </m:r>
                    <m:r>
                      <m:rPr>
                        <m:nor/>
                      </m:rPr>
                      <a:rPr lang="de-DE" b="0" i="0" smtClean="0">
                        <a:latin typeface="Cambria Math" panose="02040503050406030204" pitchFamily="18" charset="0"/>
                        <a:ea typeface="Cambria Math" panose="02040503050406030204" pitchFamily="18" charset="0"/>
                      </a:rPr>
                      <m:t> </m:t>
                    </m:r>
                    <m:r>
                      <m:rPr>
                        <m:nor/>
                      </m:rPr>
                      <a:rPr lang="en-GB" dirty="0"/>
                      <m:t>“</m:t>
                    </m:r>
                    <m:r>
                      <m:rPr>
                        <m:nor/>
                      </m:rPr>
                      <a:rPr lang="en-GB" b="0" i="0" smtClean="0">
                        <a:latin typeface="Cambria Math" panose="02040503050406030204" pitchFamily="18" charset="0"/>
                        <a:ea typeface="Cambria Math" panose="02040503050406030204" pitchFamily="18" charset="0"/>
                      </a:rPr>
                      <m:t>oil</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in</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A</m:t>
                    </m:r>
                    <m:r>
                      <m:rPr>
                        <m:nor/>
                      </m:rPr>
                      <a:rPr lang="en-GB" dirty="0"/>
                      <m:t>”</m:t>
                    </m:r>
                  </m:oMath>
                </a14:m>
                <a:br>
                  <a:rPr lang="de-DE" dirty="0"/>
                </a:br>
                <a14:m>
                  <m:oMath xmlns:m="http://schemas.openxmlformats.org/officeDocument/2006/math">
                    <m:r>
                      <a:rPr lang="de-DE" b="0" i="0" dirty="0" smtClean="0">
                        <a:latin typeface="Cambria Math" panose="02040503050406030204" pitchFamily="18" charset="0"/>
                      </a:rPr>
                      <m:t>           </m:t>
                    </m:r>
                    <m:r>
                      <a:rPr lang="de-DE" b="0" i="1" dirty="0" smtClean="0">
                        <a:latin typeface="Cambria Math" panose="02040503050406030204" pitchFamily="18" charset="0"/>
                      </a:rPr>
                      <m:t>+ </m:t>
                    </m:r>
                    <m:r>
                      <a:rPr lang="en-GB" i="1">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r>
                      <m:rPr>
                        <m:nor/>
                      </m:rPr>
                      <a:rPr lang="en-GB">
                        <a:latin typeface="Cambria Math" panose="02040503050406030204" pitchFamily="18" charset="0"/>
                        <a:ea typeface="Cambria Math" panose="02040503050406030204" pitchFamily="18" charset="0"/>
                      </a:rPr>
                      <m:t>value</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of</m:t>
                    </m:r>
                    <m:r>
                      <m:rPr>
                        <m:nor/>
                      </m:rPr>
                      <a:rPr lang="de-DE">
                        <a:latin typeface="Cambria Math" panose="02040503050406030204" pitchFamily="18" charset="0"/>
                        <a:ea typeface="Cambria Math" panose="02040503050406030204" pitchFamily="18" charset="0"/>
                      </a:rPr>
                      <m:t> </m:t>
                    </m:r>
                    <m:r>
                      <m:rPr>
                        <m:nor/>
                      </m:rPr>
                      <a:rPr lang="en-GB" dirty="0"/>
                      <m:t>“</m:t>
                    </m:r>
                    <m:r>
                      <m:rPr>
                        <m:nor/>
                      </m:rPr>
                      <a:rPr lang="en-GB">
                        <a:latin typeface="Cambria Math" panose="02040503050406030204" pitchFamily="18" charset="0"/>
                        <a:ea typeface="Cambria Math" panose="02040503050406030204" pitchFamily="18" charset="0"/>
                      </a:rPr>
                      <m:t>buy</m:t>
                    </m:r>
                    <m:r>
                      <m:rPr>
                        <m:nor/>
                      </m:rPr>
                      <a:rPr lang="en-GB">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B</m:t>
                    </m:r>
                    <m:r>
                      <m:rPr>
                        <m:nor/>
                      </m:rPr>
                      <a:rPr lang="en-GB" dirty="0"/>
                      <m:t>”</m:t>
                    </m:r>
                    <m:r>
                      <m:rPr>
                        <m:nor/>
                      </m:rPr>
                      <a:rPr lang="de-DE" dirty="0"/>
                      <m:t> </m:t>
                    </m:r>
                    <m:r>
                      <m:rPr>
                        <m:nor/>
                      </m:rPr>
                      <a:rPr lang="en-GB">
                        <a:latin typeface="Cambria Math" panose="02040503050406030204" pitchFamily="18" charset="0"/>
                        <a:ea typeface="Cambria Math" panose="02040503050406030204" pitchFamily="18" charset="0"/>
                      </a:rPr>
                      <m:t>given</m:t>
                    </m:r>
                    <m:r>
                      <m:rPr>
                        <m:nor/>
                      </m:rPr>
                      <a:rPr lang="de-DE">
                        <a:latin typeface="Cambria Math" panose="02040503050406030204" pitchFamily="18" charset="0"/>
                        <a:ea typeface="Cambria Math" panose="02040503050406030204" pitchFamily="18" charset="0"/>
                      </a:rPr>
                      <m:t> </m:t>
                    </m:r>
                    <m:r>
                      <m:rPr>
                        <m:nor/>
                      </m:rPr>
                      <a:rPr lang="en-GB" dirty="0"/>
                      <m:t>“</m:t>
                    </m:r>
                    <m:r>
                      <m:rPr>
                        <m:nor/>
                      </m:rPr>
                      <a:rPr lang="de-DE" b="0" i="0" dirty="0" smtClean="0"/>
                      <m:t>no</m:t>
                    </m:r>
                    <m:r>
                      <m:rPr>
                        <m:nor/>
                      </m:rPr>
                      <a:rPr lang="de-DE" b="0" i="0" dirty="0" smtClean="0"/>
                      <m:t> </m:t>
                    </m:r>
                    <m:r>
                      <m:rPr>
                        <m:nor/>
                      </m:rPr>
                      <a:rPr lang="en-GB">
                        <a:latin typeface="Cambria Math" panose="02040503050406030204" pitchFamily="18" charset="0"/>
                        <a:ea typeface="Cambria Math" panose="02040503050406030204" pitchFamily="18" charset="0"/>
                      </a:rPr>
                      <m:t>oil</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in</m:t>
                    </m:r>
                    <m:r>
                      <m:rPr>
                        <m:nor/>
                      </m:rPr>
                      <a:rPr lang="en-GB">
                        <a:latin typeface="Cambria Math" panose="02040503050406030204" pitchFamily="18" charset="0"/>
                        <a:ea typeface="Cambria Math" panose="02040503050406030204" pitchFamily="18" charset="0"/>
                      </a:rPr>
                      <m:t> </m:t>
                    </m:r>
                    <m:r>
                      <m:rPr>
                        <m:nor/>
                      </m:rPr>
                      <a:rPr lang="en-GB">
                        <a:latin typeface="Cambria Math" panose="02040503050406030204" pitchFamily="18" charset="0"/>
                        <a:ea typeface="Cambria Math" panose="02040503050406030204" pitchFamily="18" charset="0"/>
                      </a:rPr>
                      <m:t>A</m:t>
                    </m:r>
                    <m:r>
                      <m:rPr>
                        <m:nor/>
                      </m:rPr>
                      <a:rPr lang="en-GB" dirty="0"/>
                      <m:t>”</m:t>
                    </m:r>
                    <m:r>
                      <a:rPr lang="en-GB" b="0" i="1" smtClean="0">
                        <a:latin typeface="Cambria Math" panose="02040503050406030204" pitchFamily="18" charset="0"/>
                      </a:rPr>
                      <m:t>]</m:t>
                    </m:r>
                    <m:r>
                      <a:rPr lang="de-DE" b="0" i="1" smtClean="0">
                        <a:latin typeface="Cambria Math" panose="02040503050406030204" pitchFamily="18" charset="0"/>
                      </a:rPr>
                      <m:t> −0</m:t>
                    </m:r>
                  </m:oMath>
                </a14:m>
                <a:br>
                  <a:rPr lang="de-DE" b="0" dirty="0"/>
                </a:br>
                <a:r>
                  <a:rPr lang="de-DE" b="0" dirty="0"/>
                  <a:t> </a:t>
                </a:r>
                <a14:m>
                  <m:oMath xmlns:m="http://schemas.openxmlformats.org/officeDocument/2006/math">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e>
                    </m:d>
                    <m:r>
                      <a:rPr lang="de-DE" b="0" i="1" smtClean="0">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0.5</m:t>
                        </m:r>
                        <m:r>
                          <a:rPr lang="en-GB" i="1">
                            <a:latin typeface="Cambria Math" panose="02040503050406030204" pitchFamily="18" charset="0"/>
                            <a:ea typeface="Cambria Math" panose="02040503050406030204" pitchFamily="18" charset="0"/>
                          </a:rPr>
                          <m:t>∙</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e>
                    </m:d>
                    <m:r>
                      <a:rPr lang="de-DE" b="0" i="1" smtClean="0">
                        <a:latin typeface="Cambria Math" panose="02040503050406030204" pitchFamily="18" charset="0"/>
                      </a:rPr>
                      <m:t>−0=</m:t>
                    </m:r>
                    <m:f>
                      <m:fPr>
                        <m:type m:val="skw"/>
                        <m:ctrlPr>
                          <a:rPr lang="en-GB" i="1">
                            <a:latin typeface="Cambria Math" panose="02040503050406030204" pitchFamily="18" charset="0"/>
                          </a:rPr>
                        </m:ctrlPr>
                      </m:fPr>
                      <m:num>
                        <m:r>
                          <a:rPr lang="en-GB" i="1">
                            <a:latin typeface="Cambria Math" panose="02040503050406030204" pitchFamily="18" charset="0"/>
                          </a:rPr>
                          <m:t>𝑘</m:t>
                        </m:r>
                      </m:num>
                      <m:den>
                        <m:r>
                          <a:rPr lang="en-GB" i="1">
                            <a:latin typeface="Cambria Math" panose="02040503050406030204" pitchFamily="18" charset="0"/>
                          </a:rPr>
                          <m:t>2</m:t>
                        </m:r>
                      </m:den>
                    </m:f>
                  </m:oMath>
                </a14:m>
                <a:endParaRPr lang="de-DE" b="0" dirty="0"/>
              </a:p>
            </p:txBody>
          </p:sp>
        </mc:Choice>
        <mc:Fallback xmlns="">
          <p:sp>
            <p:nvSpPr>
              <p:cNvPr id="5" name="Content Placeholder 4">
                <a:extLst>
                  <a:ext uri="{FF2B5EF4-FFF2-40B4-BE49-F238E27FC236}">
                    <a16:creationId xmlns:a16="http://schemas.microsoft.com/office/drawing/2014/main" id="{4FBE6F7B-6859-E642-89BC-6B7ACF3518F7}"/>
                  </a:ext>
                </a:extLst>
              </p:cNvPr>
              <p:cNvSpPr>
                <a:spLocks noGrp="1" noRot="1" noChangeAspect="1" noMove="1" noResize="1" noEditPoints="1" noAdjustHandles="1" noChangeArrowheads="1" noChangeShapeType="1" noTextEdit="1"/>
              </p:cNvSpPr>
              <p:nvPr>
                <p:ph idx="1"/>
              </p:nvPr>
            </p:nvSpPr>
            <p:spPr>
              <a:xfrm>
                <a:off x="628650" y="1158240"/>
                <a:ext cx="7886700" cy="5320937"/>
              </a:xfrm>
              <a:blipFill>
                <a:blip r:embed="rId3"/>
                <a:stretch>
                  <a:fillRect l="-1286" t="-2143" r="-1768" b="-116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B84120AF-D5B6-9B45-815F-4701F1FA6D71}"/>
              </a:ext>
            </a:extLst>
          </p:cNvPr>
          <p:cNvSpPr>
            <a:spLocks noGrp="1"/>
          </p:cNvSpPr>
          <p:nvPr>
            <p:ph type="sldNum" sz="quarter" idx="12"/>
          </p:nvPr>
        </p:nvSpPr>
        <p:spPr/>
        <p:txBody>
          <a:bodyPr/>
          <a:lstStyle/>
          <a:p>
            <a:fld id="{67C9959E-8E6B-B04C-9955-EA096F41CA7A}" type="slidenum">
              <a:rPr lang="en-GB" smtClean="0"/>
              <a:pPr/>
              <a:t>77</a:t>
            </a:fld>
            <a:endParaRPr lang="en-GB"/>
          </a:p>
        </p:txBody>
      </p:sp>
    </p:spTree>
    <p:extLst>
      <p:ext uri="{BB962C8B-B14F-4D97-AF65-F5344CB8AC3E}">
        <p14:creationId xmlns:p14="http://schemas.microsoft.com/office/powerpoint/2010/main" val="43890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de-DE"/>
              <a:t>General formula</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33706F6-0650-3045-9FDA-535B38D67B20}"/>
                  </a:ext>
                </a:extLst>
              </p:cNvPr>
              <p:cNvSpPr>
                <a:spLocks noGrp="1"/>
              </p:cNvSpPr>
              <p:nvPr>
                <p:ph idx="1"/>
              </p:nvPr>
            </p:nvSpPr>
            <p:spPr>
              <a:xfrm>
                <a:off x="628650" y="1158240"/>
                <a:ext cx="8007350" cy="5018723"/>
              </a:xfrm>
            </p:spPr>
            <p:txBody>
              <a:bodyPr>
                <a:normAutofit fontScale="85000" lnSpcReduction="10000"/>
              </a:bodyPr>
              <a:lstStyle/>
              <a:p>
                <a:r>
                  <a:rPr lang="en-GB" dirty="0"/>
                  <a:t>Current evidence </a:t>
                </a:r>
                <a14:m>
                  <m:oMath xmlns:m="http://schemas.openxmlformats.org/officeDocument/2006/math">
                    <m:r>
                      <a:rPr lang="en-GB" i="1" dirty="0" smtClean="0">
                        <a:latin typeface="Cambria Math" panose="02040503050406030204" pitchFamily="18" charset="0"/>
                      </a:rPr>
                      <m:t>𝐸</m:t>
                    </m:r>
                  </m:oMath>
                </a14:m>
                <a:r>
                  <a:rPr lang="en-GB" dirty="0"/>
                  <a:t>, current best action </a:t>
                </a:r>
                <a14:m>
                  <m:oMath xmlns:m="http://schemas.openxmlformats.org/officeDocument/2006/math">
                    <m:r>
                      <a:rPr lang="en-GB" i="1" smtClean="0">
                        <a:latin typeface="Cambria Math" panose="02040503050406030204" pitchFamily="18" charset="0"/>
                        <a:ea typeface="Cambria Math" panose="02040503050406030204" pitchFamily="18" charset="0"/>
                      </a:rPr>
                      <m:t>𝛼</m:t>
                    </m:r>
                  </m:oMath>
                </a14:m>
                <a:r>
                  <a:rPr lang="en-GB" dirty="0"/>
                  <a:t>, possible action outcomes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𝑖</m:t>
                        </m:r>
                      </m:sub>
                    </m:sSub>
                  </m:oMath>
                </a14:m>
                <a:r>
                  <a:rPr lang="en-GB" dirty="0"/>
                  <a:t>, potential new evidence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𝐸𝑈</m:t>
                      </m:r>
                      <m:d>
                        <m:dPr>
                          <m:endChr m:val="|"/>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e>
                      </m:d>
                      <m:r>
                        <a:rPr lang="de-DE" b="0" i="1" smtClean="0">
                          <a:latin typeface="Cambria Math" panose="02040503050406030204" pitchFamily="18" charset="0"/>
                          <a:ea typeface="Cambria Math" panose="02040503050406030204" pitchFamily="18" charset="0"/>
                        </a:rPr>
                        <m:t>𝐸</m:t>
                      </m:r>
                      <m:r>
                        <a:rPr lang="de-DE" b="0" i="0" smtClean="0">
                          <a:latin typeface="Cambria Math" panose="02040503050406030204" pitchFamily="18" charset="0"/>
                          <a:ea typeface="Cambria Math" panose="02040503050406030204" pitchFamily="18" charset="0"/>
                        </a:rPr>
                        <m:t>)=</m:t>
                      </m:r>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r>
                            <m:rPr>
                              <m:sty m:val="p"/>
                            </m:rPr>
                            <a:rPr lang="de-DE" b="0" i="0" smtClean="0">
                              <a:latin typeface="Cambria Math" panose="02040503050406030204" pitchFamily="18" charset="0"/>
                              <a:ea typeface="Cambria Math" panose="02040503050406030204" pitchFamily="18" charset="0"/>
                            </a:rPr>
                            <m:t>a</m:t>
                          </m:r>
                        </m:lim>
                      </m:limLow>
                      <m:nary>
                        <m:naryPr>
                          <m:chr m:val="∑"/>
                          <m:limLoc m:val="subSup"/>
                          <m:supHide m:val="on"/>
                          <m:ctrlPr>
                            <a:rPr lang="de-DE" b="0" i="1" smtClean="0">
                              <a:latin typeface="Cambria Math" panose="02040503050406030204" pitchFamily="18" charset="0"/>
                              <a:ea typeface="Cambria Math" panose="02040503050406030204" pitchFamily="18" charset="0"/>
                            </a:rPr>
                          </m:ctrlPr>
                        </m:naryPr>
                        <m:sub>
                          <m:r>
                            <m:rPr>
                              <m:brk m:alnAt="9"/>
                            </m:rPr>
                            <a:rPr lang="de-DE" b="0" i="1" smtClean="0">
                              <a:latin typeface="Cambria Math" panose="02040503050406030204" pitchFamily="18" charset="0"/>
                              <a:ea typeface="Cambria Math" panose="02040503050406030204" pitchFamily="18" charset="0"/>
                            </a:rPr>
                            <m:t>𝑖</m:t>
                          </m:r>
                        </m:sub>
                        <m:sup/>
                        <m:e>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e>
                          </m:d>
                        </m:e>
                      </m:nary>
                    </m:oMath>
                  </m:oMathPara>
                </a14:m>
                <a:endParaRPr lang="en-GB" dirty="0"/>
              </a:p>
              <a:p>
                <a:r>
                  <a:rPr lang="en-GB" dirty="0"/>
                  <a:t>Suppose we knew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𝑒</m:t>
                        </m:r>
                      </m:e>
                      <m:sub>
                        <m:r>
                          <a:rPr lang="de-DE" b="0" i="1" smtClean="0">
                            <a:latin typeface="Cambria Math" panose="02040503050406030204" pitchFamily="18" charset="0"/>
                          </a:rPr>
                          <m:t>𝑗𝑘</m:t>
                        </m:r>
                      </m:sub>
                    </m:sSub>
                  </m:oMath>
                </a14:m>
                <a:r>
                  <a:rPr lang="en-GB" dirty="0"/>
                  <a:t>, then we would choose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𝑗𝑘</m:t>
                        </m:r>
                      </m:sub>
                    </m:sSub>
                  </m:oMath>
                </a14:m>
                <a:r>
                  <a:rPr lang="en-GB" dirty="0"/>
                  <a:t> such that</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𝐸𝑈</m:t>
                      </m:r>
                      <m:d>
                        <m:dPr>
                          <m:ctrlPr>
                            <a:rPr lang="de-DE" b="0" i="1" smtClean="0">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m:t>
                                  </m:r>
                                </m:e>
                                <m:sub>
                                  <m:r>
                                    <a:rPr lang="de-DE" i="1">
                                      <a:latin typeface="Cambria Math" panose="02040503050406030204" pitchFamily="18" charset="0"/>
                                      <a:ea typeface="Cambria Math" panose="02040503050406030204" pitchFamily="18" charset="0"/>
                                    </a:rPr>
                                    <m:t>𝑗𝑘</m:t>
                                  </m:r>
                                </m:sub>
                              </m:sSub>
                            </m:sub>
                          </m:sSub>
                          <m:r>
                            <a:rPr lang="de-DE" b="0" i="1" smtClean="0">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r>
                        <a:rPr lang="de-DE">
                          <a:latin typeface="Cambria Math" panose="02040503050406030204" pitchFamily="18" charset="0"/>
                          <a:ea typeface="Cambria Math" panose="02040503050406030204" pitchFamily="18" charset="0"/>
                        </a:rPr>
                        <m:t>=</m:t>
                      </m:r>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m:rPr>
                              <m:sty m:val="p"/>
                            </m:rPr>
                            <a:rPr lang="de-DE">
                              <a:latin typeface="Cambria Math" panose="02040503050406030204" pitchFamily="18" charset="0"/>
                              <a:ea typeface="Cambria Math" panose="02040503050406030204" pitchFamily="18" charset="0"/>
                            </a:rPr>
                            <m:t>a</m:t>
                          </m:r>
                        </m:lim>
                      </m:limLow>
                      <m:nary>
                        <m:naryPr>
                          <m:chr m:val="∑"/>
                          <m:limLoc m:val="subSup"/>
                          <m:supHide m:val="on"/>
                          <m:ctrlPr>
                            <a:rPr lang="de-DE" i="1">
                              <a:latin typeface="Cambria Math" panose="02040503050406030204" pitchFamily="18" charset="0"/>
                              <a:ea typeface="Cambria Math" panose="02040503050406030204" pitchFamily="18" charset="0"/>
                            </a:rPr>
                          </m:ctrlPr>
                        </m:naryPr>
                        <m:sub>
                          <m:r>
                            <m:rPr>
                              <m:brk m:alnAt="9"/>
                            </m:rPr>
                            <a:rPr lang="de-DE" i="1">
                              <a:latin typeface="Cambria Math" panose="02040503050406030204" pitchFamily="18" charset="0"/>
                              <a:ea typeface="Cambria Math" panose="02040503050406030204" pitchFamily="18" charset="0"/>
                            </a:rPr>
                            <m:t>𝑖</m:t>
                          </m:r>
                        </m:sub>
                        <m:sup/>
                        <m:e>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𝑒</m:t>
                                  </m:r>
                                </m:e>
                                <m:sub>
                                  <m:r>
                                    <a:rPr lang="de-DE" b="0" i="1" smtClean="0">
                                      <a:latin typeface="Cambria Math" panose="02040503050406030204" pitchFamily="18" charset="0"/>
                                      <a:ea typeface="Cambria Math" panose="02040503050406030204" pitchFamily="18" charset="0"/>
                                    </a:rPr>
                                    <m:t>𝑗𝑘</m:t>
                                  </m:r>
                                </m:sub>
                              </m:sSub>
                            </m:e>
                          </m:d>
                        </m:e>
                      </m:nary>
                    </m:oMath>
                  </m:oMathPara>
                </a14:m>
                <a:endParaRPr lang="en-GB" dirty="0"/>
              </a:p>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en-GB" dirty="0"/>
                  <a:t> is a random variable whose value is currently unknown</a:t>
                </a:r>
                <a:br>
                  <a:rPr lang="en-GB" dirty="0"/>
                </a:br>
                <a:r>
                  <a:rPr lang="en-GB" dirty="0"/>
                  <a:t>⇒ must compute expected gain over all possible values:</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𝑘</m:t>
                              </m:r>
                            </m:sub>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 | </m:t>
                                  </m:r>
                                  <m:r>
                                    <a:rPr lang="de-DE" b="0" i="1" smtClean="0">
                                      <a:latin typeface="Cambria Math" panose="02040503050406030204" pitchFamily="18" charset="0"/>
                                    </a:rPr>
                                    <m:t>𝐸</m:t>
                                  </m:r>
                                </m:e>
                              </m:d>
                            </m:e>
                          </m:nary>
                          <m:r>
                            <a:rPr lang="de-DE" b="0" i="1" smtClean="0">
                              <a:latin typeface="Cambria Math" panose="02040503050406030204" pitchFamily="18" charset="0"/>
                            </a:rPr>
                            <m:t>𝐸𝑈</m:t>
                          </m:r>
                          <m:d>
                            <m:dPr>
                              <m:ctrlPr>
                                <a:rPr lang="de-DE" i="1">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m:t>
                                      </m:r>
                                    </m:e>
                                    <m:sub>
                                      <m:r>
                                        <a:rPr lang="de-DE" i="1">
                                          <a:latin typeface="Cambria Math" panose="02040503050406030204" pitchFamily="18" charset="0"/>
                                          <a:ea typeface="Cambria Math" panose="02040503050406030204" pitchFamily="18" charset="0"/>
                                        </a:rPr>
                                        <m:t>𝑗𝑘</m:t>
                                      </m:r>
                                    </m:sub>
                                  </m:sSub>
                                </m:sub>
                              </m:sSub>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e>
                      </m:d>
                      <m:r>
                        <a:rPr lang="de-DE" b="0" i="1" smtClean="0">
                          <a:latin typeface="Cambria Math" panose="02040503050406030204" pitchFamily="18" charset="0"/>
                        </a:rPr>
                        <m:t>−</m:t>
                      </m:r>
                      <m:r>
                        <a:rPr lang="de-DE" b="0" i="1" smtClean="0">
                          <a:latin typeface="Cambria Math" panose="02040503050406030204" pitchFamily="18" charset="0"/>
                        </a:rPr>
                        <m:t>𝐸𝑈</m:t>
                      </m:r>
                      <m:d>
                        <m:dPr>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m:t>
                          </m:r>
                        </m:e>
                      </m:d>
                    </m:oMath>
                  </m:oMathPara>
                </a14:m>
                <a:endParaRPr lang="en-GB" dirty="0"/>
              </a:p>
              <a:p>
                <a:pPr lvl="1"/>
                <a:r>
                  <a:rPr lang="en-GB" dirty="0">
                    <a:solidFill>
                      <a:schemeClr val="accent1"/>
                    </a:solidFill>
                  </a:rPr>
                  <a:t>VPI =  value of perfect information</a:t>
                </a:r>
              </a:p>
            </p:txBody>
          </p:sp>
        </mc:Choice>
        <mc:Fallback xmlns="">
          <p:sp>
            <p:nvSpPr>
              <p:cNvPr id="6" name="Content Placeholder 5">
                <a:extLst>
                  <a:ext uri="{FF2B5EF4-FFF2-40B4-BE49-F238E27FC236}">
                    <a16:creationId xmlns:a16="http://schemas.microsoft.com/office/drawing/2014/main" id="{333706F6-0650-3045-9FDA-535B38D67B20}"/>
                  </a:ext>
                </a:extLst>
              </p:cNvPr>
              <p:cNvSpPr>
                <a:spLocks noGrp="1" noRot="1" noChangeAspect="1" noMove="1" noResize="1" noEditPoints="1" noAdjustHandles="1" noChangeArrowheads="1" noChangeShapeType="1" noTextEdit="1"/>
              </p:cNvSpPr>
              <p:nvPr>
                <p:ph idx="1"/>
              </p:nvPr>
            </p:nvSpPr>
            <p:spPr>
              <a:xfrm>
                <a:off x="628650" y="1158240"/>
                <a:ext cx="8007350" cy="5018723"/>
              </a:xfrm>
              <a:blipFill>
                <a:blip r:embed="rId3"/>
                <a:stretch>
                  <a:fillRect l="-1585" t="-16162" b="-2828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10CC58C-76AB-4F4B-9F3E-0A995817C19E}"/>
              </a:ext>
            </a:extLst>
          </p:cNvPr>
          <p:cNvSpPr>
            <a:spLocks noGrp="1"/>
          </p:cNvSpPr>
          <p:nvPr>
            <p:ph type="sldNum" sz="quarter" idx="12"/>
          </p:nvPr>
        </p:nvSpPr>
        <p:spPr/>
        <p:txBody>
          <a:bodyPr/>
          <a:lstStyle/>
          <a:p>
            <a:fld id="{67C9959E-8E6B-B04C-9955-EA096F41CA7A}" type="slidenum">
              <a:rPr lang="en-GB" smtClean="0"/>
              <a:pPr/>
              <a:t>78</a:t>
            </a:fld>
            <a:endParaRPr lang="en-GB"/>
          </a:p>
        </p:txBody>
      </p:sp>
    </p:spTree>
    <p:extLst>
      <p:ext uri="{BB962C8B-B14F-4D97-AF65-F5344CB8AC3E}">
        <p14:creationId xmlns:p14="http://schemas.microsoft.com/office/powerpoint/2010/main" val="20996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de-DE"/>
              <a:t>Properties of VPI</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9202784-F6BA-9F4B-BA8D-170CC8373246}"/>
                  </a:ext>
                </a:extLst>
              </p:cNvPr>
              <p:cNvSpPr>
                <a:spLocks noGrp="1"/>
              </p:cNvSpPr>
              <p:nvPr>
                <p:ph idx="1"/>
              </p:nvPr>
            </p:nvSpPr>
            <p:spPr/>
            <p:txBody>
              <a:bodyPr>
                <a:normAutofit fontScale="92500"/>
              </a:bodyPr>
              <a:lstStyle/>
              <a:p>
                <a:r>
                  <a:rPr lang="en-GB" dirty="0">
                    <a:solidFill>
                      <a:schemeClr val="accent1"/>
                    </a:solidFill>
                  </a:rPr>
                  <a:t>Non-negative</a:t>
                </a:r>
                <a:r>
                  <a:rPr lang="en-GB" dirty="0"/>
                  <a:t> – in expectation</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≥0</m:t>
                      </m:r>
                    </m:oMath>
                  </m:oMathPara>
                </a14:m>
                <a:endParaRPr lang="en-GB" dirty="0"/>
              </a:p>
              <a:p>
                <a:r>
                  <a:rPr lang="en-GB" dirty="0">
                    <a:solidFill>
                      <a:schemeClr val="accent1"/>
                    </a:solidFill>
                  </a:rPr>
                  <a:t>Non-additive</a:t>
                </a:r>
                <a:r>
                  <a:rPr lang="en-GB" dirty="0"/>
                  <a:t> – consider, e.g., obtaining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en-GB" dirty="0"/>
                  <a:t> twice</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𝑘</m:t>
                              </m:r>
                            </m:sub>
                          </m:sSub>
                        </m:e>
                      </m:d>
                    </m:oMath>
                  </m:oMathPara>
                </a14:m>
                <a:endParaRPr lang="de-DE" b="0" dirty="0">
                  <a:ea typeface="Cambria Math" panose="02040503050406030204" pitchFamily="18" charset="0"/>
                </a:endParaRPr>
              </a:p>
              <a:p>
                <a:r>
                  <a:rPr lang="en-GB" dirty="0">
                    <a:solidFill>
                      <a:schemeClr val="accent1"/>
                    </a:solidFill>
                  </a:rPr>
                  <a:t>Order-independent</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𝑉𝑃</m:t>
                      </m:r>
                      <m:sSub>
                        <m:sSubPr>
                          <m:ctrlPr>
                            <a:rPr lang="de-DE" i="1">
                              <a:latin typeface="Cambria Math" panose="02040503050406030204" pitchFamily="18" charset="0"/>
                            </a:rPr>
                          </m:ctrlPr>
                        </m:sSubPr>
                        <m:e>
                          <m:r>
                            <a:rPr lang="de-DE" i="1">
                              <a:latin typeface="Cambria Math" panose="02040503050406030204" pitchFamily="18" charset="0"/>
                            </a:rPr>
                            <m:t>𝐼</m:t>
                          </m:r>
                        </m:e>
                        <m:sub>
                          <m:r>
                            <a:rPr lang="de-DE" i="1">
                              <a:latin typeface="Cambria Math" panose="02040503050406030204" pitchFamily="18" charset="0"/>
                            </a:rPr>
                            <m:t>𝐸</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r>
                        <a:rPr lang="de-DE" b="0" i="1" smtClean="0">
                          <a:latin typeface="Cambria Math" panose="02040503050406030204" pitchFamily="18" charset="0"/>
                        </a:rPr>
                        <m:t>𝑉𝑃</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𝐼</m:t>
                          </m:r>
                        </m:e>
                        <m:sub>
                          <m:r>
                            <a:rPr lang="de-DE" b="0" i="1" smtClean="0">
                              <a:latin typeface="Cambria Math" panose="02040503050406030204" pitchFamily="18" charset="0"/>
                            </a:rPr>
                            <m:t>𝐸</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oMath>
                  </m:oMathPara>
                </a14:m>
                <a:endParaRPr lang="de-DE" b="0" dirty="0"/>
              </a:p>
              <a:p>
                <a:r>
                  <a:rPr lang="en-GB" dirty="0"/>
                  <a:t>Note: When more than one piece of evidence can be gathered, maximising VPI for each to select one is not always optimal</a:t>
                </a:r>
              </a:p>
              <a:p>
                <a:pPr marL="803275" lvl="1" indent="-346075">
                  <a:buFont typeface="Zapf Dingbats"/>
                  <a:buChar char="➝"/>
                </a:pPr>
                <a:r>
                  <a:rPr lang="en-GB" dirty="0"/>
                  <a:t>Evidence-gathering becomes a sequential decision problem</a:t>
                </a:r>
              </a:p>
            </p:txBody>
          </p:sp>
        </mc:Choice>
        <mc:Fallback xmlns="">
          <p:sp>
            <p:nvSpPr>
              <p:cNvPr id="6" name="Content Placeholder 5">
                <a:extLst>
                  <a:ext uri="{FF2B5EF4-FFF2-40B4-BE49-F238E27FC236}">
                    <a16:creationId xmlns:a16="http://schemas.microsoft.com/office/drawing/2014/main" id="{09202784-F6BA-9F4B-BA8D-170CC8373246}"/>
                  </a:ext>
                </a:extLst>
              </p:cNvPr>
              <p:cNvSpPr>
                <a:spLocks noGrp="1" noRot="1" noChangeAspect="1" noMove="1" noResize="1" noEditPoints="1" noAdjustHandles="1" noChangeArrowheads="1" noChangeShapeType="1" noTextEdit="1"/>
              </p:cNvSpPr>
              <p:nvPr>
                <p:ph idx="1"/>
              </p:nvPr>
            </p:nvSpPr>
            <p:spPr>
              <a:blipFill>
                <a:blip r:embed="rId3"/>
                <a:stretch>
                  <a:fillRect l="-1286" t="-15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B235CC5-585B-AA42-A7C3-3B7BBA2CB4C9}"/>
              </a:ext>
            </a:extLst>
          </p:cNvPr>
          <p:cNvSpPr>
            <a:spLocks noGrp="1"/>
          </p:cNvSpPr>
          <p:nvPr>
            <p:ph type="sldNum" sz="quarter" idx="12"/>
          </p:nvPr>
        </p:nvSpPr>
        <p:spPr/>
        <p:txBody>
          <a:bodyPr/>
          <a:lstStyle/>
          <a:p>
            <a:fld id="{67C9959E-8E6B-B04C-9955-EA096F41CA7A}" type="slidenum">
              <a:rPr lang="en-GB" smtClean="0"/>
              <a:pPr/>
              <a:t>79</a:t>
            </a:fld>
            <a:endParaRPr lang="en-GB"/>
          </a:p>
        </p:txBody>
      </p:sp>
    </p:spTree>
    <p:extLst>
      <p:ext uri="{BB962C8B-B14F-4D97-AF65-F5344CB8AC3E}">
        <p14:creationId xmlns:p14="http://schemas.microsoft.com/office/powerpoint/2010/main" val="17604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fontScale="92500" lnSpcReduction="20000"/>
          </a:bodyPr>
          <a:lstStyle/>
          <a:p>
            <a:r>
              <a:rPr lang="en-GB" dirty="0"/>
              <a:t>Agent can perform actions in an environment</a:t>
            </a:r>
          </a:p>
          <a:p>
            <a:pPr lvl="1"/>
            <a:r>
              <a:rPr lang="en-GB" dirty="0"/>
              <a:t>Environment</a:t>
            </a:r>
          </a:p>
          <a:p>
            <a:pPr lvl="2"/>
            <a:r>
              <a:rPr lang="en-GB" dirty="0"/>
              <a:t>Episodic, i.e., not sequential</a:t>
            </a:r>
          </a:p>
          <a:p>
            <a:pPr lvl="3"/>
            <a:r>
              <a:rPr lang="en-GB" dirty="0"/>
              <a:t>Next episode does not depend on the previous episode</a:t>
            </a:r>
          </a:p>
          <a:p>
            <a:pPr lvl="3"/>
            <a:r>
              <a:rPr lang="en-GB" dirty="0"/>
              <a:t>So called </a:t>
            </a:r>
            <a:r>
              <a:rPr lang="en-GB" dirty="0">
                <a:solidFill>
                  <a:schemeClr val="accent1"/>
                </a:solidFill>
              </a:rPr>
              <a:t>static</a:t>
            </a:r>
            <a:r>
              <a:rPr lang="en-GB" dirty="0"/>
              <a:t> models (vs. dynamic/temporal, next lecture)</a:t>
            </a:r>
          </a:p>
          <a:p>
            <a:pPr lvl="2"/>
            <a:r>
              <a:rPr lang="en-GB" dirty="0"/>
              <a:t>Non-deterministic</a:t>
            </a:r>
          </a:p>
          <a:p>
            <a:pPr lvl="3"/>
            <a:r>
              <a:rPr lang="en-GB" dirty="0"/>
              <a:t>Outcomes of actions not unique</a:t>
            </a:r>
          </a:p>
          <a:p>
            <a:pPr lvl="3"/>
            <a:r>
              <a:rPr lang="en-GB" dirty="0"/>
              <a:t>Associated with probabilities (➝ </a:t>
            </a:r>
            <a:r>
              <a:rPr lang="en-GB" dirty="0">
                <a:solidFill>
                  <a:schemeClr val="accent1"/>
                </a:solidFill>
              </a:rPr>
              <a:t>probabilistic</a:t>
            </a:r>
            <a:r>
              <a:rPr lang="en-GB" dirty="0"/>
              <a:t> model)</a:t>
            </a:r>
          </a:p>
          <a:p>
            <a:pPr lvl="2"/>
            <a:r>
              <a:rPr lang="en-GB" dirty="0"/>
              <a:t>Partially observable</a:t>
            </a:r>
          </a:p>
          <a:p>
            <a:pPr lvl="3"/>
            <a:r>
              <a:rPr lang="en-GB" dirty="0"/>
              <a:t>Latent, i.e., not observable, random variables</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30334547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de-DE"/>
              <a:t>Qualitative behaviors</a:t>
            </a:r>
          </a:p>
        </p:txBody>
      </p:sp>
      <p:sp>
        <p:nvSpPr>
          <p:cNvPr id="5" name="Content Placeholder 4">
            <a:extLst>
              <a:ext uri="{FF2B5EF4-FFF2-40B4-BE49-F238E27FC236}">
                <a16:creationId xmlns:a16="http://schemas.microsoft.com/office/drawing/2014/main" id="{83D5B48C-136A-6446-A64A-0FFB912C9E7B}"/>
              </a:ext>
            </a:extLst>
          </p:cNvPr>
          <p:cNvSpPr>
            <a:spLocks noGrp="1"/>
          </p:cNvSpPr>
          <p:nvPr>
            <p:ph idx="1"/>
          </p:nvPr>
        </p:nvSpPr>
        <p:spPr/>
        <p:txBody>
          <a:bodyPr>
            <a:normAutofit fontScale="92500" lnSpcReduction="10000"/>
          </a:bodyPr>
          <a:lstStyle/>
          <a:p>
            <a:pPr marL="514350" indent="-514350">
              <a:buFont typeface="+mj-lt"/>
              <a:buAutoNum type="alphaLcParenR"/>
            </a:pPr>
            <a:endParaRPr lang="en-GB" dirty="0"/>
          </a:p>
          <a:p>
            <a:pPr marL="514350"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971550" lvl="1" indent="-514350">
              <a:buFont typeface="+mj-lt"/>
              <a:buAutoNum type="alphaLcParenR"/>
            </a:pPr>
            <a:endParaRPr lang="en-GB" dirty="0"/>
          </a:p>
          <a:p>
            <a:pPr marL="514350" indent="-514350">
              <a:buFont typeface="+mj-lt"/>
              <a:buAutoNum type="alphaLcParenR"/>
            </a:pPr>
            <a:r>
              <a:rPr lang="en-GB" dirty="0"/>
              <a:t>Choice is obvious, information worth little</a:t>
            </a:r>
          </a:p>
          <a:p>
            <a:pPr marL="514350" indent="-514350">
              <a:buFont typeface="+mj-lt"/>
              <a:buAutoNum type="alphaLcParenR"/>
            </a:pPr>
            <a:r>
              <a:rPr lang="en-GB" dirty="0"/>
              <a:t>Choice is non-obvious, information worth a lot</a:t>
            </a:r>
          </a:p>
          <a:p>
            <a:pPr marL="514350" indent="-514350">
              <a:buFont typeface="+mj-lt"/>
              <a:buAutoNum type="alphaLcParenR"/>
            </a:pPr>
            <a:r>
              <a:rPr lang="en-GB" dirty="0"/>
              <a:t>Choice is non-obvious, information worth little</a:t>
            </a:r>
          </a:p>
          <a:p>
            <a:r>
              <a:rPr lang="en-GB" i="1" dirty="0"/>
              <a:t>Information has value to the extent that it is likely to cause </a:t>
            </a:r>
            <a:r>
              <a:rPr lang="en-GB" i="1" dirty="0">
                <a:solidFill>
                  <a:schemeClr val="accent1"/>
                </a:solidFill>
              </a:rPr>
              <a:t>a change of plan </a:t>
            </a:r>
            <a:r>
              <a:rPr lang="en-GB" i="1" dirty="0"/>
              <a:t>and to the extent that the new plan will be </a:t>
            </a:r>
            <a:r>
              <a:rPr lang="en-GB" i="1" dirty="0">
                <a:solidFill>
                  <a:schemeClr val="accent1"/>
                </a:solidFill>
              </a:rPr>
              <a:t>significantly better </a:t>
            </a:r>
            <a:r>
              <a:rPr lang="en-GB" i="1" dirty="0"/>
              <a:t>than the old plan </a:t>
            </a:r>
            <a:endParaRPr lang="en-GB" dirty="0"/>
          </a:p>
        </p:txBody>
      </p:sp>
      <p:sp>
        <p:nvSpPr>
          <p:cNvPr id="2" name="Slide Number Placeholder 1">
            <a:extLst>
              <a:ext uri="{FF2B5EF4-FFF2-40B4-BE49-F238E27FC236}">
                <a16:creationId xmlns:a16="http://schemas.microsoft.com/office/drawing/2014/main" id="{234E9B78-902B-3E49-AFCF-FE38DAA1358F}"/>
              </a:ext>
            </a:extLst>
          </p:cNvPr>
          <p:cNvSpPr>
            <a:spLocks noGrp="1"/>
          </p:cNvSpPr>
          <p:nvPr>
            <p:ph type="sldNum" sz="quarter" idx="12"/>
          </p:nvPr>
        </p:nvSpPr>
        <p:spPr/>
        <p:txBody>
          <a:bodyPr/>
          <a:lstStyle/>
          <a:p>
            <a:fld id="{67C9959E-8E6B-B04C-9955-EA096F41CA7A}" type="slidenum">
              <a:rPr lang="en-GB" smtClean="0"/>
              <a:pPr/>
              <a:t>80</a:t>
            </a:fld>
            <a:endParaRPr lang="en-GB"/>
          </a:p>
        </p:txBody>
      </p:sp>
      <p:pic>
        <p:nvPicPr>
          <p:cNvPr id="89090" name="Picture 3" descr="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14" t="40085" r="1780" b="2061"/>
          <a:stretch/>
        </p:blipFill>
        <p:spPr bwMode="auto">
          <a:xfrm>
            <a:off x="765175" y="1110615"/>
            <a:ext cx="7613650" cy="2584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4753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1"/>
          <p:cNvSpPr>
            <a:spLocks noGrp="1"/>
          </p:cNvSpPr>
          <p:nvPr>
            <p:ph type="title"/>
          </p:nvPr>
        </p:nvSpPr>
        <p:spPr/>
        <p:txBody>
          <a:bodyPr/>
          <a:lstStyle/>
          <a:p>
            <a:r>
              <a:rPr lang="de-DE"/>
              <a:t>Information Gathering Agent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E1EF3A7-10EF-2F47-B4B1-327348507C19}"/>
                  </a:ext>
                </a:extLst>
              </p:cNvPr>
              <p:cNvSpPr>
                <a:spLocks noGrp="1"/>
              </p:cNvSpPr>
              <p:nvPr>
                <p:ph idx="1"/>
              </p:nvPr>
            </p:nvSpPr>
            <p:spPr>
              <a:xfrm>
                <a:off x="628650" y="4199950"/>
                <a:ext cx="7886700" cy="1977013"/>
              </a:xfrm>
            </p:spPr>
            <p:txBody>
              <a:bodyPr/>
              <a:lstStyle/>
              <a:p>
                <a:r>
                  <a:rPr lang="en-US" dirty="0"/>
                  <a:t>Ask questions </a:t>
                </a:r>
                <a14:m>
                  <m:oMath xmlns:m="http://schemas.openxmlformats.org/officeDocument/2006/math">
                    <m:r>
                      <a:rPr lang="en-US" i="1" dirty="0" smtClean="0">
                        <a:latin typeface="Cambria Math" panose="02040503050406030204" pitchFamily="18" charset="0"/>
                      </a:rPr>
                      <m:t>𝑅𝑒𝑞𝑢𝑒𝑠𝑡</m:t>
                    </m:r>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𝐸</m:t>
                        </m:r>
                      </m:e>
                      <m:sub>
                        <m:r>
                          <a:rPr lang="en-US" i="1" dirty="0" err="1" smtClean="0">
                            <a:latin typeface="Cambria Math" panose="02040503050406030204" pitchFamily="18" charset="0"/>
                          </a:rPr>
                          <m:t>𝑗</m:t>
                        </m:r>
                      </m:sub>
                    </m:sSub>
                    <m:r>
                      <a:rPr lang="en-US" i="1" dirty="0" smtClean="0">
                        <a:latin typeface="Cambria Math" panose="02040503050406030204" pitchFamily="18" charset="0"/>
                      </a:rPr>
                      <m:t>)</m:t>
                    </m:r>
                  </m:oMath>
                </a14:m>
                <a:r>
                  <a:rPr lang="en-US" dirty="0"/>
                  <a:t> in a reasonable order</a:t>
                </a:r>
              </a:p>
              <a:p>
                <a:r>
                  <a:rPr lang="en-US" dirty="0"/>
                  <a:t>Avoid irrelevant questions</a:t>
                </a:r>
              </a:p>
              <a:p>
                <a:r>
                  <a:rPr lang="en-US" dirty="0"/>
                  <a:t>Take into account importance of piece of information </a:t>
                </a:r>
                <a14:m>
                  <m:oMath xmlns:m="http://schemas.openxmlformats.org/officeDocument/2006/math">
                    <m:r>
                      <a:rPr lang="en-US" i="1" dirty="0" smtClean="0">
                        <a:latin typeface="Cambria Math" panose="02040503050406030204" pitchFamily="18" charset="0"/>
                      </a:rPr>
                      <m:t>𝑗</m:t>
                    </m:r>
                  </m:oMath>
                </a14:m>
                <a:r>
                  <a:rPr lang="en-US" dirty="0"/>
                  <a:t> in relation to </a:t>
                </a:r>
                <a14:m>
                  <m:oMath xmlns:m="http://schemas.openxmlformats.org/officeDocument/2006/math">
                    <m:r>
                      <a:rPr lang="en-US" i="1" dirty="0" smtClean="0">
                        <a:latin typeface="Cambria Math" panose="02040503050406030204" pitchFamily="18" charset="0"/>
                      </a:rPr>
                      <m:t>𝐶𝑜𝑠𝑡</m:t>
                    </m:r>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err="1" smtClean="0">
                            <a:latin typeface="Cambria Math" panose="02040503050406030204" pitchFamily="18" charset="0"/>
                          </a:rPr>
                          <m:t>𝐸</m:t>
                        </m:r>
                      </m:e>
                      <m:sub>
                        <m:r>
                          <a:rPr lang="en-US" i="1" dirty="0" err="1" smtClean="0">
                            <a:latin typeface="Cambria Math" panose="02040503050406030204" pitchFamily="18" charset="0"/>
                          </a:rPr>
                          <m:t>𝑗</m:t>
                        </m:r>
                      </m:sub>
                    </m:sSub>
                    <m:r>
                      <a:rPr lang="en-US" i="1" dirty="0" smtClean="0">
                        <a:latin typeface="Cambria Math" panose="02040503050406030204" pitchFamily="18" charset="0"/>
                      </a:rPr>
                      <m:t>)</m:t>
                    </m:r>
                  </m:oMath>
                </a14:m>
                <a:endParaRPr lang="en-GB" dirty="0"/>
              </a:p>
            </p:txBody>
          </p:sp>
        </mc:Choice>
        <mc:Fallback xmlns="">
          <p:sp>
            <p:nvSpPr>
              <p:cNvPr id="6" name="Content Placeholder 5">
                <a:extLst>
                  <a:ext uri="{FF2B5EF4-FFF2-40B4-BE49-F238E27FC236}">
                    <a16:creationId xmlns:a16="http://schemas.microsoft.com/office/drawing/2014/main" id="{6E1EF3A7-10EF-2F47-B4B1-327348507C19}"/>
                  </a:ext>
                </a:extLst>
              </p:cNvPr>
              <p:cNvSpPr>
                <a:spLocks noGrp="1" noRot="1" noChangeAspect="1" noMove="1" noResize="1" noEditPoints="1" noAdjustHandles="1" noChangeArrowheads="1" noChangeShapeType="1" noTextEdit="1"/>
              </p:cNvSpPr>
              <p:nvPr>
                <p:ph idx="1"/>
              </p:nvPr>
            </p:nvSpPr>
            <p:spPr>
              <a:xfrm>
                <a:off x="628650" y="4199950"/>
                <a:ext cx="7886700" cy="1977013"/>
              </a:xfrm>
              <a:blipFill>
                <a:blip r:embed="rId3"/>
                <a:stretch>
                  <a:fillRect l="-1447" t="-4487" b="-576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A3BA1F5A-70F6-7644-9607-8230F3765480}"/>
              </a:ext>
            </a:extLst>
          </p:cNvPr>
          <p:cNvSpPr>
            <a:spLocks noGrp="1"/>
          </p:cNvSpPr>
          <p:nvPr>
            <p:ph type="sldNum" sz="quarter" idx="12"/>
          </p:nvPr>
        </p:nvSpPr>
        <p:spPr/>
        <p:txBody>
          <a:bodyPr/>
          <a:lstStyle/>
          <a:p>
            <a:fld id="{67C9959E-8E6B-B04C-9955-EA096F41CA7A}" type="slidenum">
              <a:rPr lang="en-GB" smtClean="0"/>
              <a:pPr/>
              <a:t>81</a:t>
            </a:fld>
            <a:endParaRPr lang="en-GB"/>
          </a:p>
        </p:txBody>
      </p:sp>
      <p:sp>
        <p:nvSpPr>
          <p:cNvPr id="10" name="TextBox 9">
            <a:extLst>
              <a:ext uri="{FF2B5EF4-FFF2-40B4-BE49-F238E27FC236}">
                <a16:creationId xmlns:a16="http://schemas.microsoft.com/office/drawing/2014/main" id="{395C6438-620C-B643-AF0E-D320AC1A439E}"/>
              </a:ext>
            </a:extLst>
          </p:cNvPr>
          <p:cNvSpPr txBox="1"/>
          <p:nvPr/>
        </p:nvSpPr>
        <p:spPr>
          <a:xfrm>
            <a:off x="2323913" y="1158240"/>
            <a:ext cx="6616887"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dirty="0">
                <a:latin typeface="Courier New" panose="02070309020205020404" pitchFamily="49" charset="0"/>
                <a:cs typeface="Courier New" panose="02070309020205020404" pitchFamily="49" charset="0"/>
              </a:rPr>
              <a:t>function</a:t>
            </a: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INFORMATION-GATHERING-AGENT(</a:t>
            </a:r>
            <a:r>
              <a:rPr lang="en-GB" b="1" i="1" dirty="0">
                <a:latin typeface="Courier New" panose="02070309020205020404" pitchFamily="49" charset="0"/>
                <a:cs typeface="Courier New" panose="02070309020205020404" pitchFamily="49" charset="0"/>
              </a:rPr>
              <a:t>percept</a:t>
            </a:r>
            <a:r>
              <a:rPr lang="en-GB" b="1" dirty="0">
                <a:latin typeface="Courier New" panose="02070309020205020404" pitchFamily="49" charset="0"/>
                <a:cs typeface="Courier New" panose="02070309020205020404" pitchFamily="49" charset="0"/>
              </a:rPr>
              <a:t>)</a:t>
            </a:r>
          </a:p>
          <a:p>
            <a:r>
              <a:rPr lang="en-GB" b="1" dirty="0">
                <a:latin typeface="Courier New" panose="02070309020205020404" pitchFamily="49" charset="0"/>
                <a:cs typeface="Courier New" panose="02070309020205020404" pitchFamily="49" charset="0"/>
              </a:rPr>
              <a:t>returns</a:t>
            </a:r>
            <a:r>
              <a:rPr lang="en-GB" dirty="0">
                <a:latin typeface="Courier New" panose="02070309020205020404" pitchFamily="49" charset="0"/>
                <a:cs typeface="Courier New" panose="02070309020205020404" pitchFamily="49" charset="0"/>
              </a:rPr>
              <a:t>: an action</a:t>
            </a:r>
          </a:p>
          <a:p>
            <a:r>
              <a:rPr lang="en-GB" b="1" dirty="0">
                <a:latin typeface="Courier New" panose="02070309020205020404" pitchFamily="49" charset="0"/>
                <a:cs typeface="Courier New" panose="02070309020205020404" pitchFamily="49" charset="0"/>
              </a:rPr>
              <a:t>persistent</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D</a:t>
            </a:r>
            <a:r>
              <a:rPr lang="en-GB" dirty="0">
                <a:latin typeface="Courier New" panose="02070309020205020404" pitchFamily="49" charset="0"/>
                <a:cs typeface="Courier New" panose="02070309020205020404" pitchFamily="49" charset="0"/>
              </a:rPr>
              <a:t>, a decision network</a:t>
            </a:r>
          </a:p>
          <a:p>
            <a:endParaRPr lang="en-GB"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integrate </a:t>
            </a:r>
            <a:r>
              <a:rPr lang="en-GB" i="1" dirty="0">
                <a:latin typeface="Courier New" panose="02070309020205020404" pitchFamily="49" charset="0"/>
                <a:cs typeface="Courier New" panose="02070309020205020404" pitchFamily="49" charset="0"/>
              </a:rPr>
              <a:t>percept</a:t>
            </a:r>
            <a:r>
              <a:rPr lang="en-GB" dirty="0">
                <a:latin typeface="Courier New" panose="02070309020205020404" pitchFamily="49" charset="0"/>
                <a:cs typeface="Courier New" panose="02070309020205020404" pitchFamily="49" charset="0"/>
              </a:rPr>
              <a:t> into </a:t>
            </a:r>
            <a:r>
              <a:rPr lang="en-GB" i="1" dirty="0">
                <a:latin typeface="Courier New" panose="02070309020205020404" pitchFamily="49" charset="0"/>
                <a:cs typeface="Courier New" panose="02070309020205020404" pitchFamily="49" charset="0"/>
              </a:rPr>
              <a:t>D</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 the value that maximises </a:t>
            </a:r>
            <a:r>
              <a:rPr lang="en-GB" i="1" dirty="0">
                <a:latin typeface="Courier New" panose="02070309020205020404" pitchFamily="49" charset="0"/>
                <a:cs typeface="Courier New" panose="02070309020205020404" pitchFamily="49" charset="0"/>
              </a:rPr>
              <a:t>VPI</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a:t>
            </a:r>
            <a:r>
              <a:rPr lang="en-GB" i="1" dirty="0">
                <a:latin typeface="Courier New" panose="02070309020205020404" pitchFamily="49" charset="0"/>
                <a:cs typeface="Courier New" panose="02070309020205020404" pitchFamily="49" charset="0"/>
              </a:rPr>
              <a:t>Cost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if</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VPI</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&gt; </a:t>
            </a:r>
            <a:r>
              <a:rPr lang="en-GB" i="1" dirty="0">
                <a:latin typeface="Courier New" panose="02070309020205020404" pitchFamily="49" charset="0"/>
                <a:cs typeface="Courier New" panose="02070309020205020404" pitchFamily="49" charset="0"/>
              </a:rPr>
              <a:t>Cost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return</a:t>
            </a:r>
            <a:r>
              <a:rPr lang="en-GB" dirty="0">
                <a:latin typeface="Courier New" panose="02070309020205020404" pitchFamily="49" charset="0"/>
                <a:cs typeface="Courier New" panose="02070309020205020404" pitchFamily="49" charset="0"/>
              </a:rPr>
              <a:t> </a:t>
            </a:r>
            <a:r>
              <a:rPr lang="en-GB" i="1" dirty="0">
                <a:latin typeface="Courier New" panose="02070309020205020404" pitchFamily="49" charset="0"/>
                <a:cs typeface="Courier New" panose="02070309020205020404" pitchFamily="49" charset="0"/>
              </a:rPr>
              <a:t>Request</a:t>
            </a:r>
            <a:r>
              <a:rPr lang="en-GB" dirty="0">
                <a:latin typeface="Courier New" panose="02070309020205020404" pitchFamily="49" charset="0"/>
                <a:cs typeface="Courier New" panose="02070309020205020404" pitchFamily="49" charset="0"/>
              </a:rPr>
              <a:t>(</a:t>
            </a:r>
            <a:r>
              <a:rPr lang="en-GB" i="1" dirty="0" err="1">
                <a:latin typeface="Courier New" panose="02070309020205020404" pitchFamily="49" charset="0"/>
                <a:cs typeface="Courier New" panose="02070309020205020404" pitchFamily="49" charset="0"/>
              </a:rPr>
              <a:t>E</a:t>
            </a:r>
            <a:r>
              <a:rPr lang="en-GB" i="1" baseline="-25000" dirty="0" err="1">
                <a:latin typeface="Courier New" panose="02070309020205020404" pitchFamily="49" charset="0"/>
                <a:cs typeface="Courier New" panose="02070309020205020404" pitchFamily="49" charset="0"/>
              </a:rPr>
              <a:t>j</a:t>
            </a:r>
            <a:r>
              <a:rPr lang="en-GB"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dirty="0">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return</a:t>
            </a:r>
            <a:r>
              <a:rPr lang="en-GB" dirty="0">
                <a:latin typeface="Courier New" panose="02070309020205020404" pitchFamily="49" charset="0"/>
                <a:cs typeface="Courier New" panose="02070309020205020404" pitchFamily="49" charset="0"/>
              </a:rPr>
              <a:t> the best action from </a:t>
            </a:r>
            <a:r>
              <a:rPr lang="en-GB" i="1" dirty="0">
                <a:latin typeface="Courier New" panose="02070309020205020404" pitchFamily="49" charset="0"/>
                <a:cs typeface="Courier New" panose="02070309020205020404" pitchFamily="49" charset="0"/>
              </a:rPr>
              <a:t>D</a:t>
            </a:r>
          </a:p>
        </p:txBody>
      </p:sp>
    </p:spTree>
    <p:extLst>
      <p:ext uri="{BB962C8B-B14F-4D97-AF65-F5344CB8AC3E}">
        <p14:creationId xmlns:p14="http://schemas.microsoft.com/office/powerpoint/2010/main" val="2726618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idx="1"/>
          </p:nvPr>
        </p:nvSpPr>
        <p:spPr/>
        <p:txBody>
          <a:bodyPr/>
          <a:lstStyle/>
          <a:p>
            <a:r>
              <a:rPr lang="en-GB" dirty="0"/>
              <a:t>Value of information</a:t>
            </a:r>
          </a:p>
          <a:p>
            <a:pPr lvl="1"/>
            <a:r>
              <a:rPr lang="en-GB" dirty="0"/>
              <a:t>How much does it cost to obtain a new piece of information?</a:t>
            </a:r>
          </a:p>
          <a:p>
            <a:pPr lvl="1"/>
            <a:r>
              <a:rPr lang="en-GB" dirty="0"/>
              <a:t>Will that piece of information change the current best plan?</a:t>
            </a:r>
          </a:p>
          <a:p>
            <a:pPr lvl="1"/>
            <a:r>
              <a:rPr lang="en-GB" dirty="0"/>
              <a:t>How much more utility can one expect from the new best plan? </a:t>
            </a:r>
          </a:p>
          <a:p>
            <a:pPr lvl="1"/>
            <a:r>
              <a:rPr lang="en-GB" dirty="0"/>
              <a:t>Is it worth it?</a:t>
            </a:r>
          </a:p>
          <a:p>
            <a:endParaRPr lang="en-GB" dirty="0"/>
          </a:p>
          <a:p>
            <a:r>
              <a:rPr lang="en-GB" dirty="0"/>
              <a:t>Information-gathering agent</a:t>
            </a:r>
          </a:p>
          <a:p>
            <a:pPr lvl="1"/>
            <a:r>
              <a:rPr lang="en-GB" dirty="0"/>
              <a:t>Request piece of evidence if the expected utility of action/plan outweighs the cost</a:t>
            </a:r>
          </a:p>
        </p:txBody>
      </p:sp>
      <p:sp>
        <p:nvSpPr>
          <p:cNvPr id="4" name="Slide Number Placeholder 3">
            <a:extLst>
              <a:ext uri="{FF2B5EF4-FFF2-40B4-BE49-F238E27FC236}">
                <a16:creationId xmlns:a16="http://schemas.microsoft.com/office/drawing/2014/main" id="{19A48556-8555-3C4F-BE60-CFA7D5B46A4F}"/>
              </a:ext>
            </a:extLst>
          </p:cNvPr>
          <p:cNvSpPr>
            <a:spLocks noGrp="1"/>
          </p:cNvSpPr>
          <p:nvPr>
            <p:ph type="sldNum" sz="quarter" idx="12"/>
          </p:nvPr>
        </p:nvSpPr>
        <p:spPr/>
        <p:txBody>
          <a:bodyPr/>
          <a:lstStyle/>
          <a:p>
            <a:fld id="{67C9959E-8E6B-B04C-9955-EA096F41CA7A}" type="slidenum">
              <a:rPr lang="en-GB" smtClean="0"/>
              <a:t>82</a:t>
            </a:fld>
            <a:endParaRPr lang="en-GB"/>
          </a:p>
        </p:txBody>
      </p:sp>
    </p:spTree>
    <p:extLst>
      <p:ext uri="{BB962C8B-B14F-4D97-AF65-F5344CB8AC3E}">
        <p14:creationId xmlns:p14="http://schemas.microsoft.com/office/powerpoint/2010/main" val="2308225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Static decision making</a:t>
            </a:r>
          </a:p>
          <a:p>
            <a:pPr lvl="1"/>
            <a:r>
              <a:rPr lang="en-GB" dirty="0"/>
              <a:t>Utility theory </a:t>
            </a:r>
          </a:p>
          <a:p>
            <a:pPr lvl="1"/>
            <a:r>
              <a:rPr lang="en-GB" dirty="0"/>
              <a:t>Parameterised decision models (PDecM)</a:t>
            </a:r>
          </a:p>
          <a:p>
            <a:pPr lvl="2"/>
            <a:r>
              <a:rPr lang="en-GB" dirty="0"/>
              <a:t>Modelling, semantics, inference tasks</a:t>
            </a:r>
          </a:p>
          <a:p>
            <a:pPr lvl="2"/>
            <a:r>
              <a:rPr lang="en-GB" dirty="0"/>
              <a:t>Inference algorithm: LVE as an example</a:t>
            </a:r>
          </a:p>
          <a:p>
            <a:pPr lvl="1"/>
            <a:r>
              <a:rPr lang="en-GB" dirty="0"/>
              <a:t>Value of Information</a:t>
            </a:r>
          </a:p>
          <a:p>
            <a:pPr marL="514350" indent="-514350">
              <a:buFont typeface="+mj-lt"/>
              <a:buAutoNum type="alphaUcPeriod"/>
            </a:pPr>
            <a:r>
              <a:rPr lang="en-GB" b="1" i="1" dirty="0">
                <a:solidFill>
                  <a:srgbClr val="C00000"/>
                </a:solidFill>
              </a:rPr>
              <a:t>Sequential decision making</a:t>
            </a:r>
          </a:p>
          <a:p>
            <a:pPr lvl="1"/>
            <a:r>
              <a:rPr lang="en-GB" dirty="0">
                <a:solidFill>
                  <a:srgbClr val="C00000"/>
                </a:solidFill>
              </a:rPr>
              <a:t>Parameterised dynamic decision models (PDDecM)</a:t>
            </a:r>
          </a:p>
          <a:p>
            <a:pPr lvl="1"/>
            <a:r>
              <a:rPr lang="en-GB" dirty="0">
                <a:solidFill>
                  <a:srgbClr val="C00000"/>
                </a:solidFill>
              </a:rPr>
              <a:t>Temporal MEU problem, inference</a:t>
            </a:r>
          </a:p>
          <a:p>
            <a:pPr lvl="1"/>
            <a:r>
              <a:rPr lang="en-GB" dirty="0">
                <a:solidFill>
                  <a:srgbClr val="C00000"/>
                </a:solidFill>
              </a:rPr>
              <a:t>Acting</a:t>
            </a:r>
          </a:p>
          <a:p>
            <a:pPr marL="514350" indent="-514350">
              <a:buFont typeface="+mj-lt"/>
              <a:buAutoNum type="alphaUcPeriod"/>
            </a:pPr>
            <a:endParaRPr lang="en-GB" dirty="0"/>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12"/>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4282444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dirty="0"/>
              <a:t>Decision Making over Time</a:t>
            </a:r>
          </a:p>
        </p:txBody>
      </p:sp>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p:txBody>
          <a:bodyPr>
            <a:normAutofit fontScale="92500" lnSpcReduction="20000"/>
          </a:bodyPr>
          <a:lstStyle/>
          <a:p>
            <a:pPr marL="0" indent="0">
              <a:buNone/>
            </a:pPr>
            <a:r>
              <a:rPr lang="en-GB" dirty="0"/>
              <a:t>So far:</a:t>
            </a:r>
          </a:p>
          <a:p>
            <a:r>
              <a:rPr lang="en-GB" dirty="0"/>
              <a:t>Calculate the expected utility of a decision and its effect on the (current) state</a:t>
            </a:r>
          </a:p>
          <a:p>
            <a:pPr marL="0" indent="0">
              <a:buNone/>
            </a:pPr>
            <a:r>
              <a:rPr lang="en-GB" dirty="0"/>
              <a:t>With time</a:t>
            </a:r>
          </a:p>
          <a:p>
            <a:r>
              <a:rPr lang="en-GB" dirty="0"/>
              <a:t>Decisions need to be made at each time step</a:t>
            </a:r>
          </a:p>
          <a:p>
            <a:r>
              <a:rPr lang="en-GB" dirty="0"/>
              <a:t>Each time step yields a utility</a:t>
            </a:r>
          </a:p>
          <a:p>
            <a:r>
              <a:rPr lang="en-GB" dirty="0"/>
              <a:t>Decisions/actions have an effect not only on the current state/utility but also on the future and therefore, future decisions</a:t>
            </a:r>
          </a:p>
          <a:p>
            <a:pPr marL="361950" indent="-361950">
              <a:buFont typeface="Zapf Dingbats"/>
              <a:buChar char="➝"/>
            </a:pPr>
            <a:r>
              <a:rPr lang="en-GB" dirty="0"/>
              <a:t>Need to consider a temporal sequence of decisions and project its effect into the future</a:t>
            </a:r>
          </a:p>
          <a:p>
            <a:pPr marL="361950" indent="-361950">
              <a:buFont typeface="Zapf Dingbats"/>
              <a:buChar char="➝"/>
            </a:pPr>
            <a:r>
              <a:rPr lang="en-GB" dirty="0"/>
              <a:t>Requires calculating the expected utility over a sequence</a:t>
            </a:r>
          </a:p>
          <a:p>
            <a:pPr marL="361950" indent="-361950">
              <a:buFont typeface="Zapf Dingbats"/>
              <a:buChar char="➝"/>
            </a:pPr>
            <a:endParaRPr lang="en-GB" dirty="0"/>
          </a:p>
          <a:p>
            <a:pPr marL="361950" indent="-361950">
              <a:buFont typeface="Zapf Dingbats"/>
              <a:buChar char="➝"/>
            </a:pPr>
            <a:endParaRPr lang="en-GB" dirty="0"/>
          </a:p>
        </p:txBody>
      </p:sp>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12"/>
          </p:nvPr>
        </p:nvSpPr>
        <p:spPr/>
        <p:txBody>
          <a:bodyPr/>
          <a:lstStyle/>
          <a:p>
            <a:fld id="{67C9959E-8E6B-B04C-9955-EA096F41CA7A}" type="slidenum">
              <a:rPr lang="en-GB" smtClean="0"/>
              <a:t>84</a:t>
            </a:fld>
            <a:endParaRPr lang="en-GB"/>
          </a:p>
        </p:txBody>
      </p:sp>
    </p:spTree>
    <p:extLst>
      <p:ext uri="{BB962C8B-B14F-4D97-AF65-F5344CB8AC3E}">
        <p14:creationId xmlns:p14="http://schemas.microsoft.com/office/powerpoint/2010/main" val="11772849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C4A6-0974-1643-BC98-EF14293F10D3}"/>
              </a:ext>
            </a:extLst>
          </p:cNvPr>
          <p:cNvSpPr>
            <a:spLocks noGrp="1"/>
          </p:cNvSpPr>
          <p:nvPr>
            <p:ph type="title"/>
          </p:nvPr>
        </p:nvSpPr>
        <p:spPr>
          <a:xfrm>
            <a:off x="628650" y="260986"/>
            <a:ext cx="8367304" cy="717866"/>
          </a:xfrm>
        </p:spPr>
        <p:txBody>
          <a:bodyPr>
            <a:normAutofit/>
          </a:bodyPr>
          <a:lstStyle/>
          <a:p>
            <a:r>
              <a:rPr lang="en-GB" dirty="0"/>
              <a:t>Recap: PDM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EBC04F-A255-8D49-A2E1-D30206FA6739}"/>
                  </a:ext>
                </a:extLst>
              </p:cNvPr>
              <p:cNvSpPr>
                <a:spLocks noGrp="1"/>
              </p:cNvSpPr>
              <p:nvPr>
                <p:ph idx="1"/>
              </p:nvPr>
            </p:nvSpPr>
            <p:spPr>
              <a:xfrm>
                <a:off x="628650" y="1158240"/>
                <a:ext cx="7886700" cy="3840401"/>
              </a:xfrm>
            </p:spPr>
            <p:txBody>
              <a:bodyPr>
                <a:normAutofit fontScale="85000" lnSpcReduction="10000"/>
              </a:bodyPr>
              <a:lstStyle/>
              <a:p>
                <a:r>
                  <a:rPr lang="en-GB" dirty="0"/>
                  <a:t>Assumptions: Markov-1, stationary process</a:t>
                </a:r>
              </a:p>
              <a:p>
                <a:r>
                  <a:rPr lang="en-GB" dirty="0"/>
                  <a:t>PDM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𝐺</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𝐺</m:t>
                            </m:r>
                          </m:e>
                          <m:sub>
                            <m:r>
                              <a:rPr lang="en-GB" b="0" i="1" smtClean="0">
                                <a:latin typeface="Cambria Math" panose="02040503050406030204" pitchFamily="18" charset="0"/>
                                <a:ea typeface="Cambria Math" panose="02040503050406030204" pitchFamily="18" charset="0"/>
                              </a:rPr>
                              <m:t>→</m:t>
                            </m:r>
                          </m:sub>
                        </m:sSub>
                      </m:e>
                    </m:d>
                  </m:oMath>
                </a14:m>
                <a:r>
                  <a:rPr lang="en-GB" dirty="0"/>
                  <a:t> where</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rPr>
                          <m:t>0</m:t>
                        </m:r>
                      </m:sub>
                    </m:sSub>
                  </m:oMath>
                </a14:m>
                <a:r>
                  <a:rPr lang="en-GB" dirty="0"/>
                  <a:t> is a PM describing the intra-slice behaviour for </a:t>
                </a:r>
                <a14:m>
                  <m:oMath xmlns:m="http://schemas.openxmlformats.org/officeDocument/2006/math">
                    <m:r>
                      <a:rPr lang="en-GB" i="1" smtClean="0">
                        <a:latin typeface="Cambria Math" panose="02040503050406030204" pitchFamily="18" charset="0"/>
                      </a:rPr>
                      <m:t>𝑡</m:t>
                    </m:r>
                    <m:r>
                      <a:rPr lang="en-GB" b="0" i="1" smtClean="0">
                        <a:latin typeface="Cambria Math" panose="02040503050406030204" pitchFamily="18" charset="0"/>
                      </a:rPr>
                      <m:t>=0</m:t>
                    </m:r>
                  </m:oMath>
                </a14:m>
                <a:r>
                  <a:rPr lang="en-GB" dirty="0"/>
                  <a:t>:</a:t>
                </a:r>
                <a:endParaRPr lang="en-GB" i="1" dirty="0">
                  <a:latin typeface="Cambria Math" panose="02040503050406030204" pitchFamily="18" charset="0"/>
                  <a:ea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0</m:t>
                          </m:r>
                        </m:sub>
                      </m:sSub>
                      <m:r>
                        <a:rPr lang="en-GB" i="1" smtClean="0">
                          <a:solidFill>
                            <a:schemeClr val="accent1"/>
                          </a:solidFill>
                          <a:latin typeface="Cambria Math" panose="02040503050406030204" pitchFamily="18" charset="0"/>
                          <a:ea typeface="Cambria Math" panose="02040503050406030204" pitchFamily="18" charset="0"/>
                        </a:rPr>
                        <m:t>=</m:t>
                      </m:r>
                      <m:sSubSup>
                        <m:sSubSupPr>
                          <m:ctrlPr>
                            <a:rPr lang="en-GB"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smtClean="0">
                                  <a:solidFill>
                                    <a:schemeClr val="accent1"/>
                                  </a:solidFill>
                                  <a:latin typeface="Cambria Math" panose="02040503050406030204" pitchFamily="18" charset="0"/>
                                  <a:ea typeface="Cambria Math" panose="02040503050406030204" pitchFamily="18" charset="0"/>
                                </a:rPr>
                              </m:ctrlPr>
                            </m:dPr>
                            <m:e>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r>
                                    <a:rPr lang="en-GB"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0</m:t>
                                  </m:r>
                                </m:sub>
                                <m:sup>
                                  <m:r>
                                    <a:rPr lang="en-GB" i="1" smtClean="0">
                                      <a:solidFill>
                                        <a:schemeClr val="accent1"/>
                                      </a:solidFill>
                                      <a:latin typeface="Cambria Math" panose="02040503050406030204" pitchFamily="18" charset="0"/>
                                      <a:ea typeface="Cambria Math" panose="02040503050406030204" pitchFamily="18" charset="0"/>
                                    </a:rPr>
                                    <m:t>𝑖</m:t>
                                  </m:r>
                                </m:sup>
                              </m:sSubSup>
                            </m:e>
                          </m:d>
                        </m:e>
                        <m:sub>
                          <m:r>
                            <a:rPr lang="en-GB" i="1" smtClean="0">
                              <a:solidFill>
                                <a:schemeClr val="accent1"/>
                              </a:solidFill>
                              <a:latin typeface="Cambria Math" panose="02040503050406030204" pitchFamily="18" charset="0"/>
                              <a:ea typeface="Cambria Math" panose="02040503050406030204" pitchFamily="18" charset="0"/>
                            </a:rPr>
                            <m:t>𝑖</m:t>
                          </m:r>
                          <m:r>
                            <a:rPr lang="en-GB" i="1" smtClean="0">
                              <a:solidFill>
                                <a:schemeClr val="accent1"/>
                              </a:solidFill>
                              <a:latin typeface="Cambria Math" panose="02040503050406030204" pitchFamily="18" charset="0"/>
                              <a:ea typeface="Cambria Math" panose="02040503050406030204" pitchFamily="18" charset="0"/>
                            </a:rPr>
                            <m:t>=1</m:t>
                          </m:r>
                        </m:sub>
                        <m:sup>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𝑛</m:t>
                              </m:r>
                            </m:e>
                            <m:sub>
                              <m:r>
                                <a:rPr lang="de-DE" b="0" i="1" smtClean="0">
                                  <a:solidFill>
                                    <a:schemeClr val="accent1"/>
                                  </a:solidFill>
                                  <a:latin typeface="Cambria Math" panose="02040503050406030204" pitchFamily="18" charset="0"/>
                                  <a:ea typeface="Cambria Math" panose="02040503050406030204" pitchFamily="18" charset="0"/>
                                </a:rPr>
                                <m:t>0</m:t>
                              </m:r>
                            </m:sub>
                          </m:sSub>
                        </m:sup>
                      </m:sSubSup>
                    </m:oMath>
                  </m:oMathPara>
                </a14:m>
                <a:endParaRPr lang="en-GB" dirty="0">
                  <a:ea typeface="Cambria Math" panose="02040503050406030204" pitchFamily="18" charset="0"/>
                </a:endParaRP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m:t>
                        </m:r>
                      </m:sub>
                    </m:sSub>
                  </m:oMath>
                </a14:m>
                <a:r>
                  <a:rPr lang="en-GB" dirty="0"/>
                  <a:t> is a PM describing the intra- and inter-slice behaviour for </a:t>
                </a:r>
                <a14:m>
                  <m:oMath xmlns:m="http://schemas.openxmlformats.org/officeDocument/2006/math">
                    <m:r>
                      <a:rPr lang="en-GB" i="1">
                        <a:latin typeface="Cambria Math" panose="02040503050406030204" pitchFamily="18" charset="0"/>
                      </a:rPr>
                      <m:t>𝑡</m:t>
                    </m:r>
                    <m:r>
                      <a:rPr lang="en-GB" b="0" i="1" smtClean="0">
                        <a:latin typeface="Cambria Math" panose="02040503050406030204" pitchFamily="18" charset="0"/>
                      </a:rPr>
                      <m:t>&gt;</m:t>
                    </m:r>
                    <m:r>
                      <a:rPr lang="en-GB" i="1" smtClean="0">
                        <a:latin typeface="Cambria Math" panose="02040503050406030204" pitchFamily="18" charset="0"/>
                      </a:rPr>
                      <m: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𝑡</m:t>
                          </m:r>
                          <m:r>
                            <a:rPr lang="en-GB" i="1" smtClean="0">
                              <a:solidFill>
                                <a:schemeClr val="accent1"/>
                              </a:solidFill>
                              <a:latin typeface="Cambria Math" panose="02040503050406030204" pitchFamily="18" charset="0"/>
                              <a:ea typeface="Cambria Math" panose="02040503050406030204" pitchFamily="18" charset="0"/>
                            </a:rPr>
                            <m:t>−1</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𝐺</m:t>
                          </m:r>
                        </m:e>
                        <m:sub>
                          <m:r>
                            <a:rPr lang="en-GB" i="1" smtClean="0">
                              <a:solidFill>
                                <a:schemeClr val="accent1"/>
                              </a:solidFill>
                              <a:latin typeface="Cambria Math" panose="02040503050406030204" pitchFamily="18" charset="0"/>
                              <a:ea typeface="Cambria Math" panose="02040503050406030204" pitchFamily="18" charset="0"/>
                            </a:rPr>
                            <m:t>𝑡</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−1,</m:t>
                          </m:r>
                          <m:r>
                            <a:rPr lang="de-DE" i="1">
                              <a:solidFill>
                                <a:schemeClr val="accent1"/>
                              </a:solidFill>
                              <a:latin typeface="Cambria Math" panose="02040503050406030204" pitchFamily="18" charset="0"/>
                              <a:ea typeface="Cambria Math" panose="02040503050406030204" pitchFamily="18" charset="0"/>
                            </a:rPr>
                            <m:t>𝑡</m:t>
                          </m:r>
                        </m:sub>
                      </m:sSub>
                    </m:oMath>
                  </m:oMathPara>
                </a14:m>
                <a:endParaRPr lang="en-GB" dirty="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𝑡</m:t>
                                </m:r>
                              </m:sub>
                              <m:sup>
                                <m:r>
                                  <a:rPr lang="en-GB" i="1">
                                    <a:latin typeface="Cambria Math" panose="02040503050406030204" pitchFamily="18" charset="0"/>
                                    <a:ea typeface="Cambria Math" panose="02040503050406030204" pitchFamily="18" charset="0"/>
                                  </a:rPr>
                                  <m:t>𝑘</m:t>
                                </m:r>
                              </m:sup>
                            </m:sSubSup>
                          </m:e>
                        </m:d>
                      </m:e>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ea typeface="Cambria Math" panose="02040503050406030204" pitchFamily="18" charset="0"/>
                          </a:rPr>
                          <m:t>=1</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𝑡</m:t>
                            </m:r>
                          </m:sub>
                        </m:sSub>
                      </m:sup>
                    </m:sSubSup>
                    <m:r>
                      <a:rPr lang="de-DE" b="0" i="1" smtClean="0">
                        <a:latin typeface="Cambria Math" panose="02040503050406030204" pitchFamily="18" charset="0"/>
                        <a:ea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𝐺</m:t>
                        </m:r>
                      </m:e>
                      <m: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𝑟𝑒𝑝𝑙𝑎𝑐𝑒𝑑</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𝑏𝑦</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e>
                        </m:d>
                      </m:e>
                      <m:sub>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sSub>
                      <m:sSubPr>
                        <m:ctrlPr>
                          <a:rPr lang="en-GB"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sSubSup>
                              <m:sSubSupPr>
                                <m:ctrlPr>
                                  <a:rPr lang="en-GB"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en-GB" i="1" smtClean="0">
                                    <a:latin typeface="Cambria Math" panose="02040503050406030204" pitchFamily="18" charset="0"/>
                                    <a:ea typeface="Cambria Math" panose="02040503050406030204" pitchFamily="18" charset="0"/>
                                  </a:rPr>
                                  <m:t>𝜋</m:t>
                                </m:r>
                              </m:sub>
                              <m:sup>
                                <m:r>
                                  <a:rPr lang="en-GB" i="1" smtClean="0">
                                    <a:latin typeface="Cambria Math" panose="02040503050406030204" pitchFamily="18" charset="0"/>
                                    <a:ea typeface="Cambria Math" panose="02040503050406030204" pitchFamily="18" charset="0"/>
                                  </a:rPr>
                                  <m:t>1</m:t>
                                </m:r>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𝐴</m:t>
                                </m:r>
                              </m:e>
                              <m:sub>
                                <m:r>
                                  <a:rPr lang="en-GB" i="1" smtClean="0">
                                    <a:latin typeface="Cambria Math" panose="02040503050406030204" pitchFamily="18" charset="0"/>
                                    <a:ea typeface="Cambria Math" panose="02040503050406030204" pitchFamily="18" charset="0"/>
                                  </a:rPr>
                                  <m:t>𝜋</m:t>
                                </m:r>
                              </m:sub>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𝑗</m:t>
                                    </m:r>
                                  </m:sub>
                                </m:sSub>
                              </m:sup>
                            </m:sSubSup>
                          </m:e>
                        </m:d>
                      </m:e>
                      <m:sub>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𝐶</m:t>
                        </m:r>
                      </m:sub>
                    </m:sSub>
                    <m:r>
                      <a:rPr lang="de-DE"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𝜋</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r>
                          <a:rPr lang="en-GB" i="1" smtClean="0">
                            <a:latin typeface="Cambria Math" panose="02040503050406030204" pitchFamily="18" charset="0"/>
                            <a:ea typeface="Cambria Math" panose="02040503050406030204" pitchFamily="18" charset="0"/>
                          </a:rPr>
                          <m:t>𝑡</m:t>
                        </m:r>
                      </m:e>
                    </m:d>
                  </m:oMath>
                </a14:m>
                <a:endParaRPr lang="en-GB" dirty="0"/>
              </a:p>
              <a:p>
                <a:r>
                  <a:rPr lang="en-GB" dirty="0"/>
                  <a:t>Semantics: Unrolling </a:t>
                </a:r>
                <a14:m>
                  <m:oMath xmlns:m="http://schemas.openxmlformats.org/officeDocument/2006/math">
                    <m:r>
                      <a:rPr lang="en-GB" i="1">
                        <a:latin typeface="Cambria Math" panose="02040503050406030204" pitchFamily="18" charset="0"/>
                      </a:rPr>
                      <m:t>𝐺</m:t>
                    </m:r>
                  </m:oMath>
                </a14:m>
                <a:r>
                  <a:rPr lang="en-GB" dirty="0"/>
                  <a:t> for a given maximum step </a:t>
                </a:r>
                <a14:m>
                  <m:oMath xmlns:m="http://schemas.openxmlformats.org/officeDocument/2006/math">
                    <m:r>
                      <a:rPr lang="en-GB" i="1" dirty="0" smtClean="0">
                        <a:latin typeface="Cambria Math" panose="02040503050406030204" pitchFamily="18" charset="0"/>
                      </a:rPr>
                      <m:t>𝑇</m:t>
                    </m:r>
                  </m:oMath>
                </a14:m>
                <a:r>
                  <a:rPr lang="en-GB" dirty="0"/>
                  <a:t>, grounding, and building a full joint distribution</a:t>
                </a:r>
              </a:p>
              <a:p>
                <a:pPr lvl="1"/>
                <a:endParaRPr lang="en-GB" dirty="0"/>
              </a:p>
            </p:txBody>
          </p:sp>
        </mc:Choice>
        <mc:Fallback xmlns="">
          <p:sp>
            <p:nvSpPr>
              <p:cNvPr id="3" name="Content Placeholder 2">
                <a:extLst>
                  <a:ext uri="{FF2B5EF4-FFF2-40B4-BE49-F238E27FC236}">
                    <a16:creationId xmlns:a16="http://schemas.microsoft.com/office/drawing/2014/main" id="{20EBC04F-A255-8D49-A2E1-D30206FA6739}"/>
                  </a:ext>
                </a:extLst>
              </p:cNvPr>
              <p:cNvSpPr>
                <a:spLocks noGrp="1" noRot="1" noChangeAspect="1" noMove="1" noResize="1" noEditPoints="1" noAdjustHandles="1" noChangeArrowheads="1" noChangeShapeType="1" noTextEdit="1"/>
              </p:cNvSpPr>
              <p:nvPr>
                <p:ph idx="1"/>
              </p:nvPr>
            </p:nvSpPr>
            <p:spPr>
              <a:xfrm>
                <a:off x="628650" y="1158240"/>
                <a:ext cx="7886700" cy="3840401"/>
              </a:xfrm>
              <a:blipFill>
                <a:blip r:embed="rId2"/>
                <a:stretch>
                  <a:fillRect l="-965" t="-263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51DCEBE-7011-1647-83A5-8660A860EE28}"/>
              </a:ext>
            </a:extLst>
          </p:cNvPr>
          <p:cNvSpPr>
            <a:spLocks noGrp="1"/>
          </p:cNvSpPr>
          <p:nvPr>
            <p:ph type="sldNum" sz="quarter" idx="12"/>
          </p:nvPr>
        </p:nvSpPr>
        <p:spPr/>
        <p:txBody>
          <a:bodyPr/>
          <a:lstStyle/>
          <a:p>
            <a:fld id="{67C9959E-8E6B-B04C-9955-EA096F41CA7A}" type="slidenum">
              <a:rPr lang="en-GB" smtClean="0"/>
              <a:t>85</a:t>
            </a:fld>
            <a:endParaRPr lang="en-GB"/>
          </a:p>
        </p:txBody>
      </p:sp>
      <p:sp>
        <p:nvSpPr>
          <p:cNvPr id="7" name="TextBox 6">
            <a:extLst>
              <a:ext uri="{FF2B5EF4-FFF2-40B4-BE49-F238E27FC236}">
                <a16:creationId xmlns:a16="http://schemas.microsoft.com/office/drawing/2014/main" id="{577FEF6F-004D-E146-B1A3-AF255F357A74}"/>
              </a:ext>
            </a:extLst>
          </p:cNvPr>
          <p:cNvSpPr txBox="1"/>
          <p:nvPr/>
        </p:nvSpPr>
        <p:spPr>
          <a:xfrm>
            <a:off x="1925138" y="6321366"/>
            <a:ext cx="6199959" cy="400110"/>
          </a:xfrm>
          <a:prstGeom prst="rect">
            <a:avLst/>
          </a:prstGeom>
          <a:noFill/>
        </p:spPr>
        <p:txBody>
          <a:bodyPr wrap="square" rtlCol="0">
            <a:spAutoFit/>
          </a:bodyPr>
          <a:lstStyle/>
          <a:p>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Möller</a:t>
            </a:r>
            <a:r>
              <a:rPr lang="en-GB" sz="1000" dirty="0">
                <a:solidFill>
                  <a:schemeClr val="accent3"/>
                </a:solidFill>
              </a:rPr>
              <a:t>. Lifted Dynamic Junction Tree Algorithm. In </a:t>
            </a:r>
            <a:r>
              <a:rPr lang="en-GB" sz="1000" i="1" dirty="0">
                <a:solidFill>
                  <a:schemeClr val="accent3"/>
                </a:solidFill>
              </a:rPr>
              <a:t>ICCS-18 Proceedings of the International Conference on Conceptual Structures</a:t>
            </a:r>
            <a:r>
              <a:rPr lang="en-GB" sz="1000" dirty="0">
                <a:solidFill>
                  <a:schemeClr val="accent3"/>
                </a:solidFill>
              </a:rPr>
              <a:t>, 2018.</a:t>
            </a:r>
          </a:p>
        </p:txBody>
      </p:sp>
      <p:grpSp>
        <p:nvGrpSpPr>
          <p:cNvPr id="8" name="Group 7">
            <a:extLst>
              <a:ext uri="{FF2B5EF4-FFF2-40B4-BE49-F238E27FC236}">
                <a16:creationId xmlns:a16="http://schemas.microsoft.com/office/drawing/2014/main" id="{06A63F86-AD37-0E43-9222-BF572995FD23}"/>
              </a:ext>
            </a:extLst>
          </p:cNvPr>
          <p:cNvGrpSpPr/>
          <p:nvPr/>
        </p:nvGrpSpPr>
        <p:grpSpPr>
          <a:xfrm>
            <a:off x="731505" y="4840076"/>
            <a:ext cx="7680989" cy="1376711"/>
            <a:chOff x="183841" y="3982205"/>
            <a:chExt cx="7680989" cy="1376711"/>
          </a:xfrm>
        </p:grpSpPr>
        <p:grpSp>
          <p:nvGrpSpPr>
            <p:cNvPr id="9" name="Group 8">
              <a:extLst>
                <a:ext uri="{FF2B5EF4-FFF2-40B4-BE49-F238E27FC236}">
                  <a16:creationId xmlns:a16="http://schemas.microsoft.com/office/drawing/2014/main" id="{EC9E28C2-FA22-3145-BD5B-1E34AD489EEC}"/>
                </a:ext>
              </a:extLst>
            </p:cNvPr>
            <p:cNvGrpSpPr/>
            <p:nvPr/>
          </p:nvGrpSpPr>
          <p:grpSpPr>
            <a:xfrm>
              <a:off x="183841" y="3982861"/>
              <a:ext cx="2752624" cy="1376055"/>
              <a:chOff x="2358037" y="2046011"/>
              <a:chExt cx="4710647" cy="2051697"/>
            </a:xfrm>
          </p:grpSpPr>
          <p:sp>
            <p:nvSpPr>
              <p:cNvPr id="72" name="Rectangle 71">
                <a:extLst>
                  <a:ext uri="{FF2B5EF4-FFF2-40B4-BE49-F238E27FC236}">
                    <a16:creationId xmlns:a16="http://schemas.microsoft.com/office/drawing/2014/main" id="{0D0C99E5-101C-D443-BB40-27CFC6713ED3}"/>
                  </a:ext>
                </a:extLst>
              </p:cNvPr>
              <p:cNvSpPr/>
              <p:nvPr/>
            </p:nvSpPr>
            <p:spPr>
              <a:xfrm>
                <a:off x="2358037" y="2046011"/>
                <a:ext cx="4710647" cy="20516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73" name="Group 72">
                <a:extLst>
                  <a:ext uri="{FF2B5EF4-FFF2-40B4-BE49-F238E27FC236}">
                    <a16:creationId xmlns:a16="http://schemas.microsoft.com/office/drawing/2014/main" id="{B0CF762C-CD1F-D746-9AD0-651F7FAD08E9}"/>
                  </a:ext>
                </a:extLst>
              </p:cNvPr>
              <p:cNvGrpSpPr/>
              <p:nvPr/>
            </p:nvGrpSpPr>
            <p:grpSpPr>
              <a:xfrm>
                <a:off x="2403536" y="2301466"/>
                <a:ext cx="4244687" cy="1663211"/>
                <a:chOff x="2426602" y="1478758"/>
                <a:chExt cx="4244687" cy="1663211"/>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E0BD92F-B312-314B-BDB4-D725F1EE0117}"/>
                        </a:ext>
                      </a:extLst>
                    </p:cNvPr>
                    <p:cNvSpPr txBox="1"/>
                    <p:nvPr/>
                  </p:nvSpPr>
                  <p:spPr>
                    <a:xfrm>
                      <a:off x="2825197" y="2815033"/>
                      <a:ext cx="1898400"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69" name="TextBox 68">
                      <a:extLst>
                        <a:ext uri="{FF2B5EF4-FFF2-40B4-BE49-F238E27FC236}">
                          <a16:creationId xmlns:a16="http://schemas.microsoft.com/office/drawing/2014/main" id="{649E11D7-C110-5C49-9159-606A20B6332F}"/>
                        </a:ext>
                      </a:extLst>
                    </p:cNvPr>
                    <p:cNvSpPr txBox="1">
                      <a:spLocks noRot="1" noChangeAspect="1" noMove="1" noResize="1" noEditPoints="1" noAdjustHandles="1" noChangeArrowheads="1" noChangeShapeType="1" noTextEdit="1"/>
                    </p:cNvSpPr>
                    <p:nvPr/>
                  </p:nvSpPr>
                  <p:spPr>
                    <a:xfrm>
                      <a:off x="2825197" y="2815033"/>
                      <a:ext cx="1898400" cy="321102"/>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141E016A-7418-8A40-907A-85DD4AFB4736}"/>
                    </a:ext>
                  </a:extLst>
                </p:cNvPr>
                <p:cNvCxnSpPr>
                  <a:cxnSpLocks/>
                  <a:stCxn id="74" idx="0"/>
                  <a:endCxn id="92" idx="2"/>
                </p:cNvCxnSpPr>
                <p:nvPr/>
              </p:nvCxnSpPr>
              <p:spPr>
                <a:xfrm flipV="1">
                  <a:off x="3774397" y="2575837"/>
                  <a:ext cx="1465" cy="239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819A12C-C293-374C-A7A8-3A46E879FDEA}"/>
                    </a:ext>
                  </a:extLst>
                </p:cNvPr>
                <p:cNvCxnSpPr>
                  <a:cxnSpLocks/>
                  <a:stCxn id="92" idx="0"/>
                  <a:endCxn id="81" idx="4"/>
                </p:cNvCxnSpPr>
                <p:nvPr/>
              </p:nvCxnSpPr>
              <p:spPr>
                <a:xfrm flipH="1" flipV="1">
                  <a:off x="3774396" y="1813355"/>
                  <a:ext cx="1467" cy="614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85371F5-F97F-9C49-A0F7-182F2FD2F264}"/>
                    </a:ext>
                  </a:extLst>
                </p:cNvPr>
                <p:cNvCxnSpPr>
                  <a:cxnSpLocks/>
                  <a:stCxn id="81" idx="4"/>
                  <a:endCxn id="96" idx="0"/>
                </p:cNvCxnSpPr>
                <p:nvPr/>
              </p:nvCxnSpPr>
              <p:spPr>
                <a:xfrm>
                  <a:off x="3774396" y="1813355"/>
                  <a:ext cx="1817918" cy="616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FA147B4-E7C1-F74E-9C5D-C54638B95CBA}"/>
                    </a:ext>
                  </a:extLst>
                </p:cNvPr>
                <p:cNvCxnSpPr>
                  <a:cxnSpLocks/>
                  <a:stCxn id="82" idx="0"/>
                  <a:endCxn id="96" idx="2"/>
                </p:cNvCxnSpPr>
                <p:nvPr/>
              </p:nvCxnSpPr>
              <p:spPr>
                <a:xfrm flipH="1" flipV="1">
                  <a:off x="5592314" y="2574040"/>
                  <a:ext cx="2" cy="236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0B88560-1E63-8B40-81B8-511C1CFBC2D7}"/>
                    </a:ext>
                  </a:extLst>
                </p:cNvPr>
                <p:cNvCxnSpPr>
                  <a:cxnSpLocks/>
                  <a:stCxn id="96" idx="0"/>
                  <a:endCxn id="80" idx="4"/>
                </p:cNvCxnSpPr>
                <p:nvPr/>
              </p:nvCxnSpPr>
              <p:spPr>
                <a:xfrm flipH="1" flipV="1">
                  <a:off x="5591289" y="2074240"/>
                  <a:ext cx="1025" cy="355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D4E9619-F571-D740-B03B-2F1205F9B743}"/>
                        </a:ext>
                      </a:extLst>
                    </p:cNvPr>
                    <p:cNvSpPr txBox="1"/>
                    <p:nvPr/>
                  </p:nvSpPr>
                  <p:spPr>
                    <a:xfrm>
                      <a:off x="4511289" y="1745573"/>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0</m:t>
                                </m:r>
                              </m:sub>
                            </m:sSub>
                          </m:oMath>
                        </m:oMathPara>
                      </a14:m>
                      <a:endParaRPr lang="en-GB" sz="1050" dirty="0"/>
                    </a:p>
                  </p:txBody>
                </p:sp>
              </mc:Choice>
              <mc:Fallback xmlns="">
                <p:sp>
                  <p:nvSpPr>
                    <p:cNvPr id="75" name="TextBox 74">
                      <a:extLst>
                        <a:ext uri="{FF2B5EF4-FFF2-40B4-BE49-F238E27FC236}">
                          <a16:creationId xmlns:a16="http://schemas.microsoft.com/office/drawing/2014/main" id="{397B38D7-6526-F340-9322-776B16D5B7CE}"/>
                        </a:ext>
                      </a:extLst>
                    </p:cNvPr>
                    <p:cNvSpPr txBox="1">
                      <a:spLocks noRot="1" noChangeAspect="1" noMove="1" noResize="1" noEditPoints="1" noAdjustHandles="1" noChangeArrowheads="1" noChangeShapeType="1" noTextEdit="1"/>
                    </p:cNvSpPr>
                    <p:nvPr/>
                  </p:nvSpPr>
                  <p:spPr>
                    <a:xfrm>
                      <a:off x="4511289" y="1745573"/>
                      <a:ext cx="2160000" cy="328667"/>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A2FD5370-FAD6-9A49-A515-A5D16B11D139}"/>
                        </a:ext>
                      </a:extLst>
                    </p:cNvPr>
                    <p:cNvSpPr txBox="1"/>
                    <p:nvPr/>
                  </p:nvSpPr>
                  <p:spPr>
                    <a:xfrm>
                      <a:off x="3220515" y="1484687"/>
                      <a:ext cx="1107761"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0</m:t>
                                </m:r>
                              </m:sub>
                            </m:sSub>
                          </m:oMath>
                        </m:oMathPara>
                      </a14:m>
                      <a:endParaRPr lang="en-GB" sz="1050" dirty="0"/>
                    </a:p>
                  </p:txBody>
                </p:sp>
              </mc:Choice>
              <mc:Fallback xmlns="">
                <p:sp>
                  <p:nvSpPr>
                    <p:cNvPr id="76" name="TextBox 75">
                      <a:extLst>
                        <a:ext uri="{FF2B5EF4-FFF2-40B4-BE49-F238E27FC236}">
                          <a16:creationId xmlns:a16="http://schemas.microsoft.com/office/drawing/2014/main" id="{7D328E66-0E6C-F040-86F1-DE4464072DBE}"/>
                        </a:ext>
                      </a:extLst>
                    </p:cNvPr>
                    <p:cNvSpPr txBox="1">
                      <a:spLocks noRot="1" noChangeAspect="1" noMove="1" noResize="1" noEditPoints="1" noAdjustHandles="1" noChangeArrowheads="1" noChangeShapeType="1" noTextEdit="1"/>
                    </p:cNvSpPr>
                    <p:nvPr/>
                  </p:nvSpPr>
                  <p:spPr>
                    <a:xfrm>
                      <a:off x="3220515" y="1484687"/>
                      <a:ext cx="1107761" cy="328667"/>
                    </a:xfrm>
                    <a:prstGeom prst="ellipse">
                      <a:avLst/>
                    </a:prstGeom>
                    <a:blipFill>
                      <a:blip r:embed="rId6"/>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ED06ACC-3C88-B247-860E-C59ED8C9EE1C}"/>
                        </a:ext>
                      </a:extLst>
                    </p:cNvPr>
                    <p:cNvSpPr txBox="1"/>
                    <p:nvPr/>
                  </p:nvSpPr>
                  <p:spPr>
                    <a:xfrm>
                      <a:off x="4774386" y="2810988"/>
                      <a:ext cx="163585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0</m:t>
                                </m:r>
                              </m:sub>
                            </m:sSub>
                          </m:oMath>
                        </m:oMathPara>
                      </a14:m>
                      <a:endParaRPr lang="en-GB" sz="1050" baseline="-25000" dirty="0"/>
                    </a:p>
                  </p:txBody>
                </p:sp>
              </mc:Choice>
              <mc:Fallback xmlns="">
                <p:sp>
                  <p:nvSpPr>
                    <p:cNvPr id="79" name="TextBox 78">
                      <a:extLst>
                        <a:ext uri="{FF2B5EF4-FFF2-40B4-BE49-F238E27FC236}">
                          <a16:creationId xmlns:a16="http://schemas.microsoft.com/office/drawing/2014/main" id="{F1B1D6D1-80DE-2B47-9022-DD6494285CFD}"/>
                        </a:ext>
                      </a:extLst>
                    </p:cNvPr>
                    <p:cNvSpPr txBox="1">
                      <a:spLocks noRot="1" noChangeAspect="1" noMove="1" noResize="1" noEditPoints="1" noAdjustHandles="1" noChangeArrowheads="1" noChangeShapeType="1" noTextEdit="1"/>
                    </p:cNvSpPr>
                    <p:nvPr/>
                  </p:nvSpPr>
                  <p:spPr>
                    <a:xfrm>
                      <a:off x="4774386" y="2810988"/>
                      <a:ext cx="1635859" cy="3309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40034E8F-C922-CD4E-A32D-FB410DC97830}"/>
                    </a:ext>
                  </a:extLst>
                </p:cNvPr>
                <p:cNvCxnSpPr>
                  <a:cxnSpLocks/>
                  <a:stCxn id="92" idx="2"/>
                  <a:endCxn id="82" idx="0"/>
                </p:cNvCxnSpPr>
                <p:nvPr/>
              </p:nvCxnSpPr>
              <p:spPr>
                <a:xfrm>
                  <a:off x="3775862" y="2575837"/>
                  <a:ext cx="1816454"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19E2113A-A76C-BD4C-B67C-15F05E8AD092}"/>
                    </a:ext>
                  </a:extLst>
                </p:cNvPr>
                <p:cNvGrpSpPr/>
                <p:nvPr/>
              </p:nvGrpSpPr>
              <p:grpSpPr>
                <a:xfrm>
                  <a:off x="5481117" y="2316663"/>
                  <a:ext cx="541795" cy="304368"/>
                  <a:chOff x="5481117" y="2316663"/>
                  <a:chExt cx="541795" cy="304368"/>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82EE9DA-1698-BD4B-8D86-F5BB0F33100C}"/>
                          </a:ext>
                        </a:extLst>
                      </p:cNvPr>
                      <p:cNvSpPr txBox="1"/>
                      <p:nvPr/>
                    </p:nvSpPr>
                    <p:spPr>
                      <a:xfrm>
                        <a:off x="5733850" y="2316663"/>
                        <a:ext cx="289062" cy="23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89" name="TextBox 88">
                        <a:extLst>
                          <a:ext uri="{FF2B5EF4-FFF2-40B4-BE49-F238E27FC236}">
                            <a16:creationId xmlns:a16="http://schemas.microsoft.com/office/drawing/2014/main" id="{F6F2347C-2FD1-DD4E-BCA4-9B1ED87893A1}"/>
                          </a:ext>
                        </a:extLst>
                      </p:cNvPr>
                      <p:cNvSpPr txBox="1">
                        <a:spLocks noRot="1" noChangeAspect="1" noMove="1" noResize="1" noEditPoints="1" noAdjustHandles="1" noChangeArrowheads="1" noChangeShapeType="1" noTextEdit="1"/>
                      </p:cNvSpPr>
                      <p:nvPr/>
                    </p:nvSpPr>
                    <p:spPr>
                      <a:xfrm>
                        <a:off x="5733850" y="2316663"/>
                        <a:ext cx="289062" cy="239574"/>
                      </a:xfrm>
                      <a:prstGeom prst="rect">
                        <a:avLst/>
                      </a:prstGeom>
                      <a:blipFill>
                        <a:blip r:embed="rId8"/>
                        <a:stretch>
                          <a:fillRect l="-13333" b="-23077"/>
                        </a:stretch>
                      </a:blipFill>
                    </p:spPr>
                    <p:txBody>
                      <a:bodyPr/>
                      <a:lstStyle/>
                      <a:p>
                        <a:r>
                          <a:rPr lang="en-GB">
                            <a:noFill/>
                          </a:rPr>
                          <a:t> </a:t>
                        </a:r>
                      </a:p>
                    </p:txBody>
                  </p:sp>
                </mc:Fallback>
              </mc:AlternateContent>
              <p:sp>
                <p:nvSpPr>
                  <p:cNvPr id="95" name="Rectangle 94">
                    <a:extLst>
                      <a:ext uri="{FF2B5EF4-FFF2-40B4-BE49-F238E27FC236}">
                        <a16:creationId xmlns:a16="http://schemas.microsoft.com/office/drawing/2014/main" id="{19F21699-5815-E042-B501-A14C1B0776FC}"/>
                      </a:ext>
                    </a:extLst>
                  </p:cNvPr>
                  <p:cNvSpPr/>
                  <p:nvPr/>
                </p:nvSpPr>
                <p:spPr>
                  <a:xfrm>
                    <a:off x="5481117" y="2391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6" name="Rectangle 95">
                    <a:extLst>
                      <a:ext uri="{FF2B5EF4-FFF2-40B4-BE49-F238E27FC236}">
                        <a16:creationId xmlns:a16="http://schemas.microsoft.com/office/drawing/2014/main" id="{9291C87F-509E-BA48-8C83-1F9C96F71B12}"/>
                      </a:ext>
                    </a:extLst>
                  </p:cNvPr>
                  <p:cNvSpPr/>
                  <p:nvPr/>
                </p:nvSpPr>
                <p:spPr>
                  <a:xfrm>
                    <a:off x="5520314" y="2430038"/>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7" name="Rectangle 96">
                    <a:extLst>
                      <a:ext uri="{FF2B5EF4-FFF2-40B4-BE49-F238E27FC236}">
                        <a16:creationId xmlns:a16="http://schemas.microsoft.com/office/drawing/2014/main" id="{D25E1A9F-9D09-3F46-A5E9-36D0C7F6BEB8}"/>
                      </a:ext>
                    </a:extLst>
                  </p:cNvPr>
                  <p:cNvSpPr/>
                  <p:nvPr/>
                </p:nvSpPr>
                <p:spPr>
                  <a:xfrm>
                    <a:off x="5562951" y="2477031"/>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85" name="Group 84">
                  <a:extLst>
                    <a:ext uri="{FF2B5EF4-FFF2-40B4-BE49-F238E27FC236}">
                      <a16:creationId xmlns:a16="http://schemas.microsoft.com/office/drawing/2014/main" id="{96663A94-02AF-3F4A-87CF-7CE897A35120}"/>
                    </a:ext>
                  </a:extLst>
                </p:cNvPr>
                <p:cNvGrpSpPr/>
                <p:nvPr/>
              </p:nvGrpSpPr>
              <p:grpSpPr>
                <a:xfrm>
                  <a:off x="3660955" y="2321376"/>
                  <a:ext cx="515059" cy="298747"/>
                  <a:chOff x="3660955" y="2321376"/>
                  <a:chExt cx="515059" cy="298747"/>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31D0582-86F6-1A44-8A82-ADA6EB3353AC}"/>
                          </a:ext>
                        </a:extLst>
                      </p:cNvPr>
                      <p:cNvSpPr txBox="1"/>
                      <p:nvPr/>
                    </p:nvSpPr>
                    <p:spPr>
                      <a:xfrm>
                        <a:off x="3886951" y="2321376"/>
                        <a:ext cx="289063" cy="2383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85" name="TextBox 84">
                        <a:extLst>
                          <a:ext uri="{FF2B5EF4-FFF2-40B4-BE49-F238E27FC236}">
                            <a16:creationId xmlns:a16="http://schemas.microsoft.com/office/drawing/2014/main" id="{52E956D5-E255-1343-895D-DCF9740E6A26}"/>
                          </a:ext>
                        </a:extLst>
                      </p:cNvPr>
                      <p:cNvSpPr txBox="1">
                        <a:spLocks noRot="1" noChangeAspect="1" noMove="1" noResize="1" noEditPoints="1" noAdjustHandles="1" noChangeArrowheads="1" noChangeShapeType="1" noTextEdit="1"/>
                      </p:cNvSpPr>
                      <p:nvPr/>
                    </p:nvSpPr>
                    <p:spPr>
                      <a:xfrm>
                        <a:off x="3886951" y="2321376"/>
                        <a:ext cx="289063" cy="238367"/>
                      </a:xfrm>
                      <a:prstGeom prst="rect">
                        <a:avLst/>
                      </a:prstGeom>
                      <a:blipFill>
                        <a:blip r:embed="rId9"/>
                        <a:stretch>
                          <a:fillRect l="-13333" b="-14286"/>
                        </a:stretch>
                      </a:blipFill>
                    </p:spPr>
                    <p:txBody>
                      <a:bodyPr/>
                      <a:lstStyle/>
                      <a:p>
                        <a:r>
                          <a:rPr lang="en-GB">
                            <a:noFill/>
                          </a:rPr>
                          <a:t> </a:t>
                        </a:r>
                      </a:p>
                    </p:txBody>
                  </p:sp>
                </mc:Fallback>
              </mc:AlternateContent>
              <p:sp>
                <p:nvSpPr>
                  <p:cNvPr id="91" name="Rectangle 90">
                    <a:extLst>
                      <a:ext uri="{FF2B5EF4-FFF2-40B4-BE49-F238E27FC236}">
                        <a16:creationId xmlns:a16="http://schemas.microsoft.com/office/drawing/2014/main" id="{245FB952-A4B3-5B48-9363-C5547A878813}"/>
                      </a:ext>
                    </a:extLst>
                  </p:cNvPr>
                  <p:cNvSpPr/>
                  <p:nvPr/>
                </p:nvSpPr>
                <p:spPr>
                  <a:xfrm>
                    <a:off x="3660955" y="2385922"/>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2" name="Rectangle 91">
                    <a:extLst>
                      <a:ext uri="{FF2B5EF4-FFF2-40B4-BE49-F238E27FC236}">
                        <a16:creationId xmlns:a16="http://schemas.microsoft.com/office/drawing/2014/main" id="{D6C4B66F-0C79-CB4A-A24A-EFBBE57D7F82}"/>
                      </a:ext>
                    </a:extLst>
                  </p:cNvPr>
                  <p:cNvSpPr/>
                  <p:nvPr/>
                </p:nvSpPr>
                <p:spPr>
                  <a:xfrm>
                    <a:off x="3702062" y="2428237"/>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3" name="Rectangle 92">
                    <a:extLst>
                      <a:ext uri="{FF2B5EF4-FFF2-40B4-BE49-F238E27FC236}">
                        <a16:creationId xmlns:a16="http://schemas.microsoft.com/office/drawing/2014/main" id="{D421BF66-EB17-8C43-9359-476F21232AE3}"/>
                      </a:ext>
                    </a:extLst>
                  </p:cNvPr>
                  <p:cNvSpPr/>
                  <p:nvPr/>
                </p:nvSpPr>
                <p:spPr>
                  <a:xfrm>
                    <a:off x="3736941" y="247252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86" name="Straight Connector 85">
                  <a:extLst>
                    <a:ext uri="{FF2B5EF4-FFF2-40B4-BE49-F238E27FC236}">
                      <a16:creationId xmlns:a16="http://schemas.microsoft.com/office/drawing/2014/main" id="{D7EEC8E5-1F3E-644C-A2D4-9451919D6584}"/>
                    </a:ext>
                  </a:extLst>
                </p:cNvPr>
                <p:cNvCxnSpPr>
                  <a:cxnSpLocks/>
                  <a:stCxn id="81" idx="2"/>
                  <a:endCxn id="89" idx="3"/>
                </p:cNvCxnSpPr>
                <p:nvPr/>
              </p:nvCxnSpPr>
              <p:spPr>
                <a:xfrm flipH="1" flipV="1">
                  <a:off x="2897195" y="1648173"/>
                  <a:ext cx="323320" cy="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0E6A8AFB-37B0-CF46-9676-01B3439B650D}"/>
                    </a:ext>
                  </a:extLst>
                </p:cNvPr>
                <p:cNvGrpSpPr/>
                <p:nvPr/>
              </p:nvGrpSpPr>
              <p:grpSpPr>
                <a:xfrm>
                  <a:off x="2426602" y="1478758"/>
                  <a:ext cx="470594" cy="241414"/>
                  <a:chOff x="2426602" y="1478758"/>
                  <a:chExt cx="470594" cy="241414"/>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A7DBF92-CE43-854E-A5DD-5A0E073A6E0A}"/>
                          </a:ext>
                        </a:extLst>
                      </p:cNvPr>
                      <p:cNvSpPr txBox="1"/>
                      <p:nvPr/>
                    </p:nvSpPr>
                    <p:spPr>
                      <a:xfrm>
                        <a:off x="2426602" y="1478758"/>
                        <a:ext cx="284328" cy="237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0</m:t>
                                  </m:r>
                                </m:sub>
                                <m:sup>
                                  <m:r>
                                    <a:rPr lang="de-DE" sz="1050" b="0" i="1" smtClean="0">
                                      <a:latin typeface="Cambria Math" panose="02040503050406030204" pitchFamily="18" charset="0"/>
                                    </a:rPr>
                                    <m:t>1</m:t>
                                  </m:r>
                                </m:sup>
                              </m:sSubSup>
                            </m:oMath>
                          </m:oMathPara>
                        </a14:m>
                        <a:endParaRPr lang="en-GB" sz="1050" dirty="0"/>
                      </a:p>
                    </p:txBody>
                  </p:sp>
                </mc:Choice>
                <mc:Fallback xmlns="">
                  <p:sp>
                    <p:nvSpPr>
                      <p:cNvPr id="83" name="TextBox 82">
                        <a:extLst>
                          <a:ext uri="{FF2B5EF4-FFF2-40B4-BE49-F238E27FC236}">
                            <a16:creationId xmlns:a16="http://schemas.microsoft.com/office/drawing/2014/main" id="{616E3392-B23F-6947-B3DE-E6E6F3711B6E}"/>
                          </a:ext>
                        </a:extLst>
                      </p:cNvPr>
                      <p:cNvSpPr txBox="1">
                        <a:spLocks noRot="1" noChangeAspect="1" noMove="1" noResize="1" noEditPoints="1" noAdjustHandles="1" noChangeArrowheads="1" noChangeShapeType="1" noTextEdit="1"/>
                      </p:cNvSpPr>
                      <p:nvPr/>
                    </p:nvSpPr>
                    <p:spPr>
                      <a:xfrm>
                        <a:off x="2426602" y="1478758"/>
                        <a:ext cx="284328" cy="237904"/>
                      </a:xfrm>
                      <a:prstGeom prst="rect">
                        <a:avLst/>
                      </a:prstGeom>
                      <a:blipFill>
                        <a:blip r:embed="rId10"/>
                        <a:stretch>
                          <a:fillRect l="-14286" r="-7143" b="-21429"/>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6C4DB872-025A-1F46-9EDF-BC509EAA7C4B}"/>
                      </a:ext>
                    </a:extLst>
                  </p:cNvPr>
                  <p:cNvSpPr/>
                  <p:nvPr/>
                </p:nvSpPr>
                <p:spPr>
                  <a:xfrm>
                    <a:off x="2753196" y="1576172"/>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grpSp>
          <p:nvGrpSpPr>
            <p:cNvPr id="10" name="Group 9">
              <a:extLst>
                <a:ext uri="{FF2B5EF4-FFF2-40B4-BE49-F238E27FC236}">
                  <a16:creationId xmlns:a16="http://schemas.microsoft.com/office/drawing/2014/main" id="{EAD8114D-8F04-B040-88C4-00405EB27D0C}"/>
                </a:ext>
              </a:extLst>
            </p:cNvPr>
            <p:cNvGrpSpPr/>
            <p:nvPr/>
          </p:nvGrpSpPr>
          <p:grpSpPr>
            <a:xfrm>
              <a:off x="1321655" y="3982861"/>
              <a:ext cx="4205902" cy="1376055"/>
              <a:chOff x="2013718" y="4011645"/>
              <a:chExt cx="7197685" cy="2051697"/>
            </a:xfrm>
          </p:grpSpPr>
          <p:sp>
            <p:nvSpPr>
              <p:cNvPr id="42" name="Rectangle 41">
                <a:extLst>
                  <a:ext uri="{FF2B5EF4-FFF2-40B4-BE49-F238E27FC236}">
                    <a16:creationId xmlns:a16="http://schemas.microsoft.com/office/drawing/2014/main" id="{228E9E4A-6A00-C44E-AFBC-A674CA6B2426}"/>
                  </a:ext>
                </a:extLst>
              </p:cNvPr>
              <p:cNvSpPr/>
              <p:nvPr/>
            </p:nvSpPr>
            <p:spPr>
              <a:xfrm>
                <a:off x="4777190" y="4011645"/>
                <a:ext cx="4434213" cy="205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43" name="Group 42">
                <a:extLst>
                  <a:ext uri="{FF2B5EF4-FFF2-40B4-BE49-F238E27FC236}">
                    <a16:creationId xmlns:a16="http://schemas.microsoft.com/office/drawing/2014/main" id="{A89B54D9-85C4-BC4F-848E-8FC8B28EA754}"/>
                  </a:ext>
                </a:extLst>
              </p:cNvPr>
              <p:cNvGrpSpPr/>
              <p:nvPr/>
            </p:nvGrpSpPr>
            <p:grpSpPr>
              <a:xfrm>
                <a:off x="2013718" y="4011645"/>
                <a:ext cx="6759261" cy="1914702"/>
                <a:chOff x="2013718" y="4011645"/>
                <a:chExt cx="6759261" cy="1914702"/>
              </a:xfrm>
            </p:grpSpPr>
            <p:cxnSp>
              <p:nvCxnSpPr>
                <p:cNvPr id="44" name="Straight Connector 43">
                  <a:extLst>
                    <a:ext uri="{FF2B5EF4-FFF2-40B4-BE49-F238E27FC236}">
                      <a16:creationId xmlns:a16="http://schemas.microsoft.com/office/drawing/2014/main" id="{947B7AB4-12B8-A04B-B666-02EB1F576B38}"/>
                    </a:ext>
                  </a:extLst>
                </p:cNvPr>
                <p:cNvCxnSpPr>
                  <a:cxnSpLocks/>
                  <a:stCxn id="81" idx="6"/>
                  <a:endCxn id="62"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64EA62-6369-2646-9E8B-F3E977600274}"/>
                    </a:ext>
                  </a:extLst>
                </p:cNvPr>
                <p:cNvCxnSpPr>
                  <a:cxnSpLocks/>
                  <a:stCxn id="62" idx="3"/>
                  <a:endCxn id="54" idx="2"/>
                </p:cNvCxnSpPr>
                <p:nvPr/>
              </p:nvCxnSpPr>
              <p:spPr>
                <a:xfrm>
                  <a:off x="4845003" y="4432644"/>
                  <a:ext cx="477201"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784D80-AE33-B64D-9312-08A918A25938}"/>
                    </a:ext>
                  </a:extLst>
                </p:cNvPr>
                <p:cNvCxnSpPr>
                  <a:cxnSpLocks/>
                  <a:stCxn id="82" idx="6"/>
                  <a:endCxn id="62" idx="2"/>
                </p:cNvCxnSpPr>
                <p:nvPr/>
              </p:nvCxnSpPr>
              <p:spPr>
                <a:xfrm flipV="1">
                  <a:off x="4095684" y="4504642"/>
                  <a:ext cx="677319" cy="1260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10B3B25-9828-C74D-B889-A0487ABC628E}"/>
                        </a:ext>
                      </a:extLst>
                    </p:cNvPr>
                    <p:cNvSpPr txBox="1"/>
                    <p:nvPr/>
                  </p:nvSpPr>
                  <p:spPr>
                    <a:xfrm>
                      <a:off x="4926886" y="5599411"/>
                      <a:ext cx="1898398" cy="32110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41" name="TextBox 40">
                      <a:extLst>
                        <a:ext uri="{FF2B5EF4-FFF2-40B4-BE49-F238E27FC236}">
                          <a16:creationId xmlns:a16="http://schemas.microsoft.com/office/drawing/2014/main" id="{05C9B048-B87B-064F-B43A-44F23B9C3499}"/>
                        </a:ext>
                      </a:extLst>
                    </p:cNvPr>
                    <p:cNvSpPr txBox="1">
                      <a:spLocks noRot="1" noChangeAspect="1" noMove="1" noResize="1" noEditPoints="1" noAdjustHandles="1" noChangeArrowheads="1" noChangeShapeType="1" noTextEdit="1"/>
                    </p:cNvSpPr>
                    <p:nvPr/>
                  </p:nvSpPr>
                  <p:spPr>
                    <a:xfrm>
                      <a:off x="4926886" y="5599411"/>
                      <a:ext cx="1898398" cy="321102"/>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DD5CB8DD-03B2-584C-9E32-02137D5FFC99}"/>
                    </a:ext>
                  </a:extLst>
                </p:cNvPr>
                <p:cNvCxnSpPr>
                  <a:cxnSpLocks/>
                  <a:stCxn id="47" idx="0"/>
                  <a:endCxn id="66" idx="2"/>
                </p:cNvCxnSpPr>
                <p:nvPr/>
              </p:nvCxnSpPr>
              <p:spPr>
                <a:xfrm flipV="1">
                  <a:off x="5876086" y="5360213"/>
                  <a:ext cx="1465" cy="239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96ECB8-7D23-5F46-BADB-B3DBA2407E9B}"/>
                    </a:ext>
                  </a:extLst>
                </p:cNvPr>
                <p:cNvCxnSpPr>
                  <a:cxnSpLocks/>
                  <a:stCxn id="66" idx="0"/>
                  <a:endCxn id="54" idx="4"/>
                </p:cNvCxnSpPr>
                <p:nvPr/>
              </p:nvCxnSpPr>
              <p:spPr>
                <a:xfrm flipH="1" flipV="1">
                  <a:off x="5876084" y="4601696"/>
                  <a:ext cx="1468" cy="61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BF5F920-3F5C-6C4C-B042-FEFBAB2BDEDE}"/>
                    </a:ext>
                  </a:extLst>
                </p:cNvPr>
                <p:cNvCxnSpPr>
                  <a:cxnSpLocks/>
                  <a:stCxn id="54" idx="4"/>
                  <a:endCxn id="70" idx="0"/>
                </p:cNvCxnSpPr>
                <p:nvPr/>
              </p:nvCxnSpPr>
              <p:spPr>
                <a:xfrm>
                  <a:off x="5876084" y="4601696"/>
                  <a:ext cx="1817921" cy="61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768838-0E72-824E-BD30-E46F94C4C24F}"/>
                    </a:ext>
                  </a:extLst>
                </p:cNvPr>
                <p:cNvCxnSpPr>
                  <a:cxnSpLocks/>
                  <a:stCxn id="55" idx="0"/>
                  <a:endCxn id="70"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937DB92-E141-2742-8F4F-4BD832485D7F}"/>
                    </a:ext>
                  </a:extLst>
                </p:cNvPr>
                <p:cNvCxnSpPr>
                  <a:cxnSpLocks/>
                  <a:stCxn id="70" idx="0"/>
                  <a:endCxn id="53" idx="4"/>
                </p:cNvCxnSpPr>
                <p:nvPr/>
              </p:nvCxnSpPr>
              <p:spPr>
                <a:xfrm flipH="1" flipV="1">
                  <a:off x="7692979" y="4858617"/>
                  <a:ext cx="1025" cy="35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613F404-585F-E746-88D5-83C0B272D8EF}"/>
                        </a:ext>
                      </a:extLst>
                    </p:cNvPr>
                    <p:cNvSpPr txBox="1"/>
                    <p:nvPr/>
                  </p:nvSpPr>
                  <p:spPr>
                    <a:xfrm>
                      <a:off x="6612979" y="4529950"/>
                      <a:ext cx="2160000"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1</m:t>
                                </m:r>
                              </m:sub>
                            </m:sSub>
                          </m:oMath>
                        </m:oMathPara>
                      </a14:m>
                      <a:endParaRPr lang="en-GB" sz="1050" dirty="0"/>
                    </a:p>
                  </p:txBody>
                </p:sp>
              </mc:Choice>
              <mc:Fallback xmlns="">
                <p:sp>
                  <p:nvSpPr>
                    <p:cNvPr id="47" name="TextBox 46">
                      <a:extLst>
                        <a:ext uri="{FF2B5EF4-FFF2-40B4-BE49-F238E27FC236}">
                          <a16:creationId xmlns:a16="http://schemas.microsoft.com/office/drawing/2014/main" id="{1AE07EB4-606B-0B43-A5B2-F0F046FD9491}"/>
                        </a:ext>
                      </a:extLst>
                    </p:cNvPr>
                    <p:cNvSpPr txBox="1">
                      <a:spLocks noRot="1" noChangeAspect="1" noMove="1" noResize="1" noEditPoints="1" noAdjustHandles="1" noChangeArrowheads="1" noChangeShapeType="1" noTextEdit="1"/>
                    </p:cNvSpPr>
                    <p:nvPr/>
                  </p:nvSpPr>
                  <p:spPr>
                    <a:xfrm>
                      <a:off x="6612979" y="4529950"/>
                      <a:ext cx="2160000" cy="32866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66FD711-6F51-9642-A968-1F7AEC4677AC}"/>
                        </a:ext>
                      </a:extLst>
                    </p:cNvPr>
                    <p:cNvSpPr txBox="1"/>
                    <p:nvPr/>
                  </p:nvSpPr>
                  <p:spPr>
                    <a:xfrm>
                      <a:off x="5322203" y="4273029"/>
                      <a:ext cx="1107759" cy="32866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1</m:t>
                                </m:r>
                              </m:sub>
                            </m:sSub>
                          </m:oMath>
                        </m:oMathPara>
                      </a14:m>
                      <a:endParaRPr lang="en-GB" sz="1050" dirty="0"/>
                    </a:p>
                  </p:txBody>
                </p:sp>
              </mc:Choice>
              <mc:Fallback xmlns="">
                <p:sp>
                  <p:nvSpPr>
                    <p:cNvPr id="48" name="TextBox 47">
                      <a:extLst>
                        <a:ext uri="{FF2B5EF4-FFF2-40B4-BE49-F238E27FC236}">
                          <a16:creationId xmlns:a16="http://schemas.microsoft.com/office/drawing/2014/main" id="{8A93688A-E59E-8A4F-ACF1-BCFF0CCB7485}"/>
                        </a:ext>
                      </a:extLst>
                    </p:cNvPr>
                    <p:cNvSpPr txBox="1">
                      <a:spLocks noRot="1" noChangeAspect="1" noMove="1" noResize="1" noEditPoints="1" noAdjustHandles="1" noChangeArrowheads="1" noChangeShapeType="1" noTextEdit="1"/>
                    </p:cNvSpPr>
                    <p:nvPr/>
                  </p:nvSpPr>
                  <p:spPr>
                    <a:xfrm>
                      <a:off x="5322203" y="4273029"/>
                      <a:ext cx="1107759" cy="328667"/>
                    </a:xfrm>
                    <a:prstGeom prst="ellipse">
                      <a:avLst/>
                    </a:prstGeom>
                    <a:blipFill>
                      <a:blip r:embed="rId13"/>
                      <a:stretch>
                        <a:fillRect b="-526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A472017-83C9-5143-B68E-97F62D27700E}"/>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1</m:t>
                                </m:r>
                              </m:sub>
                            </m:sSub>
                          </m:oMath>
                        </m:oMathPara>
                      </a14:m>
                      <a:endParaRPr lang="en-GB" sz="1050" baseline="-25000" dirty="0"/>
                    </a:p>
                  </p:txBody>
                </p:sp>
              </mc:Choice>
              <mc:Fallback xmlns="">
                <p:sp>
                  <p:nvSpPr>
                    <p:cNvPr id="52" name="TextBox 51">
                      <a:extLst>
                        <a:ext uri="{FF2B5EF4-FFF2-40B4-BE49-F238E27FC236}">
                          <a16:creationId xmlns:a16="http://schemas.microsoft.com/office/drawing/2014/main" id="{396B0195-C313-BB48-8B99-6B8BC3804113}"/>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12F00D78-EB7F-AB46-BDA2-CAD4E5841B99}"/>
                    </a:ext>
                  </a:extLst>
                </p:cNvPr>
                <p:cNvCxnSpPr>
                  <a:cxnSpLocks/>
                  <a:stCxn id="66" idx="2"/>
                  <a:endCxn id="55"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29A3CDD-9F9A-2C48-858E-4A7BC69829A8}"/>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3D7DCA1-625D-B14D-A6C7-9623E37D388D}"/>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69" name="Rectangle 68">
                    <a:extLst>
                      <a:ext uri="{FF2B5EF4-FFF2-40B4-BE49-F238E27FC236}">
                        <a16:creationId xmlns:a16="http://schemas.microsoft.com/office/drawing/2014/main" id="{24160F04-F24D-4E4C-89DF-41551DE747EC}"/>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 name="Rectangle 69">
                    <a:extLst>
                      <a:ext uri="{FF2B5EF4-FFF2-40B4-BE49-F238E27FC236}">
                        <a16:creationId xmlns:a16="http://schemas.microsoft.com/office/drawing/2014/main" id="{9DBAB0F3-8046-4845-939D-64D1F752C6D6}"/>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1" name="Rectangle 70">
                    <a:extLst>
                      <a:ext uri="{FF2B5EF4-FFF2-40B4-BE49-F238E27FC236}">
                        <a16:creationId xmlns:a16="http://schemas.microsoft.com/office/drawing/2014/main" id="{2FABD7C9-51A1-9744-A46A-2606A4C18DEC}"/>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8" name="Group 57">
                  <a:extLst>
                    <a:ext uri="{FF2B5EF4-FFF2-40B4-BE49-F238E27FC236}">
                      <a16:creationId xmlns:a16="http://schemas.microsoft.com/office/drawing/2014/main" id="{FBB79A78-A8A5-B745-BC8E-6BD689A4BC16}"/>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17DDF6C-C182-FE4D-B071-10992A7EB01E}"/>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65" name="Rectangle 64">
                    <a:extLst>
                      <a:ext uri="{FF2B5EF4-FFF2-40B4-BE49-F238E27FC236}">
                        <a16:creationId xmlns:a16="http://schemas.microsoft.com/office/drawing/2014/main" id="{73833459-9BF7-C647-A384-DD1C69BE737F}"/>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6" name="Rectangle 65">
                    <a:extLst>
                      <a:ext uri="{FF2B5EF4-FFF2-40B4-BE49-F238E27FC236}">
                        <a16:creationId xmlns:a16="http://schemas.microsoft.com/office/drawing/2014/main" id="{2DA64FF8-9302-B042-8583-E0C2712D5EB5}"/>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7" name="Rectangle 66">
                    <a:extLst>
                      <a:ext uri="{FF2B5EF4-FFF2-40B4-BE49-F238E27FC236}">
                        <a16:creationId xmlns:a16="http://schemas.microsoft.com/office/drawing/2014/main" id="{EF9FDFA0-3F0C-154B-A9E0-F174A30EA193}"/>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9" name="Group 58">
                  <a:extLst>
                    <a:ext uri="{FF2B5EF4-FFF2-40B4-BE49-F238E27FC236}">
                      <a16:creationId xmlns:a16="http://schemas.microsoft.com/office/drawing/2014/main" id="{104F2F4D-74A7-334F-87D8-531FF8CB4B15}"/>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787EBEC-C9C1-F941-9AE2-64F891E83975}"/>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61" name="Rectangle 60">
                    <a:extLst>
                      <a:ext uri="{FF2B5EF4-FFF2-40B4-BE49-F238E27FC236}">
                        <a16:creationId xmlns:a16="http://schemas.microsoft.com/office/drawing/2014/main" id="{C471F031-66F2-634A-B568-28F385B690DF}"/>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2" name="Rectangle 61">
                    <a:extLst>
                      <a:ext uri="{FF2B5EF4-FFF2-40B4-BE49-F238E27FC236}">
                        <a16:creationId xmlns:a16="http://schemas.microsoft.com/office/drawing/2014/main" id="{AB17FCDB-89C7-4248-B34A-82F2AD262321}"/>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3" name="Rectangle 62">
                    <a:extLst>
                      <a:ext uri="{FF2B5EF4-FFF2-40B4-BE49-F238E27FC236}">
                        <a16:creationId xmlns:a16="http://schemas.microsoft.com/office/drawing/2014/main" id="{9527A641-F629-B643-91AF-9CB29375B1C5}"/>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nvGrpSpPr>
            <p:cNvPr id="11" name="Group 10">
              <a:extLst>
                <a:ext uri="{FF2B5EF4-FFF2-40B4-BE49-F238E27FC236}">
                  <a16:creationId xmlns:a16="http://schemas.microsoft.com/office/drawing/2014/main" id="{C190316A-12F8-9C40-8784-DF9EEE0292E6}"/>
                </a:ext>
              </a:extLst>
            </p:cNvPr>
            <p:cNvGrpSpPr/>
            <p:nvPr/>
          </p:nvGrpSpPr>
          <p:grpSpPr>
            <a:xfrm>
              <a:off x="3902800" y="3982205"/>
              <a:ext cx="3962030" cy="1376055"/>
              <a:chOff x="2013718" y="4011645"/>
              <a:chExt cx="6780340" cy="2051697"/>
            </a:xfrm>
          </p:grpSpPr>
          <p:sp>
            <p:nvSpPr>
              <p:cNvPr id="12" name="Rectangle 11">
                <a:extLst>
                  <a:ext uri="{FF2B5EF4-FFF2-40B4-BE49-F238E27FC236}">
                    <a16:creationId xmlns:a16="http://schemas.microsoft.com/office/drawing/2014/main" id="{1E7CA46B-8B9F-C74E-B007-40954B26F50C}"/>
                  </a:ext>
                </a:extLst>
              </p:cNvPr>
              <p:cNvSpPr/>
              <p:nvPr/>
            </p:nvSpPr>
            <p:spPr>
              <a:xfrm>
                <a:off x="4777191" y="4011645"/>
                <a:ext cx="4016867" cy="20516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grpSp>
            <p:nvGrpSpPr>
              <p:cNvPr id="13" name="Group 12">
                <a:extLst>
                  <a:ext uri="{FF2B5EF4-FFF2-40B4-BE49-F238E27FC236}">
                    <a16:creationId xmlns:a16="http://schemas.microsoft.com/office/drawing/2014/main" id="{361E01C9-CADE-7949-9964-E39809F2290A}"/>
                  </a:ext>
                </a:extLst>
              </p:cNvPr>
              <p:cNvGrpSpPr/>
              <p:nvPr/>
            </p:nvGrpSpPr>
            <p:grpSpPr>
              <a:xfrm>
                <a:off x="2013718" y="4011645"/>
                <a:ext cx="6759261" cy="1918747"/>
                <a:chOff x="2013718" y="4011645"/>
                <a:chExt cx="6759261" cy="1918747"/>
              </a:xfrm>
            </p:grpSpPr>
            <p:cxnSp>
              <p:nvCxnSpPr>
                <p:cNvPr id="14" name="Straight Connector 13">
                  <a:extLst>
                    <a:ext uri="{FF2B5EF4-FFF2-40B4-BE49-F238E27FC236}">
                      <a16:creationId xmlns:a16="http://schemas.microsoft.com/office/drawing/2014/main" id="{28059CAC-FC56-8A4A-A97C-B600A2D53BCE}"/>
                    </a:ext>
                  </a:extLst>
                </p:cNvPr>
                <p:cNvCxnSpPr>
                  <a:cxnSpLocks/>
                  <a:endCxn id="32" idx="1"/>
                </p:cNvCxnSpPr>
                <p:nvPr/>
              </p:nvCxnSpPr>
              <p:spPr>
                <a:xfrm flipV="1">
                  <a:off x="2013718" y="4432644"/>
                  <a:ext cx="2687285" cy="4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FDE5BB-B871-F34F-944D-8A7C017D05A3}"/>
                    </a:ext>
                  </a:extLst>
                </p:cNvPr>
                <p:cNvCxnSpPr>
                  <a:cxnSpLocks/>
                  <a:stCxn id="32" idx="3"/>
                  <a:endCxn id="24" idx="2"/>
                </p:cNvCxnSpPr>
                <p:nvPr/>
              </p:nvCxnSpPr>
              <p:spPr>
                <a:xfrm>
                  <a:off x="4845002" y="4432644"/>
                  <a:ext cx="477201" cy="9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AEC6E7-FFFB-7B4C-A1D4-D1DC7AF8BF08}"/>
                    </a:ext>
                  </a:extLst>
                </p:cNvPr>
                <p:cNvCxnSpPr>
                  <a:cxnSpLocks/>
                  <a:endCxn id="32" idx="2"/>
                </p:cNvCxnSpPr>
                <p:nvPr/>
              </p:nvCxnSpPr>
              <p:spPr>
                <a:xfrm flipV="1">
                  <a:off x="4095685" y="4504644"/>
                  <a:ext cx="677317" cy="1255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93D6001-5BCE-7946-90E8-CE405E16BEB7}"/>
                        </a:ext>
                      </a:extLst>
                    </p:cNvPr>
                    <p:cNvSpPr txBox="1"/>
                    <p:nvPr/>
                  </p:nvSpPr>
                  <p:spPr>
                    <a:xfrm>
                      <a:off x="4926885" y="5599411"/>
                      <a:ext cx="1898399"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charset="0"/>
                                  </a:rPr>
                                  <m:t>𝑇𝑟𝑎𝑣𝑒𝑙</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14" name="TextBox 13">
                      <a:extLst>
                        <a:ext uri="{FF2B5EF4-FFF2-40B4-BE49-F238E27FC236}">
                          <a16:creationId xmlns:a16="http://schemas.microsoft.com/office/drawing/2014/main" id="{64397283-8101-A049-9C04-23C1E5563F2C}"/>
                        </a:ext>
                      </a:extLst>
                    </p:cNvPr>
                    <p:cNvSpPr txBox="1">
                      <a:spLocks noRot="1" noChangeAspect="1" noMove="1" noResize="1" noEditPoints="1" noAdjustHandles="1" noChangeArrowheads="1" noChangeShapeType="1" noTextEdit="1"/>
                    </p:cNvSpPr>
                    <p:nvPr/>
                  </p:nvSpPr>
                  <p:spPr>
                    <a:xfrm>
                      <a:off x="4926885" y="5599411"/>
                      <a:ext cx="1898399" cy="33098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2540A559-5CEC-4249-9831-56012566DB6D}"/>
                    </a:ext>
                  </a:extLst>
                </p:cNvPr>
                <p:cNvCxnSpPr>
                  <a:cxnSpLocks/>
                  <a:stCxn id="17" idx="0"/>
                  <a:endCxn id="36" idx="2"/>
                </p:cNvCxnSpPr>
                <p:nvPr/>
              </p:nvCxnSpPr>
              <p:spPr>
                <a:xfrm flipV="1">
                  <a:off x="5876085" y="5360215"/>
                  <a:ext cx="1468" cy="239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E5E0F5-D187-0842-8C73-343382DE4355}"/>
                    </a:ext>
                  </a:extLst>
                </p:cNvPr>
                <p:cNvCxnSpPr>
                  <a:cxnSpLocks/>
                  <a:stCxn id="36" idx="0"/>
                  <a:endCxn id="24" idx="4"/>
                </p:cNvCxnSpPr>
                <p:nvPr/>
              </p:nvCxnSpPr>
              <p:spPr>
                <a:xfrm flipH="1" flipV="1">
                  <a:off x="5876083" y="4611808"/>
                  <a:ext cx="1470" cy="600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939043-E463-FF4F-BD53-06A38B749C07}"/>
                    </a:ext>
                  </a:extLst>
                </p:cNvPr>
                <p:cNvCxnSpPr>
                  <a:cxnSpLocks/>
                  <a:stCxn id="24" idx="4"/>
                  <a:endCxn id="40" idx="0"/>
                </p:cNvCxnSpPr>
                <p:nvPr/>
              </p:nvCxnSpPr>
              <p:spPr>
                <a:xfrm>
                  <a:off x="5876083" y="4611808"/>
                  <a:ext cx="1817922" cy="602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75D0349-2732-2544-BB6C-1915194FFD58}"/>
                    </a:ext>
                  </a:extLst>
                </p:cNvPr>
                <p:cNvCxnSpPr>
                  <a:cxnSpLocks/>
                  <a:stCxn id="25" idx="0"/>
                  <a:endCxn id="40" idx="2"/>
                </p:cNvCxnSpPr>
                <p:nvPr/>
              </p:nvCxnSpPr>
              <p:spPr>
                <a:xfrm flipV="1">
                  <a:off x="7694004" y="5358414"/>
                  <a:ext cx="0" cy="236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D584B-2CF1-104C-BE59-C5409B590464}"/>
                    </a:ext>
                  </a:extLst>
                </p:cNvPr>
                <p:cNvCxnSpPr>
                  <a:cxnSpLocks/>
                  <a:stCxn id="40" idx="0"/>
                  <a:endCxn id="23" idx="4"/>
                </p:cNvCxnSpPr>
                <p:nvPr/>
              </p:nvCxnSpPr>
              <p:spPr>
                <a:xfrm flipH="1" flipV="1">
                  <a:off x="7692979" y="4868729"/>
                  <a:ext cx="1025" cy="345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145135-EC51-A744-AA5D-56A0A3D8689D}"/>
                        </a:ext>
                      </a:extLst>
                    </p:cNvPr>
                    <p:cNvSpPr txBox="1"/>
                    <p:nvPr/>
                  </p:nvSpPr>
                  <p:spPr>
                    <a:xfrm>
                      <a:off x="6612980" y="4529951"/>
                      <a:ext cx="215999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050" i="1" smtClean="0">
                                <a:latin typeface="Cambria Math" charset="0"/>
                              </a:rPr>
                              <m:t>𝑇𝑟𝑒𝑎</m:t>
                            </m:r>
                            <m:r>
                              <a:rPr lang="de-DE" sz="1050" i="1">
                                <a:latin typeface="Cambria Math" panose="02040503050406030204" pitchFamily="18" charset="0"/>
                              </a:rPr>
                              <m:t>𝑡</m:t>
                            </m:r>
                            <m:sSub>
                              <m:sSubPr>
                                <m:ctrlPr>
                                  <a:rPr lang="de-DE" sz="1050" i="1">
                                    <a:latin typeface="Cambria Math" panose="02040503050406030204" pitchFamily="18" charset="0"/>
                                  </a:rPr>
                                </m:ctrlPr>
                              </m:sSubPr>
                              <m:e>
                                <m:d>
                                  <m:dPr>
                                    <m:ctrlPr>
                                      <a:rPr lang="de-DE" sz="1050" i="1">
                                        <a:latin typeface="Cambria Math" panose="02040503050406030204" pitchFamily="18" charset="0"/>
                                      </a:rPr>
                                    </m:ctrlPr>
                                  </m:dPr>
                                  <m:e>
                                    <m:r>
                                      <a:rPr lang="de-DE" sz="1050" i="1">
                                        <a:latin typeface="Cambria Math" panose="02040503050406030204" pitchFamily="18" charset="0"/>
                                      </a:rPr>
                                      <m:t>𝑋</m:t>
                                    </m:r>
                                    <m:r>
                                      <a:rPr lang="de-DE" sz="1050" i="1">
                                        <a:latin typeface="Cambria Math" panose="02040503050406030204" pitchFamily="18" charset="0"/>
                                      </a:rPr>
                                      <m:t>,</m:t>
                                    </m:r>
                                    <m:r>
                                      <a:rPr lang="de-DE" sz="1050" i="1">
                                        <a:latin typeface="Cambria Math" panose="02040503050406030204" pitchFamily="18" charset="0"/>
                                      </a:rPr>
                                      <m:t>𝑀</m:t>
                                    </m:r>
                                  </m:e>
                                </m:d>
                              </m:e>
                              <m:sub>
                                <m:r>
                                  <a:rPr lang="de-DE" sz="1050" b="0" i="1" smtClean="0">
                                    <a:latin typeface="Cambria Math" panose="02040503050406030204" pitchFamily="18" charset="0"/>
                                  </a:rPr>
                                  <m:t>2</m:t>
                                </m:r>
                              </m:sub>
                            </m:sSub>
                          </m:oMath>
                        </m:oMathPara>
                      </a14:m>
                      <a:endParaRPr lang="en-GB" sz="1050" dirty="0"/>
                    </a:p>
                  </p:txBody>
                </p:sp>
              </mc:Choice>
              <mc:Fallback xmlns="">
                <p:sp>
                  <p:nvSpPr>
                    <p:cNvPr id="20" name="TextBox 19">
                      <a:extLst>
                        <a:ext uri="{FF2B5EF4-FFF2-40B4-BE49-F238E27FC236}">
                          <a16:creationId xmlns:a16="http://schemas.microsoft.com/office/drawing/2014/main" id="{37D5F414-A9BD-1A4A-82CE-B8AAB2F1D396}"/>
                        </a:ext>
                      </a:extLst>
                    </p:cNvPr>
                    <p:cNvSpPr txBox="1">
                      <a:spLocks noRot="1" noChangeAspect="1" noMove="1" noResize="1" noEditPoints="1" noAdjustHandles="1" noChangeArrowheads="1" noChangeShapeType="1" noTextEdit="1"/>
                    </p:cNvSpPr>
                    <p:nvPr/>
                  </p:nvSpPr>
                  <p:spPr>
                    <a:xfrm>
                      <a:off x="6612980" y="4529951"/>
                      <a:ext cx="2159999" cy="338779"/>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8F1D7B-846C-C948-9944-824C9C0E1B83}"/>
                        </a:ext>
                      </a:extLst>
                    </p:cNvPr>
                    <p:cNvSpPr txBox="1"/>
                    <p:nvPr/>
                  </p:nvSpPr>
                  <p:spPr>
                    <a:xfrm>
                      <a:off x="5322203" y="4273029"/>
                      <a:ext cx="1107759" cy="33877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𝐸𝑝𝑖𝑑</m:t>
                                </m:r>
                              </m:e>
                              <m:sub>
                                <m:r>
                                  <a:rPr lang="de-DE" sz="1050" b="0" i="1" smtClean="0">
                                    <a:latin typeface="Cambria Math" panose="02040503050406030204" pitchFamily="18" charset="0"/>
                                  </a:rPr>
                                  <m:t>2</m:t>
                                </m:r>
                              </m:sub>
                            </m:sSub>
                          </m:oMath>
                        </m:oMathPara>
                      </a14:m>
                      <a:endParaRPr lang="en-GB" sz="1050" dirty="0"/>
                    </a:p>
                  </p:txBody>
                </p:sp>
              </mc:Choice>
              <mc:Fallback xmlns="">
                <p:sp>
                  <p:nvSpPr>
                    <p:cNvPr id="21" name="TextBox 20">
                      <a:extLst>
                        <a:ext uri="{FF2B5EF4-FFF2-40B4-BE49-F238E27FC236}">
                          <a16:creationId xmlns:a16="http://schemas.microsoft.com/office/drawing/2014/main" id="{148F6A93-A0E4-2B46-8184-D0C6CD992703}"/>
                        </a:ext>
                      </a:extLst>
                    </p:cNvPr>
                    <p:cNvSpPr txBox="1">
                      <a:spLocks noRot="1" noChangeAspect="1" noMove="1" noResize="1" noEditPoints="1" noAdjustHandles="1" noChangeArrowheads="1" noChangeShapeType="1" noTextEdit="1"/>
                    </p:cNvSpPr>
                    <p:nvPr/>
                  </p:nvSpPr>
                  <p:spPr>
                    <a:xfrm>
                      <a:off x="5322203" y="4273029"/>
                      <a:ext cx="1107759" cy="338779"/>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4C7B656-9E3C-CF48-A299-2B09531A8E32}"/>
                        </a:ext>
                      </a:extLst>
                    </p:cNvPr>
                    <p:cNvSpPr txBox="1"/>
                    <p:nvPr/>
                  </p:nvSpPr>
                  <p:spPr>
                    <a:xfrm>
                      <a:off x="6876074" y="5595366"/>
                      <a:ext cx="1635858" cy="33098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i="1" smtClean="0">
                                    <a:latin typeface="Cambria Math" panose="02040503050406030204" pitchFamily="18" charset="0"/>
                                  </a:rPr>
                                </m:ctrlPr>
                              </m:sSubPr>
                              <m:e>
                                <m:r>
                                  <a:rPr lang="de-DE" sz="1050" i="1">
                                    <a:latin typeface="Cambria Math" panose="02040503050406030204" pitchFamily="18" charset="0"/>
                                  </a:rPr>
                                  <m:t>𝑆𝑖𝑐𝑘</m:t>
                                </m:r>
                                <m:d>
                                  <m:dPr>
                                    <m:ctrlPr>
                                      <a:rPr lang="de-DE" sz="1050" i="1">
                                        <a:latin typeface="Cambria Math" panose="02040503050406030204" pitchFamily="18" charset="0"/>
                                      </a:rPr>
                                    </m:ctrlPr>
                                  </m:dPr>
                                  <m:e>
                                    <m:r>
                                      <a:rPr lang="de-DE" sz="1050" i="1">
                                        <a:latin typeface="Cambria Math" panose="02040503050406030204" pitchFamily="18" charset="0"/>
                                      </a:rPr>
                                      <m:t>𝑋</m:t>
                                    </m:r>
                                  </m:e>
                                </m:d>
                              </m:e>
                              <m:sub>
                                <m:r>
                                  <a:rPr lang="de-DE" sz="1050" b="0" i="1" smtClean="0">
                                    <a:latin typeface="Cambria Math" panose="02040503050406030204" pitchFamily="18" charset="0"/>
                                  </a:rPr>
                                  <m:t>2</m:t>
                                </m:r>
                              </m:sub>
                            </m:sSub>
                          </m:oMath>
                        </m:oMathPara>
                      </a14:m>
                      <a:endParaRPr lang="en-GB" sz="1050" baseline="-25000" dirty="0"/>
                    </a:p>
                  </p:txBody>
                </p:sp>
              </mc:Choice>
              <mc:Fallback xmlns="">
                <p:sp>
                  <p:nvSpPr>
                    <p:cNvPr id="22" name="TextBox 21">
                      <a:extLst>
                        <a:ext uri="{FF2B5EF4-FFF2-40B4-BE49-F238E27FC236}">
                          <a16:creationId xmlns:a16="http://schemas.microsoft.com/office/drawing/2014/main" id="{DD5A0769-CC11-DF46-8654-BD5D812E5929}"/>
                        </a:ext>
                      </a:extLst>
                    </p:cNvPr>
                    <p:cNvSpPr txBox="1">
                      <a:spLocks noRot="1" noChangeAspect="1" noMove="1" noResize="1" noEditPoints="1" noAdjustHandles="1" noChangeArrowheads="1" noChangeShapeType="1" noTextEdit="1"/>
                    </p:cNvSpPr>
                    <p:nvPr/>
                  </p:nvSpPr>
                  <p:spPr>
                    <a:xfrm>
                      <a:off x="6876074" y="5595366"/>
                      <a:ext cx="1635858" cy="330981"/>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26" name="Straight Connector 25">
                  <a:extLst>
                    <a:ext uri="{FF2B5EF4-FFF2-40B4-BE49-F238E27FC236}">
                      <a16:creationId xmlns:a16="http://schemas.microsoft.com/office/drawing/2014/main" id="{766F5DDC-ACFF-7540-B6DA-604AF66A6E91}"/>
                    </a:ext>
                  </a:extLst>
                </p:cNvPr>
                <p:cNvCxnSpPr>
                  <a:cxnSpLocks/>
                  <a:stCxn id="36" idx="2"/>
                  <a:endCxn id="25" idx="0"/>
                </p:cNvCxnSpPr>
                <p:nvPr/>
              </p:nvCxnSpPr>
              <p:spPr>
                <a:xfrm>
                  <a:off x="5877553" y="5360215"/>
                  <a:ext cx="1816452" cy="235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B0FDB36-8BD6-084C-860C-1A3FA688D8B7}"/>
                    </a:ext>
                  </a:extLst>
                </p:cNvPr>
                <p:cNvGrpSpPr/>
                <p:nvPr/>
              </p:nvGrpSpPr>
              <p:grpSpPr>
                <a:xfrm>
                  <a:off x="7582807" y="5109656"/>
                  <a:ext cx="549185" cy="295752"/>
                  <a:chOff x="3231123" y="4642445"/>
                  <a:chExt cx="549185" cy="295752"/>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A91C575-D707-A948-9150-9096DBE1EEAB}"/>
                          </a:ext>
                        </a:extLst>
                      </p:cNvPr>
                      <p:cNvSpPr txBox="1"/>
                      <p:nvPr/>
                    </p:nvSpPr>
                    <p:spPr>
                      <a:xfrm>
                        <a:off x="3491245" y="4642445"/>
                        <a:ext cx="289063" cy="236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3</m:t>
                                  </m:r>
                                </m:sup>
                              </m:sSubSup>
                            </m:oMath>
                          </m:oMathPara>
                        </a14:m>
                        <a:endParaRPr lang="en-GB" sz="1050" dirty="0"/>
                      </a:p>
                    </p:txBody>
                  </p:sp>
                </mc:Choice>
                <mc:Fallback xmlns="">
                  <p:sp>
                    <p:nvSpPr>
                      <p:cNvPr id="62" name="TextBox 61">
                        <a:extLst>
                          <a:ext uri="{FF2B5EF4-FFF2-40B4-BE49-F238E27FC236}">
                            <a16:creationId xmlns:a16="http://schemas.microsoft.com/office/drawing/2014/main" id="{6B64A9B5-C1BA-4141-AD58-6E2484C98E8D}"/>
                          </a:ext>
                        </a:extLst>
                      </p:cNvPr>
                      <p:cNvSpPr txBox="1">
                        <a:spLocks noRot="1" noChangeAspect="1" noMove="1" noResize="1" noEditPoints="1" noAdjustHandles="1" noChangeArrowheads="1" noChangeShapeType="1" noTextEdit="1"/>
                      </p:cNvSpPr>
                      <p:nvPr/>
                    </p:nvSpPr>
                    <p:spPr>
                      <a:xfrm>
                        <a:off x="3491245" y="4642445"/>
                        <a:ext cx="289063" cy="236511"/>
                      </a:xfrm>
                      <a:prstGeom prst="rect">
                        <a:avLst/>
                      </a:prstGeom>
                      <a:blipFill>
                        <a:blip r:embed="rId15"/>
                        <a:stretch>
                          <a:fillRect l="-14286" r="-7143" b="-23077"/>
                        </a:stretch>
                      </a:blipFill>
                    </p:spPr>
                    <p:txBody>
                      <a:bodyPr/>
                      <a:lstStyle/>
                      <a:p>
                        <a:r>
                          <a:rPr lang="en-GB">
                            <a:noFill/>
                          </a:rPr>
                          <a:t> </a:t>
                        </a:r>
                      </a:p>
                    </p:txBody>
                  </p:sp>
                </mc:Fallback>
              </mc:AlternateContent>
              <p:sp>
                <p:nvSpPr>
                  <p:cNvPr id="39" name="Rectangle 38">
                    <a:extLst>
                      <a:ext uri="{FF2B5EF4-FFF2-40B4-BE49-F238E27FC236}">
                        <a16:creationId xmlns:a16="http://schemas.microsoft.com/office/drawing/2014/main" id="{37CB421E-B514-0048-8233-26643CBC3040}"/>
                      </a:ext>
                    </a:extLst>
                  </p:cNvPr>
                  <p:cNvSpPr/>
                  <p:nvPr/>
                </p:nvSpPr>
                <p:spPr>
                  <a:xfrm>
                    <a:off x="3231123" y="470839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0" name="Rectangle 39">
                    <a:extLst>
                      <a:ext uri="{FF2B5EF4-FFF2-40B4-BE49-F238E27FC236}">
                        <a16:creationId xmlns:a16="http://schemas.microsoft.com/office/drawing/2014/main" id="{129B6595-62B8-3D4F-BD91-72BC08FCA009}"/>
                      </a:ext>
                    </a:extLst>
                  </p:cNvPr>
                  <p:cNvSpPr/>
                  <p:nvPr/>
                </p:nvSpPr>
                <p:spPr>
                  <a:xfrm>
                    <a:off x="3270320" y="474720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1" name="Rectangle 40">
                    <a:extLst>
                      <a:ext uri="{FF2B5EF4-FFF2-40B4-BE49-F238E27FC236}">
                        <a16:creationId xmlns:a16="http://schemas.microsoft.com/office/drawing/2014/main" id="{5E392808-1F14-4240-BEB5-4342B3D4C941}"/>
                      </a:ext>
                    </a:extLst>
                  </p:cNvPr>
                  <p:cNvSpPr/>
                  <p:nvPr/>
                </p:nvSpPr>
                <p:spPr>
                  <a:xfrm>
                    <a:off x="3312957" y="4794197"/>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8" name="Group 27">
                  <a:extLst>
                    <a:ext uri="{FF2B5EF4-FFF2-40B4-BE49-F238E27FC236}">
                      <a16:creationId xmlns:a16="http://schemas.microsoft.com/office/drawing/2014/main" id="{C4EA6358-F799-4645-A5B9-05CB4F9C20C1}"/>
                    </a:ext>
                  </a:extLst>
                </p:cNvPr>
                <p:cNvGrpSpPr/>
                <p:nvPr/>
              </p:nvGrpSpPr>
              <p:grpSpPr>
                <a:xfrm>
                  <a:off x="5762645" y="5105753"/>
                  <a:ext cx="515059" cy="298747"/>
                  <a:chOff x="1006826" y="4638542"/>
                  <a:chExt cx="515059" cy="298747"/>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78BF046-682B-4A41-8AAD-A9FFF0346799}"/>
                          </a:ext>
                        </a:extLst>
                      </p:cNvPr>
                      <p:cNvSpPr txBox="1"/>
                      <p:nvPr/>
                    </p:nvSpPr>
                    <p:spPr>
                      <a:xfrm>
                        <a:off x="1232822" y="4638542"/>
                        <a:ext cx="289063" cy="235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050" b="0" i="1" smtClean="0">
                                      <a:latin typeface="Cambria Math" panose="02040503050406030204" pitchFamily="18" charset="0"/>
                                    </a:rPr>
                                  </m:ctrlPr>
                                </m:sSubSupPr>
                                <m:e>
                                  <m:r>
                                    <a:rPr lang="de-DE" sz="1050" b="0" i="1" smtClean="0">
                                      <a:latin typeface="Cambria Math" panose="02040503050406030204" pitchFamily="18" charset="0"/>
                                    </a:rPr>
                                    <m:t>𝑔</m:t>
                                  </m:r>
                                </m:e>
                                <m:sub>
                                  <m:r>
                                    <a:rPr lang="de-DE" sz="1050" b="0" i="1" smtClean="0">
                                      <a:latin typeface="Cambria Math" panose="02040503050406030204" pitchFamily="18" charset="0"/>
                                    </a:rPr>
                                    <m:t>𝑡</m:t>
                                  </m:r>
                                </m:sub>
                                <m:sup>
                                  <m:r>
                                    <a:rPr lang="de-DE" sz="1050" b="0" i="1" smtClean="0">
                                      <a:latin typeface="Cambria Math" panose="02040503050406030204" pitchFamily="18" charset="0"/>
                                    </a:rPr>
                                    <m:t>2</m:t>
                                  </m:r>
                                </m:sup>
                              </m:sSubSup>
                            </m:oMath>
                          </m:oMathPara>
                        </a14:m>
                        <a:endParaRPr lang="en-GB" sz="1050" dirty="0"/>
                      </a:p>
                    </p:txBody>
                  </p:sp>
                </mc:Choice>
                <mc:Fallback xmlns="">
                  <p:sp>
                    <p:nvSpPr>
                      <p:cNvPr id="58" name="TextBox 57">
                        <a:extLst>
                          <a:ext uri="{FF2B5EF4-FFF2-40B4-BE49-F238E27FC236}">
                            <a16:creationId xmlns:a16="http://schemas.microsoft.com/office/drawing/2014/main" id="{8D202634-5829-B240-8933-302C206F7EA9}"/>
                          </a:ext>
                        </a:extLst>
                      </p:cNvPr>
                      <p:cNvSpPr txBox="1">
                        <a:spLocks noRot="1" noChangeAspect="1" noMove="1" noResize="1" noEditPoints="1" noAdjustHandles="1" noChangeArrowheads="1" noChangeShapeType="1" noTextEdit="1"/>
                      </p:cNvSpPr>
                      <p:nvPr/>
                    </p:nvSpPr>
                    <p:spPr>
                      <a:xfrm>
                        <a:off x="1232822" y="4638542"/>
                        <a:ext cx="289063" cy="235306"/>
                      </a:xfrm>
                      <a:prstGeom prst="rect">
                        <a:avLst/>
                      </a:prstGeom>
                      <a:blipFill>
                        <a:blip r:embed="rId16"/>
                        <a:stretch>
                          <a:fillRect l="-21429" r="-7143" b="-23077"/>
                        </a:stretch>
                      </a:blipFill>
                    </p:spPr>
                    <p:txBody>
                      <a:bodyPr/>
                      <a:lstStyle/>
                      <a:p>
                        <a:r>
                          <a:rPr lang="en-GB">
                            <a:noFill/>
                          </a:rPr>
                          <a:t> </a:t>
                        </a:r>
                      </a:p>
                    </p:txBody>
                  </p:sp>
                </mc:Fallback>
              </mc:AlternateContent>
              <p:sp>
                <p:nvSpPr>
                  <p:cNvPr id="35" name="Rectangle 34">
                    <a:extLst>
                      <a:ext uri="{FF2B5EF4-FFF2-40B4-BE49-F238E27FC236}">
                        <a16:creationId xmlns:a16="http://schemas.microsoft.com/office/drawing/2014/main" id="{856DA378-81A5-0B40-B05D-21C66EB4A565}"/>
                      </a:ext>
                    </a:extLst>
                  </p:cNvPr>
                  <p:cNvSpPr/>
                  <p:nvPr/>
                </p:nvSpPr>
                <p:spPr>
                  <a:xfrm>
                    <a:off x="1006826" y="4703088"/>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6" name="Rectangle 35">
                    <a:extLst>
                      <a:ext uri="{FF2B5EF4-FFF2-40B4-BE49-F238E27FC236}">
                        <a16:creationId xmlns:a16="http://schemas.microsoft.com/office/drawing/2014/main" id="{8A87A952-ABFD-6E40-9FE0-7A22F84BCE90}"/>
                      </a:ext>
                    </a:extLst>
                  </p:cNvPr>
                  <p:cNvSpPr/>
                  <p:nvPr/>
                </p:nvSpPr>
                <p:spPr>
                  <a:xfrm>
                    <a:off x="1047933" y="4745403"/>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7" name="Rectangle 36">
                    <a:extLst>
                      <a:ext uri="{FF2B5EF4-FFF2-40B4-BE49-F238E27FC236}">
                        <a16:creationId xmlns:a16="http://schemas.microsoft.com/office/drawing/2014/main" id="{865BBCB3-53BB-DA4E-A8C2-562B7F955750}"/>
                      </a:ext>
                    </a:extLst>
                  </p:cNvPr>
                  <p:cNvSpPr/>
                  <p:nvPr/>
                </p:nvSpPr>
                <p:spPr>
                  <a:xfrm>
                    <a:off x="1082812" y="4789689"/>
                    <a:ext cx="147600" cy="1476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9" name="Group 28">
                  <a:extLst>
                    <a:ext uri="{FF2B5EF4-FFF2-40B4-BE49-F238E27FC236}">
                      <a16:creationId xmlns:a16="http://schemas.microsoft.com/office/drawing/2014/main" id="{2B716B8C-F1F4-C44A-9B22-5878898A4F12}"/>
                    </a:ext>
                  </a:extLst>
                </p:cNvPr>
                <p:cNvGrpSpPr/>
                <p:nvPr/>
              </p:nvGrpSpPr>
              <p:grpSpPr>
                <a:xfrm>
                  <a:off x="4651584" y="4011645"/>
                  <a:ext cx="305892" cy="529611"/>
                  <a:chOff x="4651584" y="4011645"/>
                  <a:chExt cx="305892" cy="52961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D9D3656-861F-0443-8099-34DF8042763D}"/>
                          </a:ext>
                        </a:extLst>
                      </p:cNvPr>
                      <p:cNvSpPr txBox="1"/>
                      <p:nvPr/>
                    </p:nvSpPr>
                    <p:spPr>
                      <a:xfrm>
                        <a:off x="4651584" y="4011645"/>
                        <a:ext cx="305892" cy="233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𝑔</m:t>
                                  </m:r>
                                </m:e>
                                <m:sup>
                                  <m:r>
                                    <a:rPr lang="de-DE" sz="1050" b="0" i="1" smtClean="0">
                                      <a:latin typeface="Cambria Math" panose="02040503050406030204" pitchFamily="18" charset="0"/>
                                    </a:rPr>
                                    <m:t>𝐸</m:t>
                                  </m:r>
                                </m:sup>
                              </m:sSup>
                            </m:oMath>
                          </m:oMathPara>
                        </a14:m>
                        <a:endParaRPr lang="en-GB" sz="1050" dirty="0"/>
                      </a:p>
                    </p:txBody>
                  </p:sp>
                </mc:Choice>
                <mc:Fallback xmlns="">
                  <p:sp>
                    <p:nvSpPr>
                      <p:cNvPr id="54" name="TextBox 53">
                        <a:extLst>
                          <a:ext uri="{FF2B5EF4-FFF2-40B4-BE49-F238E27FC236}">
                            <a16:creationId xmlns:a16="http://schemas.microsoft.com/office/drawing/2014/main" id="{084AD4A0-FEB8-1749-88D3-9B27D41D782C}"/>
                          </a:ext>
                        </a:extLst>
                      </p:cNvPr>
                      <p:cNvSpPr txBox="1">
                        <a:spLocks noRot="1" noChangeAspect="1" noMove="1" noResize="1" noEditPoints="1" noAdjustHandles="1" noChangeArrowheads="1" noChangeShapeType="1" noTextEdit="1"/>
                      </p:cNvSpPr>
                      <p:nvPr/>
                    </p:nvSpPr>
                    <p:spPr>
                      <a:xfrm>
                        <a:off x="4651584" y="4011645"/>
                        <a:ext cx="305892" cy="233729"/>
                      </a:xfrm>
                      <a:prstGeom prst="rect">
                        <a:avLst/>
                      </a:prstGeom>
                      <a:blipFill>
                        <a:blip r:embed="rId17"/>
                        <a:stretch>
                          <a:fillRect l="-13333" r="-6667" b="-23077"/>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3F95EFC4-9811-E442-BF2D-9AF7A4696850}"/>
                      </a:ext>
                    </a:extLst>
                  </p:cNvPr>
                  <p:cNvSpPr/>
                  <p:nvPr/>
                </p:nvSpPr>
                <p:spPr>
                  <a:xfrm>
                    <a:off x="4659101" y="4325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2" name="Rectangle 31">
                    <a:extLst>
                      <a:ext uri="{FF2B5EF4-FFF2-40B4-BE49-F238E27FC236}">
                        <a16:creationId xmlns:a16="http://schemas.microsoft.com/office/drawing/2014/main" id="{1105C38C-DE3D-5C49-864B-F37315E50967}"/>
                      </a:ext>
                    </a:extLst>
                  </p:cNvPr>
                  <p:cNvSpPr/>
                  <p:nvPr/>
                </p:nvSpPr>
                <p:spPr>
                  <a:xfrm>
                    <a:off x="4701002" y="4360644"/>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Rectangle 32">
                    <a:extLst>
                      <a:ext uri="{FF2B5EF4-FFF2-40B4-BE49-F238E27FC236}">
                        <a16:creationId xmlns:a16="http://schemas.microsoft.com/office/drawing/2014/main" id="{C47C0424-5405-E845-A8FA-FDC43F353844}"/>
                      </a:ext>
                    </a:extLst>
                  </p:cNvPr>
                  <p:cNvSpPr/>
                  <p:nvPr/>
                </p:nvSpPr>
                <p:spPr>
                  <a:xfrm>
                    <a:off x="4736051" y="439725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grpSp>
    </p:spTree>
    <p:extLst>
      <p:ext uri="{BB962C8B-B14F-4D97-AF65-F5344CB8AC3E}">
        <p14:creationId xmlns:p14="http://schemas.microsoft.com/office/powerpoint/2010/main" val="299308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3027-71FD-D04E-8324-B0F67CAD7B42}"/>
              </a:ext>
            </a:extLst>
          </p:cNvPr>
          <p:cNvSpPr>
            <a:spLocks noGrp="1"/>
          </p:cNvSpPr>
          <p:nvPr>
            <p:ph type="title"/>
          </p:nvPr>
        </p:nvSpPr>
        <p:spPr/>
        <p:txBody>
          <a:bodyPr/>
          <a:lstStyle/>
          <a:p>
            <a:r>
              <a:rPr lang="en-GB" dirty="0"/>
              <a:t>Recap: Inference with PDMs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456CBD-94F2-2A41-9065-87B4C4A63343}"/>
                  </a:ext>
                </a:extLst>
              </p:cNvPr>
              <p:cNvSpPr>
                <a:spLocks noGrp="1"/>
              </p:cNvSpPr>
              <p:nvPr>
                <p:ph sz="half" idx="1"/>
              </p:nvPr>
            </p:nvSpPr>
            <p:spPr>
              <a:xfrm>
                <a:off x="628650" y="1146048"/>
                <a:ext cx="3148835" cy="5030915"/>
              </a:xfrm>
            </p:spPr>
            <p:txBody>
              <a:bodyPr>
                <a:normAutofit/>
              </a:bodyPr>
              <a:lstStyle/>
              <a:p>
                <a:r>
                  <a:rPr lang="en-GB" dirty="0"/>
                  <a:t>Inference tasks: Query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𝜋</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1" i="1" dirty="0">
                                <a:latin typeface="Cambria Math" panose="02040503050406030204" pitchFamily="18" charset="0"/>
                              </a:rPr>
                              <m:t>𝑬</m:t>
                            </m:r>
                          </m:e>
                          <m:sub>
                            <m:r>
                              <a:rPr lang="de-DE" i="1" dirty="0">
                                <a:solidFill>
                                  <a:schemeClr val="accent1"/>
                                </a:solidFill>
                                <a:latin typeface="Cambria Math" panose="02040503050406030204" pitchFamily="18" charset="0"/>
                              </a:rPr>
                              <m:t>0:</m:t>
                            </m:r>
                            <m:r>
                              <a:rPr lang="de-DE" i="1" dirty="0">
                                <a:solidFill>
                                  <a:schemeClr val="accent1"/>
                                </a:solidFill>
                                <a:latin typeface="Cambria Math" panose="02040503050406030204" pitchFamily="18" charset="0"/>
                                <a:ea typeface="Cambria Math" panose="02040503050406030204" pitchFamily="18" charset="0"/>
                              </a:rPr>
                              <m:t>𝜏</m:t>
                            </m:r>
                          </m:sub>
                        </m:sSub>
                      </m:e>
                    </m:d>
                  </m:oMath>
                </a14:m>
                <a:r>
                  <a:rPr lang="en-GB" dirty="0"/>
                  <a:t>, </a:t>
                </a:r>
                <a14:m>
                  <m:oMath xmlns:m="http://schemas.openxmlformats.org/officeDocument/2006/math">
                    <m:r>
                      <a:rPr lang="de-DE" i="1" dirty="0">
                        <a:latin typeface="Cambria Math" panose="02040503050406030204" pitchFamily="18" charset="0"/>
                        <a:ea typeface="Cambria Math" panose="02040503050406030204" pitchFamily="18" charset="0"/>
                      </a:rPr>
                      <m:t>𝜏</m:t>
                    </m:r>
                  </m:oMath>
                </a14:m>
                <a:r>
                  <a:rPr lang="en-GB" dirty="0"/>
                  <a:t> the current step</a:t>
                </a:r>
              </a:p>
              <a:p>
                <a:pPr lvl="1"/>
                <a:r>
                  <a:rPr lang="en-GB" dirty="0"/>
                  <a:t>Filtering: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𝜏</m:t>
                    </m:r>
                  </m:oMath>
                </a14:m>
                <a:endParaRPr lang="en-GB" dirty="0"/>
              </a:p>
              <a:p>
                <a:pPr lvl="1"/>
                <a:r>
                  <a:rPr lang="en-GB" dirty="0"/>
                  <a:t>Prediction: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&gt;</m:t>
                    </m:r>
                    <m:r>
                      <a:rPr lang="de-DE" i="1" dirty="0">
                        <a:latin typeface="Cambria Math" panose="02040503050406030204" pitchFamily="18" charset="0"/>
                        <a:ea typeface="Cambria Math" panose="02040503050406030204" pitchFamily="18" charset="0"/>
                      </a:rPr>
                      <m:t>𝜏</m:t>
                    </m:r>
                  </m:oMath>
                </a14:m>
                <a:endParaRPr lang="en-GB" dirty="0"/>
              </a:p>
              <a:p>
                <a:pPr lvl="1"/>
                <a:r>
                  <a:rPr lang="en-GB" dirty="0"/>
                  <a:t>Hindsight: </a:t>
                </a:r>
                <a14:m>
                  <m:oMath xmlns:m="http://schemas.openxmlformats.org/officeDocument/2006/math">
                    <m:r>
                      <a:rPr lang="de-DE" i="1" dirty="0">
                        <a:latin typeface="Cambria Math" panose="02040503050406030204" pitchFamily="18" charset="0"/>
                        <a:ea typeface="Cambria Math" panose="02040503050406030204" pitchFamily="18" charset="0"/>
                      </a:rPr>
                      <m:t>𝜋</m:t>
                    </m:r>
                    <m:r>
                      <a:rPr lang="de-DE" i="1" dirty="0">
                        <a:latin typeface="Cambria Math" panose="02040503050406030204" pitchFamily="18" charset="0"/>
                        <a:ea typeface="Cambria Math" panose="02040503050406030204" pitchFamily="18" charset="0"/>
                      </a:rPr>
                      <m:t>&lt;</m:t>
                    </m:r>
                    <m:r>
                      <a:rPr lang="de-DE" i="1" dirty="0">
                        <a:latin typeface="Cambria Math" panose="02040503050406030204" pitchFamily="18" charset="0"/>
                        <a:ea typeface="Cambria Math" panose="02040503050406030204" pitchFamily="18" charset="0"/>
                      </a:rPr>
                      <m:t>𝜏</m:t>
                    </m:r>
                  </m:oMath>
                </a14:m>
                <a:endParaRPr lang="en-GB" dirty="0"/>
              </a:p>
            </p:txBody>
          </p:sp>
        </mc:Choice>
        <mc:Fallback xmlns="">
          <p:sp>
            <p:nvSpPr>
              <p:cNvPr id="3" name="Content Placeholder 2">
                <a:extLst>
                  <a:ext uri="{FF2B5EF4-FFF2-40B4-BE49-F238E27FC236}">
                    <a16:creationId xmlns:a16="http://schemas.microsoft.com/office/drawing/2014/main" id="{6A456CBD-94F2-2A41-9065-87B4C4A63343}"/>
                  </a:ext>
                </a:extLst>
              </p:cNvPr>
              <p:cNvSpPr>
                <a:spLocks noGrp="1" noRot="1" noChangeAspect="1" noMove="1" noResize="1" noEditPoints="1" noAdjustHandles="1" noChangeArrowheads="1" noChangeShapeType="1" noTextEdit="1"/>
              </p:cNvSpPr>
              <p:nvPr>
                <p:ph sz="half" idx="1"/>
              </p:nvPr>
            </p:nvSpPr>
            <p:spPr>
              <a:xfrm>
                <a:off x="628650" y="1146048"/>
                <a:ext cx="3148835" cy="5030915"/>
              </a:xfrm>
              <a:blipFill>
                <a:blip r:embed="rId2"/>
                <a:stretch>
                  <a:fillRect l="-3629" t="-1763" r="-60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ontent Placeholder 26">
                <a:extLst>
                  <a:ext uri="{FF2B5EF4-FFF2-40B4-BE49-F238E27FC236}">
                    <a16:creationId xmlns:a16="http://schemas.microsoft.com/office/drawing/2014/main" id="{644F59A2-41A7-174D-B906-83025774F9F4}"/>
                  </a:ext>
                </a:extLst>
              </p:cNvPr>
              <p:cNvSpPr>
                <a:spLocks noGrp="1"/>
              </p:cNvSpPr>
              <p:nvPr>
                <p:ph sz="half" idx="2"/>
              </p:nvPr>
            </p:nvSpPr>
            <p:spPr>
              <a:xfrm>
                <a:off x="3987818" y="1146048"/>
                <a:ext cx="4527532" cy="5030915"/>
              </a:xfrm>
            </p:spPr>
            <p:txBody>
              <a:bodyPr/>
              <a:lstStyle/>
              <a:p>
                <a:r>
                  <a:rPr lang="en-GB" dirty="0"/>
                  <a:t>Algorithm: LDJT </a:t>
                </a:r>
              </a:p>
              <a:p>
                <a:pPr lvl="1"/>
                <a:r>
                  <a:rPr lang="en-GB" dirty="0"/>
                  <a:t>Two FO jtrees </a:t>
                </a:r>
                <a14:m>
                  <m:oMath xmlns:m="http://schemas.openxmlformats.org/officeDocument/2006/math">
                    <m:d>
                      <m:dPr>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𝐽</m:t>
                            </m:r>
                          </m:e>
                          <m:sub>
                            <m:r>
                              <a:rPr lang="de-DE" i="1" dirty="0">
                                <a:latin typeface="Cambria Math" panose="02040503050406030204" pitchFamily="18" charset="0"/>
                              </a:rPr>
                              <m:t>0</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𝐽</m:t>
                            </m:r>
                          </m:e>
                          <m:sub>
                            <m:r>
                              <a:rPr lang="de-DE" i="1" dirty="0">
                                <a:latin typeface="Cambria Math" panose="02040503050406030204" pitchFamily="18" charset="0"/>
                                <a:ea typeface="Cambria Math" panose="02040503050406030204" pitchFamily="18" charset="0"/>
                              </a:rPr>
                              <m:t>→</m:t>
                            </m:r>
                          </m:sub>
                        </m:sSub>
                      </m:e>
                    </m:d>
                  </m:oMath>
                </a14:m>
                <a:br>
                  <a:rPr lang="de-DE" dirty="0"/>
                </a:br>
                <a:r>
                  <a:rPr lang="en-GB" dirty="0"/>
                  <a:t>with interfaces for separation between past and present</a:t>
                </a:r>
              </a:p>
              <a:p>
                <a:pPr lvl="1"/>
                <a:r>
                  <a:rPr lang="en-GB" dirty="0"/>
                  <a:t>LJT as a subroutine for query answering</a:t>
                </a:r>
              </a:p>
              <a:p>
                <a:pPr lvl="1"/>
                <a:r>
                  <a:rPr lang="en-GB" dirty="0"/>
                  <a:t>Forward/backward messages to move in time</a:t>
                </a:r>
              </a:p>
              <a:p>
                <a:endParaRPr lang="en-GB" dirty="0"/>
              </a:p>
            </p:txBody>
          </p:sp>
        </mc:Choice>
        <mc:Fallback xmlns="">
          <p:sp>
            <p:nvSpPr>
              <p:cNvPr id="27" name="Content Placeholder 26">
                <a:extLst>
                  <a:ext uri="{FF2B5EF4-FFF2-40B4-BE49-F238E27FC236}">
                    <a16:creationId xmlns:a16="http://schemas.microsoft.com/office/drawing/2014/main" id="{644F59A2-41A7-174D-B906-83025774F9F4}"/>
                  </a:ext>
                </a:extLst>
              </p:cNvPr>
              <p:cNvSpPr>
                <a:spLocks noGrp="1" noRot="1" noChangeAspect="1" noMove="1" noResize="1" noEditPoints="1" noAdjustHandles="1" noChangeArrowheads="1" noChangeShapeType="1" noTextEdit="1"/>
              </p:cNvSpPr>
              <p:nvPr>
                <p:ph sz="half" idx="2"/>
              </p:nvPr>
            </p:nvSpPr>
            <p:spPr>
              <a:xfrm>
                <a:off x="3987818" y="1146048"/>
                <a:ext cx="4527532" cy="5030915"/>
              </a:xfrm>
              <a:blipFill>
                <a:blip r:embed="rId3"/>
                <a:stretch>
                  <a:fillRect l="-2235" t="-1763" r="-30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E166F2-C482-7C4D-8C29-020C36CE85B9}"/>
              </a:ext>
            </a:extLst>
          </p:cNvPr>
          <p:cNvSpPr>
            <a:spLocks noGrp="1"/>
          </p:cNvSpPr>
          <p:nvPr>
            <p:ph type="sldNum" sz="quarter" idx="12"/>
          </p:nvPr>
        </p:nvSpPr>
        <p:spPr/>
        <p:txBody>
          <a:bodyPr/>
          <a:lstStyle/>
          <a:p>
            <a:fld id="{67C9959E-8E6B-B04C-9955-EA096F41CA7A}" type="slidenum">
              <a:rPr lang="en-GB" smtClean="0"/>
              <a:t>86</a:t>
            </a:fld>
            <a:endParaRPr lang="en-GB"/>
          </a:p>
        </p:txBody>
      </p:sp>
      <p:grpSp>
        <p:nvGrpSpPr>
          <p:cNvPr id="5" name="Group 4">
            <a:extLst>
              <a:ext uri="{FF2B5EF4-FFF2-40B4-BE49-F238E27FC236}">
                <a16:creationId xmlns:a16="http://schemas.microsoft.com/office/drawing/2014/main" id="{61F674DE-EDEE-DD4D-BC0C-7D5F528A897B}"/>
              </a:ext>
            </a:extLst>
          </p:cNvPr>
          <p:cNvGrpSpPr/>
          <p:nvPr/>
        </p:nvGrpSpPr>
        <p:grpSpPr>
          <a:xfrm>
            <a:off x="3627365" y="4150694"/>
            <a:ext cx="4310456" cy="2318846"/>
            <a:chOff x="3588300" y="1770618"/>
            <a:chExt cx="4310456" cy="231884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252719E-63E5-4F4F-9D26-6A572D5F6D88}"/>
                    </a:ext>
                  </a:extLst>
                </p:cNvPr>
                <p:cNvSpPr txBox="1"/>
                <p:nvPr/>
              </p:nvSpPr>
              <p:spPr>
                <a:xfrm>
                  <a:off x="6510156" y="2525813"/>
                  <a:ext cx="305276"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182" name="TextBox 181">
                  <a:extLst>
                    <a:ext uri="{FF2B5EF4-FFF2-40B4-BE49-F238E27FC236}">
                      <a16:creationId xmlns:a16="http://schemas.microsoft.com/office/drawing/2014/main" id="{4523EC11-08AC-C843-B133-3C6D89DD2230}"/>
                    </a:ext>
                  </a:extLst>
                </p:cNvPr>
                <p:cNvSpPr txBox="1">
                  <a:spLocks noRot="1" noChangeAspect="1" noMove="1" noResize="1" noEditPoints="1" noAdjustHandles="1" noChangeArrowheads="1" noChangeShapeType="1" noTextEdit="1"/>
                </p:cNvSpPr>
                <p:nvPr/>
              </p:nvSpPr>
              <p:spPr>
                <a:xfrm>
                  <a:off x="6510156" y="2525813"/>
                  <a:ext cx="305276" cy="282450"/>
                </a:xfrm>
                <a:prstGeom prst="rect">
                  <a:avLst/>
                </a:prstGeom>
                <a:blipFill>
                  <a:blip r:embed="rId26"/>
                  <a:stretch>
                    <a:fillRect l="-20000" t="-4348" r="-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1231A9-D6DD-794D-8357-33CAA2C07611}"/>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3</m:t>
                            </m:r>
                          </m:sup>
                        </m:sSubSup>
                      </m:oMath>
                    </m:oMathPara>
                  </a14:m>
                  <a:endParaRPr lang="en-GB" dirty="0"/>
                </a:p>
              </p:txBody>
            </p:sp>
          </mc:Choice>
          <mc:Fallback xmlns="">
            <p:sp>
              <p:nvSpPr>
                <p:cNvPr id="183" name="TextBox 182">
                  <a:extLst>
                    <a:ext uri="{FF2B5EF4-FFF2-40B4-BE49-F238E27FC236}">
                      <a16:creationId xmlns:a16="http://schemas.microsoft.com/office/drawing/2014/main" id="{78E9984D-ED07-B24C-A0D1-6E79CFE7D33C}"/>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27"/>
                  <a:stretch>
                    <a:fillRect l="-16000" t="-4545" r="-4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70DAE6E-CDFF-8041-98E0-17BEABC25083}"/>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𝑡</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𝑡</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𝑡</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184" name="TextBox 183">
                  <a:extLst>
                    <a:ext uri="{FF2B5EF4-FFF2-40B4-BE49-F238E27FC236}">
                      <a16:creationId xmlns:a16="http://schemas.microsoft.com/office/drawing/2014/main" id="{42CD4B40-653E-0545-82FB-CBF6CC5BC53E}"/>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28"/>
                  <a:stretch>
                    <a:fillRect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F72A4EE-66A0-D84D-8D21-A1BBC710B036}"/>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𝑡</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𝑡</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𝑡</m:t>
                            </m:r>
                          </m:sub>
                        </m:sSub>
                        <m:r>
                          <a:rPr lang="de-DE" b="0" i="1" dirty="0" smtClean="0">
                            <a:latin typeface="Cambria Math" panose="02040503050406030204" pitchFamily="18" charset="0"/>
                          </a:rPr>
                          <m:t>    </m:t>
                        </m:r>
                      </m:oMath>
                    </m:oMathPara>
                  </a14:m>
                  <a:endParaRPr lang="en-GB" dirty="0"/>
                </a:p>
              </p:txBody>
            </p:sp>
          </mc:Choice>
          <mc:Fallback xmlns="">
            <p:sp>
              <p:nvSpPr>
                <p:cNvPr id="185" name="TextBox 184">
                  <a:extLst>
                    <a:ext uri="{FF2B5EF4-FFF2-40B4-BE49-F238E27FC236}">
                      <a16:creationId xmlns:a16="http://schemas.microsoft.com/office/drawing/2014/main" id="{A70A1E6D-93E1-4C41-AC78-7FF3F1F15495}"/>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29"/>
                  <a:stretch>
                    <a:fillRect/>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6B0EC28F-1FE8-9747-B653-17A0C1010FEB}"/>
                </a:ext>
              </a:extLst>
            </p:cNvPr>
            <p:cNvCxnSpPr>
              <a:cxnSpLocks/>
              <a:stCxn id="9" idx="0"/>
              <a:endCxn id="8"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DBE236-2C84-954C-A93F-A1012D313EDD}"/>
                    </a:ext>
                  </a:extLst>
                </p:cNvPr>
                <p:cNvSpPr txBox="1"/>
                <p:nvPr/>
              </p:nvSpPr>
              <p:spPr>
                <a:xfrm>
                  <a:off x="3588300" y="1770618"/>
                  <a:ext cx="2116454"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𝑡</m:t>
                            </m:r>
                            <m:r>
                              <a:rPr lang="de-DE" b="0" i="1" dirty="0" smtClean="0">
                                <a:solidFill>
                                  <a:schemeClr val="accent3"/>
                                </a:solidFill>
                                <a:latin typeface="Cambria Math" panose="02040503050406030204" pitchFamily="18" charset="0"/>
                              </a:rPr>
                              <m:t>−1</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𝑡</m:t>
                            </m:r>
                            <m:r>
                              <a:rPr lang="de-DE" b="0" i="1" dirty="0" smtClean="0">
                                <a:solidFill>
                                  <a:schemeClr val="accent3"/>
                                </a:solidFill>
                                <a:latin typeface="Cambria Math" panose="02040503050406030204" pitchFamily="18" charset="0"/>
                              </a:rPr>
                              <m:t>−1</m:t>
                            </m:r>
                          </m:sub>
                        </m:sSub>
                      </m:oMath>
                    </m:oMathPara>
                  </a14:m>
                  <a:endParaRPr lang="de-DE" i="1" dirty="0">
                    <a:solidFill>
                      <a:schemeClr val="accent3"/>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𝐸𝑝𝑖𝑑</m:t>
                            </m:r>
                          </m:e>
                          <m:sub>
                            <m:r>
                              <a:rPr lang="de-DE" b="0" i="1" dirty="0" smtClean="0">
                                <a:solidFill>
                                  <a:schemeClr val="tx1"/>
                                </a:solidFill>
                                <a:latin typeface="Cambria Math" panose="02040503050406030204" pitchFamily="18" charset="0"/>
                              </a:rPr>
                              <m:t>𝑡</m:t>
                            </m:r>
                          </m:sub>
                        </m:sSub>
                      </m:oMath>
                    </m:oMathPara>
                  </a14:m>
                  <a:endParaRPr lang="en-GB" dirty="0">
                    <a:solidFill>
                      <a:schemeClr val="tx1"/>
                    </a:solidFill>
                  </a:endParaRPr>
                </a:p>
              </p:txBody>
            </p:sp>
          </mc:Choice>
          <mc:Fallback xmlns="">
            <p:sp>
              <p:nvSpPr>
                <p:cNvPr id="12" name="TextBox 11">
                  <a:extLst>
                    <a:ext uri="{FF2B5EF4-FFF2-40B4-BE49-F238E27FC236}">
                      <a16:creationId xmlns:a16="http://schemas.microsoft.com/office/drawing/2014/main" id="{DCDBE236-2C84-954C-A93F-A1012D313EDD}"/>
                    </a:ext>
                  </a:extLst>
                </p:cNvPr>
                <p:cNvSpPr txBox="1">
                  <a:spLocks noRot="1" noChangeAspect="1" noMove="1" noResize="1" noEditPoints="1" noAdjustHandles="1" noChangeArrowheads="1" noChangeShapeType="1" noTextEdit="1"/>
                </p:cNvSpPr>
                <p:nvPr/>
              </p:nvSpPr>
              <p:spPr>
                <a:xfrm>
                  <a:off x="3588300" y="1770618"/>
                  <a:ext cx="2116454" cy="715089"/>
                </a:xfrm>
                <a:prstGeom prst="roundRect">
                  <a:avLst/>
                </a:prstGeom>
                <a:blipFill>
                  <a:blip r:embed="rId30"/>
                  <a:stretch>
                    <a:fillRect/>
                  </a:stretch>
                </a:blipFill>
                <a:ln>
                  <a:solidFill>
                    <a:schemeClr val="tx1"/>
                  </a:solidFill>
                </a:ln>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7E7F4128-2ABA-274D-836D-FC42508631B8}"/>
                </a:ext>
              </a:extLst>
            </p:cNvPr>
            <p:cNvCxnSpPr>
              <a:cxnSpLocks/>
              <a:stCxn id="8" idx="1"/>
              <a:endCxn id="12" idx="3"/>
            </p:cNvCxnSpPr>
            <p:nvPr/>
          </p:nvCxnSpPr>
          <p:spPr>
            <a:xfrm flipH="1">
              <a:off x="5704754" y="2128163"/>
              <a:ext cx="485606"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25A8658-DBAD-1A4C-96C8-1A312E1914AE}"/>
                    </a:ext>
                  </a:extLst>
                </p:cNvPr>
                <p:cNvSpPr txBox="1"/>
                <p:nvPr/>
              </p:nvSpPr>
              <p:spPr>
                <a:xfrm>
                  <a:off x="4058110" y="2531762"/>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4" name="TextBox 13">
                  <a:extLst>
                    <a:ext uri="{FF2B5EF4-FFF2-40B4-BE49-F238E27FC236}">
                      <a16:creationId xmlns:a16="http://schemas.microsoft.com/office/drawing/2014/main" id="{025A8658-DBAD-1A4C-96C8-1A312E1914AE}"/>
                    </a:ext>
                  </a:extLst>
                </p:cNvPr>
                <p:cNvSpPr txBox="1">
                  <a:spLocks noRot="1" noChangeAspect="1" noMove="1" noResize="1" noEditPoints="1" noAdjustHandles="1" noChangeArrowheads="1" noChangeShapeType="1" noTextEdit="1"/>
                </p:cNvSpPr>
                <p:nvPr/>
              </p:nvSpPr>
              <p:spPr>
                <a:xfrm>
                  <a:off x="4058110" y="2531762"/>
                  <a:ext cx="321435" cy="276999"/>
                </a:xfrm>
                <a:prstGeom prst="rect">
                  <a:avLst/>
                </a:prstGeom>
                <a:blipFill>
                  <a:blip r:embed="rId31"/>
                  <a:stretch>
                    <a:fillRect l="-15385" t="-4348"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BF19EBC-7F0B-8240-A9AD-6AEC818285ED}"/>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𝑡</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16" name="TextBox 15">
                  <a:extLst>
                    <a:ext uri="{FF2B5EF4-FFF2-40B4-BE49-F238E27FC236}">
                      <a16:creationId xmlns:a16="http://schemas.microsoft.com/office/drawing/2014/main" id="{0BF19EBC-7F0B-8240-A9AD-6AEC818285ED}"/>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32"/>
                  <a:stretch>
                    <a:fillRect l="-937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F4F523B-6675-E446-887C-5E50CA4A4884}"/>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𝑡</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17" name="TextBox 16">
                  <a:extLst>
                    <a:ext uri="{FF2B5EF4-FFF2-40B4-BE49-F238E27FC236}">
                      <a16:creationId xmlns:a16="http://schemas.microsoft.com/office/drawing/2014/main" id="{9F4F523B-6675-E446-887C-5E50CA4A4884}"/>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33"/>
                  <a:stretch>
                    <a:fillRect l="-909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8BA4466-E470-FE4B-A069-0188BCACA15F}"/>
                    </a:ext>
                  </a:extLst>
                </p:cNvPr>
                <p:cNvSpPr txBox="1"/>
                <p:nvPr/>
              </p:nvSpPr>
              <p:spPr>
                <a:xfrm rot="5400000">
                  <a:off x="5383412"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𝑡</m:t>
                            </m:r>
                          </m:sub>
                          <m:sup>
                            <m:r>
                              <a:rPr lang="de-DE" sz="1400" b="0" i="1" smtClean="0">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18" name="TextBox 17">
                  <a:extLst>
                    <a:ext uri="{FF2B5EF4-FFF2-40B4-BE49-F238E27FC236}">
                      <a16:creationId xmlns:a16="http://schemas.microsoft.com/office/drawing/2014/main" id="{38BA4466-E470-FE4B-A069-0188BCACA15F}"/>
                    </a:ext>
                  </a:extLst>
                </p:cNvPr>
                <p:cNvSpPr txBox="1">
                  <a:spLocks noRot="1" noChangeAspect="1" noMove="1" noResize="1" noEditPoints="1" noAdjustHandles="1" noChangeArrowheads="1" noChangeShapeType="1" noTextEdit="1"/>
                </p:cNvSpPr>
                <p:nvPr/>
              </p:nvSpPr>
              <p:spPr>
                <a:xfrm rot="5400000">
                  <a:off x="5383412" y="2153447"/>
                  <a:ext cx="270879" cy="387207"/>
                </a:xfrm>
                <a:prstGeom prst="round1Rect">
                  <a:avLst>
                    <a:gd name="adj" fmla="val 40865"/>
                  </a:avLst>
                </a:prstGeom>
                <a:blipFill>
                  <a:blip r:embed="rId34"/>
                  <a:stretch>
                    <a:fillRect b="-4545"/>
                  </a:stretch>
                </a:blipFill>
                <a:ln>
                  <a:noFill/>
                </a:ln>
              </p:spPr>
              <p:txBody>
                <a:bodyPr/>
                <a:lstStyle/>
                <a:p>
                  <a:r>
                    <a:rPr lang="en-GB">
                      <a:noFill/>
                    </a:rPr>
                    <a:t> </a:t>
                  </a:r>
                </a:p>
              </p:txBody>
            </p:sp>
          </mc:Fallback>
        </mc:AlternateContent>
      </p:grpSp>
      <p:grpSp>
        <p:nvGrpSpPr>
          <p:cNvPr id="19" name="Group 18">
            <a:extLst>
              <a:ext uri="{FF2B5EF4-FFF2-40B4-BE49-F238E27FC236}">
                <a16:creationId xmlns:a16="http://schemas.microsoft.com/office/drawing/2014/main" id="{AEE1A68D-0DFB-FC47-9164-7F96AFE0D583}"/>
              </a:ext>
            </a:extLst>
          </p:cNvPr>
          <p:cNvGrpSpPr/>
          <p:nvPr/>
        </p:nvGrpSpPr>
        <p:grpSpPr>
          <a:xfrm>
            <a:off x="1520304" y="4150694"/>
            <a:ext cx="1708397" cy="2318846"/>
            <a:chOff x="6190359" y="1770618"/>
            <a:chExt cx="1708397" cy="231884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095D945-5EB7-B146-A750-74C8EB016A03}"/>
                    </a:ext>
                  </a:extLst>
                </p:cNvPr>
                <p:cNvSpPr txBox="1"/>
                <p:nvPr/>
              </p:nvSpPr>
              <p:spPr>
                <a:xfrm>
                  <a:off x="6344618" y="2525474"/>
                  <a:ext cx="639278" cy="2824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oMath>
                    </m:oMathPara>
                  </a14:m>
                  <a:endParaRPr lang="en-GB" dirty="0"/>
                </a:p>
              </p:txBody>
            </p:sp>
          </mc:Choice>
          <mc:Fallback xmlns="">
            <p:sp>
              <p:nvSpPr>
                <p:cNvPr id="127" name="TextBox 126">
                  <a:extLst>
                    <a:ext uri="{FF2B5EF4-FFF2-40B4-BE49-F238E27FC236}">
                      <a16:creationId xmlns:a16="http://schemas.microsoft.com/office/drawing/2014/main" id="{9F3F2E38-0F42-104A-8BA5-2F71EB29C3EA}"/>
                    </a:ext>
                  </a:extLst>
                </p:cNvPr>
                <p:cNvSpPr txBox="1">
                  <a:spLocks noRot="1" noChangeAspect="1" noMove="1" noResize="1" noEditPoints="1" noAdjustHandles="1" noChangeArrowheads="1" noChangeShapeType="1" noTextEdit="1"/>
                </p:cNvSpPr>
                <p:nvPr/>
              </p:nvSpPr>
              <p:spPr>
                <a:xfrm>
                  <a:off x="6344618" y="2525474"/>
                  <a:ext cx="639278" cy="282450"/>
                </a:xfrm>
                <a:prstGeom prst="rect">
                  <a:avLst/>
                </a:prstGeom>
                <a:blipFill>
                  <a:blip r:embed="rId18"/>
                  <a:stretch>
                    <a:fillRect l="-9804" r="-1961"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3F7AE5E-0631-8248-A719-3BA09366DABC}"/>
                    </a:ext>
                  </a:extLst>
                </p:cNvPr>
                <p:cNvSpPr txBox="1"/>
                <p:nvPr/>
              </p:nvSpPr>
              <p:spPr>
                <a:xfrm>
                  <a:off x="6511619" y="3805604"/>
                  <a:ext cx="305276"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0</m:t>
                            </m:r>
                          </m:sub>
                          <m:sup>
                            <m:r>
                              <a:rPr lang="de-DE" b="0" i="1" smtClean="0">
                                <a:latin typeface="Cambria Math" panose="02040503050406030204" pitchFamily="18" charset="0"/>
                              </a:rPr>
                              <m:t>3</m:t>
                            </m:r>
                          </m:sup>
                        </m:sSubSup>
                      </m:oMath>
                    </m:oMathPara>
                  </a14:m>
                  <a:endParaRPr lang="en-GB" dirty="0"/>
                </a:p>
              </p:txBody>
            </p:sp>
          </mc:Choice>
          <mc:Fallback xmlns="">
            <p:sp>
              <p:nvSpPr>
                <p:cNvPr id="128" name="TextBox 127">
                  <a:extLst>
                    <a:ext uri="{FF2B5EF4-FFF2-40B4-BE49-F238E27FC236}">
                      <a16:creationId xmlns:a16="http://schemas.microsoft.com/office/drawing/2014/main" id="{D60A0CA3-0CCF-EF43-A9AB-24DA11C0BECC}"/>
                    </a:ext>
                  </a:extLst>
                </p:cNvPr>
                <p:cNvSpPr txBox="1">
                  <a:spLocks noRot="1" noChangeAspect="1" noMove="1" noResize="1" noEditPoints="1" noAdjustHandles="1" noChangeArrowheads="1" noChangeShapeType="1" noTextEdit="1"/>
                </p:cNvSpPr>
                <p:nvPr/>
              </p:nvSpPr>
              <p:spPr>
                <a:xfrm>
                  <a:off x="6511619" y="3805604"/>
                  <a:ext cx="305276" cy="283860"/>
                </a:xfrm>
                <a:prstGeom prst="rect">
                  <a:avLst/>
                </a:prstGeom>
                <a:blipFill>
                  <a:blip r:embed="rId19"/>
                  <a:stretch>
                    <a:fillRect l="-16000" r="-4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A3AE6F4-6502-1F40-9A4A-79DE0DD9A633}"/>
                    </a:ext>
                  </a:extLst>
                </p:cNvPr>
                <p:cNvSpPr txBox="1"/>
                <p:nvPr/>
              </p:nvSpPr>
              <p:spPr>
                <a:xfrm>
                  <a:off x="6190360" y="1770618"/>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accent3"/>
                            </a:solidFill>
                            <a:latin typeface="Cambria Math" panose="02040503050406030204" pitchFamily="18" charset="0"/>
                          </a:rPr>
                          <m:t>𝐸𝑝𝑖</m:t>
                        </m:r>
                        <m:sSub>
                          <m:sSubPr>
                            <m:ctrlPr>
                              <a:rPr lang="de-DE" b="0" i="1" dirty="0" smtClean="0">
                                <a:solidFill>
                                  <a:schemeClr val="accent3"/>
                                </a:solidFill>
                                <a:latin typeface="Cambria Math" panose="02040503050406030204" pitchFamily="18" charset="0"/>
                              </a:rPr>
                            </m:ctrlPr>
                          </m:sSubPr>
                          <m:e>
                            <m:r>
                              <a:rPr lang="en-GB" i="1" dirty="0" smtClean="0">
                                <a:solidFill>
                                  <a:schemeClr val="accent3"/>
                                </a:solidFill>
                                <a:latin typeface="Cambria Math" panose="02040503050406030204" pitchFamily="18" charset="0"/>
                              </a:rPr>
                              <m:t>𝑑</m:t>
                            </m:r>
                          </m:e>
                          <m:sub>
                            <m:r>
                              <a:rPr lang="de-DE" b="0" i="1" dirty="0" smtClean="0">
                                <a:solidFill>
                                  <a:schemeClr val="accent3"/>
                                </a:solidFill>
                                <a:latin typeface="Cambria Math" panose="02040503050406030204" pitchFamily="18" charset="0"/>
                              </a:rPr>
                              <m:t>0</m:t>
                            </m:r>
                          </m:sub>
                        </m:sSub>
                        <m:r>
                          <a:rPr lang="en-GB" i="1" dirty="0">
                            <a:solidFill>
                              <a:schemeClr val="accent3"/>
                            </a:solidFill>
                            <a:latin typeface="Cambria Math" panose="02040503050406030204" pitchFamily="18" charset="0"/>
                          </a:rPr>
                          <m:t> </m:t>
                        </m:r>
                        <m:r>
                          <a:rPr lang="en-GB" i="1" dirty="0" err="1">
                            <a:solidFill>
                              <a:schemeClr val="accent3"/>
                            </a:solidFill>
                            <a:latin typeface="Cambria Math" panose="02040503050406030204" pitchFamily="18" charset="0"/>
                          </a:rPr>
                          <m:t>𝑆𝑖𝑐𝑘</m:t>
                        </m:r>
                        <m:sSub>
                          <m:sSubPr>
                            <m:ctrlPr>
                              <a:rPr lang="de-DE" b="0" i="1" dirty="0" smtClean="0">
                                <a:solidFill>
                                  <a:schemeClr val="accent3"/>
                                </a:solidFill>
                                <a:latin typeface="Cambria Math" panose="02040503050406030204" pitchFamily="18" charset="0"/>
                              </a:rPr>
                            </m:ctrlPr>
                          </m:sSubPr>
                          <m:e>
                            <m:d>
                              <m:dPr>
                                <m:ctrlPr>
                                  <a:rPr lang="de-DE" b="0" i="1" dirty="0" smtClean="0">
                                    <a:solidFill>
                                      <a:schemeClr val="accent3"/>
                                    </a:solidFill>
                                    <a:latin typeface="Cambria Math" panose="02040503050406030204" pitchFamily="18" charset="0"/>
                                  </a:rPr>
                                </m:ctrlPr>
                              </m:dPr>
                              <m:e>
                                <m:r>
                                  <a:rPr lang="de-DE" b="0" i="1" dirty="0" smtClean="0">
                                    <a:solidFill>
                                      <a:schemeClr val="accent3"/>
                                    </a:solidFill>
                                    <a:latin typeface="Cambria Math" panose="02040503050406030204" pitchFamily="18" charset="0"/>
                                  </a:rPr>
                                  <m:t>𝑋</m:t>
                                </m:r>
                              </m:e>
                            </m:d>
                          </m:e>
                          <m:sub>
                            <m:r>
                              <a:rPr lang="de-DE" b="0" i="1" dirty="0" smtClean="0">
                                <a:solidFill>
                                  <a:schemeClr val="accent3"/>
                                </a:solidFill>
                                <a:latin typeface="Cambria Math" panose="02040503050406030204" pitchFamily="18" charset="0"/>
                              </a:rPr>
                              <m:t>0</m:t>
                            </m:r>
                          </m:sub>
                        </m:sSub>
                      </m:oMath>
                    </m:oMathPara>
                  </a14:m>
                  <a:endParaRPr lang="de-DE" i="1" dirty="0">
                    <a:solidFill>
                      <a:schemeClr val="accent1">
                        <a:lumMod val="40000"/>
                        <a:lumOff val="6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i="1" dirty="0" err="1">
                            <a:solidFill>
                              <a:schemeClr val="tx1"/>
                            </a:solidFill>
                            <a:latin typeface="Cambria Math" panose="02040503050406030204" pitchFamily="18" charset="0"/>
                          </a:rPr>
                          <m:t>𝑇𝑟𝑎𝑣𝑒𝑙</m:t>
                        </m:r>
                        <m:sSub>
                          <m:sSubPr>
                            <m:ctrlPr>
                              <a:rPr lang="de-DE" b="0" i="1" dirty="0" smtClean="0">
                                <a:solidFill>
                                  <a:schemeClr val="tx1"/>
                                </a:solidFill>
                                <a:latin typeface="Cambria Math" panose="02040503050406030204" pitchFamily="18" charset="0"/>
                              </a:rPr>
                            </m:ctrlPr>
                          </m:sSubPr>
                          <m:e>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𝑋</m:t>
                                </m:r>
                              </m:e>
                            </m:d>
                          </m:e>
                          <m:sub>
                            <m:r>
                              <a:rPr lang="de-DE" b="0" i="1" dirty="0" smtClean="0">
                                <a:solidFill>
                                  <a:schemeClr val="tx1"/>
                                </a:solidFill>
                                <a:latin typeface="Cambria Math" panose="02040503050406030204" pitchFamily="18" charset="0"/>
                              </a:rPr>
                              <m:t>0</m:t>
                            </m:r>
                          </m:sub>
                        </m:sSub>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129" name="TextBox 128">
                  <a:extLst>
                    <a:ext uri="{FF2B5EF4-FFF2-40B4-BE49-F238E27FC236}">
                      <a16:creationId xmlns:a16="http://schemas.microsoft.com/office/drawing/2014/main" id="{ABF37B1F-5469-C047-8971-B3228E639DEE}"/>
                    </a:ext>
                  </a:extLst>
                </p:cNvPr>
                <p:cNvSpPr txBox="1">
                  <a:spLocks noRot="1" noChangeAspect="1" noMove="1" noResize="1" noEditPoints="1" noAdjustHandles="1" noChangeArrowheads="1" noChangeShapeType="1" noTextEdit="1"/>
                </p:cNvSpPr>
                <p:nvPr/>
              </p:nvSpPr>
              <p:spPr>
                <a:xfrm>
                  <a:off x="6190360" y="1770618"/>
                  <a:ext cx="1705233" cy="715089"/>
                </a:xfrm>
                <a:prstGeom prst="roundRect">
                  <a:avLst/>
                </a:prstGeom>
                <a:blipFill>
                  <a:blip r:embed="rId20"/>
                  <a:stretch>
                    <a:fillRect l="-730" r="-730" b="-169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CF1C491-D888-6147-9888-A6182E41D136}"/>
                    </a:ext>
                  </a:extLst>
                </p:cNvPr>
                <p:cNvSpPr txBox="1"/>
                <p:nvPr/>
              </p:nvSpPr>
              <p:spPr>
                <a:xfrm>
                  <a:off x="6190359" y="3072659"/>
                  <a:ext cx="1705233" cy="715089"/>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Ins="36000"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GB" dirty="0" smtClean="0">
                            <a:latin typeface="Cambria Math" panose="02040503050406030204" pitchFamily="18" charset="0"/>
                          </a:rPr>
                          <m:t>𝐸𝑝𝑖</m:t>
                        </m:r>
                        <m:sSub>
                          <m:sSubPr>
                            <m:ctrlPr>
                              <a:rPr lang="de-DE" b="0" i="1" dirty="0" smtClean="0">
                                <a:latin typeface="Cambria Math" panose="02040503050406030204" pitchFamily="18" charset="0"/>
                              </a:rPr>
                            </m:ctrlPr>
                          </m:sSubPr>
                          <m:e>
                            <m:r>
                              <a:rPr lang="en-GB" dirty="0" smtClean="0">
                                <a:latin typeface="Cambria Math" panose="02040503050406030204" pitchFamily="18" charset="0"/>
                              </a:rPr>
                              <m:t>𝑑</m:t>
                            </m:r>
                          </m:e>
                          <m:sub>
                            <m:r>
                              <a:rPr lang="de-DE" b="0" i="1" dirty="0" smtClean="0">
                                <a:latin typeface="Cambria Math" panose="02040503050406030204" pitchFamily="18" charset="0"/>
                              </a:rPr>
                              <m:t>0</m:t>
                            </m:r>
                          </m:sub>
                        </m:sSub>
                        <m:r>
                          <a:rPr lang="en-GB" dirty="0">
                            <a:latin typeface="Cambria Math" panose="02040503050406030204" pitchFamily="18" charset="0"/>
                          </a:rPr>
                          <m:t> </m:t>
                        </m:r>
                        <m:r>
                          <a:rPr lang="en-GB" dirty="0" err="1">
                            <a:latin typeface="Cambria Math" panose="02040503050406030204" pitchFamily="18" charset="0"/>
                          </a:rPr>
                          <m:t>𝑆𝑖𝑐𝑘</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e>
                          <m:sub>
                            <m:r>
                              <a:rPr lang="de-DE" b="0" i="1" dirty="0" smtClean="0">
                                <a:latin typeface="Cambria Math" panose="02040503050406030204" pitchFamily="18" charset="0"/>
                              </a:rPr>
                              <m:t>0</m:t>
                            </m:r>
                          </m:sub>
                        </m:sSub>
                      </m:oMath>
                    </m:oMathPara>
                  </a14:m>
                  <a:endParaRPr lang="de-DE" dirty="0"/>
                </a:p>
                <a:p>
                  <a:pPr/>
                  <a14:m>
                    <m:oMathPara xmlns:m="http://schemas.openxmlformats.org/officeDocument/2006/math">
                      <m:oMathParaPr>
                        <m:jc m:val="centerGroup"/>
                      </m:oMathParaPr>
                      <m:oMath xmlns:m="http://schemas.openxmlformats.org/officeDocument/2006/math">
                        <m:r>
                          <a:rPr lang="en-GB" dirty="0">
                            <a:latin typeface="Cambria Math" panose="02040503050406030204" pitchFamily="18" charset="0"/>
                          </a:rPr>
                          <m:t>𝑇𝑟𝑒𝑎𝑡</m:t>
                        </m:r>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oMath>
                    </m:oMathPara>
                  </a14:m>
                  <a:endParaRPr lang="en-GB" dirty="0"/>
                </a:p>
              </p:txBody>
            </p:sp>
          </mc:Choice>
          <mc:Fallback xmlns="">
            <p:sp>
              <p:nvSpPr>
                <p:cNvPr id="130" name="TextBox 129">
                  <a:extLst>
                    <a:ext uri="{FF2B5EF4-FFF2-40B4-BE49-F238E27FC236}">
                      <a16:creationId xmlns:a16="http://schemas.microsoft.com/office/drawing/2014/main" id="{BD7FA6EA-8690-054C-8534-321ED36E59E4}"/>
                    </a:ext>
                  </a:extLst>
                </p:cNvPr>
                <p:cNvSpPr txBox="1">
                  <a:spLocks noRot="1" noChangeAspect="1" noMove="1" noResize="1" noEditPoints="1" noAdjustHandles="1" noChangeArrowheads="1" noChangeShapeType="1" noTextEdit="1"/>
                </p:cNvSpPr>
                <p:nvPr/>
              </p:nvSpPr>
              <p:spPr>
                <a:xfrm>
                  <a:off x="6190359" y="3072659"/>
                  <a:ext cx="1705233" cy="715089"/>
                </a:xfrm>
                <a:prstGeom prst="roundRect">
                  <a:avLst/>
                </a:prstGeom>
                <a:blipFill>
                  <a:blip r:embed="rId21"/>
                  <a:stretch>
                    <a:fillRect l="-1460" r="-1460"/>
                  </a:stretch>
                </a:blipFill>
                <a:ln>
                  <a:solidFill>
                    <a:schemeClr val="tx1"/>
                  </a:solidFill>
                </a:ln>
              </p:spPr>
              <p:txBody>
                <a:bodyPr/>
                <a:lstStyle/>
                <a:p>
                  <a:r>
                    <a:rPr lang="en-GB">
                      <a:noFill/>
                    </a:rPr>
                    <a:t> </a:t>
                  </a:r>
                </a:p>
              </p:txBody>
            </p:sp>
          </mc:Fallback>
        </mc:AlternateContent>
        <p:cxnSp>
          <p:nvCxnSpPr>
            <p:cNvPr id="24" name="Straight Connector 23">
              <a:extLst>
                <a:ext uri="{FF2B5EF4-FFF2-40B4-BE49-F238E27FC236}">
                  <a16:creationId xmlns:a16="http://schemas.microsoft.com/office/drawing/2014/main" id="{AB891DCB-BCE9-5E4E-8EF6-F9531107D52E}"/>
                </a:ext>
              </a:extLst>
            </p:cNvPr>
            <p:cNvCxnSpPr>
              <a:cxnSpLocks/>
              <a:stCxn id="23" idx="0"/>
              <a:endCxn id="22" idx="2"/>
            </p:cNvCxnSpPr>
            <p:nvPr/>
          </p:nvCxnSpPr>
          <p:spPr>
            <a:xfrm flipV="1">
              <a:off x="7042976" y="2485707"/>
              <a:ext cx="1" cy="586952"/>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2E2A295-A886-A544-A843-DA485BEAD241}"/>
                    </a:ext>
                  </a:extLst>
                </p:cNvPr>
                <p:cNvSpPr txBox="1"/>
                <p:nvPr/>
              </p:nvSpPr>
              <p:spPr>
                <a:xfrm rot="5400000">
                  <a:off x="7563977" y="2153447"/>
                  <a:ext cx="270879" cy="387207"/>
                </a:xfrm>
                <a:prstGeom prst="round1Rect">
                  <a:avLst>
                    <a:gd name="adj" fmla="val 40865"/>
                  </a:avLst>
                </a:prstGeom>
                <a:solidFill>
                  <a:schemeClr val="accent3"/>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0</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72003779-3D17-7046-9714-636809022A83}"/>
                    </a:ext>
                  </a:extLst>
                </p:cNvPr>
                <p:cNvSpPr txBox="1">
                  <a:spLocks noRot="1" noChangeAspect="1" noMove="1" noResize="1" noEditPoints="1" noAdjustHandles="1" noChangeArrowheads="1" noChangeShapeType="1" noTextEdit="1"/>
                </p:cNvSpPr>
                <p:nvPr/>
              </p:nvSpPr>
              <p:spPr>
                <a:xfrm rot="5400000">
                  <a:off x="7563977" y="2153447"/>
                  <a:ext cx="270879" cy="387207"/>
                </a:xfrm>
                <a:prstGeom prst="round1Rect">
                  <a:avLst>
                    <a:gd name="adj" fmla="val 40865"/>
                  </a:avLst>
                </a:prstGeom>
                <a:blipFill>
                  <a:blip r:embed="rId22"/>
                  <a:stretch>
                    <a:fillRect l="-6452" r="-3226" b="-454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0AE604B-D414-584B-8967-2FB12B643504}"/>
                    </a:ext>
                  </a:extLst>
                </p:cNvPr>
                <p:cNvSpPr txBox="1"/>
                <p:nvPr/>
              </p:nvSpPr>
              <p:spPr>
                <a:xfrm rot="5400000">
                  <a:off x="7630324" y="3519317"/>
                  <a:ext cx="270879" cy="265984"/>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b="0" i="1" smtClean="0">
                                <a:solidFill>
                                  <a:schemeClr val="bg1"/>
                                </a:solidFill>
                                <a:latin typeface="Cambria Math" panose="02040503050406030204" pitchFamily="18" charset="0"/>
                              </a:rPr>
                              <m:t>0</m:t>
                            </m:r>
                          </m:sub>
                          <m:sup>
                            <m:r>
                              <a:rPr lang="de-DE" sz="1400" b="0" i="1" smtClean="0">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0" name="TextBox 49">
                  <a:extLst>
                    <a:ext uri="{FF2B5EF4-FFF2-40B4-BE49-F238E27FC236}">
                      <a16:creationId xmlns:a16="http://schemas.microsoft.com/office/drawing/2014/main" id="{722AC870-4003-8743-890D-41D7F4172B7A}"/>
                    </a:ext>
                  </a:extLst>
                </p:cNvPr>
                <p:cNvSpPr txBox="1">
                  <a:spLocks noRot="1" noChangeAspect="1" noMove="1" noResize="1" noEditPoints="1" noAdjustHandles="1" noChangeArrowheads="1" noChangeShapeType="1" noTextEdit="1"/>
                </p:cNvSpPr>
                <p:nvPr/>
              </p:nvSpPr>
              <p:spPr>
                <a:xfrm rot="5400000">
                  <a:off x="7630324" y="3519317"/>
                  <a:ext cx="270879" cy="265984"/>
                </a:xfrm>
                <a:prstGeom prst="round1Rect">
                  <a:avLst>
                    <a:gd name="adj" fmla="val 40865"/>
                  </a:avLst>
                </a:prstGeom>
                <a:blipFill>
                  <a:blip r:embed="rId23"/>
                  <a:stretch>
                    <a:fillRect l="-4545" b="-9091"/>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38265781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dirty="0"/>
              <a:t>Decision Making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a:xfrm>
                <a:off x="628650" y="1158240"/>
                <a:ext cx="7997460" cy="5018723"/>
              </a:xfrm>
            </p:spPr>
            <p:txBody>
              <a:bodyPr/>
              <a:lstStyle/>
              <a:p>
                <a:r>
                  <a:rPr lang="en-GB" dirty="0"/>
                  <a:t>Basis: a dynamic model such as a PDM </a:t>
                </a:r>
                <a14:m>
                  <m:oMath xmlns:m="http://schemas.openxmlformats.org/officeDocument/2006/math">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e>
                    </m:d>
                  </m:oMath>
                </a14:m>
                <a:endParaRPr lang="en-GB" dirty="0"/>
              </a:p>
              <a:p>
                <a:pPr lvl="1"/>
                <a:r>
                  <a:rPr lang="en-GB" dirty="0"/>
                  <a:t>Describe behaviour over time using interslice parfactors</a:t>
                </a:r>
              </a:p>
              <a:p>
                <a:pPr lvl="1"/>
                <a:r>
                  <a:rPr lang="en-GB" dirty="0"/>
                  <a:t>Within a slice, describe intra-slice (static) behaviour</a:t>
                </a:r>
              </a:p>
              <a:p>
                <a:pPr marL="388938" indent="-388938">
                  <a:buFont typeface="Zapf Dingbats"/>
                  <a:buChar char="➝"/>
                </a:pPr>
                <a:r>
                  <a:rPr lang="en-GB" dirty="0"/>
                  <a:t>Extend intra-slice parts with decision + utility PRVs</a:t>
                </a:r>
              </a:p>
              <a:p>
                <a:pPr lvl="1"/>
                <a:r>
                  <a:rPr lang="en-GB" dirty="0"/>
                  <a:t>Extending PMs for decision making</a:t>
                </a:r>
              </a:p>
              <a:p>
                <a:pPr lvl="1"/>
                <a:r>
                  <a:rPr lang="en-GB" dirty="0"/>
                  <a:t>PDMs allow for predicting effect of sequence of decisions</a:t>
                </a:r>
              </a:p>
              <a:p>
                <a:pPr lvl="1"/>
                <a:endParaRPr lang="en-GB" dirty="0"/>
              </a:p>
            </p:txBody>
          </p:sp>
        </mc:Choice>
        <mc:Fallback xmlns="">
          <p:sp>
            <p:nvSpPr>
              <p:cNvPr id="3" name="Content Placeholder 2">
                <a:extLst>
                  <a:ext uri="{FF2B5EF4-FFF2-40B4-BE49-F238E27FC236}">
                    <a16:creationId xmlns:a16="http://schemas.microsoft.com/office/drawing/2014/main" id="{749B22E2-AA64-654E-B231-3353E656A762}"/>
                  </a:ext>
                </a:extLst>
              </p:cNvPr>
              <p:cNvSpPr>
                <a:spLocks noGrp="1" noRot="1" noChangeAspect="1" noMove="1" noResize="1" noEditPoints="1" noAdjustHandles="1" noChangeArrowheads="1" noChangeShapeType="1" noTextEdit="1"/>
              </p:cNvSpPr>
              <p:nvPr>
                <p:ph idx="1"/>
              </p:nvPr>
            </p:nvSpPr>
            <p:spPr>
              <a:xfrm>
                <a:off x="628650" y="1158240"/>
                <a:ext cx="7997460" cy="5018723"/>
              </a:xfrm>
              <a:blipFill>
                <a:blip r:embed="rId2"/>
                <a:stretch>
                  <a:fillRect l="-1905" t="-1768" r="-47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12"/>
          </p:nvPr>
        </p:nvSpPr>
        <p:spPr/>
        <p:txBody>
          <a:bodyPr/>
          <a:lstStyle/>
          <a:p>
            <a:fld id="{67C9959E-8E6B-B04C-9955-EA096F41CA7A}" type="slidenum">
              <a:rPr lang="en-GB" smtClean="0"/>
              <a:t>87</a:t>
            </a:fld>
            <a:endParaRPr lang="en-GB"/>
          </a:p>
        </p:txBody>
      </p:sp>
      <p:grpSp>
        <p:nvGrpSpPr>
          <p:cNvPr id="59" name="Group 58">
            <a:extLst>
              <a:ext uri="{FF2B5EF4-FFF2-40B4-BE49-F238E27FC236}">
                <a16:creationId xmlns:a16="http://schemas.microsoft.com/office/drawing/2014/main" id="{13225FD4-AEEF-094E-9394-E30517861F49}"/>
              </a:ext>
            </a:extLst>
          </p:cNvPr>
          <p:cNvGrpSpPr/>
          <p:nvPr/>
        </p:nvGrpSpPr>
        <p:grpSpPr>
          <a:xfrm>
            <a:off x="266870" y="3874770"/>
            <a:ext cx="8618888" cy="2379670"/>
            <a:chOff x="113122" y="3874770"/>
            <a:chExt cx="8618888" cy="2379670"/>
          </a:xfrm>
        </p:grpSpPr>
        <p:sp>
          <p:nvSpPr>
            <p:cNvPr id="60" name="Rectangle 59">
              <a:extLst>
                <a:ext uri="{FF2B5EF4-FFF2-40B4-BE49-F238E27FC236}">
                  <a16:creationId xmlns:a16="http://schemas.microsoft.com/office/drawing/2014/main" id="{E5CA6F8F-D476-3647-B02E-44073DDB6DF0}"/>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60">
              <a:extLst>
                <a:ext uri="{FF2B5EF4-FFF2-40B4-BE49-F238E27FC236}">
                  <a16:creationId xmlns:a16="http://schemas.microsoft.com/office/drawing/2014/main" id="{BD65F8E7-1DAA-9B49-AF41-3AC271D6831F}"/>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BC1531F-D7B4-A446-A1C8-9AA434A90FE7}"/>
                    </a:ext>
                  </a:extLst>
                </p:cNvPr>
                <p:cNvSpPr txBox="1"/>
                <p:nvPr/>
              </p:nvSpPr>
              <p:spPr>
                <a:xfrm>
                  <a:off x="1937758" y="519067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2" name="TextBox 61">
                  <a:extLst>
                    <a:ext uri="{FF2B5EF4-FFF2-40B4-BE49-F238E27FC236}">
                      <a16:creationId xmlns:a16="http://schemas.microsoft.com/office/drawing/2014/main" id="{4BC1531F-D7B4-A446-A1C8-9AA434A90FE7}"/>
                    </a:ext>
                  </a:extLst>
                </p:cNvPr>
                <p:cNvSpPr txBox="1">
                  <a:spLocks noRot="1" noChangeAspect="1" noMove="1" noResize="1" noEditPoints="1" noAdjustHandles="1" noChangeArrowheads="1" noChangeShapeType="1" noTextEdit="1"/>
                </p:cNvSpPr>
                <p:nvPr/>
              </p:nvSpPr>
              <p:spPr>
                <a:xfrm>
                  <a:off x="1937758" y="5190673"/>
                  <a:ext cx="1078193" cy="389513"/>
                </a:xfrm>
                <a:prstGeom prst="ellipse">
                  <a:avLst/>
                </a:prstGeom>
                <a:blipFill>
                  <a:blip r:embed="rId3"/>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8DE79F6-BE49-284C-BE64-3B21B45F7E1D}"/>
                    </a:ext>
                  </a:extLst>
                </p:cNvPr>
                <p:cNvSpPr txBox="1"/>
                <p:nvPr/>
              </p:nvSpPr>
              <p:spPr>
                <a:xfrm>
                  <a:off x="349923" y="4688545"/>
                  <a:ext cx="1661551"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3" name="TextBox 62">
                  <a:extLst>
                    <a:ext uri="{FF2B5EF4-FFF2-40B4-BE49-F238E27FC236}">
                      <a16:creationId xmlns:a16="http://schemas.microsoft.com/office/drawing/2014/main" id="{18DE79F6-BE49-284C-BE64-3B21B45F7E1D}"/>
                    </a:ext>
                  </a:extLst>
                </p:cNvPr>
                <p:cNvSpPr txBox="1">
                  <a:spLocks noRot="1" noChangeAspect="1" noMove="1" noResize="1" noEditPoints="1" noAdjustHandles="1" noChangeArrowheads="1" noChangeShapeType="1" noTextEdit="1"/>
                </p:cNvSpPr>
                <p:nvPr/>
              </p:nvSpPr>
              <p:spPr>
                <a:xfrm>
                  <a:off x="349923" y="4688545"/>
                  <a:ext cx="1661551" cy="349702"/>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E8489E9-7F8A-9043-8467-C07A65724DCB}"/>
                    </a:ext>
                  </a:extLst>
                </p:cNvPr>
                <p:cNvSpPr txBox="1"/>
                <p:nvPr/>
              </p:nvSpPr>
              <p:spPr>
                <a:xfrm>
                  <a:off x="1816956" y="392911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4" name="TextBox 63">
                  <a:extLst>
                    <a:ext uri="{FF2B5EF4-FFF2-40B4-BE49-F238E27FC236}">
                      <a16:creationId xmlns:a16="http://schemas.microsoft.com/office/drawing/2014/main" id="{3E8489E9-7F8A-9043-8467-C07A65724DCB}"/>
                    </a:ext>
                  </a:extLst>
                </p:cNvPr>
                <p:cNvSpPr txBox="1">
                  <a:spLocks noRot="1" noChangeAspect="1" noMove="1" noResize="1" noEditPoints="1" noAdjustHandles="1" noChangeArrowheads="1" noChangeShapeType="1" noTextEdit="1"/>
                </p:cNvSpPr>
                <p:nvPr/>
              </p:nvSpPr>
              <p:spPr>
                <a:xfrm>
                  <a:off x="1816956" y="3929117"/>
                  <a:ext cx="1466838"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86D7B4E-3FD1-CE43-B3C8-C9616EE5199C}"/>
                    </a:ext>
                  </a:extLst>
                </p:cNvPr>
                <p:cNvSpPr txBox="1"/>
                <p:nvPr/>
              </p:nvSpPr>
              <p:spPr>
                <a:xfrm>
                  <a:off x="184113" y="5713420"/>
                  <a:ext cx="198763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5" name="TextBox 64">
                  <a:extLst>
                    <a:ext uri="{FF2B5EF4-FFF2-40B4-BE49-F238E27FC236}">
                      <a16:creationId xmlns:a16="http://schemas.microsoft.com/office/drawing/2014/main" id="{F86D7B4E-3FD1-CE43-B3C8-C9616EE5199C}"/>
                    </a:ext>
                  </a:extLst>
                </p:cNvPr>
                <p:cNvSpPr txBox="1">
                  <a:spLocks noRot="1" noChangeAspect="1" noMove="1" noResize="1" noEditPoints="1" noAdjustHandles="1" noChangeArrowheads="1" noChangeShapeType="1" noTextEdit="1"/>
                </p:cNvSpPr>
                <p:nvPr/>
              </p:nvSpPr>
              <p:spPr>
                <a:xfrm>
                  <a:off x="184113" y="5713420"/>
                  <a:ext cx="1987637"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546703C-9892-3F41-B9BE-9360486B2C25}"/>
                    </a:ext>
                  </a:extLst>
                </p:cNvPr>
                <p:cNvSpPr txBox="1"/>
                <p:nvPr/>
              </p:nvSpPr>
              <p:spPr>
                <a:xfrm>
                  <a:off x="3078714" y="5712378"/>
                  <a:ext cx="15362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6" name="TextBox 65">
                  <a:extLst>
                    <a:ext uri="{FF2B5EF4-FFF2-40B4-BE49-F238E27FC236}">
                      <a16:creationId xmlns:a16="http://schemas.microsoft.com/office/drawing/2014/main" id="{0546703C-9892-3F41-B9BE-9360486B2C25}"/>
                    </a:ext>
                  </a:extLst>
                </p:cNvPr>
                <p:cNvSpPr txBox="1">
                  <a:spLocks noRot="1" noChangeAspect="1" noMove="1" noResize="1" noEditPoints="1" noAdjustHandles="1" noChangeArrowheads="1" noChangeShapeType="1" noTextEdit="1"/>
                </p:cNvSpPr>
                <p:nvPr/>
              </p:nvSpPr>
              <p:spPr>
                <a:xfrm>
                  <a:off x="3078714" y="5712378"/>
                  <a:ext cx="153620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F3C6C52C-9BED-8942-83B0-42E48175ABED}"/>
                </a:ext>
              </a:extLst>
            </p:cNvPr>
            <p:cNvCxnSpPr>
              <a:cxnSpLocks/>
              <a:stCxn id="63" idx="3"/>
              <a:endCxn id="122" idx="1"/>
            </p:cNvCxnSpPr>
            <p:nvPr/>
          </p:nvCxnSpPr>
          <p:spPr>
            <a:xfrm flipV="1">
              <a:off x="2011474" y="4862487"/>
              <a:ext cx="466901"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A1441E-0AC8-D448-987F-E4271F018A9E}"/>
                </a:ext>
              </a:extLst>
            </p:cNvPr>
            <p:cNvCxnSpPr>
              <a:cxnSpLocks/>
              <a:stCxn id="64" idx="2"/>
              <a:endCxn id="122" idx="0"/>
            </p:cNvCxnSpPr>
            <p:nvPr/>
          </p:nvCxnSpPr>
          <p:spPr>
            <a:xfrm>
              <a:off x="2550375" y="447936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BE26E7E-35E8-A54E-A333-8BF263664D25}"/>
                </a:ext>
              </a:extLst>
            </p:cNvPr>
            <p:cNvCxnSpPr>
              <a:cxnSpLocks/>
              <a:stCxn id="65" idx="6"/>
              <a:endCxn id="118" idx="1"/>
            </p:cNvCxnSpPr>
            <p:nvPr/>
          </p:nvCxnSpPr>
          <p:spPr>
            <a:xfrm flipV="1">
              <a:off x="2171750" y="5907704"/>
              <a:ext cx="233510" cy="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C3AEF75-5F86-264B-9765-9F92E10D76F6}"/>
                </a:ext>
              </a:extLst>
            </p:cNvPr>
            <p:cNvCxnSpPr>
              <a:cxnSpLocks/>
              <a:stCxn id="118" idx="0"/>
              <a:endCxn id="62" idx="4"/>
            </p:cNvCxnSpPr>
            <p:nvPr/>
          </p:nvCxnSpPr>
          <p:spPr>
            <a:xfrm flipH="1" flipV="1">
              <a:off x="2476855" y="5580186"/>
              <a:ext cx="405"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F60E15-22AA-4044-ACCE-4EBD5F243AC6}"/>
                </a:ext>
              </a:extLst>
            </p:cNvPr>
            <p:cNvCxnSpPr>
              <a:cxnSpLocks/>
              <a:stCxn id="118" idx="3"/>
              <a:endCxn id="66" idx="2"/>
            </p:cNvCxnSpPr>
            <p:nvPr/>
          </p:nvCxnSpPr>
          <p:spPr>
            <a:xfrm flipV="1">
              <a:off x="2549260" y="5907135"/>
              <a:ext cx="529454"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9BF5F02-0FB9-024B-88E9-C419B356CA84}"/>
                </a:ext>
              </a:extLst>
            </p:cNvPr>
            <p:cNvCxnSpPr>
              <a:cxnSpLocks/>
              <a:stCxn id="62" idx="0"/>
              <a:endCxn id="122" idx="1"/>
            </p:cNvCxnSpPr>
            <p:nvPr/>
          </p:nvCxnSpPr>
          <p:spPr>
            <a:xfrm flipV="1">
              <a:off x="2476855" y="486248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EF553D1F-FD75-484C-94CF-62238E00431F}"/>
                </a:ext>
              </a:extLst>
            </p:cNvPr>
            <p:cNvGrpSpPr/>
            <p:nvPr/>
          </p:nvGrpSpPr>
          <p:grpSpPr>
            <a:xfrm>
              <a:off x="2432295" y="4744407"/>
              <a:ext cx="703999" cy="449088"/>
              <a:chOff x="6669977" y="2891240"/>
              <a:chExt cx="703999" cy="449088"/>
            </a:xfrm>
          </p:grpSpPr>
          <p:sp>
            <p:nvSpPr>
              <p:cNvPr id="121" name="Rectangle 120">
                <a:extLst>
                  <a:ext uri="{FF2B5EF4-FFF2-40B4-BE49-F238E27FC236}">
                    <a16:creationId xmlns:a16="http://schemas.microsoft.com/office/drawing/2014/main" id="{C8B57E92-6E5D-7642-8530-7C721252BC15}"/>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CDAE47CF-3BB3-9740-8ADE-ABBA67278FB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9371172A-B834-0C41-A2C3-193469F5480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7D096F0-25FA-AA4B-954C-97C0A9210D04}"/>
                      </a:ext>
                    </a:extLst>
                  </p:cNvPr>
                  <p:cNvSpPr txBox="1"/>
                  <p:nvPr/>
                </p:nvSpPr>
                <p:spPr>
                  <a:xfrm>
                    <a:off x="6880508" y="3056724"/>
                    <a:ext cx="493468"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𝑈</m:t>
                              </m:r>
                            </m:sup>
                          </m:sSubSup>
                        </m:oMath>
                      </m:oMathPara>
                    </a14:m>
                    <a:endParaRPr lang="en-GB" dirty="0"/>
                  </a:p>
                </p:txBody>
              </p:sp>
            </mc:Choice>
            <mc:Fallback xmlns="">
              <p:sp>
                <p:nvSpPr>
                  <p:cNvPr id="124" name="TextBox 123">
                    <a:extLst>
                      <a:ext uri="{FF2B5EF4-FFF2-40B4-BE49-F238E27FC236}">
                        <a16:creationId xmlns:a16="http://schemas.microsoft.com/office/drawing/2014/main" id="{57D096F0-25FA-AA4B-954C-97C0A9210D04}"/>
                      </a:ext>
                    </a:extLst>
                  </p:cNvPr>
                  <p:cNvSpPr txBox="1">
                    <a:spLocks noRot="1" noChangeAspect="1" noMove="1" noResize="1" noEditPoints="1" noAdjustHandles="1" noChangeArrowheads="1" noChangeShapeType="1" noTextEdit="1"/>
                  </p:cNvSpPr>
                  <p:nvPr/>
                </p:nvSpPr>
                <p:spPr>
                  <a:xfrm>
                    <a:off x="6880508" y="3056724"/>
                    <a:ext cx="493468" cy="283604"/>
                  </a:xfrm>
                  <a:prstGeom prst="rect">
                    <a:avLst/>
                  </a:prstGeom>
                  <a:blipFill>
                    <a:blip r:embed="rId8"/>
                    <a:stretch>
                      <a:fillRect l="-10000" r="-2500" b="-21739"/>
                    </a:stretch>
                  </a:blipFill>
                </p:spPr>
                <p:txBody>
                  <a:bodyPr/>
                  <a:lstStyle/>
                  <a:p>
                    <a:r>
                      <a:rPr lang="en-GB">
                        <a:noFill/>
                      </a:rPr>
                      <a:t> </a:t>
                    </a:r>
                  </a:p>
                </p:txBody>
              </p:sp>
            </mc:Fallback>
          </mc:AlternateContent>
        </p:grpSp>
        <p:cxnSp>
          <p:nvCxnSpPr>
            <p:cNvPr id="74" name="Straight Connector 73">
              <a:extLst>
                <a:ext uri="{FF2B5EF4-FFF2-40B4-BE49-F238E27FC236}">
                  <a16:creationId xmlns:a16="http://schemas.microsoft.com/office/drawing/2014/main" id="{4CCD25D6-6096-3144-AE7D-4300F9AD47A5}"/>
                </a:ext>
              </a:extLst>
            </p:cNvPr>
            <p:cNvCxnSpPr>
              <a:cxnSpLocks/>
              <a:stCxn id="63" idx="2"/>
              <a:endCxn id="114" idx="0"/>
            </p:cNvCxnSpPr>
            <p:nvPr/>
          </p:nvCxnSpPr>
          <p:spPr>
            <a:xfrm flipH="1">
              <a:off x="1179301" y="5038247"/>
              <a:ext cx="1398"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209DAE3-66F0-9C4D-A34D-1E7F62105CB7}"/>
                </a:ext>
              </a:extLst>
            </p:cNvPr>
            <p:cNvCxnSpPr>
              <a:cxnSpLocks/>
              <a:stCxn id="114" idx="2"/>
              <a:endCxn id="65" idx="0"/>
            </p:cNvCxnSpPr>
            <p:nvPr/>
          </p:nvCxnSpPr>
          <p:spPr>
            <a:xfrm flipH="1">
              <a:off x="1177932" y="5449737"/>
              <a:ext cx="1369" cy="26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232CEF2E-5AB9-4140-87B0-9B1F3553EB4A}"/>
                </a:ext>
              </a:extLst>
            </p:cNvPr>
            <p:cNvGrpSpPr/>
            <p:nvPr/>
          </p:nvGrpSpPr>
          <p:grpSpPr>
            <a:xfrm>
              <a:off x="2359180" y="5789624"/>
              <a:ext cx="751567" cy="425047"/>
              <a:chOff x="2326841" y="4990483"/>
              <a:chExt cx="751567" cy="425047"/>
            </a:xfrm>
          </p:grpSpPr>
          <p:sp>
            <p:nvSpPr>
              <p:cNvPr id="117" name="Rectangle 116">
                <a:extLst>
                  <a:ext uri="{FF2B5EF4-FFF2-40B4-BE49-F238E27FC236}">
                    <a16:creationId xmlns:a16="http://schemas.microsoft.com/office/drawing/2014/main" id="{CDFA6FFE-F8A1-7840-8BB0-3DA8E0D09862}"/>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470814FA-5EFD-8344-8F5B-0A8E275BF22F}"/>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7401E5A-F9C3-344A-A730-45312D339430}"/>
                      </a:ext>
                    </a:extLst>
                  </p:cNvPr>
                  <p:cNvSpPr txBox="1"/>
                  <p:nvPr/>
                </p:nvSpPr>
                <p:spPr>
                  <a:xfrm>
                    <a:off x="2584940" y="5133914"/>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119" name="TextBox 118">
                    <a:extLst>
                      <a:ext uri="{FF2B5EF4-FFF2-40B4-BE49-F238E27FC236}">
                        <a16:creationId xmlns:a16="http://schemas.microsoft.com/office/drawing/2014/main" id="{E7401E5A-F9C3-344A-A730-45312D339430}"/>
                      </a:ext>
                    </a:extLst>
                  </p:cNvPr>
                  <p:cNvSpPr txBox="1">
                    <a:spLocks noRot="1" noChangeAspect="1" noMove="1" noResize="1" noEditPoints="1" noAdjustHandles="1" noChangeArrowheads="1" noChangeShapeType="1" noTextEdit="1"/>
                  </p:cNvSpPr>
                  <p:nvPr/>
                </p:nvSpPr>
                <p:spPr>
                  <a:xfrm>
                    <a:off x="2584940" y="5133914"/>
                    <a:ext cx="493468" cy="281616"/>
                  </a:xfrm>
                  <a:prstGeom prst="rect">
                    <a:avLst/>
                  </a:prstGeom>
                  <a:blipFill>
                    <a:blip r:embed="rId9"/>
                    <a:stretch>
                      <a:fillRect l="-10000" r="-2500" b="-21739"/>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00C998C7-00A2-B445-A633-313690D6369C}"/>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2012894E-381A-7648-8BC9-49E525937C9F}"/>
                </a:ext>
              </a:extLst>
            </p:cNvPr>
            <p:cNvGrpSpPr/>
            <p:nvPr/>
          </p:nvGrpSpPr>
          <p:grpSpPr>
            <a:xfrm>
              <a:off x="1061221" y="5259657"/>
              <a:ext cx="727271" cy="397408"/>
              <a:chOff x="6669977" y="2891240"/>
              <a:chExt cx="727271" cy="397408"/>
            </a:xfrm>
          </p:grpSpPr>
          <p:sp>
            <p:nvSpPr>
              <p:cNvPr id="113" name="Rectangle 112">
                <a:extLst>
                  <a:ext uri="{FF2B5EF4-FFF2-40B4-BE49-F238E27FC236}">
                    <a16:creationId xmlns:a16="http://schemas.microsoft.com/office/drawing/2014/main" id="{25C2B2B5-31D6-CD42-AD14-38DA56493BBA}"/>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B374829C-E80D-C849-A7F7-12BD2D17376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F2607027-9BBF-304C-A7F8-F558C88EFC8E}"/>
                      </a:ext>
                    </a:extLst>
                  </p:cNvPr>
                  <p:cNvSpPr txBox="1"/>
                  <p:nvPr/>
                </p:nvSpPr>
                <p:spPr>
                  <a:xfrm>
                    <a:off x="6903780" y="3007609"/>
                    <a:ext cx="493468" cy="281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115" name="TextBox 114">
                    <a:extLst>
                      <a:ext uri="{FF2B5EF4-FFF2-40B4-BE49-F238E27FC236}">
                        <a16:creationId xmlns:a16="http://schemas.microsoft.com/office/drawing/2014/main" id="{F2607027-9BBF-304C-A7F8-F558C88EFC8E}"/>
                      </a:ext>
                    </a:extLst>
                  </p:cNvPr>
                  <p:cNvSpPr txBox="1">
                    <a:spLocks noRot="1" noChangeAspect="1" noMove="1" noResize="1" noEditPoints="1" noAdjustHandles="1" noChangeArrowheads="1" noChangeShapeType="1" noTextEdit="1"/>
                  </p:cNvSpPr>
                  <p:nvPr/>
                </p:nvSpPr>
                <p:spPr>
                  <a:xfrm>
                    <a:off x="6903780" y="3007609"/>
                    <a:ext cx="493468" cy="281039"/>
                  </a:xfrm>
                  <a:prstGeom prst="rect">
                    <a:avLst/>
                  </a:prstGeom>
                  <a:blipFill>
                    <a:blip r:embed="rId10"/>
                    <a:stretch>
                      <a:fillRect l="-10000" r="-2500" b="-26087"/>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048832B5-41D4-534C-9950-931B3156C800}"/>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54CA8518-86FC-6448-BB65-06EAAB85B9FB}"/>
                    </a:ext>
                  </a:extLst>
                </p:cNvPr>
                <p:cNvSpPr txBox="1"/>
                <p:nvPr/>
              </p:nvSpPr>
              <p:spPr>
                <a:xfrm>
                  <a:off x="6351559" y="5190673"/>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sub>
                        </m:sSub>
                      </m:oMath>
                    </m:oMathPara>
                  </a14:m>
                  <a:endParaRPr lang="en-GB" dirty="0"/>
                </a:p>
              </p:txBody>
            </p:sp>
          </mc:Choice>
          <mc:Fallback xmlns="">
            <p:sp>
              <p:nvSpPr>
                <p:cNvPr id="78" name="TextBox 77">
                  <a:extLst>
                    <a:ext uri="{FF2B5EF4-FFF2-40B4-BE49-F238E27FC236}">
                      <a16:creationId xmlns:a16="http://schemas.microsoft.com/office/drawing/2014/main" id="{54CA8518-86FC-6448-BB65-06EAAB85B9FB}"/>
                    </a:ext>
                  </a:extLst>
                </p:cNvPr>
                <p:cNvSpPr txBox="1">
                  <a:spLocks noRot="1" noChangeAspect="1" noMove="1" noResize="1" noEditPoints="1" noAdjustHandles="1" noChangeArrowheads="1" noChangeShapeType="1" noTextEdit="1"/>
                </p:cNvSpPr>
                <p:nvPr/>
              </p:nvSpPr>
              <p:spPr>
                <a:xfrm>
                  <a:off x="6351559" y="5190673"/>
                  <a:ext cx="840984" cy="389513"/>
                </a:xfrm>
                <a:prstGeom prst="ellipse">
                  <a:avLst/>
                </a:prstGeom>
                <a:blipFill>
                  <a:blip r:embed="rId11"/>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A3770E4-F896-8F41-8A3F-360E55D3000A}"/>
                    </a:ext>
                  </a:extLst>
                </p:cNvPr>
                <p:cNvSpPr txBox="1"/>
                <p:nvPr/>
              </p:nvSpPr>
              <p:spPr>
                <a:xfrm>
                  <a:off x="4954890" y="4688545"/>
                  <a:ext cx="1388825"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9" name="TextBox 78">
                  <a:extLst>
                    <a:ext uri="{FF2B5EF4-FFF2-40B4-BE49-F238E27FC236}">
                      <a16:creationId xmlns:a16="http://schemas.microsoft.com/office/drawing/2014/main" id="{4A3770E4-F896-8F41-8A3F-360E55D3000A}"/>
                    </a:ext>
                  </a:extLst>
                </p:cNvPr>
                <p:cNvSpPr txBox="1">
                  <a:spLocks noRot="1" noChangeAspect="1" noMove="1" noResize="1" noEditPoints="1" noAdjustHandles="1" noChangeArrowheads="1" noChangeShapeType="1" noTextEdit="1"/>
                </p:cNvSpPr>
                <p:nvPr/>
              </p:nvSpPr>
              <p:spPr>
                <a:xfrm>
                  <a:off x="4954890" y="4688545"/>
                  <a:ext cx="1388825" cy="349702"/>
                </a:xfrm>
                <a:prstGeom prst="rect">
                  <a:avLst/>
                </a:prstGeom>
                <a:blipFill>
                  <a:blip r:embed="rId12"/>
                  <a:stretch>
                    <a:fillRect l="-89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7BC95536-A3BB-AC48-B264-83A253FDCE39}"/>
                    </a:ext>
                  </a:extLst>
                </p:cNvPr>
                <p:cNvSpPr txBox="1"/>
                <p:nvPr/>
              </p:nvSpPr>
              <p:spPr>
                <a:xfrm>
                  <a:off x="6270545" y="3929117"/>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sub>
                        </m:sSub>
                      </m:oMath>
                    </m:oMathPara>
                  </a14:m>
                  <a:endParaRPr lang="en-GB" dirty="0"/>
                </a:p>
              </p:txBody>
            </p:sp>
          </mc:Choice>
          <mc:Fallback xmlns="">
            <p:sp>
              <p:nvSpPr>
                <p:cNvPr id="80" name="TextBox 79">
                  <a:extLst>
                    <a:ext uri="{FF2B5EF4-FFF2-40B4-BE49-F238E27FC236}">
                      <a16:creationId xmlns:a16="http://schemas.microsoft.com/office/drawing/2014/main" id="{7BC95536-A3BB-AC48-B264-83A253FDCE39}"/>
                    </a:ext>
                  </a:extLst>
                </p:cNvPr>
                <p:cNvSpPr txBox="1">
                  <a:spLocks noRot="1" noChangeAspect="1" noMove="1" noResize="1" noEditPoints="1" noAdjustHandles="1" noChangeArrowheads="1" noChangeShapeType="1" noTextEdit="1"/>
                </p:cNvSpPr>
                <p:nvPr/>
              </p:nvSpPr>
              <p:spPr>
                <a:xfrm>
                  <a:off x="6270545" y="3929117"/>
                  <a:ext cx="1144125" cy="550247"/>
                </a:xfrm>
                <a:prstGeom prst="diamond">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5D10CBC-AE82-DA41-B60F-BB68AE377D02}"/>
                    </a:ext>
                  </a:extLst>
                </p:cNvPr>
                <p:cNvSpPr txBox="1"/>
                <p:nvPr/>
              </p:nvSpPr>
              <p:spPr>
                <a:xfrm>
                  <a:off x="4874331" y="5712947"/>
                  <a:ext cx="155034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1" name="TextBox 80">
                  <a:extLst>
                    <a:ext uri="{FF2B5EF4-FFF2-40B4-BE49-F238E27FC236}">
                      <a16:creationId xmlns:a16="http://schemas.microsoft.com/office/drawing/2014/main" id="{E5D10CBC-AE82-DA41-B60F-BB68AE377D02}"/>
                    </a:ext>
                  </a:extLst>
                </p:cNvPr>
                <p:cNvSpPr txBox="1">
                  <a:spLocks noRot="1" noChangeAspect="1" noMove="1" noResize="1" noEditPoints="1" noAdjustHandles="1" noChangeArrowheads="1" noChangeShapeType="1" noTextEdit="1"/>
                </p:cNvSpPr>
                <p:nvPr/>
              </p:nvSpPr>
              <p:spPr>
                <a:xfrm>
                  <a:off x="4874331" y="5712947"/>
                  <a:ext cx="1550345"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5D443CD-C0FF-E74A-AC60-C4B8BE55987C}"/>
                    </a:ext>
                  </a:extLst>
                </p:cNvPr>
                <p:cNvSpPr txBox="1"/>
                <p:nvPr/>
              </p:nvSpPr>
              <p:spPr>
                <a:xfrm>
                  <a:off x="7393460" y="5712378"/>
                  <a:ext cx="119822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2" name="TextBox 81">
                  <a:extLst>
                    <a:ext uri="{FF2B5EF4-FFF2-40B4-BE49-F238E27FC236}">
                      <a16:creationId xmlns:a16="http://schemas.microsoft.com/office/drawing/2014/main" id="{E5D443CD-C0FF-E74A-AC60-C4B8BE55987C}"/>
                    </a:ext>
                  </a:extLst>
                </p:cNvPr>
                <p:cNvSpPr txBox="1">
                  <a:spLocks noRot="1" noChangeAspect="1" noMove="1" noResize="1" noEditPoints="1" noAdjustHandles="1" noChangeArrowheads="1" noChangeShapeType="1" noTextEdit="1"/>
                </p:cNvSpPr>
                <p:nvPr/>
              </p:nvSpPr>
              <p:spPr>
                <a:xfrm>
                  <a:off x="7393460" y="5712378"/>
                  <a:ext cx="1198227"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8800D8D9-4F36-9140-8ADF-59CCECDD0EDF}"/>
                </a:ext>
              </a:extLst>
            </p:cNvPr>
            <p:cNvCxnSpPr>
              <a:cxnSpLocks/>
              <a:stCxn id="79" idx="3"/>
              <a:endCxn id="110" idx="1"/>
            </p:cNvCxnSpPr>
            <p:nvPr/>
          </p:nvCxnSpPr>
          <p:spPr>
            <a:xfrm flipV="1">
              <a:off x="6343715" y="4862487"/>
              <a:ext cx="428002"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B6BF7C-E1C1-3C4B-B172-9C7A88BEAA16}"/>
                </a:ext>
              </a:extLst>
            </p:cNvPr>
            <p:cNvCxnSpPr>
              <a:cxnSpLocks/>
              <a:stCxn id="80" idx="2"/>
              <a:endCxn id="110" idx="0"/>
            </p:cNvCxnSpPr>
            <p:nvPr/>
          </p:nvCxnSpPr>
          <p:spPr>
            <a:xfrm>
              <a:off x="6842608" y="4479364"/>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3DBFA77-6DCC-5249-84B7-ED5F85355B95}"/>
                </a:ext>
              </a:extLst>
            </p:cNvPr>
            <p:cNvCxnSpPr>
              <a:cxnSpLocks/>
              <a:stCxn id="81" idx="6"/>
              <a:endCxn id="106" idx="1"/>
            </p:cNvCxnSpPr>
            <p:nvPr/>
          </p:nvCxnSpPr>
          <p:spPr>
            <a:xfrm>
              <a:off x="6424676" y="5907704"/>
              <a:ext cx="273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2989F7E-B8CF-824A-96A3-5030B23078AB}"/>
                </a:ext>
              </a:extLst>
            </p:cNvPr>
            <p:cNvCxnSpPr>
              <a:cxnSpLocks/>
              <a:stCxn id="106" idx="0"/>
              <a:endCxn id="78" idx="4"/>
            </p:cNvCxnSpPr>
            <p:nvPr/>
          </p:nvCxnSpPr>
          <p:spPr>
            <a:xfrm flipV="1">
              <a:off x="6770608" y="5580186"/>
              <a:ext cx="1443"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B72C0C4-A266-134D-AB48-36FB7F45A4CA}"/>
                </a:ext>
              </a:extLst>
            </p:cNvPr>
            <p:cNvCxnSpPr>
              <a:cxnSpLocks/>
              <a:stCxn id="106" idx="3"/>
              <a:endCxn id="82" idx="2"/>
            </p:cNvCxnSpPr>
            <p:nvPr/>
          </p:nvCxnSpPr>
          <p:spPr>
            <a:xfrm flipV="1">
              <a:off x="6842608" y="5907135"/>
              <a:ext cx="550852"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89AFD8E-88DA-E34E-BB64-ECE7D3ABA3BC}"/>
                </a:ext>
              </a:extLst>
            </p:cNvPr>
            <p:cNvCxnSpPr>
              <a:cxnSpLocks/>
              <a:stCxn id="78" idx="0"/>
              <a:endCxn id="110" idx="1"/>
            </p:cNvCxnSpPr>
            <p:nvPr/>
          </p:nvCxnSpPr>
          <p:spPr>
            <a:xfrm flipH="1" flipV="1">
              <a:off x="6771717" y="4862487"/>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ACF20BF-FDCD-3D44-8427-AC549926EDED}"/>
                </a:ext>
              </a:extLst>
            </p:cNvPr>
            <p:cNvGrpSpPr/>
            <p:nvPr/>
          </p:nvGrpSpPr>
          <p:grpSpPr>
            <a:xfrm>
              <a:off x="6725637" y="4744407"/>
              <a:ext cx="544147" cy="446266"/>
              <a:chOff x="6669977" y="2891240"/>
              <a:chExt cx="544147" cy="446266"/>
            </a:xfrm>
          </p:grpSpPr>
          <p:sp>
            <p:nvSpPr>
              <p:cNvPr id="109" name="Rectangle 108">
                <a:extLst>
                  <a:ext uri="{FF2B5EF4-FFF2-40B4-BE49-F238E27FC236}">
                    <a16:creationId xmlns:a16="http://schemas.microsoft.com/office/drawing/2014/main" id="{09E7EB66-07E3-284B-B09F-495B9EFDDBB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D1594214-4A25-294D-BD87-446D10205DB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6486C20D-D815-934D-8418-906DC8B7007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58CAEB7-A727-3F43-84FC-249BADC2A871}"/>
                      </a:ext>
                    </a:extLst>
                  </p:cNvPr>
                  <p:cNvSpPr txBox="1"/>
                  <p:nvPr/>
                </p:nvSpPr>
                <p:spPr>
                  <a:xfrm>
                    <a:off x="6880508" y="3056724"/>
                    <a:ext cx="333616"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𝑈</m:t>
                              </m:r>
                            </m:sup>
                          </m:sSubSup>
                        </m:oMath>
                      </m:oMathPara>
                    </a14:m>
                    <a:endParaRPr lang="en-GB" dirty="0"/>
                  </a:p>
                </p:txBody>
              </p:sp>
            </mc:Choice>
            <mc:Fallback xmlns="">
              <p:sp>
                <p:nvSpPr>
                  <p:cNvPr id="112" name="TextBox 111">
                    <a:extLst>
                      <a:ext uri="{FF2B5EF4-FFF2-40B4-BE49-F238E27FC236}">
                        <a16:creationId xmlns:a16="http://schemas.microsoft.com/office/drawing/2014/main" id="{358CAEB7-A727-3F43-84FC-249BADC2A871}"/>
                      </a:ext>
                    </a:extLst>
                  </p:cNvPr>
                  <p:cNvSpPr txBox="1">
                    <a:spLocks noRot="1" noChangeAspect="1" noMove="1" noResize="1" noEditPoints="1" noAdjustHandles="1" noChangeArrowheads="1" noChangeShapeType="1" noTextEdit="1"/>
                  </p:cNvSpPr>
                  <p:nvPr/>
                </p:nvSpPr>
                <p:spPr>
                  <a:xfrm>
                    <a:off x="6880508" y="3056724"/>
                    <a:ext cx="333616" cy="280782"/>
                  </a:xfrm>
                  <a:prstGeom prst="rect">
                    <a:avLst/>
                  </a:prstGeom>
                  <a:blipFill>
                    <a:blip r:embed="rId16"/>
                    <a:stretch>
                      <a:fillRect l="-14286" b="-21739"/>
                    </a:stretch>
                  </a:blipFill>
                </p:spPr>
                <p:txBody>
                  <a:bodyPr/>
                  <a:lstStyle/>
                  <a:p>
                    <a:r>
                      <a:rPr lang="en-GB">
                        <a:noFill/>
                      </a:rPr>
                      <a:t> </a:t>
                    </a:r>
                  </a:p>
                </p:txBody>
              </p:sp>
            </mc:Fallback>
          </mc:AlternateContent>
        </p:grpSp>
        <p:cxnSp>
          <p:nvCxnSpPr>
            <p:cNvPr id="90" name="Straight Connector 89">
              <a:extLst>
                <a:ext uri="{FF2B5EF4-FFF2-40B4-BE49-F238E27FC236}">
                  <a16:creationId xmlns:a16="http://schemas.microsoft.com/office/drawing/2014/main" id="{49D174DC-37D6-2D45-8D75-BEA8BC09E1A5}"/>
                </a:ext>
              </a:extLst>
            </p:cNvPr>
            <p:cNvCxnSpPr>
              <a:cxnSpLocks/>
              <a:stCxn id="79" idx="2"/>
              <a:endCxn id="102" idx="0"/>
            </p:cNvCxnSpPr>
            <p:nvPr/>
          </p:nvCxnSpPr>
          <p:spPr>
            <a:xfrm flipH="1">
              <a:off x="5647859" y="5038247"/>
              <a:ext cx="1444"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8A871DF-45CC-414D-9992-3F0C0F727B41}"/>
                </a:ext>
              </a:extLst>
            </p:cNvPr>
            <p:cNvCxnSpPr>
              <a:cxnSpLocks/>
              <a:stCxn id="102" idx="2"/>
              <a:endCxn id="81" idx="0"/>
            </p:cNvCxnSpPr>
            <p:nvPr/>
          </p:nvCxnSpPr>
          <p:spPr>
            <a:xfrm>
              <a:off x="5647859" y="5449737"/>
              <a:ext cx="1645" cy="263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114F7A5-D838-8E43-B0AC-3E88BAD1F437}"/>
                </a:ext>
              </a:extLst>
            </p:cNvPr>
            <p:cNvGrpSpPr/>
            <p:nvPr/>
          </p:nvGrpSpPr>
          <p:grpSpPr>
            <a:xfrm>
              <a:off x="6652528" y="5789624"/>
              <a:ext cx="603086" cy="422225"/>
              <a:chOff x="2326841" y="4990483"/>
              <a:chExt cx="603086" cy="422225"/>
            </a:xfrm>
          </p:grpSpPr>
          <p:sp>
            <p:nvSpPr>
              <p:cNvPr id="105" name="Rectangle 104">
                <a:extLst>
                  <a:ext uri="{FF2B5EF4-FFF2-40B4-BE49-F238E27FC236}">
                    <a16:creationId xmlns:a16="http://schemas.microsoft.com/office/drawing/2014/main" id="{63753058-D4B5-D842-8D3F-7644788E149D}"/>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BF2D835A-7410-A64B-9881-F3C2C290B925}"/>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4C9F7A11-25B4-204D-9D96-A1EFB123F7F2}"/>
                      </a:ext>
                    </a:extLst>
                  </p:cNvPr>
                  <p:cNvSpPr txBox="1"/>
                  <p:nvPr/>
                </p:nvSpPr>
                <p:spPr>
                  <a:xfrm>
                    <a:off x="2624651" y="5133914"/>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107" name="TextBox 106">
                    <a:extLst>
                      <a:ext uri="{FF2B5EF4-FFF2-40B4-BE49-F238E27FC236}">
                        <a16:creationId xmlns:a16="http://schemas.microsoft.com/office/drawing/2014/main" id="{4C9F7A11-25B4-204D-9D96-A1EFB123F7F2}"/>
                      </a:ext>
                    </a:extLst>
                  </p:cNvPr>
                  <p:cNvSpPr txBox="1">
                    <a:spLocks noRot="1" noChangeAspect="1" noMove="1" noResize="1" noEditPoints="1" noAdjustHandles="1" noChangeArrowheads="1" noChangeShapeType="1" noTextEdit="1"/>
                  </p:cNvSpPr>
                  <p:nvPr/>
                </p:nvSpPr>
                <p:spPr>
                  <a:xfrm>
                    <a:off x="2624651" y="5133914"/>
                    <a:ext cx="305276" cy="278794"/>
                  </a:xfrm>
                  <a:prstGeom prst="rect">
                    <a:avLst/>
                  </a:prstGeom>
                  <a:blipFill>
                    <a:blip r:embed="rId17"/>
                    <a:stretch>
                      <a:fillRect l="-16000" r="-8000" b="-21739"/>
                    </a:stretch>
                  </a:blipFill>
                </p:spPr>
                <p:txBody>
                  <a:bodyPr/>
                  <a:lstStyle/>
                  <a:p>
                    <a:r>
                      <a:rPr lang="en-GB">
                        <a:noFill/>
                      </a:rPr>
                      <a:t> </a:t>
                    </a:r>
                  </a:p>
                </p:txBody>
              </p:sp>
            </mc:Fallback>
          </mc:AlternateContent>
          <p:sp>
            <p:nvSpPr>
              <p:cNvPr id="108" name="Rectangle 107">
                <a:extLst>
                  <a:ext uri="{FF2B5EF4-FFF2-40B4-BE49-F238E27FC236}">
                    <a16:creationId xmlns:a16="http://schemas.microsoft.com/office/drawing/2014/main" id="{E1BDDC88-8C29-CA4D-ABAE-1FE94791DCD4}"/>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888BE03A-51BE-2A46-A1AC-2F9D1F912C4F}"/>
                </a:ext>
              </a:extLst>
            </p:cNvPr>
            <p:cNvGrpSpPr/>
            <p:nvPr/>
          </p:nvGrpSpPr>
          <p:grpSpPr>
            <a:xfrm>
              <a:off x="5529779" y="5259657"/>
              <a:ext cx="534142" cy="394587"/>
              <a:chOff x="6669977" y="2891240"/>
              <a:chExt cx="534142" cy="394587"/>
            </a:xfrm>
          </p:grpSpPr>
          <p:sp>
            <p:nvSpPr>
              <p:cNvPr id="101" name="Rectangle 100">
                <a:extLst>
                  <a:ext uri="{FF2B5EF4-FFF2-40B4-BE49-F238E27FC236}">
                    <a16:creationId xmlns:a16="http://schemas.microsoft.com/office/drawing/2014/main" id="{588331D9-DF6D-8448-9BBE-54B7F614D71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C8FEAC33-9D34-F646-9720-95E91F26CA9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AE4D606-6A99-F144-BF3E-F7E5E4B2CB3A}"/>
                      </a:ext>
                    </a:extLst>
                  </p:cNvPr>
                  <p:cNvSpPr txBox="1"/>
                  <p:nvPr/>
                </p:nvSpPr>
                <p:spPr>
                  <a:xfrm>
                    <a:off x="6903780" y="3007609"/>
                    <a:ext cx="300339"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oMath>
                      </m:oMathPara>
                    </a14:m>
                    <a:endParaRPr lang="en-GB" dirty="0"/>
                  </a:p>
                </p:txBody>
              </p:sp>
            </mc:Choice>
            <mc:Fallback xmlns="">
              <p:sp>
                <p:nvSpPr>
                  <p:cNvPr id="103" name="TextBox 102">
                    <a:extLst>
                      <a:ext uri="{FF2B5EF4-FFF2-40B4-BE49-F238E27FC236}">
                        <a16:creationId xmlns:a16="http://schemas.microsoft.com/office/drawing/2014/main" id="{4AE4D606-6A99-F144-BF3E-F7E5E4B2CB3A}"/>
                      </a:ext>
                    </a:extLst>
                  </p:cNvPr>
                  <p:cNvSpPr txBox="1">
                    <a:spLocks noRot="1" noChangeAspect="1" noMove="1" noResize="1" noEditPoints="1" noAdjustHandles="1" noChangeArrowheads="1" noChangeShapeType="1" noTextEdit="1"/>
                  </p:cNvSpPr>
                  <p:nvPr/>
                </p:nvSpPr>
                <p:spPr>
                  <a:xfrm>
                    <a:off x="6903780" y="3007609"/>
                    <a:ext cx="300339" cy="278218"/>
                  </a:xfrm>
                  <a:prstGeom prst="rect">
                    <a:avLst/>
                  </a:prstGeom>
                  <a:blipFill>
                    <a:blip r:embed="rId18"/>
                    <a:stretch>
                      <a:fillRect l="-16000" r="-4000" b="-26087"/>
                    </a:stretch>
                  </a:blipFill>
                </p:spPr>
                <p:txBody>
                  <a:bodyPr/>
                  <a:lstStyle/>
                  <a:p>
                    <a:r>
                      <a:rPr lang="en-GB">
                        <a:noFill/>
                      </a:rPr>
                      <a:t> </a:t>
                    </a:r>
                  </a:p>
                </p:txBody>
              </p:sp>
            </mc:Fallback>
          </mc:AlternateContent>
          <p:sp>
            <p:nvSpPr>
              <p:cNvPr id="104" name="Rectangle 103">
                <a:extLst>
                  <a:ext uri="{FF2B5EF4-FFF2-40B4-BE49-F238E27FC236}">
                    <a16:creationId xmlns:a16="http://schemas.microsoft.com/office/drawing/2014/main" id="{349C8E34-DF15-6E4B-A58A-C069DC7F7F67}"/>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4" name="Straight Connector 93">
              <a:extLst>
                <a:ext uri="{FF2B5EF4-FFF2-40B4-BE49-F238E27FC236}">
                  <a16:creationId xmlns:a16="http://schemas.microsoft.com/office/drawing/2014/main" id="{12623DEA-F9D6-914C-86CA-4DE56EA6344B}"/>
                </a:ext>
              </a:extLst>
            </p:cNvPr>
            <p:cNvCxnSpPr>
              <a:cxnSpLocks/>
              <a:stCxn id="62" idx="6"/>
              <a:endCxn id="98" idx="1"/>
            </p:cNvCxnSpPr>
            <p:nvPr/>
          </p:nvCxnSpPr>
          <p:spPr>
            <a:xfrm flipV="1">
              <a:off x="3015951" y="5383929"/>
              <a:ext cx="1585491"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116">
              <a:extLst>
                <a:ext uri="{FF2B5EF4-FFF2-40B4-BE49-F238E27FC236}">
                  <a16:creationId xmlns:a16="http://schemas.microsoft.com/office/drawing/2014/main" id="{225345C3-F0B6-5649-960C-0ACDCCCAE40E}"/>
                </a:ext>
              </a:extLst>
            </p:cNvPr>
            <p:cNvCxnSpPr>
              <a:cxnSpLocks/>
              <a:stCxn id="98" idx="3"/>
              <a:endCxn id="78" idx="3"/>
            </p:cNvCxnSpPr>
            <p:nvPr/>
          </p:nvCxnSpPr>
          <p:spPr>
            <a:xfrm>
              <a:off x="4745442" y="5383929"/>
              <a:ext cx="1729276" cy="139214"/>
            </a:xfrm>
            <a:prstGeom prst="curvedConnector4">
              <a:avLst>
                <a:gd name="adj1" fmla="val 46439"/>
                <a:gd name="adj2" fmla="val 21307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B3E4AFC1-6F68-7949-BD1B-CAE0E8790BDB}"/>
                </a:ext>
              </a:extLst>
            </p:cNvPr>
            <p:cNvGrpSpPr/>
            <p:nvPr/>
          </p:nvGrpSpPr>
          <p:grpSpPr>
            <a:xfrm>
              <a:off x="4555362" y="5265849"/>
              <a:ext cx="558294" cy="420739"/>
              <a:chOff x="2326841" y="4990483"/>
              <a:chExt cx="558294" cy="420739"/>
            </a:xfrm>
          </p:grpSpPr>
          <p:sp>
            <p:nvSpPr>
              <p:cNvPr id="97" name="Rectangle 96">
                <a:extLst>
                  <a:ext uri="{FF2B5EF4-FFF2-40B4-BE49-F238E27FC236}">
                    <a16:creationId xmlns:a16="http://schemas.microsoft.com/office/drawing/2014/main" id="{6ABB49AC-10CF-B449-9A26-D530761A5B89}"/>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38E3D882-8812-0C44-A544-662C63B4251C}"/>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64E7829-3A8B-0D48-B683-A5D781AD3E4C}"/>
                      </a:ext>
                    </a:extLst>
                  </p:cNvPr>
                  <p:cNvSpPr txBox="1"/>
                  <p:nvPr/>
                </p:nvSpPr>
                <p:spPr>
                  <a:xfrm>
                    <a:off x="2563700" y="5134223"/>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99" name="TextBox 98">
                    <a:extLst>
                      <a:ext uri="{FF2B5EF4-FFF2-40B4-BE49-F238E27FC236}">
                        <a16:creationId xmlns:a16="http://schemas.microsoft.com/office/drawing/2014/main" id="{664E7829-3A8B-0D48-B683-A5D781AD3E4C}"/>
                      </a:ext>
                    </a:extLst>
                  </p:cNvPr>
                  <p:cNvSpPr txBox="1">
                    <a:spLocks noRot="1" noChangeAspect="1" noMove="1" noResize="1" noEditPoints="1" noAdjustHandles="1" noChangeArrowheads="1" noChangeShapeType="1" noTextEdit="1"/>
                  </p:cNvSpPr>
                  <p:nvPr/>
                </p:nvSpPr>
                <p:spPr>
                  <a:xfrm>
                    <a:off x="2563700" y="5134223"/>
                    <a:ext cx="321435" cy="276999"/>
                  </a:xfrm>
                  <a:prstGeom prst="rect">
                    <a:avLst/>
                  </a:prstGeom>
                  <a:blipFill>
                    <a:blip r:embed="rId19"/>
                    <a:stretch>
                      <a:fillRect l="-14815" t="-4348" r="-3704" b="-21739"/>
                    </a:stretch>
                  </a:blipFill>
                </p:spPr>
                <p:txBody>
                  <a:bodyPr/>
                  <a:lstStyle/>
                  <a:p>
                    <a:r>
                      <a:rPr lang="en-GB">
                        <a:noFill/>
                      </a:rPr>
                      <a:t> </a:t>
                    </a:r>
                  </a:p>
                </p:txBody>
              </p:sp>
            </mc:Fallback>
          </mc:AlternateContent>
          <p:sp>
            <p:nvSpPr>
              <p:cNvPr id="100" name="Rectangle 99">
                <a:extLst>
                  <a:ext uri="{FF2B5EF4-FFF2-40B4-BE49-F238E27FC236}">
                    <a16:creationId xmlns:a16="http://schemas.microsoft.com/office/drawing/2014/main" id="{DB63EAFB-4434-5442-81DB-A20F026BDE70}"/>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5" name="TextBox 124">
            <a:extLst>
              <a:ext uri="{FF2B5EF4-FFF2-40B4-BE49-F238E27FC236}">
                <a16:creationId xmlns:a16="http://schemas.microsoft.com/office/drawing/2014/main" id="{C11B3B63-9F97-EB48-83AF-96923A80BE8A}"/>
              </a:ext>
            </a:extLst>
          </p:cNvPr>
          <p:cNvSpPr txBox="1"/>
          <p:nvPr/>
        </p:nvSpPr>
        <p:spPr>
          <a:xfrm>
            <a:off x="3967160" y="6237502"/>
            <a:ext cx="1200970" cy="369332"/>
          </a:xfrm>
          <a:prstGeom prst="rect">
            <a:avLst/>
          </a:prstGeom>
          <a:noFill/>
        </p:spPr>
        <p:txBody>
          <a:bodyPr wrap="none" rtlCol="0">
            <a:spAutoFit/>
          </a:bodyPr>
          <a:lstStyle/>
          <a:p>
            <a:r>
              <a:rPr lang="en-GB" dirty="0">
                <a:solidFill>
                  <a:schemeClr val="accent1"/>
                </a:solidFill>
              </a:rPr>
              <a:t>Time slices</a:t>
            </a:r>
          </a:p>
        </p:txBody>
      </p:sp>
    </p:spTree>
    <p:extLst>
      <p:ext uri="{BB962C8B-B14F-4D97-AF65-F5344CB8AC3E}">
        <p14:creationId xmlns:p14="http://schemas.microsoft.com/office/powerpoint/2010/main" val="17168466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62D-7B35-5F46-B833-D701981F9CE1}"/>
              </a:ext>
            </a:extLst>
          </p:cNvPr>
          <p:cNvSpPr>
            <a:spLocks noGrp="1"/>
          </p:cNvSpPr>
          <p:nvPr>
            <p:ph type="title"/>
          </p:nvPr>
        </p:nvSpPr>
        <p:spPr/>
        <p:txBody>
          <a:bodyPr/>
          <a:lstStyle/>
          <a:p>
            <a:r>
              <a:rPr lang="en-GB" dirty="0"/>
              <a:t>A First Version of a PDDecM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EB990E-0E5D-AC4C-8FC4-E1F2436628ED}"/>
                  </a:ext>
                </a:extLst>
              </p:cNvPr>
              <p:cNvSpPr>
                <a:spLocks noGrp="1"/>
              </p:cNvSpPr>
              <p:nvPr>
                <p:ph idx="1"/>
              </p:nvPr>
            </p:nvSpPr>
            <p:spPr/>
            <p:txBody>
              <a:bodyPr>
                <a:normAutofit/>
              </a:bodyPr>
              <a:lstStyle/>
              <a:p>
                <a14:m>
                  <m:oMath xmlns:m="http://schemas.openxmlformats.org/officeDocument/2006/math">
                    <m:r>
                      <a:rPr lang="en-GB" i="1" dirty="0" smtClean="0">
                        <a:latin typeface="Cambria Math" panose="02040503050406030204" pitchFamily="18" charset="0"/>
                      </a:rPr>
                      <m:t>𝐺</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ea typeface="Cambria Math" panose="02040503050406030204" pitchFamily="18" charset="0"/>
                              </a:rPr>
                              <m:t>→</m:t>
                            </m:r>
                          </m:sub>
                        </m:sSub>
                      </m:e>
                    </m:d>
                  </m:oMath>
                </a14:m>
                <a:r>
                  <a:rPr lang="en-GB" dirty="0"/>
                  <a:t> is a PDM where the two static models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0</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ea typeface="Cambria Math" panose="02040503050406030204" pitchFamily="18" charset="0"/>
                          </a:rPr>
                          <m:t>→</m:t>
                        </m:r>
                      </m:sub>
                    </m:sSub>
                  </m:oMath>
                </a14:m>
                <a:r>
                  <a:rPr lang="en-GB" dirty="0"/>
                  <a:t> are PDecMs, i.e.,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0</m:t>
                        </m:r>
                      </m:sub>
                    </m:sSub>
                  </m:oMath>
                </a14:m>
                <a:r>
                  <a:rPr lang="en-GB" dirty="0"/>
                  <a:t> is a PDecM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endParaRPr lang="en-GB" dirty="0"/>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bSup>
                                <m:sSubSupPr>
                                  <m:ctrlPr>
                                    <a:rPr lang="de-DE" i="1">
                                      <a:solidFill>
                                        <a:schemeClr val="tx1"/>
                                      </a:solidFill>
                                      <a:latin typeface="Cambria Math" panose="02040503050406030204" pitchFamily="18" charset="0"/>
                                      <a:ea typeface="Cambria Math" panose="02040503050406030204" pitchFamily="18" charset="0"/>
                                    </a:rPr>
                                  </m:ctrlPr>
                                </m:sSubSupPr>
                                <m:e>
                                  <m:r>
                                    <a:rPr lang="en-GB" i="1">
                                      <a:solidFill>
                                        <a:schemeClr val="tx1"/>
                                      </a:solidFill>
                                      <a:latin typeface="Cambria Math" panose="02040503050406030204" pitchFamily="18" charset="0"/>
                                      <a:ea typeface="Cambria Math" panose="02040503050406030204" pitchFamily="18" charset="0"/>
                                    </a:rPr>
                                    <m:t>𝑔</m:t>
                                  </m:r>
                                </m:e>
                                <m:sub>
                                  <m:r>
                                    <a:rPr lang="de-DE" i="1">
                                      <a:solidFill>
                                        <a:schemeClr val="tx1"/>
                                      </a:solidFill>
                                      <a:latin typeface="Cambria Math" panose="02040503050406030204" pitchFamily="18" charset="0"/>
                                      <a:ea typeface="Cambria Math" panose="02040503050406030204" pitchFamily="18" charset="0"/>
                                    </a:rPr>
                                    <m:t>0</m:t>
                                  </m:r>
                                </m:sub>
                                <m:sup>
                                  <m:r>
                                    <a:rPr lang="en-GB" i="1">
                                      <a:solidFill>
                                        <a:schemeClr val="tx1"/>
                                      </a:solidFill>
                                      <a:latin typeface="Cambria Math" panose="02040503050406030204" pitchFamily="18" charset="0"/>
                                      <a:ea typeface="Cambria Math" panose="02040503050406030204" pitchFamily="18" charset="0"/>
                                    </a:rPr>
                                    <m:t>𝑖</m:t>
                                  </m:r>
                                </m:sup>
                              </m:sSubSup>
                            </m:e>
                          </m:d>
                        </m:e>
                        <m:sub>
                          <m: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sSub>
                            <m:sSubPr>
                              <m:ctrlPr>
                                <a:rPr lang="de-DE"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de-DE" i="1">
                                  <a:solidFill>
                                    <a:schemeClr val="tx1"/>
                                  </a:solidFill>
                                  <a:latin typeface="Cambria Math" panose="02040503050406030204" pitchFamily="18" charset="0"/>
                                  <a:ea typeface="Cambria Math" panose="02040503050406030204" pitchFamily="18" charset="0"/>
                                </a:rPr>
                                <m:t>0</m:t>
                              </m:r>
                            </m:sub>
                          </m:sSub>
                        </m:sup>
                      </m:sSubSup>
                      <m:r>
                        <a:rPr lang="de-DE" i="1" smtClean="0">
                          <a:solidFill>
                            <a:schemeClr val="tx1"/>
                          </a:solidFill>
                          <a:latin typeface="Cambria Math" panose="02040503050406030204" pitchFamily="18" charset="0"/>
                          <a:ea typeface="Cambria Math" panose="02040503050406030204" pitchFamily="18" charset="0"/>
                        </a:rPr>
                        <m:t>∪</m:t>
                      </m:r>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0</m:t>
                                  </m:r>
                                </m:sub>
                                <m:sup>
                                  <m:r>
                                    <a:rPr lang="de-DE" b="0" i="1" smtClean="0">
                                      <a:solidFill>
                                        <a:schemeClr val="accent1"/>
                                      </a:solidFill>
                                      <a:latin typeface="Cambria Math" panose="02040503050406030204" pitchFamily="18" charset="0"/>
                                      <a:ea typeface="Cambria Math" panose="02040503050406030204" pitchFamily="18" charset="0"/>
                                    </a:rPr>
                                    <m:t>𝑢</m:t>
                                  </m:r>
                                </m:sup>
                              </m:sSubSup>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𝑚</m:t>
                              </m:r>
                            </m:e>
                            <m:sub>
                              <m:r>
                                <a:rPr lang="de-DE" b="0" i="1" smtClean="0">
                                  <a:solidFill>
                                    <a:schemeClr val="accent1"/>
                                  </a:solidFill>
                                  <a:latin typeface="Cambria Math" panose="02040503050406030204" pitchFamily="18" charset="0"/>
                                  <a:ea typeface="Cambria Math" panose="02040503050406030204" pitchFamily="18" charset="0"/>
                                </a:rPr>
                                <m:t>0</m:t>
                              </m:r>
                            </m:sub>
                          </m:sSub>
                        </m:sup>
                      </m:sSubSup>
                    </m:oMath>
                  </m:oMathPara>
                </a14:m>
                <a:endParaRPr lang="en-GB" dirty="0"/>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m:t>
                        </m:r>
                      </m:sub>
                    </m:sSub>
                  </m:oMath>
                </a14:m>
                <a:r>
                  <a:rPr lang="de-DE" dirty="0">
                    <a:ea typeface="Cambria Math" panose="02040503050406030204" pitchFamily="18" charset="0"/>
                  </a:rPr>
                  <a:t> </a:t>
                </a:r>
                <a:r>
                  <a:rPr lang="en-GB" dirty="0">
                    <a:ea typeface="Cambria Math" panose="02040503050406030204" pitchFamily="18" charset="0"/>
                  </a:rPr>
                  <a:t>is a PDecM describing the intra- and 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−1</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𝐺</m:t>
                          </m:r>
                        </m:e>
                        <m:sub>
                          <m:r>
                            <a:rPr lang="en-GB" i="1">
                              <a:solidFill>
                                <a:schemeClr val="tx1"/>
                              </a:solidFill>
                              <a:latin typeface="Cambria Math" panose="02040503050406030204" pitchFamily="18" charset="0"/>
                              <a:ea typeface="Cambria Math" panose="02040503050406030204" pitchFamily="18" charset="0"/>
                            </a:rPr>
                            <m:t>𝑡</m:t>
                          </m:r>
                        </m:sub>
                      </m:sSub>
                      <m:r>
                        <a:rPr lang="en-GB"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𝐺</m:t>
                          </m:r>
                        </m:e>
                        <m:sub>
                          <m:r>
                            <a:rPr lang="de-DE" i="1">
                              <a:solidFill>
                                <a:schemeClr val="tx1"/>
                              </a:solidFill>
                              <a:latin typeface="Cambria Math" panose="02040503050406030204" pitchFamily="18" charset="0"/>
                              <a:ea typeface="Cambria Math" panose="02040503050406030204" pitchFamily="18" charset="0"/>
                            </a:rPr>
                            <m:t>𝑡</m:t>
                          </m:r>
                          <m:r>
                            <a:rPr lang="de-DE" i="1">
                              <a:solidFill>
                                <a:schemeClr val="tx1"/>
                              </a:solidFill>
                              <a:latin typeface="Cambria Math" panose="02040503050406030204" pitchFamily="18" charset="0"/>
                              <a:ea typeface="Cambria Math" panose="02040503050406030204" pitchFamily="18" charset="0"/>
                            </a:rPr>
                            <m:t>−1,</m:t>
                          </m:r>
                          <m:r>
                            <a:rPr lang="de-DE" i="1">
                              <a:solidFill>
                                <a:schemeClr val="tx1"/>
                              </a:solidFill>
                              <a:latin typeface="Cambria Math" panose="02040503050406030204" pitchFamily="18" charset="0"/>
                              <a:ea typeface="Cambria Math" panose="02040503050406030204" pitchFamily="18" charset="0"/>
                            </a:rPr>
                            <m:t>𝑡</m:t>
                          </m:r>
                        </m:sub>
                      </m:sSub>
                    </m:oMath>
                  </m:oMathPara>
                </a14:m>
                <a:endParaRPr lang="en-GB" dirty="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𝑖</m:t>
                                </m:r>
                              </m:sup>
                            </m:sSubSup>
                          </m:e>
                        </m:d>
                      </m:e>
                      <m:sub>
                        <m:r>
                          <a:rPr lang="de-DE" b="0" i="1" smtClean="0">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𝑡</m:t>
                            </m:r>
                          </m:sub>
                        </m:sSub>
                      </m:sup>
                    </m:sSubSup>
                    <m:r>
                      <a:rPr lang="de-DE" i="1" smtClean="0">
                        <a:solidFill>
                          <a:schemeClr val="tx1"/>
                        </a:solidFill>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𝑡</m:t>
                                </m:r>
                              </m:sub>
                              <m:sup>
                                <m:r>
                                  <a:rPr lang="de-DE" i="1">
                                    <a:solidFill>
                                      <a:schemeClr val="accent1"/>
                                    </a:solidFill>
                                    <a:latin typeface="Cambria Math" panose="02040503050406030204" pitchFamily="18" charset="0"/>
                                    <a:ea typeface="Cambria Math" panose="02040503050406030204" pitchFamily="18" charset="0"/>
                                  </a:rPr>
                                  <m:t>𝑢</m:t>
                                </m:r>
                              </m:sup>
                            </m:sSub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𝑚</m:t>
                            </m:r>
                          </m:e>
                          <m:sub>
                            <m:r>
                              <a:rPr lang="de-DE" b="0" i="1" smtClean="0">
                                <a:solidFill>
                                  <a:schemeClr val="accent1"/>
                                </a:solidFill>
                                <a:latin typeface="Cambria Math" panose="02040503050406030204" pitchFamily="18" charset="0"/>
                                <a:ea typeface="Cambria Math" panose="02040503050406030204" pitchFamily="18" charset="0"/>
                              </a:rPr>
                              <m:t>𝑡</m:t>
                            </m:r>
                          </m:sub>
                        </m:sSub>
                      </m:sup>
                    </m:sSubSup>
                  </m:oMath>
                </a14:m>
                <a:endParaRPr lang="en-GB" dirty="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𝑟𝑒𝑝𝑙𝑎𝑐𝑒𝑑</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𝑏𝑦</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𝑔</m:t>
                                </m:r>
                              </m:e>
                              <m:sup>
                                <m:r>
                                  <a:rPr lang="en-GB" i="1">
                                    <a:latin typeface="Cambria Math" panose="02040503050406030204" pitchFamily="18" charset="0"/>
                                    <a:ea typeface="Cambria Math" panose="02040503050406030204" pitchFamily="18" charset="0"/>
                                  </a:rPr>
                                  <m:t>𝑗</m:t>
                                </m:r>
                              </m:sup>
                            </m:sSup>
                          </m:e>
                        </m:d>
                      </m:e>
                      <m:sub>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sSubSup>
                  </m:oMath>
                </a14:m>
                <a:endParaRPr lang="en-GB" dirty="0"/>
              </a:p>
            </p:txBody>
          </p:sp>
        </mc:Choice>
        <mc:Fallback xmlns="">
          <p:sp>
            <p:nvSpPr>
              <p:cNvPr id="3" name="Content Placeholder 2">
                <a:extLst>
                  <a:ext uri="{FF2B5EF4-FFF2-40B4-BE49-F238E27FC236}">
                    <a16:creationId xmlns:a16="http://schemas.microsoft.com/office/drawing/2014/main" id="{38EB990E-0E5D-AC4C-8FC4-E1F2436628ED}"/>
                  </a:ext>
                </a:extLst>
              </p:cNvPr>
              <p:cNvSpPr>
                <a:spLocks noGrp="1" noRot="1" noChangeAspect="1" noMove="1" noResize="1" noEditPoints="1" noAdjustHandles="1" noChangeArrowheads="1" noChangeShapeType="1" noTextEdit="1"/>
              </p:cNvSpPr>
              <p:nvPr>
                <p:ph idx="1"/>
              </p:nvPr>
            </p:nvSpPr>
            <p:spPr>
              <a:blipFill>
                <a:blip r:embed="rId2"/>
                <a:stretch>
                  <a:fillRect l="-1447" t="-1768" r="-241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DBC9D8-45C5-4648-84A6-CCBEFF896E19}"/>
              </a:ext>
            </a:extLst>
          </p:cNvPr>
          <p:cNvSpPr>
            <a:spLocks noGrp="1"/>
          </p:cNvSpPr>
          <p:nvPr>
            <p:ph type="sldNum" sz="quarter" idx="12"/>
          </p:nvPr>
        </p:nvSpPr>
        <p:spPr/>
        <p:txBody>
          <a:bodyPr/>
          <a:lstStyle/>
          <a:p>
            <a:fld id="{67C9959E-8E6B-B04C-9955-EA096F41CA7A}" type="slidenum">
              <a:rPr lang="en-GB" smtClean="0"/>
              <a:t>88</a:t>
            </a:fld>
            <a:endParaRPr lang="en-GB"/>
          </a:p>
        </p:txBody>
      </p:sp>
    </p:spTree>
    <p:extLst>
      <p:ext uri="{BB962C8B-B14F-4D97-AF65-F5344CB8AC3E}">
        <p14:creationId xmlns:p14="http://schemas.microsoft.com/office/powerpoint/2010/main" val="1733412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91F5-06AE-1644-8235-57F01D5BE20C}"/>
              </a:ext>
            </a:extLst>
          </p:cNvPr>
          <p:cNvSpPr>
            <a:spLocks noGrp="1"/>
          </p:cNvSpPr>
          <p:nvPr>
            <p:ph type="title"/>
          </p:nvPr>
        </p:nvSpPr>
        <p:spPr/>
        <p:txBody>
          <a:bodyPr/>
          <a:lstStyle/>
          <a:p>
            <a:r>
              <a:rPr lang="en-GB" dirty="0"/>
              <a:t>Assumptions about Actions</a:t>
            </a:r>
          </a:p>
        </p:txBody>
      </p:sp>
      <p:sp>
        <p:nvSpPr>
          <p:cNvPr id="3" name="Content Placeholder 2">
            <a:extLst>
              <a:ext uri="{FF2B5EF4-FFF2-40B4-BE49-F238E27FC236}">
                <a16:creationId xmlns:a16="http://schemas.microsoft.com/office/drawing/2014/main" id="{33A7E0E6-4542-A949-8BCF-A2D5DCBF34D2}"/>
              </a:ext>
            </a:extLst>
          </p:cNvPr>
          <p:cNvSpPr>
            <a:spLocks noGrp="1"/>
          </p:cNvSpPr>
          <p:nvPr>
            <p:ph idx="1"/>
          </p:nvPr>
        </p:nvSpPr>
        <p:spPr/>
        <p:txBody>
          <a:bodyPr/>
          <a:lstStyle/>
          <a:p>
            <a:r>
              <a:rPr lang="en-GB" dirty="0"/>
              <a:t>Assumptions in terms of time</a:t>
            </a:r>
          </a:p>
          <a:p>
            <a:pPr lvl="1"/>
            <a:r>
              <a:rPr lang="en-GB" dirty="0"/>
              <a:t>Discrete time steps</a:t>
            </a:r>
          </a:p>
          <a:p>
            <a:pPr lvl="1"/>
            <a:r>
              <a:rPr lang="en-GB" dirty="0"/>
              <a:t>Markov-1</a:t>
            </a:r>
          </a:p>
          <a:p>
            <a:pPr lvl="1"/>
            <a:r>
              <a:rPr lang="en-GB" dirty="0"/>
              <a:t>Stationary process</a:t>
            </a:r>
          </a:p>
          <a:p>
            <a:r>
              <a:rPr lang="en-GB" dirty="0"/>
              <a:t>Lead to assumptions/ constraints on decisions</a:t>
            </a:r>
          </a:p>
          <a:p>
            <a:pPr lvl="1"/>
            <a:r>
              <a:rPr lang="en-GB" dirty="0"/>
              <a:t>Actions can be carried out from one time step to the next (no duration)</a:t>
            </a:r>
          </a:p>
          <a:p>
            <a:pPr lvl="1"/>
            <a:r>
              <a:rPr lang="en-GB" dirty="0"/>
              <a:t>Effect/outcome of actions immediately captured in the next time step</a:t>
            </a:r>
          </a:p>
          <a:p>
            <a:pPr lvl="1"/>
            <a:r>
              <a:rPr lang="en-GB" dirty="0"/>
              <a:t>Actions do not affect the stationary process</a:t>
            </a:r>
          </a:p>
          <a:p>
            <a:endParaRPr lang="en-GB" dirty="0"/>
          </a:p>
          <a:p>
            <a:endParaRPr lang="en-GB" dirty="0"/>
          </a:p>
        </p:txBody>
      </p:sp>
      <p:sp>
        <p:nvSpPr>
          <p:cNvPr id="4" name="Slide Number Placeholder 3">
            <a:extLst>
              <a:ext uri="{FF2B5EF4-FFF2-40B4-BE49-F238E27FC236}">
                <a16:creationId xmlns:a16="http://schemas.microsoft.com/office/drawing/2014/main" id="{3773B64A-E4E1-5B41-A039-20FF1AE36EE0}"/>
              </a:ext>
            </a:extLst>
          </p:cNvPr>
          <p:cNvSpPr>
            <a:spLocks noGrp="1"/>
          </p:cNvSpPr>
          <p:nvPr>
            <p:ph type="sldNum" sz="quarter" idx="12"/>
          </p:nvPr>
        </p:nvSpPr>
        <p:spPr/>
        <p:txBody>
          <a:bodyPr/>
          <a:lstStyle/>
          <a:p>
            <a:fld id="{67C9959E-8E6B-B04C-9955-EA096F41CA7A}" type="slidenum">
              <a:rPr lang="en-GB" smtClean="0"/>
              <a:t>89</a:t>
            </a:fld>
            <a:endParaRPr lang="en-GB"/>
          </a:p>
        </p:txBody>
      </p:sp>
    </p:spTree>
    <p:extLst>
      <p:ext uri="{BB962C8B-B14F-4D97-AF65-F5344CB8AC3E}">
        <p14:creationId xmlns:p14="http://schemas.microsoft.com/office/powerpoint/2010/main" val="2007440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Utility Theory</a:t>
            </a:r>
          </a:p>
        </p:txBody>
      </p:sp>
      <p:sp>
        <p:nvSpPr>
          <p:cNvPr id="5" name="Text Placeholder 4">
            <a:extLst>
              <a:ext uri="{FF2B5EF4-FFF2-40B4-BE49-F238E27FC236}">
                <a16:creationId xmlns:a16="http://schemas.microsoft.com/office/drawing/2014/main" id="{F78A56D0-9C23-B843-B833-11414DCD715C}"/>
              </a:ext>
            </a:extLst>
          </p:cNvPr>
          <p:cNvSpPr>
            <a:spLocks noGrp="1"/>
          </p:cNvSpPr>
          <p:nvPr>
            <p:ph type="body" idx="1"/>
          </p:nvPr>
        </p:nvSpPr>
        <p:spPr/>
        <p:txBody>
          <a:bodyPr>
            <a:normAutofit/>
          </a:bodyPr>
          <a:lstStyle/>
          <a:p>
            <a:r>
              <a:rPr lang="en-GB" dirty="0"/>
              <a:t>Preferences, Utilities, Dominance, Preference structure</a:t>
            </a:r>
          </a:p>
          <a:p>
            <a:endParaRPr lang="en-GB" dirty="0"/>
          </a:p>
          <a:p>
            <a:endParaRPr lang="en-GB" dirty="0"/>
          </a:p>
        </p:txBody>
      </p:sp>
      <p:sp>
        <p:nvSpPr>
          <p:cNvPr id="4" name="Slide Number Placeholder 3">
            <a:extLst>
              <a:ext uri="{FF2B5EF4-FFF2-40B4-BE49-F238E27FC236}">
                <a16:creationId xmlns:a16="http://schemas.microsoft.com/office/drawing/2014/main" id="{3D34993B-A573-1C49-9856-1BE419581F1E}"/>
              </a:ext>
            </a:extLst>
          </p:cNvPr>
          <p:cNvSpPr>
            <a:spLocks noGrp="1"/>
          </p:cNvSpPr>
          <p:nvPr>
            <p:ph type="sldNum" sz="quarter" idx="12"/>
          </p:nvPr>
        </p:nvSpPr>
        <p:spPr/>
        <p:txBody>
          <a:bodyPr/>
          <a:lstStyle/>
          <a:p>
            <a:fld id="{67C9959E-8E6B-B04C-9955-EA096F41CA7A}" type="slidenum">
              <a:rPr lang="en-GB" smtClean="0"/>
              <a:t>9</a:t>
            </a:fld>
            <a:endParaRPr lang="en-GB"/>
          </a:p>
        </p:txBody>
      </p:sp>
    </p:spTree>
    <p:extLst>
      <p:ext uri="{BB962C8B-B14F-4D97-AF65-F5344CB8AC3E}">
        <p14:creationId xmlns:p14="http://schemas.microsoft.com/office/powerpoint/2010/main" val="880668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B3F0-ED5F-4445-8899-39A8E7468F19}"/>
              </a:ext>
            </a:extLst>
          </p:cNvPr>
          <p:cNvSpPr>
            <a:spLocks noGrp="1"/>
          </p:cNvSpPr>
          <p:nvPr>
            <p:ph type="title"/>
          </p:nvPr>
        </p:nvSpPr>
        <p:spPr/>
        <p:txBody>
          <a:bodyPr/>
          <a:lstStyle/>
          <a:p>
            <a:r>
              <a:rPr lang="en-GB" dirty="0"/>
              <a:t>Actions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F56638-A2FB-E54F-8B76-E466199794EC}"/>
                  </a:ext>
                </a:extLst>
              </p:cNvPr>
              <p:cNvSpPr>
                <a:spLocks noGrp="1"/>
              </p:cNvSpPr>
              <p:nvPr>
                <p:ph idx="1"/>
              </p:nvPr>
            </p:nvSpPr>
            <p:spPr>
              <a:xfrm>
                <a:off x="628650" y="1158240"/>
                <a:ext cx="7886700" cy="5198111"/>
              </a:xfrm>
            </p:spPr>
            <p:txBody>
              <a:bodyPr>
                <a:normAutofit/>
              </a:bodyPr>
              <a:lstStyle/>
              <a:p>
                <a:r>
                  <a:rPr lang="en-GB" dirty="0"/>
                  <a:t>Given a set of decision PRVs</a:t>
                </a:r>
              </a:p>
              <a:p>
                <a:pPr lvl="1"/>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𝑨</m:t>
                        </m:r>
                      </m:e>
                      <m:sub>
                        <m:r>
                          <a:rPr lang="de-DE" b="0" i="1" smtClean="0">
                            <a:latin typeface="Cambria Math" panose="02040503050406030204" pitchFamily="18" charset="0"/>
                          </a:rPr>
                          <m:t>𝑡</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𝐴</m:t>
                            </m:r>
                          </m:e>
                          <m:sub>
                            <m:r>
                              <a:rPr lang="de-DE" i="1">
                                <a:latin typeface="Cambria Math" panose="02040503050406030204" pitchFamily="18" charset="0"/>
                              </a:rPr>
                              <m:t>𝑡</m:t>
                            </m:r>
                          </m:sub>
                          <m:sup>
                            <m:r>
                              <a:rPr lang="de-DE" b="0" i="1" smtClean="0">
                                <a:latin typeface="Cambria Math" panose="02040503050406030204" pitchFamily="18" charset="0"/>
                              </a:rPr>
                              <m:t>𝑘</m:t>
                            </m:r>
                          </m:sup>
                        </m:sSubSup>
                      </m:e>
                    </m:d>
                  </m:oMath>
                </a14:m>
                <a:endParaRPr lang="en-GB" dirty="0"/>
              </a:p>
              <a:p>
                <a:r>
                  <a:rPr lang="en-GB" dirty="0"/>
                  <a:t>Temporal sequence of decisions </a:t>
                </a:r>
                <a:br>
                  <a:rPr lang="en-GB" dirty="0"/>
                </a:br>
                <a:r>
                  <a:rPr lang="en-GB" dirty="0"/>
                  <a:t>= </a:t>
                </a:r>
                <a:r>
                  <a:rPr lang="en-GB" dirty="0">
                    <a:solidFill>
                      <a:schemeClr val="accent1"/>
                    </a:solidFill>
                  </a:rPr>
                  <a:t>temporal action assignment</a:t>
                </a:r>
              </a:p>
              <a:p>
                <a:pPr lvl="1"/>
                <a:r>
                  <a:rPr lang="en-GB" dirty="0"/>
                  <a:t>Compound event for a sequence of steps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2</m:t>
                        </m:r>
                      </m:sub>
                    </m:sSub>
                    <m:r>
                      <a:rPr lang="de-DE" i="1">
                        <a:latin typeface="Cambria Math" panose="02040503050406030204" pitchFamily="18" charset="0"/>
                      </a:rPr>
                      <m:t> </m:t>
                    </m:r>
                  </m:oMath>
                </a14:m>
                <a:endParaRPr lang="de-DE" dirty="0"/>
              </a:p>
              <a:p>
                <a:pPr lvl="1"/>
                <a:r>
                  <a:rPr lang="de-DE" dirty="0"/>
                  <a:t>I.e., </a:t>
                </a:r>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1" i="1" smtClean="0">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2</m:t>
                              </m:r>
                            </m:sub>
                          </m:sSub>
                        </m:sub>
                      </m:sSub>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2</m:t>
                                  </m:r>
                                </m:sub>
                              </m:s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2</m:t>
                                  </m:r>
                                </m:sub>
                              </m:sSub>
                            </m:sub>
                          </m:sSub>
                        </m:e>
                      </m:d>
                    </m:oMath>
                  </m:oMathPara>
                </a14:m>
                <a:endParaRPr lang="en-GB" dirty="0"/>
              </a:p>
              <a:p>
                <a:pPr lvl="2"/>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𝒂</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𝑖</m:t>
                            </m:r>
                          </m:sub>
                        </m:sSub>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𝑖</m:t>
                                </m:r>
                              </m:sub>
                            </m:sSub>
                          </m:sub>
                          <m:sup>
                            <m:r>
                              <a:rPr lang="de-DE" b="0" i="1" smtClean="0">
                                <a:latin typeface="Cambria Math" panose="02040503050406030204" pitchFamily="18" charset="0"/>
                              </a:rPr>
                              <m:t>1</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1</m:t>
                            </m:r>
                          </m:sup>
                        </m:sSup>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𝐴</m:t>
                            </m:r>
                          </m:e>
                          <m: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𝑖</m:t>
                                </m:r>
                              </m:sub>
                            </m:sSub>
                          </m:sub>
                          <m:sup>
                            <m:r>
                              <a:rPr lang="de-DE" b="0" i="1" smtClean="0">
                                <a:latin typeface="Cambria Math" panose="02040503050406030204" pitchFamily="18" charset="0"/>
                              </a:rPr>
                              <m:t>𝑘</m:t>
                            </m:r>
                          </m:sup>
                        </m:sSub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b="0" i="1" smtClean="0">
                                <a:latin typeface="Cambria Math" panose="02040503050406030204" pitchFamily="18" charset="0"/>
                              </a:rPr>
                              <m:t>𝑘</m:t>
                            </m:r>
                          </m:sup>
                        </m:sSup>
                      </m:e>
                    </m:d>
                  </m:oMath>
                </a14:m>
                <a:endParaRPr lang="en-GB" dirty="0"/>
              </a:p>
              <a:p>
                <a:r>
                  <a:rPr lang="en-GB" dirty="0"/>
                  <a:t>Decision making over time usually involves calculating the best sequence starting at current step </a:t>
                </a:r>
                <a14:m>
                  <m:oMath xmlns:m="http://schemas.openxmlformats.org/officeDocument/2006/math">
                    <m:r>
                      <a:rPr lang="en-GB" i="1" dirty="0" smtClean="0">
                        <a:latin typeface="Cambria Math" panose="02040503050406030204" pitchFamily="18" charset="0"/>
                        <a:ea typeface="Cambria Math" panose="02040503050406030204" pitchFamily="18" charset="0"/>
                      </a:rPr>
                      <m:t>𝜏</m:t>
                    </m:r>
                  </m:oMath>
                </a14:m>
                <a:r>
                  <a:rPr lang="en-GB" dirty="0"/>
                  <a:t>, making decisions for </a:t>
                </a:r>
                <a14:m>
                  <m:oMath xmlns:m="http://schemas.openxmlformats.org/officeDocument/2006/math">
                    <m:r>
                      <a:rPr lang="de-DE" b="0" i="1" smtClean="0">
                        <a:latin typeface="Cambria Math" panose="02040503050406030204" pitchFamily="18" charset="0"/>
                        <a:ea typeface="Cambria Math" panose="02040503050406030204" pitchFamily="18" charset="0"/>
                      </a:rPr>
                      <m:t>𝜅</m:t>
                    </m:r>
                  </m:oMath>
                </a14:m>
                <a:r>
                  <a:rPr lang="en-GB" dirty="0"/>
                  <a:t> steps </a:t>
                </a:r>
              </a:p>
              <a:p>
                <a:pPr lvl="1"/>
                <a:r>
                  <a:rPr lang="en-GB" dirty="0"/>
                  <a:t>I.e., finding the best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𝒂</m:t>
                        </m:r>
                      </m:e>
                      <m:sub>
                        <m:r>
                          <a:rPr lang="en-GB" i="1" dirty="0">
                            <a:latin typeface="Cambria Math" panose="02040503050406030204" pitchFamily="18" charset="0"/>
                            <a:ea typeface="Cambria Math" panose="02040503050406030204" pitchFamily="18" charset="0"/>
                          </a:rPr>
                          <m:t>𝜏</m:t>
                        </m:r>
                        <m:r>
                          <a:rPr lang="de-DE" i="1">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𝜏</m:t>
                        </m:r>
                        <m:r>
                          <a:rPr lang="de-DE" b="0" i="1" dirty="0"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𝜅</m:t>
                        </m:r>
                      </m:sub>
                    </m:sSub>
                  </m:oMath>
                </a14:m>
                <a:endParaRPr lang="en-GB" dirty="0"/>
              </a:p>
              <a:p>
                <a:pPr lvl="1"/>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20F56638-A2FB-E54F-8B76-E466199794EC}"/>
                  </a:ext>
                </a:extLst>
              </p:cNvPr>
              <p:cNvSpPr>
                <a:spLocks noGrp="1" noRot="1" noChangeAspect="1" noMove="1" noResize="1" noEditPoints="1" noAdjustHandles="1" noChangeArrowheads="1" noChangeShapeType="1" noTextEdit="1"/>
              </p:cNvSpPr>
              <p:nvPr>
                <p:ph idx="1"/>
              </p:nvPr>
            </p:nvSpPr>
            <p:spPr>
              <a:xfrm>
                <a:off x="628650" y="1158240"/>
                <a:ext cx="7886700" cy="5198111"/>
              </a:xfrm>
              <a:blipFill>
                <a:blip r:embed="rId2"/>
                <a:stretch>
                  <a:fillRect l="-1447" t="-170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890EBB3-D9BC-334B-9CA7-0936BCB84DBD}"/>
              </a:ext>
            </a:extLst>
          </p:cNvPr>
          <p:cNvSpPr>
            <a:spLocks noGrp="1"/>
          </p:cNvSpPr>
          <p:nvPr>
            <p:ph type="sldNum" sz="quarter" idx="12"/>
          </p:nvPr>
        </p:nvSpPr>
        <p:spPr/>
        <p:txBody>
          <a:bodyPr/>
          <a:lstStyle/>
          <a:p>
            <a:fld id="{67C9959E-8E6B-B04C-9955-EA096F41CA7A}" type="slidenum">
              <a:rPr lang="en-GB" smtClean="0"/>
              <a:t>90</a:t>
            </a:fld>
            <a:endParaRPr lang="en-GB"/>
          </a:p>
        </p:txBody>
      </p:sp>
      <p:sp>
        <p:nvSpPr>
          <p:cNvPr id="7" name="TextBox 6">
            <a:extLst>
              <a:ext uri="{FF2B5EF4-FFF2-40B4-BE49-F238E27FC236}">
                <a16:creationId xmlns:a16="http://schemas.microsoft.com/office/drawing/2014/main" id="{9C0E45E0-45AE-CB45-9383-93D871F3F13F}"/>
              </a:ext>
            </a:extLst>
          </p:cNvPr>
          <p:cNvSpPr txBox="1"/>
          <p:nvPr/>
        </p:nvSpPr>
        <p:spPr>
          <a:xfrm>
            <a:off x="5834358" y="1247250"/>
            <a:ext cx="2856488" cy="92333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So far, we used utilities to determine “the best”. How can we use them with time?</a:t>
            </a:r>
          </a:p>
        </p:txBody>
      </p:sp>
    </p:spTree>
    <p:extLst>
      <p:ext uri="{BB962C8B-B14F-4D97-AF65-F5344CB8AC3E}">
        <p14:creationId xmlns:p14="http://schemas.microsoft.com/office/powerpoint/2010/main" val="7449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210A-70AD-3046-B4D7-6B7F2860532C}"/>
              </a:ext>
            </a:extLst>
          </p:cNvPr>
          <p:cNvSpPr>
            <a:spLocks noGrp="1"/>
          </p:cNvSpPr>
          <p:nvPr>
            <p:ph type="title"/>
          </p:nvPr>
        </p:nvSpPr>
        <p:spPr/>
        <p:txBody>
          <a:bodyPr/>
          <a:lstStyle/>
          <a:p>
            <a:r>
              <a:rPr lang="en-GB" dirty="0"/>
              <a:t>Utilities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55ACF5-3BBC-1D45-9438-27EE3DD96EE4}"/>
                  </a:ext>
                </a:extLst>
              </p:cNvPr>
              <p:cNvSpPr>
                <a:spLocks noGrp="1"/>
              </p:cNvSpPr>
              <p:nvPr>
                <p:ph idx="1"/>
              </p:nvPr>
            </p:nvSpPr>
            <p:spPr/>
            <p:txBody>
              <a:bodyPr>
                <a:normAutofit lnSpcReduction="10000"/>
              </a:bodyPr>
              <a:lstStyle/>
              <a:p>
                <a:r>
                  <a:rPr lang="en-GB" dirty="0"/>
                  <a:t>One has to iterate over temporal action assignments and pick the one that yields the maximum expected utility</a:t>
                </a:r>
              </a:p>
              <a:p>
                <a:pPr lvl="1"/>
                <a:r>
                  <a:rPr lang="en-GB" dirty="0"/>
                  <a:t>Each individual slice has a utility (or reward)</a:t>
                </a:r>
              </a:p>
              <a:p>
                <a:pPr marL="1252538" lvl="2" indent="-338138">
                  <a:buFont typeface="Zapf Dingbats"/>
                  <a:buChar char="➝"/>
                </a:pPr>
                <a:r>
                  <a:rPr lang="en-GB" dirty="0"/>
                  <a:t>Multi-attribute utility theory</a:t>
                </a:r>
              </a:p>
              <a:p>
                <a:pPr lvl="2"/>
                <a:r>
                  <a:rPr lang="en-GB" dirty="0"/>
                  <a:t>All individual utilities need to be combined into one expected utility of the complete sequence</a:t>
                </a:r>
              </a:p>
              <a:p>
                <a:pPr lvl="1"/>
                <a:r>
                  <a:rPr lang="en-GB" dirty="0"/>
                  <a:t>Assumption: Preference of one sequence over the other does not depend on time ➝ </a:t>
                </a:r>
                <a:r>
                  <a:rPr lang="en-GB" dirty="0">
                    <a:solidFill>
                      <a:schemeClr val="accent1"/>
                    </a:solidFill>
                  </a:rPr>
                  <a:t>preferences are stationary</a:t>
                </a:r>
              </a:p>
              <a:p>
                <a:pPr lvl="2"/>
                <a:r>
                  <a:rPr lang="en-GB" dirty="0"/>
                  <a:t>Formally, if two state sequences </a:t>
                </a:r>
                <a14:m>
                  <m:oMath xmlns:m="http://schemas.openxmlformats.org/officeDocument/2006/math">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b="0" i="1" smtClean="0">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b>
                          <m:sSubPr>
                            <m:ctrlPr>
                              <a:rPr lang="de-DE" i="1" smtClean="0">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2</m:t>
                            </m:r>
                          </m:sub>
                        </m:sSub>
                        <m:r>
                          <a:rPr lang="de-DE" b="0" i="1" smtClean="0">
                            <a:latin typeface="Cambria Math" panose="02040503050406030204" pitchFamily="18" charset="0"/>
                          </a:rPr>
                          <m:t>,…</m:t>
                        </m:r>
                      </m:e>
                    </m:d>
                  </m:oMath>
                </a14:m>
                <a:r>
                  <a:rPr lang="en-GB" dirty="0"/>
                  <a:t> have the same starting state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0</m:t>
                        </m:r>
                      </m:sub>
                    </m:sSub>
                  </m:oMath>
                </a14:m>
                <a:r>
                  <a:rPr lang="en-GB" dirty="0"/>
                  <a:t>), then the two sequences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2</m:t>
                            </m:r>
                          </m:sub>
                        </m:sSub>
                        <m:r>
                          <a:rPr lang="de-DE" i="1">
                            <a:latin typeface="Cambria Math" panose="02040503050406030204" pitchFamily="18" charset="0"/>
                          </a:rPr>
                          <m:t>,…</m:t>
                        </m:r>
                      </m:e>
                    </m:d>
                  </m:oMath>
                </a14:m>
                <a:r>
                  <a:rPr lang="en-GB" dirty="0"/>
                  <a:t> should be preference-ordered in the same way as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2</m:t>
                            </m:r>
                          </m:sub>
                        </m:sSub>
                        <m:r>
                          <a:rPr lang="de-DE" i="1">
                            <a:latin typeface="Cambria Math" panose="02040503050406030204" pitchFamily="18" charset="0"/>
                          </a:rPr>
                          <m:t>,…</m:t>
                        </m:r>
                      </m:e>
                    </m:d>
                  </m:oMath>
                </a14:m>
                <a:endParaRPr lang="en-GB" dirty="0"/>
              </a:p>
              <a:p>
                <a:pPr marL="803275" lvl="1" indent="-346075">
                  <a:buFont typeface="Zapf Dingbats"/>
                  <a:buChar char="➝"/>
                </a:pPr>
                <a:r>
                  <a:rPr lang="en-GB" dirty="0"/>
                  <a:t>Preference independence between the different slices</a:t>
                </a:r>
              </a:p>
              <a:p>
                <a:pPr marL="803275" lvl="1" indent="-346075">
                  <a:buFont typeface="Zapf Dingbats"/>
                  <a:buChar char="➝"/>
                </a:pPr>
                <a:r>
                  <a:rPr lang="en-GB" dirty="0"/>
                  <a:t>Use additive combination function</a:t>
                </a:r>
              </a:p>
              <a:p>
                <a:pPr lvl="1"/>
                <a:endParaRPr lang="en-GB" dirty="0"/>
              </a:p>
            </p:txBody>
          </p:sp>
        </mc:Choice>
        <mc:Fallback xmlns="">
          <p:sp>
            <p:nvSpPr>
              <p:cNvPr id="3" name="Content Placeholder 2">
                <a:extLst>
                  <a:ext uri="{FF2B5EF4-FFF2-40B4-BE49-F238E27FC236}">
                    <a16:creationId xmlns:a16="http://schemas.microsoft.com/office/drawing/2014/main" id="{6755ACF5-3BBC-1D45-9438-27EE3DD96EE4}"/>
                  </a:ext>
                </a:extLst>
              </p:cNvPr>
              <p:cNvSpPr>
                <a:spLocks noGrp="1" noRot="1" noChangeAspect="1" noMove="1" noResize="1" noEditPoints="1" noAdjustHandles="1" noChangeArrowheads="1" noChangeShapeType="1" noTextEdit="1"/>
              </p:cNvSpPr>
              <p:nvPr>
                <p:ph idx="1"/>
              </p:nvPr>
            </p:nvSpPr>
            <p:spPr>
              <a:blipFill>
                <a:blip r:embed="rId2"/>
                <a:stretch>
                  <a:fillRect l="-1447" t="-2525" r="-804" b="-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801098A-AFD8-2045-97D4-7900F5BF0B98}"/>
              </a:ext>
            </a:extLst>
          </p:cNvPr>
          <p:cNvSpPr>
            <a:spLocks noGrp="1"/>
          </p:cNvSpPr>
          <p:nvPr>
            <p:ph type="sldNum" sz="quarter" idx="12"/>
          </p:nvPr>
        </p:nvSpPr>
        <p:spPr/>
        <p:txBody>
          <a:bodyPr/>
          <a:lstStyle/>
          <a:p>
            <a:fld id="{67C9959E-8E6B-B04C-9955-EA096F41CA7A}" type="slidenum">
              <a:rPr lang="en-GB" smtClean="0"/>
              <a:t>91</a:t>
            </a:fld>
            <a:endParaRPr lang="en-GB"/>
          </a:p>
        </p:txBody>
      </p:sp>
    </p:spTree>
    <p:extLst>
      <p:ext uri="{BB962C8B-B14F-4D97-AF65-F5344CB8AC3E}">
        <p14:creationId xmlns:p14="http://schemas.microsoft.com/office/powerpoint/2010/main" val="38144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4191-D2AF-0549-922A-D06BD9898A4D}"/>
              </a:ext>
            </a:extLst>
          </p:cNvPr>
          <p:cNvSpPr>
            <a:spLocks noGrp="1"/>
          </p:cNvSpPr>
          <p:nvPr>
            <p:ph type="title"/>
          </p:nvPr>
        </p:nvSpPr>
        <p:spPr/>
        <p:txBody>
          <a:bodyPr>
            <a:normAutofit/>
          </a:bodyPr>
          <a:lstStyle/>
          <a:p>
            <a:r>
              <a:rPr lang="en-GB" dirty="0"/>
              <a:t>Temporal Combination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6F866D-ADDF-834B-BAB6-F4FE3CB96F1F}"/>
                  </a:ext>
                </a:extLst>
              </p:cNvPr>
              <p:cNvSpPr>
                <a:spLocks noGrp="1"/>
              </p:cNvSpPr>
              <p:nvPr>
                <p:ph idx="1"/>
              </p:nvPr>
            </p:nvSpPr>
            <p:spPr/>
            <p:txBody>
              <a:bodyPr>
                <a:normAutofit lnSpcReduction="10000"/>
              </a:bodyPr>
              <a:lstStyle/>
              <a:p>
                <a:r>
                  <a:rPr lang="en-GB" dirty="0"/>
                  <a:t>Actually, two approaches to combine utilities</a:t>
                </a:r>
              </a:p>
              <a:p>
                <a:r>
                  <a:rPr lang="en-GB" dirty="0">
                    <a:solidFill>
                      <a:schemeClr val="accent1"/>
                    </a:solidFill>
                  </a:rPr>
                  <a:t>Additive</a:t>
                </a:r>
              </a:p>
              <a:p>
                <a:pPr lvl="1"/>
                <a:r>
                  <a:rPr lang="de-DE" dirty="0"/>
                  <a:t>S</a:t>
                </a:r>
                <a:r>
                  <a:rPr lang="en-GB" dirty="0"/>
                  <a:t>um over individual utilities</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e>
                      </m:d>
                      <m:r>
                        <a:rPr lang="de-DE" b="0" i="1" smtClean="0">
                          <a:latin typeface="Cambria Math" panose="02040503050406030204" pitchFamily="18" charset="0"/>
                        </a:rPr>
                        <m:t>+</m:t>
                      </m:r>
                      <m:r>
                        <a:rPr lang="de-DE" i="1">
                          <a:latin typeface="Cambria Math" panose="02040503050406030204" pitchFamily="18" charset="0"/>
                        </a:rPr>
                        <m:t>…</m:t>
                      </m:r>
                    </m:oMath>
                  </m:oMathPara>
                </a14:m>
                <a:endParaRPr lang="en-GB" dirty="0"/>
              </a:p>
              <a:p>
                <a:r>
                  <a:rPr lang="en-GB" dirty="0">
                    <a:solidFill>
                      <a:schemeClr val="accent1"/>
                    </a:solidFill>
                  </a:rPr>
                  <a:t>Discounted</a:t>
                </a:r>
              </a:p>
              <a:p>
                <a:pPr lvl="1"/>
                <a:r>
                  <a:rPr lang="en-GB" dirty="0"/>
                  <a:t>Using a discount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en-GB" dirty="0"/>
              </a:p>
              <a:p>
                <a:pPr lvl="2"/>
                <a:r>
                  <a:rPr lang="en-GB" dirty="0"/>
                  <a:t>Reward now may be more important than one in </a:t>
                </a:r>
                <a14:m>
                  <m:oMath xmlns:m="http://schemas.openxmlformats.org/officeDocument/2006/math">
                    <m:r>
                      <a:rPr lang="en-GB" i="1" dirty="0">
                        <a:latin typeface="Cambria Math" panose="02040503050406030204" pitchFamily="18" charset="0"/>
                      </a:rPr>
                      <m:t>𝑡</m:t>
                    </m:r>
                  </m:oMath>
                </a14:m>
                <a:r>
                  <a:rPr lang="en-GB" dirty="0"/>
                  <a:t> steps</a:t>
                </a:r>
              </a:p>
              <a:p>
                <a:pPr lvl="2"/>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r>
                  <a:rPr lang="en-GB" dirty="0"/>
                  <a:t>: additive</a:t>
                </a:r>
              </a:p>
              <a:p>
                <a:pPr lvl="1"/>
                <a:r>
                  <a:rPr lang="en-GB" dirty="0"/>
                  <a:t>Utility of a sequence = sum over discounted individual utilities</a:t>
                </a:r>
              </a:p>
              <a:p>
                <a:pPr marL="7938"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r>
                        <a:rPr lang="de-DE" i="1">
                          <a:latin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0</m:t>
                          </m:r>
                        </m:sup>
                      </m:sSup>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e>
                      </m:d>
                      <m:r>
                        <a:rPr lang="de-DE" i="1">
                          <a:latin typeface="Cambria Math" panose="02040503050406030204" pitchFamily="18" charset="0"/>
                        </a:rPr>
                        <m:t>…</m:t>
                      </m:r>
                    </m:oMath>
                  </m:oMathPara>
                </a14:m>
                <a:endParaRPr lang="en-GB" dirty="0"/>
              </a:p>
              <a:p>
                <a:r>
                  <a:rPr lang="en-GB" dirty="0"/>
                  <a:t>Model for dynamic decision making needs to include a function to combine utilities over time</a:t>
                </a:r>
              </a:p>
            </p:txBody>
          </p:sp>
        </mc:Choice>
        <mc:Fallback xmlns="">
          <p:sp>
            <p:nvSpPr>
              <p:cNvPr id="3" name="Content Placeholder 2">
                <a:extLst>
                  <a:ext uri="{FF2B5EF4-FFF2-40B4-BE49-F238E27FC236}">
                    <a16:creationId xmlns:a16="http://schemas.microsoft.com/office/drawing/2014/main" id="{206F866D-ADDF-834B-BAB6-F4FE3CB96F1F}"/>
                  </a:ext>
                </a:extLst>
              </p:cNvPr>
              <p:cNvSpPr>
                <a:spLocks noGrp="1" noRot="1" noChangeAspect="1" noMove="1" noResize="1" noEditPoints="1" noAdjustHandles="1" noChangeArrowheads="1" noChangeShapeType="1" noTextEdit="1"/>
              </p:cNvSpPr>
              <p:nvPr>
                <p:ph idx="1"/>
              </p:nvPr>
            </p:nvSpPr>
            <p:spPr>
              <a:blipFill>
                <a:blip r:embed="rId2"/>
                <a:stretch>
                  <a:fillRect l="-1447" t="-25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583A48-9EBA-FD48-A6B6-EDFA69A2CB08}"/>
              </a:ext>
            </a:extLst>
          </p:cNvPr>
          <p:cNvSpPr>
            <a:spLocks noGrp="1"/>
          </p:cNvSpPr>
          <p:nvPr>
            <p:ph type="sldNum" sz="quarter" idx="12"/>
          </p:nvPr>
        </p:nvSpPr>
        <p:spPr/>
        <p:txBody>
          <a:bodyPr/>
          <a:lstStyle/>
          <a:p>
            <a:fld id="{67C9959E-8E6B-B04C-9955-EA096F41CA7A}" type="slidenum">
              <a:rPr lang="en-GB" smtClean="0"/>
              <a:t>92</a:t>
            </a:fld>
            <a:endParaRPr lang="en-GB"/>
          </a:p>
        </p:txBody>
      </p:sp>
    </p:spTree>
    <p:extLst>
      <p:ext uri="{BB962C8B-B14F-4D97-AF65-F5344CB8AC3E}">
        <p14:creationId xmlns:p14="http://schemas.microsoft.com/office/powerpoint/2010/main" val="2931809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Exact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0"/>
                <a:ext cx="8005552" cy="5018723"/>
              </a:xfrm>
            </p:spPr>
            <p:txBody>
              <a:bodyPr>
                <a:normAutofit/>
              </a:bodyPr>
              <a:lstStyle/>
              <a:p>
                <a:r>
                  <a:rPr lang="en-GB" dirty="0"/>
                  <a:t>EU query at step </a:t>
                </a:r>
                <a14:m>
                  <m:oMath xmlns:m="http://schemas.openxmlformats.org/officeDocument/2006/math">
                    <m:r>
                      <a:rPr lang="de-DE" i="1">
                        <a:latin typeface="Cambria Math" panose="02040503050406030204" pitchFamily="18" charset="0"/>
                        <a:ea typeface="Cambria Math" panose="02040503050406030204" pitchFamily="18" charset="0"/>
                      </a:rPr>
                      <m:t>𝜏</m:t>
                    </m:r>
                  </m:oMath>
                </a14:m>
                <a:r>
                  <a:rPr lang="en-GB" dirty="0"/>
                  <a:t> in a PDM with PDecMs</a:t>
                </a:r>
              </a:p>
              <a:p>
                <a:pPr marL="0" indent="0">
                  <a:buNone/>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𝑒𝑢</m:t>
                      </m:r>
                      <m:d>
                        <m:dPr>
                          <m:ctrlPr>
                            <a:rPr lang="de-DE" sz="2400" i="1">
                              <a:latin typeface="Cambria Math" panose="02040503050406030204" pitchFamily="18" charset="0"/>
                            </a:rPr>
                          </m:ctrlPr>
                        </m:dPr>
                        <m:e>
                          <m:sSub>
                            <m:sSubPr>
                              <m:ctrlPr>
                                <a:rPr lang="de-DE" sz="2400" b="0" i="1" smtClean="0">
                                  <a:latin typeface="Cambria Math" panose="02040503050406030204" pitchFamily="18" charset="0"/>
                                </a:rPr>
                              </m:ctrlPr>
                            </m:sSubPr>
                            <m:e>
                              <m:r>
                                <a:rPr lang="de-DE" sz="2400" b="1" i="1">
                                  <a:latin typeface="Cambria Math" panose="02040503050406030204" pitchFamily="18" charset="0"/>
                                </a:rPr>
                                <m:t>𝑬</m:t>
                              </m:r>
                            </m:e>
                            <m:sub>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𝜏</m:t>
                              </m:r>
                            </m:sub>
                          </m:sSub>
                          <m:r>
                            <a:rPr lang="de-DE" sz="2400" i="1">
                              <a:latin typeface="Cambria Math" panose="02040503050406030204" pitchFamily="18" charset="0"/>
                            </a:rPr>
                            <m:t>,</m:t>
                          </m:r>
                          <m:sSub>
                            <m:sSubPr>
                              <m:ctrlPr>
                                <a:rPr lang="de-DE" sz="2400" b="1" i="1" smtClean="0">
                                  <a:latin typeface="Cambria Math" panose="02040503050406030204" pitchFamily="18" charset="0"/>
                                </a:rPr>
                              </m:ctrlPr>
                            </m:sSubPr>
                            <m:e>
                              <m:r>
                                <a:rPr lang="de-DE" sz="2400" b="1" i="1">
                                  <a:latin typeface="Cambria Math" panose="02040503050406030204" pitchFamily="18" charset="0"/>
                                </a:rPr>
                                <m:t>𝒂</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smtClean="0">
                                  <a:solidFill>
                                    <a:schemeClr val="tx1"/>
                                  </a:solidFill>
                                  <a:latin typeface="Cambria Math" panose="02040503050406030204" pitchFamily="18" charset="0"/>
                                  <a:ea typeface="Cambria Math" panose="02040503050406030204" pitchFamily="18" charset="0"/>
                                </a:rPr>
                                <m:t>𝜅</m:t>
                              </m:r>
                            </m:sub>
                          </m:sSub>
                        </m:e>
                      </m:d>
                      <m:r>
                        <m:rPr>
                          <m:aln/>
                        </m:rP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r>
                            <m:rPr>
                              <m:brk m:alnAt="7"/>
                            </m:rPr>
                            <a:rPr lang="de-DE" sz="2400" b="1" i="1">
                              <a:latin typeface="Cambria Math" panose="02040503050406030204" pitchFamily="18" charset="0"/>
                            </a:rPr>
                            <m:t>𝒓</m:t>
                          </m:r>
                          <m:r>
                            <m:rPr>
                              <m:brk m:alnAt="7"/>
                            </m:rP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ℛ</m:t>
                          </m:r>
                          <m:d>
                            <m:dPr>
                              <m:ctrlPr>
                                <a:rPr lang="de-DE" sz="2400" i="1">
                                  <a:latin typeface="Cambria Math" panose="02040503050406030204" pitchFamily="18" charset="0"/>
                                  <a:ea typeface="Cambria Math" panose="02040503050406030204" pitchFamily="18" charset="0"/>
                                </a:rPr>
                              </m:ctrlPr>
                            </m:dPr>
                            <m:e>
                              <m:r>
                                <a:rPr lang="de-DE" sz="2400" i="1" smtClean="0">
                                  <a:solidFill>
                                    <a:schemeClr val="tx1"/>
                                  </a:solidFill>
                                  <a:latin typeface="Cambria Math" panose="02040503050406030204" pitchFamily="18" charset="0"/>
                                  <a:ea typeface="Cambria Math" panose="02040503050406030204" pitchFamily="18" charset="0"/>
                                </a:rPr>
                                <m:t>𝑟𝑣</m:t>
                              </m:r>
                              <m:d>
                                <m:dPr>
                                  <m:ctrlPr>
                                    <a:rPr lang="en-GB" sz="2400" i="1">
                                      <a:solidFill>
                                        <a:schemeClr val="tx1"/>
                                      </a:solidFill>
                                      <a:latin typeface="Cambria Math" panose="02040503050406030204" pitchFamily="18" charset="0"/>
                                      <a:ea typeface="Cambria Math" panose="02040503050406030204" pitchFamily="18" charset="0"/>
                                    </a:rPr>
                                  </m:ctrlPr>
                                </m:dPr>
                                <m:e>
                                  <m:sSubSup>
                                    <m:sSubSupPr>
                                      <m:ctrlPr>
                                        <a:rPr lang="de-DE" sz="2400" i="1" smtClean="0">
                                          <a:solidFill>
                                            <a:schemeClr val="tx1"/>
                                          </a:solidFill>
                                          <a:latin typeface="Cambria Math" panose="02040503050406030204" pitchFamily="18" charset="0"/>
                                          <a:ea typeface="Cambria Math" panose="02040503050406030204" pitchFamily="18" charset="0"/>
                                        </a:rPr>
                                      </m:ctrlPr>
                                    </m:sSubSupPr>
                                    <m:e>
                                      <m:r>
                                        <a:rPr lang="de-DE" sz="2400" i="1">
                                          <a:solidFill>
                                            <a:schemeClr val="tx1"/>
                                          </a:solidFill>
                                          <a:latin typeface="Cambria Math" panose="02040503050406030204" pitchFamily="18" charset="0"/>
                                          <a:ea typeface="Cambria Math" panose="02040503050406030204" pitchFamily="18" charset="0"/>
                                        </a:rPr>
                                        <m:t>𝐺</m:t>
                                      </m:r>
                                    </m:e>
                                    <m:sub>
                                      <m:r>
                                        <a:rPr lang="de-DE" sz="2400" i="1">
                                          <a:solidFill>
                                            <a:schemeClr val="tx1"/>
                                          </a:solidFill>
                                          <a:latin typeface="Cambria Math" panose="02040503050406030204" pitchFamily="18" charset="0"/>
                                          <a:ea typeface="Cambria Math" panose="02040503050406030204" pitchFamily="18" charset="0"/>
                                        </a:rPr>
                                        <m:t>𝜏</m:t>
                                      </m:r>
                                      <m:r>
                                        <a:rPr lang="de-DE" sz="2400" b="0" i="1" smtClean="0">
                                          <a:solidFill>
                                            <a:schemeClr val="tx1"/>
                                          </a:solidFill>
                                          <a:latin typeface="Cambria Math" panose="02040503050406030204" pitchFamily="18" charset="0"/>
                                          <a:ea typeface="Cambria Math" panose="02040503050406030204" pitchFamily="18" charset="0"/>
                                        </a:rPr>
                                        <m:t>:</m:t>
                                      </m:r>
                                      <m:r>
                                        <a:rPr lang="de-DE" sz="2400" i="1">
                                          <a:solidFill>
                                            <a:schemeClr val="tx1"/>
                                          </a:solidFill>
                                          <a:latin typeface="Cambria Math" panose="02040503050406030204" pitchFamily="18" charset="0"/>
                                          <a:ea typeface="Cambria Math" panose="02040503050406030204" pitchFamily="18" charset="0"/>
                                        </a:rPr>
                                        <m:t>𝜏</m:t>
                                      </m:r>
                                      <m:r>
                                        <a:rPr lang="de-DE" sz="2400" b="0" i="1" smtClean="0">
                                          <a:solidFill>
                                            <a:schemeClr val="tx1"/>
                                          </a:solidFill>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𝜅</m:t>
                                      </m:r>
                                    </m:sub>
                                    <m:sup>
                                      <m:r>
                                        <a:rPr lang="de-DE" sz="2400" b="0" i="1" smtClean="0">
                                          <a:solidFill>
                                            <a:schemeClr val="tx1"/>
                                          </a:solidFill>
                                          <a:latin typeface="Cambria Math" panose="02040503050406030204" pitchFamily="18" charset="0"/>
                                          <a:ea typeface="Cambria Math" panose="02040503050406030204" pitchFamily="18" charset="0"/>
                                        </a:rPr>
                                        <m:t>𝑈</m:t>
                                      </m:r>
                                    </m:sup>
                                  </m:sSubSup>
                                </m:e>
                              </m:d>
                            </m:e>
                          </m:d>
                        </m:sub>
                        <m:sup/>
                        <m:e>
                          <m:r>
                            <a:rPr lang="de-DE" sz="2400" i="1">
                              <a:latin typeface="Cambria Math" panose="02040503050406030204" pitchFamily="18" charset="0"/>
                            </a:rPr>
                            <m:t>𝑃</m:t>
                          </m:r>
                          <m:d>
                            <m:dPr>
                              <m:ctrlPr>
                                <a:rPr lang="de-DE" sz="2400" i="1">
                                  <a:latin typeface="Cambria Math" panose="02040503050406030204" pitchFamily="18" charset="0"/>
                                </a:rPr>
                              </m:ctrlPr>
                            </m:dPr>
                            <m:e>
                              <m:r>
                                <m:rPr>
                                  <m:brk m:alnAt="7"/>
                                </m:rPr>
                                <a:rPr lang="de-DE" sz="2400" b="1" i="1">
                                  <a:latin typeface="Cambria Math" panose="02040503050406030204" pitchFamily="18" charset="0"/>
                                </a:rPr>
                                <m:t>𝒓</m:t>
                              </m:r>
                              <m:r>
                                <m:rPr>
                                  <m:brk m:alnAt="7"/>
                                </m:rPr>
                                <a:rPr lang="de-DE" sz="2400" i="1">
                                  <a:latin typeface="Cambria Math" panose="02040503050406030204" pitchFamily="18" charset="0"/>
                                </a:rPr>
                                <m:t>|</m:t>
                              </m:r>
                              <m:sSub>
                                <m:sSubPr>
                                  <m:ctrlPr>
                                    <a:rPr lang="de-DE" sz="2400" b="1" i="1" smtClean="0">
                                      <a:latin typeface="Cambria Math" panose="02040503050406030204" pitchFamily="18" charset="0"/>
                                    </a:rPr>
                                  </m:ctrlPr>
                                </m:sSubPr>
                                <m:e>
                                  <m:r>
                                    <a:rPr lang="de-DE" sz="2400" b="1" i="1">
                                      <a:latin typeface="Cambria Math" panose="02040503050406030204" pitchFamily="18" charset="0"/>
                                    </a:rPr>
                                    <m:t>𝑬</m:t>
                                  </m:r>
                                </m:e>
                                <m:sub>
                                  <m:r>
                                    <a:rPr lang="de-DE" sz="2400" i="1">
                                      <a:latin typeface="Cambria Math" panose="02040503050406030204" pitchFamily="18" charset="0"/>
                                    </a:rPr>
                                    <m:t>1:</m:t>
                                  </m:r>
                                  <m:r>
                                    <a:rPr lang="de-DE" sz="2400" i="1">
                                      <a:latin typeface="Cambria Math" panose="02040503050406030204" pitchFamily="18" charset="0"/>
                                      <a:ea typeface="Cambria Math" panose="02040503050406030204" pitchFamily="18" charset="0"/>
                                    </a:rPr>
                                    <m:t>𝜏</m:t>
                                  </m:r>
                                </m:sub>
                              </m:sSub>
                              <m:r>
                                <a:rPr lang="de-DE" sz="2400" i="1">
                                  <a:latin typeface="Cambria Math" panose="02040503050406030204" pitchFamily="18" charset="0"/>
                                </a:rPr>
                                <m:t>,</m:t>
                              </m:r>
                              <m:sSub>
                                <m:sSubPr>
                                  <m:ctrlPr>
                                    <a:rPr lang="de-DE" sz="2400" b="1" i="1">
                                      <a:latin typeface="Cambria Math" panose="02040503050406030204" pitchFamily="18" charset="0"/>
                                    </a:rPr>
                                  </m:ctrlPr>
                                </m:sSubPr>
                                <m:e>
                                  <m:r>
                                    <a:rPr lang="de-DE" sz="2400" b="1" i="1">
                                      <a:latin typeface="Cambria Math" panose="02040503050406030204" pitchFamily="18" charset="0"/>
                                    </a:rPr>
                                    <m:t>𝒂</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𝜅</m:t>
                                  </m:r>
                                </m:sub>
                              </m:sSub>
                            </m:e>
                          </m:d>
                          <m:r>
                            <a:rPr lang="de-DE" sz="2400" i="1">
                              <a:latin typeface="Cambria Math" panose="02040503050406030204" pitchFamily="18" charset="0"/>
                              <a:ea typeface="Cambria Math" panose="02040503050406030204" pitchFamily="18" charset="0"/>
                            </a:rPr>
                            <m:t>∙</m:t>
                          </m:r>
                          <m:nary>
                            <m:naryPr>
                              <m:chr m:val="∑"/>
                              <m:ctrlPr>
                                <a:rPr lang="en-GB" sz="2400" i="1" smtClean="0">
                                  <a:solidFill>
                                    <a:schemeClr val="accent1"/>
                                  </a:solidFill>
                                  <a:latin typeface="Cambria Math" panose="02040503050406030204" pitchFamily="18" charset="0"/>
                                </a:rPr>
                              </m:ctrlPr>
                            </m:naryPr>
                            <m:sub>
                              <m:sSup>
                                <m:sSupPr>
                                  <m:ctrlPr>
                                    <a:rPr lang="de-DE" sz="2400" b="0" i="1" smtClean="0">
                                      <a:solidFill>
                                        <a:schemeClr val="accent1"/>
                                      </a:solidFill>
                                      <a:latin typeface="Cambria Math" panose="02040503050406030204" pitchFamily="18" charset="0"/>
                                      <a:ea typeface="Cambria Math" panose="02040503050406030204" pitchFamily="18" charset="0"/>
                                    </a:rPr>
                                  </m:ctrlPr>
                                </m:sSupPr>
                                <m:e>
                                  <m:r>
                                    <a:rPr lang="de-DE" sz="2400" b="0" i="1" smtClean="0">
                                      <a:solidFill>
                                        <a:schemeClr val="accent1"/>
                                      </a:solidFill>
                                      <a:latin typeface="Cambria Math" panose="02040503050406030204" pitchFamily="18" charset="0"/>
                                      <a:ea typeface="Cambria Math" panose="02040503050406030204" pitchFamily="18" charset="0"/>
                                    </a:rPr>
                                    <m:t>𝜏</m:t>
                                  </m:r>
                                </m:e>
                                <m:sup>
                                  <m:r>
                                    <a:rPr lang="de-DE" sz="2400" b="0" i="1" smtClean="0">
                                      <a:solidFill>
                                        <a:schemeClr val="accent1"/>
                                      </a:solidFill>
                                      <a:latin typeface="Cambria Math" panose="02040503050406030204" pitchFamily="18" charset="0"/>
                                      <a:ea typeface="Cambria Math" panose="02040503050406030204" pitchFamily="18" charset="0"/>
                                    </a:rPr>
                                    <m:t>′</m:t>
                                  </m:r>
                                </m:sup>
                              </m:sSup>
                              <m:r>
                                <a:rPr lang="en-GB" sz="2400" i="1">
                                  <a:solidFill>
                                    <a:schemeClr val="accent1"/>
                                  </a:solidFill>
                                  <a:latin typeface="Cambria Math" panose="02040503050406030204" pitchFamily="18" charset="0"/>
                                </a:rPr>
                                <m:t>=</m:t>
                              </m:r>
                              <m:r>
                                <a:rPr lang="de-DE" sz="2400" b="0" i="1" smtClean="0">
                                  <a:solidFill>
                                    <a:schemeClr val="accent1"/>
                                  </a:solidFill>
                                  <a:latin typeface="Cambria Math" panose="02040503050406030204" pitchFamily="18" charset="0"/>
                                  <a:ea typeface="Cambria Math" panose="02040503050406030204" pitchFamily="18" charset="0"/>
                                </a:rPr>
                                <m:t>0</m:t>
                              </m:r>
                            </m:sub>
                            <m:sup>
                              <m:r>
                                <a:rPr lang="de-DE" sz="2400" i="1" smtClean="0">
                                  <a:solidFill>
                                    <a:schemeClr val="accent1"/>
                                  </a:solidFill>
                                  <a:latin typeface="Cambria Math" panose="02040503050406030204" pitchFamily="18" charset="0"/>
                                  <a:ea typeface="Cambria Math" panose="02040503050406030204" pitchFamily="18" charset="0"/>
                                </a:rPr>
                                <m:t>𝜅</m:t>
                              </m:r>
                            </m:sup>
                            <m:e>
                              <m:sSup>
                                <m:sSupPr>
                                  <m:ctrlPr>
                                    <a:rPr lang="de-DE" sz="2400" i="1" smtClean="0">
                                      <a:solidFill>
                                        <a:schemeClr val="accent1"/>
                                      </a:solidFill>
                                      <a:latin typeface="Cambria Math" panose="02040503050406030204" pitchFamily="18" charset="0"/>
                                      <a:ea typeface="Cambria Math" panose="02040503050406030204" pitchFamily="18" charset="0"/>
                                    </a:rPr>
                                  </m:ctrlPr>
                                </m:sSupPr>
                                <m:e>
                                  <m:r>
                                    <a:rPr lang="en-GB" sz="2400" i="1">
                                      <a:solidFill>
                                        <a:schemeClr val="accent1"/>
                                      </a:solidFill>
                                      <a:latin typeface="Cambria Math" panose="02040503050406030204" pitchFamily="18" charset="0"/>
                                      <a:ea typeface="Cambria Math" panose="02040503050406030204" pitchFamily="18" charset="0"/>
                                    </a:rPr>
                                    <m:t>𝛾</m:t>
                                  </m:r>
                                </m:e>
                                <m:sup>
                                  <m:sSup>
                                    <m:sSupPr>
                                      <m:ctrlPr>
                                        <a:rPr lang="de-DE" sz="2400" i="1">
                                          <a:solidFill>
                                            <a:schemeClr val="accent1"/>
                                          </a:solidFill>
                                          <a:latin typeface="Cambria Math" panose="02040503050406030204" pitchFamily="18" charset="0"/>
                                          <a:ea typeface="Cambria Math" panose="02040503050406030204" pitchFamily="18" charset="0"/>
                                        </a:rPr>
                                      </m:ctrlPr>
                                    </m:sSupPr>
                                    <m:e>
                                      <m:r>
                                        <a:rPr lang="de-DE" sz="2400" i="1">
                                          <a:solidFill>
                                            <a:schemeClr val="accent1"/>
                                          </a:solidFill>
                                          <a:latin typeface="Cambria Math" panose="02040503050406030204" pitchFamily="18" charset="0"/>
                                          <a:ea typeface="Cambria Math" panose="02040503050406030204" pitchFamily="18" charset="0"/>
                                        </a:rPr>
                                        <m:t>𝜏</m:t>
                                      </m:r>
                                    </m:e>
                                    <m:sup>
                                      <m:r>
                                        <a:rPr lang="de-DE" sz="2400" i="1">
                                          <a:solidFill>
                                            <a:schemeClr val="accent1"/>
                                          </a:solidFill>
                                          <a:latin typeface="Cambria Math" panose="02040503050406030204" pitchFamily="18" charset="0"/>
                                          <a:ea typeface="Cambria Math" panose="02040503050406030204" pitchFamily="18" charset="0"/>
                                        </a:rPr>
                                        <m:t>′</m:t>
                                      </m:r>
                                    </m:sup>
                                  </m:sSup>
                                </m:sup>
                              </m:sSup>
                              <m:sSubSup>
                                <m:sSubSupPr>
                                  <m:ctrlPr>
                                    <a:rPr lang="de-DE" sz="2400" b="0" i="1" smtClean="0">
                                      <a:solidFill>
                                        <a:schemeClr val="tx1"/>
                                      </a:solidFill>
                                      <a:latin typeface="Cambria Math" panose="02040503050406030204" pitchFamily="18" charset="0"/>
                                      <a:ea typeface="Cambria Math" panose="02040503050406030204" pitchFamily="18" charset="0"/>
                                    </a:rPr>
                                  </m:ctrlPr>
                                </m:sSubSupPr>
                                <m:e>
                                  <m:r>
                                    <a:rPr lang="en-GB" sz="2400" i="1" smtClean="0">
                                      <a:solidFill>
                                        <a:schemeClr val="tx1"/>
                                      </a:solidFill>
                                      <a:latin typeface="Cambria Math" panose="02040503050406030204" pitchFamily="18" charset="0"/>
                                      <a:ea typeface="Cambria Math" panose="02040503050406030204" pitchFamily="18" charset="0"/>
                                    </a:rPr>
                                    <m:t>𝜑</m:t>
                                  </m:r>
                                </m:e>
                                <m:sub>
                                  <m:r>
                                    <a:rPr lang="de-DE" sz="2400" i="1">
                                      <a:solidFill>
                                        <a:schemeClr val="tx1"/>
                                      </a:solidFill>
                                      <a:latin typeface="Cambria Math" panose="02040503050406030204" pitchFamily="18" charset="0"/>
                                      <a:ea typeface="Cambria Math" panose="02040503050406030204" pitchFamily="18" charset="0"/>
                                    </a:rPr>
                                    <m:t>𝜏</m:t>
                                  </m:r>
                                  <m:r>
                                    <a:rPr lang="de-DE" sz="2400" b="0" i="1" smtClean="0">
                                      <a:solidFill>
                                        <a:schemeClr val="tx1"/>
                                      </a:solidFill>
                                      <a:latin typeface="Cambria Math" panose="02040503050406030204" pitchFamily="18" charset="0"/>
                                      <a:ea typeface="Cambria Math" panose="02040503050406030204" pitchFamily="18" charset="0"/>
                                    </a:rPr>
                                    <m:t>+</m:t>
                                  </m:r>
                                  <m:sSup>
                                    <m:sSupPr>
                                      <m:ctrlPr>
                                        <a:rPr lang="de-DE" sz="2400" b="0" i="1" smtClean="0">
                                          <a:solidFill>
                                            <a:schemeClr val="tx1"/>
                                          </a:solidFill>
                                          <a:latin typeface="Cambria Math" panose="02040503050406030204" pitchFamily="18" charset="0"/>
                                          <a:ea typeface="Cambria Math" panose="02040503050406030204" pitchFamily="18" charset="0"/>
                                        </a:rPr>
                                      </m:ctrlPr>
                                    </m:sSupPr>
                                    <m:e>
                                      <m:r>
                                        <a:rPr lang="de-DE" sz="2400" i="1">
                                          <a:solidFill>
                                            <a:schemeClr val="tx1"/>
                                          </a:solidFill>
                                          <a:latin typeface="Cambria Math" panose="02040503050406030204" pitchFamily="18" charset="0"/>
                                          <a:ea typeface="Cambria Math" panose="02040503050406030204" pitchFamily="18" charset="0"/>
                                        </a:rPr>
                                        <m:t>𝜏</m:t>
                                      </m:r>
                                    </m:e>
                                    <m:sup>
                                      <m:r>
                                        <a:rPr lang="de-DE" sz="2400" b="0" i="1" smtClean="0">
                                          <a:solidFill>
                                            <a:schemeClr val="tx1"/>
                                          </a:solidFill>
                                          <a:latin typeface="Cambria Math" panose="02040503050406030204" pitchFamily="18" charset="0"/>
                                          <a:ea typeface="Cambria Math" panose="02040503050406030204" pitchFamily="18" charset="0"/>
                                        </a:rPr>
                                        <m:t>′</m:t>
                                      </m:r>
                                    </m:sup>
                                  </m:sSup>
                                </m:sub>
                                <m:sup>
                                  <m:r>
                                    <a:rPr lang="de-DE" sz="2400" b="0" i="1" smtClean="0">
                                      <a:solidFill>
                                        <a:schemeClr val="tx1"/>
                                      </a:solidFill>
                                      <a:latin typeface="Cambria Math" panose="02040503050406030204" pitchFamily="18" charset="0"/>
                                      <a:ea typeface="Cambria Math" panose="02040503050406030204" pitchFamily="18" charset="0"/>
                                    </a:rPr>
                                    <m:t>𝑈</m:t>
                                  </m:r>
                                </m:sup>
                              </m:sSubSup>
                              <m:d>
                                <m:dPr>
                                  <m:ctrlPr>
                                    <a:rPr lang="en-GB" sz="2400" i="1">
                                      <a:solidFill>
                                        <a:schemeClr val="tx1"/>
                                      </a:solidFill>
                                      <a:latin typeface="Cambria Math" panose="02040503050406030204" pitchFamily="18" charset="0"/>
                                      <a:ea typeface="Cambria Math" panose="02040503050406030204" pitchFamily="18" charset="0"/>
                                    </a:rPr>
                                  </m:ctrlPr>
                                </m:dPr>
                                <m:e>
                                  <m:r>
                                    <a:rPr lang="de-DE" sz="2400" i="1" smtClean="0">
                                      <a:solidFill>
                                        <a:schemeClr val="tx1"/>
                                      </a:solidFill>
                                      <a:latin typeface="Cambria Math" panose="02040503050406030204" pitchFamily="18" charset="0"/>
                                      <a:ea typeface="Cambria Math" panose="02040503050406030204" pitchFamily="18" charset="0"/>
                                    </a:rPr>
                                    <m:t>𝑟</m:t>
                                  </m:r>
                                  <m:sSub>
                                    <m:sSubPr>
                                      <m:ctrlPr>
                                        <a:rPr lang="de-DE" sz="2400" b="0" i="1" smtClean="0">
                                          <a:solidFill>
                                            <a:schemeClr val="tx1"/>
                                          </a:solidFill>
                                          <a:latin typeface="Cambria Math" panose="02040503050406030204" pitchFamily="18" charset="0"/>
                                          <a:ea typeface="Cambria Math" panose="02040503050406030204" pitchFamily="18" charset="0"/>
                                        </a:rPr>
                                      </m:ctrlPr>
                                    </m:sSubPr>
                                    <m:e>
                                      <m:r>
                                        <a:rPr lang="de-DE" sz="2400" b="0" i="1" smtClean="0">
                                          <a:solidFill>
                                            <a:schemeClr val="tx1"/>
                                          </a:solidFill>
                                          <a:latin typeface="Cambria Math" panose="02040503050406030204" pitchFamily="18" charset="0"/>
                                          <a:ea typeface="Cambria Math" panose="02040503050406030204" pitchFamily="18" charset="0"/>
                                        </a:rPr>
                                        <m:t>𝑣</m:t>
                                      </m:r>
                                    </m:e>
                                    <m:sub>
                                      <m:r>
                                        <a:rPr lang="de-DE" sz="2400" b="0" i="1" smtClean="0">
                                          <a:solidFill>
                                            <a:schemeClr val="tx1"/>
                                          </a:solidFill>
                                          <a:latin typeface="Cambria Math" panose="02040503050406030204" pitchFamily="18" charset="0"/>
                                          <a:ea typeface="Cambria Math" panose="02040503050406030204" pitchFamily="18" charset="0"/>
                                        </a:rPr>
                                        <m:t>𝑈</m:t>
                                      </m:r>
                                    </m:sub>
                                  </m:sSub>
                                  <m:d>
                                    <m:dPr>
                                      <m:ctrlPr>
                                        <a:rPr lang="de-DE" sz="2400" b="0" i="1" smtClean="0">
                                          <a:solidFill>
                                            <a:schemeClr val="tx1"/>
                                          </a:solidFill>
                                          <a:latin typeface="Cambria Math" panose="02040503050406030204" pitchFamily="18" charset="0"/>
                                          <a:ea typeface="Cambria Math" panose="02040503050406030204" pitchFamily="18" charset="0"/>
                                        </a:rPr>
                                      </m:ctrlPr>
                                    </m:dPr>
                                    <m:e>
                                      <m:sSub>
                                        <m:sSubPr>
                                          <m:ctrlPr>
                                            <a:rPr lang="de-DE" sz="2400" b="0" i="1" smtClean="0">
                                              <a:solidFill>
                                                <a:schemeClr val="tx1"/>
                                              </a:solidFill>
                                              <a:latin typeface="Cambria Math" panose="02040503050406030204" pitchFamily="18" charset="0"/>
                                              <a:ea typeface="Cambria Math" panose="02040503050406030204" pitchFamily="18" charset="0"/>
                                            </a:rPr>
                                          </m:ctrlPr>
                                        </m:sSubPr>
                                        <m:e>
                                          <m:r>
                                            <a:rPr lang="de-DE" sz="2400" b="0" i="1" smtClean="0">
                                              <a:solidFill>
                                                <a:schemeClr val="tx1"/>
                                              </a:solidFill>
                                              <a:latin typeface="Cambria Math" panose="02040503050406030204" pitchFamily="18" charset="0"/>
                                              <a:ea typeface="Cambria Math" panose="02040503050406030204" pitchFamily="18" charset="0"/>
                                            </a:rPr>
                                            <m:t>𝐺</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sub>
                                      </m:sSub>
                                    </m:e>
                                  </m:d>
                                </m:e>
                              </m:d>
                            </m:e>
                          </m:nary>
                        </m:e>
                      </m:nary>
                    </m:oMath>
                  </m:oMathPara>
                </a14:m>
                <a:endParaRPr lang="en-GB" b="1" dirty="0">
                  <a:solidFill>
                    <a:schemeClr val="accent1"/>
                  </a:solidFill>
                </a:endParaRPr>
              </a:p>
              <a:p>
                <a:pPr lvl="1"/>
                <a14:m>
                  <m:oMath xmlns:m="http://schemas.openxmlformats.org/officeDocument/2006/math">
                    <m:sSubSup>
                      <m:sSubSupPr>
                        <m:ctrlPr>
                          <a:rPr lang="de-DE" b="0"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sub>
                      <m:sup>
                        <m:r>
                          <a:rPr lang="de-DE" i="1">
                            <a:latin typeface="Cambria Math" panose="02040503050406030204" pitchFamily="18" charset="0"/>
                            <a:ea typeface="Cambria Math" panose="02040503050406030204" pitchFamily="18" charset="0"/>
                          </a:rPr>
                          <m:t>𝑈</m:t>
                        </m:r>
                      </m:sup>
                    </m:sSubSup>
                  </m:oMath>
                </a14:m>
                <a:r>
                  <a:rPr lang="en-GB" dirty="0"/>
                  <a:t> combination function for utility PRVs at step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oMath>
                </a14:m>
                <a:endParaRPr lang="en-GB" dirty="0"/>
              </a:p>
              <a:p>
                <a:pPr lvl="1"/>
                <a:r>
                  <a:rPr lang="en-GB" dirty="0">
                    <a:solidFill>
                      <a:schemeClr val="accent1"/>
                    </a:solidFill>
                  </a:rPr>
                  <a:t>Additive/discounted combination over time</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0"/>
                <a:ext cx="8005552" cy="5018723"/>
              </a:xfrm>
              <a:blipFill>
                <a:blip r:embed="rId3"/>
                <a:stretch>
                  <a:fillRect l="-1426" t="-1136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93</a:t>
            </a:fld>
            <a:endParaRPr lang="en-GB"/>
          </a:p>
        </p:txBody>
      </p:sp>
      <p:grpSp>
        <p:nvGrpSpPr>
          <p:cNvPr id="143" name="Group 142">
            <a:extLst>
              <a:ext uri="{FF2B5EF4-FFF2-40B4-BE49-F238E27FC236}">
                <a16:creationId xmlns:a16="http://schemas.microsoft.com/office/drawing/2014/main" id="{87804367-4AD8-0448-944C-EBE868CEA7DA}"/>
              </a:ext>
            </a:extLst>
          </p:cNvPr>
          <p:cNvGrpSpPr/>
          <p:nvPr/>
        </p:nvGrpSpPr>
        <p:grpSpPr>
          <a:xfrm>
            <a:off x="266870" y="3874770"/>
            <a:ext cx="8618888" cy="2379670"/>
            <a:chOff x="113122" y="3874770"/>
            <a:chExt cx="8618888" cy="2379670"/>
          </a:xfrm>
        </p:grpSpPr>
        <p:sp>
          <p:nvSpPr>
            <p:cNvPr id="141" name="Rectangle 140">
              <a:extLst>
                <a:ext uri="{FF2B5EF4-FFF2-40B4-BE49-F238E27FC236}">
                  <a16:creationId xmlns:a16="http://schemas.microsoft.com/office/drawing/2014/main" id="{E5338077-9371-FE47-8BC4-CB959184F5B4}"/>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tangle 141">
              <a:extLst>
                <a:ext uri="{FF2B5EF4-FFF2-40B4-BE49-F238E27FC236}">
                  <a16:creationId xmlns:a16="http://schemas.microsoft.com/office/drawing/2014/main" id="{C8F49B47-8305-574B-BAA9-0879C5AB83E2}"/>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8DCE34-8D34-D648-8654-DA4C179C808B}"/>
                    </a:ext>
                  </a:extLst>
                </p:cNvPr>
                <p:cNvSpPr txBox="1"/>
                <p:nvPr/>
              </p:nvSpPr>
              <p:spPr>
                <a:xfrm>
                  <a:off x="1937758" y="519067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 name="TextBox 5">
                  <a:extLst>
                    <a:ext uri="{FF2B5EF4-FFF2-40B4-BE49-F238E27FC236}">
                      <a16:creationId xmlns:a16="http://schemas.microsoft.com/office/drawing/2014/main" id="{898DCE34-8D34-D648-8654-DA4C179C808B}"/>
                    </a:ext>
                  </a:extLst>
                </p:cNvPr>
                <p:cNvSpPr txBox="1">
                  <a:spLocks noRot="1" noChangeAspect="1" noMove="1" noResize="1" noEditPoints="1" noAdjustHandles="1" noChangeArrowheads="1" noChangeShapeType="1" noTextEdit="1"/>
                </p:cNvSpPr>
                <p:nvPr/>
              </p:nvSpPr>
              <p:spPr>
                <a:xfrm>
                  <a:off x="1937758" y="5190673"/>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A1712F-8C4D-8D46-96D8-04139E795AD6}"/>
                    </a:ext>
                  </a:extLst>
                </p:cNvPr>
                <p:cNvSpPr txBox="1"/>
                <p:nvPr/>
              </p:nvSpPr>
              <p:spPr>
                <a:xfrm>
                  <a:off x="349923" y="4688545"/>
                  <a:ext cx="1661551"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7" name="TextBox 6">
                  <a:extLst>
                    <a:ext uri="{FF2B5EF4-FFF2-40B4-BE49-F238E27FC236}">
                      <a16:creationId xmlns:a16="http://schemas.microsoft.com/office/drawing/2014/main" id="{BBA1712F-8C4D-8D46-96D8-04139E795AD6}"/>
                    </a:ext>
                  </a:extLst>
                </p:cNvPr>
                <p:cNvSpPr txBox="1">
                  <a:spLocks noRot="1" noChangeAspect="1" noMove="1" noResize="1" noEditPoints="1" noAdjustHandles="1" noChangeArrowheads="1" noChangeShapeType="1" noTextEdit="1"/>
                </p:cNvSpPr>
                <p:nvPr/>
              </p:nvSpPr>
              <p:spPr>
                <a:xfrm>
                  <a:off x="349923" y="4688545"/>
                  <a:ext cx="1661551" cy="34970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E2E1FB-0B10-4B47-BEE4-7D6F0C44D006}"/>
                    </a:ext>
                  </a:extLst>
                </p:cNvPr>
                <p:cNvSpPr txBox="1"/>
                <p:nvPr/>
              </p:nvSpPr>
              <p:spPr>
                <a:xfrm>
                  <a:off x="1816956" y="392911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8" name="TextBox 7">
                  <a:extLst>
                    <a:ext uri="{FF2B5EF4-FFF2-40B4-BE49-F238E27FC236}">
                      <a16:creationId xmlns:a16="http://schemas.microsoft.com/office/drawing/2014/main" id="{95E2E1FB-0B10-4B47-BEE4-7D6F0C44D006}"/>
                    </a:ext>
                  </a:extLst>
                </p:cNvPr>
                <p:cNvSpPr txBox="1">
                  <a:spLocks noRot="1" noChangeAspect="1" noMove="1" noResize="1" noEditPoints="1" noAdjustHandles="1" noChangeArrowheads="1" noChangeShapeType="1" noTextEdit="1"/>
                </p:cNvSpPr>
                <p:nvPr/>
              </p:nvSpPr>
              <p:spPr>
                <a:xfrm>
                  <a:off x="1816956" y="3929117"/>
                  <a:ext cx="1466838"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F472B2-FA27-5044-B724-6A05F0B6FD1D}"/>
                    </a:ext>
                  </a:extLst>
                </p:cNvPr>
                <p:cNvSpPr txBox="1"/>
                <p:nvPr/>
              </p:nvSpPr>
              <p:spPr>
                <a:xfrm>
                  <a:off x="184113" y="5713420"/>
                  <a:ext cx="198763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9" name="TextBox 8">
                  <a:extLst>
                    <a:ext uri="{FF2B5EF4-FFF2-40B4-BE49-F238E27FC236}">
                      <a16:creationId xmlns:a16="http://schemas.microsoft.com/office/drawing/2014/main" id="{54F472B2-FA27-5044-B724-6A05F0B6FD1D}"/>
                    </a:ext>
                  </a:extLst>
                </p:cNvPr>
                <p:cNvSpPr txBox="1">
                  <a:spLocks noRot="1" noChangeAspect="1" noMove="1" noResize="1" noEditPoints="1" noAdjustHandles="1" noChangeArrowheads="1" noChangeShapeType="1" noTextEdit="1"/>
                </p:cNvSpPr>
                <p:nvPr/>
              </p:nvSpPr>
              <p:spPr>
                <a:xfrm>
                  <a:off x="184113" y="5713420"/>
                  <a:ext cx="1987637"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2CD85C9-356C-EC4C-9D0A-8A5FB8FFC512}"/>
                    </a:ext>
                  </a:extLst>
                </p:cNvPr>
                <p:cNvSpPr txBox="1"/>
                <p:nvPr/>
              </p:nvSpPr>
              <p:spPr>
                <a:xfrm>
                  <a:off x="3078714" y="5712378"/>
                  <a:ext cx="15362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10" name="TextBox 9">
                  <a:extLst>
                    <a:ext uri="{FF2B5EF4-FFF2-40B4-BE49-F238E27FC236}">
                      <a16:creationId xmlns:a16="http://schemas.microsoft.com/office/drawing/2014/main" id="{32CD85C9-356C-EC4C-9D0A-8A5FB8FFC512}"/>
                    </a:ext>
                  </a:extLst>
                </p:cNvPr>
                <p:cNvSpPr txBox="1">
                  <a:spLocks noRot="1" noChangeAspect="1" noMove="1" noResize="1" noEditPoints="1" noAdjustHandles="1" noChangeArrowheads="1" noChangeShapeType="1" noTextEdit="1"/>
                </p:cNvSpPr>
                <p:nvPr/>
              </p:nvSpPr>
              <p:spPr>
                <a:xfrm>
                  <a:off x="3078714" y="5712378"/>
                  <a:ext cx="1536200"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AB325E7B-89A5-3145-ABA8-0031A1BF0B80}"/>
                </a:ext>
              </a:extLst>
            </p:cNvPr>
            <p:cNvCxnSpPr>
              <a:cxnSpLocks/>
              <a:stCxn id="7" idx="3"/>
              <a:endCxn id="32" idx="1"/>
            </p:cNvCxnSpPr>
            <p:nvPr/>
          </p:nvCxnSpPr>
          <p:spPr>
            <a:xfrm flipV="1">
              <a:off x="2011474" y="4862487"/>
              <a:ext cx="466901"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D0400-50C7-414C-9CD4-E641DBAB1B7B}"/>
                </a:ext>
              </a:extLst>
            </p:cNvPr>
            <p:cNvCxnSpPr>
              <a:cxnSpLocks/>
              <a:stCxn id="8" idx="2"/>
              <a:endCxn id="32" idx="0"/>
            </p:cNvCxnSpPr>
            <p:nvPr/>
          </p:nvCxnSpPr>
          <p:spPr>
            <a:xfrm>
              <a:off x="2550375" y="447936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E84390-6BFD-5941-AF22-8781BE1C6733}"/>
                </a:ext>
              </a:extLst>
            </p:cNvPr>
            <p:cNvCxnSpPr>
              <a:cxnSpLocks/>
              <a:stCxn id="9" idx="6"/>
              <a:endCxn id="28" idx="1"/>
            </p:cNvCxnSpPr>
            <p:nvPr/>
          </p:nvCxnSpPr>
          <p:spPr>
            <a:xfrm flipV="1">
              <a:off x="2171750" y="5907704"/>
              <a:ext cx="233510" cy="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BA5F1A-01A3-5642-A7BA-92EC472CB78F}"/>
                </a:ext>
              </a:extLst>
            </p:cNvPr>
            <p:cNvCxnSpPr>
              <a:cxnSpLocks/>
              <a:stCxn id="28" idx="0"/>
              <a:endCxn id="6" idx="4"/>
            </p:cNvCxnSpPr>
            <p:nvPr/>
          </p:nvCxnSpPr>
          <p:spPr>
            <a:xfrm flipH="1" flipV="1">
              <a:off x="2476855" y="5580186"/>
              <a:ext cx="405"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1951EA-127E-F64F-94DC-1FE39C1BA02F}"/>
                </a:ext>
              </a:extLst>
            </p:cNvPr>
            <p:cNvCxnSpPr>
              <a:cxnSpLocks/>
              <a:stCxn id="28" idx="3"/>
              <a:endCxn id="10" idx="2"/>
            </p:cNvCxnSpPr>
            <p:nvPr/>
          </p:nvCxnSpPr>
          <p:spPr>
            <a:xfrm flipV="1">
              <a:off x="2549260" y="5907135"/>
              <a:ext cx="529454"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A1733-9BF8-374A-900E-E15A2B0F4B11}"/>
                </a:ext>
              </a:extLst>
            </p:cNvPr>
            <p:cNvCxnSpPr>
              <a:cxnSpLocks/>
              <a:stCxn id="6" idx="0"/>
              <a:endCxn id="32" idx="1"/>
            </p:cNvCxnSpPr>
            <p:nvPr/>
          </p:nvCxnSpPr>
          <p:spPr>
            <a:xfrm flipV="1">
              <a:off x="2476855" y="486248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1491E50-4B6C-C243-8D3E-8F2B8AED89EC}"/>
                </a:ext>
              </a:extLst>
            </p:cNvPr>
            <p:cNvGrpSpPr/>
            <p:nvPr/>
          </p:nvGrpSpPr>
          <p:grpSpPr>
            <a:xfrm>
              <a:off x="2432295" y="4744407"/>
              <a:ext cx="703999" cy="449088"/>
              <a:chOff x="6669977" y="2891240"/>
              <a:chExt cx="703999" cy="449088"/>
            </a:xfrm>
          </p:grpSpPr>
          <p:sp>
            <p:nvSpPr>
              <p:cNvPr id="31" name="Rectangle 30">
                <a:extLst>
                  <a:ext uri="{FF2B5EF4-FFF2-40B4-BE49-F238E27FC236}">
                    <a16:creationId xmlns:a16="http://schemas.microsoft.com/office/drawing/2014/main" id="{D40A620C-1BFD-8849-95F0-C304671E130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C42B9CF-77EF-F347-A284-05DCF4FFD03F}"/>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82EFEB7-8C00-7C43-BF8A-9110F29927C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F60C304-7A74-A74F-AF90-324A9B1A0621}"/>
                      </a:ext>
                    </a:extLst>
                  </p:cNvPr>
                  <p:cNvSpPr txBox="1"/>
                  <p:nvPr/>
                </p:nvSpPr>
                <p:spPr>
                  <a:xfrm>
                    <a:off x="6880508" y="3056724"/>
                    <a:ext cx="493468"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𝑈</m:t>
                              </m:r>
                            </m:sup>
                          </m:sSubSup>
                        </m:oMath>
                      </m:oMathPara>
                    </a14:m>
                    <a:endParaRPr lang="en-GB" dirty="0"/>
                  </a:p>
                </p:txBody>
              </p:sp>
            </mc:Choice>
            <mc:Fallback xmlns="">
              <p:sp>
                <p:nvSpPr>
                  <p:cNvPr id="34" name="TextBox 33">
                    <a:extLst>
                      <a:ext uri="{FF2B5EF4-FFF2-40B4-BE49-F238E27FC236}">
                        <a16:creationId xmlns:a16="http://schemas.microsoft.com/office/drawing/2014/main" id="{CF60C304-7A74-A74F-AF90-324A9B1A0621}"/>
                      </a:ext>
                    </a:extLst>
                  </p:cNvPr>
                  <p:cNvSpPr txBox="1">
                    <a:spLocks noRot="1" noChangeAspect="1" noMove="1" noResize="1" noEditPoints="1" noAdjustHandles="1" noChangeArrowheads="1" noChangeShapeType="1" noTextEdit="1"/>
                  </p:cNvSpPr>
                  <p:nvPr/>
                </p:nvSpPr>
                <p:spPr>
                  <a:xfrm>
                    <a:off x="6880508" y="3056724"/>
                    <a:ext cx="493468" cy="283604"/>
                  </a:xfrm>
                  <a:prstGeom prst="rect">
                    <a:avLst/>
                  </a:prstGeom>
                  <a:blipFill>
                    <a:blip r:embed="rId9"/>
                    <a:stretch>
                      <a:fillRect l="-10000" r="-2500" b="-21739"/>
                    </a:stretch>
                  </a:blipFill>
                </p:spPr>
                <p:txBody>
                  <a:bodyPr/>
                  <a:lstStyle/>
                  <a:p>
                    <a:r>
                      <a:rPr lang="en-GB">
                        <a:noFill/>
                      </a:rPr>
                      <a:t> </a:t>
                    </a:r>
                  </a:p>
                </p:txBody>
              </p:sp>
            </mc:Fallback>
          </mc:AlternateContent>
        </p:grpSp>
        <p:cxnSp>
          <p:nvCxnSpPr>
            <p:cNvPr id="21" name="Straight Connector 20">
              <a:extLst>
                <a:ext uri="{FF2B5EF4-FFF2-40B4-BE49-F238E27FC236}">
                  <a16:creationId xmlns:a16="http://schemas.microsoft.com/office/drawing/2014/main" id="{3E5CB1E7-36CD-FC4D-A73A-E99CC629F714}"/>
                </a:ext>
              </a:extLst>
            </p:cNvPr>
            <p:cNvCxnSpPr>
              <a:cxnSpLocks/>
              <a:stCxn id="7" idx="2"/>
              <a:endCxn id="24" idx="0"/>
            </p:cNvCxnSpPr>
            <p:nvPr/>
          </p:nvCxnSpPr>
          <p:spPr>
            <a:xfrm flipH="1">
              <a:off x="1179301" y="5038247"/>
              <a:ext cx="1398"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24267D-29C5-F647-A699-A23A288D3E43}"/>
                </a:ext>
              </a:extLst>
            </p:cNvPr>
            <p:cNvCxnSpPr>
              <a:cxnSpLocks/>
              <a:stCxn id="24" idx="2"/>
              <a:endCxn id="9" idx="0"/>
            </p:cNvCxnSpPr>
            <p:nvPr/>
          </p:nvCxnSpPr>
          <p:spPr>
            <a:xfrm flipH="1">
              <a:off x="1177932" y="5449737"/>
              <a:ext cx="1369" cy="26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B125A05-0E64-6442-9A4D-311BEA2DA1DA}"/>
                </a:ext>
              </a:extLst>
            </p:cNvPr>
            <p:cNvGrpSpPr/>
            <p:nvPr/>
          </p:nvGrpSpPr>
          <p:grpSpPr>
            <a:xfrm>
              <a:off x="2359180" y="5789624"/>
              <a:ext cx="751567" cy="425047"/>
              <a:chOff x="2326841" y="4990483"/>
              <a:chExt cx="751567" cy="425047"/>
            </a:xfrm>
          </p:grpSpPr>
          <p:sp>
            <p:nvSpPr>
              <p:cNvPr id="27" name="Rectangle 26">
                <a:extLst>
                  <a:ext uri="{FF2B5EF4-FFF2-40B4-BE49-F238E27FC236}">
                    <a16:creationId xmlns:a16="http://schemas.microsoft.com/office/drawing/2014/main" id="{D34FA4AD-BECB-B44E-8F0A-777F58B26C19}"/>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73B58C3-5695-2348-877D-738FA6F0C18C}"/>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437C44F-BB27-4644-B413-C5E4D712DD89}"/>
                      </a:ext>
                    </a:extLst>
                  </p:cNvPr>
                  <p:cNvSpPr txBox="1"/>
                  <p:nvPr/>
                </p:nvSpPr>
                <p:spPr>
                  <a:xfrm>
                    <a:off x="2584940" y="5133914"/>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30" name="TextBox 29">
                    <a:extLst>
                      <a:ext uri="{FF2B5EF4-FFF2-40B4-BE49-F238E27FC236}">
                        <a16:creationId xmlns:a16="http://schemas.microsoft.com/office/drawing/2014/main" id="{0437C44F-BB27-4644-B413-C5E4D712DD89}"/>
                      </a:ext>
                    </a:extLst>
                  </p:cNvPr>
                  <p:cNvSpPr txBox="1">
                    <a:spLocks noRot="1" noChangeAspect="1" noMove="1" noResize="1" noEditPoints="1" noAdjustHandles="1" noChangeArrowheads="1" noChangeShapeType="1" noTextEdit="1"/>
                  </p:cNvSpPr>
                  <p:nvPr/>
                </p:nvSpPr>
                <p:spPr>
                  <a:xfrm>
                    <a:off x="2584940" y="5133914"/>
                    <a:ext cx="493468" cy="281616"/>
                  </a:xfrm>
                  <a:prstGeom prst="rect">
                    <a:avLst/>
                  </a:prstGeom>
                  <a:blipFill>
                    <a:blip r:embed="rId10"/>
                    <a:stretch>
                      <a:fillRect l="-10000" r="-2500" b="-21739"/>
                    </a:stretch>
                  </a:blipFill>
                </p:spPr>
                <p:txBody>
                  <a:bodyPr/>
                  <a:lstStyle/>
                  <a:p>
                    <a:r>
                      <a:rPr lang="en-GB">
                        <a:noFill/>
                      </a:rPr>
                      <a:t> </a:t>
                    </a:r>
                  </a:p>
                </p:txBody>
              </p:sp>
            </mc:Fallback>
          </mc:AlternateContent>
          <p:sp>
            <p:nvSpPr>
              <p:cNvPr id="57" name="Rectangle 56">
                <a:extLst>
                  <a:ext uri="{FF2B5EF4-FFF2-40B4-BE49-F238E27FC236}">
                    <a16:creationId xmlns:a16="http://schemas.microsoft.com/office/drawing/2014/main" id="{64EDE2BF-7D20-8446-8F9F-7463385937CE}"/>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D0ADEE15-B99D-0D41-88B7-6B200B5FC4E3}"/>
                </a:ext>
              </a:extLst>
            </p:cNvPr>
            <p:cNvGrpSpPr/>
            <p:nvPr/>
          </p:nvGrpSpPr>
          <p:grpSpPr>
            <a:xfrm>
              <a:off x="1061221" y="5259657"/>
              <a:ext cx="727271" cy="397408"/>
              <a:chOff x="6669977" y="2891240"/>
              <a:chExt cx="727271" cy="397408"/>
            </a:xfrm>
          </p:grpSpPr>
          <p:sp>
            <p:nvSpPr>
              <p:cNvPr id="23" name="Rectangle 22">
                <a:extLst>
                  <a:ext uri="{FF2B5EF4-FFF2-40B4-BE49-F238E27FC236}">
                    <a16:creationId xmlns:a16="http://schemas.microsoft.com/office/drawing/2014/main" id="{31E4AF33-EDFA-7744-A1ED-2DE8D82127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368DEFD-6E62-3242-ABFD-D654EA0B1C1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BFE64ED-4795-2548-9E37-64F80E8A30EA}"/>
                      </a:ext>
                    </a:extLst>
                  </p:cNvPr>
                  <p:cNvSpPr txBox="1"/>
                  <p:nvPr/>
                </p:nvSpPr>
                <p:spPr>
                  <a:xfrm>
                    <a:off x="6903780" y="3007609"/>
                    <a:ext cx="493468" cy="281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26" name="TextBox 25">
                    <a:extLst>
                      <a:ext uri="{FF2B5EF4-FFF2-40B4-BE49-F238E27FC236}">
                        <a16:creationId xmlns:a16="http://schemas.microsoft.com/office/drawing/2014/main" id="{4BFE64ED-4795-2548-9E37-64F80E8A30EA}"/>
                      </a:ext>
                    </a:extLst>
                  </p:cNvPr>
                  <p:cNvSpPr txBox="1">
                    <a:spLocks noRot="1" noChangeAspect="1" noMove="1" noResize="1" noEditPoints="1" noAdjustHandles="1" noChangeArrowheads="1" noChangeShapeType="1" noTextEdit="1"/>
                  </p:cNvSpPr>
                  <p:nvPr/>
                </p:nvSpPr>
                <p:spPr>
                  <a:xfrm>
                    <a:off x="6903780" y="3007609"/>
                    <a:ext cx="493468" cy="281039"/>
                  </a:xfrm>
                  <a:prstGeom prst="rect">
                    <a:avLst/>
                  </a:prstGeom>
                  <a:blipFill>
                    <a:blip r:embed="rId11"/>
                    <a:stretch>
                      <a:fillRect l="-10000" r="-2500" b="-26087"/>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496BADBF-8216-6344-84A4-B31DED93FAD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AC2448C-8D35-9D46-8345-4CEFABC59733}"/>
                    </a:ext>
                  </a:extLst>
                </p:cNvPr>
                <p:cNvSpPr txBox="1"/>
                <p:nvPr/>
              </p:nvSpPr>
              <p:spPr>
                <a:xfrm>
                  <a:off x="6351559" y="5190673"/>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sub>
                        </m:sSub>
                      </m:oMath>
                    </m:oMathPara>
                  </a14:m>
                  <a:endParaRPr lang="en-GB" dirty="0"/>
                </a:p>
              </p:txBody>
            </p:sp>
          </mc:Choice>
          <mc:Fallback xmlns="">
            <p:sp>
              <p:nvSpPr>
                <p:cNvPr id="76" name="TextBox 75">
                  <a:extLst>
                    <a:ext uri="{FF2B5EF4-FFF2-40B4-BE49-F238E27FC236}">
                      <a16:creationId xmlns:a16="http://schemas.microsoft.com/office/drawing/2014/main" id="{1AC2448C-8D35-9D46-8345-4CEFABC59733}"/>
                    </a:ext>
                  </a:extLst>
                </p:cNvPr>
                <p:cNvSpPr txBox="1">
                  <a:spLocks noRot="1" noChangeAspect="1" noMove="1" noResize="1" noEditPoints="1" noAdjustHandles="1" noChangeArrowheads="1" noChangeShapeType="1" noTextEdit="1"/>
                </p:cNvSpPr>
                <p:nvPr/>
              </p:nvSpPr>
              <p:spPr>
                <a:xfrm>
                  <a:off x="6351559" y="5190673"/>
                  <a:ext cx="840984" cy="389513"/>
                </a:xfrm>
                <a:prstGeom prst="ellipse">
                  <a:avLst/>
                </a:prstGeom>
                <a:blipFill>
                  <a:blip r:embed="rId12"/>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FA88DB7-727C-5A4D-9D88-A39D0BD3BA5D}"/>
                    </a:ext>
                  </a:extLst>
                </p:cNvPr>
                <p:cNvSpPr txBox="1"/>
                <p:nvPr/>
              </p:nvSpPr>
              <p:spPr>
                <a:xfrm>
                  <a:off x="4954890" y="4688545"/>
                  <a:ext cx="1388825"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7" name="TextBox 76">
                  <a:extLst>
                    <a:ext uri="{FF2B5EF4-FFF2-40B4-BE49-F238E27FC236}">
                      <a16:creationId xmlns:a16="http://schemas.microsoft.com/office/drawing/2014/main" id="{8FA88DB7-727C-5A4D-9D88-A39D0BD3BA5D}"/>
                    </a:ext>
                  </a:extLst>
                </p:cNvPr>
                <p:cNvSpPr txBox="1">
                  <a:spLocks noRot="1" noChangeAspect="1" noMove="1" noResize="1" noEditPoints="1" noAdjustHandles="1" noChangeArrowheads="1" noChangeShapeType="1" noTextEdit="1"/>
                </p:cNvSpPr>
                <p:nvPr/>
              </p:nvSpPr>
              <p:spPr>
                <a:xfrm>
                  <a:off x="4954890" y="4688545"/>
                  <a:ext cx="1388825" cy="349702"/>
                </a:xfrm>
                <a:prstGeom prst="rect">
                  <a:avLst/>
                </a:prstGeom>
                <a:blipFill>
                  <a:blip r:embed="rId13"/>
                  <a:stretch>
                    <a:fillRect l="-89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9302487-3B84-9249-A785-306A0C76AFC1}"/>
                    </a:ext>
                  </a:extLst>
                </p:cNvPr>
                <p:cNvSpPr txBox="1"/>
                <p:nvPr/>
              </p:nvSpPr>
              <p:spPr>
                <a:xfrm>
                  <a:off x="6270545" y="3929117"/>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sub>
                        </m:sSub>
                      </m:oMath>
                    </m:oMathPara>
                  </a14:m>
                  <a:endParaRPr lang="en-GB" dirty="0"/>
                </a:p>
              </p:txBody>
            </p:sp>
          </mc:Choice>
          <mc:Fallback xmlns="">
            <p:sp>
              <p:nvSpPr>
                <p:cNvPr id="78" name="TextBox 77">
                  <a:extLst>
                    <a:ext uri="{FF2B5EF4-FFF2-40B4-BE49-F238E27FC236}">
                      <a16:creationId xmlns:a16="http://schemas.microsoft.com/office/drawing/2014/main" id="{E9302487-3B84-9249-A785-306A0C76AFC1}"/>
                    </a:ext>
                  </a:extLst>
                </p:cNvPr>
                <p:cNvSpPr txBox="1">
                  <a:spLocks noRot="1" noChangeAspect="1" noMove="1" noResize="1" noEditPoints="1" noAdjustHandles="1" noChangeArrowheads="1" noChangeShapeType="1" noTextEdit="1"/>
                </p:cNvSpPr>
                <p:nvPr/>
              </p:nvSpPr>
              <p:spPr>
                <a:xfrm>
                  <a:off x="6270545" y="3929117"/>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6E952F6A-C64D-6346-B021-FE8591FF22C1}"/>
                    </a:ext>
                  </a:extLst>
                </p:cNvPr>
                <p:cNvSpPr txBox="1"/>
                <p:nvPr/>
              </p:nvSpPr>
              <p:spPr>
                <a:xfrm>
                  <a:off x="4874331" y="5712947"/>
                  <a:ext cx="155034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9" name="TextBox 78">
                  <a:extLst>
                    <a:ext uri="{FF2B5EF4-FFF2-40B4-BE49-F238E27FC236}">
                      <a16:creationId xmlns:a16="http://schemas.microsoft.com/office/drawing/2014/main" id="{6E952F6A-C64D-6346-B021-FE8591FF22C1}"/>
                    </a:ext>
                  </a:extLst>
                </p:cNvPr>
                <p:cNvSpPr txBox="1">
                  <a:spLocks noRot="1" noChangeAspect="1" noMove="1" noResize="1" noEditPoints="1" noAdjustHandles="1" noChangeArrowheads="1" noChangeShapeType="1" noTextEdit="1"/>
                </p:cNvSpPr>
                <p:nvPr/>
              </p:nvSpPr>
              <p:spPr>
                <a:xfrm>
                  <a:off x="4874331" y="5712947"/>
                  <a:ext cx="155034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A981356-0336-3849-8B10-F5E4861B07F7}"/>
                    </a:ext>
                  </a:extLst>
                </p:cNvPr>
                <p:cNvSpPr txBox="1"/>
                <p:nvPr/>
              </p:nvSpPr>
              <p:spPr>
                <a:xfrm>
                  <a:off x="7393460" y="5712378"/>
                  <a:ext cx="119822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0" name="TextBox 79">
                  <a:extLst>
                    <a:ext uri="{FF2B5EF4-FFF2-40B4-BE49-F238E27FC236}">
                      <a16:creationId xmlns:a16="http://schemas.microsoft.com/office/drawing/2014/main" id="{DA981356-0336-3849-8B10-F5E4861B07F7}"/>
                    </a:ext>
                  </a:extLst>
                </p:cNvPr>
                <p:cNvSpPr txBox="1">
                  <a:spLocks noRot="1" noChangeAspect="1" noMove="1" noResize="1" noEditPoints="1" noAdjustHandles="1" noChangeArrowheads="1" noChangeShapeType="1" noTextEdit="1"/>
                </p:cNvSpPr>
                <p:nvPr/>
              </p:nvSpPr>
              <p:spPr>
                <a:xfrm>
                  <a:off x="7393460" y="5712378"/>
                  <a:ext cx="1198227"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73199919-16CE-3C43-8F13-5F752A45C891}"/>
                </a:ext>
              </a:extLst>
            </p:cNvPr>
            <p:cNvCxnSpPr>
              <a:cxnSpLocks/>
              <a:stCxn id="77" idx="3"/>
              <a:endCxn id="89" idx="1"/>
            </p:cNvCxnSpPr>
            <p:nvPr/>
          </p:nvCxnSpPr>
          <p:spPr>
            <a:xfrm flipV="1">
              <a:off x="6343715" y="4862487"/>
              <a:ext cx="428002"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91DB670-764D-C848-9080-2B93DD2BAFFB}"/>
                </a:ext>
              </a:extLst>
            </p:cNvPr>
            <p:cNvCxnSpPr>
              <a:cxnSpLocks/>
              <a:stCxn id="78" idx="2"/>
              <a:endCxn id="89" idx="0"/>
            </p:cNvCxnSpPr>
            <p:nvPr/>
          </p:nvCxnSpPr>
          <p:spPr>
            <a:xfrm>
              <a:off x="6842608" y="4479364"/>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3B0AB54-1967-C647-A4ED-745011DC1B38}"/>
                </a:ext>
              </a:extLst>
            </p:cNvPr>
            <p:cNvCxnSpPr>
              <a:cxnSpLocks/>
              <a:stCxn id="79" idx="6"/>
              <a:endCxn id="96" idx="1"/>
            </p:cNvCxnSpPr>
            <p:nvPr/>
          </p:nvCxnSpPr>
          <p:spPr>
            <a:xfrm>
              <a:off x="6424676" y="5907704"/>
              <a:ext cx="273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59F7FF-EF6B-C944-B8FE-214F67C9CBBE}"/>
                </a:ext>
              </a:extLst>
            </p:cNvPr>
            <p:cNvCxnSpPr>
              <a:cxnSpLocks/>
              <a:stCxn id="96" idx="0"/>
              <a:endCxn id="76" idx="4"/>
            </p:cNvCxnSpPr>
            <p:nvPr/>
          </p:nvCxnSpPr>
          <p:spPr>
            <a:xfrm flipV="1">
              <a:off x="6770608" y="5580186"/>
              <a:ext cx="1443"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45D8FF2-8400-1C45-ADAA-C6143F151328}"/>
                </a:ext>
              </a:extLst>
            </p:cNvPr>
            <p:cNvCxnSpPr>
              <a:cxnSpLocks/>
              <a:stCxn id="96" idx="3"/>
              <a:endCxn id="80" idx="2"/>
            </p:cNvCxnSpPr>
            <p:nvPr/>
          </p:nvCxnSpPr>
          <p:spPr>
            <a:xfrm flipV="1">
              <a:off x="6842608" y="5907135"/>
              <a:ext cx="550852"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D4981C-DD5E-8E4A-A20E-BD1FD158446D}"/>
                </a:ext>
              </a:extLst>
            </p:cNvPr>
            <p:cNvCxnSpPr>
              <a:cxnSpLocks/>
              <a:stCxn id="76" idx="0"/>
              <a:endCxn id="89" idx="1"/>
            </p:cNvCxnSpPr>
            <p:nvPr/>
          </p:nvCxnSpPr>
          <p:spPr>
            <a:xfrm flipH="1" flipV="1">
              <a:off x="6771717" y="4862487"/>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2D146A3-7356-FE4E-B3CA-1DAD0D0BA296}"/>
                </a:ext>
              </a:extLst>
            </p:cNvPr>
            <p:cNvGrpSpPr/>
            <p:nvPr/>
          </p:nvGrpSpPr>
          <p:grpSpPr>
            <a:xfrm>
              <a:off x="6725637" y="4744407"/>
              <a:ext cx="544147" cy="446266"/>
              <a:chOff x="6669977" y="2891240"/>
              <a:chExt cx="544147" cy="446266"/>
            </a:xfrm>
          </p:grpSpPr>
          <p:sp>
            <p:nvSpPr>
              <p:cNvPr id="88" name="Rectangle 87">
                <a:extLst>
                  <a:ext uri="{FF2B5EF4-FFF2-40B4-BE49-F238E27FC236}">
                    <a16:creationId xmlns:a16="http://schemas.microsoft.com/office/drawing/2014/main" id="{2974E1E6-CA5F-DD4B-B4B8-255898002A4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4D52C33-C95E-5446-B0B6-0F4F0548869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A9428CD0-3137-1D45-8010-42AF5F30F1A6}"/>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B7685E6-F464-A140-8B25-3FD59E50339D}"/>
                      </a:ext>
                    </a:extLst>
                  </p:cNvPr>
                  <p:cNvSpPr txBox="1"/>
                  <p:nvPr/>
                </p:nvSpPr>
                <p:spPr>
                  <a:xfrm>
                    <a:off x="6880508" y="3056724"/>
                    <a:ext cx="333616"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𝑈</m:t>
                              </m:r>
                            </m:sup>
                          </m:sSubSup>
                        </m:oMath>
                      </m:oMathPara>
                    </a14:m>
                    <a:endParaRPr lang="en-GB" dirty="0"/>
                  </a:p>
                </p:txBody>
              </p:sp>
            </mc:Choice>
            <mc:Fallback xmlns="">
              <p:sp>
                <p:nvSpPr>
                  <p:cNvPr id="91" name="TextBox 90">
                    <a:extLst>
                      <a:ext uri="{FF2B5EF4-FFF2-40B4-BE49-F238E27FC236}">
                        <a16:creationId xmlns:a16="http://schemas.microsoft.com/office/drawing/2014/main" id="{5B7685E6-F464-A140-8B25-3FD59E50339D}"/>
                      </a:ext>
                    </a:extLst>
                  </p:cNvPr>
                  <p:cNvSpPr txBox="1">
                    <a:spLocks noRot="1" noChangeAspect="1" noMove="1" noResize="1" noEditPoints="1" noAdjustHandles="1" noChangeArrowheads="1" noChangeShapeType="1" noTextEdit="1"/>
                  </p:cNvSpPr>
                  <p:nvPr/>
                </p:nvSpPr>
                <p:spPr>
                  <a:xfrm>
                    <a:off x="6880508" y="3056724"/>
                    <a:ext cx="333616" cy="280782"/>
                  </a:xfrm>
                  <a:prstGeom prst="rect">
                    <a:avLst/>
                  </a:prstGeom>
                  <a:blipFill>
                    <a:blip r:embed="rId17"/>
                    <a:stretch>
                      <a:fillRect l="-14286" b="-21739"/>
                    </a:stretch>
                  </a:blipFill>
                </p:spPr>
                <p:txBody>
                  <a:bodyPr/>
                  <a:lstStyle/>
                  <a:p>
                    <a:r>
                      <a:rPr lang="en-GB">
                        <a:noFill/>
                      </a:rPr>
                      <a:t> </a:t>
                    </a:r>
                  </a:p>
                </p:txBody>
              </p:sp>
            </mc:Fallback>
          </mc:AlternateContent>
        </p:grpSp>
        <p:cxnSp>
          <p:nvCxnSpPr>
            <p:cNvPr id="92" name="Straight Connector 91">
              <a:extLst>
                <a:ext uri="{FF2B5EF4-FFF2-40B4-BE49-F238E27FC236}">
                  <a16:creationId xmlns:a16="http://schemas.microsoft.com/office/drawing/2014/main" id="{B2255CA1-7FA0-724C-9825-CAF3AA94C384}"/>
                </a:ext>
              </a:extLst>
            </p:cNvPr>
            <p:cNvCxnSpPr>
              <a:cxnSpLocks/>
              <a:stCxn id="77" idx="2"/>
              <a:endCxn id="101" idx="0"/>
            </p:cNvCxnSpPr>
            <p:nvPr/>
          </p:nvCxnSpPr>
          <p:spPr>
            <a:xfrm flipH="1">
              <a:off x="5647859" y="5038247"/>
              <a:ext cx="1444"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9782721-E866-9846-8F0C-C074A5C23559}"/>
                </a:ext>
              </a:extLst>
            </p:cNvPr>
            <p:cNvCxnSpPr>
              <a:cxnSpLocks/>
              <a:stCxn id="101" idx="2"/>
              <a:endCxn id="79" idx="0"/>
            </p:cNvCxnSpPr>
            <p:nvPr/>
          </p:nvCxnSpPr>
          <p:spPr>
            <a:xfrm>
              <a:off x="5647859" y="5449737"/>
              <a:ext cx="1645" cy="263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50C433C-4DDB-8F46-B264-F02ECCF2C1B6}"/>
                </a:ext>
              </a:extLst>
            </p:cNvPr>
            <p:cNvGrpSpPr/>
            <p:nvPr/>
          </p:nvGrpSpPr>
          <p:grpSpPr>
            <a:xfrm>
              <a:off x="6652528" y="5789624"/>
              <a:ext cx="603086" cy="422225"/>
              <a:chOff x="2326841" y="4990483"/>
              <a:chExt cx="603086" cy="422225"/>
            </a:xfrm>
          </p:grpSpPr>
          <p:sp>
            <p:nvSpPr>
              <p:cNvPr id="95" name="Rectangle 94">
                <a:extLst>
                  <a:ext uri="{FF2B5EF4-FFF2-40B4-BE49-F238E27FC236}">
                    <a16:creationId xmlns:a16="http://schemas.microsoft.com/office/drawing/2014/main" id="{60904308-0E22-4D40-81BF-AD2A0A01857A}"/>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169ADAF9-21C8-384F-A027-93B54DCBD8B0}"/>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798CB07-A8AD-F048-9D99-8B6BBCEA370B}"/>
                      </a:ext>
                    </a:extLst>
                  </p:cNvPr>
                  <p:cNvSpPr txBox="1"/>
                  <p:nvPr/>
                </p:nvSpPr>
                <p:spPr>
                  <a:xfrm>
                    <a:off x="2624651" y="5133914"/>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7" name="TextBox 96">
                    <a:extLst>
                      <a:ext uri="{FF2B5EF4-FFF2-40B4-BE49-F238E27FC236}">
                        <a16:creationId xmlns:a16="http://schemas.microsoft.com/office/drawing/2014/main" id="{2798CB07-A8AD-F048-9D99-8B6BBCEA370B}"/>
                      </a:ext>
                    </a:extLst>
                  </p:cNvPr>
                  <p:cNvSpPr txBox="1">
                    <a:spLocks noRot="1" noChangeAspect="1" noMove="1" noResize="1" noEditPoints="1" noAdjustHandles="1" noChangeArrowheads="1" noChangeShapeType="1" noTextEdit="1"/>
                  </p:cNvSpPr>
                  <p:nvPr/>
                </p:nvSpPr>
                <p:spPr>
                  <a:xfrm>
                    <a:off x="2624651" y="5133914"/>
                    <a:ext cx="305276" cy="278794"/>
                  </a:xfrm>
                  <a:prstGeom prst="rect">
                    <a:avLst/>
                  </a:prstGeom>
                  <a:blipFill>
                    <a:blip r:embed="rId18"/>
                    <a:stretch>
                      <a:fillRect l="-16000" r="-8000" b="-21739"/>
                    </a:stretch>
                  </a:blipFill>
                </p:spPr>
                <p:txBody>
                  <a:bodyPr/>
                  <a:lstStyle/>
                  <a:p>
                    <a:r>
                      <a:rPr lang="en-GB">
                        <a:noFill/>
                      </a:rPr>
                      <a:t> </a:t>
                    </a:r>
                  </a:p>
                </p:txBody>
              </p:sp>
            </mc:Fallback>
          </mc:AlternateContent>
          <p:sp>
            <p:nvSpPr>
              <p:cNvPr id="98" name="Rectangle 97">
                <a:extLst>
                  <a:ext uri="{FF2B5EF4-FFF2-40B4-BE49-F238E27FC236}">
                    <a16:creationId xmlns:a16="http://schemas.microsoft.com/office/drawing/2014/main" id="{F1A63041-7F75-D841-90C8-1DF321E44F06}"/>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5BA503F2-FF8C-4147-B5AE-31E73BE0A61D}"/>
                </a:ext>
              </a:extLst>
            </p:cNvPr>
            <p:cNvGrpSpPr/>
            <p:nvPr/>
          </p:nvGrpSpPr>
          <p:grpSpPr>
            <a:xfrm>
              <a:off x="5529779" y="5259657"/>
              <a:ext cx="534142" cy="394587"/>
              <a:chOff x="6669977" y="2891240"/>
              <a:chExt cx="534142" cy="394587"/>
            </a:xfrm>
          </p:grpSpPr>
          <p:sp>
            <p:nvSpPr>
              <p:cNvPr id="100" name="Rectangle 99">
                <a:extLst>
                  <a:ext uri="{FF2B5EF4-FFF2-40B4-BE49-F238E27FC236}">
                    <a16:creationId xmlns:a16="http://schemas.microsoft.com/office/drawing/2014/main" id="{18256A49-3897-AF42-9851-F6E8ECCB5F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BA491F6-B985-AD42-BCA1-477D5E6AB005}"/>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DB559A4-B81A-0F4F-ACB5-AC3B94C61A21}"/>
                      </a:ext>
                    </a:extLst>
                  </p:cNvPr>
                  <p:cNvSpPr txBox="1"/>
                  <p:nvPr/>
                </p:nvSpPr>
                <p:spPr>
                  <a:xfrm>
                    <a:off x="6903780" y="3007609"/>
                    <a:ext cx="300339"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oMath>
                      </m:oMathPara>
                    </a14:m>
                    <a:endParaRPr lang="en-GB" dirty="0"/>
                  </a:p>
                </p:txBody>
              </p:sp>
            </mc:Choice>
            <mc:Fallback xmlns="">
              <p:sp>
                <p:nvSpPr>
                  <p:cNvPr id="102" name="TextBox 101">
                    <a:extLst>
                      <a:ext uri="{FF2B5EF4-FFF2-40B4-BE49-F238E27FC236}">
                        <a16:creationId xmlns:a16="http://schemas.microsoft.com/office/drawing/2014/main" id="{2DB559A4-B81A-0F4F-ACB5-AC3B94C61A21}"/>
                      </a:ext>
                    </a:extLst>
                  </p:cNvPr>
                  <p:cNvSpPr txBox="1">
                    <a:spLocks noRot="1" noChangeAspect="1" noMove="1" noResize="1" noEditPoints="1" noAdjustHandles="1" noChangeArrowheads="1" noChangeShapeType="1" noTextEdit="1"/>
                  </p:cNvSpPr>
                  <p:nvPr/>
                </p:nvSpPr>
                <p:spPr>
                  <a:xfrm>
                    <a:off x="6903780" y="3007609"/>
                    <a:ext cx="300339" cy="278218"/>
                  </a:xfrm>
                  <a:prstGeom prst="rect">
                    <a:avLst/>
                  </a:prstGeom>
                  <a:blipFill>
                    <a:blip r:embed="rId19"/>
                    <a:stretch>
                      <a:fillRect l="-16000" r="-4000" b="-26087"/>
                    </a:stretch>
                  </a:blipFill>
                </p:spPr>
                <p:txBody>
                  <a:bodyPr/>
                  <a:lstStyle/>
                  <a:p>
                    <a:r>
                      <a:rPr lang="en-GB">
                        <a:noFill/>
                      </a:rPr>
                      <a:t> </a:t>
                    </a:r>
                  </a:p>
                </p:txBody>
              </p:sp>
            </mc:Fallback>
          </mc:AlternateContent>
          <p:sp>
            <p:nvSpPr>
              <p:cNvPr id="103" name="Rectangle 102">
                <a:extLst>
                  <a:ext uri="{FF2B5EF4-FFF2-40B4-BE49-F238E27FC236}">
                    <a16:creationId xmlns:a16="http://schemas.microsoft.com/office/drawing/2014/main" id="{27701FC2-54B0-9D40-99CD-9AF8B9F6F57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6" name="Straight Connector 115">
              <a:extLst>
                <a:ext uri="{FF2B5EF4-FFF2-40B4-BE49-F238E27FC236}">
                  <a16:creationId xmlns:a16="http://schemas.microsoft.com/office/drawing/2014/main" id="{D6D61534-81D6-9E46-AEDC-17B1D795B35B}"/>
                </a:ext>
              </a:extLst>
            </p:cNvPr>
            <p:cNvCxnSpPr>
              <a:cxnSpLocks/>
              <a:stCxn id="6" idx="6"/>
              <a:endCxn id="120" idx="1"/>
            </p:cNvCxnSpPr>
            <p:nvPr/>
          </p:nvCxnSpPr>
          <p:spPr>
            <a:xfrm flipV="1">
              <a:off x="3015951" y="5383929"/>
              <a:ext cx="1585491"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F3CB048-D931-CF4A-A964-3A810FA77E07}"/>
                </a:ext>
              </a:extLst>
            </p:cNvPr>
            <p:cNvCxnSpPr>
              <a:cxnSpLocks/>
              <a:stCxn id="120" idx="3"/>
              <a:endCxn id="76" idx="3"/>
            </p:cNvCxnSpPr>
            <p:nvPr/>
          </p:nvCxnSpPr>
          <p:spPr>
            <a:xfrm>
              <a:off x="4745442" y="5383929"/>
              <a:ext cx="1729276" cy="139214"/>
            </a:xfrm>
            <a:prstGeom prst="curvedConnector4">
              <a:avLst>
                <a:gd name="adj1" fmla="val 46439"/>
                <a:gd name="adj2" fmla="val 21307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64EBE9E-093A-864E-9DF2-28C2FE549C13}"/>
                </a:ext>
              </a:extLst>
            </p:cNvPr>
            <p:cNvGrpSpPr/>
            <p:nvPr/>
          </p:nvGrpSpPr>
          <p:grpSpPr>
            <a:xfrm>
              <a:off x="4555362" y="5265849"/>
              <a:ext cx="558294" cy="420739"/>
              <a:chOff x="2326841" y="4990483"/>
              <a:chExt cx="558294" cy="420739"/>
            </a:xfrm>
          </p:grpSpPr>
          <p:sp>
            <p:nvSpPr>
              <p:cNvPr id="119" name="Rectangle 118">
                <a:extLst>
                  <a:ext uri="{FF2B5EF4-FFF2-40B4-BE49-F238E27FC236}">
                    <a16:creationId xmlns:a16="http://schemas.microsoft.com/office/drawing/2014/main" id="{B7976A3F-044C-8C4E-A972-986D56B8C7C2}"/>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1008973C-4E6A-1747-B7AF-D0A587A003E4}"/>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63D4D35-FAE9-5F41-82AA-35CED674BD7D}"/>
                      </a:ext>
                    </a:extLst>
                  </p:cNvPr>
                  <p:cNvSpPr txBox="1"/>
                  <p:nvPr/>
                </p:nvSpPr>
                <p:spPr>
                  <a:xfrm>
                    <a:off x="2563700" y="5134223"/>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21" name="TextBox 120">
                    <a:extLst>
                      <a:ext uri="{FF2B5EF4-FFF2-40B4-BE49-F238E27FC236}">
                        <a16:creationId xmlns:a16="http://schemas.microsoft.com/office/drawing/2014/main" id="{163D4D35-FAE9-5F41-82AA-35CED674BD7D}"/>
                      </a:ext>
                    </a:extLst>
                  </p:cNvPr>
                  <p:cNvSpPr txBox="1">
                    <a:spLocks noRot="1" noChangeAspect="1" noMove="1" noResize="1" noEditPoints="1" noAdjustHandles="1" noChangeArrowheads="1" noChangeShapeType="1" noTextEdit="1"/>
                  </p:cNvSpPr>
                  <p:nvPr/>
                </p:nvSpPr>
                <p:spPr>
                  <a:xfrm>
                    <a:off x="2563700" y="5134223"/>
                    <a:ext cx="321435" cy="276999"/>
                  </a:xfrm>
                  <a:prstGeom prst="rect">
                    <a:avLst/>
                  </a:prstGeom>
                  <a:blipFill>
                    <a:blip r:embed="rId20"/>
                    <a:stretch>
                      <a:fillRect l="-14815" t="-4348" r="-3704" b="-21739"/>
                    </a:stretch>
                  </a:blipFill>
                </p:spPr>
                <p:txBody>
                  <a:bodyPr/>
                  <a:lstStyle/>
                  <a:p>
                    <a:r>
                      <a:rPr lang="en-GB">
                        <a:noFill/>
                      </a:rPr>
                      <a:t> </a:t>
                    </a:r>
                  </a:p>
                </p:txBody>
              </p:sp>
            </mc:Fallback>
          </mc:AlternateContent>
          <p:sp>
            <p:nvSpPr>
              <p:cNvPr id="122" name="Rectangle 121">
                <a:extLst>
                  <a:ext uri="{FF2B5EF4-FFF2-40B4-BE49-F238E27FC236}">
                    <a16:creationId xmlns:a16="http://schemas.microsoft.com/office/drawing/2014/main" id="{8F380FC8-247A-2E4E-8D30-CF5E6B3EE30A}"/>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577596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Exact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0"/>
                <a:ext cx="8005552" cy="5018723"/>
              </a:xfrm>
            </p:spPr>
            <p:txBody>
              <a:bodyPr>
                <a:normAutofit/>
              </a:bodyPr>
              <a:lstStyle/>
              <a:p>
                <a:r>
                  <a:rPr lang="en-GB" dirty="0"/>
                  <a:t>EU query at step </a:t>
                </a:r>
                <a14:m>
                  <m:oMath xmlns:m="http://schemas.openxmlformats.org/officeDocument/2006/math">
                    <m:r>
                      <a:rPr lang="de-DE" i="1">
                        <a:latin typeface="Cambria Math" panose="02040503050406030204" pitchFamily="18" charset="0"/>
                        <a:ea typeface="Cambria Math" panose="02040503050406030204" pitchFamily="18" charset="0"/>
                      </a:rPr>
                      <m:t>𝜏</m:t>
                    </m:r>
                  </m:oMath>
                </a14:m>
                <a:r>
                  <a:rPr lang="en-GB" dirty="0"/>
                  <a:t> in a PDM with PDecMs</a:t>
                </a:r>
              </a:p>
              <a:p>
                <a:pPr marL="0" indent="0">
                  <a:buNone/>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𝑒𝑢</m:t>
                      </m:r>
                      <m:d>
                        <m:dPr>
                          <m:ctrlPr>
                            <a:rPr lang="de-DE" sz="2400" i="1">
                              <a:latin typeface="Cambria Math" panose="02040503050406030204" pitchFamily="18" charset="0"/>
                            </a:rPr>
                          </m:ctrlPr>
                        </m:dPr>
                        <m:e>
                          <m:sSub>
                            <m:sSubPr>
                              <m:ctrlPr>
                                <a:rPr lang="de-DE" sz="2400" b="0" i="1" smtClean="0">
                                  <a:latin typeface="Cambria Math" panose="02040503050406030204" pitchFamily="18" charset="0"/>
                                </a:rPr>
                              </m:ctrlPr>
                            </m:sSubPr>
                            <m:e>
                              <m:r>
                                <a:rPr lang="de-DE" sz="2400" b="1" i="1">
                                  <a:latin typeface="Cambria Math" panose="02040503050406030204" pitchFamily="18" charset="0"/>
                                </a:rPr>
                                <m:t>𝑬</m:t>
                              </m:r>
                            </m:e>
                            <m:sub>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𝜏</m:t>
                              </m:r>
                            </m:sub>
                          </m:sSub>
                          <m:r>
                            <a:rPr lang="de-DE" sz="2400" i="1">
                              <a:latin typeface="Cambria Math" panose="02040503050406030204" pitchFamily="18" charset="0"/>
                            </a:rPr>
                            <m:t>,</m:t>
                          </m:r>
                          <m:sSub>
                            <m:sSubPr>
                              <m:ctrlPr>
                                <a:rPr lang="de-DE" sz="2400" b="1" i="1" smtClean="0">
                                  <a:latin typeface="Cambria Math" panose="02040503050406030204" pitchFamily="18" charset="0"/>
                                </a:rPr>
                              </m:ctrlPr>
                            </m:sSubPr>
                            <m:e>
                              <m:r>
                                <a:rPr lang="de-DE" sz="2400" b="1" i="1">
                                  <a:latin typeface="Cambria Math" panose="02040503050406030204" pitchFamily="18" charset="0"/>
                                </a:rPr>
                                <m:t>𝒂</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smtClean="0">
                                  <a:solidFill>
                                    <a:schemeClr val="tx1"/>
                                  </a:solidFill>
                                  <a:latin typeface="Cambria Math" panose="02040503050406030204" pitchFamily="18" charset="0"/>
                                  <a:ea typeface="Cambria Math" panose="02040503050406030204" pitchFamily="18" charset="0"/>
                                </a:rPr>
                                <m:t>𝜅</m:t>
                              </m:r>
                            </m:sub>
                          </m:sSub>
                        </m:e>
                      </m:d>
                      <m:r>
                        <m:rPr>
                          <m:aln/>
                        </m:rP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r>
                            <m:rPr>
                              <m:brk m:alnAt="7"/>
                            </m:rPr>
                            <a:rPr lang="de-DE" sz="2400" b="1" i="1">
                              <a:latin typeface="Cambria Math" panose="02040503050406030204" pitchFamily="18" charset="0"/>
                            </a:rPr>
                            <m:t>𝒓</m:t>
                          </m:r>
                          <m:r>
                            <m:rPr>
                              <m:brk m:alnAt="7"/>
                            </m:rP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ℛ</m:t>
                          </m:r>
                          <m:d>
                            <m:dPr>
                              <m:ctrlPr>
                                <a:rPr lang="de-DE" sz="2400" i="1">
                                  <a:latin typeface="Cambria Math" panose="02040503050406030204" pitchFamily="18" charset="0"/>
                                  <a:ea typeface="Cambria Math" panose="02040503050406030204" pitchFamily="18" charset="0"/>
                                </a:rPr>
                              </m:ctrlPr>
                            </m:dPr>
                            <m:e>
                              <m:r>
                                <a:rPr lang="de-DE" sz="2400" i="1" smtClean="0">
                                  <a:solidFill>
                                    <a:srgbClr val="C00000"/>
                                  </a:solidFill>
                                  <a:latin typeface="Cambria Math" panose="02040503050406030204" pitchFamily="18" charset="0"/>
                                  <a:ea typeface="Cambria Math" panose="02040503050406030204" pitchFamily="18" charset="0"/>
                                </a:rPr>
                                <m:t>𝑟𝑣</m:t>
                              </m:r>
                              <m:d>
                                <m:dPr>
                                  <m:ctrlPr>
                                    <a:rPr lang="en-GB" sz="2400" i="1">
                                      <a:solidFill>
                                        <a:srgbClr val="C00000"/>
                                      </a:solidFill>
                                      <a:latin typeface="Cambria Math" panose="02040503050406030204" pitchFamily="18" charset="0"/>
                                      <a:ea typeface="Cambria Math" panose="02040503050406030204" pitchFamily="18" charset="0"/>
                                    </a:rPr>
                                  </m:ctrlPr>
                                </m:dPr>
                                <m:e>
                                  <m:sSubSup>
                                    <m:sSubSupPr>
                                      <m:ctrlPr>
                                        <a:rPr lang="de-DE" sz="2400" i="1" smtClean="0">
                                          <a:solidFill>
                                            <a:srgbClr val="C00000"/>
                                          </a:solidFill>
                                          <a:latin typeface="Cambria Math" panose="02040503050406030204" pitchFamily="18" charset="0"/>
                                          <a:ea typeface="Cambria Math" panose="02040503050406030204" pitchFamily="18" charset="0"/>
                                        </a:rPr>
                                      </m:ctrlPr>
                                    </m:sSubSupPr>
                                    <m:e>
                                      <m:r>
                                        <a:rPr lang="de-DE" sz="2400" i="1">
                                          <a:solidFill>
                                            <a:srgbClr val="C00000"/>
                                          </a:solidFill>
                                          <a:latin typeface="Cambria Math" panose="02040503050406030204" pitchFamily="18" charset="0"/>
                                          <a:ea typeface="Cambria Math" panose="02040503050406030204" pitchFamily="18" charset="0"/>
                                        </a:rPr>
                                        <m:t>𝐺</m:t>
                                      </m:r>
                                    </m:e>
                                    <m:sub>
                                      <m:r>
                                        <a:rPr lang="de-DE" sz="2400" i="1">
                                          <a:solidFill>
                                            <a:srgbClr val="C00000"/>
                                          </a:solidFill>
                                          <a:latin typeface="Cambria Math" panose="02040503050406030204" pitchFamily="18" charset="0"/>
                                          <a:ea typeface="Cambria Math" panose="02040503050406030204" pitchFamily="18" charset="0"/>
                                        </a:rPr>
                                        <m:t>𝜏</m:t>
                                      </m:r>
                                      <m:r>
                                        <a:rPr lang="de-DE" sz="2400" b="0" i="1" smtClean="0">
                                          <a:solidFill>
                                            <a:srgbClr val="C00000"/>
                                          </a:solidFill>
                                          <a:latin typeface="Cambria Math" panose="02040503050406030204" pitchFamily="18" charset="0"/>
                                          <a:ea typeface="Cambria Math" panose="02040503050406030204" pitchFamily="18" charset="0"/>
                                        </a:rPr>
                                        <m:t>:</m:t>
                                      </m:r>
                                      <m:r>
                                        <a:rPr lang="de-DE" sz="2400" i="1">
                                          <a:solidFill>
                                            <a:srgbClr val="C00000"/>
                                          </a:solidFill>
                                          <a:latin typeface="Cambria Math" panose="02040503050406030204" pitchFamily="18" charset="0"/>
                                          <a:ea typeface="Cambria Math" panose="02040503050406030204" pitchFamily="18" charset="0"/>
                                        </a:rPr>
                                        <m:t>𝜏</m:t>
                                      </m:r>
                                      <m:r>
                                        <a:rPr lang="de-DE" sz="2400" b="0" i="1" smtClean="0">
                                          <a:solidFill>
                                            <a:srgbClr val="C00000"/>
                                          </a:solidFill>
                                          <a:latin typeface="Cambria Math" panose="02040503050406030204" pitchFamily="18" charset="0"/>
                                          <a:ea typeface="Cambria Math" panose="02040503050406030204" pitchFamily="18" charset="0"/>
                                        </a:rPr>
                                        <m:t>+</m:t>
                                      </m:r>
                                      <m:r>
                                        <a:rPr lang="de-DE" sz="2400" i="1" smtClean="0">
                                          <a:solidFill>
                                            <a:srgbClr val="C00000"/>
                                          </a:solidFill>
                                          <a:latin typeface="Cambria Math" panose="02040503050406030204" pitchFamily="18" charset="0"/>
                                          <a:ea typeface="Cambria Math" panose="02040503050406030204" pitchFamily="18" charset="0"/>
                                        </a:rPr>
                                        <m:t>𝜅</m:t>
                                      </m:r>
                                    </m:sub>
                                    <m:sup>
                                      <m:r>
                                        <a:rPr lang="de-DE" sz="2400" b="0" i="1" smtClean="0">
                                          <a:solidFill>
                                            <a:srgbClr val="C00000"/>
                                          </a:solidFill>
                                          <a:latin typeface="Cambria Math" panose="02040503050406030204" pitchFamily="18" charset="0"/>
                                          <a:ea typeface="Cambria Math" panose="02040503050406030204" pitchFamily="18" charset="0"/>
                                        </a:rPr>
                                        <m:t>𝑈</m:t>
                                      </m:r>
                                    </m:sup>
                                  </m:sSubSup>
                                </m:e>
                              </m:d>
                            </m:e>
                          </m:d>
                        </m:sub>
                        <m:sup/>
                        <m:e>
                          <m:r>
                            <a:rPr lang="de-DE" sz="2400" i="1" smtClean="0">
                              <a:solidFill>
                                <a:srgbClr val="C00000"/>
                              </a:solidFill>
                              <a:latin typeface="Cambria Math" panose="02040503050406030204" pitchFamily="18" charset="0"/>
                            </a:rPr>
                            <m:t>𝑃</m:t>
                          </m:r>
                          <m:d>
                            <m:dPr>
                              <m:ctrlPr>
                                <a:rPr lang="de-DE" sz="2400" i="1">
                                  <a:solidFill>
                                    <a:srgbClr val="C00000"/>
                                  </a:solidFill>
                                  <a:latin typeface="Cambria Math" panose="02040503050406030204" pitchFamily="18" charset="0"/>
                                </a:rPr>
                              </m:ctrlPr>
                            </m:dPr>
                            <m:e>
                              <m:r>
                                <m:rPr>
                                  <m:brk m:alnAt="7"/>
                                </m:rPr>
                                <a:rPr lang="de-DE" sz="2400" b="1" i="1">
                                  <a:solidFill>
                                    <a:srgbClr val="C00000"/>
                                  </a:solidFill>
                                  <a:latin typeface="Cambria Math" panose="02040503050406030204" pitchFamily="18" charset="0"/>
                                </a:rPr>
                                <m:t>𝒓</m:t>
                              </m:r>
                              <m:r>
                                <m:rPr>
                                  <m:brk m:alnAt="7"/>
                                </m:rPr>
                                <a:rPr lang="de-DE" sz="2400" i="1">
                                  <a:solidFill>
                                    <a:srgbClr val="C00000"/>
                                  </a:solidFill>
                                  <a:latin typeface="Cambria Math" panose="02040503050406030204" pitchFamily="18" charset="0"/>
                                </a:rPr>
                                <m:t>|</m:t>
                              </m:r>
                              <m:sSub>
                                <m:sSubPr>
                                  <m:ctrlPr>
                                    <a:rPr lang="de-DE" sz="2400" b="1" i="1" smtClean="0">
                                      <a:solidFill>
                                        <a:srgbClr val="C00000"/>
                                      </a:solidFill>
                                      <a:latin typeface="Cambria Math" panose="02040503050406030204" pitchFamily="18" charset="0"/>
                                    </a:rPr>
                                  </m:ctrlPr>
                                </m:sSubPr>
                                <m:e>
                                  <m:r>
                                    <a:rPr lang="de-DE" sz="2400" b="1" i="1">
                                      <a:solidFill>
                                        <a:srgbClr val="C00000"/>
                                      </a:solidFill>
                                      <a:latin typeface="Cambria Math" panose="02040503050406030204" pitchFamily="18" charset="0"/>
                                    </a:rPr>
                                    <m:t>𝑬</m:t>
                                  </m:r>
                                </m:e>
                                <m:sub>
                                  <m:r>
                                    <a:rPr lang="de-DE" sz="2400" i="1">
                                      <a:solidFill>
                                        <a:srgbClr val="C00000"/>
                                      </a:solidFill>
                                      <a:latin typeface="Cambria Math" panose="02040503050406030204" pitchFamily="18" charset="0"/>
                                    </a:rPr>
                                    <m:t>1:</m:t>
                                  </m:r>
                                  <m:r>
                                    <a:rPr lang="de-DE" sz="2400" i="1">
                                      <a:solidFill>
                                        <a:srgbClr val="C00000"/>
                                      </a:solidFill>
                                      <a:latin typeface="Cambria Math" panose="02040503050406030204" pitchFamily="18" charset="0"/>
                                      <a:ea typeface="Cambria Math" panose="02040503050406030204" pitchFamily="18" charset="0"/>
                                    </a:rPr>
                                    <m:t>𝜏</m:t>
                                  </m:r>
                                </m:sub>
                              </m:sSub>
                              <m:r>
                                <a:rPr lang="de-DE" sz="2400" i="1">
                                  <a:solidFill>
                                    <a:srgbClr val="C00000"/>
                                  </a:solidFill>
                                  <a:latin typeface="Cambria Math" panose="02040503050406030204" pitchFamily="18" charset="0"/>
                                </a:rPr>
                                <m:t>,</m:t>
                              </m:r>
                              <m:sSub>
                                <m:sSubPr>
                                  <m:ctrlPr>
                                    <a:rPr lang="de-DE" sz="2400" b="1" i="1">
                                      <a:solidFill>
                                        <a:srgbClr val="C00000"/>
                                      </a:solidFill>
                                      <a:latin typeface="Cambria Math" panose="02040503050406030204" pitchFamily="18" charset="0"/>
                                    </a:rPr>
                                  </m:ctrlPr>
                                </m:sSubPr>
                                <m:e>
                                  <m:r>
                                    <a:rPr lang="de-DE" sz="2400" b="1" i="1">
                                      <a:solidFill>
                                        <a:srgbClr val="C00000"/>
                                      </a:solidFill>
                                      <a:latin typeface="Cambria Math" panose="02040503050406030204" pitchFamily="18" charset="0"/>
                                    </a:rPr>
                                    <m:t>𝒂</m:t>
                                  </m:r>
                                </m:e>
                                <m:sub>
                                  <m:r>
                                    <a:rPr lang="de-DE" sz="2400" i="1">
                                      <a:solidFill>
                                        <a:srgbClr val="C00000"/>
                                      </a:solidFill>
                                      <a:latin typeface="Cambria Math" panose="02040503050406030204" pitchFamily="18" charset="0"/>
                                      <a:ea typeface="Cambria Math" panose="02040503050406030204" pitchFamily="18" charset="0"/>
                                    </a:rPr>
                                    <m:t>𝜏</m:t>
                                  </m:r>
                                  <m:r>
                                    <a:rPr lang="de-DE" sz="2400" i="1">
                                      <a:solidFill>
                                        <a:srgbClr val="C00000"/>
                                      </a:solidFill>
                                      <a:latin typeface="Cambria Math" panose="02040503050406030204" pitchFamily="18" charset="0"/>
                                      <a:ea typeface="Cambria Math" panose="02040503050406030204" pitchFamily="18" charset="0"/>
                                    </a:rPr>
                                    <m:t>:</m:t>
                                  </m:r>
                                  <m:r>
                                    <a:rPr lang="de-DE" sz="2400" i="1">
                                      <a:solidFill>
                                        <a:srgbClr val="C00000"/>
                                      </a:solidFill>
                                      <a:latin typeface="Cambria Math" panose="02040503050406030204" pitchFamily="18" charset="0"/>
                                      <a:ea typeface="Cambria Math" panose="02040503050406030204" pitchFamily="18" charset="0"/>
                                    </a:rPr>
                                    <m:t>𝜏</m:t>
                                  </m:r>
                                  <m:r>
                                    <a:rPr lang="de-DE" sz="2400" i="1">
                                      <a:solidFill>
                                        <a:srgbClr val="C00000"/>
                                      </a:solidFill>
                                      <a:latin typeface="Cambria Math" panose="02040503050406030204" pitchFamily="18" charset="0"/>
                                      <a:ea typeface="Cambria Math" panose="02040503050406030204" pitchFamily="18" charset="0"/>
                                    </a:rPr>
                                    <m:t>+</m:t>
                                  </m:r>
                                  <m:r>
                                    <a:rPr lang="de-DE" sz="2400" i="1" smtClean="0">
                                      <a:solidFill>
                                        <a:srgbClr val="C00000"/>
                                      </a:solidFill>
                                      <a:latin typeface="Cambria Math" panose="02040503050406030204" pitchFamily="18" charset="0"/>
                                      <a:ea typeface="Cambria Math" panose="02040503050406030204" pitchFamily="18" charset="0"/>
                                    </a:rPr>
                                    <m:t>𝜅</m:t>
                                  </m:r>
                                </m:sub>
                              </m:sSub>
                            </m:e>
                          </m:d>
                          <m:r>
                            <a:rPr lang="de-DE" sz="2400" i="1">
                              <a:latin typeface="Cambria Math" panose="02040503050406030204" pitchFamily="18" charset="0"/>
                              <a:ea typeface="Cambria Math" panose="02040503050406030204" pitchFamily="18" charset="0"/>
                            </a:rPr>
                            <m:t>∙</m:t>
                          </m:r>
                          <m:nary>
                            <m:naryPr>
                              <m:chr m:val="∑"/>
                              <m:ctrlPr>
                                <a:rPr lang="en-GB" sz="2400" i="1">
                                  <a:latin typeface="Cambria Math" panose="02040503050406030204" pitchFamily="18" charset="0"/>
                                </a:rPr>
                              </m:ctrlPr>
                            </m:naryPr>
                            <m:sub>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𝜏</m:t>
                                  </m:r>
                                </m:e>
                                <m:sup>
                                  <m:r>
                                    <a:rPr lang="de-DE" sz="2400" b="0" i="1" smtClean="0">
                                      <a:latin typeface="Cambria Math" panose="02040503050406030204" pitchFamily="18" charset="0"/>
                                      <a:ea typeface="Cambria Math" panose="02040503050406030204" pitchFamily="18" charset="0"/>
                                    </a:rPr>
                                    <m:t>′</m:t>
                                  </m:r>
                                </m:sup>
                              </m:sSup>
                              <m:r>
                                <a:rPr lang="en-GB" sz="2400" i="1">
                                  <a:latin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0</m:t>
                              </m:r>
                            </m:sub>
                            <m:sup>
                              <m:r>
                                <a:rPr lang="de-DE" sz="2400" i="1">
                                  <a:latin typeface="Cambria Math" panose="02040503050406030204" pitchFamily="18" charset="0"/>
                                  <a:ea typeface="Cambria Math" panose="02040503050406030204" pitchFamily="18" charset="0"/>
                                </a:rPr>
                                <m:t>𝜅</m:t>
                              </m:r>
                            </m:sup>
                            <m:e>
                              <m:sSup>
                                <m:sSupPr>
                                  <m:ctrlPr>
                                    <a:rPr lang="de-DE" sz="2400" i="1" smtClean="0">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𝛾</m:t>
                                  </m:r>
                                </m:e>
                                <m:sup>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sup>
                              </m:sSup>
                              <m:sSubSup>
                                <m:sSubSupPr>
                                  <m:ctrlPr>
                                    <a:rPr lang="de-DE" sz="2400" b="0" i="1" smtClean="0">
                                      <a:latin typeface="Cambria Math" panose="02040503050406030204" pitchFamily="18" charset="0"/>
                                      <a:ea typeface="Cambria Math" panose="02040503050406030204" pitchFamily="18" charset="0"/>
                                    </a:rPr>
                                  </m:ctrlPr>
                                </m:sSubSupPr>
                                <m:e>
                                  <m:r>
                                    <a:rPr lang="en-GB" sz="2400" i="1" smtClean="0">
                                      <a:latin typeface="Cambria Math" panose="02040503050406030204" pitchFamily="18" charset="0"/>
                                      <a:ea typeface="Cambria Math" panose="02040503050406030204" pitchFamily="18" charset="0"/>
                                    </a:rPr>
                                    <m:t>𝜑</m:t>
                                  </m:r>
                                </m:e>
                                <m:sub>
                                  <m:r>
                                    <a:rPr lang="de-DE" sz="2400" i="1">
                                      <a:latin typeface="Cambria Math" panose="02040503050406030204" pitchFamily="18" charset="0"/>
                                      <a:ea typeface="Cambria Math" panose="02040503050406030204" pitchFamily="18" charset="0"/>
                                    </a:rPr>
                                    <m:t>𝜏</m:t>
                                  </m:r>
                                  <m:r>
                                    <a:rPr lang="de-DE" sz="2400" b="0" i="1" smtClean="0">
                                      <a:latin typeface="Cambria Math" panose="02040503050406030204" pitchFamily="18" charset="0"/>
                                      <a:ea typeface="Cambria Math" panose="02040503050406030204" pitchFamily="18" charset="0"/>
                                    </a:rPr>
                                    <m:t>+</m:t>
                                  </m:r>
                                  <m:sSup>
                                    <m:sSupPr>
                                      <m:ctrlPr>
                                        <a:rPr lang="de-DE" sz="2400" b="0" i="1" smtClean="0">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b="0" i="1" smtClean="0">
                                          <a:latin typeface="Cambria Math" panose="02040503050406030204" pitchFamily="18" charset="0"/>
                                          <a:ea typeface="Cambria Math" panose="02040503050406030204" pitchFamily="18" charset="0"/>
                                        </a:rPr>
                                        <m:t>′</m:t>
                                      </m:r>
                                    </m:sup>
                                  </m:sSup>
                                </m:sub>
                                <m:sup>
                                  <m:r>
                                    <a:rPr lang="de-DE" sz="2400" b="0" i="1" smtClean="0">
                                      <a:latin typeface="Cambria Math" panose="02040503050406030204" pitchFamily="18" charset="0"/>
                                      <a:ea typeface="Cambria Math" panose="02040503050406030204" pitchFamily="18" charset="0"/>
                                    </a:rPr>
                                    <m:t>𝑈</m:t>
                                  </m:r>
                                </m:sup>
                              </m:sSubSup>
                              <m:d>
                                <m:dPr>
                                  <m:ctrlPr>
                                    <a:rPr lang="en-GB"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𝑟</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𝑣</m:t>
                                      </m:r>
                                    </m:e>
                                    <m:sub>
                                      <m:r>
                                        <a:rPr lang="de-DE" sz="2400" i="1">
                                          <a:latin typeface="Cambria Math" panose="02040503050406030204" pitchFamily="18" charset="0"/>
                                          <a:ea typeface="Cambria Math" panose="02040503050406030204" pitchFamily="18" charset="0"/>
                                        </a:rPr>
                                        <m:t>𝑈</m:t>
                                      </m:r>
                                    </m:sub>
                                  </m:sSub>
                                  <m:d>
                                    <m:dPr>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𝐺</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sub>
                                      </m:sSub>
                                    </m:e>
                                  </m:d>
                                </m:e>
                              </m:d>
                            </m:e>
                          </m:nary>
                        </m:e>
                      </m:nary>
                    </m:oMath>
                  </m:oMathPara>
                </a14:m>
                <a:endParaRPr lang="en-GB" b="1" dirty="0">
                  <a:solidFill>
                    <a:schemeClr val="accent1"/>
                  </a:solidFill>
                </a:endParaRPr>
              </a:p>
              <a:p>
                <a:pPr lvl="1"/>
                <a:r>
                  <a:rPr lang="en-GB" dirty="0"/>
                  <a:t>Problem: query involves query terms from all slices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𝜅</m:t>
                    </m:r>
                  </m:oMath>
                </a14:m>
                <a:r>
                  <a:rPr lang="en-GB" dirty="0"/>
                  <a:t>, which also means unrolling the model</a:t>
                </a:r>
              </a:p>
              <a:p>
                <a:pPr lvl="2"/>
                <a:r>
                  <a:rPr lang="en-GB" dirty="0">
                    <a:solidFill>
                      <a:srgbClr val="C00000"/>
                    </a:solidFill>
                  </a:rPr>
                  <a:t>Unlikely that query terms are independent</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0"/>
                <a:ext cx="8005552" cy="5018723"/>
              </a:xfrm>
              <a:blipFill>
                <a:blip r:embed="rId3"/>
                <a:stretch>
                  <a:fillRect l="-1426" t="-1136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94</a:t>
            </a:fld>
            <a:endParaRPr lang="en-GB"/>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EAFC636E-B0D8-104D-A69C-07ED12CBA03D}"/>
                  </a:ext>
                </a:extLst>
              </p:cNvPr>
              <p:cNvSpPr txBox="1"/>
              <p:nvPr/>
            </p:nvSpPr>
            <p:spPr>
              <a:xfrm>
                <a:off x="2414423" y="5584187"/>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i="1">
                              <a:solidFill>
                                <a:srgbClr val="C00000"/>
                              </a:solidFill>
                              <a:latin typeface="Cambria Math" charset="0"/>
                            </a:rPr>
                            <m:t>𝐸𝑝𝑖</m:t>
                          </m:r>
                          <m:r>
                            <a:rPr lang="de-DE" b="0" i="1" smtClean="0">
                              <a:solidFill>
                                <a:srgbClr val="C00000"/>
                              </a:solidFill>
                              <a:latin typeface="Cambria Math" charset="0"/>
                            </a:rPr>
                            <m:t>𝑑</m:t>
                          </m:r>
                        </m:e>
                        <m:sub>
                          <m:r>
                            <a:rPr lang="de-DE" i="1">
                              <a:solidFill>
                                <a:srgbClr val="C00000"/>
                              </a:solidFill>
                              <a:latin typeface="Cambria Math" panose="02040503050406030204" pitchFamily="18" charset="0"/>
                              <a:ea typeface="Cambria Math" panose="02040503050406030204" pitchFamily="18" charset="0"/>
                            </a:rPr>
                            <m:t>𝜏</m:t>
                          </m:r>
                          <m:r>
                            <a:rPr lang="de-DE" b="0" i="1" smtClean="0">
                              <a:solidFill>
                                <a:srgbClr val="C00000"/>
                              </a:solidFill>
                              <a:latin typeface="Cambria Math" panose="02040503050406030204" pitchFamily="18" charset="0"/>
                            </a:rPr>
                            <m:t>+1</m:t>
                          </m:r>
                        </m:sub>
                      </m:sSub>
                    </m:oMath>
                  </m:oMathPara>
                </a14:m>
                <a:endParaRPr lang="en-GB" dirty="0">
                  <a:solidFill>
                    <a:srgbClr val="C00000"/>
                  </a:solidFill>
                </a:endParaRPr>
              </a:p>
            </p:txBody>
          </p:sp>
        </mc:Choice>
        <mc:Fallback xmlns="">
          <p:sp>
            <p:nvSpPr>
              <p:cNvPr id="136" name="TextBox 135">
                <a:extLst>
                  <a:ext uri="{FF2B5EF4-FFF2-40B4-BE49-F238E27FC236}">
                    <a16:creationId xmlns:a16="http://schemas.microsoft.com/office/drawing/2014/main" id="{EAFC636E-B0D8-104D-A69C-07ED12CBA03D}"/>
                  </a:ext>
                </a:extLst>
              </p:cNvPr>
              <p:cNvSpPr txBox="1">
                <a:spLocks noRot="1" noChangeAspect="1" noMove="1" noResize="1" noEditPoints="1" noAdjustHandles="1" noChangeArrowheads="1" noChangeShapeType="1" noTextEdit="1"/>
              </p:cNvSpPr>
              <p:nvPr/>
            </p:nvSpPr>
            <p:spPr>
              <a:xfrm>
                <a:off x="2414423" y="5584187"/>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39FBA0CE-D61B-2F46-82D4-4CDE08C50F48}"/>
                  </a:ext>
                </a:extLst>
              </p:cNvPr>
              <p:cNvSpPr txBox="1"/>
              <p:nvPr/>
            </p:nvSpPr>
            <p:spPr>
              <a:xfrm>
                <a:off x="2293621" y="4322631"/>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sub>
                      </m:sSub>
                    </m:oMath>
                  </m:oMathPara>
                </a14:m>
                <a:endParaRPr lang="en-GB" dirty="0"/>
              </a:p>
            </p:txBody>
          </p:sp>
        </mc:Choice>
        <mc:Fallback xmlns="">
          <p:sp>
            <p:nvSpPr>
              <p:cNvPr id="137" name="TextBox 136">
                <a:extLst>
                  <a:ext uri="{FF2B5EF4-FFF2-40B4-BE49-F238E27FC236}">
                    <a16:creationId xmlns:a16="http://schemas.microsoft.com/office/drawing/2014/main" id="{39FBA0CE-D61B-2F46-82D4-4CDE08C50F48}"/>
                  </a:ext>
                </a:extLst>
              </p:cNvPr>
              <p:cNvSpPr txBox="1">
                <a:spLocks noRot="1" noChangeAspect="1" noMove="1" noResize="1" noEditPoints="1" noAdjustHandles="1" noChangeArrowheads="1" noChangeShapeType="1" noTextEdit="1"/>
              </p:cNvSpPr>
              <p:nvPr/>
            </p:nvSpPr>
            <p:spPr>
              <a:xfrm>
                <a:off x="2293621" y="4322631"/>
                <a:ext cx="1466838"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p:cxnSp>
        <p:nvCxnSpPr>
          <p:cNvPr id="138" name="Straight Connector 137">
            <a:extLst>
              <a:ext uri="{FF2B5EF4-FFF2-40B4-BE49-F238E27FC236}">
                <a16:creationId xmlns:a16="http://schemas.microsoft.com/office/drawing/2014/main" id="{FC6F2D76-15A4-4646-A5D4-9825E79CD229}"/>
              </a:ext>
            </a:extLst>
          </p:cNvPr>
          <p:cNvCxnSpPr>
            <a:cxnSpLocks/>
            <a:stCxn id="137" idx="2"/>
            <a:endCxn id="145" idx="0"/>
          </p:cNvCxnSpPr>
          <p:nvPr/>
        </p:nvCxnSpPr>
        <p:spPr>
          <a:xfrm>
            <a:off x="3027040" y="4872878"/>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32F9718-BA8D-544E-A9EF-852FE932753E}"/>
              </a:ext>
            </a:extLst>
          </p:cNvPr>
          <p:cNvCxnSpPr>
            <a:cxnSpLocks/>
            <a:stCxn id="136" idx="0"/>
            <a:endCxn id="145" idx="1"/>
          </p:cNvCxnSpPr>
          <p:nvPr/>
        </p:nvCxnSpPr>
        <p:spPr>
          <a:xfrm flipV="1">
            <a:off x="2953520" y="5256001"/>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BDCB030F-16E8-CD46-9276-F01A8C8BB78E}"/>
              </a:ext>
            </a:extLst>
          </p:cNvPr>
          <p:cNvGrpSpPr/>
          <p:nvPr/>
        </p:nvGrpSpPr>
        <p:grpSpPr>
          <a:xfrm>
            <a:off x="2908960" y="5137921"/>
            <a:ext cx="714322" cy="438880"/>
            <a:chOff x="6669977" y="2891240"/>
            <a:chExt cx="714322" cy="438880"/>
          </a:xfrm>
        </p:grpSpPr>
        <p:sp>
          <p:nvSpPr>
            <p:cNvPr id="144" name="Rectangle 143">
              <a:extLst>
                <a:ext uri="{FF2B5EF4-FFF2-40B4-BE49-F238E27FC236}">
                  <a16:creationId xmlns:a16="http://schemas.microsoft.com/office/drawing/2014/main" id="{591545AD-D232-1C44-BABA-6A55DA45639A}"/>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CCC32D9-7689-2F45-91E2-7A74FAE2B76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AF213BCD-F3F8-0F4B-B6FE-0CAA188DE9F3}"/>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5AEB4C68-35DD-0343-9EEB-65CD788CEDAA}"/>
                    </a:ext>
                  </a:extLst>
                </p:cNvPr>
                <p:cNvSpPr txBox="1"/>
                <p:nvPr/>
              </p:nvSpPr>
              <p:spPr>
                <a:xfrm>
                  <a:off x="6880508" y="3008172"/>
                  <a:ext cx="503791" cy="321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47" name="TextBox 146">
                  <a:extLst>
                    <a:ext uri="{FF2B5EF4-FFF2-40B4-BE49-F238E27FC236}">
                      <a16:creationId xmlns:a16="http://schemas.microsoft.com/office/drawing/2014/main" id="{5AEB4C68-35DD-0343-9EEB-65CD788CEDAA}"/>
                    </a:ext>
                  </a:extLst>
                </p:cNvPr>
                <p:cNvSpPr txBox="1">
                  <a:spLocks noRot="1" noChangeAspect="1" noMove="1" noResize="1" noEditPoints="1" noAdjustHandles="1" noChangeArrowheads="1" noChangeShapeType="1" noTextEdit="1"/>
                </p:cNvSpPr>
                <p:nvPr/>
              </p:nvSpPr>
              <p:spPr>
                <a:xfrm>
                  <a:off x="6880508" y="3008172"/>
                  <a:ext cx="503791" cy="321948"/>
                </a:xfrm>
                <a:prstGeom prst="rect">
                  <a:avLst/>
                </a:prstGeom>
                <a:blipFill>
                  <a:blip r:embed="rId6"/>
                  <a:stretch>
                    <a:fillRect l="-12500" t="-3846" r="-2500"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FC01151F-DE84-0540-9A1D-2F2808274016}"/>
                  </a:ext>
                </a:extLst>
              </p:cNvPr>
              <p:cNvSpPr txBox="1"/>
              <p:nvPr/>
            </p:nvSpPr>
            <p:spPr>
              <a:xfrm>
                <a:off x="1004933" y="5584187"/>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i="1">
                              <a:solidFill>
                                <a:srgbClr val="C00000"/>
                              </a:solidFill>
                              <a:latin typeface="Cambria Math" charset="0"/>
                            </a:rPr>
                            <m:t>𝐸𝑝𝑖</m:t>
                          </m:r>
                          <m:r>
                            <a:rPr lang="de-DE" b="0" i="1" smtClean="0">
                              <a:solidFill>
                                <a:srgbClr val="C00000"/>
                              </a:solidFill>
                              <a:latin typeface="Cambria Math" charset="0"/>
                            </a:rPr>
                            <m:t>𝑑</m:t>
                          </m:r>
                        </m:e>
                        <m:sub>
                          <m:r>
                            <a:rPr lang="de-DE" i="1">
                              <a:solidFill>
                                <a:srgbClr val="C00000"/>
                              </a:solidFill>
                              <a:latin typeface="Cambria Math" panose="02040503050406030204" pitchFamily="18" charset="0"/>
                              <a:ea typeface="Cambria Math" panose="02040503050406030204" pitchFamily="18" charset="0"/>
                            </a:rPr>
                            <m:t>𝜏</m:t>
                          </m:r>
                        </m:sub>
                      </m:sSub>
                    </m:oMath>
                  </m:oMathPara>
                </a14:m>
                <a:endParaRPr lang="en-GB" dirty="0">
                  <a:solidFill>
                    <a:srgbClr val="C00000"/>
                  </a:solidFill>
                </a:endParaRPr>
              </a:p>
            </p:txBody>
          </p:sp>
        </mc:Choice>
        <mc:Fallback xmlns="">
          <p:sp>
            <p:nvSpPr>
              <p:cNvPr id="148" name="TextBox 147">
                <a:extLst>
                  <a:ext uri="{FF2B5EF4-FFF2-40B4-BE49-F238E27FC236}">
                    <a16:creationId xmlns:a16="http://schemas.microsoft.com/office/drawing/2014/main" id="{FC01151F-DE84-0540-9A1D-2F2808274016}"/>
                  </a:ext>
                </a:extLst>
              </p:cNvPr>
              <p:cNvSpPr txBox="1">
                <a:spLocks noRot="1" noChangeAspect="1" noMove="1" noResize="1" noEditPoints="1" noAdjustHandles="1" noChangeArrowheads="1" noChangeShapeType="1" noTextEdit="1"/>
              </p:cNvSpPr>
              <p:nvPr/>
            </p:nvSpPr>
            <p:spPr>
              <a:xfrm>
                <a:off x="1004933" y="5584187"/>
                <a:ext cx="840984" cy="389513"/>
              </a:xfrm>
              <a:prstGeom prst="ellipse">
                <a:avLst/>
              </a:prstGeom>
              <a:blipFill>
                <a:blip r:embed="rId7"/>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78B8AE6D-841A-2549-B0D9-535BFEBEBC31}"/>
                  </a:ext>
                </a:extLst>
              </p:cNvPr>
              <p:cNvSpPr txBox="1"/>
              <p:nvPr/>
            </p:nvSpPr>
            <p:spPr>
              <a:xfrm>
                <a:off x="923919" y="4322631"/>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sub>
                      </m:sSub>
                    </m:oMath>
                  </m:oMathPara>
                </a14:m>
                <a:endParaRPr lang="en-GB" dirty="0"/>
              </a:p>
            </p:txBody>
          </p:sp>
        </mc:Choice>
        <mc:Fallback xmlns="">
          <p:sp>
            <p:nvSpPr>
              <p:cNvPr id="149" name="TextBox 148">
                <a:extLst>
                  <a:ext uri="{FF2B5EF4-FFF2-40B4-BE49-F238E27FC236}">
                    <a16:creationId xmlns:a16="http://schemas.microsoft.com/office/drawing/2014/main" id="{78B8AE6D-841A-2549-B0D9-535BFEBEBC31}"/>
                  </a:ext>
                </a:extLst>
              </p:cNvPr>
              <p:cNvSpPr txBox="1">
                <a:spLocks noRot="1" noChangeAspect="1" noMove="1" noResize="1" noEditPoints="1" noAdjustHandles="1" noChangeArrowheads="1" noChangeShapeType="1" noTextEdit="1"/>
              </p:cNvSpPr>
              <p:nvPr/>
            </p:nvSpPr>
            <p:spPr>
              <a:xfrm>
                <a:off x="923919" y="4322631"/>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29EA3779-D88E-8041-A44A-3B3A0BD29ABC}"/>
              </a:ext>
            </a:extLst>
          </p:cNvPr>
          <p:cNvCxnSpPr>
            <a:cxnSpLocks/>
            <a:stCxn id="149" idx="2"/>
            <a:endCxn id="154" idx="0"/>
          </p:cNvCxnSpPr>
          <p:nvPr/>
        </p:nvCxnSpPr>
        <p:spPr>
          <a:xfrm>
            <a:off x="1495982" y="4872878"/>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DE60484-F36F-7A43-A17B-994ACC221171}"/>
              </a:ext>
            </a:extLst>
          </p:cNvPr>
          <p:cNvCxnSpPr>
            <a:cxnSpLocks/>
            <a:stCxn id="148" idx="0"/>
            <a:endCxn id="154" idx="1"/>
          </p:cNvCxnSpPr>
          <p:nvPr/>
        </p:nvCxnSpPr>
        <p:spPr>
          <a:xfrm flipH="1" flipV="1">
            <a:off x="1425091" y="5256001"/>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55677A14-CA8C-1A44-8ED3-B954EACEE720}"/>
              </a:ext>
            </a:extLst>
          </p:cNvPr>
          <p:cNvGrpSpPr/>
          <p:nvPr/>
        </p:nvGrpSpPr>
        <p:grpSpPr>
          <a:xfrm>
            <a:off x="1379011" y="5137921"/>
            <a:ext cx="614168" cy="443112"/>
            <a:chOff x="6669977" y="2891240"/>
            <a:chExt cx="614168" cy="443112"/>
          </a:xfrm>
        </p:grpSpPr>
        <p:sp>
          <p:nvSpPr>
            <p:cNvPr id="153" name="Rectangle 152">
              <a:extLst>
                <a:ext uri="{FF2B5EF4-FFF2-40B4-BE49-F238E27FC236}">
                  <a16:creationId xmlns:a16="http://schemas.microsoft.com/office/drawing/2014/main" id="{36809C75-C26C-BE49-B4A8-76D17B42059C}"/>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9D4BA225-5F98-594D-8858-9D679DC5EDA5}"/>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0E91577-0EE8-604D-BDED-EF7F0A98D06C}"/>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91218F6A-4231-AA47-82DA-63428EDCEDB5}"/>
                    </a:ext>
                  </a:extLst>
                </p:cNvPr>
                <p:cNvSpPr txBox="1"/>
                <p:nvPr/>
              </p:nvSpPr>
              <p:spPr>
                <a:xfrm>
                  <a:off x="6880508" y="3008172"/>
                  <a:ext cx="403637" cy="326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56" name="TextBox 155">
                  <a:extLst>
                    <a:ext uri="{FF2B5EF4-FFF2-40B4-BE49-F238E27FC236}">
                      <a16:creationId xmlns:a16="http://schemas.microsoft.com/office/drawing/2014/main" id="{91218F6A-4231-AA47-82DA-63428EDCEDB5}"/>
                    </a:ext>
                  </a:extLst>
                </p:cNvPr>
                <p:cNvSpPr txBox="1">
                  <a:spLocks noRot="1" noChangeAspect="1" noMove="1" noResize="1" noEditPoints="1" noAdjustHandles="1" noChangeArrowheads="1" noChangeShapeType="1" noTextEdit="1"/>
                </p:cNvSpPr>
                <p:nvPr/>
              </p:nvSpPr>
              <p:spPr>
                <a:xfrm>
                  <a:off x="6880508" y="3008172"/>
                  <a:ext cx="403637" cy="326180"/>
                </a:xfrm>
                <a:prstGeom prst="rect">
                  <a:avLst/>
                </a:prstGeom>
                <a:blipFill>
                  <a:blip r:embed="rId9"/>
                  <a:stretch>
                    <a:fillRect l="-12121"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0477BFB6-3943-CF48-BEF8-EDC5DF4E5703}"/>
                  </a:ext>
                </a:extLst>
              </p:cNvPr>
              <p:cNvSpPr txBox="1"/>
              <p:nvPr/>
            </p:nvSpPr>
            <p:spPr>
              <a:xfrm>
                <a:off x="4106838" y="5585660"/>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i="1">
                              <a:solidFill>
                                <a:srgbClr val="C00000"/>
                              </a:solidFill>
                              <a:latin typeface="Cambria Math" charset="0"/>
                            </a:rPr>
                            <m:t>𝐸𝑝𝑖</m:t>
                          </m:r>
                          <m:r>
                            <a:rPr lang="de-DE" b="0" i="1" smtClean="0">
                              <a:solidFill>
                                <a:srgbClr val="C00000"/>
                              </a:solidFill>
                              <a:latin typeface="Cambria Math" charset="0"/>
                            </a:rPr>
                            <m:t>𝑑</m:t>
                          </m:r>
                        </m:e>
                        <m:sub>
                          <m:r>
                            <a:rPr lang="de-DE" i="1">
                              <a:solidFill>
                                <a:srgbClr val="C00000"/>
                              </a:solidFill>
                              <a:latin typeface="Cambria Math" panose="02040503050406030204" pitchFamily="18" charset="0"/>
                              <a:ea typeface="Cambria Math" panose="02040503050406030204" pitchFamily="18" charset="0"/>
                            </a:rPr>
                            <m:t>𝜏</m:t>
                          </m:r>
                          <m:r>
                            <a:rPr lang="de-DE" b="0" i="1"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163" name="TextBox 162">
                <a:extLst>
                  <a:ext uri="{FF2B5EF4-FFF2-40B4-BE49-F238E27FC236}">
                    <a16:creationId xmlns:a16="http://schemas.microsoft.com/office/drawing/2014/main" id="{0477BFB6-3943-CF48-BEF8-EDC5DF4E5703}"/>
                  </a:ext>
                </a:extLst>
              </p:cNvPr>
              <p:cNvSpPr txBox="1">
                <a:spLocks noRot="1" noChangeAspect="1" noMove="1" noResize="1" noEditPoints="1" noAdjustHandles="1" noChangeArrowheads="1" noChangeShapeType="1" noTextEdit="1"/>
              </p:cNvSpPr>
              <p:nvPr/>
            </p:nvSpPr>
            <p:spPr>
              <a:xfrm>
                <a:off x="4106838" y="5585660"/>
                <a:ext cx="1078193" cy="389513"/>
              </a:xfrm>
              <a:prstGeom prst="ellipse">
                <a:avLst/>
              </a:prstGeom>
              <a:blipFill>
                <a:blip r:embed="rId10"/>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6397E12C-5EC5-0448-93B8-1FC2793D3053}"/>
                  </a:ext>
                </a:extLst>
              </p:cNvPr>
              <p:cNvSpPr txBox="1"/>
              <p:nvPr/>
            </p:nvSpPr>
            <p:spPr>
              <a:xfrm>
                <a:off x="3986036" y="4324104"/>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+2</m:t>
                          </m:r>
                        </m:sub>
                      </m:sSub>
                    </m:oMath>
                  </m:oMathPara>
                </a14:m>
                <a:endParaRPr lang="en-GB" dirty="0"/>
              </a:p>
            </p:txBody>
          </p:sp>
        </mc:Choice>
        <mc:Fallback xmlns="">
          <p:sp>
            <p:nvSpPr>
              <p:cNvPr id="164" name="TextBox 163">
                <a:extLst>
                  <a:ext uri="{FF2B5EF4-FFF2-40B4-BE49-F238E27FC236}">
                    <a16:creationId xmlns:a16="http://schemas.microsoft.com/office/drawing/2014/main" id="{6397E12C-5EC5-0448-93B8-1FC2793D3053}"/>
                  </a:ext>
                </a:extLst>
              </p:cNvPr>
              <p:cNvSpPr txBox="1">
                <a:spLocks noRot="1" noChangeAspect="1" noMove="1" noResize="1" noEditPoints="1" noAdjustHandles="1" noChangeArrowheads="1" noChangeShapeType="1" noTextEdit="1"/>
              </p:cNvSpPr>
              <p:nvPr/>
            </p:nvSpPr>
            <p:spPr>
              <a:xfrm>
                <a:off x="3986036" y="4324104"/>
                <a:ext cx="1466838" cy="550247"/>
              </a:xfrm>
              <a:prstGeom prst="diamond">
                <a:avLst/>
              </a:prstGeom>
              <a:blipFill>
                <a:blip r:embed="rId11"/>
                <a:stretch>
                  <a:fillRect/>
                </a:stretch>
              </a:blipFill>
              <a:ln>
                <a:solidFill>
                  <a:schemeClr val="tx1"/>
                </a:solidFill>
              </a:ln>
            </p:spPr>
            <p:txBody>
              <a:bodyPr/>
              <a:lstStyle/>
              <a:p>
                <a:r>
                  <a:rPr lang="en-GB">
                    <a:noFill/>
                  </a:rPr>
                  <a:t> </a:t>
                </a:r>
              </a:p>
            </p:txBody>
          </p:sp>
        </mc:Fallback>
      </mc:AlternateContent>
      <p:cxnSp>
        <p:nvCxnSpPr>
          <p:cNvPr id="165" name="Straight Connector 164">
            <a:extLst>
              <a:ext uri="{FF2B5EF4-FFF2-40B4-BE49-F238E27FC236}">
                <a16:creationId xmlns:a16="http://schemas.microsoft.com/office/drawing/2014/main" id="{5191F679-9892-1F44-9F7F-5CAD561E0540}"/>
              </a:ext>
            </a:extLst>
          </p:cNvPr>
          <p:cNvCxnSpPr>
            <a:cxnSpLocks/>
            <a:stCxn id="164" idx="2"/>
            <a:endCxn id="169" idx="0"/>
          </p:cNvCxnSpPr>
          <p:nvPr/>
        </p:nvCxnSpPr>
        <p:spPr>
          <a:xfrm>
            <a:off x="4719455" y="4874351"/>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61ECEC8-0A0A-7D42-8B68-4E8AA529C112}"/>
              </a:ext>
            </a:extLst>
          </p:cNvPr>
          <p:cNvCxnSpPr>
            <a:cxnSpLocks/>
            <a:stCxn id="163" idx="0"/>
            <a:endCxn id="169" idx="1"/>
          </p:cNvCxnSpPr>
          <p:nvPr/>
        </p:nvCxnSpPr>
        <p:spPr>
          <a:xfrm flipV="1">
            <a:off x="4645935" y="5257474"/>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F01A0107-3905-2540-88CF-C0E09C22F7A8}"/>
              </a:ext>
            </a:extLst>
          </p:cNvPr>
          <p:cNvGrpSpPr/>
          <p:nvPr/>
        </p:nvGrpSpPr>
        <p:grpSpPr>
          <a:xfrm>
            <a:off x="4601375" y="5139394"/>
            <a:ext cx="714322" cy="438880"/>
            <a:chOff x="6669977" y="2891240"/>
            <a:chExt cx="714322" cy="438880"/>
          </a:xfrm>
        </p:grpSpPr>
        <p:sp>
          <p:nvSpPr>
            <p:cNvPr id="168" name="Rectangle 167">
              <a:extLst>
                <a:ext uri="{FF2B5EF4-FFF2-40B4-BE49-F238E27FC236}">
                  <a16:creationId xmlns:a16="http://schemas.microsoft.com/office/drawing/2014/main" id="{59F4E03F-86E7-AF46-88A6-F2FE4BBF425B}"/>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ADD1750D-F1D3-F542-92FB-4EB4062F468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6087293-5152-6F4C-B2B7-5121CB89C352}"/>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18D649BE-421B-6745-ABB1-FA01D6627854}"/>
                    </a:ext>
                  </a:extLst>
                </p:cNvPr>
                <p:cNvSpPr txBox="1"/>
                <p:nvPr/>
              </p:nvSpPr>
              <p:spPr>
                <a:xfrm>
                  <a:off x="6880508" y="3008172"/>
                  <a:ext cx="503791" cy="321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+2</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71" name="TextBox 170">
                  <a:extLst>
                    <a:ext uri="{FF2B5EF4-FFF2-40B4-BE49-F238E27FC236}">
                      <a16:creationId xmlns:a16="http://schemas.microsoft.com/office/drawing/2014/main" id="{18D649BE-421B-6745-ABB1-FA01D6627854}"/>
                    </a:ext>
                  </a:extLst>
                </p:cNvPr>
                <p:cNvSpPr txBox="1">
                  <a:spLocks noRot="1" noChangeAspect="1" noMove="1" noResize="1" noEditPoints="1" noAdjustHandles="1" noChangeArrowheads="1" noChangeShapeType="1" noTextEdit="1"/>
                </p:cNvSpPr>
                <p:nvPr/>
              </p:nvSpPr>
              <p:spPr>
                <a:xfrm>
                  <a:off x="6880508" y="3008172"/>
                  <a:ext cx="503791" cy="321948"/>
                </a:xfrm>
                <a:prstGeom prst="rect">
                  <a:avLst/>
                </a:prstGeom>
                <a:blipFill>
                  <a:blip r:embed="rId12"/>
                  <a:stretch>
                    <a:fillRect l="-9756" r="-2439" b="-2307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E4F5A2D5-18D0-C644-9769-DB7A863FB3A1}"/>
                  </a:ext>
                </a:extLst>
              </p:cNvPr>
              <p:cNvSpPr txBox="1"/>
              <p:nvPr/>
            </p:nvSpPr>
            <p:spPr>
              <a:xfrm>
                <a:off x="6578752" y="558702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rgbClr val="C00000"/>
                              </a:solidFill>
                              <a:latin typeface="Cambria Math" panose="02040503050406030204" pitchFamily="18" charset="0"/>
                            </a:rPr>
                          </m:ctrlPr>
                        </m:sSubPr>
                        <m:e>
                          <m:r>
                            <a:rPr lang="de-DE" i="1">
                              <a:solidFill>
                                <a:srgbClr val="C00000"/>
                              </a:solidFill>
                              <a:latin typeface="Cambria Math" charset="0"/>
                            </a:rPr>
                            <m:t>𝐸𝑝𝑖</m:t>
                          </m:r>
                          <m:r>
                            <a:rPr lang="de-DE" b="0" i="1" smtClean="0">
                              <a:solidFill>
                                <a:srgbClr val="C00000"/>
                              </a:solidFill>
                              <a:latin typeface="Cambria Math" charset="0"/>
                            </a:rPr>
                            <m:t>𝑑</m:t>
                          </m:r>
                        </m:e>
                        <m:sub>
                          <m:r>
                            <a:rPr lang="de-DE" i="1">
                              <a:solidFill>
                                <a:srgbClr val="C00000"/>
                              </a:solidFill>
                              <a:latin typeface="Cambria Math" panose="02040503050406030204" pitchFamily="18" charset="0"/>
                              <a:ea typeface="Cambria Math" panose="02040503050406030204" pitchFamily="18" charset="0"/>
                            </a:rPr>
                            <m:t>𝜏</m:t>
                          </m:r>
                          <m:r>
                            <a:rPr lang="de-DE" b="0" i="1" smtClean="0">
                              <a:solidFill>
                                <a:srgbClr val="C00000"/>
                              </a:solidFill>
                              <a:latin typeface="Cambria Math" panose="02040503050406030204" pitchFamily="18" charset="0"/>
                            </a:rPr>
                            <m:t>+</m:t>
                          </m:r>
                          <m:r>
                            <a:rPr lang="de-DE" i="1" smtClean="0">
                              <a:solidFill>
                                <a:srgbClr val="C00000"/>
                              </a:solidFill>
                              <a:latin typeface="Cambria Math" panose="02040503050406030204" pitchFamily="18" charset="0"/>
                              <a:ea typeface="Cambria Math" panose="02040503050406030204" pitchFamily="18" charset="0"/>
                            </a:rPr>
                            <m:t>𝜅</m:t>
                          </m:r>
                        </m:sub>
                      </m:sSub>
                    </m:oMath>
                  </m:oMathPara>
                </a14:m>
                <a:endParaRPr lang="en-GB" dirty="0">
                  <a:solidFill>
                    <a:srgbClr val="C00000"/>
                  </a:solidFill>
                </a:endParaRPr>
              </a:p>
            </p:txBody>
          </p:sp>
        </mc:Choice>
        <mc:Fallback xmlns="">
          <p:sp>
            <p:nvSpPr>
              <p:cNvPr id="173" name="TextBox 172">
                <a:extLst>
                  <a:ext uri="{FF2B5EF4-FFF2-40B4-BE49-F238E27FC236}">
                    <a16:creationId xmlns:a16="http://schemas.microsoft.com/office/drawing/2014/main" id="{E4F5A2D5-18D0-C644-9769-DB7A863FB3A1}"/>
                  </a:ext>
                </a:extLst>
              </p:cNvPr>
              <p:cNvSpPr txBox="1">
                <a:spLocks noRot="1" noChangeAspect="1" noMove="1" noResize="1" noEditPoints="1" noAdjustHandles="1" noChangeArrowheads="1" noChangeShapeType="1" noTextEdit="1"/>
              </p:cNvSpPr>
              <p:nvPr/>
            </p:nvSpPr>
            <p:spPr>
              <a:xfrm>
                <a:off x="6578752" y="5587023"/>
                <a:ext cx="1078193" cy="389513"/>
              </a:xfrm>
              <a:prstGeom prst="ellipse">
                <a:avLst/>
              </a:prstGeom>
              <a:blipFill>
                <a:blip r:embed="rId13"/>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EDA64B68-70F5-E046-BDE7-D9810DACCF03}"/>
                  </a:ext>
                </a:extLst>
              </p:cNvPr>
              <p:cNvSpPr txBox="1"/>
              <p:nvPr/>
            </p:nvSpPr>
            <p:spPr>
              <a:xfrm>
                <a:off x="6457950" y="432546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sub>
                      </m:sSub>
                    </m:oMath>
                  </m:oMathPara>
                </a14:m>
                <a:endParaRPr lang="en-GB" dirty="0"/>
              </a:p>
            </p:txBody>
          </p:sp>
        </mc:Choice>
        <mc:Fallback xmlns="">
          <p:sp>
            <p:nvSpPr>
              <p:cNvPr id="174" name="TextBox 173">
                <a:extLst>
                  <a:ext uri="{FF2B5EF4-FFF2-40B4-BE49-F238E27FC236}">
                    <a16:creationId xmlns:a16="http://schemas.microsoft.com/office/drawing/2014/main" id="{EDA64B68-70F5-E046-BDE7-D9810DACCF03}"/>
                  </a:ext>
                </a:extLst>
              </p:cNvPr>
              <p:cNvSpPr txBox="1">
                <a:spLocks noRot="1" noChangeAspect="1" noMove="1" noResize="1" noEditPoints="1" noAdjustHandles="1" noChangeArrowheads="1" noChangeShapeType="1" noTextEdit="1"/>
              </p:cNvSpPr>
              <p:nvPr/>
            </p:nvSpPr>
            <p:spPr>
              <a:xfrm>
                <a:off x="6457950" y="4325467"/>
                <a:ext cx="1466838"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175" name="Straight Connector 174">
            <a:extLst>
              <a:ext uri="{FF2B5EF4-FFF2-40B4-BE49-F238E27FC236}">
                <a16:creationId xmlns:a16="http://schemas.microsoft.com/office/drawing/2014/main" id="{5C9E2221-65DC-6E4A-8C01-5F1790E11447}"/>
              </a:ext>
            </a:extLst>
          </p:cNvPr>
          <p:cNvCxnSpPr>
            <a:cxnSpLocks/>
            <a:stCxn id="174" idx="2"/>
            <a:endCxn id="179" idx="0"/>
          </p:cNvCxnSpPr>
          <p:nvPr/>
        </p:nvCxnSpPr>
        <p:spPr>
          <a:xfrm>
            <a:off x="7191369" y="487571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E97D73A-6178-3D4E-8C1B-F2109F7C2D73}"/>
              </a:ext>
            </a:extLst>
          </p:cNvPr>
          <p:cNvCxnSpPr>
            <a:cxnSpLocks/>
            <a:stCxn id="173" idx="0"/>
            <a:endCxn id="179" idx="1"/>
          </p:cNvCxnSpPr>
          <p:nvPr/>
        </p:nvCxnSpPr>
        <p:spPr>
          <a:xfrm flipV="1">
            <a:off x="7117849" y="525883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45A306A6-1924-8345-B770-21890CD39730}"/>
              </a:ext>
            </a:extLst>
          </p:cNvPr>
          <p:cNvGrpSpPr/>
          <p:nvPr/>
        </p:nvGrpSpPr>
        <p:grpSpPr>
          <a:xfrm>
            <a:off x="7073289" y="5140757"/>
            <a:ext cx="722017" cy="435161"/>
            <a:chOff x="6669977" y="2891240"/>
            <a:chExt cx="722017" cy="435161"/>
          </a:xfrm>
        </p:grpSpPr>
        <p:sp>
          <p:nvSpPr>
            <p:cNvPr id="178" name="Rectangle 177">
              <a:extLst>
                <a:ext uri="{FF2B5EF4-FFF2-40B4-BE49-F238E27FC236}">
                  <a16:creationId xmlns:a16="http://schemas.microsoft.com/office/drawing/2014/main" id="{FF1AFCB5-A92B-3A4C-9C9E-6418E210322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8AA9008-AF52-FE42-9236-C24FB761A73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177B2F44-8AED-104E-9BE6-4437468F6915}"/>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97059425-1249-C04B-8FB2-FD0095A9B5CC}"/>
                    </a:ext>
                  </a:extLst>
                </p:cNvPr>
                <p:cNvSpPr txBox="1"/>
                <p:nvPr/>
              </p:nvSpPr>
              <p:spPr>
                <a:xfrm>
                  <a:off x="6880508" y="3008172"/>
                  <a:ext cx="511486" cy="318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81" name="TextBox 180">
                  <a:extLst>
                    <a:ext uri="{FF2B5EF4-FFF2-40B4-BE49-F238E27FC236}">
                      <a16:creationId xmlns:a16="http://schemas.microsoft.com/office/drawing/2014/main" id="{97059425-1249-C04B-8FB2-FD0095A9B5CC}"/>
                    </a:ext>
                  </a:extLst>
                </p:cNvPr>
                <p:cNvSpPr txBox="1">
                  <a:spLocks noRot="1" noChangeAspect="1" noMove="1" noResize="1" noEditPoints="1" noAdjustHandles="1" noChangeArrowheads="1" noChangeShapeType="1" noTextEdit="1"/>
                </p:cNvSpPr>
                <p:nvPr/>
              </p:nvSpPr>
              <p:spPr>
                <a:xfrm>
                  <a:off x="6880508" y="3008172"/>
                  <a:ext cx="511486" cy="318229"/>
                </a:xfrm>
                <a:prstGeom prst="rect">
                  <a:avLst/>
                </a:prstGeom>
                <a:blipFill>
                  <a:blip r:embed="rId15"/>
                  <a:stretch>
                    <a:fillRect l="-12195" b="-19231"/>
                  </a:stretch>
                </a:blipFill>
              </p:spPr>
              <p:txBody>
                <a:bodyPr/>
                <a:lstStyle/>
                <a:p>
                  <a:r>
                    <a:rPr lang="en-GB">
                      <a:noFill/>
                    </a:rPr>
                    <a:t> </a:t>
                  </a:r>
                </a:p>
              </p:txBody>
            </p:sp>
          </mc:Fallback>
        </mc:AlternateContent>
      </p:grpSp>
      <p:sp>
        <p:nvSpPr>
          <p:cNvPr id="16" name="Oval 15">
            <a:extLst>
              <a:ext uri="{FF2B5EF4-FFF2-40B4-BE49-F238E27FC236}">
                <a16:creationId xmlns:a16="http://schemas.microsoft.com/office/drawing/2014/main" id="{D1EE5F79-84CD-EB47-BEAB-5DB60A028D56}"/>
              </a:ext>
            </a:extLst>
          </p:cNvPr>
          <p:cNvSpPr/>
          <p:nvPr/>
        </p:nvSpPr>
        <p:spPr>
          <a:xfrm>
            <a:off x="923920" y="6176963"/>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Straight Connector 181">
            <a:extLst>
              <a:ext uri="{FF2B5EF4-FFF2-40B4-BE49-F238E27FC236}">
                <a16:creationId xmlns:a16="http://schemas.microsoft.com/office/drawing/2014/main" id="{F982CBC8-C83A-6F4E-B8FC-C7C0005346F6}"/>
              </a:ext>
            </a:extLst>
          </p:cNvPr>
          <p:cNvCxnSpPr>
            <a:cxnSpLocks/>
            <a:endCxn id="148" idx="4"/>
          </p:cNvCxnSpPr>
          <p:nvPr/>
        </p:nvCxnSpPr>
        <p:spPr>
          <a:xfrm flipH="1" flipV="1">
            <a:off x="1425425" y="5973700"/>
            <a:ext cx="651989" cy="41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89E4D39-7586-314C-8358-A8EE5EE7694A}"/>
              </a:ext>
            </a:extLst>
          </p:cNvPr>
          <p:cNvCxnSpPr>
            <a:cxnSpLocks/>
            <a:endCxn id="136" idx="4"/>
          </p:cNvCxnSpPr>
          <p:nvPr/>
        </p:nvCxnSpPr>
        <p:spPr>
          <a:xfrm flipH="1" flipV="1">
            <a:off x="2953520" y="5973700"/>
            <a:ext cx="119600" cy="41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B55DAAE-98B3-1441-A62B-CAA33FED2E2D}"/>
              </a:ext>
            </a:extLst>
          </p:cNvPr>
          <p:cNvCxnSpPr>
            <a:cxnSpLocks/>
            <a:endCxn id="163" idx="4"/>
          </p:cNvCxnSpPr>
          <p:nvPr/>
        </p:nvCxnSpPr>
        <p:spPr>
          <a:xfrm flipV="1">
            <a:off x="4601375" y="5975173"/>
            <a:ext cx="44560" cy="381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FA2ECF2-4FD0-2D48-860C-CDF2EFBDC310}"/>
              </a:ext>
            </a:extLst>
          </p:cNvPr>
          <p:cNvCxnSpPr>
            <a:cxnSpLocks/>
            <a:endCxn id="173" idx="3"/>
          </p:cNvCxnSpPr>
          <p:nvPr/>
        </p:nvCxnSpPr>
        <p:spPr>
          <a:xfrm flipV="1">
            <a:off x="6414431" y="5919493"/>
            <a:ext cx="322219" cy="51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197E4D3-B925-EF46-9F60-52590CBE90F2}"/>
              </a:ext>
            </a:extLst>
          </p:cNvPr>
          <p:cNvSpPr txBox="1"/>
          <p:nvPr/>
        </p:nvSpPr>
        <p:spPr>
          <a:xfrm>
            <a:off x="5783730" y="4322631"/>
            <a:ext cx="343364" cy="369332"/>
          </a:xfrm>
          <a:prstGeom prst="rect">
            <a:avLst/>
          </a:prstGeom>
          <a:noFill/>
        </p:spPr>
        <p:txBody>
          <a:bodyPr wrap="none" rtlCol="0">
            <a:spAutoFit/>
          </a:bodyPr>
          <a:lstStyle/>
          <a:p>
            <a:r>
              <a:rPr lang="en-GB" dirty="0"/>
              <a:t>…</a:t>
            </a:r>
          </a:p>
        </p:txBody>
      </p:sp>
      <p:sp>
        <p:nvSpPr>
          <p:cNvPr id="49" name="TextBox 48">
            <a:extLst>
              <a:ext uri="{FF2B5EF4-FFF2-40B4-BE49-F238E27FC236}">
                <a16:creationId xmlns:a16="http://schemas.microsoft.com/office/drawing/2014/main" id="{77836292-F265-9247-826A-20D9779F5028}"/>
              </a:ext>
            </a:extLst>
          </p:cNvPr>
          <p:cNvSpPr txBox="1"/>
          <p:nvPr/>
        </p:nvSpPr>
        <p:spPr>
          <a:xfrm>
            <a:off x="7249657" y="3565298"/>
            <a:ext cx="1764000"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Realistically </a:t>
            </a:r>
            <a:br>
              <a:rPr lang="en-GB" dirty="0"/>
            </a:br>
            <a:r>
              <a:rPr lang="en-GB" b="1" dirty="0"/>
              <a:t>not</a:t>
            </a:r>
            <a:r>
              <a:rPr lang="en-GB" dirty="0"/>
              <a:t> computable!</a:t>
            </a:r>
          </a:p>
        </p:txBody>
      </p:sp>
    </p:spTree>
    <p:extLst>
      <p:ext uri="{BB962C8B-B14F-4D97-AF65-F5344CB8AC3E}">
        <p14:creationId xmlns:p14="http://schemas.microsoft.com/office/powerpoint/2010/main" val="22112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0"/>
                <a:ext cx="8257108" cy="5018723"/>
              </a:xfrm>
            </p:spPr>
            <p:txBody>
              <a:bodyPr>
                <a:normAutofit fontScale="92500"/>
              </a:bodyPr>
              <a:lstStyle/>
              <a:p>
                <a:r>
                  <a:rPr lang="en-GB" dirty="0"/>
                  <a:t>Move the probability query into the sum</a:t>
                </a:r>
              </a:p>
              <a:p>
                <a:pPr marL="0" indent="0">
                  <a:buNone/>
                </a:pPr>
                <a14:m>
                  <m:oMathPara xmlns:m="http://schemas.openxmlformats.org/officeDocument/2006/math">
                    <m:oMathParaPr>
                      <m:jc m:val="centerGroup"/>
                    </m:oMathParaPr>
                    <m:oMath xmlns:m="http://schemas.openxmlformats.org/officeDocument/2006/math">
                      <m:r>
                        <a:rPr lang="de-DE" sz="2200" i="1">
                          <a:latin typeface="Cambria Math" panose="02040503050406030204" pitchFamily="18" charset="0"/>
                        </a:rPr>
                        <m:t>𝑒𝑢</m:t>
                      </m:r>
                      <m:d>
                        <m:dPr>
                          <m:ctrlPr>
                            <a:rPr lang="de-DE" sz="2200" i="1">
                              <a:latin typeface="Cambria Math" panose="02040503050406030204" pitchFamily="18" charset="0"/>
                            </a:rPr>
                          </m:ctrlPr>
                        </m:dPr>
                        <m:e>
                          <m:sSub>
                            <m:sSubPr>
                              <m:ctrlPr>
                                <a:rPr lang="de-DE" sz="2200" b="0" i="1" smtClean="0">
                                  <a:latin typeface="Cambria Math" panose="02040503050406030204" pitchFamily="18" charset="0"/>
                                </a:rPr>
                              </m:ctrlPr>
                            </m:sSubPr>
                            <m:e>
                              <m:r>
                                <a:rPr lang="de-DE" sz="2200" b="1" i="1">
                                  <a:latin typeface="Cambria Math" panose="02040503050406030204" pitchFamily="18" charset="0"/>
                                </a:rPr>
                                <m:t>𝑬</m:t>
                              </m:r>
                            </m:e>
                            <m:sub>
                              <m:r>
                                <a:rPr lang="de-DE" sz="2200" b="0" i="1" smtClean="0">
                                  <a:latin typeface="Cambria Math" panose="02040503050406030204" pitchFamily="18" charset="0"/>
                                </a:rPr>
                                <m:t>1:</m:t>
                              </m:r>
                              <m:r>
                                <a:rPr lang="de-DE" sz="2200" b="0" i="1" smtClean="0">
                                  <a:latin typeface="Cambria Math" panose="02040503050406030204" pitchFamily="18" charset="0"/>
                                  <a:ea typeface="Cambria Math" panose="02040503050406030204" pitchFamily="18" charset="0"/>
                                </a:rPr>
                                <m:t>𝜏</m:t>
                              </m:r>
                            </m:sub>
                          </m:sSub>
                          <m:r>
                            <a:rPr lang="de-DE" sz="2200" i="1">
                              <a:latin typeface="Cambria Math" panose="02040503050406030204" pitchFamily="18" charset="0"/>
                            </a:rPr>
                            <m:t>,</m:t>
                          </m:r>
                          <m:sSub>
                            <m:sSubPr>
                              <m:ctrlPr>
                                <a:rPr lang="de-DE" sz="2200" b="1" i="1" smtClean="0">
                                  <a:latin typeface="Cambria Math" panose="02040503050406030204" pitchFamily="18" charset="0"/>
                                </a:rPr>
                              </m:ctrlPr>
                            </m:sSubPr>
                            <m:e>
                              <m:r>
                                <a:rPr lang="de-DE" sz="2200" b="1" i="1">
                                  <a:latin typeface="Cambria Math" panose="02040503050406030204" pitchFamily="18" charset="0"/>
                                </a:rPr>
                                <m:t>𝒂</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𝜅</m:t>
                              </m:r>
                            </m:sub>
                          </m:sSub>
                        </m:e>
                      </m:d>
                    </m:oMath>
                    <m:oMath xmlns:m="http://schemas.openxmlformats.org/officeDocument/2006/math">
                      <m:r>
                        <m:rPr>
                          <m:aln/>
                        </m:rPr>
                        <a:rPr lang="de-DE" sz="2200" i="1">
                          <a:latin typeface="Cambria Math" panose="02040503050406030204" pitchFamily="18" charset="0"/>
                        </a:rPr>
                        <m:t>=</m:t>
                      </m:r>
                      <m:nary>
                        <m:naryPr>
                          <m:chr m:val="∑"/>
                          <m:supHide m:val="on"/>
                          <m:ctrlPr>
                            <a:rPr lang="de-DE" sz="2200" i="1">
                              <a:latin typeface="Cambria Math" panose="02040503050406030204" pitchFamily="18" charset="0"/>
                            </a:rPr>
                          </m:ctrlPr>
                        </m:naryPr>
                        <m:sub>
                          <m:r>
                            <m:rPr>
                              <m:brk m:alnAt="7"/>
                            </m:rPr>
                            <a:rPr lang="de-DE" sz="2200" b="1" i="1">
                              <a:latin typeface="Cambria Math" panose="02040503050406030204" pitchFamily="18" charset="0"/>
                            </a:rPr>
                            <m:t>𝒓</m:t>
                          </m:r>
                          <m:r>
                            <m:rPr>
                              <m:brk m:alnAt="7"/>
                            </m:rPr>
                            <a:rPr lang="de-DE" sz="2200" i="1">
                              <a:latin typeface="Cambria Math" panose="02040503050406030204" pitchFamily="18" charset="0"/>
                              <a:ea typeface="Cambria Math" panose="02040503050406030204" pitchFamily="18" charset="0"/>
                            </a:rPr>
                            <m:t>∈</m:t>
                          </m:r>
                          <m:r>
                            <a:rPr lang="de-DE" sz="2200" i="1">
                              <a:latin typeface="Cambria Math" panose="02040503050406030204" pitchFamily="18" charset="0"/>
                              <a:ea typeface="Cambria Math" panose="02040503050406030204" pitchFamily="18" charset="0"/>
                            </a:rPr>
                            <m:t>ℛ</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𝑟𝑣</m:t>
                              </m:r>
                              <m:d>
                                <m:dPr>
                                  <m:ctrlPr>
                                    <a:rPr lang="en-GB" sz="2200" i="1">
                                      <a:latin typeface="Cambria Math" panose="02040503050406030204" pitchFamily="18" charset="0"/>
                                      <a:ea typeface="Cambria Math" panose="02040503050406030204" pitchFamily="18" charset="0"/>
                                    </a:rPr>
                                  </m:ctrlPr>
                                </m:dPr>
                                <m:e>
                                  <m:sSubSup>
                                    <m:sSubSupPr>
                                      <m:ctrlPr>
                                        <a:rPr lang="de-DE" sz="2200" i="1" smtClean="0">
                                          <a:latin typeface="Cambria Math" panose="02040503050406030204" pitchFamily="18" charset="0"/>
                                          <a:ea typeface="Cambria Math" panose="02040503050406030204" pitchFamily="18" charset="0"/>
                                        </a:rPr>
                                      </m:ctrlPr>
                                    </m:sSubSupPr>
                                    <m:e>
                                      <m:r>
                                        <a:rPr lang="de-DE" sz="2200" i="1">
                                          <a:latin typeface="Cambria Math" panose="02040503050406030204" pitchFamily="18" charset="0"/>
                                          <a:ea typeface="Cambria Math" panose="02040503050406030204" pitchFamily="18" charset="0"/>
                                        </a:rPr>
                                        <m:t>𝐺</m:t>
                                      </m:r>
                                    </m:e>
                                    <m:sub>
                                      <m:r>
                                        <a:rPr lang="de-DE" sz="2200" i="1">
                                          <a:latin typeface="Cambria Math" panose="02040503050406030204" pitchFamily="18" charset="0"/>
                                          <a:ea typeface="Cambria Math" panose="02040503050406030204" pitchFamily="18" charset="0"/>
                                        </a:rPr>
                                        <m:t>𝜏</m:t>
                                      </m:r>
                                      <m:r>
                                        <a:rPr lang="de-DE" sz="2200" b="0" i="1" smtClean="0">
                                          <a:latin typeface="Cambria Math" panose="02040503050406030204" pitchFamily="18" charset="0"/>
                                          <a:ea typeface="Cambria Math" panose="02040503050406030204" pitchFamily="18" charset="0"/>
                                        </a:rPr>
                                        <m:t>:</m:t>
                                      </m:r>
                                      <m:r>
                                        <a:rPr lang="de-DE" sz="2200" i="1">
                                          <a:latin typeface="Cambria Math" panose="02040503050406030204" pitchFamily="18" charset="0"/>
                                          <a:ea typeface="Cambria Math" panose="02040503050406030204" pitchFamily="18" charset="0"/>
                                        </a:rPr>
                                        <m:t>𝜏</m:t>
                                      </m:r>
                                      <m:r>
                                        <a:rPr lang="de-DE" sz="2200" b="0" i="1" smtClean="0">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𝜅</m:t>
                                      </m:r>
                                    </m:sub>
                                    <m:sup>
                                      <m:r>
                                        <a:rPr lang="de-DE" sz="2200" b="0" i="1" smtClean="0">
                                          <a:latin typeface="Cambria Math" panose="02040503050406030204" pitchFamily="18" charset="0"/>
                                          <a:ea typeface="Cambria Math" panose="02040503050406030204" pitchFamily="18" charset="0"/>
                                        </a:rPr>
                                        <m:t>𝑈</m:t>
                                      </m:r>
                                    </m:sup>
                                  </m:sSubSup>
                                </m:e>
                              </m:d>
                            </m:e>
                          </m:d>
                        </m:sub>
                        <m:sup/>
                        <m:e>
                          <m:nary>
                            <m:naryPr>
                              <m:chr m:val="∑"/>
                              <m:ctrlPr>
                                <a:rPr lang="en-GB" sz="2200" i="1">
                                  <a:latin typeface="Cambria Math" panose="02040503050406030204" pitchFamily="18" charset="0"/>
                                </a:rPr>
                              </m:ctrlPr>
                            </m:naryPr>
                            <m:sub>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r>
                                <a:rPr lang="en-GB" sz="2200" i="1">
                                  <a:latin typeface="Cambria Math" panose="02040503050406030204" pitchFamily="18" charset="0"/>
                                </a:rPr>
                                <m:t>=</m:t>
                              </m:r>
                              <m:r>
                                <a:rPr lang="de-DE" sz="2200" i="1">
                                  <a:latin typeface="Cambria Math" panose="02040503050406030204" pitchFamily="18" charset="0"/>
                                  <a:ea typeface="Cambria Math" panose="02040503050406030204" pitchFamily="18" charset="0"/>
                                </a:rPr>
                                <m:t>0</m:t>
                              </m:r>
                            </m:sub>
                            <m:sup>
                              <m:r>
                                <a:rPr lang="de-DE" sz="2000" i="1">
                                  <a:latin typeface="Cambria Math" panose="02040503050406030204" pitchFamily="18" charset="0"/>
                                  <a:ea typeface="Cambria Math" panose="02040503050406030204" pitchFamily="18" charset="0"/>
                                </a:rPr>
                                <m:t>𝜅</m:t>
                              </m:r>
                            </m:sup>
                            <m:e>
                              <m:sSup>
                                <m:sSupPr>
                                  <m:ctrlPr>
                                    <a:rPr lang="de-DE" sz="2200" i="1">
                                      <a:latin typeface="Cambria Math" panose="02040503050406030204" pitchFamily="18" charset="0"/>
                                      <a:ea typeface="Cambria Math" panose="02040503050406030204" pitchFamily="18" charset="0"/>
                                    </a:rPr>
                                  </m:ctrlPr>
                                </m:sSupPr>
                                <m:e>
                                  <m:r>
                                    <a:rPr lang="en-GB" sz="2200" i="1">
                                      <a:latin typeface="Cambria Math" panose="02040503050406030204" pitchFamily="18" charset="0"/>
                                      <a:ea typeface="Cambria Math" panose="02040503050406030204" pitchFamily="18" charset="0"/>
                                    </a:rPr>
                                    <m:t>𝛾</m:t>
                                  </m:r>
                                </m:e>
                                <m:sup>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p>
                              </m:sSup>
                              <m:r>
                                <a:rPr lang="de-DE" sz="2200" i="1" smtClean="0">
                                  <a:solidFill>
                                    <a:srgbClr val="C00000"/>
                                  </a:solidFill>
                                  <a:latin typeface="Cambria Math" panose="02040503050406030204" pitchFamily="18" charset="0"/>
                                </a:rPr>
                                <m:t>𝑃</m:t>
                              </m:r>
                              <m:d>
                                <m:dPr>
                                  <m:ctrlPr>
                                    <a:rPr lang="de-DE" sz="2200" i="1">
                                      <a:solidFill>
                                        <a:srgbClr val="C00000"/>
                                      </a:solidFill>
                                      <a:latin typeface="Cambria Math" panose="02040503050406030204" pitchFamily="18" charset="0"/>
                                    </a:rPr>
                                  </m:ctrlPr>
                                </m:dPr>
                                <m:e>
                                  <m:sSub>
                                    <m:sSubPr>
                                      <m:ctrlPr>
                                        <a:rPr lang="en-GB" sz="2200" i="1">
                                          <a:solidFill>
                                            <a:srgbClr val="C00000"/>
                                          </a:solidFill>
                                          <a:latin typeface="Cambria Math" panose="02040503050406030204" pitchFamily="18" charset="0"/>
                                          <a:ea typeface="Cambria Math" panose="02040503050406030204" pitchFamily="18" charset="0"/>
                                        </a:rPr>
                                      </m:ctrlPr>
                                    </m:sSubPr>
                                    <m:e>
                                      <m:r>
                                        <a:rPr lang="en-GB" sz="2200" i="1">
                                          <a:solidFill>
                                            <a:srgbClr val="C00000"/>
                                          </a:solidFill>
                                          <a:latin typeface="Cambria Math" panose="02040503050406030204" pitchFamily="18" charset="0"/>
                                          <a:ea typeface="Cambria Math" panose="02040503050406030204" pitchFamily="18" charset="0"/>
                                        </a:rPr>
                                        <m:t>𝜋</m:t>
                                      </m:r>
                                    </m:e>
                                    <m:sub>
                                      <m:r>
                                        <a:rPr lang="en-GB" sz="2200" i="1">
                                          <a:solidFill>
                                            <a:srgbClr val="C00000"/>
                                          </a:solidFill>
                                          <a:latin typeface="Cambria Math" panose="02040503050406030204" pitchFamily="18" charset="0"/>
                                          <a:ea typeface="Cambria Math" panose="02040503050406030204" pitchFamily="18" charset="0"/>
                                        </a:rPr>
                                        <m:t>𝑟𝑣</m:t>
                                      </m:r>
                                      <m:d>
                                        <m:dPr>
                                          <m:ctrlPr>
                                            <a:rPr lang="en-GB" sz="2200" i="1">
                                              <a:solidFill>
                                                <a:srgbClr val="C00000"/>
                                              </a:solidFill>
                                              <a:latin typeface="Cambria Math" panose="02040503050406030204" pitchFamily="18" charset="0"/>
                                              <a:ea typeface="Cambria Math" panose="02040503050406030204" pitchFamily="18" charset="0"/>
                                            </a:rPr>
                                          </m:ctrlPr>
                                        </m:dPr>
                                        <m:e>
                                          <m:sSubSup>
                                            <m:sSubSupPr>
                                              <m:ctrlPr>
                                                <a:rPr lang="de-DE" sz="2200" i="1">
                                                  <a:solidFill>
                                                    <a:srgbClr val="C00000"/>
                                                  </a:solidFill>
                                                  <a:latin typeface="Cambria Math" panose="02040503050406030204" pitchFamily="18" charset="0"/>
                                                  <a:ea typeface="Cambria Math" panose="02040503050406030204" pitchFamily="18" charset="0"/>
                                                </a:rPr>
                                              </m:ctrlPr>
                                            </m:sSubSupPr>
                                            <m:e>
                                              <m:r>
                                                <a:rPr lang="de-DE" sz="2200" i="1">
                                                  <a:solidFill>
                                                    <a:srgbClr val="C00000"/>
                                                  </a:solidFill>
                                                  <a:latin typeface="Cambria Math" panose="02040503050406030204" pitchFamily="18" charset="0"/>
                                                  <a:ea typeface="Cambria Math" panose="02040503050406030204" pitchFamily="18" charset="0"/>
                                                </a:rPr>
                                                <m:t>𝐺</m:t>
                                              </m:r>
                                            </m:e>
                                            <m:sub>
                                              <m:r>
                                                <a:rPr lang="de-DE" sz="2200" i="1">
                                                  <a:solidFill>
                                                    <a:srgbClr val="C00000"/>
                                                  </a:solidFill>
                                                  <a:latin typeface="Cambria Math" panose="02040503050406030204" pitchFamily="18" charset="0"/>
                                                  <a:ea typeface="Cambria Math" panose="02040503050406030204" pitchFamily="18" charset="0"/>
                                                </a:rPr>
                                                <m:t>𝜏</m:t>
                                              </m:r>
                                              <m:r>
                                                <a:rPr lang="de-DE" sz="2200" i="1">
                                                  <a:solidFill>
                                                    <a:srgbClr val="C00000"/>
                                                  </a:solidFill>
                                                  <a:latin typeface="Cambria Math" panose="02040503050406030204" pitchFamily="18" charset="0"/>
                                                  <a:ea typeface="Cambria Math" panose="02040503050406030204" pitchFamily="18" charset="0"/>
                                                </a:rPr>
                                                <m:t>+</m:t>
                                              </m:r>
                                              <m:sSup>
                                                <m:sSupPr>
                                                  <m:ctrlPr>
                                                    <a:rPr lang="de-DE" sz="2200" i="1">
                                                      <a:solidFill>
                                                        <a:srgbClr val="C00000"/>
                                                      </a:solidFill>
                                                      <a:latin typeface="Cambria Math" panose="02040503050406030204" pitchFamily="18" charset="0"/>
                                                      <a:ea typeface="Cambria Math" panose="02040503050406030204" pitchFamily="18" charset="0"/>
                                                    </a:rPr>
                                                  </m:ctrlPr>
                                                </m:sSupPr>
                                                <m:e>
                                                  <m:r>
                                                    <a:rPr lang="de-DE" sz="2200" i="1">
                                                      <a:solidFill>
                                                        <a:srgbClr val="C00000"/>
                                                      </a:solidFill>
                                                      <a:latin typeface="Cambria Math" panose="02040503050406030204" pitchFamily="18" charset="0"/>
                                                      <a:ea typeface="Cambria Math" panose="02040503050406030204" pitchFamily="18" charset="0"/>
                                                    </a:rPr>
                                                    <m:t>𝜏</m:t>
                                                  </m:r>
                                                </m:e>
                                                <m:sup>
                                                  <m:r>
                                                    <a:rPr lang="de-DE" sz="2200" i="1">
                                                      <a:solidFill>
                                                        <a:srgbClr val="C00000"/>
                                                      </a:solidFill>
                                                      <a:latin typeface="Cambria Math" panose="02040503050406030204" pitchFamily="18" charset="0"/>
                                                      <a:ea typeface="Cambria Math" panose="02040503050406030204" pitchFamily="18" charset="0"/>
                                                    </a:rPr>
                                                    <m:t>′</m:t>
                                                  </m:r>
                                                </m:sup>
                                              </m:sSup>
                                            </m:sub>
                                            <m:sup>
                                              <m:r>
                                                <a:rPr lang="de-DE" sz="2200" i="1">
                                                  <a:solidFill>
                                                    <a:srgbClr val="C00000"/>
                                                  </a:solidFill>
                                                  <a:latin typeface="Cambria Math" panose="02040503050406030204" pitchFamily="18" charset="0"/>
                                                  <a:ea typeface="Cambria Math" panose="02040503050406030204" pitchFamily="18" charset="0"/>
                                                </a:rPr>
                                                <m:t>𝑈</m:t>
                                              </m:r>
                                            </m:sup>
                                          </m:sSubSup>
                                        </m:e>
                                      </m:d>
                                    </m:sub>
                                  </m:sSub>
                                  <m:d>
                                    <m:dPr>
                                      <m:ctrlPr>
                                        <a:rPr lang="en-GB" sz="2200" i="1">
                                          <a:solidFill>
                                            <a:srgbClr val="C00000"/>
                                          </a:solidFill>
                                          <a:latin typeface="Cambria Math" panose="02040503050406030204" pitchFamily="18" charset="0"/>
                                          <a:ea typeface="Cambria Math" panose="02040503050406030204" pitchFamily="18" charset="0"/>
                                        </a:rPr>
                                      </m:ctrlPr>
                                    </m:dPr>
                                    <m:e>
                                      <m:r>
                                        <m:rPr>
                                          <m:brk m:alnAt="7"/>
                                        </m:rPr>
                                        <a:rPr lang="en-GB" sz="2200" b="1" i="1">
                                          <a:solidFill>
                                            <a:srgbClr val="C00000"/>
                                          </a:solidFill>
                                          <a:latin typeface="Cambria Math" panose="02040503050406030204" pitchFamily="18" charset="0"/>
                                        </a:rPr>
                                        <m:t>𝒓</m:t>
                                      </m:r>
                                    </m:e>
                                  </m:d>
                                  <m:r>
                                    <m:rPr>
                                      <m:brk m:alnAt="7"/>
                                    </m:rPr>
                                    <a:rPr lang="de-DE" sz="2200" i="1">
                                      <a:solidFill>
                                        <a:srgbClr val="C00000"/>
                                      </a:solidFill>
                                      <a:latin typeface="Cambria Math" panose="02040503050406030204" pitchFamily="18" charset="0"/>
                                    </a:rPr>
                                    <m:t>|</m:t>
                                  </m:r>
                                  <m:sSub>
                                    <m:sSubPr>
                                      <m:ctrlPr>
                                        <a:rPr lang="de-DE" sz="2200" b="1" i="1">
                                          <a:solidFill>
                                            <a:srgbClr val="C00000"/>
                                          </a:solidFill>
                                          <a:latin typeface="Cambria Math" panose="02040503050406030204" pitchFamily="18" charset="0"/>
                                        </a:rPr>
                                      </m:ctrlPr>
                                    </m:sSubPr>
                                    <m:e>
                                      <m:r>
                                        <a:rPr lang="de-DE" sz="2200" b="1" i="1">
                                          <a:solidFill>
                                            <a:srgbClr val="C00000"/>
                                          </a:solidFill>
                                          <a:latin typeface="Cambria Math" panose="02040503050406030204" pitchFamily="18" charset="0"/>
                                        </a:rPr>
                                        <m:t>𝑬</m:t>
                                      </m:r>
                                    </m:e>
                                    <m:sub>
                                      <m:r>
                                        <a:rPr lang="de-DE" sz="2200" i="1">
                                          <a:solidFill>
                                            <a:srgbClr val="C00000"/>
                                          </a:solidFill>
                                          <a:latin typeface="Cambria Math" panose="02040503050406030204" pitchFamily="18" charset="0"/>
                                        </a:rPr>
                                        <m:t>1:</m:t>
                                      </m:r>
                                      <m:r>
                                        <a:rPr lang="de-DE" sz="2200" i="1">
                                          <a:solidFill>
                                            <a:srgbClr val="C00000"/>
                                          </a:solidFill>
                                          <a:latin typeface="Cambria Math" panose="02040503050406030204" pitchFamily="18" charset="0"/>
                                          <a:ea typeface="Cambria Math" panose="02040503050406030204" pitchFamily="18" charset="0"/>
                                        </a:rPr>
                                        <m:t>𝜏</m:t>
                                      </m:r>
                                    </m:sub>
                                  </m:sSub>
                                  <m:r>
                                    <a:rPr lang="de-DE" sz="2200" i="1">
                                      <a:solidFill>
                                        <a:srgbClr val="C00000"/>
                                      </a:solidFill>
                                      <a:latin typeface="Cambria Math" panose="02040503050406030204" pitchFamily="18" charset="0"/>
                                    </a:rPr>
                                    <m:t>,</m:t>
                                  </m:r>
                                  <m:sSub>
                                    <m:sSubPr>
                                      <m:ctrlPr>
                                        <a:rPr lang="de-DE" sz="2200" b="1" i="1">
                                          <a:solidFill>
                                            <a:srgbClr val="C00000"/>
                                          </a:solidFill>
                                          <a:latin typeface="Cambria Math" panose="02040503050406030204" pitchFamily="18" charset="0"/>
                                        </a:rPr>
                                      </m:ctrlPr>
                                    </m:sSubPr>
                                    <m:e>
                                      <m:r>
                                        <a:rPr lang="de-DE" sz="2200" b="1" i="1">
                                          <a:solidFill>
                                            <a:srgbClr val="C00000"/>
                                          </a:solidFill>
                                          <a:latin typeface="Cambria Math" panose="02040503050406030204" pitchFamily="18" charset="0"/>
                                        </a:rPr>
                                        <m:t>𝒂</m:t>
                                      </m:r>
                                    </m:e>
                                    <m:sub>
                                      <m:r>
                                        <a:rPr lang="de-DE" sz="2200" i="1">
                                          <a:solidFill>
                                            <a:srgbClr val="C00000"/>
                                          </a:solidFill>
                                          <a:latin typeface="Cambria Math" panose="02040503050406030204" pitchFamily="18" charset="0"/>
                                          <a:ea typeface="Cambria Math" panose="02040503050406030204" pitchFamily="18" charset="0"/>
                                        </a:rPr>
                                        <m:t>𝜏</m:t>
                                      </m:r>
                                      <m:r>
                                        <a:rPr lang="de-DE" sz="2200" i="1">
                                          <a:solidFill>
                                            <a:srgbClr val="C00000"/>
                                          </a:solidFill>
                                          <a:latin typeface="Cambria Math" panose="02040503050406030204" pitchFamily="18" charset="0"/>
                                          <a:ea typeface="Cambria Math" panose="02040503050406030204" pitchFamily="18" charset="0"/>
                                        </a:rPr>
                                        <m:t>:</m:t>
                                      </m:r>
                                      <m:r>
                                        <a:rPr lang="de-DE" sz="2200" i="1">
                                          <a:solidFill>
                                            <a:srgbClr val="C00000"/>
                                          </a:solidFill>
                                          <a:latin typeface="Cambria Math" panose="02040503050406030204" pitchFamily="18" charset="0"/>
                                          <a:ea typeface="Cambria Math" panose="02040503050406030204" pitchFamily="18" charset="0"/>
                                        </a:rPr>
                                        <m:t>𝜏</m:t>
                                      </m:r>
                                      <m:r>
                                        <a:rPr lang="de-DE" sz="2200" i="1">
                                          <a:solidFill>
                                            <a:srgbClr val="C00000"/>
                                          </a:solidFill>
                                          <a:latin typeface="Cambria Math" panose="02040503050406030204" pitchFamily="18" charset="0"/>
                                          <a:ea typeface="Cambria Math" panose="02040503050406030204" pitchFamily="18" charset="0"/>
                                        </a:rPr>
                                        <m:t>+</m:t>
                                      </m:r>
                                      <m:r>
                                        <a:rPr lang="de-DE" sz="2000" i="1" smtClean="0">
                                          <a:solidFill>
                                            <a:srgbClr val="C00000"/>
                                          </a:solidFill>
                                          <a:latin typeface="Cambria Math" panose="02040503050406030204" pitchFamily="18" charset="0"/>
                                          <a:ea typeface="Cambria Math" panose="02040503050406030204" pitchFamily="18" charset="0"/>
                                        </a:rPr>
                                        <m:t>𝜅</m:t>
                                      </m:r>
                                    </m:sub>
                                  </m:sSub>
                                </m:e>
                              </m:d>
                              <m:sSubSup>
                                <m:sSubSupPr>
                                  <m:ctrlPr>
                                    <a:rPr lang="de-DE" sz="2200" i="1">
                                      <a:latin typeface="Cambria Math" panose="02040503050406030204" pitchFamily="18" charset="0"/>
                                      <a:ea typeface="Cambria Math" panose="02040503050406030204" pitchFamily="18" charset="0"/>
                                    </a:rPr>
                                  </m:ctrlPr>
                                </m:sSubSupPr>
                                <m:e>
                                  <m:r>
                                    <a:rPr lang="en-GB" sz="2200" i="1">
                                      <a:latin typeface="Cambria Math" panose="02040503050406030204" pitchFamily="18" charset="0"/>
                                      <a:ea typeface="Cambria Math" panose="02040503050406030204" pitchFamily="18" charset="0"/>
                                    </a:rPr>
                                    <m:t>𝜑</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b>
                                <m:sup>
                                  <m:r>
                                    <a:rPr lang="de-DE" sz="2200" i="1">
                                      <a:latin typeface="Cambria Math" panose="02040503050406030204" pitchFamily="18" charset="0"/>
                                      <a:ea typeface="Cambria Math" panose="02040503050406030204" pitchFamily="18" charset="0"/>
                                    </a:rPr>
                                    <m:t>𝑈</m:t>
                                  </m:r>
                                </m:sup>
                              </m:sSubSup>
                              <m:d>
                                <m:dPr>
                                  <m:ctrlPr>
                                    <a:rPr lang="en-GB"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𝑟</m:t>
                                  </m:r>
                                  <m:sSub>
                                    <m:sSubPr>
                                      <m:ctrlPr>
                                        <a:rPr lang="de-DE" sz="2200" i="1">
                                          <a:latin typeface="Cambria Math" panose="02040503050406030204" pitchFamily="18" charset="0"/>
                                          <a:ea typeface="Cambria Math" panose="02040503050406030204" pitchFamily="18" charset="0"/>
                                        </a:rPr>
                                      </m:ctrlPr>
                                    </m:sSubPr>
                                    <m:e>
                                      <m:r>
                                        <a:rPr lang="de-DE" sz="2200" i="1">
                                          <a:latin typeface="Cambria Math" panose="02040503050406030204" pitchFamily="18" charset="0"/>
                                          <a:ea typeface="Cambria Math" panose="02040503050406030204" pitchFamily="18" charset="0"/>
                                        </a:rPr>
                                        <m:t>𝑣</m:t>
                                      </m:r>
                                    </m:e>
                                    <m:sub>
                                      <m:r>
                                        <a:rPr lang="de-DE" sz="2200" i="1">
                                          <a:latin typeface="Cambria Math" panose="02040503050406030204" pitchFamily="18" charset="0"/>
                                          <a:ea typeface="Cambria Math" panose="02040503050406030204" pitchFamily="18" charset="0"/>
                                        </a:rPr>
                                        <m:t>𝑈</m:t>
                                      </m:r>
                                    </m:sub>
                                  </m:sSub>
                                  <m:d>
                                    <m:dPr>
                                      <m:ctrlPr>
                                        <a:rPr lang="de-DE" sz="2200" i="1">
                                          <a:latin typeface="Cambria Math" panose="02040503050406030204" pitchFamily="18" charset="0"/>
                                          <a:ea typeface="Cambria Math" panose="02040503050406030204" pitchFamily="18" charset="0"/>
                                        </a:rPr>
                                      </m:ctrlPr>
                                    </m:dPr>
                                    <m:e>
                                      <m:sSub>
                                        <m:sSubPr>
                                          <m:ctrlPr>
                                            <a:rPr lang="de-DE" sz="2200" i="1">
                                              <a:latin typeface="Cambria Math" panose="02040503050406030204" pitchFamily="18" charset="0"/>
                                              <a:ea typeface="Cambria Math" panose="02040503050406030204" pitchFamily="18" charset="0"/>
                                            </a:rPr>
                                          </m:ctrlPr>
                                        </m:sSubPr>
                                        <m:e>
                                          <m:r>
                                            <a:rPr lang="de-DE" sz="2200" i="1">
                                              <a:latin typeface="Cambria Math" panose="02040503050406030204" pitchFamily="18" charset="0"/>
                                              <a:ea typeface="Cambria Math" panose="02040503050406030204" pitchFamily="18" charset="0"/>
                                            </a:rPr>
                                            <m:t>𝐺</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b>
                                      </m:sSub>
                                    </m:e>
                                  </m:d>
                                </m:e>
                              </m:d>
                            </m:e>
                          </m:nary>
                        </m:e>
                      </m:nary>
                    </m:oMath>
                    <m:oMath xmlns:m="http://schemas.openxmlformats.org/officeDocument/2006/math">
                      <m:r>
                        <m:rPr>
                          <m:aln/>
                        </m:rPr>
                        <a:rPr lang="de-DE" sz="2200" i="1">
                          <a:latin typeface="Cambria Math" panose="02040503050406030204" pitchFamily="18" charset="0"/>
                        </a:rPr>
                        <m:t>=</m:t>
                      </m:r>
                      <m:nary>
                        <m:naryPr>
                          <m:chr m:val="∑"/>
                          <m:ctrlPr>
                            <a:rPr lang="en-GB" sz="2200" i="1">
                              <a:latin typeface="Cambria Math" panose="02040503050406030204" pitchFamily="18" charset="0"/>
                            </a:rPr>
                          </m:ctrlPr>
                        </m:naryPr>
                        <m:sub>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r>
                            <a:rPr lang="en-GB" sz="2200" i="1">
                              <a:latin typeface="Cambria Math" panose="02040503050406030204" pitchFamily="18" charset="0"/>
                            </a:rPr>
                            <m:t>=</m:t>
                          </m:r>
                          <m:r>
                            <a:rPr lang="de-DE" sz="2200" i="1">
                              <a:latin typeface="Cambria Math" panose="02040503050406030204" pitchFamily="18" charset="0"/>
                              <a:ea typeface="Cambria Math" panose="02040503050406030204" pitchFamily="18" charset="0"/>
                            </a:rPr>
                            <m:t>0</m:t>
                          </m:r>
                        </m:sub>
                        <m:sup>
                          <m:r>
                            <a:rPr lang="de-DE" sz="2400" i="1">
                              <a:latin typeface="Cambria Math" panose="02040503050406030204" pitchFamily="18" charset="0"/>
                              <a:ea typeface="Cambria Math" panose="02040503050406030204" pitchFamily="18" charset="0"/>
                            </a:rPr>
                            <m:t>𝜅</m:t>
                          </m:r>
                        </m:sup>
                        <m:e>
                          <m:sSup>
                            <m:sSupPr>
                              <m:ctrlPr>
                                <a:rPr lang="de-DE" sz="2200" i="1" smtClean="0">
                                  <a:latin typeface="Cambria Math" panose="02040503050406030204" pitchFamily="18" charset="0"/>
                                  <a:ea typeface="Cambria Math" panose="02040503050406030204" pitchFamily="18" charset="0"/>
                                </a:rPr>
                              </m:ctrlPr>
                            </m:sSupPr>
                            <m:e>
                              <m:r>
                                <a:rPr lang="en-GB" sz="2200" i="1">
                                  <a:latin typeface="Cambria Math" panose="02040503050406030204" pitchFamily="18" charset="0"/>
                                  <a:ea typeface="Cambria Math" panose="02040503050406030204" pitchFamily="18" charset="0"/>
                                </a:rPr>
                                <m:t>𝛾</m:t>
                              </m:r>
                            </m:e>
                            <m:sup>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p>
                          </m:sSup>
                          <m:nary>
                            <m:naryPr>
                              <m:chr m:val="∑"/>
                              <m:supHide m:val="on"/>
                              <m:ctrlPr>
                                <a:rPr lang="de-DE" sz="2200" i="1">
                                  <a:latin typeface="Cambria Math" panose="02040503050406030204" pitchFamily="18" charset="0"/>
                                </a:rPr>
                              </m:ctrlPr>
                            </m:naryPr>
                            <m:sub>
                              <m:r>
                                <m:rPr>
                                  <m:brk m:alnAt="7"/>
                                </m:rPr>
                                <a:rPr lang="de-DE" sz="2200" b="1" i="1">
                                  <a:latin typeface="Cambria Math" panose="02040503050406030204" pitchFamily="18" charset="0"/>
                                </a:rPr>
                                <m:t>𝒓</m:t>
                              </m:r>
                              <m:r>
                                <m:rPr>
                                  <m:brk m:alnAt="7"/>
                                </m:rPr>
                                <a:rPr lang="de-DE" sz="2200" i="1">
                                  <a:latin typeface="Cambria Math" panose="02040503050406030204" pitchFamily="18" charset="0"/>
                                  <a:ea typeface="Cambria Math" panose="02040503050406030204" pitchFamily="18" charset="0"/>
                                </a:rPr>
                                <m:t>∈</m:t>
                              </m:r>
                              <m:r>
                                <a:rPr lang="de-DE" sz="2200" i="1">
                                  <a:latin typeface="Cambria Math" panose="02040503050406030204" pitchFamily="18" charset="0"/>
                                  <a:ea typeface="Cambria Math" panose="02040503050406030204" pitchFamily="18" charset="0"/>
                                </a:rPr>
                                <m:t>ℛ</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𝑟𝑣</m:t>
                                  </m:r>
                                  <m:d>
                                    <m:dPr>
                                      <m:ctrlPr>
                                        <a:rPr lang="en-GB" sz="2200" i="1">
                                          <a:latin typeface="Cambria Math" panose="02040503050406030204" pitchFamily="18" charset="0"/>
                                          <a:ea typeface="Cambria Math" panose="02040503050406030204" pitchFamily="18" charset="0"/>
                                        </a:rPr>
                                      </m:ctrlPr>
                                    </m:dPr>
                                    <m:e>
                                      <m:sSubSup>
                                        <m:sSubSupPr>
                                          <m:ctrlPr>
                                            <a:rPr lang="de-DE" sz="2200" i="1">
                                              <a:latin typeface="Cambria Math" panose="02040503050406030204" pitchFamily="18" charset="0"/>
                                              <a:ea typeface="Cambria Math" panose="02040503050406030204" pitchFamily="18" charset="0"/>
                                            </a:rPr>
                                          </m:ctrlPr>
                                        </m:sSubSupPr>
                                        <m:e>
                                          <m:r>
                                            <a:rPr lang="de-DE" sz="2200" i="1">
                                              <a:latin typeface="Cambria Math" panose="02040503050406030204" pitchFamily="18" charset="0"/>
                                              <a:ea typeface="Cambria Math" panose="02040503050406030204" pitchFamily="18" charset="0"/>
                                            </a:rPr>
                                            <m:t>𝐺</m:t>
                                          </m:r>
                                        </m:e>
                                        <m:sub>
                                          <m:r>
                                            <a:rPr lang="de-DE" sz="2200" i="1">
                                              <a:latin typeface="Cambria Math" panose="02040503050406030204" pitchFamily="18" charset="0"/>
                                              <a:ea typeface="Cambria Math" panose="02040503050406030204" pitchFamily="18" charset="0"/>
                                            </a:rPr>
                                            <m:t>𝜏</m:t>
                                          </m:r>
                                          <m:r>
                                            <a:rPr lang="de-DE" sz="2200" b="0" i="1" smtClean="0">
                                              <a:latin typeface="Cambria Math" panose="02040503050406030204" pitchFamily="18" charset="0"/>
                                              <a:ea typeface="Cambria Math" panose="02040503050406030204" pitchFamily="18" charset="0"/>
                                            </a:rPr>
                                            <m:t>+</m:t>
                                          </m:r>
                                          <m:sSup>
                                            <m:sSupPr>
                                              <m:ctrlPr>
                                                <a:rPr lang="de-DE" sz="2200" b="0" i="1" smtClean="0">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b="0" i="1" smtClean="0">
                                                  <a:latin typeface="Cambria Math" panose="02040503050406030204" pitchFamily="18" charset="0"/>
                                                  <a:ea typeface="Cambria Math" panose="02040503050406030204" pitchFamily="18" charset="0"/>
                                                </a:rPr>
                                                <m:t>′</m:t>
                                              </m:r>
                                            </m:sup>
                                          </m:sSup>
                                        </m:sub>
                                        <m:sup>
                                          <m:r>
                                            <a:rPr lang="de-DE" sz="2200" i="1">
                                              <a:latin typeface="Cambria Math" panose="02040503050406030204" pitchFamily="18" charset="0"/>
                                              <a:ea typeface="Cambria Math" panose="02040503050406030204" pitchFamily="18" charset="0"/>
                                            </a:rPr>
                                            <m:t>𝑈</m:t>
                                          </m:r>
                                        </m:sup>
                                      </m:sSubSup>
                                    </m:e>
                                  </m:d>
                                </m:e>
                              </m:d>
                            </m:sub>
                            <m:sup/>
                            <m:e>
                              <m:r>
                                <a:rPr lang="de-DE" sz="2200" i="1" smtClean="0">
                                  <a:latin typeface="Cambria Math" panose="02040503050406030204" pitchFamily="18" charset="0"/>
                                </a:rPr>
                                <m:t>𝑃</m:t>
                              </m:r>
                              <m:d>
                                <m:dPr>
                                  <m:ctrlPr>
                                    <a:rPr lang="de-DE" sz="2200" i="1">
                                      <a:latin typeface="Cambria Math" panose="02040503050406030204" pitchFamily="18" charset="0"/>
                                    </a:rPr>
                                  </m:ctrlPr>
                                </m:dPr>
                                <m:e>
                                  <m:r>
                                    <m:rPr>
                                      <m:brk m:alnAt="7"/>
                                    </m:rPr>
                                    <a:rPr lang="en-GB" sz="2200" b="1" i="1">
                                      <a:latin typeface="Cambria Math" panose="02040503050406030204" pitchFamily="18" charset="0"/>
                                    </a:rPr>
                                    <m:t>𝒓</m:t>
                                  </m:r>
                                  <m:r>
                                    <m:rPr>
                                      <m:brk m:alnAt="7"/>
                                    </m:rPr>
                                    <a:rPr lang="de-DE" sz="2200" i="1">
                                      <a:latin typeface="Cambria Math" panose="02040503050406030204" pitchFamily="18" charset="0"/>
                                    </a:rPr>
                                    <m:t>|</m:t>
                                  </m:r>
                                  <m:sSub>
                                    <m:sSubPr>
                                      <m:ctrlPr>
                                        <a:rPr lang="de-DE" sz="2200" b="1" i="1">
                                          <a:latin typeface="Cambria Math" panose="02040503050406030204" pitchFamily="18" charset="0"/>
                                        </a:rPr>
                                      </m:ctrlPr>
                                    </m:sSubPr>
                                    <m:e>
                                      <m:r>
                                        <a:rPr lang="de-DE" sz="2200" b="1" i="1">
                                          <a:latin typeface="Cambria Math" panose="02040503050406030204" pitchFamily="18" charset="0"/>
                                        </a:rPr>
                                        <m:t>𝑬</m:t>
                                      </m:r>
                                    </m:e>
                                    <m:sub>
                                      <m:r>
                                        <a:rPr lang="de-DE" sz="2200" i="1">
                                          <a:latin typeface="Cambria Math" panose="02040503050406030204" pitchFamily="18" charset="0"/>
                                        </a:rPr>
                                        <m:t>1:</m:t>
                                      </m:r>
                                      <m:r>
                                        <a:rPr lang="de-DE" sz="2200" i="1">
                                          <a:latin typeface="Cambria Math" panose="02040503050406030204" pitchFamily="18" charset="0"/>
                                          <a:ea typeface="Cambria Math" panose="02040503050406030204" pitchFamily="18" charset="0"/>
                                        </a:rPr>
                                        <m:t>𝜏</m:t>
                                      </m:r>
                                    </m:sub>
                                  </m:sSub>
                                  <m:r>
                                    <a:rPr lang="de-DE" sz="2200" i="1">
                                      <a:latin typeface="Cambria Math" panose="02040503050406030204" pitchFamily="18" charset="0"/>
                                    </a:rPr>
                                    <m:t>,</m:t>
                                  </m:r>
                                  <m:sSub>
                                    <m:sSubPr>
                                      <m:ctrlPr>
                                        <a:rPr lang="de-DE" sz="2200" b="1" i="1">
                                          <a:latin typeface="Cambria Math" panose="02040503050406030204" pitchFamily="18" charset="0"/>
                                        </a:rPr>
                                      </m:ctrlPr>
                                    </m:sSubPr>
                                    <m:e>
                                      <m:r>
                                        <a:rPr lang="de-DE" sz="2200" b="1" i="1">
                                          <a:latin typeface="Cambria Math" panose="02040503050406030204" pitchFamily="18" charset="0"/>
                                        </a:rPr>
                                        <m:t>𝒂</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𝜅</m:t>
                                      </m:r>
                                    </m:sub>
                                  </m:sSub>
                                </m:e>
                              </m:d>
                              <m:sSubSup>
                                <m:sSubSupPr>
                                  <m:ctrlPr>
                                    <a:rPr lang="de-DE" sz="2200" i="1">
                                      <a:latin typeface="Cambria Math" panose="02040503050406030204" pitchFamily="18" charset="0"/>
                                      <a:ea typeface="Cambria Math" panose="02040503050406030204" pitchFamily="18" charset="0"/>
                                    </a:rPr>
                                  </m:ctrlPr>
                                </m:sSubSupPr>
                                <m:e>
                                  <m:r>
                                    <a:rPr lang="en-GB" sz="2200" i="1">
                                      <a:latin typeface="Cambria Math" panose="02040503050406030204" pitchFamily="18" charset="0"/>
                                      <a:ea typeface="Cambria Math" panose="02040503050406030204" pitchFamily="18" charset="0"/>
                                    </a:rPr>
                                    <m:t>𝜑</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b>
                                <m:sup>
                                  <m:r>
                                    <a:rPr lang="de-DE" sz="2200" i="1">
                                      <a:latin typeface="Cambria Math" panose="02040503050406030204" pitchFamily="18" charset="0"/>
                                      <a:ea typeface="Cambria Math" panose="02040503050406030204" pitchFamily="18" charset="0"/>
                                    </a:rPr>
                                    <m:t>𝑈</m:t>
                                  </m:r>
                                </m:sup>
                              </m:sSubSup>
                              <m:d>
                                <m:dPr>
                                  <m:ctrlPr>
                                    <a:rPr lang="en-GB"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𝑟</m:t>
                                  </m:r>
                                  <m:sSub>
                                    <m:sSubPr>
                                      <m:ctrlPr>
                                        <a:rPr lang="de-DE" sz="2200" i="1">
                                          <a:latin typeface="Cambria Math" panose="02040503050406030204" pitchFamily="18" charset="0"/>
                                          <a:ea typeface="Cambria Math" panose="02040503050406030204" pitchFamily="18" charset="0"/>
                                        </a:rPr>
                                      </m:ctrlPr>
                                    </m:sSubPr>
                                    <m:e>
                                      <m:r>
                                        <a:rPr lang="de-DE" sz="2200" i="1">
                                          <a:latin typeface="Cambria Math" panose="02040503050406030204" pitchFamily="18" charset="0"/>
                                          <a:ea typeface="Cambria Math" panose="02040503050406030204" pitchFamily="18" charset="0"/>
                                        </a:rPr>
                                        <m:t>𝑣</m:t>
                                      </m:r>
                                    </m:e>
                                    <m:sub>
                                      <m:r>
                                        <a:rPr lang="de-DE" sz="2200" i="1">
                                          <a:latin typeface="Cambria Math" panose="02040503050406030204" pitchFamily="18" charset="0"/>
                                          <a:ea typeface="Cambria Math" panose="02040503050406030204" pitchFamily="18" charset="0"/>
                                        </a:rPr>
                                        <m:t>𝑈</m:t>
                                      </m:r>
                                    </m:sub>
                                  </m:sSub>
                                  <m:d>
                                    <m:dPr>
                                      <m:ctrlPr>
                                        <a:rPr lang="de-DE" sz="2200" i="1">
                                          <a:latin typeface="Cambria Math" panose="02040503050406030204" pitchFamily="18" charset="0"/>
                                          <a:ea typeface="Cambria Math" panose="02040503050406030204" pitchFamily="18" charset="0"/>
                                        </a:rPr>
                                      </m:ctrlPr>
                                    </m:dPr>
                                    <m:e>
                                      <m:sSub>
                                        <m:sSubPr>
                                          <m:ctrlPr>
                                            <a:rPr lang="de-DE" sz="2200" i="1">
                                              <a:latin typeface="Cambria Math" panose="02040503050406030204" pitchFamily="18" charset="0"/>
                                              <a:ea typeface="Cambria Math" panose="02040503050406030204" pitchFamily="18" charset="0"/>
                                            </a:rPr>
                                          </m:ctrlPr>
                                        </m:sSubPr>
                                        <m:e>
                                          <m:r>
                                            <a:rPr lang="de-DE" sz="2200" i="1">
                                              <a:latin typeface="Cambria Math" panose="02040503050406030204" pitchFamily="18" charset="0"/>
                                              <a:ea typeface="Cambria Math" panose="02040503050406030204" pitchFamily="18" charset="0"/>
                                            </a:rPr>
                                            <m:t>𝐺</m:t>
                                          </m:r>
                                        </m:e>
                                        <m:sub>
                                          <m:r>
                                            <a:rPr lang="de-DE" sz="2200" i="1">
                                              <a:latin typeface="Cambria Math" panose="02040503050406030204" pitchFamily="18" charset="0"/>
                                              <a:ea typeface="Cambria Math" panose="02040503050406030204" pitchFamily="18" charset="0"/>
                                            </a:rPr>
                                            <m:t>𝜏</m:t>
                                          </m:r>
                                          <m:r>
                                            <a:rPr lang="de-DE" sz="2200" i="1">
                                              <a:latin typeface="Cambria Math" panose="02040503050406030204" pitchFamily="18" charset="0"/>
                                              <a:ea typeface="Cambria Math" panose="02040503050406030204" pitchFamily="18" charset="0"/>
                                            </a:rPr>
                                            <m:t>+</m:t>
                                          </m:r>
                                          <m:sSup>
                                            <m:sSupPr>
                                              <m:ctrlPr>
                                                <a:rPr lang="de-DE" sz="2200" i="1">
                                                  <a:latin typeface="Cambria Math" panose="02040503050406030204" pitchFamily="18" charset="0"/>
                                                  <a:ea typeface="Cambria Math" panose="02040503050406030204" pitchFamily="18" charset="0"/>
                                                </a:rPr>
                                              </m:ctrlPr>
                                            </m:sSupPr>
                                            <m:e>
                                              <m:r>
                                                <a:rPr lang="de-DE" sz="2200" i="1">
                                                  <a:latin typeface="Cambria Math" panose="02040503050406030204" pitchFamily="18" charset="0"/>
                                                  <a:ea typeface="Cambria Math" panose="02040503050406030204" pitchFamily="18" charset="0"/>
                                                </a:rPr>
                                                <m:t>𝜏</m:t>
                                              </m:r>
                                            </m:e>
                                            <m:sup>
                                              <m:r>
                                                <a:rPr lang="de-DE" sz="2200" i="1">
                                                  <a:latin typeface="Cambria Math" panose="02040503050406030204" pitchFamily="18" charset="0"/>
                                                  <a:ea typeface="Cambria Math" panose="02040503050406030204" pitchFamily="18" charset="0"/>
                                                </a:rPr>
                                                <m:t>′</m:t>
                                              </m:r>
                                            </m:sup>
                                          </m:sSup>
                                        </m:sub>
                                      </m:sSub>
                                    </m:e>
                                  </m:d>
                                </m:e>
                              </m:d>
                            </m:e>
                          </m:nary>
                        </m:e>
                      </m:nary>
                    </m:oMath>
                  </m:oMathPara>
                </a14:m>
                <a:endParaRPr lang="en-GB" b="1" dirty="0">
                  <a:solidFill>
                    <a:schemeClr val="accent1"/>
                  </a:solidFill>
                </a:endParaRPr>
              </a:p>
              <a:p>
                <a:endParaRPr lang="en-GB" dirty="0"/>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0"/>
                <a:ext cx="8257108" cy="5018723"/>
              </a:xfrm>
              <a:blipFill>
                <a:blip r:embed="rId3"/>
                <a:stretch>
                  <a:fillRect l="-4608" t="-833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95</a:t>
            </a:fld>
            <a:endParaRPr lang="en-GB"/>
          </a:p>
        </p:txBody>
      </p:sp>
      <p:grpSp>
        <p:nvGrpSpPr>
          <p:cNvPr id="143" name="Group 142">
            <a:extLst>
              <a:ext uri="{FF2B5EF4-FFF2-40B4-BE49-F238E27FC236}">
                <a16:creationId xmlns:a16="http://schemas.microsoft.com/office/drawing/2014/main" id="{87804367-4AD8-0448-944C-EBE868CEA7DA}"/>
              </a:ext>
            </a:extLst>
          </p:cNvPr>
          <p:cNvGrpSpPr/>
          <p:nvPr/>
        </p:nvGrpSpPr>
        <p:grpSpPr>
          <a:xfrm>
            <a:off x="266870" y="3874770"/>
            <a:ext cx="8618888" cy="2379670"/>
            <a:chOff x="113122" y="3874770"/>
            <a:chExt cx="8618888" cy="2379670"/>
          </a:xfrm>
        </p:grpSpPr>
        <p:sp>
          <p:nvSpPr>
            <p:cNvPr id="141" name="Rectangle 140">
              <a:extLst>
                <a:ext uri="{FF2B5EF4-FFF2-40B4-BE49-F238E27FC236}">
                  <a16:creationId xmlns:a16="http://schemas.microsoft.com/office/drawing/2014/main" id="{E5338077-9371-FE47-8BC4-CB959184F5B4}"/>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tangle 141">
              <a:extLst>
                <a:ext uri="{FF2B5EF4-FFF2-40B4-BE49-F238E27FC236}">
                  <a16:creationId xmlns:a16="http://schemas.microsoft.com/office/drawing/2014/main" id="{C8F49B47-8305-574B-BAA9-0879C5AB83E2}"/>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8DCE34-8D34-D648-8654-DA4C179C808B}"/>
                    </a:ext>
                  </a:extLst>
                </p:cNvPr>
                <p:cNvSpPr txBox="1"/>
                <p:nvPr/>
              </p:nvSpPr>
              <p:spPr>
                <a:xfrm>
                  <a:off x="1937758" y="519067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 name="TextBox 5">
                  <a:extLst>
                    <a:ext uri="{FF2B5EF4-FFF2-40B4-BE49-F238E27FC236}">
                      <a16:creationId xmlns:a16="http://schemas.microsoft.com/office/drawing/2014/main" id="{898DCE34-8D34-D648-8654-DA4C179C808B}"/>
                    </a:ext>
                  </a:extLst>
                </p:cNvPr>
                <p:cNvSpPr txBox="1">
                  <a:spLocks noRot="1" noChangeAspect="1" noMove="1" noResize="1" noEditPoints="1" noAdjustHandles="1" noChangeArrowheads="1" noChangeShapeType="1" noTextEdit="1"/>
                </p:cNvSpPr>
                <p:nvPr/>
              </p:nvSpPr>
              <p:spPr>
                <a:xfrm>
                  <a:off x="1937758" y="5190673"/>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A1712F-8C4D-8D46-96D8-04139E795AD6}"/>
                    </a:ext>
                  </a:extLst>
                </p:cNvPr>
                <p:cNvSpPr txBox="1"/>
                <p:nvPr/>
              </p:nvSpPr>
              <p:spPr>
                <a:xfrm>
                  <a:off x="349923" y="4688545"/>
                  <a:ext cx="1661551"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7" name="TextBox 6">
                  <a:extLst>
                    <a:ext uri="{FF2B5EF4-FFF2-40B4-BE49-F238E27FC236}">
                      <a16:creationId xmlns:a16="http://schemas.microsoft.com/office/drawing/2014/main" id="{BBA1712F-8C4D-8D46-96D8-04139E795AD6}"/>
                    </a:ext>
                  </a:extLst>
                </p:cNvPr>
                <p:cNvSpPr txBox="1">
                  <a:spLocks noRot="1" noChangeAspect="1" noMove="1" noResize="1" noEditPoints="1" noAdjustHandles="1" noChangeArrowheads="1" noChangeShapeType="1" noTextEdit="1"/>
                </p:cNvSpPr>
                <p:nvPr/>
              </p:nvSpPr>
              <p:spPr>
                <a:xfrm>
                  <a:off x="349923" y="4688545"/>
                  <a:ext cx="1661551" cy="34970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E2E1FB-0B10-4B47-BEE4-7D6F0C44D006}"/>
                    </a:ext>
                  </a:extLst>
                </p:cNvPr>
                <p:cNvSpPr txBox="1"/>
                <p:nvPr/>
              </p:nvSpPr>
              <p:spPr>
                <a:xfrm>
                  <a:off x="1816956" y="392911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8" name="TextBox 7">
                  <a:extLst>
                    <a:ext uri="{FF2B5EF4-FFF2-40B4-BE49-F238E27FC236}">
                      <a16:creationId xmlns:a16="http://schemas.microsoft.com/office/drawing/2014/main" id="{95E2E1FB-0B10-4B47-BEE4-7D6F0C44D006}"/>
                    </a:ext>
                  </a:extLst>
                </p:cNvPr>
                <p:cNvSpPr txBox="1">
                  <a:spLocks noRot="1" noChangeAspect="1" noMove="1" noResize="1" noEditPoints="1" noAdjustHandles="1" noChangeArrowheads="1" noChangeShapeType="1" noTextEdit="1"/>
                </p:cNvSpPr>
                <p:nvPr/>
              </p:nvSpPr>
              <p:spPr>
                <a:xfrm>
                  <a:off x="1816956" y="3929117"/>
                  <a:ext cx="1466838"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F472B2-FA27-5044-B724-6A05F0B6FD1D}"/>
                    </a:ext>
                  </a:extLst>
                </p:cNvPr>
                <p:cNvSpPr txBox="1"/>
                <p:nvPr/>
              </p:nvSpPr>
              <p:spPr>
                <a:xfrm>
                  <a:off x="184113" y="5713420"/>
                  <a:ext cx="198763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9" name="TextBox 8">
                  <a:extLst>
                    <a:ext uri="{FF2B5EF4-FFF2-40B4-BE49-F238E27FC236}">
                      <a16:creationId xmlns:a16="http://schemas.microsoft.com/office/drawing/2014/main" id="{54F472B2-FA27-5044-B724-6A05F0B6FD1D}"/>
                    </a:ext>
                  </a:extLst>
                </p:cNvPr>
                <p:cNvSpPr txBox="1">
                  <a:spLocks noRot="1" noChangeAspect="1" noMove="1" noResize="1" noEditPoints="1" noAdjustHandles="1" noChangeArrowheads="1" noChangeShapeType="1" noTextEdit="1"/>
                </p:cNvSpPr>
                <p:nvPr/>
              </p:nvSpPr>
              <p:spPr>
                <a:xfrm>
                  <a:off x="184113" y="5713420"/>
                  <a:ext cx="1987637"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2CD85C9-356C-EC4C-9D0A-8A5FB8FFC512}"/>
                    </a:ext>
                  </a:extLst>
                </p:cNvPr>
                <p:cNvSpPr txBox="1"/>
                <p:nvPr/>
              </p:nvSpPr>
              <p:spPr>
                <a:xfrm>
                  <a:off x="3078714" y="5712378"/>
                  <a:ext cx="15362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10" name="TextBox 9">
                  <a:extLst>
                    <a:ext uri="{FF2B5EF4-FFF2-40B4-BE49-F238E27FC236}">
                      <a16:creationId xmlns:a16="http://schemas.microsoft.com/office/drawing/2014/main" id="{32CD85C9-356C-EC4C-9D0A-8A5FB8FFC512}"/>
                    </a:ext>
                  </a:extLst>
                </p:cNvPr>
                <p:cNvSpPr txBox="1">
                  <a:spLocks noRot="1" noChangeAspect="1" noMove="1" noResize="1" noEditPoints="1" noAdjustHandles="1" noChangeArrowheads="1" noChangeShapeType="1" noTextEdit="1"/>
                </p:cNvSpPr>
                <p:nvPr/>
              </p:nvSpPr>
              <p:spPr>
                <a:xfrm>
                  <a:off x="3078714" y="5712378"/>
                  <a:ext cx="1536200"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AB325E7B-89A5-3145-ABA8-0031A1BF0B80}"/>
                </a:ext>
              </a:extLst>
            </p:cNvPr>
            <p:cNvCxnSpPr>
              <a:cxnSpLocks/>
              <a:stCxn id="7" idx="3"/>
              <a:endCxn id="32" idx="1"/>
            </p:cNvCxnSpPr>
            <p:nvPr/>
          </p:nvCxnSpPr>
          <p:spPr>
            <a:xfrm flipV="1">
              <a:off x="2011474" y="4862487"/>
              <a:ext cx="466901"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D0400-50C7-414C-9CD4-E641DBAB1B7B}"/>
                </a:ext>
              </a:extLst>
            </p:cNvPr>
            <p:cNvCxnSpPr>
              <a:cxnSpLocks/>
              <a:stCxn id="8" idx="2"/>
              <a:endCxn id="32" idx="0"/>
            </p:cNvCxnSpPr>
            <p:nvPr/>
          </p:nvCxnSpPr>
          <p:spPr>
            <a:xfrm>
              <a:off x="2550375" y="447936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E84390-6BFD-5941-AF22-8781BE1C6733}"/>
                </a:ext>
              </a:extLst>
            </p:cNvPr>
            <p:cNvCxnSpPr>
              <a:cxnSpLocks/>
              <a:stCxn id="9" idx="6"/>
              <a:endCxn id="28" idx="1"/>
            </p:cNvCxnSpPr>
            <p:nvPr/>
          </p:nvCxnSpPr>
          <p:spPr>
            <a:xfrm flipV="1">
              <a:off x="2171750" y="5907704"/>
              <a:ext cx="233510" cy="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BA5F1A-01A3-5642-A7BA-92EC472CB78F}"/>
                </a:ext>
              </a:extLst>
            </p:cNvPr>
            <p:cNvCxnSpPr>
              <a:cxnSpLocks/>
              <a:stCxn id="28" idx="0"/>
              <a:endCxn id="6" idx="4"/>
            </p:cNvCxnSpPr>
            <p:nvPr/>
          </p:nvCxnSpPr>
          <p:spPr>
            <a:xfrm flipH="1" flipV="1">
              <a:off x="2476855" y="5580186"/>
              <a:ext cx="405"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1951EA-127E-F64F-94DC-1FE39C1BA02F}"/>
                </a:ext>
              </a:extLst>
            </p:cNvPr>
            <p:cNvCxnSpPr>
              <a:cxnSpLocks/>
              <a:stCxn id="28" idx="3"/>
              <a:endCxn id="10" idx="2"/>
            </p:cNvCxnSpPr>
            <p:nvPr/>
          </p:nvCxnSpPr>
          <p:spPr>
            <a:xfrm flipV="1">
              <a:off x="2549260" y="5907135"/>
              <a:ext cx="529454"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A1733-9BF8-374A-900E-E15A2B0F4B11}"/>
                </a:ext>
              </a:extLst>
            </p:cNvPr>
            <p:cNvCxnSpPr>
              <a:cxnSpLocks/>
              <a:stCxn id="6" idx="0"/>
              <a:endCxn id="32" idx="1"/>
            </p:cNvCxnSpPr>
            <p:nvPr/>
          </p:nvCxnSpPr>
          <p:spPr>
            <a:xfrm flipV="1">
              <a:off x="2476855" y="486248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1491E50-4B6C-C243-8D3E-8F2B8AED89EC}"/>
                </a:ext>
              </a:extLst>
            </p:cNvPr>
            <p:cNvGrpSpPr/>
            <p:nvPr/>
          </p:nvGrpSpPr>
          <p:grpSpPr>
            <a:xfrm>
              <a:off x="2432295" y="4744407"/>
              <a:ext cx="703999" cy="449088"/>
              <a:chOff x="6669977" y="2891240"/>
              <a:chExt cx="703999" cy="449088"/>
            </a:xfrm>
          </p:grpSpPr>
          <p:sp>
            <p:nvSpPr>
              <p:cNvPr id="31" name="Rectangle 30">
                <a:extLst>
                  <a:ext uri="{FF2B5EF4-FFF2-40B4-BE49-F238E27FC236}">
                    <a16:creationId xmlns:a16="http://schemas.microsoft.com/office/drawing/2014/main" id="{D40A620C-1BFD-8849-95F0-C304671E130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C42B9CF-77EF-F347-A284-05DCF4FFD03F}"/>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82EFEB7-8C00-7C43-BF8A-9110F29927C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F60C304-7A74-A74F-AF90-324A9B1A0621}"/>
                      </a:ext>
                    </a:extLst>
                  </p:cNvPr>
                  <p:cNvSpPr txBox="1"/>
                  <p:nvPr/>
                </p:nvSpPr>
                <p:spPr>
                  <a:xfrm>
                    <a:off x="6880508" y="3056724"/>
                    <a:ext cx="493468"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𝑈</m:t>
                              </m:r>
                            </m:sup>
                          </m:sSubSup>
                        </m:oMath>
                      </m:oMathPara>
                    </a14:m>
                    <a:endParaRPr lang="en-GB" dirty="0"/>
                  </a:p>
                </p:txBody>
              </p:sp>
            </mc:Choice>
            <mc:Fallback xmlns="">
              <p:sp>
                <p:nvSpPr>
                  <p:cNvPr id="34" name="TextBox 33">
                    <a:extLst>
                      <a:ext uri="{FF2B5EF4-FFF2-40B4-BE49-F238E27FC236}">
                        <a16:creationId xmlns:a16="http://schemas.microsoft.com/office/drawing/2014/main" id="{CF60C304-7A74-A74F-AF90-324A9B1A0621}"/>
                      </a:ext>
                    </a:extLst>
                  </p:cNvPr>
                  <p:cNvSpPr txBox="1">
                    <a:spLocks noRot="1" noChangeAspect="1" noMove="1" noResize="1" noEditPoints="1" noAdjustHandles="1" noChangeArrowheads="1" noChangeShapeType="1" noTextEdit="1"/>
                  </p:cNvSpPr>
                  <p:nvPr/>
                </p:nvSpPr>
                <p:spPr>
                  <a:xfrm>
                    <a:off x="6880508" y="3056724"/>
                    <a:ext cx="493468" cy="283604"/>
                  </a:xfrm>
                  <a:prstGeom prst="rect">
                    <a:avLst/>
                  </a:prstGeom>
                  <a:blipFill>
                    <a:blip r:embed="rId9"/>
                    <a:stretch>
                      <a:fillRect l="-10000" r="-2500" b="-21739"/>
                    </a:stretch>
                  </a:blipFill>
                </p:spPr>
                <p:txBody>
                  <a:bodyPr/>
                  <a:lstStyle/>
                  <a:p>
                    <a:r>
                      <a:rPr lang="en-GB">
                        <a:noFill/>
                      </a:rPr>
                      <a:t> </a:t>
                    </a:r>
                  </a:p>
                </p:txBody>
              </p:sp>
            </mc:Fallback>
          </mc:AlternateContent>
        </p:grpSp>
        <p:cxnSp>
          <p:nvCxnSpPr>
            <p:cNvPr id="21" name="Straight Connector 20">
              <a:extLst>
                <a:ext uri="{FF2B5EF4-FFF2-40B4-BE49-F238E27FC236}">
                  <a16:creationId xmlns:a16="http://schemas.microsoft.com/office/drawing/2014/main" id="{3E5CB1E7-36CD-FC4D-A73A-E99CC629F714}"/>
                </a:ext>
              </a:extLst>
            </p:cNvPr>
            <p:cNvCxnSpPr>
              <a:cxnSpLocks/>
              <a:stCxn id="7" idx="2"/>
              <a:endCxn id="24" idx="0"/>
            </p:cNvCxnSpPr>
            <p:nvPr/>
          </p:nvCxnSpPr>
          <p:spPr>
            <a:xfrm flipH="1">
              <a:off x="1179301" y="5038247"/>
              <a:ext cx="1398"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24267D-29C5-F647-A699-A23A288D3E43}"/>
                </a:ext>
              </a:extLst>
            </p:cNvPr>
            <p:cNvCxnSpPr>
              <a:cxnSpLocks/>
              <a:stCxn id="24" idx="2"/>
              <a:endCxn id="9" idx="0"/>
            </p:cNvCxnSpPr>
            <p:nvPr/>
          </p:nvCxnSpPr>
          <p:spPr>
            <a:xfrm flipH="1">
              <a:off x="1177932" y="5449737"/>
              <a:ext cx="1369" cy="26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B125A05-0E64-6442-9A4D-311BEA2DA1DA}"/>
                </a:ext>
              </a:extLst>
            </p:cNvPr>
            <p:cNvGrpSpPr/>
            <p:nvPr/>
          </p:nvGrpSpPr>
          <p:grpSpPr>
            <a:xfrm>
              <a:off x="2359180" y="5789624"/>
              <a:ext cx="751567" cy="425047"/>
              <a:chOff x="2326841" y="4990483"/>
              <a:chExt cx="751567" cy="425047"/>
            </a:xfrm>
          </p:grpSpPr>
          <p:sp>
            <p:nvSpPr>
              <p:cNvPr id="27" name="Rectangle 26">
                <a:extLst>
                  <a:ext uri="{FF2B5EF4-FFF2-40B4-BE49-F238E27FC236}">
                    <a16:creationId xmlns:a16="http://schemas.microsoft.com/office/drawing/2014/main" id="{D34FA4AD-BECB-B44E-8F0A-777F58B26C19}"/>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73B58C3-5695-2348-877D-738FA6F0C18C}"/>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437C44F-BB27-4644-B413-C5E4D712DD89}"/>
                      </a:ext>
                    </a:extLst>
                  </p:cNvPr>
                  <p:cNvSpPr txBox="1"/>
                  <p:nvPr/>
                </p:nvSpPr>
                <p:spPr>
                  <a:xfrm>
                    <a:off x="2584940" y="5133914"/>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30" name="TextBox 29">
                    <a:extLst>
                      <a:ext uri="{FF2B5EF4-FFF2-40B4-BE49-F238E27FC236}">
                        <a16:creationId xmlns:a16="http://schemas.microsoft.com/office/drawing/2014/main" id="{0437C44F-BB27-4644-B413-C5E4D712DD89}"/>
                      </a:ext>
                    </a:extLst>
                  </p:cNvPr>
                  <p:cNvSpPr txBox="1">
                    <a:spLocks noRot="1" noChangeAspect="1" noMove="1" noResize="1" noEditPoints="1" noAdjustHandles="1" noChangeArrowheads="1" noChangeShapeType="1" noTextEdit="1"/>
                  </p:cNvSpPr>
                  <p:nvPr/>
                </p:nvSpPr>
                <p:spPr>
                  <a:xfrm>
                    <a:off x="2584940" y="5133914"/>
                    <a:ext cx="493468" cy="281616"/>
                  </a:xfrm>
                  <a:prstGeom prst="rect">
                    <a:avLst/>
                  </a:prstGeom>
                  <a:blipFill>
                    <a:blip r:embed="rId10"/>
                    <a:stretch>
                      <a:fillRect l="-10000" r="-2500" b="-21739"/>
                    </a:stretch>
                  </a:blipFill>
                </p:spPr>
                <p:txBody>
                  <a:bodyPr/>
                  <a:lstStyle/>
                  <a:p>
                    <a:r>
                      <a:rPr lang="en-GB">
                        <a:noFill/>
                      </a:rPr>
                      <a:t> </a:t>
                    </a:r>
                  </a:p>
                </p:txBody>
              </p:sp>
            </mc:Fallback>
          </mc:AlternateContent>
          <p:sp>
            <p:nvSpPr>
              <p:cNvPr id="57" name="Rectangle 56">
                <a:extLst>
                  <a:ext uri="{FF2B5EF4-FFF2-40B4-BE49-F238E27FC236}">
                    <a16:creationId xmlns:a16="http://schemas.microsoft.com/office/drawing/2014/main" id="{64EDE2BF-7D20-8446-8F9F-7463385937CE}"/>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D0ADEE15-B99D-0D41-88B7-6B200B5FC4E3}"/>
                </a:ext>
              </a:extLst>
            </p:cNvPr>
            <p:cNvGrpSpPr/>
            <p:nvPr/>
          </p:nvGrpSpPr>
          <p:grpSpPr>
            <a:xfrm>
              <a:off x="1061221" y="5259657"/>
              <a:ext cx="727271" cy="397408"/>
              <a:chOff x="6669977" y="2891240"/>
              <a:chExt cx="727271" cy="397408"/>
            </a:xfrm>
          </p:grpSpPr>
          <p:sp>
            <p:nvSpPr>
              <p:cNvPr id="23" name="Rectangle 22">
                <a:extLst>
                  <a:ext uri="{FF2B5EF4-FFF2-40B4-BE49-F238E27FC236}">
                    <a16:creationId xmlns:a16="http://schemas.microsoft.com/office/drawing/2014/main" id="{31E4AF33-EDFA-7744-A1ED-2DE8D82127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368DEFD-6E62-3242-ABFD-D654EA0B1C1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BFE64ED-4795-2548-9E37-64F80E8A30EA}"/>
                      </a:ext>
                    </a:extLst>
                  </p:cNvPr>
                  <p:cNvSpPr txBox="1"/>
                  <p:nvPr/>
                </p:nvSpPr>
                <p:spPr>
                  <a:xfrm>
                    <a:off x="6903780" y="3007609"/>
                    <a:ext cx="493468" cy="281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26" name="TextBox 25">
                    <a:extLst>
                      <a:ext uri="{FF2B5EF4-FFF2-40B4-BE49-F238E27FC236}">
                        <a16:creationId xmlns:a16="http://schemas.microsoft.com/office/drawing/2014/main" id="{4BFE64ED-4795-2548-9E37-64F80E8A30EA}"/>
                      </a:ext>
                    </a:extLst>
                  </p:cNvPr>
                  <p:cNvSpPr txBox="1">
                    <a:spLocks noRot="1" noChangeAspect="1" noMove="1" noResize="1" noEditPoints="1" noAdjustHandles="1" noChangeArrowheads="1" noChangeShapeType="1" noTextEdit="1"/>
                  </p:cNvSpPr>
                  <p:nvPr/>
                </p:nvSpPr>
                <p:spPr>
                  <a:xfrm>
                    <a:off x="6903780" y="3007609"/>
                    <a:ext cx="493468" cy="281039"/>
                  </a:xfrm>
                  <a:prstGeom prst="rect">
                    <a:avLst/>
                  </a:prstGeom>
                  <a:blipFill>
                    <a:blip r:embed="rId11"/>
                    <a:stretch>
                      <a:fillRect l="-10000" r="-2500" b="-26087"/>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496BADBF-8216-6344-84A4-B31DED93FAD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AC2448C-8D35-9D46-8345-4CEFABC59733}"/>
                    </a:ext>
                  </a:extLst>
                </p:cNvPr>
                <p:cNvSpPr txBox="1"/>
                <p:nvPr/>
              </p:nvSpPr>
              <p:spPr>
                <a:xfrm>
                  <a:off x="6351559" y="5190673"/>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sub>
                        </m:sSub>
                      </m:oMath>
                    </m:oMathPara>
                  </a14:m>
                  <a:endParaRPr lang="en-GB" dirty="0"/>
                </a:p>
              </p:txBody>
            </p:sp>
          </mc:Choice>
          <mc:Fallback xmlns="">
            <p:sp>
              <p:nvSpPr>
                <p:cNvPr id="76" name="TextBox 75">
                  <a:extLst>
                    <a:ext uri="{FF2B5EF4-FFF2-40B4-BE49-F238E27FC236}">
                      <a16:creationId xmlns:a16="http://schemas.microsoft.com/office/drawing/2014/main" id="{1AC2448C-8D35-9D46-8345-4CEFABC59733}"/>
                    </a:ext>
                  </a:extLst>
                </p:cNvPr>
                <p:cNvSpPr txBox="1">
                  <a:spLocks noRot="1" noChangeAspect="1" noMove="1" noResize="1" noEditPoints="1" noAdjustHandles="1" noChangeArrowheads="1" noChangeShapeType="1" noTextEdit="1"/>
                </p:cNvSpPr>
                <p:nvPr/>
              </p:nvSpPr>
              <p:spPr>
                <a:xfrm>
                  <a:off x="6351559" y="5190673"/>
                  <a:ext cx="840984" cy="389513"/>
                </a:xfrm>
                <a:prstGeom prst="ellipse">
                  <a:avLst/>
                </a:prstGeom>
                <a:blipFill>
                  <a:blip r:embed="rId12"/>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FA88DB7-727C-5A4D-9D88-A39D0BD3BA5D}"/>
                    </a:ext>
                  </a:extLst>
                </p:cNvPr>
                <p:cNvSpPr txBox="1"/>
                <p:nvPr/>
              </p:nvSpPr>
              <p:spPr>
                <a:xfrm>
                  <a:off x="4954890" y="4688545"/>
                  <a:ext cx="1388825"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7" name="TextBox 76">
                  <a:extLst>
                    <a:ext uri="{FF2B5EF4-FFF2-40B4-BE49-F238E27FC236}">
                      <a16:creationId xmlns:a16="http://schemas.microsoft.com/office/drawing/2014/main" id="{8FA88DB7-727C-5A4D-9D88-A39D0BD3BA5D}"/>
                    </a:ext>
                  </a:extLst>
                </p:cNvPr>
                <p:cNvSpPr txBox="1">
                  <a:spLocks noRot="1" noChangeAspect="1" noMove="1" noResize="1" noEditPoints="1" noAdjustHandles="1" noChangeArrowheads="1" noChangeShapeType="1" noTextEdit="1"/>
                </p:cNvSpPr>
                <p:nvPr/>
              </p:nvSpPr>
              <p:spPr>
                <a:xfrm>
                  <a:off x="4954890" y="4688545"/>
                  <a:ext cx="1388825" cy="349702"/>
                </a:xfrm>
                <a:prstGeom prst="rect">
                  <a:avLst/>
                </a:prstGeom>
                <a:blipFill>
                  <a:blip r:embed="rId13"/>
                  <a:stretch>
                    <a:fillRect l="-89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9302487-3B84-9249-A785-306A0C76AFC1}"/>
                    </a:ext>
                  </a:extLst>
                </p:cNvPr>
                <p:cNvSpPr txBox="1"/>
                <p:nvPr/>
              </p:nvSpPr>
              <p:spPr>
                <a:xfrm>
                  <a:off x="6270545" y="3929117"/>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sub>
                        </m:sSub>
                      </m:oMath>
                    </m:oMathPara>
                  </a14:m>
                  <a:endParaRPr lang="en-GB" dirty="0"/>
                </a:p>
              </p:txBody>
            </p:sp>
          </mc:Choice>
          <mc:Fallback xmlns="">
            <p:sp>
              <p:nvSpPr>
                <p:cNvPr id="78" name="TextBox 77">
                  <a:extLst>
                    <a:ext uri="{FF2B5EF4-FFF2-40B4-BE49-F238E27FC236}">
                      <a16:creationId xmlns:a16="http://schemas.microsoft.com/office/drawing/2014/main" id="{E9302487-3B84-9249-A785-306A0C76AFC1}"/>
                    </a:ext>
                  </a:extLst>
                </p:cNvPr>
                <p:cNvSpPr txBox="1">
                  <a:spLocks noRot="1" noChangeAspect="1" noMove="1" noResize="1" noEditPoints="1" noAdjustHandles="1" noChangeArrowheads="1" noChangeShapeType="1" noTextEdit="1"/>
                </p:cNvSpPr>
                <p:nvPr/>
              </p:nvSpPr>
              <p:spPr>
                <a:xfrm>
                  <a:off x="6270545" y="3929117"/>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6E952F6A-C64D-6346-B021-FE8591FF22C1}"/>
                    </a:ext>
                  </a:extLst>
                </p:cNvPr>
                <p:cNvSpPr txBox="1"/>
                <p:nvPr/>
              </p:nvSpPr>
              <p:spPr>
                <a:xfrm>
                  <a:off x="4874331" y="5712947"/>
                  <a:ext cx="155034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9" name="TextBox 78">
                  <a:extLst>
                    <a:ext uri="{FF2B5EF4-FFF2-40B4-BE49-F238E27FC236}">
                      <a16:creationId xmlns:a16="http://schemas.microsoft.com/office/drawing/2014/main" id="{6E952F6A-C64D-6346-B021-FE8591FF22C1}"/>
                    </a:ext>
                  </a:extLst>
                </p:cNvPr>
                <p:cNvSpPr txBox="1">
                  <a:spLocks noRot="1" noChangeAspect="1" noMove="1" noResize="1" noEditPoints="1" noAdjustHandles="1" noChangeArrowheads="1" noChangeShapeType="1" noTextEdit="1"/>
                </p:cNvSpPr>
                <p:nvPr/>
              </p:nvSpPr>
              <p:spPr>
                <a:xfrm>
                  <a:off x="4874331" y="5712947"/>
                  <a:ext cx="155034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A981356-0336-3849-8B10-F5E4861B07F7}"/>
                    </a:ext>
                  </a:extLst>
                </p:cNvPr>
                <p:cNvSpPr txBox="1"/>
                <p:nvPr/>
              </p:nvSpPr>
              <p:spPr>
                <a:xfrm>
                  <a:off x="7393460" y="5712378"/>
                  <a:ext cx="119822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0" name="TextBox 79">
                  <a:extLst>
                    <a:ext uri="{FF2B5EF4-FFF2-40B4-BE49-F238E27FC236}">
                      <a16:creationId xmlns:a16="http://schemas.microsoft.com/office/drawing/2014/main" id="{DA981356-0336-3849-8B10-F5E4861B07F7}"/>
                    </a:ext>
                  </a:extLst>
                </p:cNvPr>
                <p:cNvSpPr txBox="1">
                  <a:spLocks noRot="1" noChangeAspect="1" noMove="1" noResize="1" noEditPoints="1" noAdjustHandles="1" noChangeArrowheads="1" noChangeShapeType="1" noTextEdit="1"/>
                </p:cNvSpPr>
                <p:nvPr/>
              </p:nvSpPr>
              <p:spPr>
                <a:xfrm>
                  <a:off x="7393460" y="5712378"/>
                  <a:ext cx="1198227"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73199919-16CE-3C43-8F13-5F752A45C891}"/>
                </a:ext>
              </a:extLst>
            </p:cNvPr>
            <p:cNvCxnSpPr>
              <a:cxnSpLocks/>
              <a:stCxn id="77" idx="3"/>
              <a:endCxn id="89" idx="1"/>
            </p:cNvCxnSpPr>
            <p:nvPr/>
          </p:nvCxnSpPr>
          <p:spPr>
            <a:xfrm flipV="1">
              <a:off x="6343715" y="4862487"/>
              <a:ext cx="428002"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91DB670-764D-C848-9080-2B93DD2BAFFB}"/>
                </a:ext>
              </a:extLst>
            </p:cNvPr>
            <p:cNvCxnSpPr>
              <a:cxnSpLocks/>
              <a:stCxn id="78" idx="2"/>
              <a:endCxn id="89" idx="0"/>
            </p:cNvCxnSpPr>
            <p:nvPr/>
          </p:nvCxnSpPr>
          <p:spPr>
            <a:xfrm>
              <a:off x="6842608" y="4479364"/>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3B0AB54-1967-C647-A4ED-745011DC1B38}"/>
                </a:ext>
              </a:extLst>
            </p:cNvPr>
            <p:cNvCxnSpPr>
              <a:cxnSpLocks/>
              <a:stCxn id="79" idx="6"/>
              <a:endCxn id="96" idx="1"/>
            </p:cNvCxnSpPr>
            <p:nvPr/>
          </p:nvCxnSpPr>
          <p:spPr>
            <a:xfrm>
              <a:off x="6424676" y="5907704"/>
              <a:ext cx="273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59F7FF-EF6B-C944-B8FE-214F67C9CBBE}"/>
                </a:ext>
              </a:extLst>
            </p:cNvPr>
            <p:cNvCxnSpPr>
              <a:cxnSpLocks/>
              <a:stCxn id="96" idx="0"/>
              <a:endCxn id="76" idx="4"/>
            </p:cNvCxnSpPr>
            <p:nvPr/>
          </p:nvCxnSpPr>
          <p:spPr>
            <a:xfrm flipV="1">
              <a:off x="6770608" y="5580186"/>
              <a:ext cx="1443"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45D8FF2-8400-1C45-ADAA-C6143F151328}"/>
                </a:ext>
              </a:extLst>
            </p:cNvPr>
            <p:cNvCxnSpPr>
              <a:cxnSpLocks/>
              <a:stCxn id="96" idx="3"/>
              <a:endCxn id="80" idx="2"/>
            </p:cNvCxnSpPr>
            <p:nvPr/>
          </p:nvCxnSpPr>
          <p:spPr>
            <a:xfrm flipV="1">
              <a:off x="6842608" y="5907135"/>
              <a:ext cx="550852"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D4981C-DD5E-8E4A-A20E-BD1FD158446D}"/>
                </a:ext>
              </a:extLst>
            </p:cNvPr>
            <p:cNvCxnSpPr>
              <a:cxnSpLocks/>
              <a:stCxn id="76" idx="0"/>
              <a:endCxn id="89" idx="1"/>
            </p:cNvCxnSpPr>
            <p:nvPr/>
          </p:nvCxnSpPr>
          <p:spPr>
            <a:xfrm flipH="1" flipV="1">
              <a:off x="6771717" y="4862487"/>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2D146A3-7356-FE4E-B3CA-1DAD0D0BA296}"/>
                </a:ext>
              </a:extLst>
            </p:cNvPr>
            <p:cNvGrpSpPr/>
            <p:nvPr/>
          </p:nvGrpSpPr>
          <p:grpSpPr>
            <a:xfrm>
              <a:off x="6725637" y="4744407"/>
              <a:ext cx="544147" cy="446266"/>
              <a:chOff x="6669977" y="2891240"/>
              <a:chExt cx="544147" cy="446266"/>
            </a:xfrm>
          </p:grpSpPr>
          <p:sp>
            <p:nvSpPr>
              <p:cNvPr id="88" name="Rectangle 87">
                <a:extLst>
                  <a:ext uri="{FF2B5EF4-FFF2-40B4-BE49-F238E27FC236}">
                    <a16:creationId xmlns:a16="http://schemas.microsoft.com/office/drawing/2014/main" id="{2974E1E6-CA5F-DD4B-B4B8-255898002A4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4D52C33-C95E-5446-B0B6-0F4F0548869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A9428CD0-3137-1D45-8010-42AF5F30F1A6}"/>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B7685E6-F464-A140-8B25-3FD59E50339D}"/>
                      </a:ext>
                    </a:extLst>
                  </p:cNvPr>
                  <p:cNvSpPr txBox="1"/>
                  <p:nvPr/>
                </p:nvSpPr>
                <p:spPr>
                  <a:xfrm>
                    <a:off x="6880508" y="3056724"/>
                    <a:ext cx="333616"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𝑈</m:t>
                              </m:r>
                            </m:sup>
                          </m:sSubSup>
                        </m:oMath>
                      </m:oMathPara>
                    </a14:m>
                    <a:endParaRPr lang="en-GB" dirty="0"/>
                  </a:p>
                </p:txBody>
              </p:sp>
            </mc:Choice>
            <mc:Fallback xmlns="">
              <p:sp>
                <p:nvSpPr>
                  <p:cNvPr id="91" name="TextBox 90">
                    <a:extLst>
                      <a:ext uri="{FF2B5EF4-FFF2-40B4-BE49-F238E27FC236}">
                        <a16:creationId xmlns:a16="http://schemas.microsoft.com/office/drawing/2014/main" id="{5B7685E6-F464-A140-8B25-3FD59E50339D}"/>
                      </a:ext>
                    </a:extLst>
                  </p:cNvPr>
                  <p:cNvSpPr txBox="1">
                    <a:spLocks noRot="1" noChangeAspect="1" noMove="1" noResize="1" noEditPoints="1" noAdjustHandles="1" noChangeArrowheads="1" noChangeShapeType="1" noTextEdit="1"/>
                  </p:cNvSpPr>
                  <p:nvPr/>
                </p:nvSpPr>
                <p:spPr>
                  <a:xfrm>
                    <a:off x="6880508" y="3056724"/>
                    <a:ext cx="333616" cy="280782"/>
                  </a:xfrm>
                  <a:prstGeom prst="rect">
                    <a:avLst/>
                  </a:prstGeom>
                  <a:blipFill>
                    <a:blip r:embed="rId17"/>
                    <a:stretch>
                      <a:fillRect l="-14286" b="-21739"/>
                    </a:stretch>
                  </a:blipFill>
                </p:spPr>
                <p:txBody>
                  <a:bodyPr/>
                  <a:lstStyle/>
                  <a:p>
                    <a:r>
                      <a:rPr lang="en-GB">
                        <a:noFill/>
                      </a:rPr>
                      <a:t> </a:t>
                    </a:r>
                  </a:p>
                </p:txBody>
              </p:sp>
            </mc:Fallback>
          </mc:AlternateContent>
        </p:grpSp>
        <p:cxnSp>
          <p:nvCxnSpPr>
            <p:cNvPr id="92" name="Straight Connector 91">
              <a:extLst>
                <a:ext uri="{FF2B5EF4-FFF2-40B4-BE49-F238E27FC236}">
                  <a16:creationId xmlns:a16="http://schemas.microsoft.com/office/drawing/2014/main" id="{B2255CA1-7FA0-724C-9825-CAF3AA94C384}"/>
                </a:ext>
              </a:extLst>
            </p:cNvPr>
            <p:cNvCxnSpPr>
              <a:cxnSpLocks/>
              <a:stCxn id="77" idx="2"/>
              <a:endCxn id="101" idx="0"/>
            </p:cNvCxnSpPr>
            <p:nvPr/>
          </p:nvCxnSpPr>
          <p:spPr>
            <a:xfrm flipH="1">
              <a:off x="5647859" y="5038247"/>
              <a:ext cx="1444"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9782721-E866-9846-8F0C-C074A5C23559}"/>
                </a:ext>
              </a:extLst>
            </p:cNvPr>
            <p:cNvCxnSpPr>
              <a:cxnSpLocks/>
              <a:stCxn id="101" idx="2"/>
              <a:endCxn id="79" idx="0"/>
            </p:cNvCxnSpPr>
            <p:nvPr/>
          </p:nvCxnSpPr>
          <p:spPr>
            <a:xfrm>
              <a:off x="5647859" y="5449737"/>
              <a:ext cx="1645" cy="263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50C433C-4DDB-8F46-B264-F02ECCF2C1B6}"/>
                </a:ext>
              </a:extLst>
            </p:cNvPr>
            <p:cNvGrpSpPr/>
            <p:nvPr/>
          </p:nvGrpSpPr>
          <p:grpSpPr>
            <a:xfrm>
              <a:off x="6652528" y="5789624"/>
              <a:ext cx="603086" cy="422225"/>
              <a:chOff x="2326841" y="4990483"/>
              <a:chExt cx="603086" cy="422225"/>
            </a:xfrm>
          </p:grpSpPr>
          <p:sp>
            <p:nvSpPr>
              <p:cNvPr id="95" name="Rectangle 94">
                <a:extLst>
                  <a:ext uri="{FF2B5EF4-FFF2-40B4-BE49-F238E27FC236}">
                    <a16:creationId xmlns:a16="http://schemas.microsoft.com/office/drawing/2014/main" id="{60904308-0E22-4D40-81BF-AD2A0A01857A}"/>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169ADAF9-21C8-384F-A027-93B54DCBD8B0}"/>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798CB07-A8AD-F048-9D99-8B6BBCEA370B}"/>
                      </a:ext>
                    </a:extLst>
                  </p:cNvPr>
                  <p:cNvSpPr txBox="1"/>
                  <p:nvPr/>
                </p:nvSpPr>
                <p:spPr>
                  <a:xfrm>
                    <a:off x="2624651" y="5133914"/>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7" name="TextBox 96">
                    <a:extLst>
                      <a:ext uri="{FF2B5EF4-FFF2-40B4-BE49-F238E27FC236}">
                        <a16:creationId xmlns:a16="http://schemas.microsoft.com/office/drawing/2014/main" id="{2798CB07-A8AD-F048-9D99-8B6BBCEA370B}"/>
                      </a:ext>
                    </a:extLst>
                  </p:cNvPr>
                  <p:cNvSpPr txBox="1">
                    <a:spLocks noRot="1" noChangeAspect="1" noMove="1" noResize="1" noEditPoints="1" noAdjustHandles="1" noChangeArrowheads="1" noChangeShapeType="1" noTextEdit="1"/>
                  </p:cNvSpPr>
                  <p:nvPr/>
                </p:nvSpPr>
                <p:spPr>
                  <a:xfrm>
                    <a:off x="2624651" y="5133914"/>
                    <a:ext cx="305276" cy="278794"/>
                  </a:xfrm>
                  <a:prstGeom prst="rect">
                    <a:avLst/>
                  </a:prstGeom>
                  <a:blipFill>
                    <a:blip r:embed="rId18"/>
                    <a:stretch>
                      <a:fillRect l="-16000" r="-8000" b="-21739"/>
                    </a:stretch>
                  </a:blipFill>
                </p:spPr>
                <p:txBody>
                  <a:bodyPr/>
                  <a:lstStyle/>
                  <a:p>
                    <a:r>
                      <a:rPr lang="en-GB">
                        <a:noFill/>
                      </a:rPr>
                      <a:t> </a:t>
                    </a:r>
                  </a:p>
                </p:txBody>
              </p:sp>
            </mc:Fallback>
          </mc:AlternateContent>
          <p:sp>
            <p:nvSpPr>
              <p:cNvPr id="98" name="Rectangle 97">
                <a:extLst>
                  <a:ext uri="{FF2B5EF4-FFF2-40B4-BE49-F238E27FC236}">
                    <a16:creationId xmlns:a16="http://schemas.microsoft.com/office/drawing/2014/main" id="{F1A63041-7F75-D841-90C8-1DF321E44F06}"/>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5BA503F2-FF8C-4147-B5AE-31E73BE0A61D}"/>
                </a:ext>
              </a:extLst>
            </p:cNvPr>
            <p:cNvGrpSpPr/>
            <p:nvPr/>
          </p:nvGrpSpPr>
          <p:grpSpPr>
            <a:xfrm>
              <a:off x="5529779" y="5259657"/>
              <a:ext cx="534142" cy="394587"/>
              <a:chOff x="6669977" y="2891240"/>
              <a:chExt cx="534142" cy="394587"/>
            </a:xfrm>
          </p:grpSpPr>
          <p:sp>
            <p:nvSpPr>
              <p:cNvPr id="100" name="Rectangle 99">
                <a:extLst>
                  <a:ext uri="{FF2B5EF4-FFF2-40B4-BE49-F238E27FC236}">
                    <a16:creationId xmlns:a16="http://schemas.microsoft.com/office/drawing/2014/main" id="{18256A49-3897-AF42-9851-F6E8ECCB5F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BA491F6-B985-AD42-BCA1-477D5E6AB005}"/>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DB559A4-B81A-0F4F-ACB5-AC3B94C61A21}"/>
                      </a:ext>
                    </a:extLst>
                  </p:cNvPr>
                  <p:cNvSpPr txBox="1"/>
                  <p:nvPr/>
                </p:nvSpPr>
                <p:spPr>
                  <a:xfrm>
                    <a:off x="6903780" y="3007609"/>
                    <a:ext cx="300339"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oMath>
                      </m:oMathPara>
                    </a14:m>
                    <a:endParaRPr lang="en-GB" dirty="0"/>
                  </a:p>
                </p:txBody>
              </p:sp>
            </mc:Choice>
            <mc:Fallback xmlns="">
              <p:sp>
                <p:nvSpPr>
                  <p:cNvPr id="102" name="TextBox 101">
                    <a:extLst>
                      <a:ext uri="{FF2B5EF4-FFF2-40B4-BE49-F238E27FC236}">
                        <a16:creationId xmlns:a16="http://schemas.microsoft.com/office/drawing/2014/main" id="{2DB559A4-B81A-0F4F-ACB5-AC3B94C61A21}"/>
                      </a:ext>
                    </a:extLst>
                  </p:cNvPr>
                  <p:cNvSpPr txBox="1">
                    <a:spLocks noRot="1" noChangeAspect="1" noMove="1" noResize="1" noEditPoints="1" noAdjustHandles="1" noChangeArrowheads="1" noChangeShapeType="1" noTextEdit="1"/>
                  </p:cNvSpPr>
                  <p:nvPr/>
                </p:nvSpPr>
                <p:spPr>
                  <a:xfrm>
                    <a:off x="6903780" y="3007609"/>
                    <a:ext cx="300339" cy="278218"/>
                  </a:xfrm>
                  <a:prstGeom prst="rect">
                    <a:avLst/>
                  </a:prstGeom>
                  <a:blipFill>
                    <a:blip r:embed="rId19"/>
                    <a:stretch>
                      <a:fillRect l="-16000" r="-4000" b="-26087"/>
                    </a:stretch>
                  </a:blipFill>
                </p:spPr>
                <p:txBody>
                  <a:bodyPr/>
                  <a:lstStyle/>
                  <a:p>
                    <a:r>
                      <a:rPr lang="en-GB">
                        <a:noFill/>
                      </a:rPr>
                      <a:t> </a:t>
                    </a:r>
                  </a:p>
                </p:txBody>
              </p:sp>
            </mc:Fallback>
          </mc:AlternateContent>
          <p:sp>
            <p:nvSpPr>
              <p:cNvPr id="103" name="Rectangle 102">
                <a:extLst>
                  <a:ext uri="{FF2B5EF4-FFF2-40B4-BE49-F238E27FC236}">
                    <a16:creationId xmlns:a16="http://schemas.microsoft.com/office/drawing/2014/main" id="{27701FC2-54B0-9D40-99CD-9AF8B9F6F57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6" name="Straight Connector 115">
              <a:extLst>
                <a:ext uri="{FF2B5EF4-FFF2-40B4-BE49-F238E27FC236}">
                  <a16:creationId xmlns:a16="http://schemas.microsoft.com/office/drawing/2014/main" id="{D6D61534-81D6-9E46-AEDC-17B1D795B35B}"/>
                </a:ext>
              </a:extLst>
            </p:cNvPr>
            <p:cNvCxnSpPr>
              <a:cxnSpLocks/>
              <a:stCxn id="6" idx="6"/>
              <a:endCxn id="120" idx="1"/>
            </p:cNvCxnSpPr>
            <p:nvPr/>
          </p:nvCxnSpPr>
          <p:spPr>
            <a:xfrm flipV="1">
              <a:off x="3015951" y="5383929"/>
              <a:ext cx="1585491"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F3CB048-D931-CF4A-A964-3A810FA77E07}"/>
                </a:ext>
              </a:extLst>
            </p:cNvPr>
            <p:cNvCxnSpPr>
              <a:cxnSpLocks/>
              <a:stCxn id="120" idx="3"/>
              <a:endCxn id="76" idx="3"/>
            </p:cNvCxnSpPr>
            <p:nvPr/>
          </p:nvCxnSpPr>
          <p:spPr>
            <a:xfrm>
              <a:off x="4745442" y="5383929"/>
              <a:ext cx="1729276" cy="139214"/>
            </a:xfrm>
            <a:prstGeom prst="curvedConnector4">
              <a:avLst>
                <a:gd name="adj1" fmla="val 46439"/>
                <a:gd name="adj2" fmla="val 21307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64EBE9E-093A-864E-9DF2-28C2FE549C13}"/>
                </a:ext>
              </a:extLst>
            </p:cNvPr>
            <p:cNvGrpSpPr/>
            <p:nvPr/>
          </p:nvGrpSpPr>
          <p:grpSpPr>
            <a:xfrm>
              <a:off x="4555362" y="5265849"/>
              <a:ext cx="558294" cy="420739"/>
              <a:chOff x="2326841" y="4990483"/>
              <a:chExt cx="558294" cy="420739"/>
            </a:xfrm>
          </p:grpSpPr>
          <p:sp>
            <p:nvSpPr>
              <p:cNvPr id="119" name="Rectangle 118">
                <a:extLst>
                  <a:ext uri="{FF2B5EF4-FFF2-40B4-BE49-F238E27FC236}">
                    <a16:creationId xmlns:a16="http://schemas.microsoft.com/office/drawing/2014/main" id="{B7976A3F-044C-8C4E-A972-986D56B8C7C2}"/>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1008973C-4E6A-1747-B7AF-D0A587A003E4}"/>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63D4D35-FAE9-5F41-82AA-35CED674BD7D}"/>
                      </a:ext>
                    </a:extLst>
                  </p:cNvPr>
                  <p:cNvSpPr txBox="1"/>
                  <p:nvPr/>
                </p:nvSpPr>
                <p:spPr>
                  <a:xfrm>
                    <a:off x="2563700" y="5134223"/>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21" name="TextBox 120">
                    <a:extLst>
                      <a:ext uri="{FF2B5EF4-FFF2-40B4-BE49-F238E27FC236}">
                        <a16:creationId xmlns:a16="http://schemas.microsoft.com/office/drawing/2014/main" id="{163D4D35-FAE9-5F41-82AA-35CED674BD7D}"/>
                      </a:ext>
                    </a:extLst>
                  </p:cNvPr>
                  <p:cNvSpPr txBox="1">
                    <a:spLocks noRot="1" noChangeAspect="1" noMove="1" noResize="1" noEditPoints="1" noAdjustHandles="1" noChangeArrowheads="1" noChangeShapeType="1" noTextEdit="1"/>
                  </p:cNvSpPr>
                  <p:nvPr/>
                </p:nvSpPr>
                <p:spPr>
                  <a:xfrm>
                    <a:off x="2563700" y="5134223"/>
                    <a:ext cx="321435" cy="276999"/>
                  </a:xfrm>
                  <a:prstGeom prst="rect">
                    <a:avLst/>
                  </a:prstGeom>
                  <a:blipFill>
                    <a:blip r:embed="rId20"/>
                    <a:stretch>
                      <a:fillRect l="-14815" t="-4348" r="-3704" b="-21739"/>
                    </a:stretch>
                  </a:blipFill>
                </p:spPr>
                <p:txBody>
                  <a:bodyPr/>
                  <a:lstStyle/>
                  <a:p>
                    <a:r>
                      <a:rPr lang="en-GB">
                        <a:noFill/>
                      </a:rPr>
                      <a:t> </a:t>
                    </a:r>
                  </a:p>
                </p:txBody>
              </p:sp>
            </mc:Fallback>
          </mc:AlternateContent>
          <p:sp>
            <p:nvSpPr>
              <p:cNvPr id="122" name="Rectangle 121">
                <a:extLst>
                  <a:ext uri="{FF2B5EF4-FFF2-40B4-BE49-F238E27FC236}">
                    <a16:creationId xmlns:a16="http://schemas.microsoft.com/office/drawing/2014/main" id="{8F380FC8-247A-2E4E-8D30-CF5E6B3EE30A}"/>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451459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0"/>
                <a:ext cx="8257108" cy="5018723"/>
              </a:xfrm>
            </p:spPr>
            <p:txBody>
              <a:bodyPr>
                <a:normAutofit/>
              </a:bodyPr>
              <a:lstStyle/>
              <a:p>
                <a:r>
                  <a:rPr lang="en-GB" dirty="0"/>
                  <a:t>Temporal EU query sums over individual EU queries</a:t>
                </a:r>
              </a:p>
              <a:p>
                <a:pPr marL="0" indent="0">
                  <a:buNone/>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𝑒𝑢</m:t>
                      </m:r>
                      <m:d>
                        <m:dPr>
                          <m:ctrlPr>
                            <a:rPr lang="de-DE" sz="2400" i="1">
                              <a:latin typeface="Cambria Math" panose="02040503050406030204" pitchFamily="18" charset="0"/>
                            </a:rPr>
                          </m:ctrlPr>
                        </m:dPr>
                        <m:e>
                          <m:sSub>
                            <m:sSubPr>
                              <m:ctrlPr>
                                <a:rPr lang="de-DE" sz="2400" b="0" i="1" smtClean="0">
                                  <a:latin typeface="Cambria Math" panose="02040503050406030204" pitchFamily="18" charset="0"/>
                                </a:rPr>
                              </m:ctrlPr>
                            </m:sSubPr>
                            <m:e>
                              <m:r>
                                <a:rPr lang="de-DE" sz="2400" b="1" i="1">
                                  <a:latin typeface="Cambria Math" panose="02040503050406030204" pitchFamily="18" charset="0"/>
                                </a:rPr>
                                <m:t>𝑬</m:t>
                              </m:r>
                            </m:e>
                            <m:sub>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𝜏</m:t>
                              </m:r>
                            </m:sub>
                          </m:sSub>
                          <m:r>
                            <a:rPr lang="de-DE" sz="2400" i="1">
                              <a:latin typeface="Cambria Math" panose="02040503050406030204" pitchFamily="18" charset="0"/>
                            </a:rPr>
                            <m:t>,</m:t>
                          </m:r>
                          <m:sSub>
                            <m:sSubPr>
                              <m:ctrlPr>
                                <a:rPr lang="de-DE" sz="2400" b="1" i="1" smtClean="0">
                                  <a:latin typeface="Cambria Math" panose="02040503050406030204" pitchFamily="18" charset="0"/>
                                </a:rPr>
                              </m:ctrlPr>
                            </m:sSubPr>
                            <m:e>
                              <m:r>
                                <a:rPr lang="de-DE" sz="2400" b="1" i="1">
                                  <a:latin typeface="Cambria Math" panose="02040503050406030204" pitchFamily="18" charset="0"/>
                                </a:rPr>
                                <m:t>𝒂</m:t>
                              </m:r>
                            </m:e>
                            <m:sub>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𝜏</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𝜅</m:t>
                              </m:r>
                            </m:sub>
                          </m:sSub>
                        </m:e>
                      </m:d>
                    </m:oMath>
                    <m:oMath xmlns:m="http://schemas.openxmlformats.org/officeDocument/2006/math">
                      <m:r>
                        <m:rPr>
                          <m:aln/>
                        </m:rPr>
                        <a:rPr lang="de-DE" sz="2400" i="1">
                          <a:latin typeface="Cambria Math" panose="02040503050406030204" pitchFamily="18" charset="0"/>
                        </a:rPr>
                        <m:t>=</m:t>
                      </m:r>
                      <m:nary>
                        <m:naryPr>
                          <m:chr m:val="∑"/>
                          <m:ctrlPr>
                            <a:rPr lang="en-GB" sz="2400" i="1">
                              <a:latin typeface="Cambria Math" panose="02040503050406030204" pitchFamily="18" charset="0"/>
                            </a:rPr>
                          </m:ctrlPr>
                        </m:naryPr>
                        <m:sub>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r>
                            <a:rPr lang="en-GB" sz="2400" i="1">
                              <a:latin typeface="Cambria Math" panose="02040503050406030204" pitchFamily="18" charset="0"/>
                            </a:rPr>
                            <m:t>=</m:t>
                          </m:r>
                          <m:r>
                            <a:rPr lang="de-DE" sz="2400" i="1">
                              <a:latin typeface="Cambria Math" panose="02040503050406030204" pitchFamily="18" charset="0"/>
                              <a:ea typeface="Cambria Math" panose="02040503050406030204" pitchFamily="18" charset="0"/>
                            </a:rPr>
                            <m:t>0</m:t>
                          </m:r>
                        </m:sub>
                        <m:sup>
                          <m:r>
                            <a:rPr lang="de-DE" sz="2400" i="1">
                              <a:latin typeface="Cambria Math" panose="02040503050406030204" pitchFamily="18" charset="0"/>
                              <a:ea typeface="Cambria Math" panose="02040503050406030204" pitchFamily="18" charset="0"/>
                            </a:rPr>
                            <m:t>𝜅</m:t>
                          </m:r>
                        </m:sup>
                        <m:e>
                          <m:sSup>
                            <m:sSupPr>
                              <m:ctrlPr>
                                <a:rPr lang="de-DE" sz="2400" i="1" smtClean="0">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𝛾</m:t>
                              </m:r>
                            </m:e>
                            <m:sup>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sup>
                          </m:sSup>
                          <m:nary>
                            <m:naryPr>
                              <m:chr m:val="∑"/>
                              <m:supHide m:val="on"/>
                              <m:ctrlPr>
                                <a:rPr lang="de-DE" sz="2400" i="1" smtClean="0">
                                  <a:solidFill>
                                    <a:schemeClr val="accent1"/>
                                  </a:solidFill>
                                  <a:latin typeface="Cambria Math" panose="02040503050406030204" pitchFamily="18" charset="0"/>
                                </a:rPr>
                              </m:ctrlPr>
                            </m:naryPr>
                            <m:sub>
                              <m:r>
                                <m:rPr>
                                  <m:brk m:alnAt="7"/>
                                </m:rPr>
                                <a:rPr lang="de-DE" sz="2400" b="1" i="1">
                                  <a:solidFill>
                                    <a:schemeClr val="accent1"/>
                                  </a:solidFill>
                                  <a:latin typeface="Cambria Math" panose="02040503050406030204" pitchFamily="18" charset="0"/>
                                </a:rPr>
                                <m:t>𝒓</m:t>
                              </m:r>
                              <m:r>
                                <m:rPr>
                                  <m:brk m:alnAt="7"/>
                                </m:rPr>
                                <a:rPr lang="de-DE" sz="2400" i="1">
                                  <a:solidFill>
                                    <a:schemeClr val="accent1"/>
                                  </a:solidFill>
                                  <a:latin typeface="Cambria Math" panose="02040503050406030204" pitchFamily="18" charset="0"/>
                                  <a:ea typeface="Cambria Math" panose="02040503050406030204" pitchFamily="18" charset="0"/>
                                </a:rPr>
                                <m:t>∈</m:t>
                              </m:r>
                              <m:r>
                                <a:rPr lang="de-DE" sz="2400" i="1">
                                  <a:solidFill>
                                    <a:schemeClr val="accent1"/>
                                  </a:solidFill>
                                  <a:latin typeface="Cambria Math" panose="02040503050406030204" pitchFamily="18" charset="0"/>
                                  <a:ea typeface="Cambria Math" panose="02040503050406030204" pitchFamily="18" charset="0"/>
                                </a:rPr>
                                <m:t>ℛ</m:t>
                              </m:r>
                              <m:d>
                                <m:dPr>
                                  <m:ctrlPr>
                                    <a:rPr lang="de-DE" sz="2400" i="1">
                                      <a:solidFill>
                                        <a:schemeClr val="accent1"/>
                                      </a:solidFill>
                                      <a:latin typeface="Cambria Math" panose="02040503050406030204" pitchFamily="18" charset="0"/>
                                      <a:ea typeface="Cambria Math" panose="02040503050406030204" pitchFamily="18" charset="0"/>
                                    </a:rPr>
                                  </m:ctrlPr>
                                </m:dPr>
                                <m:e>
                                  <m:r>
                                    <a:rPr lang="de-DE" sz="2400" i="1">
                                      <a:solidFill>
                                        <a:schemeClr val="accent1"/>
                                      </a:solidFill>
                                      <a:latin typeface="Cambria Math" panose="02040503050406030204" pitchFamily="18" charset="0"/>
                                      <a:ea typeface="Cambria Math" panose="02040503050406030204" pitchFamily="18" charset="0"/>
                                    </a:rPr>
                                    <m:t>𝑟𝑣</m:t>
                                  </m:r>
                                  <m:d>
                                    <m:dPr>
                                      <m:ctrlPr>
                                        <a:rPr lang="en-GB" sz="2400" i="1">
                                          <a:solidFill>
                                            <a:schemeClr val="accent1"/>
                                          </a:solidFill>
                                          <a:latin typeface="Cambria Math" panose="02040503050406030204" pitchFamily="18" charset="0"/>
                                          <a:ea typeface="Cambria Math" panose="02040503050406030204" pitchFamily="18" charset="0"/>
                                        </a:rPr>
                                      </m:ctrlPr>
                                    </m:dPr>
                                    <m:e>
                                      <m:sSubSup>
                                        <m:sSubSupPr>
                                          <m:ctrlPr>
                                            <a:rPr lang="de-DE" sz="2400" i="1">
                                              <a:solidFill>
                                                <a:schemeClr val="accent1"/>
                                              </a:solidFill>
                                              <a:latin typeface="Cambria Math" panose="02040503050406030204" pitchFamily="18" charset="0"/>
                                              <a:ea typeface="Cambria Math" panose="02040503050406030204" pitchFamily="18" charset="0"/>
                                            </a:rPr>
                                          </m:ctrlPr>
                                        </m:sSubSupPr>
                                        <m:e>
                                          <m:r>
                                            <a:rPr lang="de-DE" sz="2400" i="1">
                                              <a:solidFill>
                                                <a:schemeClr val="accent1"/>
                                              </a:solidFill>
                                              <a:latin typeface="Cambria Math" panose="02040503050406030204" pitchFamily="18" charset="0"/>
                                              <a:ea typeface="Cambria Math" panose="02040503050406030204" pitchFamily="18" charset="0"/>
                                            </a:rPr>
                                            <m:t>𝐺</m:t>
                                          </m:r>
                                        </m:e>
                                        <m:sub>
                                          <m:r>
                                            <a:rPr lang="de-DE" sz="2400" i="1">
                                              <a:solidFill>
                                                <a:schemeClr val="accent1"/>
                                              </a:solidFill>
                                              <a:latin typeface="Cambria Math" panose="02040503050406030204" pitchFamily="18" charset="0"/>
                                              <a:ea typeface="Cambria Math" panose="02040503050406030204" pitchFamily="18" charset="0"/>
                                            </a:rPr>
                                            <m:t>𝜏</m:t>
                                          </m:r>
                                          <m:r>
                                            <a:rPr lang="de-DE" sz="2400" b="0" i="1" smtClean="0">
                                              <a:solidFill>
                                                <a:schemeClr val="accent1"/>
                                              </a:solidFill>
                                              <a:latin typeface="Cambria Math" panose="02040503050406030204" pitchFamily="18" charset="0"/>
                                              <a:ea typeface="Cambria Math" panose="02040503050406030204" pitchFamily="18" charset="0"/>
                                            </a:rPr>
                                            <m:t>+</m:t>
                                          </m:r>
                                          <m:sSup>
                                            <m:sSupPr>
                                              <m:ctrlPr>
                                                <a:rPr lang="de-DE" sz="2400" b="0" i="1" smtClean="0">
                                                  <a:solidFill>
                                                    <a:schemeClr val="accent1"/>
                                                  </a:solidFill>
                                                  <a:latin typeface="Cambria Math" panose="02040503050406030204" pitchFamily="18" charset="0"/>
                                                  <a:ea typeface="Cambria Math" panose="02040503050406030204" pitchFamily="18" charset="0"/>
                                                </a:rPr>
                                              </m:ctrlPr>
                                            </m:sSupPr>
                                            <m:e>
                                              <m:r>
                                                <a:rPr lang="de-DE" sz="2400" i="1">
                                                  <a:solidFill>
                                                    <a:schemeClr val="accent1"/>
                                                  </a:solidFill>
                                                  <a:latin typeface="Cambria Math" panose="02040503050406030204" pitchFamily="18" charset="0"/>
                                                  <a:ea typeface="Cambria Math" panose="02040503050406030204" pitchFamily="18" charset="0"/>
                                                </a:rPr>
                                                <m:t>𝜏</m:t>
                                              </m:r>
                                            </m:e>
                                            <m:sup>
                                              <m:r>
                                                <a:rPr lang="de-DE" sz="2400" b="0" i="1" smtClean="0">
                                                  <a:solidFill>
                                                    <a:schemeClr val="accent1"/>
                                                  </a:solidFill>
                                                  <a:latin typeface="Cambria Math" panose="02040503050406030204" pitchFamily="18" charset="0"/>
                                                  <a:ea typeface="Cambria Math" panose="02040503050406030204" pitchFamily="18" charset="0"/>
                                                </a:rPr>
                                                <m:t>′</m:t>
                                              </m:r>
                                            </m:sup>
                                          </m:sSup>
                                        </m:sub>
                                        <m:sup>
                                          <m:r>
                                            <a:rPr lang="de-DE" sz="2400" i="1">
                                              <a:solidFill>
                                                <a:schemeClr val="accent1"/>
                                              </a:solidFill>
                                              <a:latin typeface="Cambria Math" panose="02040503050406030204" pitchFamily="18" charset="0"/>
                                              <a:ea typeface="Cambria Math" panose="02040503050406030204" pitchFamily="18" charset="0"/>
                                            </a:rPr>
                                            <m:t>𝑈</m:t>
                                          </m:r>
                                        </m:sup>
                                      </m:sSubSup>
                                    </m:e>
                                  </m:d>
                                </m:e>
                              </m:d>
                            </m:sub>
                            <m:sup/>
                            <m:e>
                              <m:r>
                                <a:rPr lang="de-DE" sz="2400" i="1" smtClean="0">
                                  <a:solidFill>
                                    <a:schemeClr val="accent1"/>
                                  </a:solidFill>
                                  <a:latin typeface="Cambria Math" panose="02040503050406030204" pitchFamily="18" charset="0"/>
                                </a:rPr>
                                <m:t>𝑃</m:t>
                              </m:r>
                              <m:d>
                                <m:dPr>
                                  <m:ctrlPr>
                                    <a:rPr lang="de-DE" sz="2400" i="1">
                                      <a:solidFill>
                                        <a:schemeClr val="accent1"/>
                                      </a:solidFill>
                                      <a:latin typeface="Cambria Math" panose="02040503050406030204" pitchFamily="18" charset="0"/>
                                    </a:rPr>
                                  </m:ctrlPr>
                                </m:dPr>
                                <m:e>
                                  <m:r>
                                    <m:rPr>
                                      <m:brk m:alnAt="7"/>
                                    </m:rPr>
                                    <a:rPr lang="en-GB" sz="2400" b="1" i="1">
                                      <a:solidFill>
                                        <a:schemeClr val="accent1"/>
                                      </a:solidFill>
                                      <a:latin typeface="Cambria Math" panose="02040503050406030204" pitchFamily="18" charset="0"/>
                                    </a:rPr>
                                    <m:t>𝒓</m:t>
                                  </m:r>
                                  <m:r>
                                    <m:rPr>
                                      <m:brk m:alnAt="7"/>
                                    </m:rPr>
                                    <a:rPr lang="de-DE" sz="2400" i="1">
                                      <a:solidFill>
                                        <a:schemeClr val="accent1"/>
                                      </a:solidFill>
                                      <a:latin typeface="Cambria Math" panose="02040503050406030204" pitchFamily="18" charset="0"/>
                                    </a:rPr>
                                    <m:t>|</m:t>
                                  </m:r>
                                  <m:sSub>
                                    <m:sSubPr>
                                      <m:ctrlPr>
                                        <a:rPr lang="de-DE" sz="2400" b="1" i="1">
                                          <a:solidFill>
                                            <a:schemeClr val="accent1"/>
                                          </a:solidFill>
                                          <a:latin typeface="Cambria Math" panose="02040503050406030204" pitchFamily="18" charset="0"/>
                                        </a:rPr>
                                      </m:ctrlPr>
                                    </m:sSubPr>
                                    <m:e>
                                      <m:r>
                                        <a:rPr lang="de-DE" sz="2400" b="1" i="1">
                                          <a:solidFill>
                                            <a:schemeClr val="accent1"/>
                                          </a:solidFill>
                                          <a:latin typeface="Cambria Math" panose="02040503050406030204" pitchFamily="18" charset="0"/>
                                        </a:rPr>
                                        <m:t>𝑬</m:t>
                                      </m:r>
                                    </m:e>
                                    <m:sub>
                                      <m:r>
                                        <a:rPr lang="de-DE" sz="2400" i="1">
                                          <a:solidFill>
                                            <a:schemeClr val="accent1"/>
                                          </a:solidFill>
                                          <a:latin typeface="Cambria Math" panose="02040503050406030204" pitchFamily="18" charset="0"/>
                                        </a:rPr>
                                        <m:t>1:</m:t>
                                      </m:r>
                                      <m:r>
                                        <a:rPr lang="de-DE" sz="2400" i="1">
                                          <a:solidFill>
                                            <a:schemeClr val="accent1"/>
                                          </a:solidFill>
                                          <a:latin typeface="Cambria Math" panose="02040503050406030204" pitchFamily="18" charset="0"/>
                                          <a:ea typeface="Cambria Math" panose="02040503050406030204" pitchFamily="18" charset="0"/>
                                        </a:rPr>
                                        <m:t>𝜏</m:t>
                                      </m:r>
                                    </m:sub>
                                  </m:sSub>
                                  <m:r>
                                    <a:rPr lang="de-DE" sz="2400" i="1">
                                      <a:solidFill>
                                        <a:schemeClr val="accent1"/>
                                      </a:solidFill>
                                      <a:latin typeface="Cambria Math" panose="02040503050406030204" pitchFamily="18" charset="0"/>
                                    </a:rPr>
                                    <m:t>,</m:t>
                                  </m:r>
                                  <m:sSub>
                                    <m:sSubPr>
                                      <m:ctrlPr>
                                        <a:rPr lang="de-DE" sz="2400" b="1" i="1">
                                          <a:solidFill>
                                            <a:schemeClr val="accent1"/>
                                          </a:solidFill>
                                          <a:latin typeface="Cambria Math" panose="02040503050406030204" pitchFamily="18" charset="0"/>
                                        </a:rPr>
                                      </m:ctrlPr>
                                    </m:sSubPr>
                                    <m:e>
                                      <m:r>
                                        <a:rPr lang="de-DE" sz="2400" b="1" i="1">
                                          <a:solidFill>
                                            <a:schemeClr val="accent1"/>
                                          </a:solidFill>
                                          <a:latin typeface="Cambria Math" panose="02040503050406030204" pitchFamily="18" charset="0"/>
                                        </a:rPr>
                                        <m:t>𝒂</m:t>
                                      </m:r>
                                    </m:e>
                                    <m:sub>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r>
                                        <a:rPr lang="de-DE" sz="2400" i="1" smtClean="0">
                                          <a:solidFill>
                                            <a:schemeClr val="accent1"/>
                                          </a:solidFill>
                                          <a:latin typeface="Cambria Math" panose="02040503050406030204" pitchFamily="18" charset="0"/>
                                          <a:ea typeface="Cambria Math" panose="02040503050406030204" pitchFamily="18" charset="0"/>
                                        </a:rPr>
                                        <m:t>𝜅</m:t>
                                      </m:r>
                                    </m:sub>
                                  </m:sSub>
                                </m:e>
                              </m:d>
                              <m:sSubSup>
                                <m:sSubSupPr>
                                  <m:ctrlPr>
                                    <a:rPr lang="de-DE" sz="2400" i="1">
                                      <a:solidFill>
                                        <a:schemeClr val="accent1"/>
                                      </a:solidFill>
                                      <a:latin typeface="Cambria Math" panose="02040503050406030204" pitchFamily="18" charset="0"/>
                                      <a:ea typeface="Cambria Math" panose="02040503050406030204" pitchFamily="18" charset="0"/>
                                    </a:rPr>
                                  </m:ctrlPr>
                                </m:sSubSupPr>
                                <m:e>
                                  <m:r>
                                    <a:rPr lang="en-GB" sz="2400" i="1">
                                      <a:solidFill>
                                        <a:schemeClr val="accent1"/>
                                      </a:solidFill>
                                      <a:latin typeface="Cambria Math" panose="02040503050406030204" pitchFamily="18" charset="0"/>
                                      <a:ea typeface="Cambria Math" panose="02040503050406030204" pitchFamily="18" charset="0"/>
                                    </a:rPr>
                                    <m:t>𝜑</m:t>
                                  </m:r>
                                </m:e>
                                <m:sub>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sSup>
                                    <m:sSupPr>
                                      <m:ctrlPr>
                                        <a:rPr lang="de-DE" sz="2400" i="1">
                                          <a:solidFill>
                                            <a:schemeClr val="accent1"/>
                                          </a:solidFill>
                                          <a:latin typeface="Cambria Math" panose="02040503050406030204" pitchFamily="18" charset="0"/>
                                          <a:ea typeface="Cambria Math" panose="02040503050406030204" pitchFamily="18" charset="0"/>
                                        </a:rPr>
                                      </m:ctrlPr>
                                    </m:sSupPr>
                                    <m:e>
                                      <m:r>
                                        <a:rPr lang="de-DE" sz="2400" i="1">
                                          <a:solidFill>
                                            <a:schemeClr val="accent1"/>
                                          </a:solidFill>
                                          <a:latin typeface="Cambria Math" panose="02040503050406030204" pitchFamily="18" charset="0"/>
                                          <a:ea typeface="Cambria Math" panose="02040503050406030204" pitchFamily="18" charset="0"/>
                                        </a:rPr>
                                        <m:t>𝜏</m:t>
                                      </m:r>
                                    </m:e>
                                    <m:sup>
                                      <m:r>
                                        <a:rPr lang="de-DE" sz="2400" i="1">
                                          <a:solidFill>
                                            <a:schemeClr val="accent1"/>
                                          </a:solidFill>
                                          <a:latin typeface="Cambria Math" panose="02040503050406030204" pitchFamily="18" charset="0"/>
                                          <a:ea typeface="Cambria Math" panose="02040503050406030204" pitchFamily="18" charset="0"/>
                                        </a:rPr>
                                        <m:t>′</m:t>
                                      </m:r>
                                    </m:sup>
                                  </m:sSup>
                                </m:sub>
                                <m:sup>
                                  <m:r>
                                    <a:rPr lang="de-DE" sz="2400" i="1">
                                      <a:solidFill>
                                        <a:schemeClr val="accent1"/>
                                      </a:solidFill>
                                      <a:latin typeface="Cambria Math" panose="02040503050406030204" pitchFamily="18" charset="0"/>
                                      <a:ea typeface="Cambria Math" panose="02040503050406030204" pitchFamily="18" charset="0"/>
                                    </a:rPr>
                                    <m:t>𝑈</m:t>
                                  </m:r>
                                </m:sup>
                              </m:sSubSup>
                              <m:d>
                                <m:dPr>
                                  <m:ctrlPr>
                                    <a:rPr lang="en-GB" sz="2400" i="1">
                                      <a:solidFill>
                                        <a:schemeClr val="accent1"/>
                                      </a:solidFill>
                                      <a:latin typeface="Cambria Math" panose="02040503050406030204" pitchFamily="18" charset="0"/>
                                      <a:ea typeface="Cambria Math" panose="02040503050406030204" pitchFamily="18" charset="0"/>
                                    </a:rPr>
                                  </m:ctrlPr>
                                </m:dPr>
                                <m:e>
                                  <m:r>
                                    <a:rPr lang="de-DE" sz="2400" i="1">
                                      <a:solidFill>
                                        <a:schemeClr val="accent1"/>
                                      </a:solidFill>
                                      <a:latin typeface="Cambria Math" panose="02040503050406030204" pitchFamily="18" charset="0"/>
                                      <a:ea typeface="Cambria Math" panose="02040503050406030204" pitchFamily="18" charset="0"/>
                                    </a:rPr>
                                    <m:t>𝑟</m:t>
                                  </m:r>
                                  <m:sSub>
                                    <m:sSubPr>
                                      <m:ctrlPr>
                                        <a:rPr lang="de-DE" sz="2400" i="1">
                                          <a:solidFill>
                                            <a:schemeClr val="accent1"/>
                                          </a:solidFill>
                                          <a:latin typeface="Cambria Math" panose="02040503050406030204" pitchFamily="18" charset="0"/>
                                          <a:ea typeface="Cambria Math" panose="02040503050406030204" pitchFamily="18" charset="0"/>
                                        </a:rPr>
                                      </m:ctrlPr>
                                    </m:sSubPr>
                                    <m:e>
                                      <m:r>
                                        <a:rPr lang="de-DE" sz="2400" i="1">
                                          <a:solidFill>
                                            <a:schemeClr val="accent1"/>
                                          </a:solidFill>
                                          <a:latin typeface="Cambria Math" panose="02040503050406030204" pitchFamily="18" charset="0"/>
                                          <a:ea typeface="Cambria Math" panose="02040503050406030204" pitchFamily="18" charset="0"/>
                                        </a:rPr>
                                        <m:t>𝑣</m:t>
                                      </m:r>
                                    </m:e>
                                    <m:sub>
                                      <m:r>
                                        <a:rPr lang="de-DE" sz="2400" i="1">
                                          <a:solidFill>
                                            <a:schemeClr val="accent1"/>
                                          </a:solidFill>
                                          <a:latin typeface="Cambria Math" panose="02040503050406030204" pitchFamily="18" charset="0"/>
                                          <a:ea typeface="Cambria Math" panose="02040503050406030204" pitchFamily="18" charset="0"/>
                                        </a:rPr>
                                        <m:t>𝑈</m:t>
                                      </m:r>
                                    </m:sub>
                                  </m:sSub>
                                  <m:d>
                                    <m:dPr>
                                      <m:ctrlPr>
                                        <a:rPr lang="de-DE" sz="2400" i="1">
                                          <a:solidFill>
                                            <a:schemeClr val="accent1"/>
                                          </a:solidFill>
                                          <a:latin typeface="Cambria Math" panose="02040503050406030204" pitchFamily="18" charset="0"/>
                                          <a:ea typeface="Cambria Math" panose="02040503050406030204" pitchFamily="18" charset="0"/>
                                        </a:rPr>
                                      </m:ctrlPr>
                                    </m:dPr>
                                    <m:e>
                                      <m:sSub>
                                        <m:sSubPr>
                                          <m:ctrlPr>
                                            <a:rPr lang="de-DE" sz="2400" i="1">
                                              <a:solidFill>
                                                <a:schemeClr val="accent1"/>
                                              </a:solidFill>
                                              <a:latin typeface="Cambria Math" panose="02040503050406030204" pitchFamily="18" charset="0"/>
                                              <a:ea typeface="Cambria Math" panose="02040503050406030204" pitchFamily="18" charset="0"/>
                                            </a:rPr>
                                          </m:ctrlPr>
                                        </m:sSubPr>
                                        <m:e>
                                          <m:r>
                                            <a:rPr lang="de-DE" sz="2400" i="1">
                                              <a:solidFill>
                                                <a:schemeClr val="accent1"/>
                                              </a:solidFill>
                                              <a:latin typeface="Cambria Math" panose="02040503050406030204" pitchFamily="18" charset="0"/>
                                              <a:ea typeface="Cambria Math" panose="02040503050406030204" pitchFamily="18" charset="0"/>
                                            </a:rPr>
                                            <m:t>𝐺</m:t>
                                          </m:r>
                                        </m:e>
                                        <m:sub>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sSup>
                                            <m:sSupPr>
                                              <m:ctrlPr>
                                                <a:rPr lang="de-DE" sz="2400" i="1">
                                                  <a:solidFill>
                                                    <a:schemeClr val="accent1"/>
                                                  </a:solidFill>
                                                  <a:latin typeface="Cambria Math" panose="02040503050406030204" pitchFamily="18" charset="0"/>
                                                  <a:ea typeface="Cambria Math" panose="02040503050406030204" pitchFamily="18" charset="0"/>
                                                </a:rPr>
                                              </m:ctrlPr>
                                            </m:sSupPr>
                                            <m:e>
                                              <m:r>
                                                <a:rPr lang="de-DE" sz="2400" i="1">
                                                  <a:solidFill>
                                                    <a:schemeClr val="accent1"/>
                                                  </a:solidFill>
                                                  <a:latin typeface="Cambria Math" panose="02040503050406030204" pitchFamily="18" charset="0"/>
                                                  <a:ea typeface="Cambria Math" panose="02040503050406030204" pitchFamily="18" charset="0"/>
                                                </a:rPr>
                                                <m:t>𝜏</m:t>
                                              </m:r>
                                            </m:e>
                                            <m:sup>
                                              <m:r>
                                                <a:rPr lang="de-DE" sz="2400" i="1">
                                                  <a:solidFill>
                                                    <a:schemeClr val="accent1"/>
                                                  </a:solidFill>
                                                  <a:latin typeface="Cambria Math" panose="02040503050406030204" pitchFamily="18" charset="0"/>
                                                  <a:ea typeface="Cambria Math" panose="02040503050406030204" pitchFamily="18" charset="0"/>
                                                </a:rPr>
                                                <m:t>′</m:t>
                                              </m:r>
                                            </m:sup>
                                          </m:sSup>
                                        </m:sub>
                                      </m:sSub>
                                    </m:e>
                                  </m:d>
                                </m:e>
                              </m:d>
                            </m:e>
                          </m:nary>
                        </m:e>
                      </m:nary>
                    </m:oMath>
                    <m:oMath xmlns:m="http://schemas.openxmlformats.org/officeDocument/2006/math">
                      <m:r>
                        <a:rPr lang="de-DE" sz="2400" b="0" i="1" smtClean="0">
                          <a:latin typeface="Cambria Math" panose="02040503050406030204" pitchFamily="18" charset="0"/>
                          <a:ea typeface="Cambria Math" panose="02040503050406030204" pitchFamily="18" charset="0"/>
                        </a:rPr>
                        <m:t>=</m:t>
                      </m:r>
                      <m:nary>
                        <m:naryPr>
                          <m:chr m:val="∑"/>
                          <m:ctrlPr>
                            <a:rPr lang="en-GB" sz="2400" i="1">
                              <a:latin typeface="Cambria Math" panose="02040503050406030204" pitchFamily="18" charset="0"/>
                            </a:rPr>
                          </m:ctrlPr>
                        </m:naryPr>
                        <m:sub>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r>
                            <a:rPr lang="en-GB" sz="2400" i="1">
                              <a:latin typeface="Cambria Math" panose="02040503050406030204" pitchFamily="18" charset="0"/>
                            </a:rPr>
                            <m:t>=</m:t>
                          </m:r>
                          <m:r>
                            <a:rPr lang="de-DE" sz="2400" i="1">
                              <a:latin typeface="Cambria Math" panose="02040503050406030204" pitchFamily="18" charset="0"/>
                              <a:ea typeface="Cambria Math" panose="02040503050406030204" pitchFamily="18" charset="0"/>
                            </a:rPr>
                            <m:t>0</m:t>
                          </m:r>
                        </m:sub>
                        <m:sup>
                          <m:r>
                            <a:rPr lang="de-DE" sz="2400" i="1">
                              <a:latin typeface="Cambria Math" panose="02040503050406030204" pitchFamily="18" charset="0"/>
                              <a:ea typeface="Cambria Math" panose="02040503050406030204" pitchFamily="18" charset="0"/>
                            </a:rPr>
                            <m:t>𝜅</m:t>
                          </m:r>
                        </m:sup>
                        <m:e>
                          <m:sSup>
                            <m:sSupPr>
                              <m:ctrlPr>
                                <a:rPr lang="de-DE" sz="2400" i="1">
                                  <a:latin typeface="Cambria Math" panose="02040503050406030204" pitchFamily="18" charset="0"/>
                                  <a:ea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𝛾</m:t>
                              </m:r>
                            </m:e>
                            <m:sup>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𝜏</m:t>
                                  </m:r>
                                </m:e>
                                <m:sup>
                                  <m:r>
                                    <a:rPr lang="de-DE" sz="2400" i="1">
                                      <a:latin typeface="Cambria Math" panose="02040503050406030204" pitchFamily="18" charset="0"/>
                                      <a:ea typeface="Cambria Math" panose="02040503050406030204" pitchFamily="18" charset="0"/>
                                    </a:rPr>
                                    <m:t>′</m:t>
                                  </m:r>
                                </m:sup>
                              </m:sSup>
                            </m:sup>
                          </m:sSup>
                          <m:r>
                            <a:rPr lang="de-DE" sz="2400" i="1">
                              <a:solidFill>
                                <a:schemeClr val="accent1"/>
                              </a:solidFill>
                              <a:latin typeface="Cambria Math" panose="02040503050406030204" pitchFamily="18" charset="0"/>
                            </a:rPr>
                            <m:t>𝑒𝑢</m:t>
                          </m:r>
                          <m:d>
                            <m:dPr>
                              <m:ctrlPr>
                                <a:rPr lang="de-DE" sz="2400" i="1">
                                  <a:solidFill>
                                    <a:schemeClr val="accent1"/>
                                  </a:solidFill>
                                  <a:latin typeface="Cambria Math" panose="02040503050406030204" pitchFamily="18" charset="0"/>
                                </a:rPr>
                              </m:ctrlPr>
                            </m:dPr>
                            <m:e>
                              <m:sSub>
                                <m:sSubPr>
                                  <m:ctrlPr>
                                    <a:rPr lang="de-DE" sz="2400" b="1" i="1">
                                      <a:solidFill>
                                        <a:schemeClr val="accent1"/>
                                      </a:solidFill>
                                      <a:latin typeface="Cambria Math" panose="02040503050406030204" pitchFamily="18" charset="0"/>
                                    </a:rPr>
                                  </m:ctrlPr>
                                </m:sSubPr>
                                <m:e>
                                  <m:r>
                                    <a:rPr lang="de-DE" sz="2400" b="1" i="1">
                                      <a:solidFill>
                                        <a:schemeClr val="accent1"/>
                                      </a:solidFill>
                                      <a:latin typeface="Cambria Math" panose="02040503050406030204" pitchFamily="18" charset="0"/>
                                    </a:rPr>
                                    <m:t>𝑬</m:t>
                                  </m:r>
                                </m:e>
                                <m:sub>
                                  <m:r>
                                    <a:rPr lang="de-DE" sz="2400" i="1">
                                      <a:solidFill>
                                        <a:schemeClr val="accent1"/>
                                      </a:solidFill>
                                      <a:latin typeface="Cambria Math" panose="02040503050406030204" pitchFamily="18" charset="0"/>
                                    </a:rPr>
                                    <m:t>1:</m:t>
                                  </m:r>
                                  <m:r>
                                    <a:rPr lang="de-DE" sz="2400" i="1">
                                      <a:solidFill>
                                        <a:schemeClr val="accent1"/>
                                      </a:solidFill>
                                      <a:latin typeface="Cambria Math" panose="02040503050406030204" pitchFamily="18" charset="0"/>
                                      <a:ea typeface="Cambria Math" panose="02040503050406030204" pitchFamily="18" charset="0"/>
                                    </a:rPr>
                                    <m:t>𝜏</m:t>
                                  </m:r>
                                </m:sub>
                              </m:sSub>
                              <m:r>
                                <a:rPr lang="de-DE" sz="2400" i="1">
                                  <a:solidFill>
                                    <a:schemeClr val="accent1"/>
                                  </a:solidFill>
                                  <a:latin typeface="Cambria Math" panose="02040503050406030204" pitchFamily="18" charset="0"/>
                                </a:rPr>
                                <m:t>,</m:t>
                              </m:r>
                              <m:sSub>
                                <m:sSubPr>
                                  <m:ctrlPr>
                                    <a:rPr lang="de-DE" sz="2400" b="1" i="1">
                                      <a:solidFill>
                                        <a:schemeClr val="accent1"/>
                                      </a:solidFill>
                                      <a:latin typeface="Cambria Math" panose="02040503050406030204" pitchFamily="18" charset="0"/>
                                    </a:rPr>
                                  </m:ctrlPr>
                                </m:sSubPr>
                                <m:e>
                                  <m:r>
                                    <a:rPr lang="de-DE" sz="2400" b="1" i="1">
                                      <a:solidFill>
                                        <a:schemeClr val="accent1"/>
                                      </a:solidFill>
                                      <a:latin typeface="Cambria Math" panose="02040503050406030204" pitchFamily="18" charset="0"/>
                                    </a:rPr>
                                    <m:t>𝒂</m:t>
                                  </m:r>
                                </m:e>
                                <m:sub>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r>
                                    <a:rPr lang="de-DE" sz="2400" i="1">
                                      <a:solidFill>
                                        <a:schemeClr val="accent1"/>
                                      </a:solidFill>
                                      <a:latin typeface="Cambria Math" panose="02040503050406030204" pitchFamily="18" charset="0"/>
                                      <a:ea typeface="Cambria Math" panose="02040503050406030204" pitchFamily="18" charset="0"/>
                                    </a:rPr>
                                    <m:t>𝜏</m:t>
                                  </m:r>
                                  <m:r>
                                    <a:rPr lang="de-DE" sz="2400" i="1">
                                      <a:solidFill>
                                        <a:schemeClr val="accent1"/>
                                      </a:solidFill>
                                      <a:latin typeface="Cambria Math" panose="02040503050406030204" pitchFamily="18" charset="0"/>
                                      <a:ea typeface="Cambria Math" panose="02040503050406030204" pitchFamily="18" charset="0"/>
                                    </a:rPr>
                                    <m:t>+</m:t>
                                  </m:r>
                                  <m:r>
                                    <a:rPr lang="de-DE" sz="2400" i="1" smtClean="0">
                                      <a:solidFill>
                                        <a:schemeClr val="accent1"/>
                                      </a:solidFill>
                                      <a:latin typeface="Cambria Math" panose="02040503050406030204" pitchFamily="18" charset="0"/>
                                      <a:ea typeface="Cambria Math" panose="02040503050406030204" pitchFamily="18" charset="0"/>
                                    </a:rPr>
                                    <m:t>𝜅</m:t>
                                  </m:r>
                                </m:sub>
                              </m:sSub>
                            </m:e>
                          </m:d>
                        </m:e>
                      </m:nary>
                    </m:oMath>
                  </m:oMathPara>
                </a14:m>
                <a:endParaRPr lang="en-GB" sz="2400" b="1" dirty="0">
                  <a:solidFill>
                    <a:schemeClr val="accent1"/>
                  </a:solidFill>
                </a:endParaRP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0"/>
                <a:ext cx="8257108" cy="5018723"/>
              </a:xfrm>
              <a:blipFill>
                <a:blip r:embed="rId3"/>
                <a:stretch>
                  <a:fillRect l="-5837" t="-1111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96</a:t>
            </a:fld>
            <a:endParaRPr lang="en-GB"/>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075BF4B-1B0C-F444-8643-0555416D1FF5}"/>
                  </a:ext>
                </a:extLst>
              </p:cNvPr>
              <p:cNvSpPr txBox="1"/>
              <p:nvPr/>
            </p:nvSpPr>
            <p:spPr>
              <a:xfrm>
                <a:off x="2414423" y="5584187"/>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i="1">
                              <a:solidFill>
                                <a:schemeClr val="accent1"/>
                              </a:solidFill>
                              <a:latin typeface="Cambria Math" charset="0"/>
                            </a:rPr>
                            <m:t>𝐸𝑝𝑖</m:t>
                          </m:r>
                          <m:r>
                            <a:rPr lang="de-DE" b="0" i="1" smtClean="0">
                              <a:solidFill>
                                <a:schemeClr val="accent1"/>
                              </a:solidFill>
                              <a:latin typeface="Cambria Math" charset="0"/>
                            </a:rPr>
                            <m:t>𝑑</m:t>
                          </m:r>
                        </m:e>
                        <m:sub>
                          <m:r>
                            <a:rPr lang="de-DE" i="1">
                              <a:solidFill>
                                <a:schemeClr val="accent1"/>
                              </a:solidFill>
                              <a:latin typeface="Cambria Math" panose="02040503050406030204" pitchFamily="18" charset="0"/>
                              <a:ea typeface="Cambria Math" panose="02040503050406030204" pitchFamily="18" charset="0"/>
                            </a:rPr>
                            <m:t>𝜏</m:t>
                          </m:r>
                          <m:r>
                            <a:rPr lang="de-DE" b="0" i="1" smtClean="0">
                              <a:solidFill>
                                <a:schemeClr val="accent1"/>
                              </a:solidFill>
                              <a:latin typeface="Cambria Math" panose="02040503050406030204" pitchFamily="18" charset="0"/>
                            </a:rPr>
                            <m:t>+1</m:t>
                          </m:r>
                        </m:sub>
                      </m:sSub>
                    </m:oMath>
                  </m:oMathPara>
                </a14:m>
                <a:endParaRPr lang="en-GB" dirty="0">
                  <a:solidFill>
                    <a:schemeClr val="accent1"/>
                  </a:solidFill>
                </a:endParaRPr>
              </a:p>
            </p:txBody>
          </p:sp>
        </mc:Choice>
        <mc:Fallback xmlns="">
          <p:sp>
            <p:nvSpPr>
              <p:cNvPr id="71" name="TextBox 70">
                <a:extLst>
                  <a:ext uri="{FF2B5EF4-FFF2-40B4-BE49-F238E27FC236}">
                    <a16:creationId xmlns:a16="http://schemas.microsoft.com/office/drawing/2014/main" id="{4075BF4B-1B0C-F444-8643-0555416D1FF5}"/>
                  </a:ext>
                </a:extLst>
              </p:cNvPr>
              <p:cNvSpPr txBox="1">
                <a:spLocks noRot="1" noChangeAspect="1" noMove="1" noResize="1" noEditPoints="1" noAdjustHandles="1" noChangeArrowheads="1" noChangeShapeType="1" noTextEdit="1"/>
              </p:cNvSpPr>
              <p:nvPr/>
            </p:nvSpPr>
            <p:spPr>
              <a:xfrm>
                <a:off x="2414423" y="5584187"/>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B2BE9EFC-9598-FF4B-890F-570F3AD999B0}"/>
                  </a:ext>
                </a:extLst>
              </p:cNvPr>
              <p:cNvSpPr txBox="1"/>
              <p:nvPr/>
            </p:nvSpPr>
            <p:spPr>
              <a:xfrm>
                <a:off x="2293621" y="4322631"/>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sub>
                      </m:sSub>
                    </m:oMath>
                  </m:oMathPara>
                </a14:m>
                <a:endParaRPr lang="en-GB" dirty="0"/>
              </a:p>
            </p:txBody>
          </p:sp>
        </mc:Choice>
        <mc:Fallback xmlns="">
          <p:sp>
            <p:nvSpPr>
              <p:cNvPr id="72" name="TextBox 71">
                <a:extLst>
                  <a:ext uri="{FF2B5EF4-FFF2-40B4-BE49-F238E27FC236}">
                    <a16:creationId xmlns:a16="http://schemas.microsoft.com/office/drawing/2014/main" id="{B2BE9EFC-9598-FF4B-890F-570F3AD999B0}"/>
                  </a:ext>
                </a:extLst>
              </p:cNvPr>
              <p:cNvSpPr txBox="1">
                <a:spLocks noRot="1" noChangeAspect="1" noMove="1" noResize="1" noEditPoints="1" noAdjustHandles="1" noChangeArrowheads="1" noChangeShapeType="1" noTextEdit="1"/>
              </p:cNvSpPr>
              <p:nvPr/>
            </p:nvSpPr>
            <p:spPr>
              <a:xfrm>
                <a:off x="2293621" y="4322631"/>
                <a:ext cx="1466838" cy="550247"/>
              </a:xfrm>
              <a:prstGeom prst="diamond">
                <a:avLst/>
              </a:prstGeom>
              <a:blipFill>
                <a:blip r:embed="rId5"/>
                <a:stretch>
                  <a:fillRect/>
                </a:stretch>
              </a:blipFill>
              <a:ln>
                <a:solidFill>
                  <a:schemeClr val="tx1"/>
                </a:solidFill>
              </a:ln>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79F14D97-47C5-7647-A8EB-BE862CA28FDF}"/>
              </a:ext>
            </a:extLst>
          </p:cNvPr>
          <p:cNvCxnSpPr>
            <a:cxnSpLocks/>
            <a:stCxn id="72" idx="2"/>
            <a:endCxn id="105" idx="0"/>
          </p:cNvCxnSpPr>
          <p:nvPr/>
        </p:nvCxnSpPr>
        <p:spPr>
          <a:xfrm>
            <a:off x="3027040" y="4872878"/>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F609EF2-9EC7-6147-BBD9-BE62317C01BA}"/>
              </a:ext>
            </a:extLst>
          </p:cNvPr>
          <p:cNvCxnSpPr>
            <a:cxnSpLocks/>
            <a:stCxn id="71" idx="0"/>
            <a:endCxn id="105" idx="1"/>
          </p:cNvCxnSpPr>
          <p:nvPr/>
        </p:nvCxnSpPr>
        <p:spPr>
          <a:xfrm flipV="1">
            <a:off x="2953520" y="5256001"/>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E682F983-8FC9-6140-8ED6-5611EB8E480F}"/>
              </a:ext>
            </a:extLst>
          </p:cNvPr>
          <p:cNvGrpSpPr/>
          <p:nvPr/>
        </p:nvGrpSpPr>
        <p:grpSpPr>
          <a:xfrm>
            <a:off x="2908960" y="5137921"/>
            <a:ext cx="714322" cy="438880"/>
            <a:chOff x="6669977" y="2891240"/>
            <a:chExt cx="714322" cy="438880"/>
          </a:xfrm>
        </p:grpSpPr>
        <p:sp>
          <p:nvSpPr>
            <p:cNvPr id="104" name="Rectangle 103">
              <a:extLst>
                <a:ext uri="{FF2B5EF4-FFF2-40B4-BE49-F238E27FC236}">
                  <a16:creationId xmlns:a16="http://schemas.microsoft.com/office/drawing/2014/main" id="{DF1236DA-FD63-2946-9364-DB4116581019}"/>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812131E2-AC22-264A-9EBB-F8CD2FFDE7CB}"/>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F9BC2598-7F95-204A-9E5C-0E075E40539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9C7BC24F-0886-CC45-853D-2121E7849A4C}"/>
                    </a:ext>
                  </a:extLst>
                </p:cNvPr>
                <p:cNvSpPr txBox="1"/>
                <p:nvPr/>
              </p:nvSpPr>
              <p:spPr>
                <a:xfrm>
                  <a:off x="6880508" y="3008172"/>
                  <a:ext cx="503791" cy="321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07" name="TextBox 106">
                  <a:extLst>
                    <a:ext uri="{FF2B5EF4-FFF2-40B4-BE49-F238E27FC236}">
                      <a16:creationId xmlns:a16="http://schemas.microsoft.com/office/drawing/2014/main" id="{9C7BC24F-0886-CC45-853D-2121E7849A4C}"/>
                    </a:ext>
                  </a:extLst>
                </p:cNvPr>
                <p:cNvSpPr txBox="1">
                  <a:spLocks noRot="1" noChangeAspect="1" noMove="1" noResize="1" noEditPoints="1" noAdjustHandles="1" noChangeArrowheads="1" noChangeShapeType="1" noTextEdit="1"/>
                </p:cNvSpPr>
                <p:nvPr/>
              </p:nvSpPr>
              <p:spPr>
                <a:xfrm>
                  <a:off x="6880508" y="3008172"/>
                  <a:ext cx="503791" cy="321948"/>
                </a:xfrm>
                <a:prstGeom prst="rect">
                  <a:avLst/>
                </a:prstGeom>
                <a:blipFill>
                  <a:blip r:embed="rId6"/>
                  <a:stretch>
                    <a:fillRect l="-12500" t="-3846" r="-2500"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A16B398-32A2-FC45-A5D3-18879F2D0B50}"/>
                  </a:ext>
                </a:extLst>
              </p:cNvPr>
              <p:cNvSpPr txBox="1"/>
              <p:nvPr/>
            </p:nvSpPr>
            <p:spPr>
              <a:xfrm>
                <a:off x="1004933" y="5584187"/>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i="1">
                              <a:solidFill>
                                <a:schemeClr val="accent1"/>
                              </a:solidFill>
                              <a:latin typeface="Cambria Math" charset="0"/>
                            </a:rPr>
                            <m:t>𝐸𝑝𝑖</m:t>
                          </m:r>
                          <m:r>
                            <a:rPr lang="de-DE" b="0" i="1" smtClean="0">
                              <a:solidFill>
                                <a:schemeClr val="accent1"/>
                              </a:solidFill>
                              <a:latin typeface="Cambria Math" charset="0"/>
                            </a:rPr>
                            <m:t>𝑑</m:t>
                          </m:r>
                        </m:e>
                        <m:sub>
                          <m:r>
                            <a:rPr lang="de-DE" i="1">
                              <a:solidFill>
                                <a:schemeClr val="accent1"/>
                              </a:solidFill>
                              <a:latin typeface="Cambria Math" panose="02040503050406030204" pitchFamily="18" charset="0"/>
                              <a:ea typeface="Cambria Math" panose="02040503050406030204" pitchFamily="18" charset="0"/>
                            </a:rPr>
                            <m:t>𝜏</m:t>
                          </m:r>
                        </m:sub>
                      </m:sSub>
                    </m:oMath>
                  </m:oMathPara>
                </a14:m>
                <a:endParaRPr lang="en-GB" dirty="0">
                  <a:solidFill>
                    <a:schemeClr val="accent1"/>
                  </a:solidFill>
                </a:endParaRPr>
              </a:p>
            </p:txBody>
          </p:sp>
        </mc:Choice>
        <mc:Fallback xmlns="">
          <p:sp>
            <p:nvSpPr>
              <p:cNvPr id="108" name="TextBox 107">
                <a:extLst>
                  <a:ext uri="{FF2B5EF4-FFF2-40B4-BE49-F238E27FC236}">
                    <a16:creationId xmlns:a16="http://schemas.microsoft.com/office/drawing/2014/main" id="{3A16B398-32A2-FC45-A5D3-18879F2D0B50}"/>
                  </a:ext>
                </a:extLst>
              </p:cNvPr>
              <p:cNvSpPr txBox="1">
                <a:spLocks noRot="1" noChangeAspect="1" noMove="1" noResize="1" noEditPoints="1" noAdjustHandles="1" noChangeArrowheads="1" noChangeShapeType="1" noTextEdit="1"/>
              </p:cNvSpPr>
              <p:nvPr/>
            </p:nvSpPr>
            <p:spPr>
              <a:xfrm>
                <a:off x="1004933" y="5584187"/>
                <a:ext cx="840984" cy="389513"/>
              </a:xfrm>
              <a:prstGeom prst="ellipse">
                <a:avLst/>
              </a:prstGeom>
              <a:blipFill>
                <a:blip r:embed="rId7"/>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F9F8F39-DC20-434C-8200-1E04E7AFA18B}"/>
                  </a:ext>
                </a:extLst>
              </p:cNvPr>
              <p:cNvSpPr txBox="1"/>
              <p:nvPr/>
            </p:nvSpPr>
            <p:spPr>
              <a:xfrm>
                <a:off x="923919" y="4322631"/>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sub>
                      </m:sSub>
                    </m:oMath>
                  </m:oMathPara>
                </a14:m>
                <a:endParaRPr lang="en-GB" dirty="0"/>
              </a:p>
            </p:txBody>
          </p:sp>
        </mc:Choice>
        <mc:Fallback xmlns="">
          <p:sp>
            <p:nvSpPr>
              <p:cNvPr id="109" name="TextBox 108">
                <a:extLst>
                  <a:ext uri="{FF2B5EF4-FFF2-40B4-BE49-F238E27FC236}">
                    <a16:creationId xmlns:a16="http://schemas.microsoft.com/office/drawing/2014/main" id="{CF9F8F39-DC20-434C-8200-1E04E7AFA18B}"/>
                  </a:ext>
                </a:extLst>
              </p:cNvPr>
              <p:cNvSpPr txBox="1">
                <a:spLocks noRot="1" noChangeAspect="1" noMove="1" noResize="1" noEditPoints="1" noAdjustHandles="1" noChangeArrowheads="1" noChangeShapeType="1" noTextEdit="1"/>
              </p:cNvSpPr>
              <p:nvPr/>
            </p:nvSpPr>
            <p:spPr>
              <a:xfrm>
                <a:off x="923919" y="4322631"/>
                <a:ext cx="1144125" cy="550247"/>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110" name="Straight Connector 109">
            <a:extLst>
              <a:ext uri="{FF2B5EF4-FFF2-40B4-BE49-F238E27FC236}">
                <a16:creationId xmlns:a16="http://schemas.microsoft.com/office/drawing/2014/main" id="{D2C70002-3B4C-E643-96F4-491CE60E32F7}"/>
              </a:ext>
            </a:extLst>
          </p:cNvPr>
          <p:cNvCxnSpPr>
            <a:cxnSpLocks/>
            <a:stCxn id="109" idx="2"/>
            <a:endCxn id="114" idx="0"/>
          </p:cNvCxnSpPr>
          <p:nvPr/>
        </p:nvCxnSpPr>
        <p:spPr>
          <a:xfrm>
            <a:off x="1495982" y="4872878"/>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8EE9D2-DE2D-834E-94F7-83EAD02C2D99}"/>
              </a:ext>
            </a:extLst>
          </p:cNvPr>
          <p:cNvCxnSpPr>
            <a:cxnSpLocks/>
            <a:stCxn id="108" idx="0"/>
            <a:endCxn id="114" idx="1"/>
          </p:cNvCxnSpPr>
          <p:nvPr/>
        </p:nvCxnSpPr>
        <p:spPr>
          <a:xfrm flipH="1" flipV="1">
            <a:off x="1425091" y="5256001"/>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53B65249-3756-9D46-942E-FFAD91904A1A}"/>
              </a:ext>
            </a:extLst>
          </p:cNvPr>
          <p:cNvGrpSpPr/>
          <p:nvPr/>
        </p:nvGrpSpPr>
        <p:grpSpPr>
          <a:xfrm>
            <a:off x="1379011" y="5137921"/>
            <a:ext cx="614168" cy="443112"/>
            <a:chOff x="6669977" y="2891240"/>
            <a:chExt cx="614168" cy="443112"/>
          </a:xfrm>
        </p:grpSpPr>
        <p:sp>
          <p:nvSpPr>
            <p:cNvPr id="113" name="Rectangle 112">
              <a:extLst>
                <a:ext uri="{FF2B5EF4-FFF2-40B4-BE49-F238E27FC236}">
                  <a16:creationId xmlns:a16="http://schemas.microsoft.com/office/drawing/2014/main" id="{2906B640-78A3-D143-AACF-A7A6D1360FE8}"/>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30581B51-9511-C14A-8425-8EC6B3F201FD}"/>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3922BF3A-87AB-C146-9667-BC0DD293D0D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400B53B3-5E37-6A49-A9E5-66E2732C5CA6}"/>
                    </a:ext>
                  </a:extLst>
                </p:cNvPr>
                <p:cNvSpPr txBox="1"/>
                <p:nvPr/>
              </p:nvSpPr>
              <p:spPr>
                <a:xfrm>
                  <a:off x="6880508" y="3008172"/>
                  <a:ext cx="403637" cy="326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23" name="TextBox 122">
                  <a:extLst>
                    <a:ext uri="{FF2B5EF4-FFF2-40B4-BE49-F238E27FC236}">
                      <a16:creationId xmlns:a16="http://schemas.microsoft.com/office/drawing/2014/main" id="{400B53B3-5E37-6A49-A9E5-66E2732C5CA6}"/>
                    </a:ext>
                  </a:extLst>
                </p:cNvPr>
                <p:cNvSpPr txBox="1">
                  <a:spLocks noRot="1" noChangeAspect="1" noMove="1" noResize="1" noEditPoints="1" noAdjustHandles="1" noChangeArrowheads="1" noChangeShapeType="1" noTextEdit="1"/>
                </p:cNvSpPr>
                <p:nvPr/>
              </p:nvSpPr>
              <p:spPr>
                <a:xfrm>
                  <a:off x="6880508" y="3008172"/>
                  <a:ext cx="403637" cy="326180"/>
                </a:xfrm>
                <a:prstGeom prst="rect">
                  <a:avLst/>
                </a:prstGeom>
                <a:blipFill>
                  <a:blip r:embed="rId9"/>
                  <a:stretch>
                    <a:fillRect l="-12121"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9DEC199A-EE62-1D40-B234-E4BC28E475A5}"/>
                  </a:ext>
                </a:extLst>
              </p:cNvPr>
              <p:cNvSpPr txBox="1"/>
              <p:nvPr/>
            </p:nvSpPr>
            <p:spPr>
              <a:xfrm>
                <a:off x="4106838" y="5585660"/>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i="1">
                              <a:solidFill>
                                <a:schemeClr val="accent1"/>
                              </a:solidFill>
                              <a:latin typeface="Cambria Math" charset="0"/>
                            </a:rPr>
                            <m:t>𝐸𝑝𝑖</m:t>
                          </m:r>
                          <m:r>
                            <a:rPr lang="de-DE" b="0" i="1" smtClean="0">
                              <a:solidFill>
                                <a:schemeClr val="accent1"/>
                              </a:solidFill>
                              <a:latin typeface="Cambria Math" charset="0"/>
                            </a:rPr>
                            <m:t>𝑑</m:t>
                          </m:r>
                        </m:e>
                        <m:sub>
                          <m:r>
                            <a:rPr lang="de-DE" i="1">
                              <a:solidFill>
                                <a:schemeClr val="accent1"/>
                              </a:solidFill>
                              <a:latin typeface="Cambria Math" panose="02040503050406030204" pitchFamily="18" charset="0"/>
                              <a:ea typeface="Cambria Math" panose="02040503050406030204" pitchFamily="18" charset="0"/>
                            </a:rPr>
                            <m:t>𝜏</m:t>
                          </m:r>
                          <m:r>
                            <a:rPr lang="de-DE" b="0" i="1" smtClean="0">
                              <a:solidFill>
                                <a:schemeClr val="accent1"/>
                              </a:solidFill>
                              <a:latin typeface="Cambria Math" panose="02040503050406030204" pitchFamily="18" charset="0"/>
                            </a:rPr>
                            <m:t>+2</m:t>
                          </m:r>
                        </m:sub>
                      </m:sSub>
                    </m:oMath>
                  </m:oMathPara>
                </a14:m>
                <a:endParaRPr lang="en-GB" dirty="0">
                  <a:solidFill>
                    <a:schemeClr val="accent1"/>
                  </a:solidFill>
                </a:endParaRPr>
              </a:p>
            </p:txBody>
          </p:sp>
        </mc:Choice>
        <mc:Fallback xmlns="">
          <p:sp>
            <p:nvSpPr>
              <p:cNvPr id="124" name="TextBox 123">
                <a:extLst>
                  <a:ext uri="{FF2B5EF4-FFF2-40B4-BE49-F238E27FC236}">
                    <a16:creationId xmlns:a16="http://schemas.microsoft.com/office/drawing/2014/main" id="{9DEC199A-EE62-1D40-B234-E4BC28E475A5}"/>
                  </a:ext>
                </a:extLst>
              </p:cNvPr>
              <p:cNvSpPr txBox="1">
                <a:spLocks noRot="1" noChangeAspect="1" noMove="1" noResize="1" noEditPoints="1" noAdjustHandles="1" noChangeArrowheads="1" noChangeShapeType="1" noTextEdit="1"/>
              </p:cNvSpPr>
              <p:nvPr/>
            </p:nvSpPr>
            <p:spPr>
              <a:xfrm>
                <a:off x="4106838" y="5585660"/>
                <a:ext cx="1078193" cy="389513"/>
              </a:xfrm>
              <a:prstGeom prst="ellipse">
                <a:avLst/>
              </a:prstGeom>
              <a:blipFill>
                <a:blip r:embed="rId10"/>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6BD0EEA6-5D02-064E-80BF-6C52963B4AC4}"/>
                  </a:ext>
                </a:extLst>
              </p:cNvPr>
              <p:cNvSpPr txBox="1"/>
              <p:nvPr/>
            </p:nvSpPr>
            <p:spPr>
              <a:xfrm>
                <a:off x="3986036" y="4324104"/>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+2</m:t>
                          </m:r>
                        </m:sub>
                      </m:sSub>
                    </m:oMath>
                  </m:oMathPara>
                </a14:m>
                <a:endParaRPr lang="en-GB" dirty="0"/>
              </a:p>
            </p:txBody>
          </p:sp>
        </mc:Choice>
        <mc:Fallback xmlns="">
          <p:sp>
            <p:nvSpPr>
              <p:cNvPr id="125" name="TextBox 124">
                <a:extLst>
                  <a:ext uri="{FF2B5EF4-FFF2-40B4-BE49-F238E27FC236}">
                    <a16:creationId xmlns:a16="http://schemas.microsoft.com/office/drawing/2014/main" id="{6BD0EEA6-5D02-064E-80BF-6C52963B4AC4}"/>
                  </a:ext>
                </a:extLst>
              </p:cNvPr>
              <p:cNvSpPr txBox="1">
                <a:spLocks noRot="1" noChangeAspect="1" noMove="1" noResize="1" noEditPoints="1" noAdjustHandles="1" noChangeArrowheads="1" noChangeShapeType="1" noTextEdit="1"/>
              </p:cNvSpPr>
              <p:nvPr/>
            </p:nvSpPr>
            <p:spPr>
              <a:xfrm>
                <a:off x="3986036" y="4324104"/>
                <a:ext cx="1466838" cy="550247"/>
              </a:xfrm>
              <a:prstGeom prst="diamond">
                <a:avLst/>
              </a:prstGeom>
              <a:blipFill>
                <a:blip r:embed="rId11"/>
                <a:stretch>
                  <a:fillRect/>
                </a:stretch>
              </a:blipFill>
              <a:ln>
                <a:solidFill>
                  <a:schemeClr val="tx1"/>
                </a:solidFill>
              </a:ln>
            </p:spPr>
            <p:txBody>
              <a:bodyPr/>
              <a:lstStyle/>
              <a:p>
                <a:r>
                  <a:rPr lang="en-GB">
                    <a:noFill/>
                  </a:rPr>
                  <a:t> </a:t>
                </a:r>
              </a:p>
            </p:txBody>
          </p:sp>
        </mc:Fallback>
      </mc:AlternateContent>
      <p:cxnSp>
        <p:nvCxnSpPr>
          <p:cNvPr id="126" name="Straight Connector 125">
            <a:extLst>
              <a:ext uri="{FF2B5EF4-FFF2-40B4-BE49-F238E27FC236}">
                <a16:creationId xmlns:a16="http://schemas.microsoft.com/office/drawing/2014/main" id="{E59FC68A-37D9-834B-87B4-FE398DBE17FC}"/>
              </a:ext>
            </a:extLst>
          </p:cNvPr>
          <p:cNvCxnSpPr>
            <a:cxnSpLocks/>
            <a:stCxn id="125" idx="2"/>
            <a:endCxn id="130" idx="0"/>
          </p:cNvCxnSpPr>
          <p:nvPr/>
        </p:nvCxnSpPr>
        <p:spPr>
          <a:xfrm>
            <a:off x="4719455" y="4874351"/>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8FD7F93-A67A-A94E-BEC5-E1A416DD673A}"/>
              </a:ext>
            </a:extLst>
          </p:cNvPr>
          <p:cNvCxnSpPr>
            <a:cxnSpLocks/>
            <a:stCxn id="124" idx="0"/>
            <a:endCxn id="130" idx="1"/>
          </p:cNvCxnSpPr>
          <p:nvPr/>
        </p:nvCxnSpPr>
        <p:spPr>
          <a:xfrm flipV="1">
            <a:off x="4645935" y="5257474"/>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D8DC61F7-BD8F-3547-A585-8C1B9AC8CF0C}"/>
              </a:ext>
            </a:extLst>
          </p:cNvPr>
          <p:cNvGrpSpPr/>
          <p:nvPr/>
        </p:nvGrpSpPr>
        <p:grpSpPr>
          <a:xfrm>
            <a:off x="4601375" y="5139394"/>
            <a:ext cx="714322" cy="438880"/>
            <a:chOff x="6669977" y="2891240"/>
            <a:chExt cx="714322" cy="438880"/>
          </a:xfrm>
        </p:grpSpPr>
        <p:sp>
          <p:nvSpPr>
            <p:cNvPr id="129" name="Rectangle 128">
              <a:extLst>
                <a:ext uri="{FF2B5EF4-FFF2-40B4-BE49-F238E27FC236}">
                  <a16:creationId xmlns:a16="http://schemas.microsoft.com/office/drawing/2014/main" id="{21F3A19B-8376-484A-8856-A451553276D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464BB07E-81F1-F749-A0D8-9F389B36763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1220B13C-F3F6-7A4B-9492-1880DC12295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2C59D19F-6025-184D-8912-87E599AFABB8}"/>
                    </a:ext>
                  </a:extLst>
                </p:cNvPr>
                <p:cNvSpPr txBox="1"/>
                <p:nvPr/>
              </p:nvSpPr>
              <p:spPr>
                <a:xfrm>
                  <a:off x="6880508" y="3008172"/>
                  <a:ext cx="503791" cy="321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+2</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32" name="TextBox 131">
                  <a:extLst>
                    <a:ext uri="{FF2B5EF4-FFF2-40B4-BE49-F238E27FC236}">
                      <a16:creationId xmlns:a16="http://schemas.microsoft.com/office/drawing/2014/main" id="{2C59D19F-6025-184D-8912-87E599AFABB8}"/>
                    </a:ext>
                  </a:extLst>
                </p:cNvPr>
                <p:cNvSpPr txBox="1">
                  <a:spLocks noRot="1" noChangeAspect="1" noMove="1" noResize="1" noEditPoints="1" noAdjustHandles="1" noChangeArrowheads="1" noChangeShapeType="1" noTextEdit="1"/>
                </p:cNvSpPr>
                <p:nvPr/>
              </p:nvSpPr>
              <p:spPr>
                <a:xfrm>
                  <a:off x="6880508" y="3008172"/>
                  <a:ext cx="503791" cy="321948"/>
                </a:xfrm>
                <a:prstGeom prst="rect">
                  <a:avLst/>
                </a:prstGeom>
                <a:blipFill>
                  <a:blip r:embed="rId12"/>
                  <a:stretch>
                    <a:fillRect l="-9756" r="-2439" b="-2307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DA5C4294-11B2-CA4B-A534-44DD23687C9E}"/>
                  </a:ext>
                </a:extLst>
              </p:cNvPr>
              <p:cNvSpPr txBox="1"/>
              <p:nvPr/>
            </p:nvSpPr>
            <p:spPr>
              <a:xfrm>
                <a:off x="6578752" y="558702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i="1">
                              <a:solidFill>
                                <a:schemeClr val="accent1"/>
                              </a:solidFill>
                              <a:latin typeface="Cambria Math" charset="0"/>
                            </a:rPr>
                            <m:t>𝐸𝑝𝑖</m:t>
                          </m:r>
                          <m:r>
                            <a:rPr lang="de-DE" b="0" i="1" smtClean="0">
                              <a:solidFill>
                                <a:schemeClr val="accent1"/>
                              </a:solidFill>
                              <a:latin typeface="Cambria Math" charset="0"/>
                            </a:rPr>
                            <m:t>𝑑</m:t>
                          </m:r>
                        </m:e>
                        <m:sub>
                          <m:r>
                            <a:rPr lang="de-DE" i="1">
                              <a:solidFill>
                                <a:schemeClr val="accent1"/>
                              </a:solidFill>
                              <a:latin typeface="Cambria Math" panose="02040503050406030204" pitchFamily="18" charset="0"/>
                              <a:ea typeface="Cambria Math" panose="02040503050406030204" pitchFamily="18" charset="0"/>
                            </a:rPr>
                            <m:t>𝜏</m:t>
                          </m:r>
                          <m:r>
                            <a:rPr lang="de-DE" b="0" i="1" smtClean="0">
                              <a:solidFill>
                                <a:schemeClr val="accent1"/>
                              </a:solidFill>
                              <a:latin typeface="Cambria Math" panose="02040503050406030204" pitchFamily="18" charset="0"/>
                            </a:rPr>
                            <m:t>+</m:t>
                          </m:r>
                          <m:r>
                            <a:rPr lang="de-DE" i="1" smtClean="0">
                              <a:solidFill>
                                <a:schemeClr val="accent1"/>
                              </a:solidFill>
                              <a:latin typeface="Cambria Math" panose="02040503050406030204" pitchFamily="18" charset="0"/>
                              <a:ea typeface="Cambria Math" panose="02040503050406030204" pitchFamily="18" charset="0"/>
                            </a:rPr>
                            <m:t>𝜅</m:t>
                          </m:r>
                        </m:sub>
                      </m:sSub>
                    </m:oMath>
                  </m:oMathPara>
                </a14:m>
                <a:endParaRPr lang="en-GB" dirty="0">
                  <a:solidFill>
                    <a:schemeClr val="accent1"/>
                  </a:solidFill>
                </a:endParaRPr>
              </a:p>
            </p:txBody>
          </p:sp>
        </mc:Choice>
        <mc:Fallback xmlns="">
          <p:sp>
            <p:nvSpPr>
              <p:cNvPr id="133" name="TextBox 132">
                <a:extLst>
                  <a:ext uri="{FF2B5EF4-FFF2-40B4-BE49-F238E27FC236}">
                    <a16:creationId xmlns:a16="http://schemas.microsoft.com/office/drawing/2014/main" id="{DA5C4294-11B2-CA4B-A534-44DD23687C9E}"/>
                  </a:ext>
                </a:extLst>
              </p:cNvPr>
              <p:cNvSpPr txBox="1">
                <a:spLocks noRot="1" noChangeAspect="1" noMove="1" noResize="1" noEditPoints="1" noAdjustHandles="1" noChangeArrowheads="1" noChangeShapeType="1" noTextEdit="1"/>
              </p:cNvSpPr>
              <p:nvPr/>
            </p:nvSpPr>
            <p:spPr>
              <a:xfrm>
                <a:off x="6578752" y="5587023"/>
                <a:ext cx="1078193" cy="389513"/>
              </a:xfrm>
              <a:prstGeom prst="ellipse">
                <a:avLst/>
              </a:prstGeom>
              <a:blipFill>
                <a:blip r:embed="rId13"/>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3E56E5AE-9CC2-7D42-994D-9CCDE6B18D50}"/>
                  </a:ext>
                </a:extLst>
              </p:cNvPr>
              <p:cNvSpPr txBox="1"/>
              <p:nvPr/>
            </p:nvSpPr>
            <p:spPr>
              <a:xfrm>
                <a:off x="6457950" y="432546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sub>
                      </m:sSub>
                    </m:oMath>
                  </m:oMathPara>
                </a14:m>
                <a:endParaRPr lang="en-GB" dirty="0"/>
              </a:p>
            </p:txBody>
          </p:sp>
        </mc:Choice>
        <mc:Fallback xmlns="">
          <p:sp>
            <p:nvSpPr>
              <p:cNvPr id="134" name="TextBox 133">
                <a:extLst>
                  <a:ext uri="{FF2B5EF4-FFF2-40B4-BE49-F238E27FC236}">
                    <a16:creationId xmlns:a16="http://schemas.microsoft.com/office/drawing/2014/main" id="{3E56E5AE-9CC2-7D42-994D-9CCDE6B18D50}"/>
                  </a:ext>
                </a:extLst>
              </p:cNvPr>
              <p:cNvSpPr txBox="1">
                <a:spLocks noRot="1" noChangeAspect="1" noMove="1" noResize="1" noEditPoints="1" noAdjustHandles="1" noChangeArrowheads="1" noChangeShapeType="1" noTextEdit="1"/>
              </p:cNvSpPr>
              <p:nvPr/>
            </p:nvSpPr>
            <p:spPr>
              <a:xfrm>
                <a:off x="6457950" y="4325467"/>
                <a:ext cx="1466838"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135" name="Straight Connector 134">
            <a:extLst>
              <a:ext uri="{FF2B5EF4-FFF2-40B4-BE49-F238E27FC236}">
                <a16:creationId xmlns:a16="http://schemas.microsoft.com/office/drawing/2014/main" id="{2AC547F6-59DE-724B-B586-8BAF0A3C6746}"/>
              </a:ext>
            </a:extLst>
          </p:cNvPr>
          <p:cNvCxnSpPr>
            <a:cxnSpLocks/>
            <a:stCxn id="134" idx="2"/>
            <a:endCxn id="139" idx="0"/>
          </p:cNvCxnSpPr>
          <p:nvPr/>
        </p:nvCxnSpPr>
        <p:spPr>
          <a:xfrm>
            <a:off x="7191369" y="487571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46253F-D11C-B14D-8273-43E7694C25BF}"/>
              </a:ext>
            </a:extLst>
          </p:cNvPr>
          <p:cNvCxnSpPr>
            <a:cxnSpLocks/>
            <a:stCxn id="133" idx="0"/>
            <a:endCxn id="139" idx="1"/>
          </p:cNvCxnSpPr>
          <p:nvPr/>
        </p:nvCxnSpPr>
        <p:spPr>
          <a:xfrm flipV="1">
            <a:off x="7117849" y="525883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CD669B37-57AB-1C44-8C90-4DE8D838397F}"/>
              </a:ext>
            </a:extLst>
          </p:cNvPr>
          <p:cNvGrpSpPr/>
          <p:nvPr/>
        </p:nvGrpSpPr>
        <p:grpSpPr>
          <a:xfrm>
            <a:off x="7073289" y="5140757"/>
            <a:ext cx="722017" cy="435161"/>
            <a:chOff x="6669977" y="2891240"/>
            <a:chExt cx="722017" cy="435161"/>
          </a:xfrm>
        </p:grpSpPr>
        <p:sp>
          <p:nvSpPr>
            <p:cNvPr id="138" name="Rectangle 137">
              <a:extLst>
                <a:ext uri="{FF2B5EF4-FFF2-40B4-BE49-F238E27FC236}">
                  <a16:creationId xmlns:a16="http://schemas.microsoft.com/office/drawing/2014/main" id="{ACD2C220-027F-724F-8D60-867DF5361026}"/>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320BF85-BA4C-9543-AE59-49CBA634A298}"/>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32343E31-9004-5A4C-912F-0B72137CF7D7}"/>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045F9F5E-CFD5-A541-A1B8-28F975835E41}"/>
                    </a:ext>
                  </a:extLst>
                </p:cNvPr>
                <p:cNvSpPr txBox="1"/>
                <p:nvPr/>
              </p:nvSpPr>
              <p:spPr>
                <a:xfrm>
                  <a:off x="6880508" y="3008172"/>
                  <a:ext cx="511486" cy="318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𝜅</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m:t>
                                </m:r>
                              </m:sup>
                            </m:sSup>
                          </m:sup>
                        </m:sSubSup>
                      </m:oMath>
                    </m:oMathPara>
                  </a14:m>
                  <a:endParaRPr lang="en-GB" dirty="0"/>
                </a:p>
              </p:txBody>
            </p:sp>
          </mc:Choice>
          <mc:Fallback xmlns="">
            <p:sp>
              <p:nvSpPr>
                <p:cNvPr id="144" name="TextBox 143">
                  <a:extLst>
                    <a:ext uri="{FF2B5EF4-FFF2-40B4-BE49-F238E27FC236}">
                      <a16:creationId xmlns:a16="http://schemas.microsoft.com/office/drawing/2014/main" id="{045F9F5E-CFD5-A541-A1B8-28F975835E41}"/>
                    </a:ext>
                  </a:extLst>
                </p:cNvPr>
                <p:cNvSpPr txBox="1">
                  <a:spLocks noRot="1" noChangeAspect="1" noMove="1" noResize="1" noEditPoints="1" noAdjustHandles="1" noChangeArrowheads="1" noChangeShapeType="1" noTextEdit="1"/>
                </p:cNvSpPr>
                <p:nvPr/>
              </p:nvSpPr>
              <p:spPr>
                <a:xfrm>
                  <a:off x="6880508" y="3008172"/>
                  <a:ext cx="511486" cy="318229"/>
                </a:xfrm>
                <a:prstGeom prst="rect">
                  <a:avLst/>
                </a:prstGeom>
                <a:blipFill>
                  <a:blip r:embed="rId15"/>
                  <a:stretch>
                    <a:fillRect l="-12195" b="-19231"/>
                  </a:stretch>
                </a:blipFill>
              </p:spPr>
              <p:txBody>
                <a:bodyPr/>
                <a:lstStyle/>
                <a:p>
                  <a:r>
                    <a:rPr lang="en-GB">
                      <a:noFill/>
                    </a:rPr>
                    <a:t> </a:t>
                  </a:r>
                </a:p>
              </p:txBody>
            </p:sp>
          </mc:Fallback>
        </mc:AlternateContent>
      </p:grpSp>
      <p:sp>
        <p:nvSpPr>
          <p:cNvPr id="145" name="Oval 144">
            <a:extLst>
              <a:ext uri="{FF2B5EF4-FFF2-40B4-BE49-F238E27FC236}">
                <a16:creationId xmlns:a16="http://schemas.microsoft.com/office/drawing/2014/main" id="{29C74488-1177-AA44-9D36-E1C93CE700EE}"/>
              </a:ext>
            </a:extLst>
          </p:cNvPr>
          <p:cNvSpPr/>
          <p:nvPr/>
        </p:nvSpPr>
        <p:spPr>
          <a:xfrm>
            <a:off x="923920" y="6176963"/>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a:extLst>
              <a:ext uri="{FF2B5EF4-FFF2-40B4-BE49-F238E27FC236}">
                <a16:creationId xmlns:a16="http://schemas.microsoft.com/office/drawing/2014/main" id="{6395B332-B51C-394D-BF6F-AEC5742931AE}"/>
              </a:ext>
            </a:extLst>
          </p:cNvPr>
          <p:cNvCxnSpPr>
            <a:cxnSpLocks/>
            <a:endCxn id="108" idx="4"/>
          </p:cNvCxnSpPr>
          <p:nvPr/>
        </p:nvCxnSpPr>
        <p:spPr>
          <a:xfrm flipH="1" flipV="1">
            <a:off x="1425425" y="5973700"/>
            <a:ext cx="651989" cy="41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5D81940-CA79-494E-B126-E376AB822923}"/>
              </a:ext>
            </a:extLst>
          </p:cNvPr>
          <p:cNvCxnSpPr>
            <a:cxnSpLocks/>
            <a:endCxn id="71" idx="4"/>
          </p:cNvCxnSpPr>
          <p:nvPr/>
        </p:nvCxnSpPr>
        <p:spPr>
          <a:xfrm flipH="1" flipV="1">
            <a:off x="2953520" y="5973700"/>
            <a:ext cx="119600" cy="41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49ADD21-4AB2-C048-ACE4-6D8D6F98EB61}"/>
              </a:ext>
            </a:extLst>
          </p:cNvPr>
          <p:cNvCxnSpPr>
            <a:cxnSpLocks/>
            <a:endCxn id="124" idx="4"/>
          </p:cNvCxnSpPr>
          <p:nvPr/>
        </p:nvCxnSpPr>
        <p:spPr>
          <a:xfrm flipV="1">
            <a:off x="4601375" y="5975173"/>
            <a:ext cx="44560" cy="381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12260DC-6740-DA4D-B683-6DFB5B4A5028}"/>
              </a:ext>
            </a:extLst>
          </p:cNvPr>
          <p:cNvCxnSpPr>
            <a:cxnSpLocks/>
            <a:endCxn id="133" idx="3"/>
          </p:cNvCxnSpPr>
          <p:nvPr/>
        </p:nvCxnSpPr>
        <p:spPr>
          <a:xfrm flipV="1">
            <a:off x="6414431" y="5919493"/>
            <a:ext cx="322219" cy="51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0674A90A-C181-C347-9C1B-F151C4DF3E92}"/>
              </a:ext>
            </a:extLst>
          </p:cNvPr>
          <p:cNvSpPr txBox="1"/>
          <p:nvPr/>
        </p:nvSpPr>
        <p:spPr>
          <a:xfrm>
            <a:off x="5783730" y="4322631"/>
            <a:ext cx="343364" cy="369332"/>
          </a:xfrm>
          <a:prstGeom prst="rect">
            <a:avLst/>
          </a:prstGeom>
          <a:noFill/>
        </p:spPr>
        <p:txBody>
          <a:bodyPr wrap="none" rtlCol="0">
            <a:spAutoFit/>
          </a:bodyPr>
          <a:lstStyle/>
          <a:p>
            <a:r>
              <a:rPr lang="en-GB" dirty="0"/>
              <a:t>…</a:t>
            </a:r>
          </a:p>
        </p:txBody>
      </p:sp>
    </p:spTree>
    <p:extLst>
      <p:ext uri="{BB962C8B-B14F-4D97-AF65-F5344CB8AC3E}">
        <p14:creationId xmlns:p14="http://schemas.microsoft.com/office/powerpoint/2010/main" val="18055344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Utility Transfer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1"/>
                <a:ext cx="7886700" cy="2739648"/>
              </a:xfrm>
            </p:spPr>
            <p:txBody>
              <a:bodyPr>
                <a:normAutofit fontScale="92500" lnSpcReduction="20000"/>
              </a:bodyPr>
              <a:lstStyle/>
              <a:p>
                <a:r>
                  <a:rPr lang="en-GB" dirty="0"/>
                  <a:t>Transfer (expected) utility at slice </a:t>
                </a:r>
                <a14:m>
                  <m:oMath xmlns:m="http://schemas.openxmlformats.org/officeDocument/2006/math">
                    <m:r>
                      <a:rPr lang="en-GB" i="1" dirty="0">
                        <a:latin typeface="Cambria Math" panose="02040503050406030204" pitchFamily="18" charset="0"/>
                      </a:rPr>
                      <m:t>𝑡</m:t>
                    </m:r>
                    <m:r>
                      <a:rPr lang="de-DE" b="0" i="1" dirty="0" smtClean="0">
                        <a:latin typeface="Cambria Math" panose="02040503050406030204" pitchFamily="18" charset="0"/>
                      </a:rPr>
                      <m:t>−1</m:t>
                    </m:r>
                  </m:oMath>
                </a14:m>
                <a:r>
                  <a:rPr lang="en-GB" dirty="0"/>
                  <a:t> to slice </a:t>
                </a:r>
                <a14:m>
                  <m:oMath xmlns:m="http://schemas.openxmlformats.org/officeDocument/2006/math">
                    <m:r>
                      <a:rPr lang="en-GB" i="1" dirty="0">
                        <a:latin typeface="Cambria Math" panose="02040503050406030204" pitchFamily="18" charset="0"/>
                      </a:rPr>
                      <m:t>𝑡</m:t>
                    </m:r>
                  </m:oMath>
                </a14:m>
                <a:endParaRPr lang="en-GB" dirty="0"/>
              </a:p>
              <a:p>
                <a:r>
                  <a:rPr lang="en-GB" dirty="0"/>
                  <a:t>Simple case: single utility PRV per slice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𝑈</m:t>
                        </m:r>
                      </m:e>
                      <m:sub>
                        <m:r>
                          <a:rPr lang="de-DE" b="0" i="1" dirty="0" smtClean="0">
                            <a:latin typeface="Cambria Math" panose="02040503050406030204" pitchFamily="18" charset="0"/>
                          </a:rPr>
                          <m:t>𝑡</m:t>
                        </m:r>
                      </m:sub>
                    </m:sSub>
                  </m:oMath>
                </a14:m>
                <a:endParaRPr lang="en-GB" dirty="0"/>
              </a:p>
              <a:p>
                <a:pPr lvl="1"/>
                <a:r>
                  <a:rPr lang="en-GB" dirty="0"/>
                  <a:t>Parfactor as utility transfer function takes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𝑈</m:t>
                        </m:r>
                      </m:e>
                      <m:sub>
                        <m:r>
                          <a:rPr lang="de-DE" i="1" dirty="0">
                            <a:latin typeface="Cambria Math" panose="02040503050406030204" pitchFamily="18" charset="0"/>
                          </a:rPr>
                          <m:t>𝑡</m:t>
                        </m:r>
                        <m:r>
                          <a:rPr lang="de-DE" b="0" i="1" dirty="0" smtClean="0">
                            <a:latin typeface="Cambria Math" panose="02040503050406030204" pitchFamily="18" charset="0"/>
                          </a:rPr>
                          <m:t>−1</m:t>
                        </m:r>
                      </m:sub>
                    </m:sSub>
                  </m:oMath>
                </a14:m>
                <a:r>
                  <a:rPr lang="en-GB" dirty="0"/>
                  <a:t> and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𝑈</m:t>
                        </m:r>
                      </m:e>
                      <m:sub>
                        <m:r>
                          <a:rPr lang="de-DE" i="1" dirty="0">
                            <a:latin typeface="Cambria Math" panose="02040503050406030204" pitchFamily="18" charset="0"/>
                          </a:rPr>
                          <m:t>𝑡</m:t>
                        </m:r>
                      </m:sub>
                    </m:sSub>
                  </m:oMath>
                </a14:m>
                <a:r>
                  <a:rPr lang="en-GB" dirty="0"/>
                  <a:t> as arguments and assigns the (discounted) sum to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𝑈</m:t>
                        </m:r>
                      </m:e>
                      <m:sub>
                        <m:r>
                          <a:rPr lang="de-DE" i="1" dirty="0">
                            <a:latin typeface="Cambria Math" panose="02040503050406030204" pitchFamily="18" charset="0"/>
                          </a:rPr>
                          <m:t>𝑡</m:t>
                        </m:r>
                      </m:sub>
                    </m:sSub>
                  </m:oMath>
                </a14:m>
                <a:r>
                  <a:rPr lang="en-GB" dirty="0"/>
                  <a:t> again</a:t>
                </a: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𝑈</m:t>
                        </m:r>
                      </m:sup>
                    </m:sSup>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𝜙</m:t>
                            </m:r>
                          </m:e>
                          <m:sup>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Sub>
                          </m:sup>
                        </m:sSup>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Sub>
                          </m:e>
                        </m:d>
                      </m:e>
                      <m: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𝑐</m:t>
                        </m:r>
                      </m:sup>
                    </m:s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2"/>
                <a:r>
                  <a:rPr lang="en-GB" dirty="0"/>
                  <a:t>Inter-slice parfactor as PRVs from both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and </a:t>
                </a:r>
                <a14:m>
                  <m:oMath xmlns:m="http://schemas.openxmlformats.org/officeDocument/2006/math">
                    <m:r>
                      <a:rPr lang="en-GB" i="1" dirty="0">
                        <a:latin typeface="Cambria Math" panose="02040503050406030204" pitchFamily="18" charset="0"/>
                      </a:rPr>
                      <m:t>𝑡</m:t>
                    </m:r>
                  </m:oMath>
                </a14:m>
                <a:r>
                  <a:rPr lang="en-GB" dirty="0"/>
                  <a:t> occur</a:t>
                </a:r>
              </a:p>
              <a:p>
                <a:pPr lvl="2"/>
                <a14:m>
                  <m:oMath xmlns:m="http://schemas.openxmlformats.org/officeDocument/2006/math">
                    <m:r>
                      <a:rPr lang="en-GB" i="1" dirty="0">
                        <a:latin typeface="Cambria Math" panose="02040503050406030204" pitchFamily="18" charset="0"/>
                      </a:rPr>
                      <m:t>𝑐</m:t>
                    </m:r>
                  </m:oMath>
                </a14:m>
                <a:r>
                  <a:rPr lang="en-GB" dirty="0"/>
                  <a:t> depends on how far in the temporal action assignment we are</a:t>
                </a:r>
              </a:p>
              <a:p>
                <a:pPr lvl="2"/>
                <a:r>
                  <a:rPr lang="en-GB" dirty="0"/>
                  <a:t>May only be calculated once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𝑡</m:t>
                        </m:r>
                      </m:sub>
                    </m:sSub>
                  </m:oMath>
                </a14:m>
                <a:r>
                  <a:rPr lang="en-GB" dirty="0"/>
                  <a:t> is set by answering the EU query</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1"/>
                <a:ext cx="7886700" cy="2739648"/>
              </a:xfrm>
              <a:blipFill>
                <a:blip r:embed="rId3"/>
                <a:stretch>
                  <a:fillRect l="-1286" t="-553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97</a:t>
            </a:fld>
            <a:endParaRPr lang="en-GB"/>
          </a:p>
        </p:txBody>
      </p:sp>
      <p:grpSp>
        <p:nvGrpSpPr>
          <p:cNvPr id="5" name="Group 4">
            <a:extLst>
              <a:ext uri="{FF2B5EF4-FFF2-40B4-BE49-F238E27FC236}">
                <a16:creationId xmlns:a16="http://schemas.microsoft.com/office/drawing/2014/main" id="{D934C9D4-F067-FD46-ADD4-7003FDAFFE78}"/>
              </a:ext>
            </a:extLst>
          </p:cNvPr>
          <p:cNvGrpSpPr/>
          <p:nvPr/>
        </p:nvGrpSpPr>
        <p:grpSpPr>
          <a:xfrm>
            <a:off x="266870" y="3874770"/>
            <a:ext cx="8618888" cy="2379670"/>
            <a:chOff x="266870" y="3874770"/>
            <a:chExt cx="8618888" cy="2379670"/>
          </a:xfrm>
        </p:grpSpPr>
        <p:grpSp>
          <p:nvGrpSpPr>
            <p:cNvPr id="143" name="Group 142">
              <a:extLst>
                <a:ext uri="{FF2B5EF4-FFF2-40B4-BE49-F238E27FC236}">
                  <a16:creationId xmlns:a16="http://schemas.microsoft.com/office/drawing/2014/main" id="{87804367-4AD8-0448-944C-EBE868CEA7DA}"/>
                </a:ext>
              </a:extLst>
            </p:cNvPr>
            <p:cNvGrpSpPr/>
            <p:nvPr/>
          </p:nvGrpSpPr>
          <p:grpSpPr>
            <a:xfrm>
              <a:off x="266870" y="3874770"/>
              <a:ext cx="8618888" cy="2379670"/>
              <a:chOff x="113122" y="3874770"/>
              <a:chExt cx="8618888" cy="2379670"/>
            </a:xfrm>
          </p:grpSpPr>
          <p:sp>
            <p:nvSpPr>
              <p:cNvPr id="141" name="Rectangle 140">
                <a:extLst>
                  <a:ext uri="{FF2B5EF4-FFF2-40B4-BE49-F238E27FC236}">
                    <a16:creationId xmlns:a16="http://schemas.microsoft.com/office/drawing/2014/main" id="{E5338077-9371-FE47-8BC4-CB959184F5B4}"/>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tangle 141">
                <a:extLst>
                  <a:ext uri="{FF2B5EF4-FFF2-40B4-BE49-F238E27FC236}">
                    <a16:creationId xmlns:a16="http://schemas.microsoft.com/office/drawing/2014/main" id="{C8F49B47-8305-574B-BAA9-0879C5AB83E2}"/>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8DCE34-8D34-D648-8654-DA4C179C808B}"/>
                      </a:ext>
                    </a:extLst>
                  </p:cNvPr>
                  <p:cNvSpPr txBox="1"/>
                  <p:nvPr/>
                </p:nvSpPr>
                <p:spPr>
                  <a:xfrm>
                    <a:off x="1937758" y="5190673"/>
                    <a:ext cx="1078193"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6" name="TextBox 5">
                    <a:extLst>
                      <a:ext uri="{FF2B5EF4-FFF2-40B4-BE49-F238E27FC236}">
                        <a16:creationId xmlns:a16="http://schemas.microsoft.com/office/drawing/2014/main" id="{898DCE34-8D34-D648-8654-DA4C179C808B}"/>
                      </a:ext>
                    </a:extLst>
                  </p:cNvPr>
                  <p:cNvSpPr txBox="1">
                    <a:spLocks noRot="1" noChangeAspect="1" noMove="1" noResize="1" noEditPoints="1" noAdjustHandles="1" noChangeArrowheads="1" noChangeShapeType="1" noTextEdit="1"/>
                  </p:cNvSpPr>
                  <p:nvPr/>
                </p:nvSpPr>
                <p:spPr>
                  <a:xfrm>
                    <a:off x="1937758" y="5190673"/>
                    <a:ext cx="1078193" cy="389513"/>
                  </a:xfrm>
                  <a:prstGeom prst="ellipse">
                    <a:avLst/>
                  </a:prstGeom>
                  <a:blipFill>
                    <a:blip r:embed="rId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A1712F-8C4D-8D46-96D8-04139E795AD6}"/>
                      </a:ext>
                    </a:extLst>
                  </p:cNvPr>
                  <p:cNvSpPr txBox="1"/>
                  <p:nvPr/>
                </p:nvSpPr>
                <p:spPr>
                  <a:xfrm>
                    <a:off x="349923" y="4688545"/>
                    <a:ext cx="1661551"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7" name="TextBox 6">
                    <a:extLst>
                      <a:ext uri="{FF2B5EF4-FFF2-40B4-BE49-F238E27FC236}">
                        <a16:creationId xmlns:a16="http://schemas.microsoft.com/office/drawing/2014/main" id="{BBA1712F-8C4D-8D46-96D8-04139E795AD6}"/>
                      </a:ext>
                    </a:extLst>
                  </p:cNvPr>
                  <p:cNvSpPr txBox="1">
                    <a:spLocks noRot="1" noChangeAspect="1" noMove="1" noResize="1" noEditPoints="1" noAdjustHandles="1" noChangeArrowheads="1" noChangeShapeType="1" noTextEdit="1"/>
                  </p:cNvSpPr>
                  <p:nvPr/>
                </p:nvSpPr>
                <p:spPr>
                  <a:xfrm>
                    <a:off x="349923" y="4688545"/>
                    <a:ext cx="1661551" cy="34970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E2E1FB-0B10-4B47-BEE4-7D6F0C44D006}"/>
                      </a:ext>
                    </a:extLst>
                  </p:cNvPr>
                  <p:cNvSpPr txBox="1"/>
                  <p:nvPr/>
                </p:nvSpPr>
                <p:spPr>
                  <a:xfrm>
                    <a:off x="1816956" y="3929117"/>
                    <a:ext cx="1466838"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8" name="TextBox 7">
                    <a:extLst>
                      <a:ext uri="{FF2B5EF4-FFF2-40B4-BE49-F238E27FC236}">
                        <a16:creationId xmlns:a16="http://schemas.microsoft.com/office/drawing/2014/main" id="{95E2E1FB-0B10-4B47-BEE4-7D6F0C44D006}"/>
                      </a:ext>
                    </a:extLst>
                  </p:cNvPr>
                  <p:cNvSpPr txBox="1">
                    <a:spLocks noRot="1" noChangeAspect="1" noMove="1" noResize="1" noEditPoints="1" noAdjustHandles="1" noChangeArrowheads="1" noChangeShapeType="1" noTextEdit="1"/>
                  </p:cNvSpPr>
                  <p:nvPr/>
                </p:nvSpPr>
                <p:spPr>
                  <a:xfrm>
                    <a:off x="1816956" y="3929117"/>
                    <a:ext cx="1466838" cy="550247"/>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F472B2-FA27-5044-B724-6A05F0B6FD1D}"/>
                      </a:ext>
                    </a:extLst>
                  </p:cNvPr>
                  <p:cNvSpPr txBox="1"/>
                  <p:nvPr/>
                </p:nvSpPr>
                <p:spPr>
                  <a:xfrm>
                    <a:off x="184113" y="5713420"/>
                    <a:ext cx="198763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9" name="TextBox 8">
                    <a:extLst>
                      <a:ext uri="{FF2B5EF4-FFF2-40B4-BE49-F238E27FC236}">
                        <a16:creationId xmlns:a16="http://schemas.microsoft.com/office/drawing/2014/main" id="{54F472B2-FA27-5044-B724-6A05F0B6FD1D}"/>
                      </a:ext>
                    </a:extLst>
                  </p:cNvPr>
                  <p:cNvSpPr txBox="1">
                    <a:spLocks noRot="1" noChangeAspect="1" noMove="1" noResize="1" noEditPoints="1" noAdjustHandles="1" noChangeArrowheads="1" noChangeShapeType="1" noTextEdit="1"/>
                  </p:cNvSpPr>
                  <p:nvPr/>
                </p:nvSpPr>
                <p:spPr>
                  <a:xfrm>
                    <a:off x="184113" y="5713420"/>
                    <a:ext cx="1987637"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2CD85C9-356C-EC4C-9D0A-8A5FB8FFC512}"/>
                      </a:ext>
                    </a:extLst>
                  </p:cNvPr>
                  <p:cNvSpPr txBox="1"/>
                  <p:nvPr/>
                </p:nvSpPr>
                <p:spPr>
                  <a:xfrm>
                    <a:off x="3078714" y="5712378"/>
                    <a:ext cx="15362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10" name="TextBox 9">
                    <a:extLst>
                      <a:ext uri="{FF2B5EF4-FFF2-40B4-BE49-F238E27FC236}">
                        <a16:creationId xmlns:a16="http://schemas.microsoft.com/office/drawing/2014/main" id="{32CD85C9-356C-EC4C-9D0A-8A5FB8FFC512}"/>
                      </a:ext>
                    </a:extLst>
                  </p:cNvPr>
                  <p:cNvSpPr txBox="1">
                    <a:spLocks noRot="1" noChangeAspect="1" noMove="1" noResize="1" noEditPoints="1" noAdjustHandles="1" noChangeArrowheads="1" noChangeShapeType="1" noTextEdit="1"/>
                  </p:cNvSpPr>
                  <p:nvPr/>
                </p:nvSpPr>
                <p:spPr>
                  <a:xfrm>
                    <a:off x="3078714" y="5712378"/>
                    <a:ext cx="1536200"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AB325E7B-89A5-3145-ABA8-0031A1BF0B80}"/>
                  </a:ext>
                </a:extLst>
              </p:cNvPr>
              <p:cNvCxnSpPr>
                <a:cxnSpLocks/>
                <a:stCxn id="7" idx="3"/>
                <a:endCxn id="32" idx="1"/>
              </p:cNvCxnSpPr>
              <p:nvPr/>
            </p:nvCxnSpPr>
            <p:spPr>
              <a:xfrm flipV="1">
                <a:off x="2011474" y="4862487"/>
                <a:ext cx="466901"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D0400-50C7-414C-9CD4-E641DBAB1B7B}"/>
                  </a:ext>
                </a:extLst>
              </p:cNvPr>
              <p:cNvCxnSpPr>
                <a:cxnSpLocks/>
                <a:stCxn id="8" idx="2"/>
                <a:endCxn id="32" idx="0"/>
              </p:cNvCxnSpPr>
              <p:nvPr/>
            </p:nvCxnSpPr>
            <p:spPr>
              <a:xfrm>
                <a:off x="2550375" y="4479364"/>
                <a:ext cx="0"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E84390-6BFD-5941-AF22-8781BE1C6733}"/>
                  </a:ext>
                </a:extLst>
              </p:cNvPr>
              <p:cNvCxnSpPr>
                <a:cxnSpLocks/>
                <a:stCxn id="9" idx="6"/>
                <a:endCxn id="28" idx="1"/>
              </p:cNvCxnSpPr>
              <p:nvPr/>
            </p:nvCxnSpPr>
            <p:spPr>
              <a:xfrm flipV="1">
                <a:off x="2171750" y="5907704"/>
                <a:ext cx="233510" cy="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BA5F1A-01A3-5642-A7BA-92EC472CB78F}"/>
                  </a:ext>
                </a:extLst>
              </p:cNvPr>
              <p:cNvCxnSpPr>
                <a:cxnSpLocks/>
                <a:stCxn id="28" idx="0"/>
                <a:endCxn id="6" idx="4"/>
              </p:cNvCxnSpPr>
              <p:nvPr/>
            </p:nvCxnSpPr>
            <p:spPr>
              <a:xfrm flipH="1" flipV="1">
                <a:off x="2476855" y="5580186"/>
                <a:ext cx="405"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1951EA-127E-F64F-94DC-1FE39C1BA02F}"/>
                  </a:ext>
                </a:extLst>
              </p:cNvPr>
              <p:cNvCxnSpPr>
                <a:cxnSpLocks/>
                <a:stCxn id="28" idx="3"/>
                <a:endCxn id="10" idx="2"/>
              </p:cNvCxnSpPr>
              <p:nvPr/>
            </p:nvCxnSpPr>
            <p:spPr>
              <a:xfrm flipV="1">
                <a:off x="2549260" y="5907135"/>
                <a:ext cx="529454"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A1733-9BF8-374A-900E-E15A2B0F4B11}"/>
                  </a:ext>
                </a:extLst>
              </p:cNvPr>
              <p:cNvCxnSpPr>
                <a:cxnSpLocks/>
                <a:stCxn id="6" idx="0"/>
                <a:endCxn id="32" idx="1"/>
              </p:cNvCxnSpPr>
              <p:nvPr/>
            </p:nvCxnSpPr>
            <p:spPr>
              <a:xfrm flipV="1">
                <a:off x="2476855" y="4862487"/>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1491E50-4B6C-C243-8D3E-8F2B8AED89EC}"/>
                  </a:ext>
                </a:extLst>
              </p:cNvPr>
              <p:cNvGrpSpPr/>
              <p:nvPr/>
            </p:nvGrpSpPr>
            <p:grpSpPr>
              <a:xfrm>
                <a:off x="2432295" y="4744407"/>
                <a:ext cx="703999" cy="449088"/>
                <a:chOff x="6669977" y="2891240"/>
                <a:chExt cx="703999" cy="449088"/>
              </a:xfrm>
            </p:grpSpPr>
            <p:sp>
              <p:nvSpPr>
                <p:cNvPr id="31" name="Rectangle 30">
                  <a:extLst>
                    <a:ext uri="{FF2B5EF4-FFF2-40B4-BE49-F238E27FC236}">
                      <a16:creationId xmlns:a16="http://schemas.microsoft.com/office/drawing/2014/main" id="{D40A620C-1BFD-8849-95F0-C304671E1300}"/>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C42B9CF-77EF-F347-A284-05DCF4FFD03F}"/>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82EFEB7-8C00-7C43-BF8A-9110F29927C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F60C304-7A74-A74F-AF90-324A9B1A0621}"/>
                        </a:ext>
                      </a:extLst>
                    </p:cNvPr>
                    <p:cNvSpPr txBox="1"/>
                    <p:nvPr/>
                  </p:nvSpPr>
                  <p:spPr>
                    <a:xfrm>
                      <a:off x="6880508" y="3056724"/>
                      <a:ext cx="493468"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𝑈</m:t>
                                </m:r>
                              </m:sup>
                            </m:sSubSup>
                          </m:oMath>
                        </m:oMathPara>
                      </a14:m>
                      <a:endParaRPr lang="en-GB" dirty="0"/>
                    </a:p>
                  </p:txBody>
                </p:sp>
              </mc:Choice>
              <mc:Fallback xmlns="">
                <p:sp>
                  <p:nvSpPr>
                    <p:cNvPr id="34" name="TextBox 33">
                      <a:extLst>
                        <a:ext uri="{FF2B5EF4-FFF2-40B4-BE49-F238E27FC236}">
                          <a16:creationId xmlns:a16="http://schemas.microsoft.com/office/drawing/2014/main" id="{CF60C304-7A74-A74F-AF90-324A9B1A0621}"/>
                        </a:ext>
                      </a:extLst>
                    </p:cNvPr>
                    <p:cNvSpPr txBox="1">
                      <a:spLocks noRot="1" noChangeAspect="1" noMove="1" noResize="1" noEditPoints="1" noAdjustHandles="1" noChangeArrowheads="1" noChangeShapeType="1" noTextEdit="1"/>
                    </p:cNvSpPr>
                    <p:nvPr/>
                  </p:nvSpPr>
                  <p:spPr>
                    <a:xfrm>
                      <a:off x="6880508" y="3056724"/>
                      <a:ext cx="493468" cy="283604"/>
                    </a:xfrm>
                    <a:prstGeom prst="rect">
                      <a:avLst/>
                    </a:prstGeom>
                    <a:blipFill>
                      <a:blip r:embed="rId9"/>
                      <a:stretch>
                        <a:fillRect l="-10000" r="-2500" b="-21739"/>
                      </a:stretch>
                    </a:blipFill>
                  </p:spPr>
                  <p:txBody>
                    <a:bodyPr/>
                    <a:lstStyle/>
                    <a:p>
                      <a:r>
                        <a:rPr lang="en-GB">
                          <a:noFill/>
                        </a:rPr>
                        <a:t> </a:t>
                      </a:r>
                    </a:p>
                  </p:txBody>
                </p:sp>
              </mc:Fallback>
            </mc:AlternateContent>
          </p:grpSp>
          <p:cxnSp>
            <p:nvCxnSpPr>
              <p:cNvPr id="21" name="Straight Connector 20">
                <a:extLst>
                  <a:ext uri="{FF2B5EF4-FFF2-40B4-BE49-F238E27FC236}">
                    <a16:creationId xmlns:a16="http://schemas.microsoft.com/office/drawing/2014/main" id="{3E5CB1E7-36CD-FC4D-A73A-E99CC629F714}"/>
                  </a:ext>
                </a:extLst>
              </p:cNvPr>
              <p:cNvCxnSpPr>
                <a:cxnSpLocks/>
                <a:stCxn id="7" idx="2"/>
                <a:endCxn id="24" idx="0"/>
              </p:cNvCxnSpPr>
              <p:nvPr/>
            </p:nvCxnSpPr>
            <p:spPr>
              <a:xfrm flipH="1">
                <a:off x="1179301" y="5038247"/>
                <a:ext cx="1398"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24267D-29C5-F647-A699-A23A288D3E43}"/>
                  </a:ext>
                </a:extLst>
              </p:cNvPr>
              <p:cNvCxnSpPr>
                <a:cxnSpLocks/>
                <a:stCxn id="24" idx="2"/>
                <a:endCxn id="9" idx="0"/>
              </p:cNvCxnSpPr>
              <p:nvPr/>
            </p:nvCxnSpPr>
            <p:spPr>
              <a:xfrm flipH="1">
                <a:off x="1177932" y="5449737"/>
                <a:ext cx="1369" cy="26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B125A05-0E64-6442-9A4D-311BEA2DA1DA}"/>
                  </a:ext>
                </a:extLst>
              </p:cNvPr>
              <p:cNvGrpSpPr/>
              <p:nvPr/>
            </p:nvGrpSpPr>
            <p:grpSpPr>
              <a:xfrm>
                <a:off x="2359180" y="5789624"/>
                <a:ext cx="751567" cy="425047"/>
                <a:chOff x="2326841" y="4990483"/>
                <a:chExt cx="751567" cy="425047"/>
              </a:xfrm>
            </p:grpSpPr>
            <p:sp>
              <p:nvSpPr>
                <p:cNvPr id="27" name="Rectangle 26">
                  <a:extLst>
                    <a:ext uri="{FF2B5EF4-FFF2-40B4-BE49-F238E27FC236}">
                      <a16:creationId xmlns:a16="http://schemas.microsoft.com/office/drawing/2014/main" id="{D34FA4AD-BECB-B44E-8F0A-777F58B26C19}"/>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73B58C3-5695-2348-877D-738FA6F0C18C}"/>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437C44F-BB27-4644-B413-C5E4D712DD89}"/>
                        </a:ext>
                      </a:extLst>
                    </p:cNvPr>
                    <p:cNvSpPr txBox="1"/>
                    <p:nvPr/>
                  </p:nvSpPr>
                  <p:spPr>
                    <a:xfrm>
                      <a:off x="2584940" y="5133914"/>
                      <a:ext cx="493468" cy="281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30" name="TextBox 29">
                      <a:extLst>
                        <a:ext uri="{FF2B5EF4-FFF2-40B4-BE49-F238E27FC236}">
                          <a16:creationId xmlns:a16="http://schemas.microsoft.com/office/drawing/2014/main" id="{0437C44F-BB27-4644-B413-C5E4D712DD89}"/>
                        </a:ext>
                      </a:extLst>
                    </p:cNvPr>
                    <p:cNvSpPr txBox="1">
                      <a:spLocks noRot="1" noChangeAspect="1" noMove="1" noResize="1" noEditPoints="1" noAdjustHandles="1" noChangeArrowheads="1" noChangeShapeType="1" noTextEdit="1"/>
                    </p:cNvSpPr>
                    <p:nvPr/>
                  </p:nvSpPr>
                  <p:spPr>
                    <a:xfrm>
                      <a:off x="2584940" y="5133914"/>
                      <a:ext cx="493468" cy="281616"/>
                    </a:xfrm>
                    <a:prstGeom prst="rect">
                      <a:avLst/>
                    </a:prstGeom>
                    <a:blipFill>
                      <a:blip r:embed="rId10"/>
                      <a:stretch>
                        <a:fillRect l="-10000" r="-2500" b="-21739"/>
                      </a:stretch>
                    </a:blipFill>
                  </p:spPr>
                  <p:txBody>
                    <a:bodyPr/>
                    <a:lstStyle/>
                    <a:p>
                      <a:r>
                        <a:rPr lang="en-GB">
                          <a:noFill/>
                        </a:rPr>
                        <a:t> </a:t>
                      </a:r>
                    </a:p>
                  </p:txBody>
                </p:sp>
              </mc:Fallback>
            </mc:AlternateContent>
            <p:sp>
              <p:nvSpPr>
                <p:cNvPr id="57" name="Rectangle 56">
                  <a:extLst>
                    <a:ext uri="{FF2B5EF4-FFF2-40B4-BE49-F238E27FC236}">
                      <a16:creationId xmlns:a16="http://schemas.microsoft.com/office/drawing/2014/main" id="{64EDE2BF-7D20-8446-8F9F-7463385937CE}"/>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D0ADEE15-B99D-0D41-88B7-6B200B5FC4E3}"/>
                  </a:ext>
                </a:extLst>
              </p:cNvPr>
              <p:cNvGrpSpPr/>
              <p:nvPr/>
            </p:nvGrpSpPr>
            <p:grpSpPr>
              <a:xfrm>
                <a:off x="1061221" y="5259657"/>
                <a:ext cx="727271" cy="397408"/>
                <a:chOff x="6669977" y="2891240"/>
                <a:chExt cx="727271" cy="397408"/>
              </a:xfrm>
            </p:grpSpPr>
            <p:sp>
              <p:nvSpPr>
                <p:cNvPr id="23" name="Rectangle 22">
                  <a:extLst>
                    <a:ext uri="{FF2B5EF4-FFF2-40B4-BE49-F238E27FC236}">
                      <a16:creationId xmlns:a16="http://schemas.microsoft.com/office/drawing/2014/main" id="{31E4AF33-EDFA-7744-A1ED-2DE8D82127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368DEFD-6E62-3242-ABFD-D654EA0B1C14}"/>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BFE64ED-4795-2548-9E37-64F80E8A30EA}"/>
                        </a:ext>
                      </a:extLst>
                    </p:cNvPr>
                    <p:cNvSpPr txBox="1"/>
                    <p:nvPr/>
                  </p:nvSpPr>
                  <p:spPr>
                    <a:xfrm>
                      <a:off x="6903780" y="3007609"/>
                      <a:ext cx="493468" cy="281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26" name="TextBox 25">
                      <a:extLst>
                        <a:ext uri="{FF2B5EF4-FFF2-40B4-BE49-F238E27FC236}">
                          <a16:creationId xmlns:a16="http://schemas.microsoft.com/office/drawing/2014/main" id="{4BFE64ED-4795-2548-9E37-64F80E8A30EA}"/>
                        </a:ext>
                      </a:extLst>
                    </p:cNvPr>
                    <p:cNvSpPr txBox="1">
                      <a:spLocks noRot="1" noChangeAspect="1" noMove="1" noResize="1" noEditPoints="1" noAdjustHandles="1" noChangeArrowheads="1" noChangeShapeType="1" noTextEdit="1"/>
                    </p:cNvSpPr>
                    <p:nvPr/>
                  </p:nvSpPr>
                  <p:spPr>
                    <a:xfrm>
                      <a:off x="6903780" y="3007609"/>
                      <a:ext cx="493468" cy="281039"/>
                    </a:xfrm>
                    <a:prstGeom prst="rect">
                      <a:avLst/>
                    </a:prstGeom>
                    <a:blipFill>
                      <a:blip r:embed="rId11"/>
                      <a:stretch>
                        <a:fillRect l="-10000" r="-2500" b="-26087"/>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496BADBF-8216-6344-84A4-B31DED93FADA}"/>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AC2448C-8D35-9D46-8345-4CEFABC59733}"/>
                      </a:ext>
                    </a:extLst>
                  </p:cNvPr>
                  <p:cNvSpPr txBox="1"/>
                  <p:nvPr/>
                </p:nvSpPr>
                <p:spPr>
                  <a:xfrm>
                    <a:off x="6351559" y="5190673"/>
                    <a:ext cx="840984"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𝐸𝑝𝑖</m:t>
                              </m:r>
                              <m:r>
                                <a:rPr lang="de-DE" b="0" i="1" smtClean="0">
                                  <a:latin typeface="Cambria Math" charset="0"/>
                                </a:rPr>
                                <m:t>𝑑</m:t>
                              </m:r>
                            </m:e>
                            <m:sub>
                              <m:r>
                                <a:rPr lang="de-DE" b="0" i="1" smtClean="0">
                                  <a:latin typeface="Cambria Math" panose="02040503050406030204" pitchFamily="18" charset="0"/>
                                </a:rPr>
                                <m:t>𝑡</m:t>
                              </m:r>
                            </m:sub>
                          </m:sSub>
                        </m:oMath>
                      </m:oMathPara>
                    </a14:m>
                    <a:endParaRPr lang="en-GB" dirty="0"/>
                  </a:p>
                </p:txBody>
              </p:sp>
            </mc:Choice>
            <mc:Fallback xmlns="">
              <p:sp>
                <p:nvSpPr>
                  <p:cNvPr id="76" name="TextBox 75">
                    <a:extLst>
                      <a:ext uri="{FF2B5EF4-FFF2-40B4-BE49-F238E27FC236}">
                        <a16:creationId xmlns:a16="http://schemas.microsoft.com/office/drawing/2014/main" id="{1AC2448C-8D35-9D46-8345-4CEFABC59733}"/>
                      </a:ext>
                    </a:extLst>
                  </p:cNvPr>
                  <p:cNvSpPr txBox="1">
                    <a:spLocks noRot="1" noChangeAspect="1" noMove="1" noResize="1" noEditPoints="1" noAdjustHandles="1" noChangeArrowheads="1" noChangeShapeType="1" noTextEdit="1"/>
                  </p:cNvSpPr>
                  <p:nvPr/>
                </p:nvSpPr>
                <p:spPr>
                  <a:xfrm>
                    <a:off x="6351559" y="5190673"/>
                    <a:ext cx="840984" cy="389513"/>
                  </a:xfrm>
                  <a:prstGeom prst="ellipse">
                    <a:avLst/>
                  </a:prstGeom>
                  <a:blipFill>
                    <a:blip r:embed="rId12"/>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FA88DB7-727C-5A4D-9D88-A39D0BD3BA5D}"/>
                      </a:ext>
                    </a:extLst>
                  </p:cNvPr>
                  <p:cNvSpPr txBox="1"/>
                  <p:nvPr/>
                </p:nvSpPr>
                <p:spPr>
                  <a:xfrm>
                    <a:off x="4954890" y="4688545"/>
                    <a:ext cx="1388825" cy="349702"/>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𝑅𝑒𝑠𝑡𝑟𝑖𝑐𝑡</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7" name="TextBox 76">
                    <a:extLst>
                      <a:ext uri="{FF2B5EF4-FFF2-40B4-BE49-F238E27FC236}">
                        <a16:creationId xmlns:a16="http://schemas.microsoft.com/office/drawing/2014/main" id="{8FA88DB7-727C-5A4D-9D88-A39D0BD3BA5D}"/>
                      </a:ext>
                    </a:extLst>
                  </p:cNvPr>
                  <p:cNvSpPr txBox="1">
                    <a:spLocks noRot="1" noChangeAspect="1" noMove="1" noResize="1" noEditPoints="1" noAdjustHandles="1" noChangeArrowheads="1" noChangeShapeType="1" noTextEdit="1"/>
                  </p:cNvSpPr>
                  <p:nvPr/>
                </p:nvSpPr>
                <p:spPr>
                  <a:xfrm>
                    <a:off x="4954890" y="4688545"/>
                    <a:ext cx="1388825" cy="349702"/>
                  </a:xfrm>
                  <a:prstGeom prst="rect">
                    <a:avLst/>
                  </a:prstGeom>
                  <a:blipFill>
                    <a:blip r:embed="rId13"/>
                    <a:stretch>
                      <a:fillRect l="-89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9302487-3B84-9249-A785-306A0C76AFC1}"/>
                      </a:ext>
                    </a:extLst>
                  </p:cNvPr>
                  <p:cNvSpPr txBox="1"/>
                  <p:nvPr/>
                </p:nvSpPr>
                <p:spPr>
                  <a:xfrm>
                    <a:off x="6270545" y="3929117"/>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𝑈𝑡𝑖</m:t>
                              </m:r>
                              <m:r>
                                <a:rPr lang="de-DE" b="0" i="1" smtClean="0">
                                  <a:latin typeface="Cambria Math" panose="02040503050406030204" pitchFamily="18" charset="0"/>
                                </a:rPr>
                                <m:t>𝑙</m:t>
                              </m:r>
                            </m:e>
                            <m:sub>
                              <m:r>
                                <a:rPr lang="de-DE" b="0" i="1" smtClean="0">
                                  <a:latin typeface="Cambria Math" panose="02040503050406030204" pitchFamily="18" charset="0"/>
                                </a:rPr>
                                <m:t>𝑡</m:t>
                              </m:r>
                            </m:sub>
                          </m:sSub>
                        </m:oMath>
                      </m:oMathPara>
                    </a14:m>
                    <a:endParaRPr lang="en-GB" dirty="0"/>
                  </a:p>
                </p:txBody>
              </p:sp>
            </mc:Choice>
            <mc:Fallback xmlns="">
              <p:sp>
                <p:nvSpPr>
                  <p:cNvPr id="78" name="TextBox 77">
                    <a:extLst>
                      <a:ext uri="{FF2B5EF4-FFF2-40B4-BE49-F238E27FC236}">
                        <a16:creationId xmlns:a16="http://schemas.microsoft.com/office/drawing/2014/main" id="{E9302487-3B84-9249-A785-306A0C76AFC1}"/>
                      </a:ext>
                    </a:extLst>
                  </p:cNvPr>
                  <p:cNvSpPr txBox="1">
                    <a:spLocks noRot="1" noChangeAspect="1" noMove="1" noResize="1" noEditPoints="1" noAdjustHandles="1" noChangeArrowheads="1" noChangeShapeType="1" noTextEdit="1"/>
                  </p:cNvSpPr>
                  <p:nvPr/>
                </p:nvSpPr>
                <p:spPr>
                  <a:xfrm>
                    <a:off x="6270545" y="3929117"/>
                    <a:ext cx="1144125" cy="550247"/>
                  </a:xfrm>
                  <a:prstGeom prst="diamond">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6E952F6A-C64D-6346-B021-FE8591FF22C1}"/>
                      </a:ext>
                    </a:extLst>
                  </p:cNvPr>
                  <p:cNvSpPr txBox="1"/>
                  <p:nvPr/>
                </p:nvSpPr>
                <p:spPr>
                  <a:xfrm>
                    <a:off x="4874331" y="5712947"/>
                    <a:ext cx="155034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𝑇𝑟𝑎𝑣𝑒𝑙</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79" name="TextBox 78">
                    <a:extLst>
                      <a:ext uri="{FF2B5EF4-FFF2-40B4-BE49-F238E27FC236}">
                        <a16:creationId xmlns:a16="http://schemas.microsoft.com/office/drawing/2014/main" id="{6E952F6A-C64D-6346-B021-FE8591FF22C1}"/>
                      </a:ext>
                    </a:extLst>
                  </p:cNvPr>
                  <p:cNvSpPr txBox="1">
                    <a:spLocks noRot="1" noChangeAspect="1" noMove="1" noResize="1" noEditPoints="1" noAdjustHandles="1" noChangeArrowheads="1" noChangeShapeType="1" noTextEdit="1"/>
                  </p:cNvSpPr>
                  <p:nvPr/>
                </p:nvSpPr>
                <p:spPr>
                  <a:xfrm>
                    <a:off x="4874331" y="5712947"/>
                    <a:ext cx="155034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A981356-0336-3849-8B10-F5E4861B07F7}"/>
                      </a:ext>
                    </a:extLst>
                  </p:cNvPr>
                  <p:cNvSpPr txBox="1"/>
                  <p:nvPr/>
                </p:nvSpPr>
                <p:spPr>
                  <a:xfrm>
                    <a:off x="7393460" y="5712378"/>
                    <a:ext cx="119822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a:latin typeface="Cambria Math" charset="0"/>
                                </a:rPr>
                                <m:t>𝑆𝑖𝑐𝑘</m:t>
                              </m:r>
                              <m:d>
                                <m:dPr>
                                  <m:ctrlPr>
                                    <a:rPr lang="de-DE" b="0" i="1" smtClean="0">
                                      <a:latin typeface="Cambria Math" panose="02040503050406030204" pitchFamily="18" charset="0"/>
                                    </a:rPr>
                                  </m:ctrlPr>
                                </m:dPr>
                                <m:e>
                                  <m:r>
                                    <a:rPr lang="de-DE" b="0" i="1" smtClean="0">
                                      <a:latin typeface="Cambria Math" charset="0"/>
                                    </a:rPr>
                                    <m:t>𝑋</m:t>
                                  </m:r>
                                </m:e>
                              </m:d>
                            </m:e>
                            <m:sub>
                              <m:r>
                                <a:rPr lang="de-DE" b="0" i="1" smtClean="0">
                                  <a:latin typeface="Cambria Math" panose="02040503050406030204" pitchFamily="18" charset="0"/>
                                </a:rPr>
                                <m:t>𝑡</m:t>
                              </m:r>
                            </m:sub>
                          </m:sSub>
                        </m:oMath>
                      </m:oMathPara>
                    </a14:m>
                    <a:endParaRPr lang="en-GB" dirty="0"/>
                  </a:p>
                </p:txBody>
              </p:sp>
            </mc:Choice>
            <mc:Fallback xmlns="">
              <p:sp>
                <p:nvSpPr>
                  <p:cNvPr id="80" name="TextBox 79">
                    <a:extLst>
                      <a:ext uri="{FF2B5EF4-FFF2-40B4-BE49-F238E27FC236}">
                        <a16:creationId xmlns:a16="http://schemas.microsoft.com/office/drawing/2014/main" id="{DA981356-0336-3849-8B10-F5E4861B07F7}"/>
                      </a:ext>
                    </a:extLst>
                  </p:cNvPr>
                  <p:cNvSpPr txBox="1">
                    <a:spLocks noRot="1" noChangeAspect="1" noMove="1" noResize="1" noEditPoints="1" noAdjustHandles="1" noChangeArrowheads="1" noChangeShapeType="1" noTextEdit="1"/>
                  </p:cNvSpPr>
                  <p:nvPr/>
                </p:nvSpPr>
                <p:spPr>
                  <a:xfrm>
                    <a:off x="7393460" y="5712378"/>
                    <a:ext cx="1198227"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73199919-16CE-3C43-8F13-5F752A45C891}"/>
                  </a:ext>
                </a:extLst>
              </p:cNvPr>
              <p:cNvCxnSpPr>
                <a:cxnSpLocks/>
                <a:stCxn id="77" idx="3"/>
                <a:endCxn id="89" idx="1"/>
              </p:cNvCxnSpPr>
              <p:nvPr/>
            </p:nvCxnSpPr>
            <p:spPr>
              <a:xfrm flipV="1">
                <a:off x="6343715" y="4862487"/>
                <a:ext cx="428002" cy="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91DB670-764D-C848-9080-2B93DD2BAFFB}"/>
                  </a:ext>
                </a:extLst>
              </p:cNvPr>
              <p:cNvCxnSpPr>
                <a:cxnSpLocks/>
                <a:stCxn id="78" idx="2"/>
                <a:endCxn id="89" idx="0"/>
              </p:cNvCxnSpPr>
              <p:nvPr/>
            </p:nvCxnSpPr>
            <p:spPr>
              <a:xfrm>
                <a:off x="6842608" y="4479364"/>
                <a:ext cx="1109" cy="3111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3B0AB54-1967-C647-A4ED-745011DC1B38}"/>
                  </a:ext>
                </a:extLst>
              </p:cNvPr>
              <p:cNvCxnSpPr>
                <a:cxnSpLocks/>
                <a:stCxn id="79" idx="6"/>
                <a:endCxn id="96" idx="1"/>
              </p:cNvCxnSpPr>
              <p:nvPr/>
            </p:nvCxnSpPr>
            <p:spPr>
              <a:xfrm>
                <a:off x="6424676" y="5907704"/>
                <a:ext cx="273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59F7FF-EF6B-C944-B8FE-214F67C9CBBE}"/>
                  </a:ext>
                </a:extLst>
              </p:cNvPr>
              <p:cNvCxnSpPr>
                <a:cxnSpLocks/>
                <a:stCxn id="96" idx="0"/>
                <a:endCxn id="76" idx="4"/>
              </p:cNvCxnSpPr>
              <p:nvPr/>
            </p:nvCxnSpPr>
            <p:spPr>
              <a:xfrm flipV="1">
                <a:off x="6770608" y="5580186"/>
                <a:ext cx="1443" cy="255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45D8FF2-8400-1C45-ADAA-C6143F151328}"/>
                  </a:ext>
                </a:extLst>
              </p:cNvPr>
              <p:cNvCxnSpPr>
                <a:cxnSpLocks/>
                <a:stCxn id="96" idx="3"/>
                <a:endCxn id="80" idx="2"/>
              </p:cNvCxnSpPr>
              <p:nvPr/>
            </p:nvCxnSpPr>
            <p:spPr>
              <a:xfrm flipV="1">
                <a:off x="6842608" y="5907135"/>
                <a:ext cx="550852" cy="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D4981C-DD5E-8E4A-A20E-BD1FD158446D}"/>
                  </a:ext>
                </a:extLst>
              </p:cNvPr>
              <p:cNvCxnSpPr>
                <a:cxnSpLocks/>
                <a:stCxn id="76" idx="0"/>
                <a:endCxn id="89" idx="1"/>
              </p:cNvCxnSpPr>
              <p:nvPr/>
            </p:nvCxnSpPr>
            <p:spPr>
              <a:xfrm flipH="1" flipV="1">
                <a:off x="6771717" y="4862487"/>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2D146A3-7356-FE4E-B3CA-1DAD0D0BA296}"/>
                  </a:ext>
                </a:extLst>
              </p:cNvPr>
              <p:cNvGrpSpPr/>
              <p:nvPr/>
            </p:nvGrpSpPr>
            <p:grpSpPr>
              <a:xfrm>
                <a:off x="6725637" y="4744407"/>
                <a:ext cx="544147" cy="446266"/>
                <a:chOff x="6669977" y="2891240"/>
                <a:chExt cx="544147" cy="446266"/>
              </a:xfrm>
            </p:grpSpPr>
            <p:sp>
              <p:nvSpPr>
                <p:cNvPr id="88" name="Rectangle 87">
                  <a:extLst>
                    <a:ext uri="{FF2B5EF4-FFF2-40B4-BE49-F238E27FC236}">
                      <a16:creationId xmlns:a16="http://schemas.microsoft.com/office/drawing/2014/main" id="{2974E1E6-CA5F-DD4B-B4B8-255898002A4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64D52C33-C95E-5446-B0B6-0F4F05488692}"/>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A9428CD0-3137-1D45-8010-42AF5F30F1A6}"/>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B7685E6-F464-A140-8B25-3FD59E50339D}"/>
                        </a:ext>
                      </a:extLst>
                    </p:cNvPr>
                    <p:cNvSpPr txBox="1"/>
                    <p:nvPr/>
                  </p:nvSpPr>
                  <p:spPr>
                    <a:xfrm>
                      <a:off x="6880508" y="3056724"/>
                      <a:ext cx="333616"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𝑈</m:t>
                                </m:r>
                              </m:sup>
                            </m:sSubSup>
                          </m:oMath>
                        </m:oMathPara>
                      </a14:m>
                      <a:endParaRPr lang="en-GB" dirty="0"/>
                    </a:p>
                  </p:txBody>
                </p:sp>
              </mc:Choice>
              <mc:Fallback xmlns="">
                <p:sp>
                  <p:nvSpPr>
                    <p:cNvPr id="91" name="TextBox 90">
                      <a:extLst>
                        <a:ext uri="{FF2B5EF4-FFF2-40B4-BE49-F238E27FC236}">
                          <a16:creationId xmlns:a16="http://schemas.microsoft.com/office/drawing/2014/main" id="{5B7685E6-F464-A140-8B25-3FD59E50339D}"/>
                        </a:ext>
                      </a:extLst>
                    </p:cNvPr>
                    <p:cNvSpPr txBox="1">
                      <a:spLocks noRot="1" noChangeAspect="1" noMove="1" noResize="1" noEditPoints="1" noAdjustHandles="1" noChangeArrowheads="1" noChangeShapeType="1" noTextEdit="1"/>
                    </p:cNvSpPr>
                    <p:nvPr/>
                  </p:nvSpPr>
                  <p:spPr>
                    <a:xfrm>
                      <a:off x="6880508" y="3056724"/>
                      <a:ext cx="333616" cy="280782"/>
                    </a:xfrm>
                    <a:prstGeom prst="rect">
                      <a:avLst/>
                    </a:prstGeom>
                    <a:blipFill>
                      <a:blip r:embed="rId17"/>
                      <a:stretch>
                        <a:fillRect l="-14286" b="-21739"/>
                      </a:stretch>
                    </a:blipFill>
                  </p:spPr>
                  <p:txBody>
                    <a:bodyPr/>
                    <a:lstStyle/>
                    <a:p>
                      <a:r>
                        <a:rPr lang="en-GB">
                          <a:noFill/>
                        </a:rPr>
                        <a:t> </a:t>
                      </a:r>
                    </a:p>
                  </p:txBody>
                </p:sp>
              </mc:Fallback>
            </mc:AlternateContent>
          </p:grpSp>
          <p:cxnSp>
            <p:nvCxnSpPr>
              <p:cNvPr id="92" name="Straight Connector 91">
                <a:extLst>
                  <a:ext uri="{FF2B5EF4-FFF2-40B4-BE49-F238E27FC236}">
                    <a16:creationId xmlns:a16="http://schemas.microsoft.com/office/drawing/2014/main" id="{B2255CA1-7FA0-724C-9825-CAF3AA94C384}"/>
                  </a:ext>
                </a:extLst>
              </p:cNvPr>
              <p:cNvCxnSpPr>
                <a:cxnSpLocks/>
                <a:stCxn id="77" idx="2"/>
                <a:endCxn id="101" idx="0"/>
              </p:cNvCxnSpPr>
              <p:nvPr/>
            </p:nvCxnSpPr>
            <p:spPr>
              <a:xfrm flipH="1">
                <a:off x="5647859" y="5038247"/>
                <a:ext cx="1444" cy="26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9782721-E866-9846-8F0C-C074A5C23559}"/>
                  </a:ext>
                </a:extLst>
              </p:cNvPr>
              <p:cNvCxnSpPr>
                <a:cxnSpLocks/>
                <a:stCxn id="101" idx="2"/>
                <a:endCxn id="79" idx="0"/>
              </p:cNvCxnSpPr>
              <p:nvPr/>
            </p:nvCxnSpPr>
            <p:spPr>
              <a:xfrm>
                <a:off x="5647859" y="5449737"/>
                <a:ext cx="1645" cy="263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650C433C-4DDB-8F46-B264-F02ECCF2C1B6}"/>
                  </a:ext>
                </a:extLst>
              </p:cNvPr>
              <p:cNvGrpSpPr/>
              <p:nvPr/>
            </p:nvGrpSpPr>
            <p:grpSpPr>
              <a:xfrm>
                <a:off x="6652528" y="5789624"/>
                <a:ext cx="603086" cy="422225"/>
                <a:chOff x="2326841" y="4990483"/>
                <a:chExt cx="603086" cy="422225"/>
              </a:xfrm>
            </p:grpSpPr>
            <p:sp>
              <p:nvSpPr>
                <p:cNvPr id="95" name="Rectangle 94">
                  <a:extLst>
                    <a:ext uri="{FF2B5EF4-FFF2-40B4-BE49-F238E27FC236}">
                      <a16:creationId xmlns:a16="http://schemas.microsoft.com/office/drawing/2014/main" id="{60904308-0E22-4D40-81BF-AD2A0A01857A}"/>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169ADAF9-21C8-384F-A027-93B54DCBD8B0}"/>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798CB07-A8AD-F048-9D99-8B6BBCEA370B}"/>
                        </a:ext>
                      </a:extLst>
                    </p:cNvPr>
                    <p:cNvSpPr txBox="1"/>
                    <p:nvPr/>
                  </p:nvSpPr>
                  <p:spPr>
                    <a:xfrm>
                      <a:off x="2624651" y="5133914"/>
                      <a:ext cx="305276"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2</m:t>
                                </m:r>
                              </m:sup>
                            </m:sSubSup>
                          </m:oMath>
                        </m:oMathPara>
                      </a14:m>
                      <a:endParaRPr lang="en-GB" dirty="0"/>
                    </a:p>
                  </p:txBody>
                </p:sp>
              </mc:Choice>
              <mc:Fallback xmlns="">
                <p:sp>
                  <p:nvSpPr>
                    <p:cNvPr id="97" name="TextBox 96">
                      <a:extLst>
                        <a:ext uri="{FF2B5EF4-FFF2-40B4-BE49-F238E27FC236}">
                          <a16:creationId xmlns:a16="http://schemas.microsoft.com/office/drawing/2014/main" id="{2798CB07-A8AD-F048-9D99-8B6BBCEA370B}"/>
                        </a:ext>
                      </a:extLst>
                    </p:cNvPr>
                    <p:cNvSpPr txBox="1">
                      <a:spLocks noRot="1" noChangeAspect="1" noMove="1" noResize="1" noEditPoints="1" noAdjustHandles="1" noChangeArrowheads="1" noChangeShapeType="1" noTextEdit="1"/>
                    </p:cNvSpPr>
                    <p:nvPr/>
                  </p:nvSpPr>
                  <p:spPr>
                    <a:xfrm>
                      <a:off x="2624651" y="5133914"/>
                      <a:ext cx="305276" cy="278794"/>
                    </a:xfrm>
                    <a:prstGeom prst="rect">
                      <a:avLst/>
                    </a:prstGeom>
                    <a:blipFill>
                      <a:blip r:embed="rId18"/>
                      <a:stretch>
                        <a:fillRect l="-16000" r="-8000" b="-21739"/>
                      </a:stretch>
                    </a:blipFill>
                  </p:spPr>
                  <p:txBody>
                    <a:bodyPr/>
                    <a:lstStyle/>
                    <a:p>
                      <a:r>
                        <a:rPr lang="en-GB">
                          <a:noFill/>
                        </a:rPr>
                        <a:t> </a:t>
                      </a:r>
                    </a:p>
                  </p:txBody>
                </p:sp>
              </mc:Fallback>
            </mc:AlternateContent>
            <p:sp>
              <p:nvSpPr>
                <p:cNvPr id="98" name="Rectangle 97">
                  <a:extLst>
                    <a:ext uri="{FF2B5EF4-FFF2-40B4-BE49-F238E27FC236}">
                      <a16:creationId xmlns:a16="http://schemas.microsoft.com/office/drawing/2014/main" id="{F1A63041-7F75-D841-90C8-1DF321E44F06}"/>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5BA503F2-FF8C-4147-B5AE-31E73BE0A61D}"/>
                  </a:ext>
                </a:extLst>
              </p:cNvPr>
              <p:cNvGrpSpPr/>
              <p:nvPr/>
            </p:nvGrpSpPr>
            <p:grpSpPr>
              <a:xfrm>
                <a:off x="5529779" y="5259657"/>
                <a:ext cx="534142" cy="394587"/>
                <a:chOff x="6669977" y="2891240"/>
                <a:chExt cx="534142" cy="394587"/>
              </a:xfrm>
            </p:grpSpPr>
            <p:sp>
              <p:nvSpPr>
                <p:cNvPr id="100" name="Rectangle 99">
                  <a:extLst>
                    <a:ext uri="{FF2B5EF4-FFF2-40B4-BE49-F238E27FC236}">
                      <a16:creationId xmlns:a16="http://schemas.microsoft.com/office/drawing/2014/main" id="{18256A49-3897-AF42-9851-F6E8ECCB5F62}"/>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BA491F6-B985-AD42-BCA1-477D5E6AB005}"/>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DB559A4-B81A-0F4F-ACB5-AC3B94C61A21}"/>
                        </a:ext>
                      </a:extLst>
                    </p:cNvPr>
                    <p:cNvSpPr txBox="1"/>
                    <p:nvPr/>
                  </p:nvSpPr>
                  <p:spPr>
                    <a:xfrm>
                      <a:off x="6903780" y="3007609"/>
                      <a:ext cx="300339"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rPr>
                                  <m:t>𝑡</m:t>
                                </m:r>
                              </m:sub>
                              <m:sup>
                                <m:r>
                                  <a:rPr lang="de-DE" b="0" i="1" smtClean="0">
                                    <a:latin typeface="Cambria Math" panose="02040503050406030204" pitchFamily="18" charset="0"/>
                                  </a:rPr>
                                  <m:t>1</m:t>
                                </m:r>
                              </m:sup>
                            </m:sSubSup>
                          </m:oMath>
                        </m:oMathPara>
                      </a14:m>
                      <a:endParaRPr lang="en-GB" dirty="0"/>
                    </a:p>
                  </p:txBody>
                </p:sp>
              </mc:Choice>
              <mc:Fallback xmlns="">
                <p:sp>
                  <p:nvSpPr>
                    <p:cNvPr id="102" name="TextBox 101">
                      <a:extLst>
                        <a:ext uri="{FF2B5EF4-FFF2-40B4-BE49-F238E27FC236}">
                          <a16:creationId xmlns:a16="http://schemas.microsoft.com/office/drawing/2014/main" id="{2DB559A4-B81A-0F4F-ACB5-AC3B94C61A21}"/>
                        </a:ext>
                      </a:extLst>
                    </p:cNvPr>
                    <p:cNvSpPr txBox="1">
                      <a:spLocks noRot="1" noChangeAspect="1" noMove="1" noResize="1" noEditPoints="1" noAdjustHandles="1" noChangeArrowheads="1" noChangeShapeType="1" noTextEdit="1"/>
                    </p:cNvSpPr>
                    <p:nvPr/>
                  </p:nvSpPr>
                  <p:spPr>
                    <a:xfrm>
                      <a:off x="6903780" y="3007609"/>
                      <a:ext cx="300339" cy="278218"/>
                    </a:xfrm>
                    <a:prstGeom prst="rect">
                      <a:avLst/>
                    </a:prstGeom>
                    <a:blipFill>
                      <a:blip r:embed="rId19"/>
                      <a:stretch>
                        <a:fillRect l="-16000" r="-4000" b="-26087"/>
                      </a:stretch>
                    </a:blipFill>
                  </p:spPr>
                  <p:txBody>
                    <a:bodyPr/>
                    <a:lstStyle/>
                    <a:p>
                      <a:r>
                        <a:rPr lang="en-GB">
                          <a:noFill/>
                        </a:rPr>
                        <a:t> </a:t>
                      </a:r>
                    </a:p>
                  </p:txBody>
                </p:sp>
              </mc:Fallback>
            </mc:AlternateContent>
            <p:sp>
              <p:nvSpPr>
                <p:cNvPr id="103" name="Rectangle 102">
                  <a:extLst>
                    <a:ext uri="{FF2B5EF4-FFF2-40B4-BE49-F238E27FC236}">
                      <a16:creationId xmlns:a16="http://schemas.microsoft.com/office/drawing/2014/main" id="{27701FC2-54B0-9D40-99CD-9AF8B9F6F57D}"/>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6" name="Straight Connector 115">
                <a:extLst>
                  <a:ext uri="{FF2B5EF4-FFF2-40B4-BE49-F238E27FC236}">
                    <a16:creationId xmlns:a16="http://schemas.microsoft.com/office/drawing/2014/main" id="{D6D61534-81D6-9E46-AEDC-17B1D795B35B}"/>
                  </a:ext>
                </a:extLst>
              </p:cNvPr>
              <p:cNvCxnSpPr>
                <a:cxnSpLocks/>
                <a:stCxn id="6" idx="6"/>
                <a:endCxn id="120" idx="1"/>
              </p:cNvCxnSpPr>
              <p:nvPr/>
            </p:nvCxnSpPr>
            <p:spPr>
              <a:xfrm flipV="1">
                <a:off x="3015951" y="5383929"/>
                <a:ext cx="1585491"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F3CB048-D931-CF4A-A964-3A810FA77E07}"/>
                  </a:ext>
                </a:extLst>
              </p:cNvPr>
              <p:cNvCxnSpPr>
                <a:cxnSpLocks/>
                <a:stCxn id="120" idx="3"/>
                <a:endCxn id="76" idx="3"/>
              </p:cNvCxnSpPr>
              <p:nvPr/>
            </p:nvCxnSpPr>
            <p:spPr>
              <a:xfrm>
                <a:off x="4745442" y="5383929"/>
                <a:ext cx="1729276" cy="139214"/>
              </a:xfrm>
              <a:prstGeom prst="curvedConnector4">
                <a:avLst>
                  <a:gd name="adj1" fmla="val 46439"/>
                  <a:gd name="adj2" fmla="val 213078"/>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64EBE9E-093A-864E-9DF2-28C2FE549C13}"/>
                  </a:ext>
                </a:extLst>
              </p:cNvPr>
              <p:cNvGrpSpPr/>
              <p:nvPr/>
            </p:nvGrpSpPr>
            <p:grpSpPr>
              <a:xfrm>
                <a:off x="4555362" y="5265849"/>
                <a:ext cx="558294" cy="420739"/>
                <a:chOff x="2326841" y="4990483"/>
                <a:chExt cx="558294" cy="420739"/>
              </a:xfrm>
            </p:grpSpPr>
            <p:sp>
              <p:nvSpPr>
                <p:cNvPr id="119" name="Rectangle 118">
                  <a:extLst>
                    <a:ext uri="{FF2B5EF4-FFF2-40B4-BE49-F238E27FC236}">
                      <a16:creationId xmlns:a16="http://schemas.microsoft.com/office/drawing/2014/main" id="{B7976A3F-044C-8C4E-A972-986D56B8C7C2}"/>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1008973C-4E6A-1747-B7AF-D0A587A003E4}"/>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63D4D35-FAE9-5F41-82AA-35CED674BD7D}"/>
                        </a:ext>
                      </a:extLst>
                    </p:cNvPr>
                    <p:cNvSpPr txBox="1"/>
                    <p:nvPr/>
                  </p:nvSpPr>
                  <p:spPr>
                    <a:xfrm>
                      <a:off x="2563700" y="5134223"/>
                      <a:ext cx="3214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𝐸</m:t>
                                </m:r>
                              </m:sup>
                            </m:sSup>
                          </m:oMath>
                        </m:oMathPara>
                      </a14:m>
                      <a:endParaRPr lang="en-GB" dirty="0"/>
                    </a:p>
                  </p:txBody>
                </p:sp>
              </mc:Choice>
              <mc:Fallback xmlns="">
                <p:sp>
                  <p:nvSpPr>
                    <p:cNvPr id="121" name="TextBox 120">
                      <a:extLst>
                        <a:ext uri="{FF2B5EF4-FFF2-40B4-BE49-F238E27FC236}">
                          <a16:creationId xmlns:a16="http://schemas.microsoft.com/office/drawing/2014/main" id="{163D4D35-FAE9-5F41-82AA-35CED674BD7D}"/>
                        </a:ext>
                      </a:extLst>
                    </p:cNvPr>
                    <p:cNvSpPr txBox="1">
                      <a:spLocks noRot="1" noChangeAspect="1" noMove="1" noResize="1" noEditPoints="1" noAdjustHandles="1" noChangeArrowheads="1" noChangeShapeType="1" noTextEdit="1"/>
                    </p:cNvSpPr>
                    <p:nvPr/>
                  </p:nvSpPr>
                  <p:spPr>
                    <a:xfrm>
                      <a:off x="2563700" y="5134223"/>
                      <a:ext cx="321435" cy="276999"/>
                    </a:xfrm>
                    <a:prstGeom prst="rect">
                      <a:avLst/>
                    </a:prstGeom>
                    <a:blipFill>
                      <a:blip r:embed="rId20"/>
                      <a:stretch>
                        <a:fillRect l="-14815" t="-4348" r="-3704" b="-21739"/>
                      </a:stretch>
                    </a:blipFill>
                  </p:spPr>
                  <p:txBody>
                    <a:bodyPr/>
                    <a:lstStyle/>
                    <a:p>
                      <a:r>
                        <a:rPr lang="en-GB">
                          <a:noFill/>
                        </a:rPr>
                        <a:t> </a:t>
                      </a:r>
                    </a:p>
                  </p:txBody>
                </p:sp>
              </mc:Fallback>
            </mc:AlternateContent>
            <p:sp>
              <p:nvSpPr>
                <p:cNvPr id="122" name="Rectangle 121">
                  <a:extLst>
                    <a:ext uri="{FF2B5EF4-FFF2-40B4-BE49-F238E27FC236}">
                      <a16:creationId xmlns:a16="http://schemas.microsoft.com/office/drawing/2014/main" id="{8F380FC8-247A-2E4E-8D30-CF5E6B3EE30A}"/>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1" name="Straight Connector 70">
              <a:extLst>
                <a:ext uri="{FF2B5EF4-FFF2-40B4-BE49-F238E27FC236}">
                  <a16:creationId xmlns:a16="http://schemas.microsoft.com/office/drawing/2014/main" id="{AFEDAC11-2C3C-E24D-B52C-F6F28448FC51}"/>
                </a:ext>
              </a:extLst>
            </p:cNvPr>
            <p:cNvCxnSpPr>
              <a:cxnSpLocks/>
              <a:stCxn id="8" idx="3"/>
              <a:endCxn id="74" idx="1"/>
            </p:cNvCxnSpPr>
            <p:nvPr/>
          </p:nvCxnSpPr>
          <p:spPr>
            <a:xfrm>
              <a:off x="3437542" y="4204241"/>
              <a:ext cx="1323501" cy="2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116">
              <a:extLst>
                <a:ext uri="{FF2B5EF4-FFF2-40B4-BE49-F238E27FC236}">
                  <a16:creationId xmlns:a16="http://schemas.microsoft.com/office/drawing/2014/main" id="{40AC8334-C272-EE48-8A33-54B47FA7CBF0}"/>
                </a:ext>
              </a:extLst>
            </p:cNvPr>
            <p:cNvCxnSpPr>
              <a:cxnSpLocks/>
              <a:stCxn id="74" idx="3"/>
              <a:endCxn id="78" idx="1"/>
            </p:cNvCxnSpPr>
            <p:nvPr/>
          </p:nvCxnSpPr>
          <p:spPr>
            <a:xfrm flipV="1">
              <a:off x="4905043" y="4204241"/>
              <a:ext cx="1519250" cy="2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7A5268D-C541-9348-A6BB-1E1FBC0F645B}"/>
                </a:ext>
              </a:extLst>
            </p:cNvPr>
            <p:cNvGrpSpPr/>
            <p:nvPr/>
          </p:nvGrpSpPr>
          <p:grpSpPr>
            <a:xfrm>
              <a:off x="4714963" y="4088322"/>
              <a:ext cx="570476" cy="420739"/>
              <a:chOff x="4981999" y="4080230"/>
              <a:chExt cx="570476" cy="420739"/>
            </a:xfrm>
          </p:grpSpPr>
          <p:sp>
            <p:nvSpPr>
              <p:cNvPr id="73" name="Rectangle 72">
                <a:extLst>
                  <a:ext uri="{FF2B5EF4-FFF2-40B4-BE49-F238E27FC236}">
                    <a16:creationId xmlns:a16="http://schemas.microsoft.com/office/drawing/2014/main" id="{FE3F6914-3237-B44B-B1A9-4BBC629058B9}"/>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0540904-A525-AE4A-81A9-D38A0D1DF04D}"/>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4A68D79-4B0E-AA49-906B-1449344C7AEF}"/>
                      </a:ext>
                    </a:extLst>
                  </p:cNvPr>
                  <p:cNvSpPr txBox="1"/>
                  <p:nvPr/>
                </p:nvSpPr>
                <p:spPr>
                  <a:xfrm>
                    <a:off x="5218858" y="4223970"/>
                    <a:ext cx="333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𝑈</m:t>
                              </m:r>
                            </m:sup>
                          </m:sSup>
                        </m:oMath>
                      </m:oMathPara>
                    </a14:m>
                    <a:endParaRPr lang="en-GB" dirty="0"/>
                  </a:p>
                </p:txBody>
              </p:sp>
            </mc:Choice>
            <mc:Fallback xmlns="">
              <p:sp>
                <p:nvSpPr>
                  <p:cNvPr id="75" name="TextBox 74">
                    <a:extLst>
                      <a:ext uri="{FF2B5EF4-FFF2-40B4-BE49-F238E27FC236}">
                        <a16:creationId xmlns:a16="http://schemas.microsoft.com/office/drawing/2014/main" id="{54A68D79-4B0E-AA49-906B-1449344C7AEF}"/>
                      </a:ext>
                    </a:extLst>
                  </p:cNvPr>
                  <p:cNvSpPr txBox="1">
                    <a:spLocks noRot="1" noChangeAspect="1" noMove="1" noResize="1" noEditPoints="1" noAdjustHandles="1" noChangeArrowheads="1" noChangeShapeType="1" noTextEdit="1"/>
                  </p:cNvSpPr>
                  <p:nvPr/>
                </p:nvSpPr>
                <p:spPr>
                  <a:xfrm>
                    <a:off x="5218858" y="4223970"/>
                    <a:ext cx="333617" cy="276999"/>
                  </a:xfrm>
                  <a:prstGeom prst="rect">
                    <a:avLst/>
                  </a:prstGeom>
                  <a:blipFill>
                    <a:blip r:embed="rId21"/>
                    <a:stretch>
                      <a:fillRect l="-14815" r="-3704" b="-21739"/>
                    </a:stretch>
                  </a:blipFill>
                </p:spPr>
                <p:txBody>
                  <a:bodyPr/>
                  <a:lstStyle/>
                  <a:p>
                    <a:r>
                      <a:rPr lang="en-GB">
                        <a:noFill/>
                      </a:rPr>
                      <a:t> </a:t>
                    </a:r>
                  </a:p>
                </p:txBody>
              </p:sp>
            </mc:Fallback>
          </mc:AlternateContent>
          <p:sp>
            <p:nvSpPr>
              <p:cNvPr id="104" name="Rectangle 103">
                <a:extLst>
                  <a:ext uri="{FF2B5EF4-FFF2-40B4-BE49-F238E27FC236}">
                    <a16:creationId xmlns:a16="http://schemas.microsoft.com/office/drawing/2014/main" id="{8C0330C5-79AF-264C-9E46-9FA4B36CA26F}"/>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ectangle 18">
            <a:extLst>
              <a:ext uri="{FF2B5EF4-FFF2-40B4-BE49-F238E27FC236}">
                <a16:creationId xmlns:a16="http://schemas.microsoft.com/office/drawing/2014/main" id="{EBCA6846-4906-0E44-A6D0-C3F664F4BC48}"/>
              </a:ext>
            </a:extLst>
          </p:cNvPr>
          <p:cNvSpPr/>
          <p:nvPr/>
        </p:nvSpPr>
        <p:spPr>
          <a:xfrm>
            <a:off x="1974028" y="6319494"/>
            <a:ext cx="6108101" cy="400110"/>
          </a:xfrm>
          <a:prstGeom prst="rect">
            <a:avLst/>
          </a:prstGeom>
        </p:spPr>
        <p:txBody>
          <a:bodyPr wrap="square">
            <a:spAutoFit/>
          </a:bodyPr>
          <a:lstStyle/>
          <a:p>
            <a:pPr marL="12700" lvl="1"/>
            <a:r>
              <a:rPr lang="en-GB" sz="1000" dirty="0">
                <a:solidFill>
                  <a:schemeClr val="accent3"/>
                </a:solidFill>
              </a:rPr>
              <a:t>Marcel </a:t>
            </a:r>
            <a:r>
              <a:rPr lang="en-GB" sz="1000" dirty="0" err="1">
                <a:solidFill>
                  <a:schemeClr val="accent3"/>
                </a:solidFill>
              </a:rPr>
              <a:t>Gehrke</a:t>
            </a:r>
            <a:r>
              <a:rPr lang="en-GB" sz="1000" dirty="0">
                <a:solidFill>
                  <a:schemeClr val="accent3"/>
                </a:solidFill>
              </a:rPr>
              <a:t>, Tanya Braun, and Ralf </a:t>
            </a:r>
            <a:r>
              <a:rPr lang="en-GB" sz="1000" dirty="0" err="1">
                <a:solidFill>
                  <a:schemeClr val="accent3"/>
                </a:solidFill>
              </a:rPr>
              <a:t>Möller</a:t>
            </a:r>
            <a:r>
              <a:rPr lang="en-GB" sz="1000" dirty="0">
                <a:solidFill>
                  <a:schemeClr val="accent3"/>
                </a:solidFill>
              </a:rPr>
              <a:t>. Lifted Temporal Maximum Expected Utility. In: </a:t>
            </a:r>
            <a:r>
              <a:rPr lang="en-GB" sz="1000" i="1" dirty="0">
                <a:solidFill>
                  <a:schemeClr val="accent3"/>
                </a:solidFill>
              </a:rPr>
              <a:t>CAI-19 Proceedings of the 32nd Canadian Conference on Artificial Intelligence</a:t>
            </a:r>
            <a:r>
              <a:rPr lang="en-GB" sz="1000" dirty="0">
                <a:solidFill>
                  <a:schemeClr val="accent3"/>
                </a:solidFill>
              </a:rPr>
              <a:t>, 2019.</a:t>
            </a:r>
            <a:endParaRPr lang="en-GB" sz="1100" dirty="0">
              <a:solidFill>
                <a:schemeClr val="accent3"/>
              </a:solidFill>
            </a:endParaRPr>
          </a:p>
        </p:txBody>
      </p:sp>
    </p:spTree>
    <p:extLst>
      <p:ext uri="{BB962C8B-B14F-4D97-AF65-F5344CB8AC3E}">
        <p14:creationId xmlns:p14="http://schemas.microsoft.com/office/powerpoint/2010/main" val="38633456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Utility Transfer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1"/>
                <a:ext cx="7886700" cy="2753006"/>
              </a:xfrm>
            </p:spPr>
            <p:txBody>
              <a:bodyPr>
                <a:normAutofit/>
              </a:bodyPr>
              <a:lstStyle/>
              <a:p>
                <a:r>
                  <a:rPr lang="en-GB" dirty="0"/>
                  <a:t>Transfer (expected) utility at slice </a:t>
                </a:r>
                <a14:m>
                  <m:oMath xmlns:m="http://schemas.openxmlformats.org/officeDocument/2006/math">
                    <m:r>
                      <a:rPr lang="en-GB" i="1" dirty="0">
                        <a:latin typeface="Cambria Math" panose="02040503050406030204" pitchFamily="18" charset="0"/>
                      </a:rPr>
                      <m:t>𝑡</m:t>
                    </m:r>
                    <m:r>
                      <a:rPr lang="de-DE" b="0" i="1" dirty="0" smtClean="0">
                        <a:latin typeface="Cambria Math" panose="02040503050406030204" pitchFamily="18" charset="0"/>
                      </a:rPr>
                      <m:t>−1</m:t>
                    </m:r>
                  </m:oMath>
                </a14:m>
                <a:r>
                  <a:rPr lang="en-GB" dirty="0"/>
                  <a:t> to slice </a:t>
                </a:r>
                <a14:m>
                  <m:oMath xmlns:m="http://schemas.openxmlformats.org/officeDocument/2006/math">
                    <m:r>
                      <a:rPr lang="en-GB" i="1" dirty="0">
                        <a:latin typeface="Cambria Math" panose="02040503050406030204" pitchFamily="18" charset="0"/>
                      </a:rPr>
                      <m:t>𝑡</m:t>
                    </m:r>
                  </m:oMath>
                </a14:m>
                <a:endParaRPr lang="en-GB" dirty="0"/>
              </a:p>
              <a:p>
                <a:r>
                  <a:rPr lang="en-GB" dirty="0"/>
                  <a:t>General case: set of utility PRVs per slice </a:t>
                </a:r>
                <a14:m>
                  <m:oMath xmlns:m="http://schemas.openxmlformats.org/officeDocument/2006/math">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Sup>
                              <m:sSubSupPr>
                                <m:ctrlPr>
                                  <a:rPr lang="en-GB" i="1" dirty="0" smtClean="0">
                                    <a:latin typeface="Cambria Math" panose="02040503050406030204" pitchFamily="18" charset="0"/>
                                  </a:rPr>
                                </m:ctrlPr>
                              </m:sSubSupPr>
                              <m:e>
                                <m:r>
                                  <a:rPr lang="en-GB" i="1" dirty="0" smtClean="0">
                                    <a:latin typeface="Cambria Math" panose="02040503050406030204" pitchFamily="18" charset="0"/>
                                  </a:rPr>
                                  <m:t>𝑈</m:t>
                                </m:r>
                              </m:e>
                              <m:sub>
                                <m:r>
                                  <a:rPr lang="de-DE" b="0" i="1" dirty="0" smtClean="0">
                                    <a:latin typeface="Cambria Math" panose="02040503050406030204" pitchFamily="18" charset="0"/>
                                  </a:rPr>
                                  <m:t>𝑡</m:t>
                                </m:r>
                              </m:sub>
                              <m:sup>
                                <m:r>
                                  <a:rPr lang="de-DE" b="0" i="1" dirty="0" smtClean="0">
                                    <a:latin typeface="Cambria Math" panose="02040503050406030204" pitchFamily="18" charset="0"/>
                                  </a:rPr>
                                  <m:t>𝑢</m:t>
                                </m:r>
                              </m:sup>
                            </m:sSubSup>
                          </m:e>
                        </m:d>
                      </m:e>
                      <m:sub>
                        <m:r>
                          <a:rPr lang="de-DE" b="0" i="1" dirty="0" smtClean="0">
                            <a:latin typeface="Cambria Math" panose="02040503050406030204" pitchFamily="18" charset="0"/>
                          </a:rPr>
                          <m:t>𝑢</m:t>
                        </m:r>
                        <m:r>
                          <a:rPr lang="de-DE" b="0" i="1" dirty="0" smtClean="0">
                            <a:latin typeface="Cambria Math" panose="02040503050406030204" pitchFamily="18" charset="0"/>
                          </a:rPr>
                          <m:t>=1</m:t>
                        </m:r>
                      </m:sub>
                      <m:sup>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𝑡</m:t>
                            </m:r>
                          </m:sub>
                        </m:sSub>
                      </m:sup>
                    </m:sSubSup>
                  </m:oMath>
                </a14:m>
                <a:endParaRPr lang="en-GB" dirty="0"/>
              </a:p>
              <a:p>
                <a:pPr lvl="1"/>
                <a:r>
                  <a:rPr lang="en-GB" dirty="0"/>
                  <a:t>Two approaches</a:t>
                </a:r>
              </a:p>
              <a:p>
                <a:pPr marL="914400" lvl="1" indent="-457200">
                  <a:buFont typeface="+mj-lt"/>
                  <a:buAutoNum type="arabicPeriod"/>
                </a:pPr>
                <a:r>
                  <a:rPr lang="en-GB" dirty="0"/>
                  <a:t>Use a combination function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de-DE" b="0" i="1" smtClean="0">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𝑈</m:t>
                        </m:r>
                      </m:sup>
                    </m:sSubSup>
                  </m:oMath>
                </a14:m>
                <a:r>
                  <a:rPr lang="en-GB" dirty="0"/>
                  <a:t> to combine </a:t>
                </a:r>
                <a14:m>
                  <m:oMath xmlns:m="http://schemas.openxmlformats.org/officeDocument/2006/math">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Sup>
                              <m:sSubSupPr>
                                <m:ctrlPr>
                                  <a:rPr lang="en-GB" i="1" dirty="0">
                                    <a:latin typeface="Cambria Math" panose="02040503050406030204" pitchFamily="18" charset="0"/>
                                  </a:rPr>
                                </m:ctrlPr>
                              </m:sSubSupPr>
                              <m:e>
                                <m:r>
                                  <a:rPr lang="en-GB" i="1" dirty="0">
                                    <a:latin typeface="Cambria Math" panose="02040503050406030204" pitchFamily="18" charset="0"/>
                                  </a:rPr>
                                  <m:t>𝑈</m:t>
                                </m:r>
                              </m:e>
                              <m:sub>
                                <m:r>
                                  <a:rPr lang="de-DE" i="1" dirty="0">
                                    <a:latin typeface="Cambria Math" panose="02040503050406030204" pitchFamily="18" charset="0"/>
                                  </a:rPr>
                                  <m:t>𝑡</m:t>
                                </m:r>
                              </m:sub>
                              <m:sup>
                                <m:r>
                                  <a:rPr lang="de-DE" i="1" dirty="0">
                                    <a:latin typeface="Cambria Math" panose="02040503050406030204" pitchFamily="18" charset="0"/>
                                  </a:rPr>
                                  <m:t>𝑢</m:t>
                                </m:r>
                              </m:sup>
                            </m:sSubSup>
                          </m:e>
                        </m:d>
                      </m:e>
                      <m:sub>
                        <m:r>
                          <a:rPr lang="de-DE" i="1" dirty="0">
                            <a:latin typeface="Cambria Math" panose="02040503050406030204" pitchFamily="18" charset="0"/>
                          </a:rPr>
                          <m:t>𝑢</m:t>
                        </m:r>
                        <m:r>
                          <a:rPr lang="de-DE" i="1" dirty="0">
                            <a:latin typeface="Cambria Math" panose="02040503050406030204" pitchFamily="18" charset="0"/>
                          </a:rPr>
                          <m:t>=1</m:t>
                        </m:r>
                      </m:sub>
                      <m:sup>
                        <m:sSub>
                          <m:sSubPr>
                            <m:ctrlPr>
                              <a:rPr lang="de-DE" i="1" dirty="0">
                                <a:latin typeface="Cambria Math" panose="02040503050406030204" pitchFamily="18" charset="0"/>
                              </a:rPr>
                            </m:ctrlPr>
                          </m:sSubPr>
                          <m:e>
                            <m:r>
                              <a:rPr lang="de-DE" i="1" dirty="0">
                                <a:latin typeface="Cambria Math" panose="02040503050406030204" pitchFamily="18" charset="0"/>
                              </a:rPr>
                              <m:t>𝑚</m:t>
                            </m:r>
                          </m:e>
                          <m:sub>
                            <m:r>
                              <a:rPr lang="de-DE" i="1" dirty="0">
                                <a:latin typeface="Cambria Math" panose="02040503050406030204" pitchFamily="18" charset="0"/>
                              </a:rPr>
                              <m:t>𝑡</m:t>
                            </m:r>
                          </m:sub>
                        </m:sSub>
                      </m:sup>
                    </m:sSubSup>
                  </m:oMath>
                </a14:m>
                <a:r>
                  <a:rPr lang="en-GB" dirty="0"/>
                  <a:t> into one utility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𝑡</m:t>
                        </m:r>
                      </m:sub>
                    </m:sSub>
                  </m:oMath>
                </a14:m>
                <a:r>
                  <a:rPr lang="en-GB" dirty="0"/>
                  <a:t> and use a single utility transfer function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𝑈</m:t>
                        </m:r>
                      </m:sup>
                    </m:sSup>
                  </m:oMath>
                </a14:m>
                <a:r>
                  <a:rPr lang="en-GB" dirty="0"/>
                  <a:t> as seen on previous slide</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1"/>
                <a:ext cx="7886700" cy="2753006"/>
              </a:xfrm>
              <a:blipFill>
                <a:blip r:embed="rId3"/>
                <a:stretch>
                  <a:fillRect l="-1447" t="-321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98</a:t>
            </a:fld>
            <a:endParaRPr lang="en-GB"/>
          </a:p>
        </p:txBody>
      </p:sp>
      <p:cxnSp>
        <p:nvCxnSpPr>
          <p:cNvPr id="181" name="Straight Connector 180">
            <a:extLst>
              <a:ext uri="{FF2B5EF4-FFF2-40B4-BE49-F238E27FC236}">
                <a16:creationId xmlns:a16="http://schemas.microsoft.com/office/drawing/2014/main" id="{3BFBDA7F-4E17-D441-8FA1-D3FB9ABA131D}"/>
              </a:ext>
            </a:extLst>
          </p:cNvPr>
          <p:cNvCxnSpPr>
            <a:cxnSpLocks/>
            <a:stCxn id="241" idx="3"/>
            <a:endCxn id="185" idx="1"/>
          </p:cNvCxnSpPr>
          <p:nvPr/>
        </p:nvCxnSpPr>
        <p:spPr>
          <a:xfrm>
            <a:off x="3601426" y="4010186"/>
            <a:ext cx="910299" cy="2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16">
            <a:extLst>
              <a:ext uri="{FF2B5EF4-FFF2-40B4-BE49-F238E27FC236}">
                <a16:creationId xmlns:a16="http://schemas.microsoft.com/office/drawing/2014/main" id="{7C9DED0E-E506-9749-AC1D-048FEB5F5072}"/>
              </a:ext>
            </a:extLst>
          </p:cNvPr>
          <p:cNvCxnSpPr>
            <a:cxnSpLocks/>
            <a:stCxn id="185" idx="3"/>
            <a:endCxn id="240" idx="1"/>
          </p:cNvCxnSpPr>
          <p:nvPr/>
        </p:nvCxnSpPr>
        <p:spPr>
          <a:xfrm flipV="1">
            <a:off x="4655725" y="4009474"/>
            <a:ext cx="898440" cy="292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0CBBF405-FC92-6246-9802-6453A7507BB1}"/>
              </a:ext>
            </a:extLst>
          </p:cNvPr>
          <p:cNvGrpSpPr/>
          <p:nvPr/>
        </p:nvGrpSpPr>
        <p:grpSpPr>
          <a:xfrm>
            <a:off x="4465645" y="3894320"/>
            <a:ext cx="570476" cy="420739"/>
            <a:chOff x="4981999" y="4080230"/>
            <a:chExt cx="570476" cy="420739"/>
          </a:xfrm>
        </p:grpSpPr>
        <p:sp>
          <p:nvSpPr>
            <p:cNvPr id="184" name="Rectangle 183">
              <a:extLst>
                <a:ext uri="{FF2B5EF4-FFF2-40B4-BE49-F238E27FC236}">
                  <a16:creationId xmlns:a16="http://schemas.microsoft.com/office/drawing/2014/main" id="{83063BF0-7FFF-9D45-8799-633DF1AC2F96}"/>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EB10852-1F8E-9145-8785-C089AF433BAD}"/>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90E52FEF-AE80-6E4A-9613-6FF272090246}"/>
                    </a:ext>
                  </a:extLst>
                </p:cNvPr>
                <p:cNvSpPr txBox="1"/>
                <p:nvPr/>
              </p:nvSpPr>
              <p:spPr>
                <a:xfrm>
                  <a:off x="5218858" y="4223970"/>
                  <a:ext cx="3336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𝑈</m:t>
                            </m:r>
                          </m:sup>
                        </m:sSup>
                      </m:oMath>
                    </m:oMathPara>
                  </a14:m>
                  <a:endParaRPr lang="en-GB" dirty="0"/>
                </a:p>
              </p:txBody>
            </p:sp>
          </mc:Choice>
          <mc:Fallback xmlns="">
            <p:sp>
              <p:nvSpPr>
                <p:cNvPr id="186" name="TextBox 185">
                  <a:extLst>
                    <a:ext uri="{FF2B5EF4-FFF2-40B4-BE49-F238E27FC236}">
                      <a16:creationId xmlns:a16="http://schemas.microsoft.com/office/drawing/2014/main" id="{90E52FEF-AE80-6E4A-9613-6FF272090246}"/>
                    </a:ext>
                  </a:extLst>
                </p:cNvPr>
                <p:cNvSpPr txBox="1">
                  <a:spLocks noRot="1" noChangeAspect="1" noMove="1" noResize="1" noEditPoints="1" noAdjustHandles="1" noChangeArrowheads="1" noChangeShapeType="1" noTextEdit="1"/>
                </p:cNvSpPr>
                <p:nvPr/>
              </p:nvSpPr>
              <p:spPr>
                <a:xfrm>
                  <a:off x="5218858" y="4223970"/>
                  <a:ext cx="333617" cy="276999"/>
                </a:xfrm>
                <a:prstGeom prst="rect">
                  <a:avLst/>
                </a:prstGeom>
                <a:blipFill>
                  <a:blip r:embed="rId4"/>
                  <a:stretch>
                    <a:fillRect l="-14286" t="-4348" b="-21739"/>
                  </a:stretch>
                </a:blipFill>
              </p:spPr>
              <p:txBody>
                <a:bodyPr/>
                <a:lstStyle/>
                <a:p>
                  <a:r>
                    <a:rPr lang="en-GB">
                      <a:noFill/>
                    </a:rPr>
                    <a:t> </a:t>
                  </a:r>
                </a:p>
              </p:txBody>
            </p:sp>
          </mc:Fallback>
        </mc:AlternateContent>
        <p:sp>
          <p:nvSpPr>
            <p:cNvPr id="187" name="Rectangle 186">
              <a:extLst>
                <a:ext uri="{FF2B5EF4-FFF2-40B4-BE49-F238E27FC236}">
                  <a16:creationId xmlns:a16="http://schemas.microsoft.com/office/drawing/2014/main" id="{8565A219-396D-8A48-AAB8-EE9559ADA042}"/>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F0124B47-69F2-CF4F-9EF4-A2E8213C8B8B}"/>
                  </a:ext>
                </a:extLst>
              </p:cNvPr>
              <p:cNvSpPr txBox="1"/>
              <p:nvPr/>
            </p:nvSpPr>
            <p:spPr>
              <a:xfrm>
                <a:off x="1427194" y="5695692"/>
                <a:ext cx="1078193" cy="39519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0"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1</m:t>
                          </m:r>
                        </m:sup>
                      </m:sSubSup>
                    </m:oMath>
                  </m:oMathPara>
                </a14:m>
                <a:endParaRPr lang="en-GB" dirty="0">
                  <a:solidFill>
                    <a:schemeClr val="accent1"/>
                  </a:solidFill>
                </a:endParaRPr>
              </a:p>
            </p:txBody>
          </p:sp>
        </mc:Choice>
        <mc:Fallback xmlns="">
          <p:sp>
            <p:nvSpPr>
              <p:cNvPr id="188" name="TextBox 187">
                <a:extLst>
                  <a:ext uri="{FF2B5EF4-FFF2-40B4-BE49-F238E27FC236}">
                    <a16:creationId xmlns:a16="http://schemas.microsoft.com/office/drawing/2014/main" id="{F0124B47-69F2-CF4F-9EF4-A2E8213C8B8B}"/>
                  </a:ext>
                </a:extLst>
              </p:cNvPr>
              <p:cNvSpPr txBox="1">
                <a:spLocks noRot="1" noChangeAspect="1" noMove="1" noResize="1" noEditPoints="1" noAdjustHandles="1" noChangeArrowheads="1" noChangeShapeType="1" noTextEdit="1"/>
              </p:cNvSpPr>
              <p:nvPr/>
            </p:nvSpPr>
            <p:spPr>
              <a:xfrm>
                <a:off x="1427194" y="5695692"/>
                <a:ext cx="1078193" cy="395194"/>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96AE68E1-BC17-764E-8DDD-21CB14E146B4}"/>
                  </a:ext>
                </a:extLst>
              </p:cNvPr>
              <p:cNvSpPr txBox="1"/>
              <p:nvPr/>
            </p:nvSpPr>
            <p:spPr>
              <a:xfrm>
                <a:off x="1306392" y="4563608"/>
                <a:ext cx="1466838" cy="558273"/>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smtClean="0">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189" name="TextBox 188">
                <a:extLst>
                  <a:ext uri="{FF2B5EF4-FFF2-40B4-BE49-F238E27FC236}">
                    <a16:creationId xmlns:a16="http://schemas.microsoft.com/office/drawing/2014/main" id="{96AE68E1-BC17-764E-8DDD-21CB14E146B4}"/>
                  </a:ext>
                </a:extLst>
              </p:cNvPr>
              <p:cNvSpPr txBox="1">
                <a:spLocks noRot="1" noChangeAspect="1" noMove="1" noResize="1" noEditPoints="1" noAdjustHandles="1" noChangeArrowheads="1" noChangeShapeType="1" noTextEdit="1"/>
              </p:cNvSpPr>
              <p:nvPr/>
            </p:nvSpPr>
            <p:spPr>
              <a:xfrm>
                <a:off x="1306392" y="4563608"/>
                <a:ext cx="1466838" cy="558273"/>
              </a:xfrm>
              <a:prstGeom prst="diamond">
                <a:avLst/>
              </a:prstGeom>
              <a:blipFill>
                <a:blip r:embed="rId6"/>
                <a:stretch>
                  <a:fillRect/>
                </a:stretch>
              </a:blipFill>
              <a:ln>
                <a:solidFill>
                  <a:schemeClr val="tx1"/>
                </a:solidFill>
              </a:ln>
            </p:spPr>
            <p:txBody>
              <a:bodyPr/>
              <a:lstStyle/>
              <a:p>
                <a:r>
                  <a:rPr lang="en-GB">
                    <a:noFill/>
                  </a:rPr>
                  <a:t> </a:t>
                </a:r>
              </a:p>
            </p:txBody>
          </p:sp>
        </mc:Fallback>
      </mc:AlternateContent>
      <p:cxnSp>
        <p:nvCxnSpPr>
          <p:cNvPr id="190" name="Straight Connector 189">
            <a:extLst>
              <a:ext uri="{FF2B5EF4-FFF2-40B4-BE49-F238E27FC236}">
                <a16:creationId xmlns:a16="http://schemas.microsoft.com/office/drawing/2014/main" id="{BE6A2520-415D-CA4A-B2B0-1AA93AA6A760}"/>
              </a:ext>
            </a:extLst>
          </p:cNvPr>
          <p:cNvCxnSpPr>
            <a:cxnSpLocks/>
            <a:stCxn id="189" idx="2"/>
            <a:endCxn id="194" idx="0"/>
          </p:cNvCxnSpPr>
          <p:nvPr/>
        </p:nvCxnSpPr>
        <p:spPr>
          <a:xfrm>
            <a:off x="2039811" y="5121881"/>
            <a:ext cx="0" cy="197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3192E84-83C8-764F-964B-E6E70A1CCA98}"/>
              </a:ext>
            </a:extLst>
          </p:cNvPr>
          <p:cNvCxnSpPr>
            <a:cxnSpLocks/>
            <a:stCxn id="188" idx="0"/>
            <a:endCxn id="194" idx="1"/>
          </p:cNvCxnSpPr>
          <p:nvPr/>
        </p:nvCxnSpPr>
        <p:spPr>
          <a:xfrm flipV="1">
            <a:off x="1966291" y="5391782"/>
            <a:ext cx="1520"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B46791E8-324D-2F42-89F5-91514739EF7E}"/>
              </a:ext>
            </a:extLst>
          </p:cNvPr>
          <p:cNvGrpSpPr/>
          <p:nvPr/>
        </p:nvGrpSpPr>
        <p:grpSpPr>
          <a:xfrm>
            <a:off x="1921731" y="5273702"/>
            <a:ext cx="703999" cy="438430"/>
            <a:chOff x="6669977" y="2891240"/>
            <a:chExt cx="703999" cy="438430"/>
          </a:xfrm>
        </p:grpSpPr>
        <p:sp>
          <p:nvSpPr>
            <p:cNvPr id="193" name="Rectangle 192">
              <a:extLst>
                <a:ext uri="{FF2B5EF4-FFF2-40B4-BE49-F238E27FC236}">
                  <a16:creationId xmlns:a16="http://schemas.microsoft.com/office/drawing/2014/main" id="{4B1AE2B4-6444-2A43-895C-CB16F6E9EAB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3BE51362-BD3D-8B43-A688-4BCCE368D43A}"/>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F0E3FB8-DFDD-7F42-B6C4-CB2FA2DF0D6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28EC5436-3C9D-7A4D-8EBA-10D7995B6F74}"/>
                    </a:ext>
                  </a:extLst>
                </p:cNvPr>
                <p:cNvSpPr txBox="1"/>
                <p:nvPr/>
              </p:nvSpPr>
              <p:spPr>
                <a:xfrm>
                  <a:off x="6880508" y="3008172"/>
                  <a:ext cx="493468" cy="321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1</m:t>
                                </m:r>
                              </m:sup>
                            </m:sSup>
                          </m:sup>
                        </m:sSubSup>
                      </m:oMath>
                    </m:oMathPara>
                  </a14:m>
                  <a:endParaRPr lang="en-GB" dirty="0"/>
                </a:p>
              </p:txBody>
            </p:sp>
          </mc:Choice>
          <mc:Fallback xmlns="">
            <p:sp>
              <p:nvSpPr>
                <p:cNvPr id="196" name="TextBox 195">
                  <a:extLst>
                    <a:ext uri="{FF2B5EF4-FFF2-40B4-BE49-F238E27FC236}">
                      <a16:creationId xmlns:a16="http://schemas.microsoft.com/office/drawing/2014/main" id="{28EC5436-3C9D-7A4D-8EBA-10D7995B6F74}"/>
                    </a:ext>
                  </a:extLst>
                </p:cNvPr>
                <p:cNvSpPr txBox="1">
                  <a:spLocks noRot="1" noChangeAspect="1" noMove="1" noResize="1" noEditPoints="1" noAdjustHandles="1" noChangeArrowheads="1" noChangeShapeType="1" noTextEdit="1"/>
                </p:cNvSpPr>
                <p:nvPr/>
              </p:nvSpPr>
              <p:spPr>
                <a:xfrm>
                  <a:off x="6880508" y="3008172"/>
                  <a:ext cx="493468" cy="321498"/>
                </a:xfrm>
                <a:prstGeom prst="rect">
                  <a:avLst/>
                </a:prstGeom>
                <a:blipFill>
                  <a:blip r:embed="rId7"/>
                  <a:stretch>
                    <a:fillRect l="-12821" b="-1851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DD422648-347A-A142-8D7F-9E75D985343A}"/>
                  </a:ext>
                </a:extLst>
              </p:cNvPr>
              <p:cNvSpPr txBox="1"/>
              <p:nvPr/>
            </p:nvSpPr>
            <p:spPr>
              <a:xfrm>
                <a:off x="6362181" y="5700151"/>
                <a:ext cx="840984" cy="39203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sub>
                        <m:sup>
                          <m:r>
                            <a:rPr lang="de-DE" b="0" i="1" smtClean="0">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197" name="TextBox 196">
                <a:extLst>
                  <a:ext uri="{FF2B5EF4-FFF2-40B4-BE49-F238E27FC236}">
                    <a16:creationId xmlns:a16="http://schemas.microsoft.com/office/drawing/2014/main" id="{DD422648-347A-A142-8D7F-9E75D985343A}"/>
                  </a:ext>
                </a:extLst>
              </p:cNvPr>
              <p:cNvSpPr txBox="1">
                <a:spLocks noRot="1" noChangeAspect="1" noMove="1" noResize="1" noEditPoints="1" noAdjustHandles="1" noChangeArrowheads="1" noChangeShapeType="1" noTextEdit="1"/>
              </p:cNvSpPr>
              <p:nvPr/>
            </p:nvSpPr>
            <p:spPr>
              <a:xfrm>
                <a:off x="6362181" y="5700151"/>
                <a:ext cx="840984" cy="392038"/>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2E3AE764-F3B2-2B44-8675-F92F387F1ADD}"/>
                  </a:ext>
                </a:extLst>
              </p:cNvPr>
              <p:cNvSpPr txBox="1"/>
              <p:nvPr/>
            </p:nvSpPr>
            <p:spPr>
              <a:xfrm>
                <a:off x="6281167" y="4568067"/>
                <a:ext cx="1144125" cy="553814"/>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2</m:t>
                          </m:r>
                        </m:sup>
                      </m:sSubSup>
                    </m:oMath>
                  </m:oMathPara>
                </a14:m>
                <a:endParaRPr lang="en-GB" dirty="0"/>
              </a:p>
            </p:txBody>
          </p:sp>
        </mc:Choice>
        <mc:Fallback xmlns="">
          <p:sp>
            <p:nvSpPr>
              <p:cNvPr id="198" name="TextBox 197">
                <a:extLst>
                  <a:ext uri="{FF2B5EF4-FFF2-40B4-BE49-F238E27FC236}">
                    <a16:creationId xmlns:a16="http://schemas.microsoft.com/office/drawing/2014/main" id="{2E3AE764-F3B2-2B44-8675-F92F387F1ADD}"/>
                  </a:ext>
                </a:extLst>
              </p:cNvPr>
              <p:cNvSpPr txBox="1">
                <a:spLocks noRot="1" noChangeAspect="1" noMove="1" noResize="1" noEditPoints="1" noAdjustHandles="1" noChangeArrowheads="1" noChangeShapeType="1" noTextEdit="1"/>
              </p:cNvSpPr>
              <p:nvPr/>
            </p:nvSpPr>
            <p:spPr>
              <a:xfrm>
                <a:off x="6281167" y="4568067"/>
                <a:ext cx="1144125" cy="553814"/>
              </a:xfrm>
              <a:prstGeom prst="diamond">
                <a:avLst/>
              </a:prstGeom>
              <a:blipFill>
                <a:blip r:embed="rId9"/>
                <a:stretch>
                  <a:fillRect/>
                </a:stretch>
              </a:blipFill>
              <a:ln>
                <a:solidFill>
                  <a:schemeClr val="tx1"/>
                </a:solidFill>
              </a:ln>
            </p:spPr>
            <p:txBody>
              <a:bodyPr/>
              <a:lstStyle/>
              <a:p>
                <a:r>
                  <a:rPr lang="en-GB">
                    <a:noFill/>
                  </a:rPr>
                  <a:t> </a:t>
                </a:r>
              </a:p>
            </p:txBody>
          </p:sp>
        </mc:Fallback>
      </mc:AlternateContent>
      <p:cxnSp>
        <p:nvCxnSpPr>
          <p:cNvPr id="199" name="Straight Connector 198">
            <a:extLst>
              <a:ext uri="{FF2B5EF4-FFF2-40B4-BE49-F238E27FC236}">
                <a16:creationId xmlns:a16="http://schemas.microsoft.com/office/drawing/2014/main" id="{AD805632-6228-0A4B-A753-C94EE3518D35}"/>
              </a:ext>
            </a:extLst>
          </p:cNvPr>
          <p:cNvCxnSpPr>
            <a:cxnSpLocks/>
            <a:stCxn id="198" idx="2"/>
            <a:endCxn id="203" idx="0"/>
          </p:cNvCxnSpPr>
          <p:nvPr/>
        </p:nvCxnSpPr>
        <p:spPr>
          <a:xfrm>
            <a:off x="6853230" y="5121881"/>
            <a:ext cx="1109" cy="20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82870D0-2F79-B44B-B059-166BB017B969}"/>
              </a:ext>
            </a:extLst>
          </p:cNvPr>
          <p:cNvCxnSpPr>
            <a:cxnSpLocks/>
            <a:stCxn id="197" idx="0"/>
            <a:endCxn id="203" idx="1"/>
          </p:cNvCxnSpPr>
          <p:nvPr/>
        </p:nvCxnSpPr>
        <p:spPr>
          <a:xfrm flipH="1" flipV="1">
            <a:off x="6782339" y="5396241"/>
            <a:ext cx="334"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4F46DC2F-1040-CA45-A360-8861EFD1C1D8}"/>
              </a:ext>
            </a:extLst>
          </p:cNvPr>
          <p:cNvGrpSpPr/>
          <p:nvPr/>
        </p:nvGrpSpPr>
        <p:grpSpPr>
          <a:xfrm>
            <a:off x="6736259" y="5278161"/>
            <a:ext cx="636609" cy="436250"/>
            <a:chOff x="6669977" y="2891240"/>
            <a:chExt cx="636609" cy="436250"/>
          </a:xfrm>
        </p:grpSpPr>
        <p:sp>
          <p:nvSpPr>
            <p:cNvPr id="202" name="Rectangle 201">
              <a:extLst>
                <a:ext uri="{FF2B5EF4-FFF2-40B4-BE49-F238E27FC236}">
                  <a16:creationId xmlns:a16="http://schemas.microsoft.com/office/drawing/2014/main" id="{CC080F99-074C-6E45-B6D7-ED11C493D3E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829730-45D9-1641-BAFC-0F97D37C6F3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02540C-E68A-BD40-8F31-5F02493B5906}"/>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60F583CA-6BE1-6D43-A114-798A05B160FD}"/>
                    </a:ext>
                  </a:extLst>
                </p:cNvPr>
                <p:cNvSpPr txBox="1"/>
                <p:nvPr/>
              </p:nvSpPr>
              <p:spPr>
                <a:xfrm>
                  <a:off x="6880508" y="3008172"/>
                  <a:ext cx="426078"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2</m:t>
                                </m:r>
                              </m:sup>
                            </m:sSup>
                          </m:sup>
                        </m:sSubSup>
                      </m:oMath>
                    </m:oMathPara>
                  </a14:m>
                  <a:endParaRPr lang="en-GB" dirty="0"/>
                </a:p>
              </p:txBody>
            </p:sp>
          </mc:Choice>
          <mc:Fallback xmlns="">
            <p:sp>
              <p:nvSpPr>
                <p:cNvPr id="205" name="TextBox 204">
                  <a:extLst>
                    <a:ext uri="{FF2B5EF4-FFF2-40B4-BE49-F238E27FC236}">
                      <a16:creationId xmlns:a16="http://schemas.microsoft.com/office/drawing/2014/main" id="{60F583CA-6BE1-6D43-A114-798A05B160FD}"/>
                    </a:ext>
                  </a:extLst>
                </p:cNvPr>
                <p:cNvSpPr txBox="1">
                  <a:spLocks noRot="1" noChangeAspect="1" noMove="1" noResize="1" noEditPoints="1" noAdjustHandles="1" noChangeArrowheads="1" noChangeShapeType="1" noTextEdit="1"/>
                </p:cNvSpPr>
                <p:nvPr/>
              </p:nvSpPr>
              <p:spPr>
                <a:xfrm>
                  <a:off x="6880508" y="3008172"/>
                  <a:ext cx="426078" cy="319318"/>
                </a:xfrm>
                <a:prstGeom prst="rect">
                  <a:avLst/>
                </a:prstGeom>
                <a:blipFill>
                  <a:blip r:embed="rId10"/>
                  <a:stretch>
                    <a:fillRect l="-11429"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1F45B3D1-000C-7848-9F63-5D98B67D0BE6}"/>
                  </a:ext>
                </a:extLst>
              </p:cNvPr>
              <p:cNvSpPr txBox="1"/>
              <p:nvPr/>
            </p:nvSpPr>
            <p:spPr>
              <a:xfrm>
                <a:off x="3119609" y="5697165"/>
                <a:ext cx="1078193" cy="39600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206" name="TextBox 205">
                <a:extLst>
                  <a:ext uri="{FF2B5EF4-FFF2-40B4-BE49-F238E27FC236}">
                    <a16:creationId xmlns:a16="http://schemas.microsoft.com/office/drawing/2014/main" id="{1F45B3D1-000C-7848-9F63-5D98B67D0BE6}"/>
                  </a:ext>
                </a:extLst>
              </p:cNvPr>
              <p:cNvSpPr txBox="1">
                <a:spLocks noRot="1" noChangeAspect="1" noMove="1" noResize="1" noEditPoints="1" noAdjustHandles="1" noChangeArrowheads="1" noChangeShapeType="1" noTextEdit="1"/>
              </p:cNvSpPr>
              <p:nvPr/>
            </p:nvSpPr>
            <p:spPr>
              <a:xfrm>
                <a:off x="3119609" y="5697165"/>
                <a:ext cx="1078193" cy="39600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03E01528-EEBE-E046-8875-096681C67002}"/>
                  </a:ext>
                </a:extLst>
              </p:cNvPr>
              <p:cNvSpPr txBox="1"/>
              <p:nvPr/>
            </p:nvSpPr>
            <p:spPr>
              <a:xfrm>
                <a:off x="2998807" y="4565081"/>
                <a:ext cx="1466838" cy="559418"/>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207" name="TextBox 206">
                <a:extLst>
                  <a:ext uri="{FF2B5EF4-FFF2-40B4-BE49-F238E27FC236}">
                    <a16:creationId xmlns:a16="http://schemas.microsoft.com/office/drawing/2014/main" id="{03E01528-EEBE-E046-8875-096681C67002}"/>
                  </a:ext>
                </a:extLst>
              </p:cNvPr>
              <p:cNvSpPr txBox="1">
                <a:spLocks noRot="1" noChangeAspect="1" noMove="1" noResize="1" noEditPoints="1" noAdjustHandles="1" noChangeArrowheads="1" noChangeShapeType="1" noTextEdit="1"/>
              </p:cNvSpPr>
              <p:nvPr/>
            </p:nvSpPr>
            <p:spPr>
              <a:xfrm>
                <a:off x="2998807" y="4565081"/>
                <a:ext cx="1466838" cy="559418"/>
              </a:xfrm>
              <a:prstGeom prst="diamond">
                <a:avLst/>
              </a:prstGeom>
              <a:blipFill>
                <a:blip r:embed="rId12"/>
                <a:stretch>
                  <a:fillRect/>
                </a:stretch>
              </a:blipFill>
              <a:ln>
                <a:solidFill>
                  <a:schemeClr val="tx1"/>
                </a:solidFill>
              </a:ln>
            </p:spPr>
            <p:txBody>
              <a:bodyPr/>
              <a:lstStyle/>
              <a:p>
                <a:r>
                  <a:rPr lang="en-GB">
                    <a:noFill/>
                  </a:rPr>
                  <a:t> </a:t>
                </a:r>
              </a:p>
            </p:txBody>
          </p:sp>
        </mc:Fallback>
      </mc:AlternateContent>
      <p:cxnSp>
        <p:nvCxnSpPr>
          <p:cNvPr id="208" name="Straight Connector 207">
            <a:extLst>
              <a:ext uri="{FF2B5EF4-FFF2-40B4-BE49-F238E27FC236}">
                <a16:creationId xmlns:a16="http://schemas.microsoft.com/office/drawing/2014/main" id="{166A5D11-0B8A-4B48-AB47-257CB58E35CD}"/>
              </a:ext>
            </a:extLst>
          </p:cNvPr>
          <p:cNvCxnSpPr>
            <a:cxnSpLocks/>
            <a:stCxn id="207" idx="2"/>
            <a:endCxn id="212" idx="0"/>
          </p:cNvCxnSpPr>
          <p:nvPr/>
        </p:nvCxnSpPr>
        <p:spPr>
          <a:xfrm>
            <a:off x="3732226" y="5124499"/>
            <a:ext cx="0" cy="196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461D177-565B-D349-AD03-36EE3FDFAC15}"/>
              </a:ext>
            </a:extLst>
          </p:cNvPr>
          <p:cNvCxnSpPr>
            <a:cxnSpLocks/>
            <a:stCxn id="206" idx="0"/>
            <a:endCxn id="212" idx="1"/>
          </p:cNvCxnSpPr>
          <p:nvPr/>
        </p:nvCxnSpPr>
        <p:spPr>
          <a:xfrm flipV="1">
            <a:off x="3658706" y="5393255"/>
            <a:ext cx="1520"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ADC9D2EE-900B-494F-8754-A15A8D437BAD}"/>
              </a:ext>
            </a:extLst>
          </p:cNvPr>
          <p:cNvGrpSpPr/>
          <p:nvPr/>
        </p:nvGrpSpPr>
        <p:grpSpPr>
          <a:xfrm>
            <a:off x="3614146" y="5275175"/>
            <a:ext cx="703999" cy="439071"/>
            <a:chOff x="6669977" y="2891240"/>
            <a:chExt cx="703999" cy="439071"/>
          </a:xfrm>
        </p:grpSpPr>
        <p:sp>
          <p:nvSpPr>
            <p:cNvPr id="211" name="Rectangle 210">
              <a:extLst>
                <a:ext uri="{FF2B5EF4-FFF2-40B4-BE49-F238E27FC236}">
                  <a16:creationId xmlns:a16="http://schemas.microsoft.com/office/drawing/2014/main" id="{65DA6268-C6F5-634F-A2F1-77AC14C7BAE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C76708B-B910-E245-B572-822F999100C1}"/>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90852BCF-B2DA-9042-8B23-DDDE4EC4F8F3}"/>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CA9EE98E-0C78-1049-BCC3-A85A683D6191}"/>
                    </a:ext>
                  </a:extLst>
                </p:cNvPr>
                <p:cNvSpPr txBox="1"/>
                <p:nvPr/>
              </p:nvSpPr>
              <p:spPr>
                <a:xfrm>
                  <a:off x="6880508" y="3008172"/>
                  <a:ext cx="493468" cy="322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2</m:t>
                                </m:r>
                              </m:sup>
                            </m:sSup>
                          </m:sup>
                        </m:sSubSup>
                      </m:oMath>
                    </m:oMathPara>
                  </a14:m>
                  <a:endParaRPr lang="en-GB" dirty="0"/>
                </a:p>
              </p:txBody>
            </p:sp>
          </mc:Choice>
          <mc:Fallback xmlns="">
            <p:sp>
              <p:nvSpPr>
                <p:cNvPr id="214" name="TextBox 213">
                  <a:extLst>
                    <a:ext uri="{FF2B5EF4-FFF2-40B4-BE49-F238E27FC236}">
                      <a16:creationId xmlns:a16="http://schemas.microsoft.com/office/drawing/2014/main" id="{CA9EE98E-0C78-1049-BCC3-A85A683D6191}"/>
                    </a:ext>
                  </a:extLst>
                </p:cNvPr>
                <p:cNvSpPr txBox="1">
                  <a:spLocks noRot="1" noChangeAspect="1" noMove="1" noResize="1" noEditPoints="1" noAdjustHandles="1" noChangeArrowheads="1" noChangeShapeType="1" noTextEdit="1"/>
                </p:cNvSpPr>
                <p:nvPr/>
              </p:nvSpPr>
              <p:spPr>
                <a:xfrm>
                  <a:off x="6880508" y="3008172"/>
                  <a:ext cx="493468" cy="322139"/>
                </a:xfrm>
                <a:prstGeom prst="rect">
                  <a:avLst/>
                </a:prstGeom>
                <a:blipFill>
                  <a:blip r:embed="rId13"/>
                  <a:stretch>
                    <a:fillRect l="-10000" t="-3846" r="-2500" b="-19231"/>
                  </a:stretch>
                </a:blipFill>
              </p:spPr>
              <p:txBody>
                <a:bodyPr/>
                <a:lstStyle/>
                <a:p>
                  <a:r>
                    <a:rPr lang="en-GB">
                      <a:noFill/>
                    </a:rPr>
                    <a:t> </a:t>
                  </a:r>
                </a:p>
              </p:txBody>
            </p:sp>
          </mc:Fallback>
        </mc:AlternateContent>
      </p:grpSp>
      <p:sp>
        <p:nvSpPr>
          <p:cNvPr id="224" name="Oval 223">
            <a:extLst>
              <a:ext uri="{FF2B5EF4-FFF2-40B4-BE49-F238E27FC236}">
                <a16:creationId xmlns:a16="http://schemas.microsoft.com/office/drawing/2014/main" id="{2438F5BF-1062-6041-A0AB-D5EDED0F66D5}"/>
              </a:ext>
            </a:extLst>
          </p:cNvPr>
          <p:cNvSpPr/>
          <p:nvPr/>
        </p:nvSpPr>
        <p:spPr>
          <a:xfrm>
            <a:off x="923920" y="6176963"/>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E3EE4AEA-2DAE-794A-8F48-27F367A2CD12}"/>
              </a:ext>
            </a:extLst>
          </p:cNvPr>
          <p:cNvCxnSpPr>
            <a:cxnSpLocks/>
            <a:endCxn id="197" idx="4"/>
          </p:cNvCxnSpPr>
          <p:nvPr/>
        </p:nvCxnSpPr>
        <p:spPr>
          <a:xfrm flipV="1">
            <a:off x="6628140" y="6092189"/>
            <a:ext cx="154533" cy="397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0FDDD06-0C3F-1540-A28C-4C2CAB02C186}"/>
              </a:ext>
            </a:extLst>
          </p:cNvPr>
          <p:cNvCxnSpPr>
            <a:cxnSpLocks/>
            <a:endCxn id="188" idx="4"/>
          </p:cNvCxnSpPr>
          <p:nvPr/>
        </p:nvCxnSpPr>
        <p:spPr>
          <a:xfrm flipH="1" flipV="1">
            <a:off x="1966291" y="6090886"/>
            <a:ext cx="99440" cy="376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204C7F9-7B2F-5A4E-9D13-9F1682763142}"/>
              </a:ext>
            </a:extLst>
          </p:cNvPr>
          <p:cNvCxnSpPr>
            <a:cxnSpLocks/>
            <a:endCxn id="206" idx="4"/>
          </p:cNvCxnSpPr>
          <p:nvPr/>
        </p:nvCxnSpPr>
        <p:spPr>
          <a:xfrm flipH="1" flipV="1">
            <a:off x="3658706" y="6093170"/>
            <a:ext cx="73520" cy="374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1A43F5A5-F087-5C43-9693-97C1AACD1902}"/>
                  </a:ext>
                </a:extLst>
              </p:cNvPr>
              <p:cNvSpPr txBox="1"/>
              <p:nvPr/>
            </p:nvSpPr>
            <p:spPr>
              <a:xfrm>
                <a:off x="4992479" y="5700151"/>
                <a:ext cx="840984" cy="39122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0"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sub>
                        <m:sup>
                          <m:r>
                            <a:rPr lang="de-DE" b="0" i="1" smtClean="0">
                              <a:solidFill>
                                <a:schemeClr val="accent1"/>
                              </a:solidFill>
                              <a:latin typeface="Cambria Math" panose="02040503050406030204" pitchFamily="18" charset="0"/>
                            </a:rPr>
                            <m:t>1</m:t>
                          </m:r>
                        </m:sup>
                      </m:sSubSup>
                    </m:oMath>
                  </m:oMathPara>
                </a14:m>
                <a:endParaRPr lang="en-GB" dirty="0">
                  <a:solidFill>
                    <a:schemeClr val="accent1"/>
                  </a:solidFill>
                </a:endParaRPr>
              </a:p>
            </p:txBody>
          </p:sp>
        </mc:Choice>
        <mc:Fallback xmlns="">
          <p:sp>
            <p:nvSpPr>
              <p:cNvPr id="230" name="TextBox 229">
                <a:extLst>
                  <a:ext uri="{FF2B5EF4-FFF2-40B4-BE49-F238E27FC236}">
                    <a16:creationId xmlns:a16="http://schemas.microsoft.com/office/drawing/2014/main" id="{1A43F5A5-F087-5C43-9693-97C1AACD1902}"/>
                  </a:ext>
                </a:extLst>
              </p:cNvPr>
              <p:cNvSpPr txBox="1">
                <a:spLocks noRot="1" noChangeAspect="1" noMove="1" noResize="1" noEditPoints="1" noAdjustHandles="1" noChangeArrowheads="1" noChangeShapeType="1" noTextEdit="1"/>
              </p:cNvSpPr>
              <p:nvPr/>
            </p:nvSpPr>
            <p:spPr>
              <a:xfrm>
                <a:off x="4992479" y="5700151"/>
                <a:ext cx="840984" cy="391227"/>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40C22DE3-A736-9B48-B44C-8071127F8877}"/>
                  </a:ext>
                </a:extLst>
              </p:cNvPr>
              <p:cNvSpPr txBox="1"/>
              <p:nvPr/>
            </p:nvSpPr>
            <p:spPr>
              <a:xfrm>
                <a:off x="4911465" y="4568067"/>
                <a:ext cx="1144125" cy="552668"/>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1</m:t>
                          </m:r>
                        </m:sup>
                      </m:sSubSup>
                    </m:oMath>
                  </m:oMathPara>
                </a14:m>
                <a:endParaRPr lang="en-GB" dirty="0"/>
              </a:p>
            </p:txBody>
          </p:sp>
        </mc:Choice>
        <mc:Fallback xmlns="">
          <p:sp>
            <p:nvSpPr>
              <p:cNvPr id="231" name="TextBox 230">
                <a:extLst>
                  <a:ext uri="{FF2B5EF4-FFF2-40B4-BE49-F238E27FC236}">
                    <a16:creationId xmlns:a16="http://schemas.microsoft.com/office/drawing/2014/main" id="{40C22DE3-A736-9B48-B44C-8071127F8877}"/>
                  </a:ext>
                </a:extLst>
              </p:cNvPr>
              <p:cNvSpPr txBox="1">
                <a:spLocks noRot="1" noChangeAspect="1" noMove="1" noResize="1" noEditPoints="1" noAdjustHandles="1" noChangeArrowheads="1" noChangeShapeType="1" noTextEdit="1"/>
              </p:cNvSpPr>
              <p:nvPr/>
            </p:nvSpPr>
            <p:spPr>
              <a:xfrm>
                <a:off x="4911465" y="4568067"/>
                <a:ext cx="1144125" cy="552668"/>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232" name="Straight Connector 231">
            <a:extLst>
              <a:ext uri="{FF2B5EF4-FFF2-40B4-BE49-F238E27FC236}">
                <a16:creationId xmlns:a16="http://schemas.microsoft.com/office/drawing/2014/main" id="{E58A4561-8BD0-BC40-A840-3A6A0405E45B}"/>
              </a:ext>
            </a:extLst>
          </p:cNvPr>
          <p:cNvCxnSpPr>
            <a:cxnSpLocks/>
            <a:stCxn id="231" idx="2"/>
            <a:endCxn id="236" idx="0"/>
          </p:cNvCxnSpPr>
          <p:nvPr/>
        </p:nvCxnSpPr>
        <p:spPr>
          <a:xfrm>
            <a:off x="5483528" y="5120735"/>
            <a:ext cx="1109" cy="203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2998E81-364E-9C45-99B4-83B8661FB7B8}"/>
              </a:ext>
            </a:extLst>
          </p:cNvPr>
          <p:cNvCxnSpPr>
            <a:cxnSpLocks/>
            <a:stCxn id="230" idx="0"/>
            <a:endCxn id="236" idx="1"/>
          </p:cNvCxnSpPr>
          <p:nvPr/>
        </p:nvCxnSpPr>
        <p:spPr>
          <a:xfrm flipH="1" flipV="1">
            <a:off x="5412637" y="5396241"/>
            <a:ext cx="334"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62C1E069-2E1C-5642-81CA-3C1410B876F9}"/>
              </a:ext>
            </a:extLst>
          </p:cNvPr>
          <p:cNvGrpSpPr/>
          <p:nvPr/>
        </p:nvGrpSpPr>
        <p:grpSpPr>
          <a:xfrm>
            <a:off x="5366557" y="5278161"/>
            <a:ext cx="636609" cy="435609"/>
            <a:chOff x="6669977" y="2891240"/>
            <a:chExt cx="636609" cy="435609"/>
          </a:xfrm>
        </p:grpSpPr>
        <p:sp>
          <p:nvSpPr>
            <p:cNvPr id="235" name="Rectangle 234">
              <a:extLst>
                <a:ext uri="{FF2B5EF4-FFF2-40B4-BE49-F238E27FC236}">
                  <a16:creationId xmlns:a16="http://schemas.microsoft.com/office/drawing/2014/main" id="{D2E732AC-5D6F-7D40-8DE7-4B811DB4DF3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00294332-8720-1741-80C5-EE2FA2A3FDB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01031326-5C72-A043-A5AA-6E47269084A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0A1D4390-BE1D-9C4D-952A-23CE54BBA0ED}"/>
                    </a:ext>
                  </a:extLst>
                </p:cNvPr>
                <p:cNvSpPr txBox="1"/>
                <p:nvPr/>
              </p:nvSpPr>
              <p:spPr>
                <a:xfrm>
                  <a:off x="6880508" y="3008172"/>
                  <a:ext cx="426078" cy="318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1</m:t>
                                </m:r>
                              </m:sup>
                            </m:sSup>
                          </m:sup>
                        </m:sSubSup>
                      </m:oMath>
                    </m:oMathPara>
                  </a14:m>
                  <a:endParaRPr lang="en-GB" dirty="0"/>
                </a:p>
              </p:txBody>
            </p:sp>
          </mc:Choice>
          <mc:Fallback xmlns="">
            <p:sp>
              <p:nvSpPr>
                <p:cNvPr id="238" name="TextBox 237">
                  <a:extLst>
                    <a:ext uri="{FF2B5EF4-FFF2-40B4-BE49-F238E27FC236}">
                      <a16:creationId xmlns:a16="http://schemas.microsoft.com/office/drawing/2014/main" id="{0A1D4390-BE1D-9C4D-952A-23CE54BBA0ED}"/>
                    </a:ext>
                  </a:extLst>
                </p:cNvPr>
                <p:cNvSpPr txBox="1">
                  <a:spLocks noRot="1" noChangeAspect="1" noMove="1" noResize="1" noEditPoints="1" noAdjustHandles="1" noChangeArrowheads="1" noChangeShapeType="1" noTextEdit="1"/>
                </p:cNvSpPr>
                <p:nvPr/>
              </p:nvSpPr>
              <p:spPr>
                <a:xfrm>
                  <a:off x="6880508" y="3008172"/>
                  <a:ext cx="426078" cy="318677"/>
                </a:xfrm>
                <a:prstGeom prst="rect">
                  <a:avLst/>
                </a:prstGeom>
                <a:blipFill>
                  <a:blip r:embed="rId16"/>
                  <a:stretch>
                    <a:fillRect l="-11429" b="-19231"/>
                  </a:stretch>
                </a:blipFill>
              </p:spPr>
              <p:txBody>
                <a:bodyPr/>
                <a:lstStyle/>
                <a:p>
                  <a:r>
                    <a:rPr lang="en-GB">
                      <a:noFill/>
                    </a:rPr>
                    <a:t> </a:t>
                  </a:r>
                </a:p>
              </p:txBody>
            </p:sp>
          </mc:Fallback>
        </mc:AlternateContent>
      </p:grpSp>
      <p:cxnSp>
        <p:nvCxnSpPr>
          <p:cNvPr id="239" name="Straight Connector 238">
            <a:extLst>
              <a:ext uri="{FF2B5EF4-FFF2-40B4-BE49-F238E27FC236}">
                <a16:creationId xmlns:a16="http://schemas.microsoft.com/office/drawing/2014/main" id="{FF2986F1-88D0-6C42-BDF5-DEFBEDC43107}"/>
              </a:ext>
            </a:extLst>
          </p:cNvPr>
          <p:cNvCxnSpPr>
            <a:cxnSpLocks/>
            <a:endCxn id="230" idx="4"/>
          </p:cNvCxnSpPr>
          <p:nvPr/>
        </p:nvCxnSpPr>
        <p:spPr>
          <a:xfrm flipV="1">
            <a:off x="5285439" y="6091378"/>
            <a:ext cx="127532" cy="39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1FB58445-848D-E844-A3DE-F96972E34D5D}"/>
                  </a:ext>
                </a:extLst>
              </p:cNvPr>
              <p:cNvSpPr txBox="1"/>
              <p:nvPr/>
            </p:nvSpPr>
            <p:spPr>
              <a:xfrm>
                <a:off x="5554165" y="3734350"/>
                <a:ext cx="1144125" cy="550247"/>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𝑈</m:t>
                          </m:r>
                        </m:e>
                        <m:sub>
                          <m:r>
                            <a:rPr lang="de-DE" b="0" i="1" smtClean="0">
                              <a:latin typeface="Cambria Math" panose="02040503050406030204" pitchFamily="18" charset="0"/>
                            </a:rPr>
                            <m:t>𝑡</m:t>
                          </m:r>
                        </m:sub>
                      </m:sSub>
                    </m:oMath>
                  </m:oMathPara>
                </a14:m>
                <a:endParaRPr lang="en-GB" dirty="0"/>
              </a:p>
            </p:txBody>
          </p:sp>
        </mc:Choice>
        <mc:Fallback xmlns="">
          <p:sp>
            <p:nvSpPr>
              <p:cNvPr id="240" name="TextBox 239">
                <a:extLst>
                  <a:ext uri="{FF2B5EF4-FFF2-40B4-BE49-F238E27FC236}">
                    <a16:creationId xmlns:a16="http://schemas.microsoft.com/office/drawing/2014/main" id="{1FB58445-848D-E844-A3DE-F96972E34D5D}"/>
                  </a:ext>
                </a:extLst>
              </p:cNvPr>
              <p:cNvSpPr txBox="1">
                <a:spLocks noRot="1" noChangeAspect="1" noMove="1" noResize="1" noEditPoints="1" noAdjustHandles="1" noChangeArrowheads="1" noChangeShapeType="1" noTextEdit="1"/>
              </p:cNvSpPr>
              <p:nvPr/>
            </p:nvSpPr>
            <p:spPr>
              <a:xfrm>
                <a:off x="5554165" y="3734350"/>
                <a:ext cx="1144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BBA8ECA4-A23F-9548-9CBB-042E6C619226}"/>
                  </a:ext>
                </a:extLst>
              </p:cNvPr>
              <p:cNvSpPr txBox="1"/>
              <p:nvPr/>
            </p:nvSpPr>
            <p:spPr>
              <a:xfrm>
                <a:off x="2134588" y="3730477"/>
                <a:ext cx="1466838" cy="559418"/>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𝑈</m:t>
                          </m:r>
                        </m:e>
                        <m:sub>
                          <m:r>
                            <a:rPr lang="de-DE" b="0" i="1" smtClean="0">
                              <a:latin typeface="Cambria Math" panose="02040503050406030204" pitchFamily="18" charset="0"/>
                            </a:rPr>
                            <m:t>𝑡</m:t>
                          </m:r>
                          <m:r>
                            <a:rPr lang="de-DE" b="0" i="1" smtClean="0">
                              <a:latin typeface="Cambria Math" panose="02040503050406030204" pitchFamily="18" charset="0"/>
                            </a:rPr>
                            <m:t>−1</m:t>
                          </m:r>
                        </m:sub>
                      </m:sSub>
                    </m:oMath>
                  </m:oMathPara>
                </a14:m>
                <a:endParaRPr lang="en-GB" dirty="0"/>
              </a:p>
            </p:txBody>
          </p:sp>
        </mc:Choice>
        <mc:Fallback xmlns="">
          <p:sp>
            <p:nvSpPr>
              <p:cNvPr id="241" name="TextBox 240">
                <a:extLst>
                  <a:ext uri="{FF2B5EF4-FFF2-40B4-BE49-F238E27FC236}">
                    <a16:creationId xmlns:a16="http://schemas.microsoft.com/office/drawing/2014/main" id="{BBA8ECA4-A23F-9548-9CBB-042E6C619226}"/>
                  </a:ext>
                </a:extLst>
              </p:cNvPr>
              <p:cNvSpPr txBox="1">
                <a:spLocks noRot="1" noChangeAspect="1" noMove="1" noResize="1" noEditPoints="1" noAdjustHandles="1" noChangeArrowheads="1" noChangeShapeType="1" noTextEdit="1"/>
              </p:cNvSpPr>
              <p:nvPr/>
            </p:nvSpPr>
            <p:spPr>
              <a:xfrm>
                <a:off x="2134588" y="3730477"/>
                <a:ext cx="1466838" cy="559418"/>
              </a:xfrm>
              <a:prstGeom prst="diamond">
                <a:avLst/>
              </a:prstGeom>
              <a:blipFill>
                <a:blip r:embed="rId18"/>
                <a:stretch>
                  <a:fillRect/>
                </a:stretch>
              </a:blipFill>
              <a:ln>
                <a:solidFill>
                  <a:schemeClr val="tx1"/>
                </a:solidFill>
              </a:ln>
            </p:spPr>
            <p:txBody>
              <a:bodyPr/>
              <a:lstStyle/>
              <a:p>
                <a:r>
                  <a:rPr lang="en-GB">
                    <a:noFill/>
                  </a:rPr>
                  <a:t> </a:t>
                </a:r>
              </a:p>
            </p:txBody>
          </p:sp>
        </mc:Fallback>
      </mc:AlternateContent>
      <p:grpSp>
        <p:nvGrpSpPr>
          <p:cNvPr id="242" name="Group 241">
            <a:extLst>
              <a:ext uri="{FF2B5EF4-FFF2-40B4-BE49-F238E27FC236}">
                <a16:creationId xmlns:a16="http://schemas.microsoft.com/office/drawing/2014/main" id="{4E4C821B-5F1E-C841-9D92-B2D5C7946ADD}"/>
              </a:ext>
            </a:extLst>
          </p:cNvPr>
          <p:cNvGrpSpPr/>
          <p:nvPr/>
        </p:nvGrpSpPr>
        <p:grpSpPr>
          <a:xfrm>
            <a:off x="2700995" y="4344123"/>
            <a:ext cx="584571" cy="429910"/>
            <a:chOff x="4981999" y="4080230"/>
            <a:chExt cx="584571" cy="429910"/>
          </a:xfrm>
        </p:grpSpPr>
        <p:sp>
          <p:nvSpPr>
            <p:cNvPr id="243" name="Rectangle 242">
              <a:extLst>
                <a:ext uri="{FF2B5EF4-FFF2-40B4-BE49-F238E27FC236}">
                  <a16:creationId xmlns:a16="http://schemas.microsoft.com/office/drawing/2014/main" id="{6634FC90-0A9D-1844-8CD9-C067BF2FE577}"/>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19535572-A066-3544-BAEB-3D37172BE5F3}"/>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EAF37AEE-483F-BB4A-B6B0-DDCC874E4935}"/>
                    </a:ext>
                  </a:extLst>
                </p:cNvPr>
                <p:cNvSpPr txBox="1"/>
                <p:nvPr/>
              </p:nvSpPr>
              <p:spPr>
                <a:xfrm>
                  <a:off x="5049184" y="4226536"/>
                  <a:ext cx="517386"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𝑈</m:t>
                            </m:r>
                          </m:sup>
                        </m:sSubSup>
                      </m:oMath>
                    </m:oMathPara>
                  </a14:m>
                  <a:endParaRPr lang="en-GB" dirty="0"/>
                </a:p>
              </p:txBody>
            </p:sp>
          </mc:Choice>
          <mc:Fallback xmlns="">
            <p:sp>
              <p:nvSpPr>
                <p:cNvPr id="245" name="TextBox 244">
                  <a:extLst>
                    <a:ext uri="{FF2B5EF4-FFF2-40B4-BE49-F238E27FC236}">
                      <a16:creationId xmlns:a16="http://schemas.microsoft.com/office/drawing/2014/main" id="{EAF37AEE-483F-BB4A-B6B0-DDCC874E4935}"/>
                    </a:ext>
                  </a:extLst>
                </p:cNvPr>
                <p:cNvSpPr txBox="1">
                  <a:spLocks noRot="1" noChangeAspect="1" noMove="1" noResize="1" noEditPoints="1" noAdjustHandles="1" noChangeArrowheads="1" noChangeShapeType="1" noTextEdit="1"/>
                </p:cNvSpPr>
                <p:nvPr/>
              </p:nvSpPr>
              <p:spPr>
                <a:xfrm>
                  <a:off x="5049184" y="4226536"/>
                  <a:ext cx="517386" cy="283604"/>
                </a:xfrm>
                <a:prstGeom prst="rect">
                  <a:avLst/>
                </a:prstGeom>
                <a:blipFill>
                  <a:blip r:embed="rId19"/>
                  <a:stretch>
                    <a:fillRect l="-9524" b="-21739"/>
                  </a:stretch>
                </a:blipFill>
              </p:spPr>
              <p:txBody>
                <a:bodyPr/>
                <a:lstStyle/>
                <a:p>
                  <a:r>
                    <a:rPr lang="en-GB">
                      <a:noFill/>
                    </a:rPr>
                    <a:t> </a:t>
                  </a:r>
                </a:p>
              </p:txBody>
            </p:sp>
          </mc:Fallback>
        </mc:AlternateContent>
        <p:sp>
          <p:nvSpPr>
            <p:cNvPr id="246" name="Rectangle 245">
              <a:extLst>
                <a:ext uri="{FF2B5EF4-FFF2-40B4-BE49-F238E27FC236}">
                  <a16:creationId xmlns:a16="http://schemas.microsoft.com/office/drawing/2014/main" id="{35CF6C7C-0CA3-B74D-ABA2-D4AEDF1C1849}"/>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7" name="Group 246">
            <a:extLst>
              <a:ext uri="{FF2B5EF4-FFF2-40B4-BE49-F238E27FC236}">
                <a16:creationId xmlns:a16="http://schemas.microsoft.com/office/drawing/2014/main" id="{91FA31BD-3A8D-F54C-A2E5-8EDB74D867C8}"/>
              </a:ext>
            </a:extLst>
          </p:cNvPr>
          <p:cNvGrpSpPr/>
          <p:nvPr/>
        </p:nvGrpSpPr>
        <p:grpSpPr>
          <a:xfrm>
            <a:off x="5957668" y="4342800"/>
            <a:ext cx="500952" cy="440815"/>
            <a:chOff x="4981999" y="4080230"/>
            <a:chExt cx="500952" cy="440815"/>
          </a:xfrm>
        </p:grpSpPr>
        <p:sp>
          <p:nvSpPr>
            <p:cNvPr id="248" name="Rectangle 247">
              <a:extLst>
                <a:ext uri="{FF2B5EF4-FFF2-40B4-BE49-F238E27FC236}">
                  <a16:creationId xmlns:a16="http://schemas.microsoft.com/office/drawing/2014/main" id="{F71FA89E-545D-104D-B4F5-8A177A7281FF}"/>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Rectangle 248">
              <a:extLst>
                <a:ext uri="{FF2B5EF4-FFF2-40B4-BE49-F238E27FC236}">
                  <a16:creationId xmlns:a16="http://schemas.microsoft.com/office/drawing/2014/main" id="{D6493E15-11FB-AB44-B0DF-3633F56B2E2E}"/>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1DCEC11A-8605-004E-A8A1-525E9CB339C3}"/>
                    </a:ext>
                  </a:extLst>
                </p:cNvPr>
                <p:cNvSpPr txBox="1"/>
                <p:nvPr/>
              </p:nvSpPr>
              <p:spPr>
                <a:xfrm>
                  <a:off x="5130097" y="4240263"/>
                  <a:ext cx="352854"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𝑈</m:t>
                            </m:r>
                          </m:sup>
                        </m:sSubSup>
                      </m:oMath>
                    </m:oMathPara>
                  </a14:m>
                  <a:endParaRPr lang="en-GB" dirty="0"/>
                </a:p>
              </p:txBody>
            </p:sp>
          </mc:Choice>
          <mc:Fallback xmlns="">
            <p:sp>
              <p:nvSpPr>
                <p:cNvPr id="250" name="TextBox 249">
                  <a:extLst>
                    <a:ext uri="{FF2B5EF4-FFF2-40B4-BE49-F238E27FC236}">
                      <a16:creationId xmlns:a16="http://schemas.microsoft.com/office/drawing/2014/main" id="{1DCEC11A-8605-004E-A8A1-525E9CB339C3}"/>
                    </a:ext>
                  </a:extLst>
                </p:cNvPr>
                <p:cNvSpPr txBox="1">
                  <a:spLocks noRot="1" noChangeAspect="1" noMove="1" noResize="1" noEditPoints="1" noAdjustHandles="1" noChangeArrowheads="1" noChangeShapeType="1" noTextEdit="1"/>
                </p:cNvSpPr>
                <p:nvPr/>
              </p:nvSpPr>
              <p:spPr>
                <a:xfrm>
                  <a:off x="5130097" y="4240263"/>
                  <a:ext cx="352854" cy="280782"/>
                </a:xfrm>
                <a:prstGeom prst="rect">
                  <a:avLst/>
                </a:prstGeom>
                <a:blipFill>
                  <a:blip r:embed="rId20"/>
                  <a:stretch>
                    <a:fillRect l="-13793" b="-21739"/>
                  </a:stretch>
                </a:blipFill>
              </p:spPr>
              <p:txBody>
                <a:bodyPr/>
                <a:lstStyle/>
                <a:p>
                  <a:r>
                    <a:rPr lang="en-GB">
                      <a:noFill/>
                    </a:rPr>
                    <a:t> </a:t>
                  </a:r>
                </a:p>
              </p:txBody>
            </p:sp>
          </mc:Fallback>
        </mc:AlternateContent>
        <p:sp>
          <p:nvSpPr>
            <p:cNvPr id="251" name="Rectangle 250">
              <a:extLst>
                <a:ext uri="{FF2B5EF4-FFF2-40B4-BE49-F238E27FC236}">
                  <a16:creationId xmlns:a16="http://schemas.microsoft.com/office/drawing/2014/main" id="{FBA10E0B-1B8C-7D40-AB74-AB2AF5D2AAA0}"/>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2" name="Straight Connector 251">
            <a:extLst>
              <a:ext uri="{FF2B5EF4-FFF2-40B4-BE49-F238E27FC236}">
                <a16:creationId xmlns:a16="http://schemas.microsoft.com/office/drawing/2014/main" id="{BCB91EEE-27D3-3748-9A97-57B327D2E781}"/>
              </a:ext>
            </a:extLst>
          </p:cNvPr>
          <p:cNvCxnSpPr>
            <a:cxnSpLocks/>
            <a:stCxn id="246" idx="0"/>
            <a:endCxn id="207" idx="0"/>
          </p:cNvCxnSpPr>
          <p:nvPr/>
        </p:nvCxnSpPr>
        <p:spPr>
          <a:xfrm>
            <a:off x="2865155" y="4436283"/>
            <a:ext cx="867071" cy="128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114DBDB-E87D-CB41-81DF-FEAB641A4AE7}"/>
              </a:ext>
            </a:extLst>
          </p:cNvPr>
          <p:cNvCxnSpPr>
            <a:cxnSpLocks/>
            <a:stCxn id="189" idx="0"/>
            <a:endCxn id="244" idx="1"/>
          </p:cNvCxnSpPr>
          <p:nvPr/>
        </p:nvCxnSpPr>
        <p:spPr>
          <a:xfrm flipV="1">
            <a:off x="2039811" y="4462203"/>
            <a:ext cx="707264" cy="101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4AF7F331-A436-CC4D-9B05-B9281824E1D2}"/>
              </a:ext>
            </a:extLst>
          </p:cNvPr>
          <p:cNvCxnSpPr>
            <a:cxnSpLocks/>
            <a:stCxn id="241" idx="2"/>
            <a:endCxn id="246" idx="0"/>
          </p:cNvCxnSpPr>
          <p:nvPr/>
        </p:nvCxnSpPr>
        <p:spPr>
          <a:xfrm flipH="1">
            <a:off x="2865155" y="4289895"/>
            <a:ext cx="2852" cy="146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B5DA39A-599D-D347-84AC-7E41C8E1C379}"/>
              </a:ext>
            </a:extLst>
          </p:cNvPr>
          <p:cNvCxnSpPr>
            <a:cxnSpLocks/>
            <a:stCxn id="251" idx="0"/>
            <a:endCxn id="198" idx="0"/>
          </p:cNvCxnSpPr>
          <p:nvPr/>
        </p:nvCxnSpPr>
        <p:spPr>
          <a:xfrm>
            <a:off x="6121828" y="4434960"/>
            <a:ext cx="731402" cy="1331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37D9C7E-843E-8844-A39A-099227CB3FA2}"/>
              </a:ext>
            </a:extLst>
          </p:cNvPr>
          <p:cNvCxnSpPr>
            <a:cxnSpLocks/>
            <a:stCxn id="231" idx="0"/>
            <a:endCxn id="249" idx="1"/>
          </p:cNvCxnSpPr>
          <p:nvPr/>
        </p:nvCxnSpPr>
        <p:spPr>
          <a:xfrm flipV="1">
            <a:off x="5483528" y="4460880"/>
            <a:ext cx="520220" cy="107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3FCCDE60-8B25-534A-87D3-6619917BBE68}"/>
              </a:ext>
            </a:extLst>
          </p:cNvPr>
          <p:cNvCxnSpPr>
            <a:cxnSpLocks/>
            <a:stCxn id="240" idx="2"/>
            <a:endCxn id="251" idx="0"/>
          </p:cNvCxnSpPr>
          <p:nvPr/>
        </p:nvCxnSpPr>
        <p:spPr>
          <a:xfrm flipH="1">
            <a:off x="6121828" y="4284597"/>
            <a:ext cx="4400" cy="150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6974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Utility Transfer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idx="1"/>
              </p:nvPr>
            </p:nvSpPr>
            <p:spPr>
              <a:xfrm>
                <a:off x="628650" y="1158241"/>
                <a:ext cx="7886700" cy="2753006"/>
              </a:xfrm>
            </p:spPr>
            <p:txBody>
              <a:bodyPr>
                <a:normAutofit/>
              </a:bodyPr>
              <a:lstStyle/>
              <a:p>
                <a:r>
                  <a:rPr lang="en-GB" dirty="0"/>
                  <a:t>Transfer (expected) utility at slice </a:t>
                </a:r>
                <a14:m>
                  <m:oMath xmlns:m="http://schemas.openxmlformats.org/officeDocument/2006/math">
                    <m:r>
                      <a:rPr lang="en-GB" i="1" dirty="0">
                        <a:latin typeface="Cambria Math" panose="02040503050406030204" pitchFamily="18" charset="0"/>
                      </a:rPr>
                      <m:t>𝑡</m:t>
                    </m:r>
                    <m:r>
                      <a:rPr lang="de-DE" b="0" i="1" dirty="0" smtClean="0">
                        <a:latin typeface="Cambria Math" panose="02040503050406030204" pitchFamily="18" charset="0"/>
                      </a:rPr>
                      <m:t>−1</m:t>
                    </m:r>
                  </m:oMath>
                </a14:m>
                <a:r>
                  <a:rPr lang="en-GB" dirty="0"/>
                  <a:t> to slice </a:t>
                </a:r>
                <a14:m>
                  <m:oMath xmlns:m="http://schemas.openxmlformats.org/officeDocument/2006/math">
                    <m:r>
                      <a:rPr lang="en-GB" i="1" dirty="0">
                        <a:latin typeface="Cambria Math" panose="02040503050406030204" pitchFamily="18" charset="0"/>
                      </a:rPr>
                      <m:t>𝑡</m:t>
                    </m:r>
                  </m:oMath>
                </a14:m>
                <a:endParaRPr lang="en-GB" dirty="0"/>
              </a:p>
              <a:p>
                <a:r>
                  <a:rPr lang="en-GB" dirty="0"/>
                  <a:t>General case: set of utility PRVs per slice </a:t>
                </a:r>
                <a14:m>
                  <m:oMath xmlns:m="http://schemas.openxmlformats.org/officeDocument/2006/math">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Sup>
                              <m:sSubSupPr>
                                <m:ctrlPr>
                                  <a:rPr lang="en-GB" i="1" dirty="0" smtClean="0">
                                    <a:latin typeface="Cambria Math" panose="02040503050406030204" pitchFamily="18" charset="0"/>
                                  </a:rPr>
                                </m:ctrlPr>
                              </m:sSubSupPr>
                              <m:e>
                                <m:r>
                                  <a:rPr lang="en-GB" i="1" dirty="0" smtClean="0">
                                    <a:latin typeface="Cambria Math" panose="02040503050406030204" pitchFamily="18" charset="0"/>
                                  </a:rPr>
                                  <m:t>𝑈</m:t>
                                </m:r>
                              </m:e>
                              <m:sub>
                                <m:r>
                                  <a:rPr lang="de-DE" b="0" i="1" dirty="0" smtClean="0">
                                    <a:latin typeface="Cambria Math" panose="02040503050406030204" pitchFamily="18" charset="0"/>
                                  </a:rPr>
                                  <m:t>𝑡</m:t>
                                </m:r>
                              </m:sub>
                              <m:sup>
                                <m:r>
                                  <a:rPr lang="de-DE" b="0" i="1" dirty="0" smtClean="0">
                                    <a:latin typeface="Cambria Math" panose="02040503050406030204" pitchFamily="18" charset="0"/>
                                  </a:rPr>
                                  <m:t>𝑢</m:t>
                                </m:r>
                              </m:sup>
                            </m:sSubSup>
                          </m:e>
                        </m:d>
                      </m:e>
                      <m:sub>
                        <m:r>
                          <a:rPr lang="de-DE" b="0" i="1" dirty="0" smtClean="0">
                            <a:latin typeface="Cambria Math" panose="02040503050406030204" pitchFamily="18" charset="0"/>
                          </a:rPr>
                          <m:t>𝑢</m:t>
                        </m:r>
                        <m:r>
                          <a:rPr lang="de-DE" b="0" i="1" dirty="0" smtClean="0">
                            <a:latin typeface="Cambria Math" panose="02040503050406030204" pitchFamily="18" charset="0"/>
                          </a:rPr>
                          <m:t>=1</m:t>
                        </m:r>
                      </m:sub>
                      <m:sup>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𝑡</m:t>
                            </m:r>
                          </m:sub>
                        </m:sSub>
                      </m:sup>
                    </m:sSubSup>
                  </m:oMath>
                </a14:m>
                <a:endParaRPr lang="en-GB" dirty="0"/>
              </a:p>
              <a:p>
                <a:pPr lvl="1"/>
                <a:r>
                  <a:rPr lang="en-GB" dirty="0"/>
                  <a:t>Two approaches</a:t>
                </a:r>
              </a:p>
              <a:p>
                <a:pPr marL="914400" lvl="1" indent="-457200">
                  <a:buFont typeface="+mj-lt"/>
                  <a:buAutoNum type="arabicPeriod" startAt="2"/>
                </a:pPr>
                <a:r>
                  <a:rPr lang="en-GB" dirty="0"/>
                  <a:t>Use a set of utility transfer functions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sSub>
                          <m:sSubPr>
                            <m:ctrlPr>
                              <a:rPr lang="de-DE" b="0" i="1" smtClean="0">
                                <a:latin typeface="Cambria Math" panose="02040503050406030204" pitchFamily="18" charset="0"/>
                              </a:rPr>
                            </m:ctrlPr>
                          </m:sSubPr>
                          <m:e>
                            <m:r>
                              <a:rPr lang="de-DE" i="1">
                                <a:latin typeface="Cambria Math" panose="02040503050406030204" pitchFamily="18" charset="0"/>
                              </a:rPr>
                              <m:t>𝑈</m:t>
                            </m:r>
                          </m:e>
                          <m:sub>
                            <m:r>
                              <a:rPr lang="de-DE" b="0" i="1" smtClean="0">
                                <a:latin typeface="Cambria Math" panose="02040503050406030204" pitchFamily="18" charset="0"/>
                              </a:rPr>
                              <m:t>𝑢</m:t>
                            </m:r>
                          </m:sub>
                        </m:sSub>
                      </m:sup>
                    </m:sSup>
                  </m:oMath>
                </a14:m>
                <a:r>
                  <a:rPr lang="en-GB" dirty="0"/>
                  <a:t> for (sets of) utility PRVs </a:t>
                </a:r>
                <a14:m>
                  <m:oMath xmlns:m="http://schemas.openxmlformats.org/officeDocument/2006/math">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Sup>
                              <m:sSubSupPr>
                                <m:ctrlPr>
                                  <a:rPr lang="en-GB" i="1" dirty="0">
                                    <a:latin typeface="Cambria Math" panose="02040503050406030204" pitchFamily="18" charset="0"/>
                                  </a:rPr>
                                </m:ctrlPr>
                              </m:sSubSupPr>
                              <m:e>
                                <m:r>
                                  <a:rPr lang="en-GB" i="1" dirty="0">
                                    <a:latin typeface="Cambria Math" panose="02040503050406030204" pitchFamily="18" charset="0"/>
                                  </a:rPr>
                                  <m:t>𝑈</m:t>
                                </m:r>
                              </m:e>
                              <m:sub>
                                <m:r>
                                  <a:rPr lang="de-DE" i="1" dirty="0">
                                    <a:latin typeface="Cambria Math" panose="02040503050406030204" pitchFamily="18" charset="0"/>
                                  </a:rPr>
                                  <m:t>𝑡</m:t>
                                </m:r>
                              </m:sub>
                              <m:sup>
                                <m:r>
                                  <a:rPr lang="de-DE" i="1" dirty="0">
                                    <a:latin typeface="Cambria Math" panose="02040503050406030204" pitchFamily="18" charset="0"/>
                                  </a:rPr>
                                  <m:t>𝑢</m:t>
                                </m:r>
                              </m:sup>
                            </m:sSubSup>
                          </m:e>
                        </m:d>
                      </m:e>
                      <m:sub>
                        <m:r>
                          <a:rPr lang="de-DE" i="1" dirty="0">
                            <a:latin typeface="Cambria Math" panose="02040503050406030204" pitchFamily="18" charset="0"/>
                          </a:rPr>
                          <m:t>𝑢</m:t>
                        </m:r>
                        <m:r>
                          <a:rPr lang="de-DE" i="1" dirty="0">
                            <a:latin typeface="Cambria Math" panose="02040503050406030204" pitchFamily="18" charset="0"/>
                          </a:rPr>
                          <m:t>=1</m:t>
                        </m:r>
                      </m:sub>
                      <m:sup>
                        <m:sSub>
                          <m:sSubPr>
                            <m:ctrlPr>
                              <a:rPr lang="de-DE" i="1" dirty="0">
                                <a:latin typeface="Cambria Math" panose="02040503050406030204" pitchFamily="18" charset="0"/>
                              </a:rPr>
                            </m:ctrlPr>
                          </m:sSubPr>
                          <m:e>
                            <m:r>
                              <a:rPr lang="de-DE" i="1" dirty="0">
                                <a:latin typeface="Cambria Math" panose="02040503050406030204" pitchFamily="18" charset="0"/>
                              </a:rPr>
                              <m:t>𝑚</m:t>
                            </m:r>
                          </m:e>
                          <m:sub>
                            <m:r>
                              <a:rPr lang="de-DE" i="1" dirty="0">
                                <a:latin typeface="Cambria Math" panose="02040503050406030204" pitchFamily="18" charset="0"/>
                              </a:rPr>
                              <m:t>𝑡</m:t>
                            </m:r>
                          </m:sub>
                        </m:sSub>
                      </m:sup>
                    </m:sSubSup>
                  </m:oMath>
                </a14:m>
                <a:r>
                  <a:rPr lang="en-GB" dirty="0"/>
                  <a:t> and only combine them at the end using a combination function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𝜑</m:t>
                        </m:r>
                      </m:e>
                      <m:sup>
                        <m:r>
                          <a:rPr lang="de-DE" i="1">
                            <a:latin typeface="Cambria Math" panose="02040503050406030204" pitchFamily="18" charset="0"/>
                            <a:ea typeface="Cambria Math" panose="02040503050406030204" pitchFamily="18" charset="0"/>
                          </a:rPr>
                          <m:t>𝑈</m:t>
                        </m:r>
                      </m:sup>
                    </m:sSup>
                  </m:oMath>
                </a14:m>
                <a:r>
                  <a:rPr lang="en-GB" dirty="0"/>
                  <a:t> </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idx="1"/>
              </p:nvPr>
            </p:nvSpPr>
            <p:spPr>
              <a:xfrm>
                <a:off x="628650" y="1158241"/>
                <a:ext cx="7886700" cy="2753006"/>
              </a:xfrm>
              <a:blipFill>
                <a:blip r:embed="rId3"/>
                <a:stretch>
                  <a:fillRect l="-1447" t="-321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578A89-181E-0E4E-BADA-4E5ADF0F7678}"/>
              </a:ext>
            </a:extLst>
          </p:cNvPr>
          <p:cNvSpPr>
            <a:spLocks noGrp="1"/>
          </p:cNvSpPr>
          <p:nvPr>
            <p:ph type="sldNum" sz="quarter" idx="12"/>
          </p:nvPr>
        </p:nvSpPr>
        <p:spPr/>
        <p:txBody>
          <a:bodyPr/>
          <a:lstStyle/>
          <a:p>
            <a:fld id="{67C9959E-8E6B-B04C-9955-EA096F41CA7A}" type="slidenum">
              <a:rPr lang="en-GB" smtClean="0"/>
              <a:t>99</a:t>
            </a:fld>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F0124B47-69F2-CF4F-9EF4-A2E8213C8B8B}"/>
                  </a:ext>
                </a:extLst>
              </p:cNvPr>
              <p:cNvSpPr txBox="1"/>
              <p:nvPr/>
            </p:nvSpPr>
            <p:spPr>
              <a:xfrm>
                <a:off x="1427194" y="5695692"/>
                <a:ext cx="1078193" cy="39519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0"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1</m:t>
                          </m:r>
                        </m:sup>
                      </m:sSubSup>
                    </m:oMath>
                  </m:oMathPara>
                </a14:m>
                <a:endParaRPr lang="en-GB" dirty="0">
                  <a:solidFill>
                    <a:schemeClr val="accent1"/>
                  </a:solidFill>
                </a:endParaRPr>
              </a:p>
            </p:txBody>
          </p:sp>
        </mc:Choice>
        <mc:Fallback xmlns="">
          <p:sp>
            <p:nvSpPr>
              <p:cNvPr id="188" name="TextBox 187">
                <a:extLst>
                  <a:ext uri="{FF2B5EF4-FFF2-40B4-BE49-F238E27FC236}">
                    <a16:creationId xmlns:a16="http://schemas.microsoft.com/office/drawing/2014/main" id="{F0124B47-69F2-CF4F-9EF4-A2E8213C8B8B}"/>
                  </a:ext>
                </a:extLst>
              </p:cNvPr>
              <p:cNvSpPr txBox="1">
                <a:spLocks noRot="1" noChangeAspect="1" noMove="1" noResize="1" noEditPoints="1" noAdjustHandles="1" noChangeArrowheads="1" noChangeShapeType="1" noTextEdit="1"/>
              </p:cNvSpPr>
              <p:nvPr/>
            </p:nvSpPr>
            <p:spPr>
              <a:xfrm>
                <a:off x="1427194" y="5695692"/>
                <a:ext cx="1078193" cy="395194"/>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96AE68E1-BC17-764E-8DDD-21CB14E146B4}"/>
                  </a:ext>
                </a:extLst>
              </p:cNvPr>
              <p:cNvSpPr txBox="1"/>
              <p:nvPr/>
            </p:nvSpPr>
            <p:spPr>
              <a:xfrm>
                <a:off x="1306392" y="4045720"/>
                <a:ext cx="1466838" cy="558273"/>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smtClean="0">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rPr>
                            <m:t>−1</m:t>
                          </m:r>
                        </m:sub>
                        <m:sup>
                          <m:r>
                            <a:rPr lang="de-DE" b="0" i="1" smtClean="0">
                              <a:latin typeface="Cambria Math" panose="02040503050406030204" pitchFamily="18" charset="0"/>
                            </a:rPr>
                            <m:t>1</m:t>
                          </m:r>
                        </m:sup>
                      </m:sSubSup>
                    </m:oMath>
                  </m:oMathPara>
                </a14:m>
                <a:endParaRPr lang="en-GB" dirty="0"/>
              </a:p>
            </p:txBody>
          </p:sp>
        </mc:Choice>
        <mc:Fallback xmlns="">
          <p:sp>
            <p:nvSpPr>
              <p:cNvPr id="189" name="TextBox 188">
                <a:extLst>
                  <a:ext uri="{FF2B5EF4-FFF2-40B4-BE49-F238E27FC236}">
                    <a16:creationId xmlns:a16="http://schemas.microsoft.com/office/drawing/2014/main" id="{96AE68E1-BC17-764E-8DDD-21CB14E146B4}"/>
                  </a:ext>
                </a:extLst>
              </p:cNvPr>
              <p:cNvSpPr txBox="1">
                <a:spLocks noRot="1" noChangeAspect="1" noMove="1" noResize="1" noEditPoints="1" noAdjustHandles="1" noChangeArrowheads="1" noChangeShapeType="1" noTextEdit="1"/>
              </p:cNvSpPr>
              <p:nvPr/>
            </p:nvSpPr>
            <p:spPr>
              <a:xfrm>
                <a:off x="1306392" y="4045720"/>
                <a:ext cx="1466838" cy="558273"/>
              </a:xfrm>
              <a:prstGeom prst="diamond">
                <a:avLst/>
              </a:prstGeom>
              <a:blipFill>
                <a:blip r:embed="rId5"/>
                <a:stretch>
                  <a:fillRect/>
                </a:stretch>
              </a:blipFill>
              <a:ln>
                <a:solidFill>
                  <a:schemeClr val="tx1"/>
                </a:solidFill>
              </a:ln>
            </p:spPr>
            <p:txBody>
              <a:bodyPr/>
              <a:lstStyle/>
              <a:p>
                <a:r>
                  <a:rPr lang="en-GB">
                    <a:noFill/>
                  </a:rPr>
                  <a:t> </a:t>
                </a:r>
              </a:p>
            </p:txBody>
          </p:sp>
        </mc:Fallback>
      </mc:AlternateContent>
      <p:cxnSp>
        <p:nvCxnSpPr>
          <p:cNvPr id="190" name="Straight Connector 189">
            <a:extLst>
              <a:ext uri="{FF2B5EF4-FFF2-40B4-BE49-F238E27FC236}">
                <a16:creationId xmlns:a16="http://schemas.microsoft.com/office/drawing/2014/main" id="{BE6A2520-415D-CA4A-B2B0-1AA93AA6A760}"/>
              </a:ext>
            </a:extLst>
          </p:cNvPr>
          <p:cNvCxnSpPr>
            <a:cxnSpLocks/>
            <a:stCxn id="189" idx="2"/>
            <a:endCxn id="194" idx="0"/>
          </p:cNvCxnSpPr>
          <p:nvPr/>
        </p:nvCxnSpPr>
        <p:spPr>
          <a:xfrm>
            <a:off x="2039811" y="4603993"/>
            <a:ext cx="0" cy="715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3192E84-83C8-764F-964B-E6E70A1CCA98}"/>
              </a:ext>
            </a:extLst>
          </p:cNvPr>
          <p:cNvCxnSpPr>
            <a:cxnSpLocks/>
            <a:stCxn id="188" idx="0"/>
            <a:endCxn id="194" idx="1"/>
          </p:cNvCxnSpPr>
          <p:nvPr/>
        </p:nvCxnSpPr>
        <p:spPr>
          <a:xfrm flipV="1">
            <a:off x="1966291" y="5391782"/>
            <a:ext cx="1520"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B46791E8-324D-2F42-89F5-91514739EF7E}"/>
              </a:ext>
            </a:extLst>
          </p:cNvPr>
          <p:cNvGrpSpPr/>
          <p:nvPr/>
        </p:nvGrpSpPr>
        <p:grpSpPr>
          <a:xfrm>
            <a:off x="1921731" y="5273702"/>
            <a:ext cx="703999" cy="438430"/>
            <a:chOff x="6669977" y="2891240"/>
            <a:chExt cx="703999" cy="438430"/>
          </a:xfrm>
        </p:grpSpPr>
        <p:sp>
          <p:nvSpPr>
            <p:cNvPr id="193" name="Rectangle 192">
              <a:extLst>
                <a:ext uri="{FF2B5EF4-FFF2-40B4-BE49-F238E27FC236}">
                  <a16:creationId xmlns:a16="http://schemas.microsoft.com/office/drawing/2014/main" id="{4B1AE2B4-6444-2A43-895C-CB16F6E9EABE}"/>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3BE51362-BD3D-8B43-A688-4BCCE368D43A}"/>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F0E3FB8-DFDD-7F42-B6C4-CB2FA2DF0D6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28EC5436-3C9D-7A4D-8EBA-10D7995B6F74}"/>
                    </a:ext>
                  </a:extLst>
                </p:cNvPr>
                <p:cNvSpPr txBox="1"/>
                <p:nvPr/>
              </p:nvSpPr>
              <p:spPr>
                <a:xfrm>
                  <a:off x="6880508" y="3008172"/>
                  <a:ext cx="493468" cy="321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1</m:t>
                                </m:r>
                              </m:sup>
                            </m:sSup>
                          </m:sup>
                        </m:sSubSup>
                      </m:oMath>
                    </m:oMathPara>
                  </a14:m>
                  <a:endParaRPr lang="en-GB" dirty="0"/>
                </a:p>
              </p:txBody>
            </p:sp>
          </mc:Choice>
          <mc:Fallback xmlns="">
            <p:sp>
              <p:nvSpPr>
                <p:cNvPr id="196" name="TextBox 195">
                  <a:extLst>
                    <a:ext uri="{FF2B5EF4-FFF2-40B4-BE49-F238E27FC236}">
                      <a16:creationId xmlns:a16="http://schemas.microsoft.com/office/drawing/2014/main" id="{28EC5436-3C9D-7A4D-8EBA-10D7995B6F74}"/>
                    </a:ext>
                  </a:extLst>
                </p:cNvPr>
                <p:cNvSpPr txBox="1">
                  <a:spLocks noRot="1" noChangeAspect="1" noMove="1" noResize="1" noEditPoints="1" noAdjustHandles="1" noChangeArrowheads="1" noChangeShapeType="1" noTextEdit="1"/>
                </p:cNvSpPr>
                <p:nvPr/>
              </p:nvSpPr>
              <p:spPr>
                <a:xfrm>
                  <a:off x="6880508" y="3008172"/>
                  <a:ext cx="493468" cy="321498"/>
                </a:xfrm>
                <a:prstGeom prst="rect">
                  <a:avLst/>
                </a:prstGeom>
                <a:blipFill>
                  <a:blip r:embed="rId6"/>
                  <a:stretch>
                    <a:fillRect l="-12821" b="-1851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DD422648-347A-A142-8D7F-9E75D985343A}"/>
                  </a:ext>
                </a:extLst>
              </p:cNvPr>
              <p:cNvSpPr txBox="1"/>
              <p:nvPr/>
            </p:nvSpPr>
            <p:spPr>
              <a:xfrm>
                <a:off x="6362181" y="5700151"/>
                <a:ext cx="840984" cy="39203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sub>
                        <m:sup>
                          <m:r>
                            <a:rPr lang="de-DE" b="0" i="1" smtClean="0">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197" name="TextBox 196">
                <a:extLst>
                  <a:ext uri="{FF2B5EF4-FFF2-40B4-BE49-F238E27FC236}">
                    <a16:creationId xmlns:a16="http://schemas.microsoft.com/office/drawing/2014/main" id="{DD422648-347A-A142-8D7F-9E75D985343A}"/>
                  </a:ext>
                </a:extLst>
              </p:cNvPr>
              <p:cNvSpPr txBox="1">
                <a:spLocks noRot="1" noChangeAspect="1" noMove="1" noResize="1" noEditPoints="1" noAdjustHandles="1" noChangeArrowheads="1" noChangeShapeType="1" noTextEdit="1"/>
              </p:cNvSpPr>
              <p:nvPr/>
            </p:nvSpPr>
            <p:spPr>
              <a:xfrm>
                <a:off x="6362181" y="5700151"/>
                <a:ext cx="840984" cy="39203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2E3AE764-F3B2-2B44-8675-F92F387F1ADD}"/>
                  </a:ext>
                </a:extLst>
              </p:cNvPr>
              <p:cNvSpPr txBox="1"/>
              <p:nvPr/>
            </p:nvSpPr>
            <p:spPr>
              <a:xfrm>
                <a:off x="6281167" y="4568067"/>
                <a:ext cx="1144125" cy="553814"/>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2</m:t>
                          </m:r>
                        </m:sup>
                      </m:sSubSup>
                    </m:oMath>
                  </m:oMathPara>
                </a14:m>
                <a:endParaRPr lang="en-GB" dirty="0"/>
              </a:p>
            </p:txBody>
          </p:sp>
        </mc:Choice>
        <mc:Fallback xmlns="">
          <p:sp>
            <p:nvSpPr>
              <p:cNvPr id="198" name="TextBox 197">
                <a:extLst>
                  <a:ext uri="{FF2B5EF4-FFF2-40B4-BE49-F238E27FC236}">
                    <a16:creationId xmlns:a16="http://schemas.microsoft.com/office/drawing/2014/main" id="{2E3AE764-F3B2-2B44-8675-F92F387F1ADD}"/>
                  </a:ext>
                </a:extLst>
              </p:cNvPr>
              <p:cNvSpPr txBox="1">
                <a:spLocks noRot="1" noChangeAspect="1" noMove="1" noResize="1" noEditPoints="1" noAdjustHandles="1" noChangeArrowheads="1" noChangeShapeType="1" noTextEdit="1"/>
              </p:cNvSpPr>
              <p:nvPr/>
            </p:nvSpPr>
            <p:spPr>
              <a:xfrm>
                <a:off x="6281167" y="4568067"/>
                <a:ext cx="1144125" cy="553814"/>
              </a:xfrm>
              <a:prstGeom prst="diamond">
                <a:avLst/>
              </a:prstGeom>
              <a:blipFill>
                <a:blip r:embed="rId8"/>
                <a:stretch>
                  <a:fillRect/>
                </a:stretch>
              </a:blipFill>
              <a:ln>
                <a:solidFill>
                  <a:schemeClr val="tx1"/>
                </a:solidFill>
              </a:ln>
            </p:spPr>
            <p:txBody>
              <a:bodyPr/>
              <a:lstStyle/>
              <a:p>
                <a:r>
                  <a:rPr lang="en-GB">
                    <a:noFill/>
                  </a:rPr>
                  <a:t> </a:t>
                </a:r>
              </a:p>
            </p:txBody>
          </p:sp>
        </mc:Fallback>
      </mc:AlternateContent>
      <p:cxnSp>
        <p:nvCxnSpPr>
          <p:cNvPr id="199" name="Straight Connector 198">
            <a:extLst>
              <a:ext uri="{FF2B5EF4-FFF2-40B4-BE49-F238E27FC236}">
                <a16:creationId xmlns:a16="http://schemas.microsoft.com/office/drawing/2014/main" id="{AD805632-6228-0A4B-A753-C94EE3518D35}"/>
              </a:ext>
            </a:extLst>
          </p:cNvPr>
          <p:cNvCxnSpPr>
            <a:cxnSpLocks/>
            <a:stCxn id="198" idx="2"/>
            <a:endCxn id="203" idx="0"/>
          </p:cNvCxnSpPr>
          <p:nvPr/>
        </p:nvCxnSpPr>
        <p:spPr>
          <a:xfrm>
            <a:off x="6853230" y="5121881"/>
            <a:ext cx="1109" cy="20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82870D0-2F79-B44B-B059-166BB017B969}"/>
              </a:ext>
            </a:extLst>
          </p:cNvPr>
          <p:cNvCxnSpPr>
            <a:cxnSpLocks/>
            <a:stCxn id="197" idx="0"/>
            <a:endCxn id="203" idx="1"/>
          </p:cNvCxnSpPr>
          <p:nvPr/>
        </p:nvCxnSpPr>
        <p:spPr>
          <a:xfrm flipH="1" flipV="1">
            <a:off x="6782339" y="5396241"/>
            <a:ext cx="334"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4F46DC2F-1040-CA45-A360-8861EFD1C1D8}"/>
              </a:ext>
            </a:extLst>
          </p:cNvPr>
          <p:cNvGrpSpPr/>
          <p:nvPr/>
        </p:nvGrpSpPr>
        <p:grpSpPr>
          <a:xfrm>
            <a:off x="6736259" y="5278161"/>
            <a:ext cx="636609" cy="436250"/>
            <a:chOff x="6669977" y="2891240"/>
            <a:chExt cx="636609" cy="436250"/>
          </a:xfrm>
        </p:grpSpPr>
        <p:sp>
          <p:nvSpPr>
            <p:cNvPr id="202" name="Rectangle 201">
              <a:extLst>
                <a:ext uri="{FF2B5EF4-FFF2-40B4-BE49-F238E27FC236}">
                  <a16:creationId xmlns:a16="http://schemas.microsoft.com/office/drawing/2014/main" id="{CC080F99-074C-6E45-B6D7-ED11C493D3E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829730-45D9-1641-BAFC-0F97D37C6F3E}"/>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02540C-E68A-BD40-8F31-5F02493B5906}"/>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60F583CA-6BE1-6D43-A114-798A05B160FD}"/>
                    </a:ext>
                  </a:extLst>
                </p:cNvPr>
                <p:cNvSpPr txBox="1"/>
                <p:nvPr/>
              </p:nvSpPr>
              <p:spPr>
                <a:xfrm>
                  <a:off x="6880508" y="3008172"/>
                  <a:ext cx="426078"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2</m:t>
                                </m:r>
                              </m:sup>
                            </m:sSup>
                          </m:sup>
                        </m:sSubSup>
                      </m:oMath>
                    </m:oMathPara>
                  </a14:m>
                  <a:endParaRPr lang="en-GB" dirty="0"/>
                </a:p>
              </p:txBody>
            </p:sp>
          </mc:Choice>
          <mc:Fallback xmlns="">
            <p:sp>
              <p:nvSpPr>
                <p:cNvPr id="205" name="TextBox 204">
                  <a:extLst>
                    <a:ext uri="{FF2B5EF4-FFF2-40B4-BE49-F238E27FC236}">
                      <a16:creationId xmlns:a16="http://schemas.microsoft.com/office/drawing/2014/main" id="{60F583CA-6BE1-6D43-A114-798A05B160FD}"/>
                    </a:ext>
                  </a:extLst>
                </p:cNvPr>
                <p:cNvSpPr txBox="1">
                  <a:spLocks noRot="1" noChangeAspect="1" noMove="1" noResize="1" noEditPoints="1" noAdjustHandles="1" noChangeArrowheads="1" noChangeShapeType="1" noTextEdit="1"/>
                </p:cNvSpPr>
                <p:nvPr/>
              </p:nvSpPr>
              <p:spPr>
                <a:xfrm>
                  <a:off x="6880508" y="3008172"/>
                  <a:ext cx="426078" cy="319318"/>
                </a:xfrm>
                <a:prstGeom prst="rect">
                  <a:avLst/>
                </a:prstGeom>
                <a:blipFill>
                  <a:blip r:embed="rId9"/>
                  <a:stretch>
                    <a:fillRect l="-11429" b="-1923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1F45B3D1-000C-7848-9F63-5D98B67D0BE6}"/>
                  </a:ext>
                </a:extLst>
              </p:cNvPr>
              <p:cNvSpPr txBox="1"/>
              <p:nvPr/>
            </p:nvSpPr>
            <p:spPr>
              <a:xfrm>
                <a:off x="3119609" y="5697165"/>
                <a:ext cx="1078193" cy="39600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206" name="TextBox 205">
                <a:extLst>
                  <a:ext uri="{FF2B5EF4-FFF2-40B4-BE49-F238E27FC236}">
                    <a16:creationId xmlns:a16="http://schemas.microsoft.com/office/drawing/2014/main" id="{1F45B3D1-000C-7848-9F63-5D98B67D0BE6}"/>
                  </a:ext>
                </a:extLst>
              </p:cNvPr>
              <p:cNvSpPr txBox="1">
                <a:spLocks noRot="1" noChangeAspect="1" noMove="1" noResize="1" noEditPoints="1" noAdjustHandles="1" noChangeArrowheads="1" noChangeShapeType="1" noTextEdit="1"/>
              </p:cNvSpPr>
              <p:nvPr/>
            </p:nvSpPr>
            <p:spPr>
              <a:xfrm>
                <a:off x="3119609" y="5697165"/>
                <a:ext cx="1078193" cy="39600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03E01528-EEBE-E046-8875-096681C67002}"/>
                  </a:ext>
                </a:extLst>
              </p:cNvPr>
              <p:cNvSpPr txBox="1"/>
              <p:nvPr/>
            </p:nvSpPr>
            <p:spPr>
              <a:xfrm>
                <a:off x="2998807" y="4565081"/>
                <a:ext cx="1466838" cy="559418"/>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rPr>
                            <m:t>2</m:t>
                          </m:r>
                        </m:sup>
                      </m:sSubSup>
                    </m:oMath>
                  </m:oMathPara>
                </a14:m>
                <a:endParaRPr lang="en-GB" dirty="0"/>
              </a:p>
            </p:txBody>
          </p:sp>
        </mc:Choice>
        <mc:Fallback xmlns="">
          <p:sp>
            <p:nvSpPr>
              <p:cNvPr id="207" name="TextBox 206">
                <a:extLst>
                  <a:ext uri="{FF2B5EF4-FFF2-40B4-BE49-F238E27FC236}">
                    <a16:creationId xmlns:a16="http://schemas.microsoft.com/office/drawing/2014/main" id="{03E01528-EEBE-E046-8875-096681C67002}"/>
                  </a:ext>
                </a:extLst>
              </p:cNvPr>
              <p:cNvSpPr txBox="1">
                <a:spLocks noRot="1" noChangeAspect="1" noMove="1" noResize="1" noEditPoints="1" noAdjustHandles="1" noChangeArrowheads="1" noChangeShapeType="1" noTextEdit="1"/>
              </p:cNvSpPr>
              <p:nvPr/>
            </p:nvSpPr>
            <p:spPr>
              <a:xfrm>
                <a:off x="2998807" y="4565081"/>
                <a:ext cx="1466838" cy="559418"/>
              </a:xfrm>
              <a:prstGeom prst="diamond">
                <a:avLst/>
              </a:prstGeom>
              <a:blipFill>
                <a:blip r:embed="rId11"/>
                <a:stretch>
                  <a:fillRect/>
                </a:stretch>
              </a:blipFill>
              <a:ln>
                <a:solidFill>
                  <a:schemeClr val="tx1"/>
                </a:solidFill>
              </a:ln>
            </p:spPr>
            <p:txBody>
              <a:bodyPr/>
              <a:lstStyle/>
              <a:p>
                <a:r>
                  <a:rPr lang="en-GB">
                    <a:noFill/>
                  </a:rPr>
                  <a:t> </a:t>
                </a:r>
              </a:p>
            </p:txBody>
          </p:sp>
        </mc:Fallback>
      </mc:AlternateContent>
      <p:cxnSp>
        <p:nvCxnSpPr>
          <p:cNvPr id="208" name="Straight Connector 207">
            <a:extLst>
              <a:ext uri="{FF2B5EF4-FFF2-40B4-BE49-F238E27FC236}">
                <a16:creationId xmlns:a16="http://schemas.microsoft.com/office/drawing/2014/main" id="{166A5D11-0B8A-4B48-AB47-257CB58E35CD}"/>
              </a:ext>
            </a:extLst>
          </p:cNvPr>
          <p:cNvCxnSpPr>
            <a:cxnSpLocks/>
            <a:stCxn id="207" idx="2"/>
            <a:endCxn id="212" idx="0"/>
          </p:cNvCxnSpPr>
          <p:nvPr/>
        </p:nvCxnSpPr>
        <p:spPr>
          <a:xfrm>
            <a:off x="3732226" y="5124499"/>
            <a:ext cx="0" cy="196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461D177-565B-D349-AD03-36EE3FDFAC15}"/>
              </a:ext>
            </a:extLst>
          </p:cNvPr>
          <p:cNvCxnSpPr>
            <a:cxnSpLocks/>
            <a:stCxn id="206" idx="0"/>
            <a:endCxn id="212" idx="1"/>
          </p:cNvCxnSpPr>
          <p:nvPr/>
        </p:nvCxnSpPr>
        <p:spPr>
          <a:xfrm flipV="1">
            <a:off x="3658706" y="5393255"/>
            <a:ext cx="1520"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ADC9D2EE-900B-494F-8754-A15A8D437BAD}"/>
              </a:ext>
            </a:extLst>
          </p:cNvPr>
          <p:cNvGrpSpPr/>
          <p:nvPr/>
        </p:nvGrpSpPr>
        <p:grpSpPr>
          <a:xfrm>
            <a:off x="3614146" y="5275175"/>
            <a:ext cx="703999" cy="439071"/>
            <a:chOff x="6669977" y="2891240"/>
            <a:chExt cx="703999" cy="439071"/>
          </a:xfrm>
        </p:grpSpPr>
        <p:sp>
          <p:nvSpPr>
            <p:cNvPr id="211" name="Rectangle 210">
              <a:extLst>
                <a:ext uri="{FF2B5EF4-FFF2-40B4-BE49-F238E27FC236}">
                  <a16:creationId xmlns:a16="http://schemas.microsoft.com/office/drawing/2014/main" id="{65DA6268-C6F5-634F-A2F1-77AC14C7BAE4}"/>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C76708B-B910-E245-B572-822F999100C1}"/>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90852BCF-B2DA-9042-8B23-DDDE4EC4F8F3}"/>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CA9EE98E-0C78-1049-BCC3-A85A683D6191}"/>
                    </a:ext>
                  </a:extLst>
                </p:cNvPr>
                <p:cNvSpPr txBox="1"/>
                <p:nvPr/>
              </p:nvSpPr>
              <p:spPr>
                <a:xfrm>
                  <a:off x="6880508" y="3008172"/>
                  <a:ext cx="493468" cy="322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2</m:t>
                                </m:r>
                              </m:sup>
                            </m:sSup>
                          </m:sup>
                        </m:sSubSup>
                      </m:oMath>
                    </m:oMathPara>
                  </a14:m>
                  <a:endParaRPr lang="en-GB" dirty="0"/>
                </a:p>
              </p:txBody>
            </p:sp>
          </mc:Choice>
          <mc:Fallback xmlns="">
            <p:sp>
              <p:nvSpPr>
                <p:cNvPr id="214" name="TextBox 213">
                  <a:extLst>
                    <a:ext uri="{FF2B5EF4-FFF2-40B4-BE49-F238E27FC236}">
                      <a16:creationId xmlns:a16="http://schemas.microsoft.com/office/drawing/2014/main" id="{CA9EE98E-0C78-1049-BCC3-A85A683D6191}"/>
                    </a:ext>
                  </a:extLst>
                </p:cNvPr>
                <p:cNvSpPr txBox="1">
                  <a:spLocks noRot="1" noChangeAspect="1" noMove="1" noResize="1" noEditPoints="1" noAdjustHandles="1" noChangeArrowheads="1" noChangeShapeType="1" noTextEdit="1"/>
                </p:cNvSpPr>
                <p:nvPr/>
              </p:nvSpPr>
              <p:spPr>
                <a:xfrm>
                  <a:off x="6880508" y="3008172"/>
                  <a:ext cx="493468" cy="322139"/>
                </a:xfrm>
                <a:prstGeom prst="rect">
                  <a:avLst/>
                </a:prstGeom>
                <a:blipFill>
                  <a:blip r:embed="rId12"/>
                  <a:stretch>
                    <a:fillRect l="-10000" t="-3846" r="-2500" b="-19231"/>
                  </a:stretch>
                </a:blipFill>
              </p:spPr>
              <p:txBody>
                <a:bodyPr/>
                <a:lstStyle/>
                <a:p>
                  <a:r>
                    <a:rPr lang="en-GB">
                      <a:noFill/>
                    </a:rPr>
                    <a:t> </a:t>
                  </a:r>
                </a:p>
              </p:txBody>
            </p:sp>
          </mc:Fallback>
        </mc:AlternateContent>
      </p:grpSp>
      <p:sp>
        <p:nvSpPr>
          <p:cNvPr id="224" name="Oval 223">
            <a:extLst>
              <a:ext uri="{FF2B5EF4-FFF2-40B4-BE49-F238E27FC236}">
                <a16:creationId xmlns:a16="http://schemas.microsoft.com/office/drawing/2014/main" id="{2438F5BF-1062-6041-A0AB-D5EDED0F66D5}"/>
              </a:ext>
            </a:extLst>
          </p:cNvPr>
          <p:cNvSpPr/>
          <p:nvPr/>
        </p:nvSpPr>
        <p:spPr>
          <a:xfrm>
            <a:off x="923920" y="6176963"/>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5" name="Straight Connector 224">
            <a:extLst>
              <a:ext uri="{FF2B5EF4-FFF2-40B4-BE49-F238E27FC236}">
                <a16:creationId xmlns:a16="http://schemas.microsoft.com/office/drawing/2014/main" id="{E3EE4AEA-2DAE-794A-8F48-27F367A2CD12}"/>
              </a:ext>
            </a:extLst>
          </p:cNvPr>
          <p:cNvCxnSpPr>
            <a:cxnSpLocks/>
            <a:endCxn id="197" idx="4"/>
          </p:cNvCxnSpPr>
          <p:nvPr/>
        </p:nvCxnSpPr>
        <p:spPr>
          <a:xfrm flipV="1">
            <a:off x="6628140" y="6092189"/>
            <a:ext cx="154533" cy="397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0FDDD06-0C3F-1540-A28C-4C2CAB02C186}"/>
              </a:ext>
            </a:extLst>
          </p:cNvPr>
          <p:cNvCxnSpPr>
            <a:cxnSpLocks/>
            <a:endCxn id="188" idx="4"/>
          </p:cNvCxnSpPr>
          <p:nvPr/>
        </p:nvCxnSpPr>
        <p:spPr>
          <a:xfrm flipH="1" flipV="1">
            <a:off x="1966291" y="6090886"/>
            <a:ext cx="99440" cy="376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204C7F9-7B2F-5A4E-9D13-9F1682763142}"/>
              </a:ext>
            </a:extLst>
          </p:cNvPr>
          <p:cNvCxnSpPr>
            <a:cxnSpLocks/>
            <a:endCxn id="206" idx="4"/>
          </p:cNvCxnSpPr>
          <p:nvPr/>
        </p:nvCxnSpPr>
        <p:spPr>
          <a:xfrm flipH="1" flipV="1">
            <a:off x="3658706" y="6093170"/>
            <a:ext cx="73520" cy="374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1A43F5A5-F087-5C43-9693-97C1AACD1902}"/>
                  </a:ext>
                </a:extLst>
              </p:cNvPr>
              <p:cNvSpPr txBox="1"/>
              <p:nvPr/>
            </p:nvSpPr>
            <p:spPr>
              <a:xfrm>
                <a:off x="4992479" y="5700151"/>
                <a:ext cx="840984" cy="39122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0"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𝑡</m:t>
                          </m:r>
                        </m:sub>
                        <m:sup>
                          <m:r>
                            <a:rPr lang="de-DE" b="0" i="1" smtClean="0">
                              <a:solidFill>
                                <a:schemeClr val="accent1"/>
                              </a:solidFill>
                              <a:latin typeface="Cambria Math" panose="02040503050406030204" pitchFamily="18" charset="0"/>
                            </a:rPr>
                            <m:t>1</m:t>
                          </m:r>
                        </m:sup>
                      </m:sSubSup>
                    </m:oMath>
                  </m:oMathPara>
                </a14:m>
                <a:endParaRPr lang="en-GB" dirty="0">
                  <a:solidFill>
                    <a:schemeClr val="accent1"/>
                  </a:solidFill>
                </a:endParaRPr>
              </a:p>
            </p:txBody>
          </p:sp>
        </mc:Choice>
        <mc:Fallback xmlns="">
          <p:sp>
            <p:nvSpPr>
              <p:cNvPr id="230" name="TextBox 229">
                <a:extLst>
                  <a:ext uri="{FF2B5EF4-FFF2-40B4-BE49-F238E27FC236}">
                    <a16:creationId xmlns:a16="http://schemas.microsoft.com/office/drawing/2014/main" id="{1A43F5A5-F087-5C43-9693-97C1AACD1902}"/>
                  </a:ext>
                </a:extLst>
              </p:cNvPr>
              <p:cNvSpPr txBox="1">
                <a:spLocks noRot="1" noChangeAspect="1" noMove="1" noResize="1" noEditPoints="1" noAdjustHandles="1" noChangeArrowheads="1" noChangeShapeType="1" noTextEdit="1"/>
              </p:cNvSpPr>
              <p:nvPr/>
            </p:nvSpPr>
            <p:spPr>
              <a:xfrm>
                <a:off x="4992479" y="5700151"/>
                <a:ext cx="840984" cy="391227"/>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40C22DE3-A736-9B48-B44C-8071127F8877}"/>
                  </a:ext>
                </a:extLst>
              </p:cNvPr>
              <p:cNvSpPr txBox="1"/>
              <p:nvPr/>
            </p:nvSpPr>
            <p:spPr>
              <a:xfrm>
                <a:off x="4911465" y="4051325"/>
                <a:ext cx="1144125" cy="552668"/>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𝑡</m:t>
                          </m:r>
                        </m:sub>
                        <m:sup>
                          <m:r>
                            <a:rPr lang="de-DE" b="0" i="1" smtClean="0">
                              <a:latin typeface="Cambria Math" panose="02040503050406030204" pitchFamily="18" charset="0"/>
                              <a:ea typeface="Cambria Math" panose="02040503050406030204" pitchFamily="18" charset="0"/>
                            </a:rPr>
                            <m:t>1</m:t>
                          </m:r>
                        </m:sup>
                      </m:sSubSup>
                    </m:oMath>
                  </m:oMathPara>
                </a14:m>
                <a:endParaRPr lang="en-GB" dirty="0"/>
              </a:p>
            </p:txBody>
          </p:sp>
        </mc:Choice>
        <mc:Fallback xmlns="">
          <p:sp>
            <p:nvSpPr>
              <p:cNvPr id="231" name="TextBox 230">
                <a:extLst>
                  <a:ext uri="{FF2B5EF4-FFF2-40B4-BE49-F238E27FC236}">
                    <a16:creationId xmlns:a16="http://schemas.microsoft.com/office/drawing/2014/main" id="{40C22DE3-A736-9B48-B44C-8071127F8877}"/>
                  </a:ext>
                </a:extLst>
              </p:cNvPr>
              <p:cNvSpPr txBox="1">
                <a:spLocks noRot="1" noChangeAspect="1" noMove="1" noResize="1" noEditPoints="1" noAdjustHandles="1" noChangeArrowheads="1" noChangeShapeType="1" noTextEdit="1"/>
              </p:cNvSpPr>
              <p:nvPr/>
            </p:nvSpPr>
            <p:spPr>
              <a:xfrm>
                <a:off x="4911465" y="4051325"/>
                <a:ext cx="1144125" cy="552668"/>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232" name="Straight Connector 231">
            <a:extLst>
              <a:ext uri="{FF2B5EF4-FFF2-40B4-BE49-F238E27FC236}">
                <a16:creationId xmlns:a16="http://schemas.microsoft.com/office/drawing/2014/main" id="{E58A4561-8BD0-BC40-A840-3A6A0405E45B}"/>
              </a:ext>
            </a:extLst>
          </p:cNvPr>
          <p:cNvCxnSpPr>
            <a:cxnSpLocks/>
            <a:stCxn id="231" idx="2"/>
            <a:endCxn id="236" idx="0"/>
          </p:cNvCxnSpPr>
          <p:nvPr/>
        </p:nvCxnSpPr>
        <p:spPr>
          <a:xfrm>
            <a:off x="5483528" y="4603993"/>
            <a:ext cx="1109" cy="720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2998E81-364E-9C45-99B4-83B8661FB7B8}"/>
              </a:ext>
            </a:extLst>
          </p:cNvPr>
          <p:cNvCxnSpPr>
            <a:cxnSpLocks/>
            <a:stCxn id="230" idx="0"/>
            <a:endCxn id="236" idx="1"/>
          </p:cNvCxnSpPr>
          <p:nvPr/>
        </p:nvCxnSpPr>
        <p:spPr>
          <a:xfrm flipH="1" flipV="1">
            <a:off x="5412637" y="5396241"/>
            <a:ext cx="334" cy="30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62C1E069-2E1C-5642-81CA-3C1410B876F9}"/>
              </a:ext>
            </a:extLst>
          </p:cNvPr>
          <p:cNvGrpSpPr/>
          <p:nvPr/>
        </p:nvGrpSpPr>
        <p:grpSpPr>
          <a:xfrm>
            <a:off x="5366557" y="5278161"/>
            <a:ext cx="636609" cy="435609"/>
            <a:chOff x="6669977" y="2891240"/>
            <a:chExt cx="636609" cy="435609"/>
          </a:xfrm>
        </p:grpSpPr>
        <p:sp>
          <p:nvSpPr>
            <p:cNvPr id="235" name="Rectangle 234">
              <a:extLst>
                <a:ext uri="{FF2B5EF4-FFF2-40B4-BE49-F238E27FC236}">
                  <a16:creationId xmlns:a16="http://schemas.microsoft.com/office/drawing/2014/main" id="{D2E732AC-5D6F-7D40-8DE7-4B811DB4DF3D}"/>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00294332-8720-1741-80C5-EE2FA2A3FDB7}"/>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01031326-5C72-A043-A5AA-6E47269084A1}"/>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8" name="TextBox 237">
                  <a:extLst>
                    <a:ext uri="{FF2B5EF4-FFF2-40B4-BE49-F238E27FC236}">
                      <a16:creationId xmlns:a16="http://schemas.microsoft.com/office/drawing/2014/main" id="{0A1D4390-BE1D-9C4D-952A-23CE54BBA0ED}"/>
                    </a:ext>
                  </a:extLst>
                </p:cNvPr>
                <p:cNvSpPr txBox="1"/>
                <p:nvPr/>
              </p:nvSpPr>
              <p:spPr>
                <a:xfrm>
                  <a:off x="6880508" y="3008172"/>
                  <a:ext cx="426078" cy="318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charset="0"/>
                              </a:rPr>
                              <m:t>𝑔</m:t>
                            </m:r>
                          </m:e>
                          <m:sub>
                            <m:r>
                              <a:rPr lang="de-DE" b="0" i="1" smtClean="0">
                                <a:latin typeface="Cambria Math" panose="02040503050406030204" pitchFamily="18" charset="0"/>
                                <a:ea typeface="Cambria Math" panose="02040503050406030204" pitchFamily="18" charset="0"/>
                              </a:rPr>
                              <m:t>𝑡</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rPr>
                                  <m:t>1</m:t>
                                </m:r>
                              </m:sup>
                            </m:sSup>
                          </m:sup>
                        </m:sSubSup>
                      </m:oMath>
                    </m:oMathPara>
                  </a14:m>
                  <a:endParaRPr lang="en-GB" dirty="0"/>
                </a:p>
              </p:txBody>
            </p:sp>
          </mc:Choice>
          <mc:Fallback xmlns="">
            <p:sp>
              <p:nvSpPr>
                <p:cNvPr id="238" name="TextBox 237">
                  <a:extLst>
                    <a:ext uri="{FF2B5EF4-FFF2-40B4-BE49-F238E27FC236}">
                      <a16:creationId xmlns:a16="http://schemas.microsoft.com/office/drawing/2014/main" id="{0A1D4390-BE1D-9C4D-952A-23CE54BBA0ED}"/>
                    </a:ext>
                  </a:extLst>
                </p:cNvPr>
                <p:cNvSpPr txBox="1">
                  <a:spLocks noRot="1" noChangeAspect="1" noMove="1" noResize="1" noEditPoints="1" noAdjustHandles="1" noChangeArrowheads="1" noChangeShapeType="1" noTextEdit="1"/>
                </p:cNvSpPr>
                <p:nvPr/>
              </p:nvSpPr>
              <p:spPr>
                <a:xfrm>
                  <a:off x="6880508" y="3008172"/>
                  <a:ext cx="426078" cy="318677"/>
                </a:xfrm>
                <a:prstGeom prst="rect">
                  <a:avLst/>
                </a:prstGeom>
                <a:blipFill>
                  <a:blip r:embed="rId15"/>
                  <a:stretch>
                    <a:fillRect l="-11429" b="-19231"/>
                  </a:stretch>
                </a:blipFill>
              </p:spPr>
              <p:txBody>
                <a:bodyPr/>
                <a:lstStyle/>
                <a:p>
                  <a:r>
                    <a:rPr lang="en-GB">
                      <a:noFill/>
                    </a:rPr>
                    <a:t> </a:t>
                  </a:r>
                </a:p>
              </p:txBody>
            </p:sp>
          </mc:Fallback>
        </mc:AlternateContent>
      </p:grpSp>
      <p:cxnSp>
        <p:nvCxnSpPr>
          <p:cNvPr id="239" name="Straight Connector 238">
            <a:extLst>
              <a:ext uri="{FF2B5EF4-FFF2-40B4-BE49-F238E27FC236}">
                <a16:creationId xmlns:a16="http://schemas.microsoft.com/office/drawing/2014/main" id="{FF2986F1-88D0-6C42-BDF5-DEFBEDC43107}"/>
              </a:ext>
            </a:extLst>
          </p:cNvPr>
          <p:cNvCxnSpPr>
            <a:cxnSpLocks/>
            <a:endCxn id="230" idx="4"/>
          </p:cNvCxnSpPr>
          <p:nvPr/>
        </p:nvCxnSpPr>
        <p:spPr>
          <a:xfrm flipV="1">
            <a:off x="5285439" y="6091378"/>
            <a:ext cx="127532" cy="398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4E4C821B-5F1E-C841-9D92-B2D5C7946ADD}"/>
              </a:ext>
            </a:extLst>
          </p:cNvPr>
          <p:cNvGrpSpPr/>
          <p:nvPr/>
        </p:nvGrpSpPr>
        <p:grpSpPr>
          <a:xfrm>
            <a:off x="4244250" y="4237745"/>
            <a:ext cx="734249" cy="438248"/>
            <a:chOff x="4981999" y="4080230"/>
            <a:chExt cx="734249" cy="438248"/>
          </a:xfrm>
        </p:grpSpPr>
        <p:sp>
          <p:nvSpPr>
            <p:cNvPr id="243" name="Rectangle 242">
              <a:extLst>
                <a:ext uri="{FF2B5EF4-FFF2-40B4-BE49-F238E27FC236}">
                  <a16:creationId xmlns:a16="http://schemas.microsoft.com/office/drawing/2014/main" id="{6634FC90-0A9D-1844-8CD9-C067BF2FE577}"/>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19535572-A066-3544-BAEB-3D37172BE5F3}"/>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EAF37AEE-483F-BB4A-B6B0-DDCC874E4935}"/>
                    </a:ext>
                  </a:extLst>
                </p:cNvPr>
                <p:cNvSpPr txBox="1"/>
                <p:nvPr/>
              </p:nvSpPr>
              <p:spPr>
                <a:xfrm>
                  <a:off x="5198862" y="4234874"/>
                  <a:ext cx="517386" cy="283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𝑈</m:t>
                            </m:r>
                          </m:sup>
                        </m:sSubSup>
                      </m:oMath>
                    </m:oMathPara>
                  </a14:m>
                  <a:endParaRPr lang="en-GB" dirty="0"/>
                </a:p>
              </p:txBody>
            </p:sp>
          </mc:Choice>
          <mc:Fallback xmlns="">
            <p:sp>
              <p:nvSpPr>
                <p:cNvPr id="245" name="TextBox 244">
                  <a:extLst>
                    <a:ext uri="{FF2B5EF4-FFF2-40B4-BE49-F238E27FC236}">
                      <a16:creationId xmlns:a16="http://schemas.microsoft.com/office/drawing/2014/main" id="{EAF37AEE-483F-BB4A-B6B0-DDCC874E4935}"/>
                    </a:ext>
                  </a:extLst>
                </p:cNvPr>
                <p:cNvSpPr txBox="1">
                  <a:spLocks noRot="1" noChangeAspect="1" noMove="1" noResize="1" noEditPoints="1" noAdjustHandles="1" noChangeArrowheads="1" noChangeShapeType="1" noTextEdit="1"/>
                </p:cNvSpPr>
                <p:nvPr/>
              </p:nvSpPr>
              <p:spPr>
                <a:xfrm>
                  <a:off x="5198862" y="4234874"/>
                  <a:ext cx="517386" cy="283604"/>
                </a:xfrm>
                <a:prstGeom prst="rect">
                  <a:avLst/>
                </a:prstGeom>
                <a:blipFill>
                  <a:blip r:embed="rId16"/>
                  <a:stretch>
                    <a:fillRect l="-9524" r="-2381" b="-21739"/>
                  </a:stretch>
                </a:blipFill>
              </p:spPr>
              <p:txBody>
                <a:bodyPr/>
                <a:lstStyle/>
                <a:p>
                  <a:r>
                    <a:rPr lang="en-GB">
                      <a:noFill/>
                    </a:rPr>
                    <a:t> </a:t>
                  </a:r>
                </a:p>
              </p:txBody>
            </p:sp>
          </mc:Fallback>
        </mc:AlternateContent>
        <p:sp>
          <p:nvSpPr>
            <p:cNvPr id="246" name="Rectangle 245">
              <a:extLst>
                <a:ext uri="{FF2B5EF4-FFF2-40B4-BE49-F238E27FC236}">
                  <a16:creationId xmlns:a16="http://schemas.microsoft.com/office/drawing/2014/main" id="{35CF6C7C-0CA3-B74D-ABA2-D4AEDF1C1849}"/>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7" name="Group 246">
            <a:extLst>
              <a:ext uri="{FF2B5EF4-FFF2-40B4-BE49-F238E27FC236}">
                <a16:creationId xmlns:a16="http://schemas.microsoft.com/office/drawing/2014/main" id="{91FA31BD-3A8D-F54C-A2E5-8EDB74D867C8}"/>
              </a:ext>
            </a:extLst>
          </p:cNvPr>
          <p:cNvGrpSpPr/>
          <p:nvPr/>
        </p:nvGrpSpPr>
        <p:grpSpPr>
          <a:xfrm>
            <a:off x="5721730" y="4751966"/>
            <a:ext cx="552284" cy="414793"/>
            <a:chOff x="4981999" y="4080230"/>
            <a:chExt cx="552284" cy="414793"/>
          </a:xfrm>
        </p:grpSpPr>
        <p:sp>
          <p:nvSpPr>
            <p:cNvPr id="248" name="Rectangle 247">
              <a:extLst>
                <a:ext uri="{FF2B5EF4-FFF2-40B4-BE49-F238E27FC236}">
                  <a16:creationId xmlns:a16="http://schemas.microsoft.com/office/drawing/2014/main" id="{F71FA89E-545D-104D-B4F5-8A177A7281FF}"/>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Rectangle 248">
              <a:extLst>
                <a:ext uri="{FF2B5EF4-FFF2-40B4-BE49-F238E27FC236}">
                  <a16:creationId xmlns:a16="http://schemas.microsoft.com/office/drawing/2014/main" id="{D6493E15-11FB-AB44-B0DF-3633F56B2E2E}"/>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1DCEC11A-8605-004E-A8A1-525E9CB339C3}"/>
                    </a:ext>
                  </a:extLst>
                </p:cNvPr>
                <p:cNvSpPr txBox="1"/>
                <p:nvPr/>
              </p:nvSpPr>
              <p:spPr>
                <a:xfrm>
                  <a:off x="5181429" y="4214241"/>
                  <a:ext cx="352854" cy="280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de-DE" i="1">
                                <a:latin typeface="Cambria Math" panose="02040503050406030204" pitchFamily="18" charset="0"/>
                                <a:ea typeface="Cambria Math" panose="02040503050406030204" pitchFamily="18" charset="0"/>
                              </a:rPr>
                              <m:t>𝑡</m:t>
                            </m:r>
                          </m:sub>
                          <m:sup>
                            <m:r>
                              <a:rPr lang="de-DE" i="1">
                                <a:latin typeface="Cambria Math" panose="02040503050406030204" pitchFamily="18" charset="0"/>
                                <a:ea typeface="Cambria Math" panose="02040503050406030204" pitchFamily="18" charset="0"/>
                              </a:rPr>
                              <m:t>𝑈</m:t>
                            </m:r>
                          </m:sup>
                        </m:sSubSup>
                      </m:oMath>
                    </m:oMathPara>
                  </a14:m>
                  <a:endParaRPr lang="en-GB" dirty="0"/>
                </a:p>
              </p:txBody>
            </p:sp>
          </mc:Choice>
          <mc:Fallback xmlns="">
            <p:sp>
              <p:nvSpPr>
                <p:cNvPr id="250" name="TextBox 249">
                  <a:extLst>
                    <a:ext uri="{FF2B5EF4-FFF2-40B4-BE49-F238E27FC236}">
                      <a16:creationId xmlns:a16="http://schemas.microsoft.com/office/drawing/2014/main" id="{1DCEC11A-8605-004E-A8A1-525E9CB339C3}"/>
                    </a:ext>
                  </a:extLst>
                </p:cNvPr>
                <p:cNvSpPr txBox="1">
                  <a:spLocks noRot="1" noChangeAspect="1" noMove="1" noResize="1" noEditPoints="1" noAdjustHandles="1" noChangeArrowheads="1" noChangeShapeType="1" noTextEdit="1"/>
                </p:cNvSpPr>
                <p:nvPr/>
              </p:nvSpPr>
              <p:spPr>
                <a:xfrm>
                  <a:off x="5181429" y="4214241"/>
                  <a:ext cx="352854" cy="280782"/>
                </a:xfrm>
                <a:prstGeom prst="rect">
                  <a:avLst/>
                </a:prstGeom>
                <a:blipFill>
                  <a:blip r:embed="rId17"/>
                  <a:stretch>
                    <a:fillRect l="-13793" b="-21739"/>
                  </a:stretch>
                </a:blipFill>
              </p:spPr>
              <p:txBody>
                <a:bodyPr/>
                <a:lstStyle/>
                <a:p>
                  <a:r>
                    <a:rPr lang="en-GB">
                      <a:noFill/>
                    </a:rPr>
                    <a:t> </a:t>
                  </a:r>
                </a:p>
              </p:txBody>
            </p:sp>
          </mc:Fallback>
        </mc:AlternateContent>
        <p:sp>
          <p:nvSpPr>
            <p:cNvPr id="251" name="Rectangle 250">
              <a:extLst>
                <a:ext uri="{FF2B5EF4-FFF2-40B4-BE49-F238E27FC236}">
                  <a16:creationId xmlns:a16="http://schemas.microsoft.com/office/drawing/2014/main" id="{FBA10E0B-1B8C-7D40-AB74-AB2AF5D2AAA0}"/>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2" name="Straight Connector 251">
            <a:extLst>
              <a:ext uri="{FF2B5EF4-FFF2-40B4-BE49-F238E27FC236}">
                <a16:creationId xmlns:a16="http://schemas.microsoft.com/office/drawing/2014/main" id="{BCB91EEE-27D3-3748-9A97-57B327D2E781}"/>
              </a:ext>
            </a:extLst>
          </p:cNvPr>
          <p:cNvCxnSpPr>
            <a:cxnSpLocks/>
            <a:stCxn id="246" idx="0"/>
            <a:endCxn id="231" idx="1"/>
          </p:cNvCxnSpPr>
          <p:nvPr/>
        </p:nvCxnSpPr>
        <p:spPr>
          <a:xfrm flipV="1">
            <a:off x="4408410" y="4327659"/>
            <a:ext cx="503055" cy="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114DBDB-E87D-CB41-81DF-FEAB641A4AE7}"/>
              </a:ext>
            </a:extLst>
          </p:cNvPr>
          <p:cNvCxnSpPr>
            <a:cxnSpLocks/>
            <a:stCxn id="189" idx="3"/>
            <a:endCxn id="246" idx="0"/>
          </p:cNvCxnSpPr>
          <p:nvPr/>
        </p:nvCxnSpPr>
        <p:spPr>
          <a:xfrm>
            <a:off x="2773230" y="4324857"/>
            <a:ext cx="1635180" cy="5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B5DA39A-599D-D347-84AC-7E41C8E1C379}"/>
              </a:ext>
            </a:extLst>
          </p:cNvPr>
          <p:cNvCxnSpPr>
            <a:cxnSpLocks/>
            <a:stCxn id="251" idx="0"/>
            <a:endCxn id="198" idx="1"/>
          </p:cNvCxnSpPr>
          <p:nvPr/>
        </p:nvCxnSpPr>
        <p:spPr>
          <a:xfrm>
            <a:off x="5885890" y="4844126"/>
            <a:ext cx="395277" cy="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37D9C7E-843E-8844-A39A-099227CB3FA2}"/>
              </a:ext>
            </a:extLst>
          </p:cNvPr>
          <p:cNvCxnSpPr>
            <a:cxnSpLocks/>
            <a:stCxn id="207" idx="3"/>
            <a:endCxn id="251" idx="0"/>
          </p:cNvCxnSpPr>
          <p:nvPr/>
        </p:nvCxnSpPr>
        <p:spPr>
          <a:xfrm flipV="1">
            <a:off x="4465645" y="4844126"/>
            <a:ext cx="1420245" cy="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2158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8909</TotalTime>
  <Words>11632</Words>
  <Application>Microsoft Macintosh PowerPoint</Application>
  <PresentationFormat>On-screen Show (4:3)</PresentationFormat>
  <Paragraphs>2455</Paragraphs>
  <Slides>112</Slides>
  <Notes>45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112</vt:i4>
      </vt:variant>
    </vt:vector>
  </HeadingPairs>
  <TitlesOfParts>
    <vt:vector size="125" baseType="lpstr">
      <vt:lpstr>ＭＳ Ｐゴシック</vt:lpstr>
      <vt:lpstr>游ゴシック</vt:lpstr>
      <vt:lpstr>Arial</vt:lpstr>
      <vt:lpstr>Calibri</vt:lpstr>
      <vt:lpstr>Calibri Light</vt:lpstr>
      <vt:lpstr>Cambria Math</vt:lpstr>
      <vt:lpstr>Courier New</vt:lpstr>
      <vt:lpstr>Helvetica Light</vt:lpstr>
      <vt:lpstr>Symbol</vt:lpstr>
      <vt:lpstr>Times New Roman</vt:lpstr>
      <vt:lpstr>Webdings</vt:lpstr>
      <vt:lpstr>Zapf Dingbats</vt:lpstr>
      <vt:lpstr>Office Theme</vt:lpstr>
      <vt:lpstr>Intelligent Agents: Web-mining Agents  Probabilistic Graphical Models</vt:lpstr>
      <vt:lpstr>Probabilistic Graphical Models (PGMs)</vt:lpstr>
      <vt:lpstr>Setting: Agent with Utilities</vt:lpstr>
      <vt:lpstr>Outline: 7. Decision Making</vt:lpstr>
      <vt:lpstr>Expected Utility</vt:lpstr>
      <vt:lpstr>MEU Principle</vt:lpstr>
      <vt:lpstr>Not quite…</vt:lpstr>
      <vt:lpstr>Setting</vt:lpstr>
      <vt:lpstr>Utility Theory</vt:lpstr>
      <vt:lpstr>Preferences</vt:lpstr>
      <vt:lpstr>Rational preferences</vt:lpstr>
      <vt:lpstr>Rational preferences contd.</vt:lpstr>
      <vt:lpstr>Axioms of Utility Theory</vt:lpstr>
      <vt:lpstr>And Then There Was Utility</vt:lpstr>
      <vt:lpstr>Utilities</vt:lpstr>
      <vt:lpstr>Utility scales</vt:lpstr>
      <vt:lpstr>Ordinal Utility Functions</vt:lpstr>
      <vt:lpstr>Money</vt:lpstr>
      <vt:lpstr>Money Versus Utility</vt:lpstr>
      <vt:lpstr>Multi-attribute Utility Theory</vt:lpstr>
      <vt:lpstr>Strict dominance</vt:lpstr>
      <vt:lpstr>Stochastic dominance</vt:lpstr>
      <vt:lpstr>Example</vt:lpstr>
      <vt:lpstr>Stochastic dominance</vt:lpstr>
      <vt:lpstr>Preference Structure</vt:lpstr>
      <vt:lpstr>Preference structure: Deterministic</vt:lpstr>
      <vt:lpstr>Preference structure: Stochastic</vt:lpstr>
      <vt:lpstr>Interim Summary</vt:lpstr>
      <vt:lpstr>Parameterised Decision Models (PDecMs)</vt:lpstr>
      <vt:lpstr>Decision Networks/Models</vt:lpstr>
      <vt:lpstr>Decision PRVs &amp; Utility PRVs</vt:lpstr>
      <vt:lpstr>Decision PRVs in Parfactors</vt:lpstr>
      <vt:lpstr>Utility PRVs in Parfactors</vt:lpstr>
      <vt:lpstr>PDecMs</vt:lpstr>
      <vt:lpstr>PDecMs: Action Assignments</vt:lpstr>
      <vt:lpstr>PDecMs: Setting Decisions</vt:lpstr>
      <vt:lpstr>PDecMs: Semantics</vt:lpstr>
      <vt:lpstr>PowerPoint Presentation</vt:lpstr>
      <vt:lpstr>PDecMs: Expected Utility Queries</vt:lpstr>
      <vt:lpstr>PDecMs: EU Query – Example</vt:lpstr>
      <vt:lpstr>PDecMs: EU Query – Example</vt:lpstr>
      <vt:lpstr>PDecMs: EU Query – Example</vt:lpstr>
      <vt:lpstr>PDecMs: EU Query – Example</vt:lpstr>
      <vt:lpstr>PDecMs: EU Query – Example</vt:lpstr>
      <vt:lpstr>PowerPoint Presentation</vt:lpstr>
      <vt:lpstr>Answering EU-Queries (with LVE)</vt:lpstr>
      <vt:lpstr>PDecMs: MEU Problem</vt:lpstr>
      <vt:lpstr>PDecMs: MEU – Example</vt:lpstr>
      <vt:lpstr>Lifted MEU</vt:lpstr>
      <vt:lpstr>Lifted MEU: Groups</vt:lpstr>
      <vt:lpstr>Lifted MEU: Groups – Example</vt:lpstr>
      <vt:lpstr>Answering EU-Queries for MEU</vt:lpstr>
      <vt:lpstr>LVE for MEU Problems</vt:lpstr>
      <vt:lpstr>(Sets of) Utilities and Logvars</vt:lpstr>
      <vt:lpstr>1. Set of Utility Parfactors</vt:lpstr>
      <vt:lpstr>1. Set of Utility Parfactors: Example</vt:lpstr>
      <vt:lpstr>1. Set of Utility Parfactors</vt:lpstr>
      <vt:lpstr>1. Set of Utility Parfactors: EU</vt:lpstr>
      <vt:lpstr>2. Logvars in the Markov Blanket</vt:lpstr>
      <vt:lpstr>2. Logvars in the Markov Blanket</vt:lpstr>
      <vt:lpstr>2. Logvars in the Markov Blanket</vt:lpstr>
      <vt:lpstr>2. Logvars in the Markov Blanket</vt:lpstr>
      <vt:lpstr>2. Logvars in the Markov Blanket</vt:lpstr>
      <vt:lpstr>Counting with Utilities</vt:lpstr>
      <vt:lpstr>2. Logvars in the Markov Blanket</vt:lpstr>
      <vt:lpstr>3. Logvars in Utility PRVs</vt:lpstr>
      <vt:lpstr>4. Set of Utility PRVs</vt:lpstr>
      <vt:lpstr>4. Set of Utility PRVs: φ_U</vt:lpstr>
      <vt:lpstr>3. Logvars in Utility PRVs Treated as 4.</vt:lpstr>
      <vt:lpstr>4. Set of Utility PRVs: Approximate U</vt:lpstr>
      <vt:lpstr>4. Set of Utility PRVs: Approximate U</vt:lpstr>
      <vt:lpstr>MEU-LJT</vt:lpstr>
      <vt:lpstr>Some References</vt:lpstr>
      <vt:lpstr>Interim Summary</vt:lpstr>
      <vt:lpstr>Value of Information</vt:lpstr>
      <vt:lpstr>Decision Making in Decision Nets</vt:lpstr>
      <vt:lpstr>Value of information</vt:lpstr>
      <vt:lpstr>General formula</vt:lpstr>
      <vt:lpstr>Properties of VPI</vt:lpstr>
      <vt:lpstr>Qualitative behaviors</vt:lpstr>
      <vt:lpstr>Information Gathering Agent</vt:lpstr>
      <vt:lpstr>Interim Summary</vt:lpstr>
      <vt:lpstr>Outline: 7. Decision Making</vt:lpstr>
      <vt:lpstr>Decision Making over Time</vt:lpstr>
      <vt:lpstr>Recap: PDM</vt:lpstr>
      <vt:lpstr>Recap: Inference with PDMs</vt:lpstr>
      <vt:lpstr>Decision Making over Time</vt:lpstr>
      <vt:lpstr>A First Version of a PDDecM</vt:lpstr>
      <vt:lpstr>Assumptions about Actions</vt:lpstr>
      <vt:lpstr>Actions over Time</vt:lpstr>
      <vt:lpstr>Utilities over Time</vt:lpstr>
      <vt:lpstr>Temporal Combination Functions</vt:lpstr>
      <vt:lpstr>EU Query over Time: Exact</vt:lpstr>
      <vt:lpstr>EU Query over Time: Exact</vt:lpstr>
      <vt:lpstr>EU Query over Time: Approximate</vt:lpstr>
      <vt:lpstr>EU Query over Time: Approximate</vt:lpstr>
      <vt:lpstr>Utility Transfer Function</vt:lpstr>
      <vt:lpstr>Utility Transfer Function</vt:lpstr>
      <vt:lpstr>Utility Transfer Function</vt:lpstr>
      <vt:lpstr>A Complete PDDecM</vt:lpstr>
      <vt:lpstr>Temporal MEU Problem</vt:lpstr>
      <vt:lpstr>Example</vt:lpstr>
      <vt:lpstr>Solving a Temporal MEU Problem</vt:lpstr>
      <vt:lpstr>MEU-LDJT</vt:lpstr>
      <vt:lpstr>Acting</vt:lpstr>
      <vt:lpstr>Using Decision Making in Acting</vt:lpstr>
      <vt:lpstr>Using Decision Making in Acting</vt:lpstr>
      <vt:lpstr>Using Decision Making in Acting</vt:lpstr>
      <vt:lpstr>Offline vs. Online Decision Making</vt:lpstr>
      <vt:lpstr>Interim Summary</vt:lpstr>
      <vt:lpstr>Setting: Agent with Utilities</vt:lpstr>
      <vt:lpstr>Outline: 7. Decision Making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253</cp:revision>
  <cp:lastPrinted>2020-04-08T18:41:06Z</cp:lastPrinted>
  <dcterms:created xsi:type="dcterms:W3CDTF">2020-02-28T12:43:09Z</dcterms:created>
  <dcterms:modified xsi:type="dcterms:W3CDTF">2021-02-02T13:54:20Z</dcterms:modified>
</cp:coreProperties>
</file>