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8"/>
  </p:notesMasterIdLst>
  <p:sldIdLst>
    <p:sldId id="256" r:id="rId2"/>
    <p:sldId id="1302" r:id="rId3"/>
    <p:sldId id="1319" r:id="rId4"/>
    <p:sldId id="1316" r:id="rId5"/>
    <p:sldId id="1317" r:id="rId6"/>
    <p:sldId id="1320" r:id="rId7"/>
    <p:sldId id="1322" r:id="rId8"/>
    <p:sldId id="1323" r:id="rId9"/>
    <p:sldId id="1324" r:id="rId10"/>
    <p:sldId id="1326" r:id="rId11"/>
    <p:sldId id="1341" r:id="rId12"/>
    <p:sldId id="1321" r:id="rId13"/>
    <p:sldId id="1325" r:id="rId14"/>
    <p:sldId id="1329" r:id="rId15"/>
    <p:sldId id="1327" r:id="rId16"/>
    <p:sldId id="1330" r:id="rId17"/>
    <p:sldId id="1332" r:id="rId18"/>
    <p:sldId id="1345" r:id="rId19"/>
    <p:sldId id="1331" r:id="rId20"/>
    <p:sldId id="1343" r:id="rId21"/>
    <p:sldId id="1346" r:id="rId22"/>
    <p:sldId id="1342" r:id="rId23"/>
    <p:sldId id="1347" r:id="rId24"/>
    <p:sldId id="1328" r:id="rId25"/>
    <p:sldId id="1333" r:id="rId26"/>
    <p:sldId id="1334" r:id="rId27"/>
    <p:sldId id="1348" r:id="rId28"/>
    <p:sldId id="1350" r:id="rId29"/>
    <p:sldId id="1351" r:id="rId30"/>
    <p:sldId id="1349" r:id="rId31"/>
    <p:sldId id="1353" r:id="rId32"/>
    <p:sldId id="1355" r:id="rId33"/>
    <p:sldId id="1337" r:id="rId34"/>
    <p:sldId id="1336" r:id="rId35"/>
    <p:sldId id="1356" r:id="rId36"/>
    <p:sldId id="1360" r:id="rId37"/>
    <p:sldId id="1359" r:id="rId38"/>
    <p:sldId id="1362" r:id="rId39"/>
    <p:sldId id="1361" r:id="rId40"/>
    <p:sldId id="1364" r:id="rId41"/>
    <p:sldId id="1363" r:id="rId42"/>
    <p:sldId id="1365" r:id="rId43"/>
    <p:sldId id="1366" r:id="rId44"/>
    <p:sldId id="1386" r:id="rId45"/>
    <p:sldId id="1367" r:id="rId46"/>
    <p:sldId id="1377" r:id="rId47"/>
    <p:sldId id="1338" r:id="rId48"/>
    <p:sldId id="1368" r:id="rId49"/>
    <p:sldId id="1339" r:id="rId50"/>
    <p:sldId id="1369" r:id="rId51"/>
    <p:sldId id="1370" r:id="rId52"/>
    <p:sldId id="1371" r:id="rId53"/>
    <p:sldId id="1372" r:id="rId54"/>
    <p:sldId id="1373" r:id="rId55"/>
    <p:sldId id="1374" r:id="rId56"/>
    <p:sldId id="1378" r:id="rId57"/>
    <p:sldId id="1375" r:id="rId58"/>
    <p:sldId id="1376" r:id="rId59"/>
    <p:sldId id="1340" r:id="rId60"/>
    <p:sldId id="1379" r:id="rId61"/>
    <p:sldId id="1380" r:id="rId62"/>
    <p:sldId id="1381" r:id="rId63"/>
    <p:sldId id="1382" r:id="rId64"/>
    <p:sldId id="1385" r:id="rId65"/>
    <p:sldId id="1383" r:id="rId66"/>
    <p:sldId id="138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4714"/>
  </p:normalViewPr>
  <p:slideViewPr>
    <p:cSldViewPr snapToGrid="0" snapToObjects="1">
      <p:cViewPr varScale="1">
        <p:scale>
          <a:sx n="147" d="100"/>
          <a:sy n="147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7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7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20.png"/><Relationship Id="rId7" Type="http://schemas.openxmlformats.org/officeDocument/2006/relationships/image" Target="../media/image56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5.png"/><Relationship Id="rId5" Type="http://schemas.openxmlformats.org/officeDocument/2006/relationships/image" Target="../media/image54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1060.png"/><Relationship Id="rId7" Type="http://schemas.openxmlformats.org/officeDocument/2006/relationships/image" Target="../media/image11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106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88.png"/><Relationship Id="rId5" Type="http://schemas.openxmlformats.org/officeDocument/2006/relationships/image" Target="../media/image108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107.png"/><Relationship Id="rId9" Type="http://schemas.openxmlformats.org/officeDocument/2006/relationships/image" Target="../media/image700.png"/><Relationship Id="rId1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6.png"/><Relationship Id="rId3" Type="http://schemas.openxmlformats.org/officeDocument/2006/relationships/image" Target="../media/image113.png"/><Relationship Id="rId17" Type="http://schemas.openxmlformats.org/officeDocument/2006/relationships/image" Target="../media/image119.png"/><Relationship Id="rId2" Type="http://schemas.openxmlformats.org/officeDocument/2006/relationships/image" Target="../media/image112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10" Type="http://schemas.openxmlformats.org/officeDocument/2006/relationships/image" Target="../media/image122.png"/><Relationship Id="rId9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7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10" Type="http://schemas.openxmlformats.org/officeDocument/2006/relationships/image" Target="../media/image125.png"/><Relationship Id="rId9" Type="http://schemas.openxmlformats.org/officeDocument/2006/relationships/image" Target="../media/image1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image" Target="../media/image70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hyperlink" Target="https://psl.linq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78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Intelligent Agents:</a:t>
            </a:r>
            <a:br>
              <a:rPr lang="en-GB" sz="4000" dirty="0"/>
            </a:br>
            <a:r>
              <a:rPr lang="en-GB" sz="4000" dirty="0"/>
              <a:t>Web-mining Agents</a:t>
            </a:r>
            <a:br>
              <a:rPr lang="en-GB" sz="4000" dirty="0"/>
            </a:br>
            <a:br>
              <a:rPr lang="en-GB" sz="4400" dirty="0"/>
            </a:br>
            <a:r>
              <a:rPr lang="en-GB" sz="5300"/>
              <a:t>Probabilistic Graphical </a:t>
            </a:r>
            <a:r>
              <a:rPr lang="en-GB" sz="5300" dirty="0"/>
              <a:t>Models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Continuous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8.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Basics</a:t>
            </a:r>
          </a:p>
          <a:p>
            <a:pPr lvl="1"/>
            <a:r>
              <a:rPr lang="en-GB" dirty="0"/>
              <a:t>Continuous variables, probability density function, cumulative probability distribution</a:t>
            </a:r>
          </a:p>
          <a:p>
            <a:pPr lvl="1"/>
            <a:r>
              <a:rPr lang="en-GB" dirty="0"/>
              <a:t>Joint distribution, marginal density, conditional density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Gaussian models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(Multivariate) Gaussian distribution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(Parameterised) Gaussian Bayesian networks</a:t>
            </a:r>
            <a:endParaRPr lang="en-GB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Probabilistic Soft Logic (PSL)</a:t>
            </a:r>
          </a:p>
          <a:p>
            <a:pPr lvl="1"/>
            <a:r>
              <a:rPr lang="en-GB" dirty="0"/>
              <a:t>Modelling, semantics, inference task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5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D686-5FF1-4548-A5AD-1E0F7730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with Continuous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E35E-D532-F44C-B543-037FDBE1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Problem: Space of possible parameterisation essentially unbounded</a:t>
            </a:r>
          </a:p>
          <a:p>
            <a:r>
              <a:rPr lang="en-GB" dirty="0"/>
              <a:t>Special case: (</a:t>
            </a:r>
            <a:r>
              <a:rPr lang="en-GB" dirty="0">
                <a:solidFill>
                  <a:schemeClr val="accent1"/>
                </a:solidFill>
              </a:rPr>
              <a:t>Multivariate</a:t>
            </a:r>
            <a:r>
              <a:rPr lang="en-GB" dirty="0"/>
              <a:t>) </a:t>
            </a:r>
            <a:r>
              <a:rPr lang="en-GB" dirty="0">
                <a:solidFill>
                  <a:schemeClr val="accent1"/>
                </a:solidFill>
              </a:rPr>
              <a:t>Gaussian distributions</a:t>
            </a:r>
          </a:p>
          <a:p>
            <a:pPr lvl="1"/>
            <a:r>
              <a:rPr lang="en-GB" dirty="0"/>
              <a:t>Two parameters per variable: mean, variance</a:t>
            </a:r>
          </a:p>
          <a:p>
            <a:pPr lvl="1"/>
            <a:r>
              <a:rPr lang="en-GB" dirty="0"/>
              <a:t>Strong assumptions, e.g.,</a:t>
            </a:r>
          </a:p>
          <a:p>
            <a:pPr lvl="2"/>
            <a:r>
              <a:rPr lang="en-GB" dirty="0"/>
              <a:t>Exponential decay away from its mean</a:t>
            </a:r>
          </a:p>
          <a:p>
            <a:pPr lvl="2"/>
            <a:r>
              <a:rPr lang="en-GB" dirty="0"/>
              <a:t>Linearity of interactions between randvars</a:t>
            </a:r>
          </a:p>
          <a:p>
            <a:pPr marL="1252538" lvl="2" indent="-338138">
              <a:buFont typeface="Zapf Dingbats"/>
              <a:buChar char="➝"/>
            </a:pPr>
            <a:r>
              <a:rPr lang="en-GB" dirty="0"/>
              <a:t>Assumptions often invalid but still work as a good approximation for many real-world distributions</a:t>
            </a:r>
          </a:p>
          <a:p>
            <a:pPr lvl="1"/>
            <a:r>
              <a:rPr lang="en-GB" dirty="0"/>
              <a:t>Many generalisations exist which use Gaussians as a foundation</a:t>
            </a:r>
          </a:p>
          <a:p>
            <a:pPr lvl="2"/>
            <a:r>
              <a:rPr lang="en-GB" dirty="0"/>
              <a:t>Non-linear interactions</a:t>
            </a:r>
          </a:p>
          <a:p>
            <a:pPr lvl="2"/>
            <a:r>
              <a:rPr lang="en-GB" dirty="0"/>
              <a:t>Mixture of Gaussians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0C77-5AA8-6D4E-92FF-EFB336F5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7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D686-5FF1-4548-A5AD-1E0F7730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PDFs: Gaussian/Normal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4E35E-D532-F44C-B543-037FDBE1B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Continuous randvar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has a Gaussian distribution with mean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denoted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if it has the PDF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Expected value and variance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given by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and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Standard deviation: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4E35E-D532-F44C-B543-037FDBE1B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0C77-5AA8-6D4E-92FF-EFB336F5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3628D-BD77-694F-8D23-FF3BA509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21" y="4016963"/>
            <a:ext cx="3528326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AB6194-35D9-0A43-8B02-580FC41AC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918" y="4016963"/>
            <a:ext cx="3512432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D91116-92B4-074B-A24C-42C25556176C}"/>
                  </a:ext>
                </a:extLst>
              </p:cNvPr>
              <p:cNvSpPr txBox="1"/>
              <p:nvPr/>
            </p:nvSpPr>
            <p:spPr>
              <a:xfrm>
                <a:off x="6627224" y="1965957"/>
                <a:ext cx="2368731" cy="124328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Standard Gaussian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D91116-92B4-074B-A24C-42C255561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4" y="1965957"/>
                <a:ext cx="2368731" cy="1243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01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B041-DABE-C44A-AFDC-CF96703F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30FED-6B90-0C4E-9F3E-6EDAF7948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122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Univariate Gaussian: two parameters </a:t>
                </a:r>
              </a:p>
              <a:p>
                <a:pPr lvl="1"/>
                <a:r>
                  <a:rPr lang="en-GB" dirty="0"/>
                  <a:t>Mean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Multivariate Gaussian distribution over continuous randvars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characterised by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-dimensional </a:t>
                </a:r>
                <a:r>
                  <a:rPr lang="en-GB" dirty="0">
                    <a:solidFill>
                      <a:schemeClr val="accent1"/>
                    </a:solidFill>
                  </a:rPr>
                  <a:t>mean vector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Symmetric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1"/>
                    </a:solidFill>
                  </a:rPr>
                  <a:t>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I.e.,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Density function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GB" dirty="0"/>
                  <a:t> determinant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To induce a well-defined density,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must be </a:t>
                </a:r>
                <a:r>
                  <a:rPr lang="en-GB" dirty="0">
                    <a:solidFill>
                      <a:srgbClr val="C00000"/>
                    </a:solidFill>
                  </a:rPr>
                  <a:t>positive-definite</a:t>
                </a:r>
              </a:p>
              <a:p>
                <a:pPr lvl="2"/>
                <a:r>
                  <a:rPr lang="en-GB" dirty="0"/>
                  <a:t>For any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s.t.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Guaranteed to be non-singular ➝ </a:t>
                </a:r>
                <a:r>
                  <a:rPr lang="en-GB" dirty="0">
                    <a:solidFill>
                      <a:srgbClr val="C00000"/>
                    </a:solidFill>
                  </a:rPr>
                  <a:t>non-zero</a:t>
                </a:r>
                <a:r>
                  <a:rPr lang="en-GB" dirty="0"/>
                  <a:t> determinant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30FED-6B90-0C4E-9F3E-6EDAF7948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12229"/>
              </a:xfrm>
              <a:blipFill>
                <a:blip r:embed="rId2"/>
                <a:stretch>
                  <a:fillRect l="-1286" t="-2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E626C-A87E-8F4B-982F-A4576A7E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325667-EDE0-2C45-948D-DB30734D17C4}"/>
                  </a:ext>
                </a:extLst>
              </p:cNvPr>
              <p:cNvSpPr txBox="1"/>
              <p:nvPr/>
            </p:nvSpPr>
            <p:spPr>
              <a:xfrm>
                <a:off x="5830661" y="2412822"/>
                <a:ext cx="3155224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Standard multivariate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with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(all-zero vector)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(identity matrix)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325667-EDE0-2C45-948D-DB30734D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61" y="2412822"/>
                <a:ext cx="315522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14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AF2F-7183-3E48-8379-6746DD5B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F0394-E6FC-0C45-978D-6F4DC1D63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Joint Standard Gaussian </a:t>
                </a:r>
                <a:br>
                  <a:rPr lang="en-GB" dirty="0"/>
                </a:br>
                <a:r>
                  <a:rPr lang="en-GB" dirty="0"/>
                  <a:t>distribution over two </a:t>
                </a:r>
                <a:br>
                  <a:rPr lang="en-GB" dirty="0"/>
                </a:br>
                <a:r>
                  <a:rPr lang="en-GB" dirty="0"/>
                  <a:t>randvars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i.e.,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Joint Gaussian distribution </a:t>
                </a:r>
                <a:br>
                  <a:rPr lang="en-GB" dirty="0"/>
                </a:br>
                <a:r>
                  <a:rPr lang="en-GB" dirty="0"/>
                  <a:t>over three randvars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Mean vector, covariance matrix: 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Covariances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𝑜𝑣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𝑜𝑣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negative,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negatively 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2"/>
                <a:r>
                  <a:rPr lang="en-GB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 goes 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goes down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F0394-E6FC-0C45-978D-6F4DC1D63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89CE1-77B5-914B-BF6F-746B5016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176B87-D713-D240-8136-80DB940CD95E}"/>
              </a:ext>
            </a:extLst>
          </p:cNvPr>
          <p:cNvGrpSpPr/>
          <p:nvPr/>
        </p:nvGrpSpPr>
        <p:grpSpPr>
          <a:xfrm>
            <a:off x="4914536" y="1158240"/>
            <a:ext cx="3835945" cy="2136456"/>
            <a:chOff x="4750706" y="4374394"/>
            <a:chExt cx="3835945" cy="21364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BF9E8D-464D-6A4D-8BF1-B0208EFCE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0706" y="4374394"/>
              <a:ext cx="3835945" cy="19517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7AAE3A-424E-074B-9E6C-0BAC7874D452}"/>
                    </a:ext>
                  </a:extLst>
                </p:cNvPr>
                <p:cNvSpPr txBox="1"/>
                <p:nvPr/>
              </p:nvSpPr>
              <p:spPr>
                <a:xfrm>
                  <a:off x="5721531" y="6141518"/>
                  <a:ext cx="4231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7AAE3A-424E-074B-9E6C-0BAC7874D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531" y="6141518"/>
                  <a:ext cx="42319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35A9B7-7B14-6645-8ED0-CB5C168658C6}"/>
                    </a:ext>
                  </a:extLst>
                </p:cNvPr>
                <p:cNvSpPr txBox="1"/>
                <p:nvPr/>
              </p:nvSpPr>
              <p:spPr>
                <a:xfrm>
                  <a:off x="7798525" y="6007381"/>
                  <a:ext cx="42851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35A9B7-7B14-6645-8ED0-CB5C16865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525" y="6007381"/>
                  <a:ext cx="4285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D864BA-5429-A24F-BAD6-1F30A1F401FA}"/>
                    </a:ext>
                  </a:extLst>
                </p:cNvPr>
                <p:cNvSpPr txBox="1"/>
                <p:nvPr/>
              </p:nvSpPr>
              <p:spPr>
                <a:xfrm>
                  <a:off x="4924077" y="4534787"/>
                  <a:ext cx="102412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D864BA-5429-A24F-BAD6-1F30A1F40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077" y="4534787"/>
                  <a:ext cx="102412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62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4744-6F79-EA4D-B19F-85593BC3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84CCC-28D6-5B40-B7FE-E830B867AE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3035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Trivial with covariance matrix: </a:t>
                </a:r>
              </a:p>
              <a:p>
                <a:pPr lvl="1"/>
                <a:r>
                  <a:rPr lang="en-GB" dirty="0"/>
                  <a:t>Compute pairwise covariances, i.e., generating the distribution in its covariance form</a:t>
                </a:r>
              </a:p>
              <a:p>
                <a:pPr lvl="1"/>
                <a:r>
                  <a:rPr lang="en-GB" dirty="0"/>
                  <a:t>Given covariance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: Read off from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Assume a joint Gaussian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One can decompose mean and covariance: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𝑹𝑹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𝑹𝑻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𝑻𝑹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𝑻𝑻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where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</m:oMath>
                </a14:m>
                <a:r>
                  <a:rPr lang="en-GB" dirty="0"/>
                  <a:t> an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sub>
                    </m:sSub>
                  </m:oMath>
                </a14:m>
                <a:r>
                  <a:rPr lang="en-GB" dirty="0"/>
                  <a:t> an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matrix,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𝑻𝑹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dirty="0"/>
                  <a:t> 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𝑻𝑻</m:t>
                        </m:r>
                      </m:sub>
                    </m:sSub>
                  </m:oMath>
                </a14:m>
                <a:r>
                  <a:rPr lang="en-GB" dirty="0"/>
                  <a:t> 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matrix</a:t>
                </a:r>
              </a:p>
              <a:p>
                <a:r>
                  <a:rPr lang="en-GB" dirty="0"/>
                  <a:t>Then, marginal distribution over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dirty="0"/>
                  <a:t> given by Gaussian distribution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𝑻𝑻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84CCC-28D6-5B40-B7FE-E830B867AE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303520"/>
              </a:xfrm>
              <a:blipFill>
                <a:blip r:embed="rId2"/>
                <a:stretch>
                  <a:fillRect l="-1286" t="-2148" r="-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006F-20EF-B044-927A-4D6B4D9D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AF2F-7183-3E48-8379-6746DD5B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F0394-E6FC-0C45-978D-6F4DC1D63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Given </a:t>
                </a:r>
                <a:r>
                  <a:rPr lang="en-GB" dirty="0"/>
                  <a:t>joint Gaussian distribution over three randvars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Mean vector, covariance matrix: 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given by Gaussian distribution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F0394-E6FC-0C45-978D-6F4DC1D63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89CE1-77B5-914B-BF6F-746B5016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7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B7CA-C07A-AD47-B6CB-A04BA35D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Dual: Information/Precision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28BF4-EA7C-6542-8F56-71C58A608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Rewrite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dirty="0"/>
                  <a:t> by setting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and multiplying out: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dirty="0"/>
                  <a:t> is constant over the different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, therefore,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dirty="0"/>
                  <a:t> called potential vector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28BF4-EA7C-6542-8F56-71C58A608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94EB4-941B-B744-BC16-473A0B60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A1CC9B-64C6-3740-B223-A374AE1254FB}"/>
                  </a:ext>
                </a:extLst>
              </p:cNvPr>
              <p:cNvSpPr/>
              <p:nvPr/>
            </p:nvSpPr>
            <p:spPr>
              <a:xfrm>
                <a:off x="5264394" y="4466795"/>
                <a:ext cx="3671140" cy="188955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1597025" algn="l"/>
                  </a:tabLst>
                </a:pP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	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	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br>
                  <a:rPr lang="de-DE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b="0" dirty="0"/>
                  <a:t>	</a:t>
                </a:r>
                <a:r>
                  <a:rPr lang="de-DE" dirty="0">
                    <a:ea typeface="Cambria Math" panose="02040503050406030204" pitchFamily="18" charset="0"/>
                  </a:rPr>
                  <a:t>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br>
                  <a:rPr lang="de-DE" b="0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b="1" dirty="0"/>
                  <a:t> 	</a:t>
                </a:r>
                <a:r>
                  <a:rPr lang="de-DE" dirty="0">
                    <a:ea typeface="Cambria Math" panose="02040503050406030204" pitchFamily="18" charset="0"/>
                  </a:rPr>
                  <a:t>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br>
                  <a:rPr lang="de-DE" b="1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	</a:t>
                </a:r>
                <a:r>
                  <a:rPr lang="de-DE" dirty="0">
                    <a:ea typeface="Cambria Math" panose="02040503050406030204" pitchFamily="18" charset="0"/>
                  </a:rPr>
                  <a:t>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 scalar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A1CC9B-64C6-3740-B223-A374AE125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394" y="4466795"/>
                <a:ext cx="3671140" cy="1889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ACF60B-0165-014F-8D49-5B4827F15621}"/>
                  </a:ext>
                </a:extLst>
              </p:cNvPr>
              <p:cNvSpPr/>
              <p:nvPr/>
            </p:nvSpPr>
            <p:spPr>
              <a:xfrm>
                <a:off x="818605" y="3323496"/>
                <a:ext cx="4580709" cy="2201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m:rPr>
                          <m:aln/>
                        </m:rP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de-D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de-D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de-DE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de-DE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ACF60B-0165-014F-8D49-5B4827F15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5" y="3323496"/>
                <a:ext cx="4580709" cy="2201628"/>
              </a:xfrm>
              <a:prstGeom prst="rect">
                <a:avLst/>
              </a:prstGeom>
              <a:blipFill>
                <a:blip r:embed="rId4"/>
                <a:stretch>
                  <a:fillRect b="-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E661DB3-CFDB-C947-8426-373559FAFA53}"/>
              </a:ext>
            </a:extLst>
          </p:cNvPr>
          <p:cNvSpPr/>
          <p:nvPr/>
        </p:nvSpPr>
        <p:spPr>
          <a:xfrm>
            <a:off x="4007358" y="4193533"/>
            <a:ext cx="783772" cy="461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0D8758-384D-1246-BA8F-426836BE4E7A}"/>
              </a:ext>
            </a:extLst>
          </p:cNvPr>
          <p:cNvCxnSpPr>
            <a:cxnSpLocks/>
            <a:stCxn id="10" idx="0"/>
            <a:endCxn id="12" idx="3"/>
          </p:cNvCxnSpPr>
          <p:nvPr/>
        </p:nvCxnSpPr>
        <p:spPr>
          <a:xfrm flipH="1" flipV="1">
            <a:off x="4791130" y="4424310"/>
            <a:ext cx="2308834" cy="424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B7CA-C07A-AD47-B6CB-A04BA35D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Dual: Information/Precision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28BF4-EA7C-6542-8F56-71C58A608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de-DE" dirty="0"/>
                  <a:t>F</a:t>
                </a:r>
                <a:r>
                  <a:rPr lang="en-GB" dirty="0"/>
                  <a:t>or a decomposition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𝑹𝑹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𝑹𝑻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𝑻𝑹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𝑻𝑻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𝑹𝑹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𝑹𝑻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𝑻𝑹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𝑻𝑻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>
                    <a:ea typeface="Cambria Math" panose="02040503050406030204" pitchFamily="18" charset="0"/>
                  </a:rPr>
                  <a:t>Getting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</m:sSub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  <m:sup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𝑻𝑻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sub>
                    </m:sSub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𝑻𝑹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𝑻𝑻</m:t>
                        </m:r>
                      </m:sub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/>
              </a:p>
              <a:p>
                <a:r>
                  <a:rPr lang="en-GB" dirty="0"/>
                  <a:t>Getting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𝑻𝑻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sub>
                    </m:sSub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𝑻𝑹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𝑻𝑹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𝑻𝑻</m:t>
                        </m:r>
                      </m:sub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𝑻𝑹</m:t>
                        </m:r>
                      </m:sub>
                    </m:sSub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𝑹𝑹</m:t>
                                </m:r>
                              </m:sub>
                            </m:sSub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𝑻𝑻</m:t>
                                </m:r>
                              </m:sub>
                              <m:sup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𝑻𝑹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28BF4-EA7C-6542-8F56-71C58A608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2273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94EB4-941B-B744-BC16-473A0B60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5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911F-4D76-5247-9559-6B34B550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033F1-0B6E-F341-BAAA-B4E01A5A0A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Conditioning a Gaussian on observations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easy to perform in the information form by setting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in one of the following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m:rPr>
                          <m:aln/>
                        </m:rP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Assuming a decomposition into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/>
                  <a:t>,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𝑹𝑬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𝑬𝑹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𝑬𝑬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𝒆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DE" b="1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de-DE" b="1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de-DE" b="1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𝑹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DE" b="1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de-DE" b="1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de-DE" b="1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𝑬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𝑹𝑹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𝑹𝑻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𝑻𝑹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de-DE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𝑻𝑻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𝑹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𝑬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033F1-0B6E-F341-BAAA-B4E01A5A0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 r="-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0141-A9BA-EA48-B22A-86C846A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5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54093" cy="717866"/>
          </a:xfrm>
        </p:spPr>
        <p:txBody>
          <a:bodyPr>
            <a:normAutofit fontScale="90000"/>
          </a:bodyPr>
          <a:lstStyle/>
          <a:p>
            <a:r>
              <a:rPr lang="en-GB" dirty="0"/>
              <a:t>Probabilistic Graphical Models (PGMs)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254093" cy="5198111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Recap: </a:t>
            </a:r>
            <a:r>
              <a:rPr lang="en-GB" b="1" dirty="0"/>
              <a:t>Propositional </a:t>
            </a:r>
            <a:r>
              <a:rPr lang="en-GB" dirty="0"/>
              <a:t>modelling</a:t>
            </a:r>
          </a:p>
          <a:p>
            <a:pPr lvl="1"/>
            <a:r>
              <a:rPr lang="en-GB" dirty="0"/>
              <a:t>Factor model, Bayesian network, Markov network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Probabilistic relational models</a:t>
            </a:r>
            <a:r>
              <a:rPr lang="en-GB" dirty="0"/>
              <a:t> (PRMs)</a:t>
            </a:r>
          </a:p>
          <a:p>
            <a:pPr lvl="1"/>
            <a:r>
              <a:rPr lang="en-GB" dirty="0"/>
              <a:t>Parameterised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inference</a:t>
            </a:r>
          </a:p>
          <a:p>
            <a:pPr lvl="1"/>
            <a:r>
              <a:rPr lang="en-GB" dirty="0"/>
              <a:t>LVE, LJT, FOKC</a:t>
            </a:r>
          </a:p>
          <a:p>
            <a:pPr lvl="1"/>
            <a:r>
              <a:rPr lang="en-GB" dirty="0"/>
              <a:t>Theoretical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learning </a:t>
            </a:r>
          </a:p>
          <a:p>
            <a:pPr lvl="1"/>
            <a:r>
              <a:rPr lang="en-GB" dirty="0"/>
              <a:t>Recap: propositional learning</a:t>
            </a:r>
          </a:p>
          <a:p>
            <a:pPr lvl="1"/>
            <a:r>
              <a:rPr lang="en-GB" dirty="0"/>
              <a:t>From ground to lifted models</a:t>
            </a:r>
          </a:p>
          <a:p>
            <a:pPr lvl="1"/>
            <a:r>
              <a:rPr lang="en-GB" dirty="0"/>
              <a:t>Direct lifted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Approximate Inference: Sampling</a:t>
            </a:r>
          </a:p>
          <a:p>
            <a:pPr lvl="1"/>
            <a:r>
              <a:rPr lang="en-GB" dirty="0"/>
              <a:t>Importance sampling</a:t>
            </a:r>
          </a:p>
          <a:p>
            <a:pPr lvl="1"/>
            <a:r>
              <a:rPr lang="en-GB" dirty="0"/>
              <a:t>MCMC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Sequential models &amp; inference</a:t>
            </a:r>
            <a:endParaRPr lang="en-GB" dirty="0"/>
          </a:p>
          <a:p>
            <a:pPr lvl="1"/>
            <a:r>
              <a:rPr lang="en-GB" dirty="0"/>
              <a:t>Dynamic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Decision making</a:t>
            </a:r>
          </a:p>
          <a:p>
            <a:pPr lvl="1"/>
            <a:r>
              <a:rPr lang="en-GB" dirty="0"/>
              <a:t>(Dynamic) Decision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Continuous Space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Gaussian distributions and Bayesian networks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Probabilistic soft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46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0141-A9BA-EA48-B22A-86C846A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1B818-F1BF-4B43-A467-6B648A242D58}"/>
                  </a:ext>
                </a:extLst>
              </p:cNvPr>
              <p:cNvSpPr/>
              <p:nvPr/>
            </p:nvSpPr>
            <p:spPr>
              <a:xfrm>
                <a:off x="5330053" y="-44395"/>
                <a:ext cx="3874907" cy="11481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1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1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1B818-F1BF-4B43-A467-6B648A242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53" y="-44395"/>
                <a:ext cx="3874907" cy="1148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F9A8A7-F60E-FD40-BE21-063E3DB171E0}"/>
                  </a:ext>
                </a:extLst>
              </p:cNvPr>
              <p:cNvSpPr/>
              <p:nvPr/>
            </p:nvSpPr>
            <p:spPr>
              <a:xfrm>
                <a:off x="322205" y="199521"/>
                <a:ext cx="4875574" cy="104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/>
                  <a:t>In the exponential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𝝁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𝑹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𝝁</m:t>
                                            </m:r>
                                          </m:e>
                                          <m:sub>
                                            <m:r>
                                              <a:rPr lang="de-DE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𝑬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𝑹𝑹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𝑹𝑬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𝑬𝑹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𝑬𝑬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br>
                  <a:rPr lang="de-DE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F9A8A7-F60E-FD40-BE21-063E3DB17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05" y="199521"/>
                <a:ext cx="4875574" cy="1046569"/>
              </a:xfrm>
              <a:prstGeom prst="rect">
                <a:avLst/>
              </a:prstGeom>
              <a:blipFill>
                <a:blip r:embed="rId3"/>
                <a:stretch>
                  <a:fillRect l="-779" t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EE5D7-967F-A740-9091-9D931E94DF19}"/>
                  </a:ext>
                </a:extLst>
              </p:cNvPr>
              <p:cNvSpPr txBox="1"/>
              <p:nvPr/>
            </p:nvSpPr>
            <p:spPr>
              <a:xfrm>
                <a:off x="6225683" y="2671586"/>
                <a:ext cx="2257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Does not depend on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EE5D7-967F-A740-9091-9D931E94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83" y="2671586"/>
                <a:ext cx="2257383" cy="369332"/>
              </a:xfrm>
              <a:prstGeom prst="rect">
                <a:avLst/>
              </a:prstGeom>
              <a:blipFill>
                <a:blip r:embed="rId4"/>
                <a:stretch>
                  <a:fillRect l="-1676" t="-3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4B349205-2158-A840-BED7-95FF03ABC02D}"/>
              </a:ext>
            </a:extLst>
          </p:cNvPr>
          <p:cNvSpPr/>
          <p:nvPr/>
        </p:nvSpPr>
        <p:spPr>
          <a:xfrm rot="16200000">
            <a:off x="7264681" y="1329247"/>
            <a:ext cx="179388" cy="23271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E8D631-08A0-9942-ADFD-B09CEF5A207D}"/>
                  </a:ext>
                </a:extLst>
              </p:cNvPr>
              <p:cNvSpPr/>
              <p:nvPr/>
            </p:nvSpPr>
            <p:spPr>
              <a:xfrm>
                <a:off x="3285216" y="3741067"/>
                <a:ext cx="4312655" cy="61093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𝑬𝑹</m:t>
                          </m:r>
                        </m:sub>
                      </m:sSub>
                      <m:sSubSup>
                        <m:sSubSupPr>
                          <m:ctrlP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sSubSup>
                        <m:sSubSupPr>
                          <m:ctrlP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𝑹𝑹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de-D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E8D631-08A0-9942-ADFD-B09CEF5A2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16" y="3741067"/>
                <a:ext cx="4312655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00D9F2B1-B92A-4D47-9824-34A82A03429F}"/>
              </a:ext>
            </a:extLst>
          </p:cNvPr>
          <p:cNvSpPr/>
          <p:nvPr/>
        </p:nvSpPr>
        <p:spPr>
          <a:xfrm rot="5400000">
            <a:off x="8073937" y="4509974"/>
            <a:ext cx="183076" cy="6351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3047D0-AD31-C346-96C2-5FEB0FEC4776}"/>
              </a:ext>
            </a:extLst>
          </p:cNvPr>
          <p:cNvCxnSpPr>
            <a:cxnSpLocks/>
            <a:stCxn id="13" idx="1"/>
            <a:endCxn id="10" idx="2"/>
          </p:cNvCxnSpPr>
          <p:nvPr/>
        </p:nvCxnSpPr>
        <p:spPr>
          <a:xfrm flipH="1" flipV="1">
            <a:off x="7354375" y="3040918"/>
            <a:ext cx="811100" cy="169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9C66ED7-E243-D14C-906F-75FF8233C212}"/>
              </a:ext>
            </a:extLst>
          </p:cNvPr>
          <p:cNvSpPr/>
          <p:nvPr/>
        </p:nvSpPr>
        <p:spPr>
          <a:xfrm rot="5400000">
            <a:off x="2956153" y="4779342"/>
            <a:ext cx="170466" cy="2297158"/>
          </a:xfrm>
          <a:prstGeom prst="rightBrace">
            <a:avLst>
              <a:gd name="adj1" fmla="val 8333"/>
              <a:gd name="adj2" fmla="val 499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901304-0504-9B41-AD34-C98A93EAC9FA}"/>
              </a:ext>
            </a:extLst>
          </p:cNvPr>
          <p:cNvCxnSpPr>
            <a:cxnSpLocks/>
            <a:stCxn id="16" idx="1"/>
            <a:endCxn id="18" idx="0"/>
          </p:cNvCxnSpPr>
          <p:nvPr/>
        </p:nvCxnSpPr>
        <p:spPr>
          <a:xfrm>
            <a:off x="3042144" y="6013154"/>
            <a:ext cx="506331" cy="2124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3F01495-3188-9E4B-96F0-D9B7D3E4416C}"/>
                  </a:ext>
                </a:extLst>
              </p:cNvPr>
              <p:cNvSpPr/>
              <p:nvPr/>
            </p:nvSpPr>
            <p:spPr>
              <a:xfrm>
                <a:off x="2133600" y="6225621"/>
                <a:ext cx="2829749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de-DE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3F01495-3188-9E4B-96F0-D9B7D3E44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225621"/>
                <a:ext cx="2829749" cy="378245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4BC70F-A92C-3243-A506-F343ED85D060}"/>
                  </a:ext>
                </a:extLst>
              </p:cNvPr>
              <p:cNvSpPr/>
              <p:nvPr/>
            </p:nvSpPr>
            <p:spPr>
              <a:xfrm>
                <a:off x="5373730" y="6211421"/>
                <a:ext cx="1105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𝑹𝑹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4BC70F-A92C-3243-A506-F343ED85D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30" y="6211421"/>
                <a:ext cx="11059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1EE6721E-E20C-544D-B36E-1285F27FEA5D}"/>
              </a:ext>
            </a:extLst>
          </p:cNvPr>
          <p:cNvSpPr/>
          <p:nvPr/>
        </p:nvSpPr>
        <p:spPr>
          <a:xfrm rot="5400000">
            <a:off x="4537508" y="5701630"/>
            <a:ext cx="148527" cy="424468"/>
          </a:xfrm>
          <a:prstGeom prst="rightBrace">
            <a:avLst>
              <a:gd name="adj1" fmla="val 8333"/>
              <a:gd name="adj2" fmla="val 5027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D26650-952C-A84B-8CB5-A6A03B0BC58E}"/>
              </a:ext>
            </a:extLst>
          </p:cNvPr>
          <p:cNvCxnSpPr>
            <a:cxnSpLocks/>
            <a:stCxn id="20" idx="1"/>
            <a:endCxn id="19" idx="0"/>
          </p:cNvCxnSpPr>
          <p:nvPr/>
        </p:nvCxnSpPr>
        <p:spPr>
          <a:xfrm>
            <a:off x="4610613" y="5988128"/>
            <a:ext cx="1316089" cy="2232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2BB79F0-0C50-0540-8172-A7E96E094865}"/>
              </a:ext>
            </a:extLst>
          </p:cNvPr>
          <p:cNvSpPr/>
          <p:nvPr/>
        </p:nvSpPr>
        <p:spPr>
          <a:xfrm rot="5400000">
            <a:off x="6198541" y="4751226"/>
            <a:ext cx="170466" cy="2297158"/>
          </a:xfrm>
          <a:prstGeom prst="rightBrace">
            <a:avLst>
              <a:gd name="adj1" fmla="val 8333"/>
              <a:gd name="adj2" fmla="val 6706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AD08EA-4B66-1047-8A42-A4CE3B7DB635}"/>
              </a:ext>
            </a:extLst>
          </p:cNvPr>
          <p:cNvCxnSpPr>
            <a:cxnSpLocks/>
            <a:stCxn id="22" idx="1"/>
            <a:endCxn id="18" idx="0"/>
          </p:cNvCxnSpPr>
          <p:nvPr/>
        </p:nvCxnSpPr>
        <p:spPr>
          <a:xfrm flipH="1">
            <a:off x="3548475" y="5985038"/>
            <a:ext cx="2343404" cy="24058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355065-8029-5441-870E-7C7387BE3C59}"/>
                  </a:ext>
                </a:extLst>
              </p:cNvPr>
              <p:cNvSpPr/>
              <p:nvPr/>
            </p:nvSpPr>
            <p:spPr>
              <a:xfrm>
                <a:off x="242195" y="3723369"/>
                <a:ext cx="298171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get expression into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</m:oMath>
                </a14:m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by factoring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355065-8029-5441-870E-7C7387BE3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5" y="3723369"/>
                <a:ext cx="2981717" cy="923330"/>
              </a:xfrm>
              <a:prstGeom prst="rect">
                <a:avLst/>
              </a:prstGeom>
              <a:blipFill>
                <a:blip r:embed="rId8"/>
                <a:stretch>
                  <a:fillRect l="-1695" t="-2703" r="-2542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2D2BC0-5D38-5746-BEDF-A1C8A3695F92}"/>
                  </a:ext>
                </a:extLst>
              </p:cNvPr>
              <p:cNvSpPr/>
              <p:nvPr/>
            </p:nvSpPr>
            <p:spPr>
              <a:xfrm>
                <a:off x="317421" y="1246090"/>
                <a:ext cx="3959120" cy="63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𝑹𝑹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𝑹𝑬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𝑬𝑹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𝑬𝑬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2D2BC0-5D38-5746-BEDF-A1C8A3695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" y="1246090"/>
                <a:ext cx="3959120" cy="635046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62E0554-32CE-C141-A4F1-F363E29EA4AE}"/>
                  </a:ext>
                </a:extLst>
              </p:cNvPr>
              <p:cNvSpPr/>
              <p:nvPr/>
            </p:nvSpPr>
            <p:spPr>
              <a:xfrm>
                <a:off x="317421" y="1884582"/>
                <a:ext cx="8538754" cy="611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𝑹𝑬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𝑬𝑬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62E0554-32CE-C141-A4F1-F363E29E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" y="1884582"/>
                <a:ext cx="8538754" cy="611001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CAFADE4-4142-9843-A104-FD1F22F93107}"/>
                  </a:ext>
                </a:extLst>
              </p:cNvPr>
              <p:cNvSpPr/>
              <p:nvPr/>
            </p:nvSpPr>
            <p:spPr>
              <a:xfrm>
                <a:off x="317421" y="2493508"/>
                <a:ext cx="5428592" cy="611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𝑹𝑬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CAFADE4-4142-9843-A104-FD1F22F93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" y="2493508"/>
                <a:ext cx="5428592" cy="611001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37AA503-9C40-C949-8A68-90D8A8993844}"/>
                  </a:ext>
                </a:extLst>
              </p:cNvPr>
              <p:cNvSpPr/>
              <p:nvPr/>
            </p:nvSpPr>
            <p:spPr>
              <a:xfrm>
                <a:off x="317421" y="4649076"/>
                <a:ext cx="8406480" cy="714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𝑹𝑹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𝑬𝑹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de-DE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𝑬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de-DE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𝑹𝑹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de-D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de-D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𝑹𝑹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de-D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𝑹𝑬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37AA503-9C40-C949-8A68-90D8A8993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" y="4649076"/>
                <a:ext cx="8406480" cy="714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2CFF8E-D796-7A49-9C84-992631A7A0AB}"/>
                  </a:ext>
                </a:extLst>
              </p:cNvPr>
              <p:cNvSpPr/>
              <p:nvPr/>
            </p:nvSpPr>
            <p:spPr>
              <a:xfrm>
                <a:off x="317421" y="3102434"/>
                <a:ext cx="6570175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𝑹𝑬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2CFF8E-D796-7A49-9C84-992631A7A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" y="3102434"/>
                <a:ext cx="6570175" cy="61093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85CBF0-2073-4548-806B-303E69D1F6D6}"/>
                  </a:ext>
                </a:extLst>
              </p:cNvPr>
              <p:cNvSpPr/>
              <p:nvPr/>
            </p:nvSpPr>
            <p:spPr>
              <a:xfrm>
                <a:off x="317421" y="5390032"/>
                <a:ext cx="762435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𝑹𝑹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𝑬𝑹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de-DE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𝑬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de-DE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𝑹𝑹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de-D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de-D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𝑹𝑹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de-D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𝑬𝑹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85CBF0-2073-4548-806B-303E69D1F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" y="5390032"/>
                <a:ext cx="7624355" cy="714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09AA02-4F94-6143-8839-3ED8E34337A7}"/>
              </a:ext>
            </a:extLst>
          </p:cNvPr>
          <p:cNvCxnSpPr>
            <a:cxnSpLocks/>
            <a:stCxn id="10" idx="0"/>
            <a:endCxn id="11" idx="1"/>
          </p:cNvCxnSpPr>
          <p:nvPr/>
        </p:nvCxnSpPr>
        <p:spPr>
          <a:xfrm flipV="1">
            <a:off x="7354375" y="2582534"/>
            <a:ext cx="1" cy="8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6" grpId="0" animBg="1"/>
      <p:bldP spid="18" grpId="0"/>
      <p:bldP spid="19" grpId="0"/>
      <p:bldP spid="20" grpId="0" animBg="1"/>
      <p:bldP spid="22" grpId="0" animBg="1"/>
      <p:bldP spid="29" grpId="0"/>
      <p:bldP spid="30" grpId="0"/>
      <p:bldP spid="31" grpId="0"/>
      <p:bldP spid="33" grpId="0"/>
      <p:bldP spid="34" grpId="0"/>
      <p:bldP spid="35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911F-4D76-5247-9559-6B34B550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5A026-18B3-D040-8D92-82BAE9FF5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Conditioning a Gaussian on observations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with remaining randvars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Result: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tabLst>
                    <a:tab pos="4214813" algn="l"/>
                  </a:tabLst>
                </a:pPr>
                <a:r>
                  <a:rPr lang="en-GB" dirty="0">
                    <a:ea typeface="Cambria Math" panose="02040503050406030204" pitchFamily="18" charset="0"/>
                  </a:rPr>
                  <a:t>Information form:	</a:t>
                </a:r>
                <a:r>
                  <a:rPr lang="en-GB" sz="2000" dirty="0">
                    <a:ea typeface="Cambria Math" panose="02040503050406030204" pitchFamily="18" charset="0"/>
                  </a:rPr>
                  <a:t>•</a:t>
                </a:r>
                <a:r>
                  <a:rPr lang="en-GB" dirty="0">
                    <a:ea typeface="Cambria Math" panose="02040503050406030204" pitchFamily="18" charset="0"/>
                  </a:rPr>
                  <a:t> Covariance form:</a:t>
                </a:r>
              </a:p>
              <a:p>
                <a:pPr lvl="2">
                  <a:tabLst>
                    <a:tab pos="456882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de-DE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  <m:sup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𝑬𝑹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sz="1800" dirty="0">
                    <a:ea typeface="Cambria Math" panose="02040503050406030204" pitchFamily="18" charset="0"/>
                  </a:rPr>
                  <a:t>•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de-DE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>
                  <a:tabLst>
                    <a:tab pos="456882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de-DE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sz="1800" dirty="0">
                    <a:ea typeface="Cambria Math" panose="02040503050406030204" pitchFamily="18" charset="0"/>
                  </a:rPr>
                  <a:t>•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𝑬𝑹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Mean 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GB" dirty="0"/>
                  <a:t> according to correlation and variance on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de-DE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Covariance does not depend on observations 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endParaRPr lang="en-GB" dirty="0"/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A5A026-18B3-D040-8D92-82BAE9FF5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0141-A9BA-EA48-B22A-86C846A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9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911F-4D76-5247-9559-6B34B550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Answering: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033F1-0B6E-F341-BAAA-B4E01A5A0A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For marginalisation, read off parameters in covariance form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Marginal query for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𝑻𝑻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For conditioning, one needs to invert the covariance matrix to obtain the information form</a:t>
                </a:r>
              </a:p>
              <a:p>
                <a:pPr lvl="1"/>
                <a:r>
                  <a:rPr lang="en-GB" dirty="0"/>
                  <a:t>Conditioning on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In covariance form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e>
                    </m:d>
                  </m:oMath>
                </a14:m>
                <a:endParaRPr lang="en-GB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𝑬𝑹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C00000"/>
                    </a:solidFill>
                  </a:rPr>
                  <a:t>Matrix inversion can be very costly!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033F1-0B6E-F341-BAAA-B4E01A5A0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0141-A9BA-EA48-B22A-86C846A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0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7887-1944-F64B-9DB2-60E229A3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Gaussian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4DE0C-8EF0-3643-B65B-2E7257546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04362" cy="519811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be a continuous randvar with continuous parents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has a </a:t>
                </a:r>
                <a:r>
                  <a:rPr lang="en-GB" dirty="0">
                    <a:solidFill>
                      <a:schemeClr val="accent1"/>
                    </a:solidFill>
                  </a:rPr>
                  <a:t>linear Gaussian model</a:t>
                </a:r>
                <a:r>
                  <a:rPr lang="en-GB" dirty="0"/>
                  <a:t> if there are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 </a:t>
                </a:r>
                <a:r>
                  <a:rPr lang="en-GB" dirty="0">
                    <a:solidFill>
                      <a:schemeClr val="accent1"/>
                    </a:solidFill>
                  </a:rPr>
                  <a:t>conditional probability distribution </a:t>
                </a:r>
                <a:r>
                  <a:rPr lang="en-GB" dirty="0"/>
                  <a:t>(</a:t>
                </a:r>
                <a:r>
                  <a:rPr lang="en-GB" dirty="0">
                    <a:solidFill>
                      <a:schemeClr val="accent1"/>
                    </a:solidFill>
                  </a:rPr>
                  <a:t>CPD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Interpretations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an initial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that is moved according to the influences by the parents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is a linear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with the addition of Gaussian noise</a:t>
                </a:r>
                <a:r>
                  <a:rPr lang="en-GB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 Gaussian randvar with </a:t>
                </a:r>
                <a:r>
                  <a:rPr lang="en-GB" dirty="0"/>
                  <a:t>mean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, representing the noise in the system</a:t>
                </a:r>
                <a:endParaRPr lang="en-GB" dirty="0"/>
              </a:p>
              <a:p>
                <a:pPr lvl="1"/>
                <a:r>
                  <a:rPr lang="en-GB" dirty="0"/>
                  <a:t>Does not allow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to depend on parent values</a:t>
                </a:r>
              </a:p>
              <a:p>
                <a:pPr lvl="2"/>
                <a:r>
                  <a:rPr lang="en-GB" dirty="0"/>
                  <a:t>But can be a useful approximation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4DE0C-8EF0-3643-B65B-2E7257546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04362" cy="5198111"/>
              </a:xfrm>
              <a:blipFill>
                <a:blip r:embed="rId2"/>
                <a:stretch>
                  <a:fillRect l="-1268" t="-2190" r="-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B5AE5-2FF7-AD40-8304-3B32E5A5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2ACDC-D664-ED44-BA9B-DDAC9A9A5AC0}"/>
              </a:ext>
            </a:extLst>
          </p:cNvPr>
          <p:cNvSpPr txBox="1"/>
          <p:nvPr/>
        </p:nvSpPr>
        <p:spPr>
          <a:xfrm>
            <a:off x="7297782" y="2952536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(vector notation)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26162F-43C2-B64F-927D-7F7B76057A0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122126" y="3137202"/>
            <a:ext cx="117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5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245-999E-5D4F-A2CE-5908837D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Independencies in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C4208-2DB9-944F-AD9A-D0B5F02E3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Let randvars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have a joint distribution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independent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Joint distribution needs to be Gaussian for this equivalence to hold</a:t>
                </a:r>
              </a:p>
              <a:p>
                <a:pPr lvl="2"/>
                <a:r>
                  <a:rPr lang="en-GB" dirty="0"/>
                  <a:t>If the distribution is not Gaussian,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might be the case and there still might be a dependence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Conditional independence can be read of in the inverse of the covariance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Given a Gaussian distribution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Then,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C4208-2DB9-944F-AD9A-D0B5F02E3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A25E-D7B5-E745-80C8-4F35F30F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49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B097-FE63-434C-A2A0-9B73D343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43BBD-F165-814B-8E95-9282B59A9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Joint Standard Gaussian </a:t>
                </a:r>
                <a:br>
                  <a:rPr lang="en-GB" dirty="0"/>
                </a:br>
                <a:r>
                  <a:rPr lang="en-GB" dirty="0"/>
                  <a:t>distribution over two </a:t>
                </a:r>
                <a:br>
                  <a:rPr lang="en-GB" dirty="0"/>
                </a:br>
                <a:r>
                  <a:rPr lang="en-GB" dirty="0"/>
                  <a:t>randvars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i.e.,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independent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>
                    <a:solidFill>
                      <a:schemeClr val="accent1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Gaussian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from before</a:t>
                </a:r>
              </a:p>
              <a:p>
                <a:pPr lvl="1"/>
                <a:r>
                  <a:rPr lang="en-GB" dirty="0"/>
                  <a:t>Covariance and inverse covariance matrix: 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0.3125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−0.125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−0.125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0.5833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0.3333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0.3333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0.3333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conditionally independent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43BBD-F165-814B-8E95-9282B59A9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73E9F-5DD8-9646-8CF8-D6BBAE84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906F70-F0B9-A345-8928-CA1DA773E6E0}"/>
              </a:ext>
            </a:extLst>
          </p:cNvPr>
          <p:cNvGrpSpPr/>
          <p:nvPr/>
        </p:nvGrpSpPr>
        <p:grpSpPr>
          <a:xfrm>
            <a:off x="4914536" y="1158240"/>
            <a:ext cx="3835945" cy="2136456"/>
            <a:chOff x="4750706" y="4374394"/>
            <a:chExt cx="3835945" cy="21364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E95C1C-89FF-7A45-9A76-9056E7EEB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0706" y="4374394"/>
              <a:ext cx="3835945" cy="19517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AE7E7-579C-234F-BBF1-9798E4B90370}"/>
                    </a:ext>
                  </a:extLst>
                </p:cNvPr>
                <p:cNvSpPr txBox="1"/>
                <p:nvPr/>
              </p:nvSpPr>
              <p:spPr>
                <a:xfrm>
                  <a:off x="5721531" y="6141518"/>
                  <a:ext cx="4231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AE7E7-579C-234F-BBF1-9798E4B90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531" y="6141518"/>
                  <a:ext cx="42319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246FE3-61F1-EF4B-B1C8-0B6646364E0E}"/>
                    </a:ext>
                  </a:extLst>
                </p:cNvPr>
                <p:cNvSpPr txBox="1"/>
                <p:nvPr/>
              </p:nvSpPr>
              <p:spPr>
                <a:xfrm>
                  <a:off x="7798525" y="6007381"/>
                  <a:ext cx="42851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C246FE3-61F1-EF4B-B1C8-0B6646364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525" y="6007381"/>
                  <a:ext cx="4285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E2021-A13C-AF4F-86B5-BF3788861B97}"/>
                    </a:ext>
                  </a:extLst>
                </p:cNvPr>
                <p:cNvSpPr txBox="1"/>
                <p:nvPr/>
              </p:nvSpPr>
              <p:spPr>
                <a:xfrm>
                  <a:off x="4924077" y="4534787"/>
                  <a:ext cx="102412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E2021-A13C-AF4F-86B5-BF3788861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077" y="4534787"/>
                  <a:ext cx="102412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650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BDC3-82FD-8D49-ADC5-B229B11E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Gaussian Bayesian Network (GBN)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B4CAE-07D9-AB4F-99D9-0E4D5509F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Factorisation of a joint distribution into factors also possible with linear Gaussians as local CPDs</a:t>
                </a:r>
              </a:p>
              <a:p>
                <a:r>
                  <a:rPr lang="en-GB" dirty="0"/>
                  <a:t>A BN is a directed acyclic graph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whose nodes are discrete randvars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and whose full 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dirty="0"/>
                  <a:t> factorises according to the local CPTs, i.e.,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𝑝𝑎𝑟𝑒𝑛𝑡𝑠</m:t>
                              </m:r>
                              <m:d>
                                <m:d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Gaussian BN</a:t>
                </a:r>
                <a:r>
                  <a:rPr lang="en-GB" dirty="0"/>
                  <a:t> is a BN 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are continuous randvars</a:t>
                </a:r>
              </a:p>
              <a:p>
                <a:pPr lvl="1"/>
                <a:r>
                  <a:rPr lang="en-GB" dirty="0"/>
                  <a:t>All CPDs are linear Gaussians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(also depicted right)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−3.5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+0.5∙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;4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B4CAE-07D9-AB4F-99D9-0E4D5509F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C5E79-6BC9-6C4A-9E52-5CD14A49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25C764-BB15-3049-988A-6EB7EC80C900}"/>
              </a:ext>
            </a:extLst>
          </p:cNvPr>
          <p:cNvGrpSpPr/>
          <p:nvPr/>
        </p:nvGrpSpPr>
        <p:grpSpPr>
          <a:xfrm>
            <a:off x="6947784" y="4260674"/>
            <a:ext cx="616690" cy="2005983"/>
            <a:chOff x="6965714" y="4006315"/>
            <a:chExt cx="616690" cy="200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8AAE44-9C13-0348-B14C-3552E800B6F3}"/>
                    </a:ext>
                  </a:extLst>
                </p:cNvPr>
                <p:cNvSpPr txBox="1"/>
                <p:nvPr/>
              </p:nvSpPr>
              <p:spPr>
                <a:xfrm>
                  <a:off x="6965714" y="4006315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8AAE44-9C13-0348-B14C-3552E800B6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4006315"/>
                  <a:ext cx="616690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CF216B-5F3C-5948-BEDA-E37F216CF782}"/>
                </a:ext>
              </a:extLst>
            </p:cNvPr>
            <p:cNvCxnSpPr>
              <a:cxnSpLocks/>
              <a:stCxn id="19" idx="4"/>
              <a:endCxn id="20" idx="0"/>
            </p:cNvCxnSpPr>
            <p:nvPr/>
          </p:nvCxnSpPr>
          <p:spPr>
            <a:xfrm>
              <a:off x="7274059" y="5201123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22BB9-B2B6-8743-B37E-44743D8D9399}"/>
                </a:ext>
              </a:extLst>
            </p:cNvPr>
            <p:cNvCxnSpPr>
              <a:cxnSpLocks/>
              <a:stCxn id="15" idx="4"/>
              <a:endCxn id="19" idx="0"/>
            </p:cNvCxnSpPr>
            <p:nvPr/>
          </p:nvCxnSpPr>
          <p:spPr>
            <a:xfrm>
              <a:off x="7274059" y="4395828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6CA4694-E8A9-8A42-88CB-4C1D1E39A4DC}"/>
                    </a:ext>
                  </a:extLst>
                </p:cNvPr>
                <p:cNvSpPr txBox="1"/>
                <p:nvPr/>
              </p:nvSpPr>
              <p:spPr>
                <a:xfrm>
                  <a:off x="6965714" y="4811610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6CA4694-E8A9-8A42-88CB-4C1D1E39A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4811610"/>
                  <a:ext cx="616690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11DD7A0-B72D-2A43-BB1A-29DBC387B4F1}"/>
                    </a:ext>
                  </a:extLst>
                </p:cNvPr>
                <p:cNvSpPr txBox="1"/>
                <p:nvPr/>
              </p:nvSpPr>
              <p:spPr>
                <a:xfrm>
                  <a:off x="6965714" y="5622785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11DD7A0-B72D-2A43-BB1A-29DBC387B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5622785"/>
                  <a:ext cx="61669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2572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BDC3-82FD-8D49-ADC5-B229B11E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Connection to Multivariate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B4CAE-07D9-AB4F-99D9-0E4D5509F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Linear GBN an alternative representation to multivariate Gaussian distribution</a:t>
                </a:r>
              </a:p>
              <a:p>
                <a:pPr lvl="1"/>
                <a:r>
                  <a:rPr lang="en-GB" dirty="0"/>
                  <a:t>A linear Gaussian BN always defines a joint multivariate Gaussian distribution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be a linear Gaussian of its parents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jointly Gaussian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Distribution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is a Gaussian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with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de-DE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Joint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/>
                  <a:t> is a Gaussian with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B4CAE-07D9-AB4F-99D9-0E4D5509F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 r="-161" b="-29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C5E79-6BC9-6C4A-9E52-5CD14A49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86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3353-CB1D-124D-959B-3EF067F1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Procedure for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E733C-1590-FC47-B21E-0BC99D08B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be the randvars of a GBN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a Gaussian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conditional on its parents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𝑝𝑎𝑟𝑒𝑛𝑡𝑠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follows a topological ordering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s</a:t>
                </a:r>
                <a:r>
                  <a:rPr lang="en-GB" dirty="0" err="1"/>
                  <a:t>.t.</a:t>
                </a:r>
                <a:r>
                  <a:rPr lang="en-GB" dirty="0"/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𝑝𝑎𝑟𝑒𝑛𝑡𝑠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Build a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that has a non-zero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/>
                  <a:t> if there exists a parent-child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/>
                  <a:t> being the factor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in the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chooses the row(s) 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chooses the column(s)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upper-triangular because no loops allowed in BNs</a:t>
                </a:r>
              </a:p>
              <a:p>
                <a:pPr lvl="3"/>
                <a:r>
                  <a:rPr lang="en-GB" dirty="0"/>
                  <a:t>Including self-loops 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as well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E733C-1590-FC47-B21E-0BC99D08B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BA8F-89F8-564C-ADEB-61A8CB11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C1134-7978-5241-9869-F6A6443CC0AA}"/>
              </a:ext>
            </a:extLst>
          </p:cNvPr>
          <p:cNvSpPr txBox="1"/>
          <p:nvPr/>
        </p:nvSpPr>
        <p:spPr>
          <a:xfrm>
            <a:off x="2277132" y="6415802"/>
            <a:ext cx="5386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Ross D. </a:t>
            </a:r>
            <a:r>
              <a:rPr lang="en-GB" sz="1000" dirty="0" err="1">
                <a:solidFill>
                  <a:schemeClr val="accent3"/>
                </a:solidFill>
              </a:rPr>
              <a:t>Shachter</a:t>
            </a:r>
            <a:r>
              <a:rPr lang="en-GB" sz="1000" dirty="0">
                <a:solidFill>
                  <a:schemeClr val="accent3"/>
                </a:solidFill>
              </a:rPr>
              <a:t> and C. Robert Kenley: Gaussian Influence Diagrams. In: </a:t>
            </a:r>
            <a:r>
              <a:rPr lang="en-GB" sz="1000" i="1" dirty="0">
                <a:solidFill>
                  <a:schemeClr val="accent3"/>
                </a:solidFill>
              </a:rPr>
              <a:t>Management Science</a:t>
            </a:r>
            <a:r>
              <a:rPr lang="en-GB" sz="1000" dirty="0">
                <a:solidFill>
                  <a:schemeClr val="accent3"/>
                </a:solidFill>
              </a:rPr>
              <a:t>, 1989.</a:t>
            </a:r>
          </a:p>
        </p:txBody>
      </p:sp>
    </p:spTree>
    <p:extLst>
      <p:ext uri="{BB962C8B-B14F-4D97-AF65-F5344CB8AC3E}">
        <p14:creationId xmlns:p14="http://schemas.microsoft.com/office/powerpoint/2010/main" val="25478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3353-CB1D-124D-959B-3EF067F1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Procedure for Conversion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E733C-1590-FC47-B21E-0BC99D08B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27739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Joint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given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Means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Covariance (</a:t>
                </a:r>
                <a:r>
                  <a:rPr lang="en-GB" i="1" dirty="0"/>
                  <a:t>recursive rules</a:t>
                </a:r>
                <a:r>
                  <a:rPr lang="en-GB" dirty="0"/>
                  <a:t>):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2,…,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m:rPr>
                          <m:aln/>
                        </m:rP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First index chooses the row(s), second index chooses the column(s)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		filling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layer-wise:</a:t>
                </a:r>
              </a:p>
              <a:p>
                <a:pPr lvl="3"/>
                <a:endParaRPr lang="en-GB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E733C-1590-FC47-B21E-0BC99D08B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277394"/>
              </a:xfrm>
              <a:blipFill>
                <a:blip r:embed="rId2"/>
                <a:stretch>
                  <a:fillRect l="-1286" t="-1439" r="-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BA8F-89F8-564C-ADEB-61A8CB11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FBD52-A7CE-A741-BA0B-758D4B98A16E}"/>
              </a:ext>
            </a:extLst>
          </p:cNvPr>
          <p:cNvSpPr/>
          <p:nvPr/>
        </p:nvSpPr>
        <p:spPr>
          <a:xfrm>
            <a:off x="5329646" y="4937766"/>
            <a:ext cx="539931" cy="31350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F23F6-3633-E243-8A4E-2EA18AE0B74F}"/>
              </a:ext>
            </a:extLst>
          </p:cNvPr>
          <p:cNvSpPr/>
          <p:nvPr/>
        </p:nvSpPr>
        <p:spPr>
          <a:xfrm>
            <a:off x="5329646" y="5251275"/>
            <a:ext cx="1128304" cy="31350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AECF5-18F2-F743-9E2D-61DDFBB89D65}"/>
              </a:ext>
            </a:extLst>
          </p:cNvPr>
          <p:cNvSpPr/>
          <p:nvPr/>
        </p:nvSpPr>
        <p:spPr>
          <a:xfrm>
            <a:off x="5869577" y="4937766"/>
            <a:ext cx="588373" cy="31350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A8760-915E-4F40-A25A-74B2A43903B9}"/>
              </a:ext>
            </a:extLst>
          </p:cNvPr>
          <p:cNvSpPr/>
          <p:nvPr/>
        </p:nvSpPr>
        <p:spPr>
          <a:xfrm>
            <a:off x="5329646" y="5878293"/>
            <a:ext cx="2333897" cy="313509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B08A05-3DDA-ED40-9E86-A8B74182C55D}"/>
              </a:ext>
            </a:extLst>
          </p:cNvPr>
          <p:cNvSpPr/>
          <p:nvPr/>
        </p:nvSpPr>
        <p:spPr>
          <a:xfrm>
            <a:off x="7184571" y="4937766"/>
            <a:ext cx="478972" cy="940527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43ACB-F4A7-C24E-942B-3BA02FBACA76}"/>
              </a:ext>
            </a:extLst>
          </p:cNvPr>
          <p:cNvSpPr/>
          <p:nvPr/>
        </p:nvSpPr>
        <p:spPr>
          <a:xfrm>
            <a:off x="5329646" y="5564784"/>
            <a:ext cx="1128304" cy="313509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472E4-6792-834C-96A6-5F52A7E57C92}"/>
              </a:ext>
            </a:extLst>
          </p:cNvPr>
          <p:cNvSpPr/>
          <p:nvPr/>
        </p:nvSpPr>
        <p:spPr>
          <a:xfrm>
            <a:off x="6457950" y="4937766"/>
            <a:ext cx="726621" cy="940527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2DF31B-3CF0-964A-BE6F-695BD908A771}"/>
              </a:ext>
            </a:extLst>
          </p:cNvPr>
          <p:cNvSpPr txBox="1"/>
          <p:nvPr/>
        </p:nvSpPr>
        <p:spPr>
          <a:xfrm>
            <a:off x="2277132" y="6415802"/>
            <a:ext cx="5386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Ross D. </a:t>
            </a:r>
            <a:r>
              <a:rPr lang="en-GB" sz="1000" dirty="0" err="1">
                <a:solidFill>
                  <a:schemeClr val="accent3"/>
                </a:solidFill>
              </a:rPr>
              <a:t>Shachter</a:t>
            </a:r>
            <a:r>
              <a:rPr lang="en-GB" sz="1000" dirty="0">
                <a:solidFill>
                  <a:schemeClr val="accent3"/>
                </a:solidFill>
              </a:rPr>
              <a:t> and C. Robert Kenley: Gaussian Influence Diagrams. In: </a:t>
            </a:r>
            <a:r>
              <a:rPr lang="en-GB" sz="1000" i="1" dirty="0">
                <a:solidFill>
                  <a:schemeClr val="accent3"/>
                </a:solidFill>
              </a:rPr>
              <a:t>Management Science</a:t>
            </a:r>
            <a:r>
              <a:rPr lang="en-GB" sz="1000" dirty="0">
                <a:solidFill>
                  <a:schemeClr val="accent3"/>
                </a:solidFill>
              </a:rPr>
              <a:t>, 1989.</a:t>
            </a:r>
          </a:p>
        </p:txBody>
      </p:sp>
    </p:spTree>
    <p:extLst>
      <p:ext uri="{BB962C8B-B14F-4D97-AF65-F5344CB8AC3E}">
        <p14:creationId xmlns:p14="http://schemas.microsoft.com/office/powerpoint/2010/main" val="209055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D686-5FF1-4548-A5AD-1E0F7730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with Continuous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E35E-D532-F44C-B543-037FDBE1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Discretisation of continuous variables</a:t>
            </a:r>
          </a:p>
          <a:p>
            <a:pPr lvl="1"/>
            <a:r>
              <a:rPr lang="en-GB" dirty="0"/>
              <a:t>Discrete model again</a:t>
            </a:r>
          </a:p>
          <a:p>
            <a:pPr lvl="1"/>
            <a:r>
              <a:rPr lang="en-GB" dirty="0"/>
              <a:t>Own set of problems</a:t>
            </a:r>
          </a:p>
          <a:p>
            <a:pPr lvl="2"/>
            <a:r>
              <a:rPr lang="en-GB" dirty="0"/>
              <a:t>Hard to find good discretisation</a:t>
            </a:r>
          </a:p>
          <a:p>
            <a:pPr lvl="2"/>
            <a:r>
              <a:rPr lang="en-GB" dirty="0"/>
              <a:t>High granularity might be necessary </a:t>
            </a:r>
            <a:br>
              <a:rPr lang="en-GB" dirty="0"/>
            </a:br>
            <a:r>
              <a:rPr lang="en-GB" dirty="0"/>
              <a:t>➝ large ranges ➝ large factors</a:t>
            </a:r>
          </a:p>
          <a:p>
            <a:pPr lvl="2"/>
            <a:r>
              <a:rPr lang="en-GB" dirty="0"/>
              <a:t>Lose characteristics of variable </a:t>
            </a:r>
          </a:p>
          <a:p>
            <a:pPr lvl="3"/>
            <a:r>
              <a:rPr lang="en-GB" dirty="0"/>
              <a:t>Not each value necessarily associated with a probability</a:t>
            </a:r>
          </a:p>
          <a:p>
            <a:pPr lvl="3"/>
            <a:r>
              <a:rPr lang="en-GB" dirty="0"/>
              <a:t>Nearby values have similar probabilities ➝ hard to capture in a discrete distribution (no notion of closeness between range values)</a:t>
            </a:r>
          </a:p>
          <a:p>
            <a:r>
              <a:rPr lang="en-GB" dirty="0"/>
              <a:t>Therefore, use models with continuous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0C77-5AA8-6D4E-92FF-EFB336F5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86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422D-0792-674C-84E3-F5475E0C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GBN: Conversion Example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719B729-E520-F34B-B214-CB2FB25F6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GBN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Goal: Joint distribution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C8ACCA3B-8598-0A4A-BEE8-C4E4AB909B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Matrix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Rest: zeroes</a:t>
                </a:r>
              </a:p>
              <a:p>
                <a:pPr lvl="1"/>
                <a:r>
                  <a:rPr lang="en-GB" dirty="0"/>
                  <a:t>Result: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Means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=−3.5+0.5∙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Result: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C8ACCA3B-8598-0A4A-BEE8-C4E4AB909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954" t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CC1D2-CBAD-FF49-AD93-F8E2D14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66BC63-D8A0-A34D-9B16-C2FE57A4FAF0}"/>
              </a:ext>
            </a:extLst>
          </p:cNvPr>
          <p:cNvGrpSpPr/>
          <p:nvPr/>
        </p:nvGrpSpPr>
        <p:grpSpPr>
          <a:xfrm>
            <a:off x="525492" y="1636147"/>
            <a:ext cx="616690" cy="2005983"/>
            <a:chOff x="6965714" y="4006315"/>
            <a:chExt cx="616690" cy="200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CC40E6-4568-7D42-9CC1-970CE5B1F892}"/>
                    </a:ext>
                  </a:extLst>
                </p:cNvPr>
                <p:cNvSpPr txBox="1"/>
                <p:nvPr/>
              </p:nvSpPr>
              <p:spPr>
                <a:xfrm>
                  <a:off x="6965714" y="4006315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CC40E6-4568-7D42-9CC1-970CE5B1F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4006315"/>
                  <a:ext cx="616690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FA91B7-B537-364B-9F18-2488AE972598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7274059" y="5201123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531AE5-B5E7-504D-8566-507BF7F17940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7274059" y="4395828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47B4EE-6CEB-0040-9BBE-586C8DDC2B90}"/>
                    </a:ext>
                  </a:extLst>
                </p:cNvPr>
                <p:cNvSpPr txBox="1"/>
                <p:nvPr/>
              </p:nvSpPr>
              <p:spPr>
                <a:xfrm>
                  <a:off x="6965714" y="4811610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47B4EE-6CEB-0040-9BBE-586C8DDC2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4811610"/>
                  <a:ext cx="616690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F7330BB-BE56-D94A-994B-A70AB1115E50}"/>
                    </a:ext>
                  </a:extLst>
                </p:cNvPr>
                <p:cNvSpPr txBox="1"/>
                <p:nvPr/>
              </p:nvSpPr>
              <p:spPr>
                <a:xfrm>
                  <a:off x="6965714" y="5622785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F7330BB-BE56-D94A-994B-A70AB1115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5622785"/>
                  <a:ext cx="616690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587F62-1062-3F49-B047-CBCB974478F3}"/>
                  </a:ext>
                </a:extLst>
              </p:cNvPr>
              <p:cNvSpPr/>
              <p:nvPr/>
            </p:nvSpPr>
            <p:spPr>
              <a:xfrm>
                <a:off x="1096071" y="4198964"/>
                <a:ext cx="2412263" cy="2058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endParaRPr lang="en-GB" sz="500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br>
                  <a:rPr lang="de-DE" sz="5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587F62-1062-3F49-B047-CBCB97447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71" y="4198964"/>
                <a:ext cx="2412263" cy="2058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7865DA-439A-C145-B922-B6A4F5C90647}"/>
                  </a:ext>
                </a:extLst>
              </p:cNvPr>
              <p:cNvSpPr/>
              <p:nvPr/>
            </p:nvSpPr>
            <p:spPr>
              <a:xfrm>
                <a:off x="1233069" y="1620535"/>
                <a:ext cx="339608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 indent="-7938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−3.5+0.5∙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7865DA-439A-C145-B922-B6A4F5C90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69" y="1620535"/>
                <a:ext cx="3396081" cy="2031325"/>
              </a:xfrm>
              <a:prstGeom prst="rect">
                <a:avLst/>
              </a:prstGeom>
              <a:blipFill>
                <a:blip r:embed="rId8"/>
                <a:stretch>
                  <a:fillRect b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151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422D-0792-674C-84E3-F5475E0C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GBN: Conversion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F719B729-E520-F34B-B214-CB2FB25F66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2778067" cy="52945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Filling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: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Need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the recursive rules</a:t>
                </a:r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  <a:p>
                <a:pPr lvl="1"/>
                <a:r>
                  <a:rPr lang="en-GB" dirty="0"/>
                  <a:t>First index: row(s)</a:t>
                </a:r>
              </a:p>
              <a:p>
                <a:pPr lvl="1"/>
                <a:r>
                  <a:rPr lang="en-GB" dirty="0"/>
                  <a:t>Second index: column(s)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F719B729-E520-F34B-B214-CB2FB25F6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2778067" cy="5294509"/>
              </a:xfrm>
              <a:blipFill>
                <a:blip r:embed="rId2"/>
                <a:stretch>
                  <a:fillRect l="-3653" t="-2871" b="-2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C8ACCA3B-8598-0A4A-BEE8-C4E4AB909B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517209" y="1146048"/>
                <a:ext cx="5221274" cy="5294509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=4∙0.5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 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=4+2∙0.5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 lvl="1"/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C8ACCA3B-8598-0A4A-BEE8-C4E4AB909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17209" y="1146048"/>
                <a:ext cx="5221274" cy="5294509"/>
              </a:xfrm>
              <a:blipFill>
                <a:blip r:embed="rId3"/>
                <a:stretch>
                  <a:fillRect l="-1699" t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CC1D2-CBAD-FF49-AD93-F8E2D14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587F62-1062-3F49-B047-CBCB974478F3}"/>
                  </a:ext>
                </a:extLst>
              </p:cNvPr>
              <p:cNvSpPr/>
              <p:nvPr/>
            </p:nvSpPr>
            <p:spPr>
              <a:xfrm>
                <a:off x="1004456" y="1520565"/>
                <a:ext cx="2402261" cy="880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587F62-1062-3F49-B047-CBCB97447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56" y="1520565"/>
                <a:ext cx="2402261" cy="880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4D5DC6-E3CF-F446-B930-F5585CF9A757}"/>
                  </a:ext>
                </a:extLst>
              </p:cNvPr>
              <p:cNvSpPr/>
              <p:nvPr/>
            </p:nvSpPr>
            <p:spPr>
              <a:xfrm>
                <a:off x="1229562" y="3923031"/>
                <a:ext cx="1952045" cy="13185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4D5DC6-E3CF-F446-B930-F5585CF9A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62" y="3923031"/>
                <a:ext cx="1952045" cy="131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197EA4-C458-CB4C-8B82-1258C39427F6}"/>
                  </a:ext>
                </a:extLst>
              </p:cNvPr>
              <p:cNvSpPr/>
              <p:nvPr/>
            </p:nvSpPr>
            <p:spPr>
              <a:xfrm>
                <a:off x="1119070" y="3092547"/>
                <a:ext cx="2173031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197EA4-C458-CB4C-8B82-1258C3942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70" y="3092547"/>
                <a:ext cx="2173031" cy="830484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BBBEB0-E163-9A4E-AD11-224983DCE202}"/>
                  </a:ext>
                </a:extLst>
              </p:cNvPr>
              <p:cNvSpPr/>
              <p:nvPr/>
            </p:nvSpPr>
            <p:spPr>
              <a:xfrm>
                <a:off x="6955093" y="1146048"/>
                <a:ext cx="1975861" cy="880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BBBEB0-E163-9A4E-AD11-224983DCE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93" y="1146048"/>
                <a:ext cx="1975861" cy="880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245507-F4E0-324F-8564-0EE4D10CF720}"/>
                  </a:ext>
                </a:extLst>
              </p:cNvPr>
              <p:cNvSpPr/>
              <p:nvPr/>
            </p:nvSpPr>
            <p:spPr>
              <a:xfrm>
                <a:off x="6955092" y="2351923"/>
                <a:ext cx="1975861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245507-F4E0-324F-8564-0EE4D10CF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92" y="2351923"/>
                <a:ext cx="1975861" cy="889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6AD1D0-37E1-E74F-BB04-ED40D7E29374}"/>
                  </a:ext>
                </a:extLst>
              </p:cNvPr>
              <p:cNvSpPr/>
              <p:nvPr/>
            </p:nvSpPr>
            <p:spPr>
              <a:xfrm>
                <a:off x="6955092" y="3819270"/>
                <a:ext cx="1975861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6AD1D0-37E1-E74F-BB04-ED40D7E29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92" y="3819270"/>
                <a:ext cx="1975861" cy="889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DF77A3-CF0F-D144-ACD1-238F8D07E029}"/>
                  </a:ext>
                </a:extLst>
              </p:cNvPr>
              <p:cNvSpPr/>
              <p:nvPr/>
            </p:nvSpPr>
            <p:spPr>
              <a:xfrm>
                <a:off x="6955091" y="5246420"/>
                <a:ext cx="1975862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DF77A3-CF0F-D144-ACD1-238F8D07E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91" y="5246420"/>
                <a:ext cx="1975862" cy="889731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6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422D-0792-674C-84E3-F5475E0C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GBN: Conversion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F719B729-E520-F34B-B214-CB2FB25F66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2778067" cy="52945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Remaining goal: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Need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the recursive rules</a:t>
                </a:r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  <a:p>
                <a:pPr lvl="1"/>
                <a:r>
                  <a:rPr lang="en-GB" dirty="0"/>
                  <a:t>First index: row(s)</a:t>
                </a:r>
              </a:p>
              <a:p>
                <a:pPr lvl="1"/>
                <a:r>
                  <a:rPr lang="en-GB" dirty="0"/>
                  <a:t>Second index: column(s)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F719B729-E520-F34B-B214-CB2FB25F6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2778067" cy="5294509"/>
              </a:xfrm>
              <a:blipFill>
                <a:blip r:embed="rId3"/>
                <a:stretch>
                  <a:fillRect l="-3653" t="-2871" b="-2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C8ACCA3B-8598-0A4A-BEE8-C4E4AB909B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517209" y="1146048"/>
                <a:ext cx="4275069" cy="5294509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(12)3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3(12)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1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3(12)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=3+5=8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pPr lvl="1"/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C8ACCA3B-8598-0A4A-BEE8-C4E4AB909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17209" y="1146048"/>
                <a:ext cx="4275069" cy="5294509"/>
              </a:xfrm>
              <a:blipFill>
                <a:blip r:embed="rId4"/>
                <a:stretch>
                  <a:fillRect l="-2071" t="-1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CC1D2-CBAD-FF49-AD93-F8E2D14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587F62-1062-3F49-B047-CBCB974478F3}"/>
                  </a:ext>
                </a:extLst>
              </p:cNvPr>
              <p:cNvSpPr/>
              <p:nvPr/>
            </p:nvSpPr>
            <p:spPr>
              <a:xfrm>
                <a:off x="1004456" y="1520565"/>
                <a:ext cx="2402261" cy="880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587F62-1062-3F49-B047-CBCB97447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56" y="1520565"/>
                <a:ext cx="2402261" cy="880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4D5DC6-E3CF-F446-B930-F5585CF9A757}"/>
                  </a:ext>
                </a:extLst>
              </p:cNvPr>
              <p:cNvSpPr/>
              <p:nvPr/>
            </p:nvSpPr>
            <p:spPr>
              <a:xfrm>
                <a:off x="1229562" y="3923031"/>
                <a:ext cx="1952045" cy="13185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4D5DC6-E3CF-F446-B930-F5585CF9A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62" y="3923031"/>
                <a:ext cx="1952045" cy="131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197EA4-C458-CB4C-8B82-1258C39427F6}"/>
                  </a:ext>
                </a:extLst>
              </p:cNvPr>
              <p:cNvSpPr/>
              <p:nvPr/>
            </p:nvSpPr>
            <p:spPr>
              <a:xfrm>
                <a:off x="1119070" y="3092547"/>
                <a:ext cx="2173031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197EA4-C458-CB4C-8B82-1258C3942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70" y="3092547"/>
                <a:ext cx="2173031" cy="830484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245507-F4E0-324F-8564-0EE4D10CF720}"/>
                  </a:ext>
                </a:extLst>
              </p:cNvPr>
              <p:cNvSpPr/>
              <p:nvPr/>
            </p:nvSpPr>
            <p:spPr>
              <a:xfrm>
                <a:off x="6955092" y="2351923"/>
                <a:ext cx="1975861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245507-F4E0-324F-8564-0EE4D10CF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92" y="2351923"/>
                <a:ext cx="1975861" cy="889731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6AD1D0-37E1-E74F-BB04-ED40D7E29374}"/>
                  </a:ext>
                </a:extLst>
              </p:cNvPr>
              <p:cNvSpPr/>
              <p:nvPr/>
            </p:nvSpPr>
            <p:spPr>
              <a:xfrm>
                <a:off x="6955092" y="3819270"/>
                <a:ext cx="1975862" cy="871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6AD1D0-37E1-E74F-BB04-ED40D7E29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92" y="3819270"/>
                <a:ext cx="1975862" cy="871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DF77A3-CF0F-D144-ACD1-238F8D07E029}"/>
                  </a:ext>
                </a:extLst>
              </p:cNvPr>
              <p:cNvSpPr/>
              <p:nvPr/>
            </p:nvSpPr>
            <p:spPr>
              <a:xfrm>
                <a:off x="7000681" y="5241597"/>
                <a:ext cx="1915075" cy="871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DF77A3-CF0F-D144-ACD1-238F8D07E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681" y="5241597"/>
                <a:ext cx="1915075" cy="871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0236A2-EC98-7345-A021-ED2814D44A38}"/>
                  </a:ext>
                </a:extLst>
              </p:cNvPr>
              <p:cNvSpPr/>
              <p:nvPr/>
            </p:nvSpPr>
            <p:spPr>
              <a:xfrm>
                <a:off x="7218502" y="4377538"/>
                <a:ext cx="3906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3600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0236A2-EC98-7345-A021-ED2814D44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02" y="4377538"/>
                <a:ext cx="390615" cy="276999"/>
              </a:xfrm>
              <a:prstGeom prst="rect">
                <a:avLst/>
              </a:prstGeom>
              <a:blipFill>
                <a:blip r:embed="rId11"/>
                <a:stretch>
                  <a:fillRect r="-312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022E3F-D70B-0046-BB93-2C732A8CCBF8}"/>
                  </a:ext>
                </a:extLst>
              </p:cNvPr>
              <p:cNvSpPr/>
              <p:nvPr/>
            </p:nvSpPr>
            <p:spPr>
              <a:xfrm>
                <a:off x="7747714" y="4377537"/>
                <a:ext cx="3906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3600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022E3F-D70B-0046-BB93-2C732A8CC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4" y="4377537"/>
                <a:ext cx="390615" cy="276999"/>
              </a:xfrm>
              <a:prstGeom prst="rect">
                <a:avLst/>
              </a:prstGeom>
              <a:blipFill>
                <a:blip r:embed="rId12"/>
                <a:stretch>
                  <a:fillRect r="-312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052503-18F2-D946-9F09-E0E9701392D7}"/>
                  </a:ext>
                </a:extLst>
              </p:cNvPr>
              <p:cNvSpPr/>
              <p:nvPr/>
            </p:nvSpPr>
            <p:spPr>
              <a:xfrm>
                <a:off x="8245810" y="2375713"/>
                <a:ext cx="3906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3600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052503-18F2-D946-9F09-E0E970139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10" y="2375713"/>
                <a:ext cx="390615" cy="276999"/>
              </a:xfrm>
              <a:prstGeom prst="rect">
                <a:avLst/>
              </a:prstGeom>
              <a:blipFill>
                <a:blip r:embed="rId13"/>
                <a:stretch>
                  <a:fillRect r="-312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D3ED7DF-EC64-B644-B0D8-2E780B61BE4B}"/>
                  </a:ext>
                </a:extLst>
              </p:cNvPr>
              <p:cNvSpPr/>
              <p:nvPr/>
            </p:nvSpPr>
            <p:spPr>
              <a:xfrm>
                <a:off x="8245810" y="2676502"/>
                <a:ext cx="3906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3600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D3ED7DF-EC64-B644-B0D8-2E780B61B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10" y="2676502"/>
                <a:ext cx="390615" cy="276999"/>
              </a:xfrm>
              <a:prstGeom prst="rect">
                <a:avLst/>
              </a:prstGeom>
              <a:blipFill>
                <a:blip r:embed="rId14"/>
                <a:stretch>
                  <a:fillRect r="-312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DD7EE12-C2AE-ED44-B177-03165BB48858}"/>
                  </a:ext>
                </a:extLst>
              </p:cNvPr>
              <p:cNvSpPr/>
              <p:nvPr/>
            </p:nvSpPr>
            <p:spPr>
              <a:xfrm>
                <a:off x="8309879" y="5791199"/>
                <a:ext cx="32654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7200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DD7EE12-C2AE-ED44-B177-03165BB48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879" y="5791199"/>
                <a:ext cx="326546" cy="276999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59AFBA-970A-584E-ABCF-119CC6E88FEF}"/>
                  </a:ext>
                </a:extLst>
              </p:cNvPr>
              <p:cNvSpPr/>
              <p:nvPr/>
            </p:nvSpPr>
            <p:spPr>
              <a:xfrm>
                <a:off x="6970287" y="1116871"/>
                <a:ext cx="1975862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59AFBA-970A-584E-ABCF-119CC6E88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287" y="1116871"/>
                <a:ext cx="1975862" cy="889731"/>
              </a:xfrm>
              <a:prstGeom prst="rect">
                <a:avLst/>
              </a:prstGeom>
              <a:blipFill>
                <a:blip r:embed="rId1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6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AA3B-799D-D447-847D-DFCB0F70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in GBNs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CB1C-A825-0045-803B-1EDB97CE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Inference in linear Gaussians with </a:t>
            </a:r>
            <a:br>
              <a:rPr lang="en-GB" dirty="0"/>
            </a:br>
            <a:r>
              <a:rPr lang="en-GB" dirty="0"/>
              <a:t>Variable Elimination</a:t>
            </a:r>
          </a:p>
          <a:p>
            <a:pPr lvl="1"/>
            <a:r>
              <a:rPr lang="en-GB" dirty="0"/>
              <a:t>Representation through linear Gaussian </a:t>
            </a:r>
            <a:br>
              <a:rPr lang="en-GB" dirty="0"/>
            </a:br>
            <a:r>
              <a:rPr lang="en-GB" dirty="0"/>
              <a:t>CPDs instead of CPTs/factors</a:t>
            </a:r>
          </a:p>
          <a:p>
            <a:pPr lvl="1"/>
            <a:r>
              <a:rPr lang="en-GB" dirty="0"/>
              <a:t>Modified operations for multiply/sum-out </a:t>
            </a:r>
          </a:p>
          <a:p>
            <a:r>
              <a:rPr lang="en-GB" dirty="0"/>
              <a:t>Message passing formulation</a:t>
            </a:r>
          </a:p>
          <a:p>
            <a:pPr lvl="1"/>
            <a:r>
              <a:rPr lang="en-GB" dirty="0"/>
              <a:t>Approximate belief propagation</a:t>
            </a:r>
          </a:p>
          <a:p>
            <a:r>
              <a:rPr lang="en-GB" dirty="0"/>
              <a:t>Sampling in the continuous space</a:t>
            </a:r>
          </a:p>
          <a:p>
            <a:pPr lvl="1"/>
            <a:r>
              <a:rPr lang="en-GB" dirty="0"/>
              <a:t>Rejection sampling, importance sampling, </a:t>
            </a:r>
            <a:br>
              <a:rPr lang="en-GB" dirty="0"/>
            </a:br>
            <a:r>
              <a:rPr lang="en-GB" dirty="0"/>
              <a:t>MCMC methods for GBNs</a:t>
            </a:r>
          </a:p>
          <a:p>
            <a:r>
              <a:rPr lang="en-GB" dirty="0"/>
              <a:t>Actually using the full joint</a:t>
            </a:r>
          </a:p>
          <a:p>
            <a:pPr lvl="1"/>
            <a:r>
              <a:rPr lang="en-GB" dirty="0"/>
              <a:t>Marginalisation, conditioning as sketched in Basics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C6D4B-095C-3841-80A1-E96A4DC4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BEA3D-15F7-CA45-A783-030E12A6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98" y="1330647"/>
            <a:ext cx="1907281" cy="2139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66A61C-A288-2648-A146-01D6B55B9B7E}"/>
              </a:ext>
            </a:extLst>
          </p:cNvPr>
          <p:cNvSpPr/>
          <p:nvPr/>
        </p:nvSpPr>
        <p:spPr>
          <a:xfrm>
            <a:off x="6629940" y="3821510"/>
            <a:ext cx="258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See Ch. 14 of PGM book for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54930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31401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Lifting conversion approach by </a:t>
                </a:r>
                <a:r>
                  <a:rPr lang="en-GB" dirty="0" err="1"/>
                  <a:t>Shachter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and Kenley for parameterised GBNs</a:t>
                </a:r>
              </a:p>
              <a:p>
                <a:pPr lvl="1"/>
                <a:r>
                  <a:rPr lang="en-GB" dirty="0"/>
                  <a:t>GBN with PRVs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as nodes</a:t>
                </a:r>
              </a:p>
              <a:p>
                <a:pPr lvl="2"/>
                <a:r>
                  <a:rPr lang="en-GB" dirty="0"/>
                  <a:t>PDF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applies to each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Semantics: grounding and forming full joint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Simple case for GBNs (</a:t>
                </a:r>
                <a:r>
                  <a:rPr lang="en-GB" i="1" dirty="0"/>
                  <a:t>general case under review</a:t>
                </a:r>
                <a:r>
                  <a:rPr lang="en-GB" dirty="0"/>
                  <a:t>): </a:t>
                </a:r>
              </a:p>
              <a:p>
                <a:pPr marL="914400" lvl="2" indent="0" algn="ctr">
                  <a:buNone/>
                </a:pPr>
                <a:r>
                  <a:rPr lang="en-GB" dirty="0">
                    <a:solidFill>
                      <a:srgbClr val="C00000"/>
                    </a:solidFill>
                  </a:rPr>
                  <a:t>For all parent-child relations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,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it holds that 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lvl="3"/>
                <a:r>
                  <a:rPr lang="en-GB" dirty="0"/>
                  <a:t>Each child instance has the same parent instances as its siblings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3140180"/>
              </a:xfrm>
              <a:blipFill>
                <a:blip r:embed="rId2"/>
                <a:stretch>
                  <a:fillRect l="-1286" t="-3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C763AD-F6FC-E444-BA7E-1812DD3E6B98}"/>
                  </a:ext>
                </a:extLst>
              </p:cNvPr>
              <p:cNvSpPr/>
              <p:nvPr/>
            </p:nvSpPr>
            <p:spPr>
              <a:xfrm>
                <a:off x="6732147" y="1230128"/>
                <a:ext cx="1952045" cy="13185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C763AD-F6FC-E444-BA7E-1812DD3E6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47" y="1230128"/>
                <a:ext cx="1952045" cy="131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EB0B9B4-C8CA-2F42-B46E-EB05CA88509F}"/>
              </a:ext>
            </a:extLst>
          </p:cNvPr>
          <p:cNvGrpSpPr/>
          <p:nvPr/>
        </p:nvGrpSpPr>
        <p:grpSpPr>
          <a:xfrm>
            <a:off x="768253" y="4287161"/>
            <a:ext cx="801602" cy="2005983"/>
            <a:chOff x="6965714" y="4006315"/>
            <a:chExt cx="801602" cy="200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41D6708-02EE-C047-B2BA-AEF4A7368B0D}"/>
                    </a:ext>
                  </a:extLst>
                </p:cNvPr>
                <p:cNvSpPr txBox="1"/>
                <p:nvPr/>
              </p:nvSpPr>
              <p:spPr>
                <a:xfrm>
                  <a:off x="6965714" y="4006315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41D6708-02EE-C047-B2BA-AEF4A7368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4006315"/>
                  <a:ext cx="801602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9962C3-BB1B-6B4E-BE23-11E4F8FFFC6E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7366515" y="5201123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45B133-18D2-FF49-87FF-3BC459C5B404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7366515" y="4395828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240174-5DF5-D543-A182-124DB1091485}"/>
                    </a:ext>
                  </a:extLst>
                </p:cNvPr>
                <p:cNvSpPr txBox="1"/>
                <p:nvPr/>
              </p:nvSpPr>
              <p:spPr>
                <a:xfrm>
                  <a:off x="6965714" y="4811610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240174-5DF5-D543-A182-124DB1091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4811610"/>
                  <a:ext cx="80160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BA60D2-E00D-FD4D-8DF6-9B2186C77F3C}"/>
                    </a:ext>
                  </a:extLst>
                </p:cNvPr>
                <p:cNvSpPr txBox="1"/>
                <p:nvPr/>
              </p:nvSpPr>
              <p:spPr>
                <a:xfrm>
                  <a:off x="6965714" y="5622785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BA60D2-E00D-FD4D-8DF6-9B2186C77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714" y="5622785"/>
                  <a:ext cx="80160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38AA76-94B9-F74F-B6D0-920F262C9899}"/>
                  </a:ext>
                </a:extLst>
              </p:cNvPr>
              <p:cNvSpPr/>
              <p:nvPr/>
            </p:nvSpPr>
            <p:spPr>
              <a:xfrm>
                <a:off x="1568103" y="4200003"/>
                <a:ext cx="3989373" cy="2138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 indent="-7938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−3.5+0.5∙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938" lvl="1" indent="-7938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38AA76-94B9-F74F-B6D0-920F262C9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03" y="4200003"/>
                <a:ext cx="3989373" cy="2138278"/>
              </a:xfrm>
              <a:prstGeom prst="rect">
                <a:avLst/>
              </a:prstGeom>
              <a:blipFill>
                <a:blip r:embed="rId7"/>
                <a:stretch>
                  <a:fillRect b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FAB96E8A-F9D9-DA4E-90C2-28B38AAA90B0}"/>
              </a:ext>
            </a:extLst>
          </p:cNvPr>
          <p:cNvGrpSpPr/>
          <p:nvPr/>
        </p:nvGrpSpPr>
        <p:grpSpPr>
          <a:xfrm>
            <a:off x="5559228" y="4236942"/>
            <a:ext cx="2822083" cy="2038132"/>
            <a:chOff x="5559228" y="4236942"/>
            <a:chExt cx="2822083" cy="203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AA29D4-0A60-5345-865A-AA48CA21CB96}"/>
                    </a:ext>
                  </a:extLst>
                </p:cNvPr>
                <p:cNvSpPr txBox="1"/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AA29D4-0A60-5345-865A-AA48CA21C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DC2C78-57BE-AE42-8B6E-7616C07ADBAB}"/>
                </a:ext>
              </a:extLst>
            </p:cNvPr>
            <p:cNvCxnSpPr>
              <a:cxnSpLocks/>
              <a:stCxn id="25" idx="4"/>
              <a:endCxn id="26" idx="0"/>
            </p:cNvCxnSpPr>
            <p:nvPr/>
          </p:nvCxnSpPr>
          <p:spPr>
            <a:xfrm>
              <a:off x="5960029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274AEA6-8907-4C43-90ED-658A2757079B}"/>
                </a:ext>
              </a:extLst>
            </p:cNvPr>
            <p:cNvCxnSpPr>
              <a:cxnSpLocks/>
              <a:stCxn id="22" idx="4"/>
              <a:endCxn id="25" idx="0"/>
            </p:cNvCxnSpPr>
            <p:nvPr/>
          </p:nvCxnSpPr>
          <p:spPr>
            <a:xfrm>
              <a:off x="5960029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263475D-6B84-D445-BBFA-10208C07E4A2}"/>
                    </a:ext>
                  </a:extLst>
                </p:cNvPr>
                <p:cNvSpPr txBox="1"/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263475D-6B84-D445-BBFA-10208C07E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31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7FB678-1C73-5145-B4AF-137C8CC8D40D}"/>
                    </a:ext>
                  </a:extLst>
                </p:cNvPr>
                <p:cNvSpPr txBox="1"/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7FB678-1C73-5145-B4AF-137C8CC8D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DD63AA-20C9-DE41-AFFC-2DA3368BA8AB}"/>
                    </a:ext>
                  </a:extLst>
                </p:cNvPr>
                <p:cNvSpPr txBox="1"/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DD63AA-20C9-DE41-AFFC-2DA3368BA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8AF6FC-2845-7740-96B0-3F176FCD18AE}"/>
                </a:ext>
              </a:extLst>
            </p:cNvPr>
            <p:cNvCxnSpPr>
              <a:cxnSpLocks/>
              <a:stCxn id="30" idx="4"/>
              <a:endCxn id="31" idx="0"/>
            </p:cNvCxnSpPr>
            <p:nvPr/>
          </p:nvCxnSpPr>
          <p:spPr>
            <a:xfrm>
              <a:off x="7980510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3DFD2BB-8C11-1F4F-98C4-78F8DDACC1EC}"/>
                </a:ext>
              </a:extLst>
            </p:cNvPr>
            <p:cNvCxnSpPr>
              <a:cxnSpLocks/>
              <a:stCxn id="27" idx="4"/>
              <a:endCxn id="30" idx="0"/>
            </p:cNvCxnSpPr>
            <p:nvPr/>
          </p:nvCxnSpPr>
          <p:spPr>
            <a:xfrm>
              <a:off x="7980510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07FB600-5A77-BA47-8764-807F244CB37E}"/>
                    </a:ext>
                  </a:extLst>
                </p:cNvPr>
                <p:cNvSpPr txBox="1"/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07FB600-5A77-BA47-8764-807F244CB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877EF11-E616-9F4C-AC56-C9696350D918}"/>
                    </a:ext>
                  </a:extLst>
                </p:cNvPr>
                <p:cNvSpPr txBox="1"/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877EF11-E616-9F4C-AC56-C9696350D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A1FBE48-BB35-E840-8E2C-CC138C1C3626}"/>
                </a:ext>
              </a:extLst>
            </p:cNvPr>
            <p:cNvCxnSpPr>
              <a:cxnSpLocks/>
              <a:stCxn id="22" idx="4"/>
              <a:endCxn id="30" idx="0"/>
            </p:cNvCxnSpPr>
            <p:nvPr/>
          </p:nvCxnSpPr>
          <p:spPr>
            <a:xfrm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ACF8699-0756-C743-877F-66FA60EF796D}"/>
                </a:ext>
              </a:extLst>
            </p:cNvPr>
            <p:cNvCxnSpPr>
              <a:cxnSpLocks/>
              <a:stCxn id="27" idx="4"/>
              <a:endCxn id="25" idx="0"/>
            </p:cNvCxnSpPr>
            <p:nvPr/>
          </p:nvCxnSpPr>
          <p:spPr>
            <a:xfrm flipH="1"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FE2E76F-2A9B-D242-905F-BA9F899DC089}"/>
                </a:ext>
              </a:extLst>
            </p:cNvPr>
            <p:cNvCxnSpPr>
              <a:cxnSpLocks/>
              <a:stCxn id="25" idx="4"/>
              <a:endCxn id="31" idx="0"/>
            </p:cNvCxnSpPr>
            <p:nvPr/>
          </p:nvCxnSpPr>
          <p:spPr>
            <a:xfrm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3C3A53B-59C9-AF4F-9CE4-129F2340F222}"/>
                </a:ext>
              </a:extLst>
            </p:cNvPr>
            <p:cNvCxnSpPr>
              <a:cxnSpLocks/>
              <a:stCxn id="30" idx="4"/>
              <a:endCxn id="26" idx="0"/>
            </p:cNvCxnSpPr>
            <p:nvPr/>
          </p:nvCxnSpPr>
          <p:spPr>
            <a:xfrm flipH="1"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0E7B88-883A-DD4B-8744-C8F687A5404D}"/>
                </a:ext>
              </a:extLst>
            </p:cNvPr>
            <p:cNvSpPr txBox="1"/>
            <p:nvPr/>
          </p:nvSpPr>
          <p:spPr>
            <a:xfrm>
              <a:off x="7236822" y="42369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8E19AC-42AC-8249-A7EA-D3E331B1AFDB}"/>
                    </a:ext>
                  </a:extLst>
                </p:cNvPr>
                <p:cNvSpPr txBox="1"/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8E19AC-42AC-8249-A7EA-D3E331B1A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CC933CA-554B-AE42-AFB3-B9CF1C29FF87}"/>
                </a:ext>
              </a:extLst>
            </p:cNvPr>
            <p:cNvCxnSpPr>
              <a:cxnSpLocks/>
              <a:stCxn id="59" idx="4"/>
              <a:endCxn id="60" idx="0"/>
            </p:cNvCxnSpPr>
            <p:nvPr/>
          </p:nvCxnSpPr>
          <p:spPr>
            <a:xfrm>
              <a:off x="6836498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22E6664-634E-8D44-8A83-06C73EBB60A2}"/>
                </a:ext>
              </a:extLst>
            </p:cNvPr>
            <p:cNvCxnSpPr>
              <a:cxnSpLocks/>
              <a:stCxn id="56" idx="4"/>
              <a:endCxn id="59" idx="0"/>
            </p:cNvCxnSpPr>
            <p:nvPr/>
          </p:nvCxnSpPr>
          <p:spPr>
            <a:xfrm>
              <a:off x="6836498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C76272-4F7F-8B4E-97A8-16653106031D}"/>
                    </a:ext>
                  </a:extLst>
                </p:cNvPr>
                <p:cNvSpPr txBox="1"/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C76272-4F7F-8B4E-97A8-166531060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E81D83-413C-FC40-A7DB-A221CB78646B}"/>
                    </a:ext>
                  </a:extLst>
                </p:cNvPr>
                <p:cNvSpPr txBox="1"/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E81D83-413C-FC40-A7DB-A221CB786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7A305E9-2B03-124D-A672-32C221479A41}"/>
                </a:ext>
              </a:extLst>
            </p:cNvPr>
            <p:cNvCxnSpPr>
              <a:cxnSpLocks/>
              <a:stCxn id="56" idx="4"/>
              <a:endCxn id="30" idx="0"/>
            </p:cNvCxnSpPr>
            <p:nvPr/>
          </p:nvCxnSpPr>
          <p:spPr>
            <a:xfrm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B2D18A4-812E-1249-BA94-0D54AC2F0560}"/>
                </a:ext>
              </a:extLst>
            </p:cNvPr>
            <p:cNvCxnSpPr>
              <a:cxnSpLocks/>
              <a:stCxn id="27" idx="4"/>
              <a:endCxn id="59" idx="0"/>
            </p:cNvCxnSpPr>
            <p:nvPr/>
          </p:nvCxnSpPr>
          <p:spPr>
            <a:xfrm flipH="1"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894A721-4439-AB49-94E0-88AB4E6A51DD}"/>
                </a:ext>
              </a:extLst>
            </p:cNvPr>
            <p:cNvCxnSpPr>
              <a:cxnSpLocks/>
              <a:stCxn id="59" idx="4"/>
              <a:endCxn id="31" idx="0"/>
            </p:cNvCxnSpPr>
            <p:nvPr/>
          </p:nvCxnSpPr>
          <p:spPr>
            <a:xfrm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97F6E57-A29C-D246-87FB-44C83C7787F3}"/>
                </a:ext>
              </a:extLst>
            </p:cNvPr>
            <p:cNvCxnSpPr>
              <a:cxnSpLocks/>
              <a:stCxn id="30" idx="4"/>
              <a:endCxn id="60" idx="0"/>
            </p:cNvCxnSpPr>
            <p:nvPr/>
          </p:nvCxnSpPr>
          <p:spPr>
            <a:xfrm flipH="1"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4AD275-FEAB-2949-8A74-4206D273176D}"/>
                </a:ext>
              </a:extLst>
            </p:cNvPr>
            <p:cNvSpPr txBox="1"/>
            <p:nvPr/>
          </p:nvSpPr>
          <p:spPr>
            <a:xfrm>
              <a:off x="7232842" y="50310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D4979-F554-484B-A3A1-09D054769231}"/>
                </a:ext>
              </a:extLst>
            </p:cNvPr>
            <p:cNvSpPr txBox="1"/>
            <p:nvPr/>
          </p:nvSpPr>
          <p:spPr>
            <a:xfrm>
              <a:off x="7232842" y="58421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6998076-4B89-524B-8BCA-52C08B244EF2}"/>
              </a:ext>
            </a:extLst>
          </p:cNvPr>
          <p:cNvSpPr txBox="1"/>
          <p:nvPr/>
        </p:nvSpPr>
        <p:spPr>
          <a:xfrm>
            <a:off x="1950721" y="6307653"/>
            <a:ext cx="620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accent3"/>
                </a:solidFill>
              </a:rPr>
              <a:t>Mattis</a:t>
            </a:r>
            <a:r>
              <a:rPr lang="en-GB" sz="1000" dirty="0">
                <a:solidFill>
                  <a:schemeClr val="accent3"/>
                </a:solidFill>
              </a:rPr>
              <a:t> Hartwig and Ralf </a:t>
            </a:r>
            <a:r>
              <a:rPr lang="en-GB" sz="1000" dirty="0" err="1">
                <a:solidFill>
                  <a:schemeClr val="accent3"/>
                </a:solidFill>
              </a:rPr>
              <a:t>Möller</a:t>
            </a:r>
            <a:r>
              <a:rPr lang="en-GB" sz="1000" dirty="0">
                <a:solidFill>
                  <a:schemeClr val="accent3"/>
                </a:solidFill>
              </a:rPr>
              <a:t>. Lifted Query Answering in Gaussian Bayesian Networks. In: </a:t>
            </a:r>
            <a:r>
              <a:rPr lang="en-GB" sz="1000" i="1" dirty="0">
                <a:solidFill>
                  <a:schemeClr val="accent3"/>
                </a:solidFill>
              </a:rPr>
              <a:t>PGM-20 Proceedings of the 10th International Conference on Probabilistic Graphical Models</a:t>
            </a:r>
            <a:r>
              <a:rPr lang="en-GB" sz="1000" dirty="0">
                <a:solidFill>
                  <a:schemeClr val="accent3"/>
                </a:solidFill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442228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With PRVs, matrix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covariance matrix have </a:t>
                </a:r>
                <a:br>
                  <a:rPr lang="en-GB" dirty="0"/>
                </a:br>
                <a:r>
                  <a:rPr lang="en-GB" dirty="0"/>
                  <a:t>liftable blocks for each PRV </a:t>
                </a:r>
              </a:p>
              <a:p>
                <a:pPr lvl="1"/>
                <a:r>
                  <a:rPr lang="en-GB" dirty="0"/>
                  <a:t>Given the case of no overlaps </a:t>
                </a:r>
                <a:br>
                  <a:rPr lang="en-GB" dirty="0"/>
                </a:br>
                <a:r>
                  <a:rPr lang="en-GB" dirty="0"/>
                  <a:t>in logvars: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B96E8A-F9D9-DA4E-90C2-28B38AAA90B0}"/>
              </a:ext>
            </a:extLst>
          </p:cNvPr>
          <p:cNvGrpSpPr/>
          <p:nvPr/>
        </p:nvGrpSpPr>
        <p:grpSpPr>
          <a:xfrm>
            <a:off x="5847160" y="1160761"/>
            <a:ext cx="2822083" cy="2038132"/>
            <a:chOff x="5559228" y="4236942"/>
            <a:chExt cx="2822083" cy="203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AA29D4-0A60-5345-865A-AA48CA21CB96}"/>
                    </a:ext>
                  </a:extLst>
                </p:cNvPr>
                <p:cNvSpPr txBox="1"/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AA29D4-0A60-5345-865A-AA48CA21C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DC2C78-57BE-AE42-8B6E-7616C07ADBAB}"/>
                </a:ext>
              </a:extLst>
            </p:cNvPr>
            <p:cNvCxnSpPr>
              <a:cxnSpLocks/>
              <a:stCxn id="25" idx="4"/>
              <a:endCxn id="26" idx="0"/>
            </p:cNvCxnSpPr>
            <p:nvPr/>
          </p:nvCxnSpPr>
          <p:spPr>
            <a:xfrm>
              <a:off x="5960029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274AEA6-8907-4C43-90ED-658A2757079B}"/>
                </a:ext>
              </a:extLst>
            </p:cNvPr>
            <p:cNvCxnSpPr>
              <a:cxnSpLocks/>
              <a:stCxn id="22" idx="4"/>
              <a:endCxn id="25" idx="0"/>
            </p:cNvCxnSpPr>
            <p:nvPr/>
          </p:nvCxnSpPr>
          <p:spPr>
            <a:xfrm>
              <a:off x="5960029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263475D-6B84-D445-BBFA-10208C07E4A2}"/>
                    </a:ext>
                  </a:extLst>
                </p:cNvPr>
                <p:cNvSpPr txBox="1"/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263475D-6B84-D445-BBFA-10208C07E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7FB678-1C73-5145-B4AF-137C8CC8D40D}"/>
                    </a:ext>
                  </a:extLst>
                </p:cNvPr>
                <p:cNvSpPr txBox="1"/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7FB678-1C73-5145-B4AF-137C8CC8D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DD63AA-20C9-DE41-AFFC-2DA3368BA8AB}"/>
                    </a:ext>
                  </a:extLst>
                </p:cNvPr>
                <p:cNvSpPr txBox="1"/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DD63AA-20C9-DE41-AFFC-2DA3368BA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8AF6FC-2845-7740-96B0-3F176FCD18AE}"/>
                </a:ext>
              </a:extLst>
            </p:cNvPr>
            <p:cNvCxnSpPr>
              <a:cxnSpLocks/>
              <a:stCxn id="30" idx="4"/>
              <a:endCxn id="31" idx="0"/>
            </p:cNvCxnSpPr>
            <p:nvPr/>
          </p:nvCxnSpPr>
          <p:spPr>
            <a:xfrm>
              <a:off x="7980510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3DFD2BB-8C11-1F4F-98C4-78F8DDACC1EC}"/>
                </a:ext>
              </a:extLst>
            </p:cNvPr>
            <p:cNvCxnSpPr>
              <a:cxnSpLocks/>
              <a:stCxn id="27" idx="4"/>
              <a:endCxn id="30" idx="0"/>
            </p:cNvCxnSpPr>
            <p:nvPr/>
          </p:nvCxnSpPr>
          <p:spPr>
            <a:xfrm>
              <a:off x="7980510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07FB600-5A77-BA47-8764-807F244CB37E}"/>
                    </a:ext>
                  </a:extLst>
                </p:cNvPr>
                <p:cNvSpPr txBox="1"/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07FB600-5A77-BA47-8764-807F244CB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877EF11-E616-9F4C-AC56-C9696350D918}"/>
                    </a:ext>
                  </a:extLst>
                </p:cNvPr>
                <p:cNvSpPr txBox="1"/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877EF11-E616-9F4C-AC56-C9696350D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A1FBE48-BB35-E840-8E2C-CC138C1C3626}"/>
                </a:ext>
              </a:extLst>
            </p:cNvPr>
            <p:cNvCxnSpPr>
              <a:cxnSpLocks/>
              <a:stCxn id="22" idx="4"/>
              <a:endCxn id="30" idx="0"/>
            </p:cNvCxnSpPr>
            <p:nvPr/>
          </p:nvCxnSpPr>
          <p:spPr>
            <a:xfrm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ACF8699-0756-C743-877F-66FA60EF796D}"/>
                </a:ext>
              </a:extLst>
            </p:cNvPr>
            <p:cNvCxnSpPr>
              <a:cxnSpLocks/>
              <a:stCxn id="27" idx="4"/>
              <a:endCxn id="25" idx="0"/>
            </p:cNvCxnSpPr>
            <p:nvPr/>
          </p:nvCxnSpPr>
          <p:spPr>
            <a:xfrm flipH="1"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FE2E76F-2A9B-D242-905F-BA9F899DC089}"/>
                </a:ext>
              </a:extLst>
            </p:cNvPr>
            <p:cNvCxnSpPr>
              <a:cxnSpLocks/>
              <a:stCxn id="25" idx="4"/>
              <a:endCxn id="31" idx="0"/>
            </p:cNvCxnSpPr>
            <p:nvPr/>
          </p:nvCxnSpPr>
          <p:spPr>
            <a:xfrm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3C3A53B-59C9-AF4F-9CE4-129F2340F222}"/>
                </a:ext>
              </a:extLst>
            </p:cNvPr>
            <p:cNvCxnSpPr>
              <a:cxnSpLocks/>
              <a:stCxn id="30" idx="4"/>
              <a:endCxn id="26" idx="0"/>
            </p:cNvCxnSpPr>
            <p:nvPr/>
          </p:nvCxnSpPr>
          <p:spPr>
            <a:xfrm flipH="1"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0E7B88-883A-DD4B-8744-C8F687A5404D}"/>
                </a:ext>
              </a:extLst>
            </p:cNvPr>
            <p:cNvSpPr txBox="1"/>
            <p:nvPr/>
          </p:nvSpPr>
          <p:spPr>
            <a:xfrm>
              <a:off x="7236822" y="42369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8E19AC-42AC-8249-A7EA-D3E331B1AFDB}"/>
                    </a:ext>
                  </a:extLst>
                </p:cNvPr>
                <p:cNvSpPr txBox="1"/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8E19AC-42AC-8249-A7EA-D3E331B1A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CC933CA-554B-AE42-AFB3-B9CF1C29FF87}"/>
                </a:ext>
              </a:extLst>
            </p:cNvPr>
            <p:cNvCxnSpPr>
              <a:cxnSpLocks/>
              <a:stCxn id="59" idx="4"/>
              <a:endCxn id="60" idx="0"/>
            </p:cNvCxnSpPr>
            <p:nvPr/>
          </p:nvCxnSpPr>
          <p:spPr>
            <a:xfrm>
              <a:off x="6836498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22E6664-634E-8D44-8A83-06C73EBB60A2}"/>
                </a:ext>
              </a:extLst>
            </p:cNvPr>
            <p:cNvCxnSpPr>
              <a:cxnSpLocks/>
              <a:stCxn id="56" idx="4"/>
              <a:endCxn id="59" idx="0"/>
            </p:cNvCxnSpPr>
            <p:nvPr/>
          </p:nvCxnSpPr>
          <p:spPr>
            <a:xfrm>
              <a:off x="6836498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C76272-4F7F-8B4E-97A8-16653106031D}"/>
                    </a:ext>
                  </a:extLst>
                </p:cNvPr>
                <p:cNvSpPr txBox="1"/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C76272-4F7F-8B4E-97A8-166531060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E81D83-413C-FC40-A7DB-A221CB78646B}"/>
                    </a:ext>
                  </a:extLst>
                </p:cNvPr>
                <p:cNvSpPr txBox="1"/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E81D83-413C-FC40-A7DB-A221CB786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7A305E9-2B03-124D-A672-32C221479A41}"/>
                </a:ext>
              </a:extLst>
            </p:cNvPr>
            <p:cNvCxnSpPr>
              <a:cxnSpLocks/>
              <a:stCxn id="56" idx="4"/>
              <a:endCxn id="30" idx="0"/>
            </p:cNvCxnSpPr>
            <p:nvPr/>
          </p:nvCxnSpPr>
          <p:spPr>
            <a:xfrm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B2D18A4-812E-1249-BA94-0D54AC2F0560}"/>
                </a:ext>
              </a:extLst>
            </p:cNvPr>
            <p:cNvCxnSpPr>
              <a:cxnSpLocks/>
              <a:stCxn id="27" idx="4"/>
              <a:endCxn id="59" idx="0"/>
            </p:cNvCxnSpPr>
            <p:nvPr/>
          </p:nvCxnSpPr>
          <p:spPr>
            <a:xfrm flipH="1"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894A721-4439-AB49-94E0-88AB4E6A51DD}"/>
                </a:ext>
              </a:extLst>
            </p:cNvPr>
            <p:cNvCxnSpPr>
              <a:cxnSpLocks/>
              <a:stCxn id="59" idx="4"/>
              <a:endCxn id="31" idx="0"/>
            </p:cNvCxnSpPr>
            <p:nvPr/>
          </p:nvCxnSpPr>
          <p:spPr>
            <a:xfrm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97F6E57-A29C-D246-87FB-44C83C7787F3}"/>
                </a:ext>
              </a:extLst>
            </p:cNvPr>
            <p:cNvCxnSpPr>
              <a:cxnSpLocks/>
              <a:stCxn id="30" idx="4"/>
              <a:endCxn id="60" idx="0"/>
            </p:cNvCxnSpPr>
            <p:nvPr/>
          </p:nvCxnSpPr>
          <p:spPr>
            <a:xfrm flipH="1"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4AD275-FEAB-2949-8A74-4206D273176D}"/>
                </a:ext>
              </a:extLst>
            </p:cNvPr>
            <p:cNvSpPr txBox="1"/>
            <p:nvPr/>
          </p:nvSpPr>
          <p:spPr>
            <a:xfrm>
              <a:off x="7232842" y="50310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D4979-F554-484B-A3A1-09D054769231}"/>
                </a:ext>
              </a:extLst>
            </p:cNvPr>
            <p:cNvSpPr txBox="1"/>
            <p:nvPr/>
          </p:nvSpPr>
          <p:spPr>
            <a:xfrm>
              <a:off x="7232842" y="58421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DE8979-9201-744D-AE73-E70164E1A393}"/>
                  </a:ext>
                </a:extLst>
              </p:cNvPr>
              <p:cNvSpPr txBox="1"/>
              <p:nvPr/>
            </p:nvSpPr>
            <p:spPr>
              <a:xfrm>
                <a:off x="2174085" y="3745572"/>
                <a:ext cx="5231880" cy="2610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0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0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DE8979-9201-744D-AE73-E70164E1A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85" y="3745572"/>
                <a:ext cx="5231880" cy="2610779"/>
              </a:xfrm>
              <a:prstGeom prst="rect">
                <a:avLst/>
              </a:prstGeom>
              <a:blipFill>
                <a:blip r:embed="rId12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ADA961-85F3-D945-93B6-680603DE1CF3}"/>
                  </a:ext>
                </a:extLst>
              </p:cNvPr>
              <p:cNvSpPr/>
              <p:nvPr/>
            </p:nvSpPr>
            <p:spPr>
              <a:xfrm>
                <a:off x="1715602" y="4046700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ADA961-85F3-D945-93B6-680603DE1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02" y="4046700"/>
                <a:ext cx="7380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5A3804C-44B3-0B43-B687-52804C7AE904}"/>
                  </a:ext>
                </a:extLst>
              </p:cNvPr>
              <p:cNvSpPr/>
              <p:nvPr/>
            </p:nvSpPr>
            <p:spPr>
              <a:xfrm>
                <a:off x="2605945" y="3377134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5A3804C-44B3-0B43-B687-52804C7AE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45" y="3377134"/>
                <a:ext cx="73808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E4D7C3-B443-D64B-97BC-F3018A1485DE}"/>
                  </a:ext>
                </a:extLst>
              </p:cNvPr>
              <p:cNvSpPr/>
              <p:nvPr/>
            </p:nvSpPr>
            <p:spPr>
              <a:xfrm>
                <a:off x="4073250" y="3376240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E4D7C3-B443-D64B-97BC-F3018A148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50" y="3376240"/>
                <a:ext cx="70057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AD85CD-9E23-8642-88D9-F33FFD0F4D6E}"/>
                  </a:ext>
                </a:extLst>
              </p:cNvPr>
              <p:cNvSpPr/>
              <p:nvPr/>
            </p:nvSpPr>
            <p:spPr>
              <a:xfrm>
                <a:off x="1729219" y="4901283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AD85CD-9E23-8642-88D9-F33FFD0F4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219" y="4901283"/>
                <a:ext cx="70057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50D833-E60C-AB4C-8783-51B70185A1D6}"/>
                  </a:ext>
                </a:extLst>
              </p:cNvPr>
              <p:cNvSpPr/>
              <p:nvPr/>
            </p:nvSpPr>
            <p:spPr>
              <a:xfrm>
                <a:off x="5921767" y="3376240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50D833-E60C-AB4C-8783-51B70185A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67" y="3376240"/>
                <a:ext cx="7171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4963197-FDEF-7D45-92F4-97C2F1B49461}"/>
                  </a:ext>
                </a:extLst>
              </p:cNvPr>
              <p:cNvSpPr/>
              <p:nvPr/>
            </p:nvSpPr>
            <p:spPr>
              <a:xfrm>
                <a:off x="1722382" y="5755866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4963197-FDEF-7D45-92F4-97C2F1B49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82" y="5755866"/>
                <a:ext cx="71718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556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With PRVs, matrix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covariance matrix have </a:t>
                </a:r>
                <a:br>
                  <a:rPr lang="en-GB" dirty="0"/>
                </a:br>
                <a:r>
                  <a:rPr lang="en-GB" dirty="0"/>
                  <a:t>liftable blocks for each PRV </a:t>
                </a:r>
              </a:p>
              <a:p>
                <a:pPr lvl="1"/>
                <a:r>
                  <a:rPr lang="en-GB" dirty="0"/>
                  <a:t>Given the case of no overlaps </a:t>
                </a:r>
                <a:br>
                  <a:rPr lang="en-GB" dirty="0"/>
                </a:br>
                <a:r>
                  <a:rPr lang="en-GB" dirty="0"/>
                  <a:t>in logvars: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B96E8A-F9D9-DA4E-90C2-28B38AAA90B0}"/>
              </a:ext>
            </a:extLst>
          </p:cNvPr>
          <p:cNvGrpSpPr/>
          <p:nvPr/>
        </p:nvGrpSpPr>
        <p:grpSpPr>
          <a:xfrm>
            <a:off x="5847160" y="1160761"/>
            <a:ext cx="2822083" cy="2038132"/>
            <a:chOff x="5559228" y="4236942"/>
            <a:chExt cx="2822083" cy="203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AA29D4-0A60-5345-865A-AA48CA21CB96}"/>
                    </a:ext>
                  </a:extLst>
                </p:cNvPr>
                <p:cNvSpPr txBox="1"/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AA29D4-0A60-5345-865A-AA48CA21C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DC2C78-57BE-AE42-8B6E-7616C07ADBAB}"/>
                </a:ext>
              </a:extLst>
            </p:cNvPr>
            <p:cNvCxnSpPr>
              <a:cxnSpLocks/>
              <a:stCxn id="25" idx="4"/>
              <a:endCxn id="26" idx="0"/>
            </p:cNvCxnSpPr>
            <p:nvPr/>
          </p:nvCxnSpPr>
          <p:spPr>
            <a:xfrm>
              <a:off x="5960029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274AEA6-8907-4C43-90ED-658A2757079B}"/>
                </a:ext>
              </a:extLst>
            </p:cNvPr>
            <p:cNvCxnSpPr>
              <a:cxnSpLocks/>
              <a:stCxn id="22" idx="4"/>
              <a:endCxn id="25" idx="0"/>
            </p:cNvCxnSpPr>
            <p:nvPr/>
          </p:nvCxnSpPr>
          <p:spPr>
            <a:xfrm>
              <a:off x="5960029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263475D-6B84-D445-BBFA-10208C07E4A2}"/>
                    </a:ext>
                  </a:extLst>
                </p:cNvPr>
                <p:cNvSpPr txBox="1"/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263475D-6B84-D445-BBFA-10208C07E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7FB678-1C73-5145-B4AF-137C8CC8D40D}"/>
                    </a:ext>
                  </a:extLst>
                </p:cNvPr>
                <p:cNvSpPr txBox="1"/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7FB678-1C73-5145-B4AF-137C8CC8D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DD63AA-20C9-DE41-AFFC-2DA3368BA8AB}"/>
                    </a:ext>
                  </a:extLst>
                </p:cNvPr>
                <p:cNvSpPr txBox="1"/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DD63AA-20C9-DE41-AFFC-2DA3368BA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8AF6FC-2845-7740-96B0-3F176FCD18AE}"/>
                </a:ext>
              </a:extLst>
            </p:cNvPr>
            <p:cNvCxnSpPr>
              <a:cxnSpLocks/>
              <a:stCxn id="30" idx="4"/>
              <a:endCxn id="31" idx="0"/>
            </p:cNvCxnSpPr>
            <p:nvPr/>
          </p:nvCxnSpPr>
          <p:spPr>
            <a:xfrm>
              <a:off x="7980510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3DFD2BB-8C11-1F4F-98C4-78F8DDACC1EC}"/>
                </a:ext>
              </a:extLst>
            </p:cNvPr>
            <p:cNvCxnSpPr>
              <a:cxnSpLocks/>
              <a:stCxn id="27" idx="4"/>
              <a:endCxn id="30" idx="0"/>
            </p:cNvCxnSpPr>
            <p:nvPr/>
          </p:nvCxnSpPr>
          <p:spPr>
            <a:xfrm>
              <a:off x="7980510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07FB600-5A77-BA47-8764-807F244CB37E}"/>
                    </a:ext>
                  </a:extLst>
                </p:cNvPr>
                <p:cNvSpPr txBox="1"/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07FB600-5A77-BA47-8764-807F244CB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877EF11-E616-9F4C-AC56-C9696350D918}"/>
                    </a:ext>
                  </a:extLst>
                </p:cNvPr>
                <p:cNvSpPr txBox="1"/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877EF11-E616-9F4C-AC56-C9696350D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A1FBE48-BB35-E840-8E2C-CC138C1C3626}"/>
                </a:ext>
              </a:extLst>
            </p:cNvPr>
            <p:cNvCxnSpPr>
              <a:cxnSpLocks/>
              <a:stCxn id="22" idx="4"/>
              <a:endCxn id="30" idx="0"/>
            </p:cNvCxnSpPr>
            <p:nvPr/>
          </p:nvCxnSpPr>
          <p:spPr>
            <a:xfrm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ACF8699-0756-C743-877F-66FA60EF796D}"/>
                </a:ext>
              </a:extLst>
            </p:cNvPr>
            <p:cNvCxnSpPr>
              <a:cxnSpLocks/>
              <a:stCxn id="27" idx="4"/>
              <a:endCxn id="25" idx="0"/>
            </p:cNvCxnSpPr>
            <p:nvPr/>
          </p:nvCxnSpPr>
          <p:spPr>
            <a:xfrm flipH="1"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FE2E76F-2A9B-D242-905F-BA9F899DC089}"/>
                </a:ext>
              </a:extLst>
            </p:cNvPr>
            <p:cNvCxnSpPr>
              <a:cxnSpLocks/>
              <a:stCxn id="25" idx="4"/>
              <a:endCxn id="31" idx="0"/>
            </p:cNvCxnSpPr>
            <p:nvPr/>
          </p:nvCxnSpPr>
          <p:spPr>
            <a:xfrm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3C3A53B-59C9-AF4F-9CE4-129F2340F222}"/>
                </a:ext>
              </a:extLst>
            </p:cNvPr>
            <p:cNvCxnSpPr>
              <a:cxnSpLocks/>
              <a:stCxn id="30" idx="4"/>
              <a:endCxn id="26" idx="0"/>
            </p:cNvCxnSpPr>
            <p:nvPr/>
          </p:nvCxnSpPr>
          <p:spPr>
            <a:xfrm flipH="1"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0E7B88-883A-DD4B-8744-C8F687A5404D}"/>
                </a:ext>
              </a:extLst>
            </p:cNvPr>
            <p:cNvSpPr txBox="1"/>
            <p:nvPr/>
          </p:nvSpPr>
          <p:spPr>
            <a:xfrm>
              <a:off x="7236822" y="42369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8E19AC-42AC-8249-A7EA-D3E331B1AFDB}"/>
                    </a:ext>
                  </a:extLst>
                </p:cNvPr>
                <p:cNvSpPr txBox="1"/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8E19AC-42AC-8249-A7EA-D3E331B1A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CC933CA-554B-AE42-AFB3-B9CF1C29FF87}"/>
                </a:ext>
              </a:extLst>
            </p:cNvPr>
            <p:cNvCxnSpPr>
              <a:cxnSpLocks/>
              <a:stCxn id="59" idx="4"/>
              <a:endCxn id="60" idx="0"/>
            </p:cNvCxnSpPr>
            <p:nvPr/>
          </p:nvCxnSpPr>
          <p:spPr>
            <a:xfrm>
              <a:off x="6836498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22E6664-634E-8D44-8A83-06C73EBB60A2}"/>
                </a:ext>
              </a:extLst>
            </p:cNvPr>
            <p:cNvCxnSpPr>
              <a:cxnSpLocks/>
              <a:stCxn id="56" idx="4"/>
              <a:endCxn id="59" idx="0"/>
            </p:cNvCxnSpPr>
            <p:nvPr/>
          </p:nvCxnSpPr>
          <p:spPr>
            <a:xfrm>
              <a:off x="6836498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C76272-4F7F-8B4E-97A8-16653106031D}"/>
                    </a:ext>
                  </a:extLst>
                </p:cNvPr>
                <p:cNvSpPr txBox="1"/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7C76272-4F7F-8B4E-97A8-166531060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E81D83-413C-FC40-A7DB-A221CB78646B}"/>
                    </a:ext>
                  </a:extLst>
                </p:cNvPr>
                <p:cNvSpPr txBox="1"/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E81D83-413C-FC40-A7DB-A221CB786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7A305E9-2B03-124D-A672-32C221479A41}"/>
                </a:ext>
              </a:extLst>
            </p:cNvPr>
            <p:cNvCxnSpPr>
              <a:cxnSpLocks/>
              <a:stCxn id="56" idx="4"/>
              <a:endCxn id="30" idx="0"/>
            </p:cNvCxnSpPr>
            <p:nvPr/>
          </p:nvCxnSpPr>
          <p:spPr>
            <a:xfrm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B2D18A4-812E-1249-BA94-0D54AC2F0560}"/>
                </a:ext>
              </a:extLst>
            </p:cNvPr>
            <p:cNvCxnSpPr>
              <a:cxnSpLocks/>
              <a:stCxn id="27" idx="4"/>
              <a:endCxn id="59" idx="0"/>
            </p:cNvCxnSpPr>
            <p:nvPr/>
          </p:nvCxnSpPr>
          <p:spPr>
            <a:xfrm flipH="1"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894A721-4439-AB49-94E0-88AB4E6A51DD}"/>
                </a:ext>
              </a:extLst>
            </p:cNvPr>
            <p:cNvCxnSpPr>
              <a:cxnSpLocks/>
              <a:stCxn id="59" idx="4"/>
              <a:endCxn id="31" idx="0"/>
            </p:cNvCxnSpPr>
            <p:nvPr/>
          </p:nvCxnSpPr>
          <p:spPr>
            <a:xfrm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97F6E57-A29C-D246-87FB-44C83C7787F3}"/>
                </a:ext>
              </a:extLst>
            </p:cNvPr>
            <p:cNvCxnSpPr>
              <a:cxnSpLocks/>
              <a:stCxn id="30" idx="4"/>
              <a:endCxn id="60" idx="0"/>
            </p:cNvCxnSpPr>
            <p:nvPr/>
          </p:nvCxnSpPr>
          <p:spPr>
            <a:xfrm flipH="1"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4AD275-FEAB-2949-8A74-4206D273176D}"/>
                </a:ext>
              </a:extLst>
            </p:cNvPr>
            <p:cNvSpPr txBox="1"/>
            <p:nvPr/>
          </p:nvSpPr>
          <p:spPr>
            <a:xfrm>
              <a:off x="7232842" y="50310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D4979-F554-484B-A3A1-09D054769231}"/>
                </a:ext>
              </a:extLst>
            </p:cNvPr>
            <p:cNvSpPr txBox="1"/>
            <p:nvPr/>
          </p:nvSpPr>
          <p:spPr>
            <a:xfrm>
              <a:off x="7232842" y="58421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86544C-4EA0-9044-87F1-3C219E541E88}"/>
                  </a:ext>
                </a:extLst>
              </p:cNvPr>
              <p:cNvSpPr txBox="1"/>
              <p:nvPr/>
            </p:nvSpPr>
            <p:spPr>
              <a:xfrm>
                <a:off x="2174085" y="3745572"/>
                <a:ext cx="5231880" cy="2610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0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0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86544C-4EA0-9044-87F1-3C219E541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85" y="3745572"/>
                <a:ext cx="5231880" cy="2610779"/>
              </a:xfrm>
              <a:prstGeom prst="rect">
                <a:avLst/>
              </a:prstGeom>
              <a:blipFill>
                <a:blip r:embed="rId12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3533531-A9B7-5B40-8C7C-116C6B608A05}"/>
                  </a:ext>
                </a:extLst>
              </p:cNvPr>
              <p:cNvSpPr/>
              <p:nvPr/>
            </p:nvSpPr>
            <p:spPr>
              <a:xfrm>
                <a:off x="1715602" y="4046700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3533531-A9B7-5B40-8C7C-116C6B608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02" y="4046700"/>
                <a:ext cx="7380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1EF0F38-D07A-C64B-8C6B-9F8942A2958B}"/>
                  </a:ext>
                </a:extLst>
              </p:cNvPr>
              <p:cNvSpPr/>
              <p:nvPr/>
            </p:nvSpPr>
            <p:spPr>
              <a:xfrm>
                <a:off x="2605945" y="3377134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1EF0F38-D07A-C64B-8C6B-9F8942A29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45" y="3377134"/>
                <a:ext cx="73808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170D6E5-0A37-9E47-99BF-C529EDAAC0CD}"/>
                  </a:ext>
                </a:extLst>
              </p:cNvPr>
              <p:cNvSpPr/>
              <p:nvPr/>
            </p:nvSpPr>
            <p:spPr>
              <a:xfrm>
                <a:off x="4073250" y="3376240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170D6E5-0A37-9E47-99BF-C529EDAA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50" y="3376240"/>
                <a:ext cx="70057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88E086E-19E4-1B42-99E4-27FE0555D971}"/>
                  </a:ext>
                </a:extLst>
              </p:cNvPr>
              <p:cNvSpPr/>
              <p:nvPr/>
            </p:nvSpPr>
            <p:spPr>
              <a:xfrm>
                <a:off x="1729219" y="4901283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88E086E-19E4-1B42-99E4-27FE0555D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219" y="4901283"/>
                <a:ext cx="70057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1F2F402-6137-2040-8E6E-E1F5E305F6AF}"/>
                  </a:ext>
                </a:extLst>
              </p:cNvPr>
              <p:cNvSpPr/>
              <p:nvPr/>
            </p:nvSpPr>
            <p:spPr>
              <a:xfrm>
                <a:off x="5921767" y="3376240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1F2F402-6137-2040-8E6E-E1F5E305F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67" y="3376240"/>
                <a:ext cx="7171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0B7B834-28D8-D847-BDE7-14E07D89C6C3}"/>
                  </a:ext>
                </a:extLst>
              </p:cNvPr>
              <p:cNvSpPr/>
              <p:nvPr/>
            </p:nvSpPr>
            <p:spPr>
              <a:xfrm>
                <a:off x="1722382" y="5755866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0B7B834-28D8-D847-BDE7-14E07D89C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82" y="5755866"/>
                <a:ext cx="71718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B30761-CF88-3045-A748-5DB8B6BB3BDD}"/>
                  </a:ext>
                </a:extLst>
              </p:cNvPr>
              <p:cNvSpPr txBox="1"/>
              <p:nvPr/>
            </p:nvSpPr>
            <p:spPr>
              <a:xfrm>
                <a:off x="506043" y="4713378"/>
                <a:ext cx="4842522" cy="192065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has the same influence on each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. Given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all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The same holds for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(as well as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which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B30761-CF88-3045-A748-5DB8B6BB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43" y="4713378"/>
                <a:ext cx="4842522" cy="19206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CEC0E4-0DAD-3144-80E3-D5B5C881F4E9}"/>
                  </a:ext>
                </a:extLst>
              </p:cNvPr>
              <p:cNvSpPr/>
              <p:nvPr/>
            </p:nvSpPr>
            <p:spPr>
              <a:xfrm>
                <a:off x="7305585" y="3803506"/>
                <a:ext cx="1764457" cy="112755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dirty="0"/>
                  <a:t>Lifted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CEC0E4-0DAD-3144-80E3-D5B5C881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85" y="3803506"/>
                <a:ext cx="1764457" cy="1127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6B34FF-4FBB-0442-8A73-A0CC5C7B4F47}"/>
                  </a:ext>
                </a:extLst>
              </p:cNvPr>
              <p:cNvSpPr/>
              <p:nvPr/>
            </p:nvSpPr>
            <p:spPr>
              <a:xfrm>
                <a:off x="7313214" y="5069480"/>
                <a:ext cx="1756828" cy="110748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dirty="0"/>
                  <a:t>Lifted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6B34FF-4FBB-0442-8A73-A0CC5C7B4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14" y="5069480"/>
                <a:ext cx="1756828" cy="11074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9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With PRVs, matrix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covariance matrix have </a:t>
                </a:r>
                <a:br>
                  <a:rPr lang="en-GB" dirty="0"/>
                </a:br>
                <a:r>
                  <a:rPr lang="en-GB" dirty="0"/>
                  <a:t>liftable blocks for each PRV </a:t>
                </a:r>
              </a:p>
              <a:p>
                <a:pPr lvl="1"/>
                <a:r>
                  <a:rPr lang="en-GB" dirty="0"/>
                  <a:t>Given the case of no overlaps </a:t>
                </a:r>
                <a:br>
                  <a:rPr lang="en-GB" dirty="0"/>
                </a:br>
                <a:r>
                  <a:rPr lang="en-GB" dirty="0"/>
                  <a:t>in logvars: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20866-E72D-1042-AD1A-F687076C2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ADA961-85F3-D945-93B6-680603DE1CF3}"/>
                  </a:ext>
                </a:extLst>
              </p:cNvPr>
              <p:cNvSpPr/>
              <p:nvPr/>
            </p:nvSpPr>
            <p:spPr>
              <a:xfrm>
                <a:off x="1165343" y="3963494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ADA961-85F3-D945-93B6-680603DE1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43" y="3963494"/>
                <a:ext cx="738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5A3804C-44B3-0B43-B687-52804C7AE904}"/>
                  </a:ext>
                </a:extLst>
              </p:cNvPr>
              <p:cNvSpPr/>
              <p:nvPr/>
            </p:nvSpPr>
            <p:spPr>
              <a:xfrm>
                <a:off x="2395550" y="3293928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5A3804C-44B3-0B43-B687-52804C7AE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550" y="3293928"/>
                <a:ext cx="7380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E4D7C3-B443-D64B-97BC-F3018A1485DE}"/>
                  </a:ext>
                </a:extLst>
              </p:cNvPr>
              <p:cNvSpPr/>
              <p:nvPr/>
            </p:nvSpPr>
            <p:spPr>
              <a:xfrm>
                <a:off x="4299823" y="3293034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E4D7C3-B443-D64B-97BC-F3018A148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23" y="3293034"/>
                <a:ext cx="7005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AD85CD-9E23-8642-88D9-F33FFD0F4D6E}"/>
                  </a:ext>
                </a:extLst>
              </p:cNvPr>
              <p:cNvSpPr/>
              <p:nvPr/>
            </p:nvSpPr>
            <p:spPr>
              <a:xfrm>
                <a:off x="1178960" y="4818077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AD85CD-9E23-8642-88D9-F33FFD0F4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60" y="4818077"/>
                <a:ext cx="7005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50D833-E60C-AB4C-8783-51B70185A1D6}"/>
                  </a:ext>
                </a:extLst>
              </p:cNvPr>
              <p:cNvSpPr/>
              <p:nvPr/>
            </p:nvSpPr>
            <p:spPr>
              <a:xfrm>
                <a:off x="6229260" y="3293034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50D833-E60C-AB4C-8783-51B70185A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260" y="3293034"/>
                <a:ext cx="717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4963197-FDEF-7D45-92F4-97C2F1B49461}"/>
                  </a:ext>
                </a:extLst>
              </p:cNvPr>
              <p:cNvSpPr/>
              <p:nvPr/>
            </p:nvSpPr>
            <p:spPr>
              <a:xfrm>
                <a:off x="1172123" y="5672660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4963197-FDEF-7D45-92F4-97C2F1B49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23" y="5672660"/>
                <a:ext cx="7171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19EFC3-A6DC-0E48-8DA9-C5E9902C1106}"/>
                  </a:ext>
                </a:extLst>
              </p:cNvPr>
              <p:cNvSpPr txBox="1"/>
              <p:nvPr/>
            </p:nvSpPr>
            <p:spPr>
              <a:xfrm>
                <a:off x="1564742" y="3649135"/>
                <a:ext cx="6208238" cy="2707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19EFC3-A6DC-0E48-8DA9-C5E9902C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42" y="3649135"/>
                <a:ext cx="6208238" cy="27072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1FD2AA4-B8EA-414F-8E20-C9C9197994A0}"/>
              </a:ext>
            </a:extLst>
          </p:cNvPr>
          <p:cNvGrpSpPr/>
          <p:nvPr/>
        </p:nvGrpSpPr>
        <p:grpSpPr>
          <a:xfrm>
            <a:off x="5847160" y="1160761"/>
            <a:ext cx="2822083" cy="2038132"/>
            <a:chOff x="5559228" y="4236942"/>
            <a:chExt cx="2822083" cy="203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8442607-2209-C94A-8EE7-640F1F31FB92}"/>
                    </a:ext>
                  </a:extLst>
                </p:cNvPr>
                <p:cNvSpPr txBox="1"/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8442607-2209-C94A-8EE7-640F1F31F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4269091"/>
                  <a:ext cx="801602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87B2F22-DCAC-694E-94A8-0E8785224704}"/>
                </a:ext>
              </a:extLst>
            </p:cNvPr>
            <p:cNvCxnSpPr>
              <a:cxnSpLocks/>
              <a:stCxn id="54" idx="4"/>
              <a:endCxn id="55" idx="0"/>
            </p:cNvCxnSpPr>
            <p:nvPr/>
          </p:nvCxnSpPr>
          <p:spPr>
            <a:xfrm>
              <a:off x="5960029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F10FECB-7E88-334D-ADA7-1F9583A765AC}"/>
                </a:ext>
              </a:extLst>
            </p:cNvPr>
            <p:cNvCxnSpPr>
              <a:cxnSpLocks/>
              <a:stCxn id="51" idx="4"/>
              <a:endCxn id="54" idx="0"/>
            </p:cNvCxnSpPr>
            <p:nvPr/>
          </p:nvCxnSpPr>
          <p:spPr>
            <a:xfrm>
              <a:off x="5960029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D5612B7-8AEA-EC49-AE3D-BABDCCED6A7B}"/>
                    </a:ext>
                  </a:extLst>
                </p:cNvPr>
                <p:cNvSpPr txBox="1"/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D5612B7-8AEA-EC49-AE3D-BABDCCED6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074386"/>
                  <a:ext cx="801602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716268D-DEE3-6242-B3F6-5CB71A1C8CAE}"/>
                    </a:ext>
                  </a:extLst>
                </p:cNvPr>
                <p:cNvSpPr txBox="1"/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716268D-DEE3-6242-B3F6-5CB71A1C8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228" y="5885561"/>
                  <a:ext cx="801602" cy="389513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245810E-4529-9A4D-8725-8442585172E8}"/>
                    </a:ext>
                  </a:extLst>
                </p:cNvPr>
                <p:cNvSpPr txBox="1"/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245810E-4529-9A4D-8725-8442585172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4269091"/>
                  <a:ext cx="801602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0884898-13C9-FD4E-99EF-002B28AB050B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7980510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413F6B5-6F20-3149-A5BE-8E2B99FE71B6}"/>
                </a:ext>
              </a:extLst>
            </p:cNvPr>
            <p:cNvCxnSpPr>
              <a:cxnSpLocks/>
              <a:stCxn id="65" idx="4"/>
              <a:endCxn id="68" idx="0"/>
            </p:cNvCxnSpPr>
            <p:nvPr/>
          </p:nvCxnSpPr>
          <p:spPr>
            <a:xfrm>
              <a:off x="7980510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FE6379E-7BE0-0047-B979-A598A5B1211B}"/>
                    </a:ext>
                  </a:extLst>
                </p:cNvPr>
                <p:cNvSpPr txBox="1"/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FE6379E-7BE0-0047-B979-A598A5B12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074386"/>
                  <a:ext cx="801602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6D6631D-B83C-4248-93F6-DD4B075522F2}"/>
                    </a:ext>
                  </a:extLst>
                </p:cNvPr>
                <p:cNvSpPr txBox="1"/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6D6631D-B83C-4248-93F6-DD4B07552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709" y="5885561"/>
                  <a:ext cx="801602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167DE31-F7DB-3C4C-BAAD-5D5CB309355C}"/>
                </a:ext>
              </a:extLst>
            </p:cNvPr>
            <p:cNvCxnSpPr>
              <a:cxnSpLocks/>
              <a:stCxn id="51" idx="4"/>
              <a:endCxn id="68" idx="0"/>
            </p:cNvCxnSpPr>
            <p:nvPr/>
          </p:nvCxnSpPr>
          <p:spPr>
            <a:xfrm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625F1FE-40F0-F246-9F84-0E65703557BC}"/>
                </a:ext>
              </a:extLst>
            </p:cNvPr>
            <p:cNvCxnSpPr>
              <a:cxnSpLocks/>
              <a:stCxn id="65" idx="4"/>
              <a:endCxn id="54" idx="0"/>
            </p:cNvCxnSpPr>
            <p:nvPr/>
          </p:nvCxnSpPr>
          <p:spPr>
            <a:xfrm flipH="1">
              <a:off x="5960029" y="4658604"/>
              <a:ext cx="2020481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710B56B-9CE2-8548-B403-A144F5E78959}"/>
                </a:ext>
              </a:extLst>
            </p:cNvPr>
            <p:cNvCxnSpPr>
              <a:cxnSpLocks/>
              <a:stCxn id="54" idx="4"/>
              <a:endCxn id="69" idx="0"/>
            </p:cNvCxnSpPr>
            <p:nvPr/>
          </p:nvCxnSpPr>
          <p:spPr>
            <a:xfrm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533AB5E-7455-E243-B3A8-83E8E72C121C}"/>
                </a:ext>
              </a:extLst>
            </p:cNvPr>
            <p:cNvCxnSpPr>
              <a:cxnSpLocks/>
              <a:stCxn id="68" idx="4"/>
              <a:endCxn id="55" idx="0"/>
            </p:cNvCxnSpPr>
            <p:nvPr/>
          </p:nvCxnSpPr>
          <p:spPr>
            <a:xfrm flipH="1">
              <a:off x="5960029" y="5463899"/>
              <a:ext cx="2020481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C771C6-51A6-5743-9BDE-AD7273E09D85}"/>
                </a:ext>
              </a:extLst>
            </p:cNvPr>
            <p:cNvSpPr txBox="1"/>
            <p:nvPr/>
          </p:nvSpPr>
          <p:spPr>
            <a:xfrm>
              <a:off x="7236822" y="42369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C4CC222-257C-AA45-8EE5-C69E6565B36B}"/>
                    </a:ext>
                  </a:extLst>
                </p:cNvPr>
                <p:cNvSpPr txBox="1"/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C4CC222-257C-AA45-8EE5-C69E6565B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4269091"/>
                  <a:ext cx="801602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5A783EC-FD45-D84D-A54F-9154D24CB443}"/>
                </a:ext>
              </a:extLst>
            </p:cNvPr>
            <p:cNvCxnSpPr>
              <a:cxnSpLocks/>
              <a:stCxn id="81" idx="4"/>
              <a:endCxn id="82" idx="0"/>
            </p:cNvCxnSpPr>
            <p:nvPr/>
          </p:nvCxnSpPr>
          <p:spPr>
            <a:xfrm>
              <a:off x="6836498" y="5463899"/>
              <a:ext cx="0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D187F2E-A489-BF45-9A57-4D897A4E6052}"/>
                </a:ext>
              </a:extLst>
            </p:cNvPr>
            <p:cNvCxnSpPr>
              <a:cxnSpLocks/>
              <a:stCxn id="78" idx="4"/>
              <a:endCxn id="81" idx="0"/>
            </p:cNvCxnSpPr>
            <p:nvPr/>
          </p:nvCxnSpPr>
          <p:spPr>
            <a:xfrm>
              <a:off x="6836498" y="4658604"/>
              <a:ext cx="0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1E81706-8D4D-1942-8DFE-F38D4B7FACF7}"/>
                    </a:ext>
                  </a:extLst>
                </p:cNvPr>
                <p:cNvSpPr txBox="1"/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1E81706-8D4D-1942-8DFE-F38D4B7FA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074386"/>
                  <a:ext cx="801602" cy="38951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D63E86E-ED91-0E46-A6CA-DD9C0F646A19}"/>
                    </a:ext>
                  </a:extLst>
                </p:cNvPr>
                <p:cNvSpPr txBox="1"/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D63E86E-ED91-0E46-A6CA-DD9C0F646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97" y="5885561"/>
                  <a:ext cx="801602" cy="389513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E25D624-95CE-E347-B5D9-E6412E7C51CA}"/>
                </a:ext>
              </a:extLst>
            </p:cNvPr>
            <p:cNvCxnSpPr>
              <a:cxnSpLocks/>
              <a:stCxn id="78" idx="4"/>
              <a:endCxn id="68" idx="0"/>
            </p:cNvCxnSpPr>
            <p:nvPr/>
          </p:nvCxnSpPr>
          <p:spPr>
            <a:xfrm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53AB02C-C954-1D4C-9A72-3563CC6FDDCB}"/>
                </a:ext>
              </a:extLst>
            </p:cNvPr>
            <p:cNvCxnSpPr>
              <a:cxnSpLocks/>
              <a:stCxn id="65" idx="4"/>
              <a:endCxn id="81" idx="0"/>
            </p:cNvCxnSpPr>
            <p:nvPr/>
          </p:nvCxnSpPr>
          <p:spPr>
            <a:xfrm flipH="1">
              <a:off x="6836498" y="4658604"/>
              <a:ext cx="1144012" cy="415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F01432E-C774-D444-9903-72165B3B67FE}"/>
                </a:ext>
              </a:extLst>
            </p:cNvPr>
            <p:cNvCxnSpPr>
              <a:cxnSpLocks/>
              <a:stCxn id="81" idx="4"/>
              <a:endCxn id="69" idx="0"/>
            </p:cNvCxnSpPr>
            <p:nvPr/>
          </p:nvCxnSpPr>
          <p:spPr>
            <a:xfrm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4984FA3-9F92-044E-A8C8-C9BE1A5BAE99}"/>
                </a:ext>
              </a:extLst>
            </p:cNvPr>
            <p:cNvCxnSpPr>
              <a:cxnSpLocks/>
              <a:stCxn id="68" idx="4"/>
              <a:endCxn id="82" idx="0"/>
            </p:cNvCxnSpPr>
            <p:nvPr/>
          </p:nvCxnSpPr>
          <p:spPr>
            <a:xfrm flipH="1">
              <a:off x="6836498" y="5463899"/>
              <a:ext cx="1144012" cy="421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7F6C646-2F8C-6A42-8B57-ACFD076B62A0}"/>
                </a:ext>
              </a:extLst>
            </p:cNvPr>
            <p:cNvSpPr txBox="1"/>
            <p:nvPr/>
          </p:nvSpPr>
          <p:spPr>
            <a:xfrm>
              <a:off x="7232842" y="50310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28ECDDA-A3CB-164C-8A5B-5A62917F3CA3}"/>
                </a:ext>
              </a:extLst>
            </p:cNvPr>
            <p:cNvSpPr txBox="1"/>
            <p:nvPr/>
          </p:nvSpPr>
          <p:spPr>
            <a:xfrm>
              <a:off x="7232842" y="58421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487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6F5E8C-C8A7-D146-8A5F-8EC0FD97398C}"/>
                  </a:ext>
                </a:extLst>
              </p:cNvPr>
              <p:cNvSpPr/>
              <p:nvPr/>
            </p:nvSpPr>
            <p:spPr>
              <a:xfrm>
                <a:off x="861474" y="5355709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6F5E8C-C8A7-D146-8A5F-8EC0FD973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4" y="5355709"/>
                <a:ext cx="7380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D535F3D-D9B2-8941-96BC-57EA52E06BF4}"/>
                  </a:ext>
                </a:extLst>
              </p:cNvPr>
              <p:cNvSpPr/>
              <p:nvPr/>
            </p:nvSpPr>
            <p:spPr>
              <a:xfrm>
                <a:off x="2022539" y="4695998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D535F3D-D9B2-8941-96BC-57EA52E06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539" y="4695998"/>
                <a:ext cx="738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4D908D4-ED20-C640-9D0C-74D5695D89E4}"/>
                  </a:ext>
                </a:extLst>
              </p:cNvPr>
              <p:cNvSpPr/>
              <p:nvPr/>
            </p:nvSpPr>
            <p:spPr>
              <a:xfrm>
                <a:off x="1384410" y="5032768"/>
                <a:ext cx="5249579" cy="1015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</m:m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: 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</a:rPr>
                              <m:t>off</m:t>
                            </m:r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: </m:t>
                            </m:r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0       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4D908D4-ED20-C640-9D0C-74D5695D8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10" y="5032768"/>
                <a:ext cx="5249579" cy="1015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4E086-D2F9-8D44-AB42-E682FC06E043}"/>
                  </a:ext>
                </a:extLst>
              </p:cNvPr>
              <p:cNvSpPr txBox="1"/>
              <p:nvPr/>
            </p:nvSpPr>
            <p:spPr>
              <a:xfrm>
                <a:off x="1026377" y="2996244"/>
                <a:ext cx="4789773" cy="1660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+0=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GB" dirty="0"/>
                  <a:t>  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4E086-D2F9-8D44-AB42-E682FC06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7" y="2996244"/>
                <a:ext cx="4789773" cy="1660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EBACB8-AC29-0D4E-96D4-1254B943DCA7}"/>
                  </a:ext>
                </a:extLst>
              </p:cNvPr>
              <p:cNvSpPr/>
              <p:nvPr/>
            </p:nvSpPr>
            <p:spPr>
              <a:xfrm>
                <a:off x="6799892" y="3463876"/>
                <a:ext cx="1952045" cy="13185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EBACB8-AC29-0D4E-96D4-1254B943D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892" y="3463876"/>
                <a:ext cx="1952045" cy="13185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6A2344-5F80-7D47-A5F5-C36EB52AF53C}"/>
                  </a:ext>
                </a:extLst>
              </p:cNvPr>
              <p:cNvSpPr/>
              <p:nvPr/>
            </p:nvSpPr>
            <p:spPr>
              <a:xfrm>
                <a:off x="6992899" y="4912821"/>
                <a:ext cx="1764457" cy="112755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dirty="0"/>
                  <a:t>Lifted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6A2344-5F80-7D47-A5F5-C36EB52AF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99" y="4912821"/>
                <a:ext cx="1764457" cy="1127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B727DC-80A0-2641-B8FE-09D48144C05A}"/>
                  </a:ext>
                </a:extLst>
              </p:cNvPr>
              <p:cNvSpPr txBox="1"/>
              <p:nvPr/>
            </p:nvSpPr>
            <p:spPr>
              <a:xfrm>
                <a:off x="4894588" y="1158240"/>
                <a:ext cx="4143698" cy="1838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B727DC-80A0-2641-B8FE-09D48144C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88" y="1158240"/>
                <a:ext cx="4143698" cy="18380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EBACB8-AC29-0D4E-96D4-1254B943DCA7}"/>
                  </a:ext>
                </a:extLst>
              </p:cNvPr>
              <p:cNvSpPr/>
              <p:nvPr/>
            </p:nvSpPr>
            <p:spPr>
              <a:xfrm>
                <a:off x="6799892" y="3463876"/>
                <a:ext cx="1952045" cy="13185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EBACB8-AC29-0D4E-96D4-1254B943D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892" y="3463876"/>
                <a:ext cx="1952045" cy="131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290128-B6F8-AC46-A257-F9F4BDCF16A0}"/>
                  </a:ext>
                </a:extLst>
              </p:cNvPr>
              <p:cNvSpPr/>
              <p:nvPr/>
            </p:nvSpPr>
            <p:spPr>
              <a:xfrm>
                <a:off x="559865" y="2912465"/>
                <a:ext cx="6293779" cy="1619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4∙0.5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4∙0.5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290128-B6F8-AC46-A257-F9F4BDCF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65" y="2912465"/>
                <a:ext cx="6293779" cy="16196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1852D9-4EA3-D346-B545-ABD5546DAF6A}"/>
                  </a:ext>
                </a:extLst>
              </p:cNvPr>
              <p:cNvSpPr txBox="1"/>
              <p:nvPr/>
            </p:nvSpPr>
            <p:spPr>
              <a:xfrm>
                <a:off x="4894588" y="1140822"/>
                <a:ext cx="4143698" cy="188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1852D9-4EA3-D346-B545-ABD5546DA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88" y="1140822"/>
                <a:ext cx="4143698" cy="1889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88F97D-A51E-AA47-A792-56C30ABFFA66}"/>
                  </a:ext>
                </a:extLst>
              </p:cNvPr>
              <p:cNvSpPr/>
              <p:nvPr/>
            </p:nvSpPr>
            <p:spPr>
              <a:xfrm>
                <a:off x="6992899" y="4912821"/>
                <a:ext cx="1764457" cy="112755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dirty="0"/>
                  <a:t>Lifted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88F97D-A51E-AA47-A792-56C30ABFF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99" y="4912821"/>
                <a:ext cx="1764457" cy="1127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01B6B19-D0D9-2F4A-91F9-23EE84E8355C}"/>
              </a:ext>
            </a:extLst>
          </p:cNvPr>
          <p:cNvSpPr/>
          <p:nvPr/>
        </p:nvSpPr>
        <p:spPr>
          <a:xfrm>
            <a:off x="6344195" y="1198789"/>
            <a:ext cx="444866" cy="596625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62154-1A04-2F45-A522-5F7E4778300C}"/>
              </a:ext>
            </a:extLst>
          </p:cNvPr>
          <p:cNvSpPr/>
          <p:nvPr/>
        </p:nvSpPr>
        <p:spPr>
          <a:xfrm>
            <a:off x="5072743" y="1802674"/>
            <a:ext cx="1271451" cy="217716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1A0079-502C-E844-894D-E29614698408}"/>
                  </a:ext>
                </a:extLst>
              </p:cNvPr>
              <p:cNvSpPr/>
              <p:nvPr/>
            </p:nvSpPr>
            <p:spPr>
              <a:xfrm>
                <a:off x="577284" y="4532076"/>
                <a:ext cx="6211776" cy="178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brk m:alnAt="7"/>
                        </m:rP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1A0079-502C-E844-894D-E29614698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84" y="4532076"/>
                <a:ext cx="6211776" cy="1785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42845AE-34BE-1C47-ADF9-0D2E4224ABA3}"/>
              </a:ext>
            </a:extLst>
          </p:cNvPr>
          <p:cNvSpPr/>
          <p:nvPr/>
        </p:nvSpPr>
        <p:spPr>
          <a:xfrm>
            <a:off x="6352903" y="1803380"/>
            <a:ext cx="440512" cy="217716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8.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Basics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Continuous variables, probability density function, cumulative probability distribution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Joint distribution, marginal density, conditional density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Gaussian models</a:t>
            </a:r>
          </a:p>
          <a:p>
            <a:pPr lvl="1"/>
            <a:r>
              <a:rPr lang="en-GB" dirty="0"/>
              <a:t>(Multivariate) Gaussian distribution</a:t>
            </a:r>
          </a:p>
          <a:p>
            <a:pPr lvl="1"/>
            <a:r>
              <a:rPr lang="en-GB" dirty="0"/>
              <a:t>(Parameterised) Gaussian Bayesian networks</a:t>
            </a:r>
            <a:endParaRPr lang="en-GB" i="1" dirty="0"/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Probabilistic Soft Logic (PSL)</a:t>
            </a:r>
          </a:p>
          <a:p>
            <a:pPr lvl="1"/>
            <a:r>
              <a:rPr lang="en-GB" dirty="0"/>
              <a:t>Modelling, semantics, inference task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42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EBACB8-AC29-0D4E-96D4-1254B943DCA7}"/>
                  </a:ext>
                </a:extLst>
              </p:cNvPr>
              <p:cNvSpPr/>
              <p:nvPr/>
            </p:nvSpPr>
            <p:spPr>
              <a:xfrm>
                <a:off x="6799892" y="3463876"/>
                <a:ext cx="1952045" cy="13185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EBACB8-AC29-0D4E-96D4-1254B943D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892" y="3463876"/>
                <a:ext cx="1952045" cy="131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1852D9-4EA3-D346-B545-ABD5546DAF6A}"/>
                  </a:ext>
                </a:extLst>
              </p:cNvPr>
              <p:cNvSpPr txBox="1"/>
              <p:nvPr/>
            </p:nvSpPr>
            <p:spPr>
              <a:xfrm>
                <a:off x="4894588" y="1140822"/>
                <a:ext cx="4143698" cy="188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de-DE" sz="1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sz="12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sz="12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1852D9-4EA3-D346-B545-ABD5546DA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88" y="1140822"/>
                <a:ext cx="4143698" cy="1889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2185FEF-F392-4E40-A168-A36C2BEF60B0}"/>
              </a:ext>
            </a:extLst>
          </p:cNvPr>
          <p:cNvSpPr/>
          <p:nvPr/>
        </p:nvSpPr>
        <p:spPr>
          <a:xfrm>
            <a:off x="4371526" y="1150992"/>
            <a:ext cx="1990086" cy="250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B6B19-D0D9-2F4A-91F9-23EE84E8355C}"/>
              </a:ext>
            </a:extLst>
          </p:cNvPr>
          <p:cNvSpPr/>
          <p:nvPr/>
        </p:nvSpPr>
        <p:spPr>
          <a:xfrm>
            <a:off x="6731726" y="1198789"/>
            <a:ext cx="830165" cy="603884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896FF5-7BAA-6C40-BE3F-EF815CDEC0F2}"/>
                  </a:ext>
                </a:extLst>
              </p:cNvPr>
              <p:cNvSpPr/>
              <p:nvPr/>
            </p:nvSpPr>
            <p:spPr>
              <a:xfrm>
                <a:off x="1956088" y="4450713"/>
                <a:ext cx="5605803" cy="208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𝑟𝑠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brk m:alnAt="7"/>
                        </m:rP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</m:t>
                      </m:r>
                      <m:r>
                        <a:rPr lang="de-DE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896FF5-7BAA-6C40-BE3F-EF815CDEC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088" y="4450713"/>
                <a:ext cx="5605803" cy="2088200"/>
              </a:xfrm>
              <a:prstGeom prst="rect">
                <a:avLst/>
              </a:prstGeom>
              <a:blipFill>
                <a:blip r:embed="rId8"/>
                <a:stretch>
                  <a:fillRect b="-6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36903AA-8306-C949-8F50-FC3363968585}"/>
                  </a:ext>
                </a:extLst>
              </p:cNvPr>
              <p:cNvSpPr/>
              <p:nvPr/>
            </p:nvSpPr>
            <p:spPr>
              <a:xfrm>
                <a:off x="577284" y="1209567"/>
                <a:ext cx="5485569" cy="332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𝑟𝑠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4∙0.5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4∙0.5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∙4∙</m:t>
                                </m:r>
                                <m:sSup>
                                  <m:sSupPr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36903AA-8306-C949-8F50-FC336396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84" y="1209567"/>
                <a:ext cx="5485569" cy="33268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5A58708-840F-6B46-82BB-13F3AC122E8A}"/>
              </a:ext>
            </a:extLst>
          </p:cNvPr>
          <p:cNvSpPr/>
          <p:nvPr/>
        </p:nvSpPr>
        <p:spPr>
          <a:xfrm>
            <a:off x="6361612" y="1803380"/>
            <a:ext cx="1200279" cy="600186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63F27BA-C117-4D47-B093-FB12ADB034E9}"/>
                  </a:ext>
                </a:extLst>
              </p:cNvPr>
              <p:cNvSpPr/>
              <p:nvPr/>
            </p:nvSpPr>
            <p:spPr>
              <a:xfrm>
                <a:off x="6359380" y="1802673"/>
                <a:ext cx="372346" cy="2177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l-G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de-DE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63F27BA-C117-4D47-B093-FB12ADB03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80" y="1802673"/>
                <a:ext cx="372346" cy="217716"/>
              </a:xfrm>
              <a:prstGeom prst="rect">
                <a:avLst/>
              </a:prstGeom>
              <a:blipFill>
                <a:blip r:embed="rId10"/>
                <a:stretch>
                  <a:fillRect l="-10000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5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4D908D4-ED20-C640-9D0C-74D5695D89E4}"/>
                  </a:ext>
                </a:extLst>
              </p:cNvPr>
              <p:cNvSpPr/>
              <p:nvPr/>
            </p:nvSpPr>
            <p:spPr>
              <a:xfrm>
                <a:off x="1018760" y="2257668"/>
                <a:ext cx="7625806" cy="101521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de-DE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de-DE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C00000"/>
                                </a:solidFill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C00000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C00000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C00000"/>
                                </a:solidFill>
                              </a:rPr>
                              <m:t>:</m:t>
                            </m:r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solidFill>
                                  <a:srgbClr val="C00000"/>
                                </a:solidFill>
                              </a:rPr>
                              <m:t>off</m:t>
                            </m:r>
                            <m:r>
                              <m:rPr>
                                <m:nor/>
                              </m:rPr>
                              <a:rPr lang="de-DE" dirty="0">
                                <a:solidFill>
                                  <a:srgbClr val="C00000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C00000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C00000"/>
                                </a:solidFill>
                              </a:rPr>
                              <m:t>:</m:t>
                            </m:r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4D908D4-ED20-C640-9D0C-74D5695D8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60" y="2257668"/>
                <a:ext cx="7625806" cy="10152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A90F442-9391-5F4C-89F4-62DEB6599CF0}"/>
                  </a:ext>
                </a:extLst>
              </p:cNvPr>
              <p:cNvSpPr/>
              <p:nvPr/>
            </p:nvSpPr>
            <p:spPr>
              <a:xfrm>
                <a:off x="4831663" y="1134408"/>
                <a:ext cx="4042325" cy="10152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de-DE" dirty="0"/>
                        <m:t>all</m:t>
                      </m:r>
                      <m:r>
                        <m:rPr>
                          <m:nor/>
                        </m:rPr>
                        <a:rPr lang="en-GB" dirty="0"/>
                        <m:t>:</m:t>
                      </m:r>
                      <m:r>
                        <m:rPr>
                          <m:nor/>
                        </m:rPr>
                        <a:rPr lang="de-DE" dirty="0"/>
                        <m:t>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A90F442-9391-5F4C-89F4-62DEB6599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63" y="1134408"/>
                <a:ext cx="4042325" cy="1015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E760B3-1968-6441-A692-C035A7108849}"/>
                  </a:ext>
                </a:extLst>
              </p:cNvPr>
              <p:cNvSpPr/>
              <p:nvPr/>
            </p:nvSpPr>
            <p:spPr>
              <a:xfrm>
                <a:off x="346749" y="1146818"/>
                <a:ext cx="4056944" cy="10152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: 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</a:rPr>
                              <m:t>off</m:t>
                            </m:r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1"/>
                                </a:solidFill>
                              </a:rPr>
                              <m:t>: </m:t>
                            </m:r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0       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E760B3-1968-6441-A692-C035A7108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9" y="1146818"/>
                <a:ext cx="4056944" cy="1015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852A88-87CC-2A48-ADC8-B7A59C93968B}"/>
                  </a:ext>
                </a:extLst>
              </p:cNvPr>
              <p:cNvSpPr/>
              <p:nvPr/>
            </p:nvSpPr>
            <p:spPr>
              <a:xfrm>
                <a:off x="1165343" y="3963494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852A88-87CC-2A48-ADC8-B7A59C939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43" y="3963494"/>
                <a:ext cx="7380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96454B-770C-7B4B-A8F1-669F53357BFC}"/>
                  </a:ext>
                </a:extLst>
              </p:cNvPr>
              <p:cNvSpPr/>
              <p:nvPr/>
            </p:nvSpPr>
            <p:spPr>
              <a:xfrm>
                <a:off x="2395550" y="3293928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96454B-770C-7B4B-A8F1-669F53357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550" y="3293928"/>
                <a:ext cx="7380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9157A60-FF9B-0046-896B-F204C127A066}"/>
                  </a:ext>
                </a:extLst>
              </p:cNvPr>
              <p:cNvSpPr/>
              <p:nvPr/>
            </p:nvSpPr>
            <p:spPr>
              <a:xfrm>
                <a:off x="4299823" y="3293034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9157A60-FF9B-0046-896B-F204C127A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23" y="3293034"/>
                <a:ext cx="7005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E54ACDE-520F-3A42-A021-289F80892CC6}"/>
                  </a:ext>
                </a:extLst>
              </p:cNvPr>
              <p:cNvSpPr/>
              <p:nvPr/>
            </p:nvSpPr>
            <p:spPr>
              <a:xfrm>
                <a:off x="1178960" y="4818077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E54ACDE-520F-3A42-A021-289F80892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60" y="4818077"/>
                <a:ext cx="7005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14E937-192E-574E-BF65-1E78BACC940C}"/>
                  </a:ext>
                </a:extLst>
              </p:cNvPr>
              <p:cNvSpPr/>
              <p:nvPr/>
            </p:nvSpPr>
            <p:spPr>
              <a:xfrm>
                <a:off x="6229260" y="3293034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14E937-192E-574E-BF65-1E78BACC9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260" y="3293034"/>
                <a:ext cx="7171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AED792-4293-F840-AA20-B2426233C8B4}"/>
                  </a:ext>
                </a:extLst>
              </p:cNvPr>
              <p:cNvSpPr/>
              <p:nvPr/>
            </p:nvSpPr>
            <p:spPr>
              <a:xfrm>
                <a:off x="1172123" y="5672660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AED792-4293-F840-AA20-B2426233C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23" y="5672660"/>
                <a:ext cx="7171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39FFD1-BAE5-ED4A-8CE6-E2F60EBB002B}"/>
                  </a:ext>
                </a:extLst>
              </p:cNvPr>
              <p:cNvSpPr txBox="1"/>
              <p:nvPr/>
            </p:nvSpPr>
            <p:spPr>
              <a:xfrm>
                <a:off x="1564742" y="3649135"/>
                <a:ext cx="6208238" cy="2707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39FFD1-BAE5-ED4A-8CE6-E2F60EBB0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42" y="3649135"/>
                <a:ext cx="6208238" cy="27072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59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E40C-46C6-3743-96AC-2710B55C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Lifting the Full Joint: Simple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69940-5CE0-A041-880F-84ECB881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024C48-F1DE-1644-9396-7590F1689340}"/>
                  </a:ext>
                </a:extLst>
              </p:cNvPr>
              <p:cNvSpPr/>
              <p:nvPr/>
            </p:nvSpPr>
            <p:spPr>
              <a:xfrm>
                <a:off x="410926" y="1427676"/>
                <a:ext cx="8278164" cy="1015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de-DE" dirty="0"/>
                        <m:t>all</m:t>
                      </m:r>
                      <m:r>
                        <m:rPr>
                          <m:nor/>
                        </m:rPr>
                        <a:rPr lang="en-GB" dirty="0"/>
                        <m:t>: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∙4∙0.5∙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024C48-F1DE-1644-9396-7590F1689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6" y="1427676"/>
                <a:ext cx="8278164" cy="10152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D0E757-CF7D-A343-98BC-5383DCF6BD33}"/>
                  </a:ext>
                </a:extLst>
              </p:cNvPr>
              <p:cNvSpPr/>
              <p:nvPr/>
            </p:nvSpPr>
            <p:spPr>
              <a:xfrm>
                <a:off x="358685" y="2948827"/>
                <a:ext cx="8717258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de-DE" dirty="0"/>
                        <m:t>all</m:t>
                      </m:r>
                      <m:r>
                        <m:rPr>
                          <m:nor/>
                        </m:rPr>
                        <a:rPr lang="en-GB" dirty="0"/>
                        <m:t>:</m:t>
                      </m:r>
                      <m:r>
                        <m:rPr>
                          <m:nor/>
                        </m:rPr>
                        <a:rPr lang="de-DE" b="0" i="0" dirty="0" smtClean="0"/>
                        <m:t>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𝑟𝑠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D0E757-CF7D-A343-98BC-5383DCF6B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5" y="2948827"/>
                <a:ext cx="8717258" cy="1015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D86217-7DC3-0C46-9930-DA0A301B1A05}"/>
                  </a:ext>
                </a:extLst>
              </p:cNvPr>
              <p:cNvSpPr/>
              <p:nvPr/>
            </p:nvSpPr>
            <p:spPr>
              <a:xfrm>
                <a:off x="-22658" y="1763027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D86217-7DC3-0C46-9930-DA0A301B1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58" y="1763027"/>
                <a:ext cx="7380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C1D0BE-7662-CD4B-9B7C-2CD5B91EDA96}"/>
                  </a:ext>
                </a:extLst>
              </p:cNvPr>
              <p:cNvSpPr/>
              <p:nvPr/>
            </p:nvSpPr>
            <p:spPr>
              <a:xfrm>
                <a:off x="-22658" y="3256738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C1D0BE-7662-CD4B-9B7C-2CD5B91ED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58" y="3256738"/>
                <a:ext cx="7005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7796DA-5358-C340-996F-13191DEFBE8B}"/>
                  </a:ext>
                </a:extLst>
              </p:cNvPr>
              <p:cNvSpPr/>
              <p:nvPr/>
            </p:nvSpPr>
            <p:spPr>
              <a:xfrm>
                <a:off x="1798246" y="1150282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7796DA-5358-C340-996F-13191DEFB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246" y="1150282"/>
                <a:ext cx="71718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B168E79-F88D-0C42-89B1-4A7AEC856A30}"/>
                  </a:ext>
                </a:extLst>
              </p:cNvPr>
              <p:cNvSpPr/>
              <p:nvPr/>
            </p:nvSpPr>
            <p:spPr>
              <a:xfrm>
                <a:off x="2825867" y="2640852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B168E79-F88D-0C42-89B1-4A7AEC856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867" y="2640852"/>
                <a:ext cx="717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EF8F3A-63DB-0E45-8A59-8F438FB8AE51}"/>
                  </a:ext>
                </a:extLst>
              </p:cNvPr>
              <p:cNvSpPr/>
              <p:nvPr/>
            </p:nvSpPr>
            <p:spPr>
              <a:xfrm>
                <a:off x="168762" y="4470363"/>
                <a:ext cx="8040086" cy="199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de-DE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de-DE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br>
                  <a:rPr lang="de-DE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de-DE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4"/>
                                </a:solidFill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4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4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4"/>
                                </a:solidFill>
                              </a:rPr>
                              <m:t>:</m:t>
                            </m:r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=3+4</m:t>
                            </m:r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solidFill>
                                  <a:schemeClr val="accent4"/>
                                </a:solidFill>
                              </a:rPr>
                              <m:t>off</m:t>
                            </m:r>
                            <m:r>
                              <m:rPr>
                                <m:nor/>
                              </m:rPr>
                              <a:rPr lang="de-DE" dirty="0">
                                <a:solidFill>
                                  <a:schemeClr val="accent4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4"/>
                                </a:solidFill>
                              </a:rPr>
                              <m:t>diagonal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accent4"/>
                                </a:solidFill>
                              </a:rPr>
                              <m:t>:</m:t>
                            </m:r>
                            <m:r>
                              <m:rPr>
                                <m:nor/>
                              </m:rPr>
                              <a:rPr lang="de-DE" b="0" i="0" dirty="0" smtClean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e-DE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EF8F3A-63DB-0E45-8A59-8F438FB8A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62" y="4470363"/>
                <a:ext cx="8040086" cy="1993238"/>
              </a:xfrm>
              <a:prstGeom prst="rect">
                <a:avLst/>
              </a:prstGeom>
              <a:blipFill>
                <a:blip r:embed="rId8"/>
                <a:stretch>
                  <a:fillRect b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0A9250-F279-5D42-B5C4-BD77A3F83B97}"/>
                  </a:ext>
                </a:extLst>
              </p:cNvPr>
              <p:cNvSpPr/>
              <p:nvPr/>
            </p:nvSpPr>
            <p:spPr>
              <a:xfrm>
                <a:off x="3830214" y="4190987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0A9250-F279-5D42-B5C4-BD77A3F83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14" y="4190987"/>
                <a:ext cx="7171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528B02-6B20-F345-AAE2-EB22416A47AC}"/>
                  </a:ext>
                </a:extLst>
              </p:cNvPr>
              <p:cNvSpPr/>
              <p:nvPr/>
            </p:nvSpPr>
            <p:spPr>
              <a:xfrm>
                <a:off x="-12207" y="4756935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528B02-6B20-F345-AAE2-EB22416A4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7" y="4756935"/>
                <a:ext cx="7171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F2D59-41C7-1745-862F-B9BC0166DCDB}"/>
                  </a:ext>
                </a:extLst>
              </p:cNvPr>
              <p:cNvSpPr/>
              <p:nvPr/>
            </p:nvSpPr>
            <p:spPr>
              <a:xfrm>
                <a:off x="6825970" y="3626070"/>
                <a:ext cx="1382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9F2D59-41C7-1745-862F-B9BC0166D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970" y="3626070"/>
                <a:ext cx="13828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785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5941-6E55-E94A-AE35-3201615D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Lifted Joint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EDE9A-3D0F-7F4E-84C7-B6AEEB1F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5277394"/>
          </a:xfrm>
        </p:spPr>
        <p:txBody>
          <a:bodyPr>
            <a:normAutofit/>
          </a:bodyPr>
          <a:lstStyle/>
          <a:p>
            <a:r>
              <a:rPr lang="en-GB" dirty="0"/>
              <a:t>Only two structures required for covariance matrix</a:t>
            </a:r>
          </a:p>
          <a:p>
            <a:pPr lvl="1"/>
            <a:r>
              <a:rPr lang="en-GB" dirty="0"/>
              <a:t>A matrix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A vector for on-diagonal covariance </a:t>
            </a:r>
            <a:br>
              <a:rPr lang="en-GB" dirty="0"/>
            </a:br>
            <a:r>
              <a:rPr lang="en-GB" dirty="0"/>
              <a:t>entries</a:t>
            </a:r>
          </a:p>
          <a:p>
            <a:pPr lvl="2"/>
            <a:r>
              <a:rPr lang="en-GB" dirty="0"/>
              <a:t>Individual variances</a:t>
            </a:r>
          </a:p>
          <a:p>
            <a:pPr lvl="3"/>
            <a:r>
              <a:rPr lang="en-GB" dirty="0"/>
              <a:t>Have to be stored anyway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1F9D8-48AB-E841-AA42-64873C2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51A4F2-AD7A-124A-9AB7-83B14FD0AB5E}"/>
                  </a:ext>
                </a:extLst>
              </p:cNvPr>
              <p:cNvSpPr/>
              <p:nvPr/>
            </p:nvSpPr>
            <p:spPr>
              <a:xfrm>
                <a:off x="812902" y="2279567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51A4F2-AD7A-124A-9AB7-83B14FD0A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02" y="2279567"/>
                <a:ext cx="7380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4EF59C-924B-9F41-8EF4-15A49FF4AB88}"/>
                  </a:ext>
                </a:extLst>
              </p:cNvPr>
              <p:cNvSpPr/>
              <p:nvPr/>
            </p:nvSpPr>
            <p:spPr>
              <a:xfrm>
                <a:off x="1871589" y="1910235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4EF59C-924B-9F41-8EF4-15A49FF4A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89" y="1910235"/>
                <a:ext cx="738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669CE32-711A-784D-B10E-5CB52E516993}"/>
                  </a:ext>
                </a:extLst>
              </p:cNvPr>
              <p:cNvSpPr/>
              <p:nvPr/>
            </p:nvSpPr>
            <p:spPr>
              <a:xfrm>
                <a:off x="3898783" y="1902282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669CE32-711A-784D-B10E-5CB52E516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83" y="1902282"/>
                <a:ext cx="7005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F156F7-42BD-5048-AD4D-C90C7AD664EB}"/>
                  </a:ext>
                </a:extLst>
              </p:cNvPr>
              <p:cNvSpPr/>
              <p:nvPr/>
            </p:nvSpPr>
            <p:spPr>
              <a:xfrm>
                <a:off x="831657" y="2663175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F156F7-42BD-5048-AD4D-C90C7AD66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57" y="2663175"/>
                <a:ext cx="7005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FBBC24-7E6C-9641-85DC-BBABE73A2DA6}"/>
                  </a:ext>
                </a:extLst>
              </p:cNvPr>
              <p:cNvSpPr/>
              <p:nvPr/>
            </p:nvSpPr>
            <p:spPr>
              <a:xfrm>
                <a:off x="6663530" y="1910235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FBBC24-7E6C-9641-85DC-BBABE73A2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530" y="1910235"/>
                <a:ext cx="71718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86A880-FC48-FC4F-B0AE-E4BE556BB436}"/>
                  </a:ext>
                </a:extLst>
              </p:cNvPr>
              <p:cNvSpPr/>
              <p:nvPr/>
            </p:nvSpPr>
            <p:spPr>
              <a:xfrm>
                <a:off x="823353" y="3059584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86A880-FC48-FC4F-B0AE-E4BE556BB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3" y="3059584"/>
                <a:ext cx="717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19102D-28FB-A645-8417-8B7F85A77159}"/>
                  </a:ext>
                </a:extLst>
              </p:cNvPr>
              <p:cNvSpPr txBox="1"/>
              <p:nvPr/>
            </p:nvSpPr>
            <p:spPr>
              <a:xfrm>
                <a:off x="1328457" y="2266336"/>
                <a:ext cx="7379328" cy="217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𝑟𝑠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𝑟𝑠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l-G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𝑟𝑠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br>
                  <a:rPr lang="de-DE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</a:br>
                <a:br>
                  <a:rPr lang="de-DE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e>
                            <m:e>
                              <m: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19102D-28FB-A645-8417-8B7F85A7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57" y="2266336"/>
                <a:ext cx="7379328" cy="2177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CFFF23-6D0D-1944-B95B-1AA035ACBC7C}"/>
                  </a:ext>
                </a:extLst>
              </p:cNvPr>
              <p:cNvSpPr/>
              <p:nvPr/>
            </p:nvSpPr>
            <p:spPr>
              <a:xfrm>
                <a:off x="6725116" y="4686568"/>
                <a:ext cx="1790234" cy="1162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de-DE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CFFF23-6D0D-1944-B95B-1AA035ACB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16" y="4686568"/>
                <a:ext cx="1790234" cy="11626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D5776A-6786-E742-BB30-D95589FEE4E6}"/>
                  </a:ext>
                </a:extLst>
              </p:cNvPr>
              <p:cNvSpPr/>
              <p:nvPr/>
            </p:nvSpPr>
            <p:spPr>
              <a:xfrm>
                <a:off x="6185532" y="4723813"/>
                <a:ext cx="73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D5776A-6786-E742-BB30-D95589FEE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32" y="4723813"/>
                <a:ext cx="7380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407F74-6035-E242-9678-AAD75011CB05}"/>
                  </a:ext>
                </a:extLst>
              </p:cNvPr>
              <p:cNvSpPr/>
              <p:nvPr/>
            </p:nvSpPr>
            <p:spPr>
              <a:xfrm>
                <a:off x="6204287" y="5107421"/>
                <a:ext cx="7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407F74-6035-E242-9678-AAD75011C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287" y="5107421"/>
                <a:ext cx="70057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835E8B-AB3E-354D-B421-0B1E5650EA46}"/>
                  </a:ext>
                </a:extLst>
              </p:cNvPr>
              <p:cNvSpPr/>
              <p:nvPr/>
            </p:nvSpPr>
            <p:spPr>
              <a:xfrm>
                <a:off x="6195983" y="5503830"/>
                <a:ext cx="717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835E8B-AB3E-354D-B421-0B1E5650E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83" y="5503830"/>
                <a:ext cx="71718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006D78D-514E-3B42-82AF-27D7B42187ED}"/>
              </a:ext>
            </a:extLst>
          </p:cNvPr>
          <p:cNvSpPr txBox="1"/>
          <p:nvPr/>
        </p:nvSpPr>
        <p:spPr>
          <a:xfrm>
            <a:off x="1950721" y="6307653"/>
            <a:ext cx="620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accent3"/>
                </a:solidFill>
              </a:rPr>
              <a:t>Mattis</a:t>
            </a:r>
            <a:r>
              <a:rPr lang="en-GB" sz="1000" dirty="0">
                <a:solidFill>
                  <a:schemeClr val="accent3"/>
                </a:solidFill>
              </a:rPr>
              <a:t> Hartwig and Ralf </a:t>
            </a:r>
            <a:r>
              <a:rPr lang="en-GB" sz="1000" dirty="0" err="1">
                <a:solidFill>
                  <a:schemeClr val="accent3"/>
                </a:solidFill>
              </a:rPr>
              <a:t>Möller</a:t>
            </a:r>
            <a:r>
              <a:rPr lang="en-GB" sz="1000" dirty="0">
                <a:solidFill>
                  <a:schemeClr val="accent3"/>
                </a:solidFill>
              </a:rPr>
              <a:t>. Lifted Query Answering in Gaussian Bayesian Networks. In: </a:t>
            </a:r>
            <a:r>
              <a:rPr lang="en-GB" sz="1000" i="1" dirty="0">
                <a:solidFill>
                  <a:schemeClr val="accent3"/>
                </a:solidFill>
              </a:rPr>
              <a:t>PGM-20 Proceedings of the 10th International Conference on Probabilistic Graphical Models</a:t>
            </a:r>
            <a:r>
              <a:rPr lang="en-GB" sz="1000" dirty="0">
                <a:solidFill>
                  <a:schemeClr val="accent3"/>
                </a:solidFill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644863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5941-6E55-E94A-AE35-3201615D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Lifted Joint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EDE9A-3D0F-7F4E-84C7-B6AEEB1F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5277394"/>
          </a:xfrm>
        </p:spPr>
        <p:txBody>
          <a:bodyPr>
            <a:normAutofit/>
          </a:bodyPr>
          <a:lstStyle/>
          <a:p>
            <a:r>
              <a:rPr lang="en-GB" dirty="0"/>
              <a:t>Only two structures required for covariance matrix</a:t>
            </a:r>
          </a:p>
          <a:p>
            <a:r>
              <a:rPr lang="en-GB" dirty="0"/>
              <a:t>Depend only on the number of PRVs, not the domain sizes!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1F9D8-48AB-E841-AA42-64873C2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6E9015-BB1A-EA45-8863-61146B2A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89" y="3046826"/>
            <a:ext cx="3792039" cy="2625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06D78D-514E-3B42-82AF-27D7B42187ED}"/>
              </a:ext>
            </a:extLst>
          </p:cNvPr>
          <p:cNvSpPr txBox="1"/>
          <p:nvPr/>
        </p:nvSpPr>
        <p:spPr>
          <a:xfrm>
            <a:off x="1950721" y="6307653"/>
            <a:ext cx="620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accent3"/>
                </a:solidFill>
              </a:rPr>
              <a:t>Mattis</a:t>
            </a:r>
            <a:r>
              <a:rPr lang="en-GB" sz="1000" dirty="0">
                <a:solidFill>
                  <a:schemeClr val="accent3"/>
                </a:solidFill>
              </a:rPr>
              <a:t> Hartwig and Ralf </a:t>
            </a:r>
            <a:r>
              <a:rPr lang="en-GB" sz="1000" dirty="0" err="1">
                <a:solidFill>
                  <a:schemeClr val="accent3"/>
                </a:solidFill>
              </a:rPr>
              <a:t>Möller</a:t>
            </a:r>
            <a:r>
              <a:rPr lang="en-GB" sz="1000" dirty="0">
                <a:solidFill>
                  <a:schemeClr val="accent3"/>
                </a:solidFill>
              </a:rPr>
              <a:t>. Lifted Query Answering in Gaussian Bayesian Networks. In: </a:t>
            </a:r>
            <a:r>
              <a:rPr lang="en-GB" sz="1000" i="1" dirty="0">
                <a:solidFill>
                  <a:schemeClr val="accent3"/>
                </a:solidFill>
              </a:rPr>
              <a:t>PGM-20 Proceedings of the 10th International Conference on Probabilistic Graphical Models</a:t>
            </a:r>
            <a:r>
              <a:rPr lang="en-GB" sz="1000" dirty="0">
                <a:solidFill>
                  <a:schemeClr val="accent3"/>
                </a:solidFill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3398289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0BE5-3B3A-4642-9CDC-40788087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Lifted Query Answering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EDE80-19D5-7E4A-A27D-000213F36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Marginal queries</a:t>
                </a:r>
              </a:p>
              <a:p>
                <a:pPr lvl="1"/>
                <a:r>
                  <a:rPr lang="en-GB" dirty="0"/>
                  <a:t>Read off values in (lifted) covariance representation</a:t>
                </a:r>
              </a:p>
              <a:p>
                <a:r>
                  <a:rPr lang="en-GB" dirty="0"/>
                  <a:t>Conditional queries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e>
                    </m:d>
                  </m:oMath>
                </a14:m>
                <a:endParaRPr lang="en-GB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𝑹𝑹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𝑬𝑬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𝑬𝑹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Matrix multiplication, inversion required</a:t>
                </a:r>
              </a:p>
              <a:p>
                <a:pPr lvl="2"/>
                <a:r>
                  <a:rPr lang="en-GB" dirty="0"/>
                  <a:t>Possible to compute them in a lifted manner due to block structure</a:t>
                </a:r>
              </a:p>
              <a:p>
                <a:pPr lvl="3"/>
                <a:r>
                  <a:rPr lang="en-GB" dirty="0"/>
                  <a:t>Proof in paper by </a:t>
                </a:r>
                <a:r>
                  <a:rPr lang="en-GB" dirty="0">
                    <a:solidFill>
                      <a:schemeClr val="accent3"/>
                    </a:solidFill>
                  </a:rPr>
                  <a:t>Hartwig and </a:t>
                </a:r>
                <a:r>
                  <a:rPr lang="en-GB" dirty="0" err="1">
                    <a:solidFill>
                      <a:schemeClr val="accent3"/>
                    </a:solidFill>
                  </a:rPr>
                  <a:t>Möller</a:t>
                </a:r>
                <a:r>
                  <a:rPr lang="en-GB" dirty="0">
                    <a:solidFill>
                      <a:schemeClr val="accent3"/>
                    </a:solidFill>
                  </a:rPr>
                  <a:t> (2020)</a:t>
                </a:r>
              </a:p>
              <a:p>
                <a:pPr lvl="1"/>
                <a:r>
                  <a:rPr lang="en-GB" dirty="0"/>
                  <a:t>Evidence is ground</a:t>
                </a:r>
              </a:p>
              <a:p>
                <a:pPr lvl="2"/>
                <a:r>
                  <a:rPr lang="en-GB" dirty="0"/>
                  <a:t>Probably no symmetries in observations </a:t>
                </a:r>
                <a:br>
                  <a:rPr lang="en-GB" dirty="0"/>
                </a:br>
                <a:r>
                  <a:rPr lang="en-GB" dirty="0"/>
                  <a:t>with real numbers as range values </a:t>
                </a:r>
                <a:br>
                  <a:rPr lang="en-GB" dirty="0"/>
                </a:br>
                <a:r>
                  <a:rPr lang="en-GB" dirty="0"/>
                  <a:t>➝ unlikely to get identical observations</a:t>
                </a:r>
              </a:p>
              <a:p>
                <a:pPr lvl="4"/>
                <a:r>
                  <a:rPr lang="en-GB" dirty="0"/>
                  <a:t>Fig.: 50% of ground instances get </a:t>
                </a:r>
                <a:br>
                  <a:rPr lang="en-GB" dirty="0"/>
                </a:br>
                <a:r>
                  <a:rPr lang="en-GB" dirty="0"/>
                  <a:t>random values assigned as evidence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EDE80-19D5-7E4A-A27D-000213F36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693CE-D55D-0345-9A14-AF50828E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EFF4D-7716-4D4B-A108-C612A8439C6A}"/>
              </a:ext>
            </a:extLst>
          </p:cNvPr>
          <p:cNvSpPr txBox="1"/>
          <p:nvPr/>
        </p:nvSpPr>
        <p:spPr>
          <a:xfrm>
            <a:off x="1950721" y="6307653"/>
            <a:ext cx="620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accent3"/>
                </a:solidFill>
              </a:rPr>
              <a:t>Mattis</a:t>
            </a:r>
            <a:r>
              <a:rPr lang="en-GB" sz="1000" dirty="0">
                <a:solidFill>
                  <a:schemeClr val="accent3"/>
                </a:solidFill>
              </a:rPr>
              <a:t> Hartwig and Ralf </a:t>
            </a:r>
            <a:r>
              <a:rPr lang="en-GB" sz="1000" dirty="0" err="1">
                <a:solidFill>
                  <a:schemeClr val="accent3"/>
                </a:solidFill>
              </a:rPr>
              <a:t>Möller</a:t>
            </a:r>
            <a:r>
              <a:rPr lang="en-GB" sz="1000" dirty="0">
                <a:solidFill>
                  <a:schemeClr val="accent3"/>
                </a:solidFill>
              </a:rPr>
              <a:t>. Lifted Query Answering in Gaussian Bayesian Networks. In: </a:t>
            </a:r>
            <a:r>
              <a:rPr lang="en-GB" sz="1000" i="1" dirty="0">
                <a:solidFill>
                  <a:schemeClr val="accent3"/>
                </a:solidFill>
              </a:rPr>
              <a:t>PGM-20 Proceedings of the 10th International Conference on Probabilistic Graphical Models</a:t>
            </a:r>
            <a:r>
              <a:rPr lang="en-GB" sz="1000" dirty="0">
                <a:solidFill>
                  <a:schemeClr val="accent3"/>
                </a:solidFill>
              </a:rPr>
              <a:t>, 2020.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2E383-5536-1940-8DF0-799758D2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92" y="4565528"/>
            <a:ext cx="2351315" cy="16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53A2-EAD9-094B-A2C1-848C9AAA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ED13-4B3A-9947-839C-8E9AC7FA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Linear Gaussian models</a:t>
            </a:r>
          </a:p>
          <a:p>
            <a:pPr lvl="1"/>
            <a:r>
              <a:rPr lang="en-GB" dirty="0"/>
              <a:t>Linear dependency between child and parent randvars</a:t>
            </a:r>
          </a:p>
          <a:p>
            <a:pPr lvl="1"/>
            <a:r>
              <a:rPr lang="en-GB" dirty="0"/>
              <a:t>Full joint given by vector of means and covariance matrix</a:t>
            </a:r>
          </a:p>
          <a:p>
            <a:pPr lvl="2"/>
            <a:r>
              <a:rPr lang="en-GB" dirty="0"/>
              <a:t>Information form as inverse of covariance form</a:t>
            </a:r>
          </a:p>
          <a:p>
            <a:pPr lvl="1"/>
            <a:r>
              <a:rPr lang="en-GB" dirty="0"/>
              <a:t>Query answering</a:t>
            </a:r>
          </a:p>
          <a:p>
            <a:pPr lvl="2"/>
            <a:r>
              <a:rPr lang="en-GB" dirty="0"/>
              <a:t>Marginal using covariance matrix</a:t>
            </a:r>
          </a:p>
          <a:p>
            <a:pPr lvl="2"/>
            <a:r>
              <a:rPr lang="en-GB" dirty="0"/>
              <a:t>Conditional using information form</a:t>
            </a:r>
          </a:p>
          <a:p>
            <a:r>
              <a:rPr lang="en-GB" dirty="0"/>
              <a:t>Gaussian BNs</a:t>
            </a:r>
          </a:p>
          <a:p>
            <a:pPr lvl="1"/>
            <a:r>
              <a:rPr lang="en-GB" dirty="0"/>
              <a:t>Explicitly encode independencies in network structure</a:t>
            </a:r>
          </a:p>
          <a:p>
            <a:pPr lvl="2"/>
            <a:r>
              <a:rPr lang="en-GB" dirty="0"/>
              <a:t>Conditional linear Gaussian</a:t>
            </a:r>
          </a:p>
          <a:p>
            <a:pPr lvl="1"/>
            <a:r>
              <a:rPr lang="en-GB" dirty="0"/>
              <a:t>GBN = multivariate Gaussian distribution</a:t>
            </a:r>
          </a:p>
          <a:p>
            <a:pPr lvl="1"/>
            <a:r>
              <a:rPr lang="en-GB" dirty="0"/>
              <a:t>Lifting for PRVs without an overlap in logvars between parent and child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22BBE-AA17-8649-A57D-0A398D8D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60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CCE2-F63B-0941-B424-E5594485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050B7-2BE3-1C4A-8218-102F93B78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139396" cy="50187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Models that contain discrete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in fig.) </a:t>
                </a:r>
                <a:br>
                  <a:rPr lang="en-GB" dirty="0"/>
                </a:br>
                <a:r>
                  <a:rPr lang="en-GB" dirty="0"/>
                  <a:t>and continuous randvars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in fig.)</a:t>
                </a:r>
              </a:p>
              <a:p>
                <a:r>
                  <a:rPr lang="en-GB" dirty="0"/>
                  <a:t>Some general results</a:t>
                </a:r>
              </a:p>
              <a:p>
                <a:pPr lvl="1"/>
                <a:r>
                  <a:rPr lang="en-GB" dirty="0"/>
                  <a:t>Even representing the correct marginal </a:t>
                </a:r>
                <a:br>
                  <a:rPr lang="en-GB" dirty="0"/>
                </a:br>
                <a:r>
                  <a:rPr lang="en-GB" dirty="0"/>
                  <a:t>distribution in a hybrid network can </a:t>
                </a:r>
                <a:br>
                  <a:rPr lang="en-GB" dirty="0"/>
                </a:br>
                <a:r>
                  <a:rPr lang="en-GB" dirty="0"/>
                  <a:t>require space that is exponential in </a:t>
                </a:r>
                <a:br>
                  <a:rPr lang="en-GB" dirty="0"/>
                </a:br>
                <a:r>
                  <a:rPr lang="en-GB" dirty="0"/>
                  <a:t>the size of the network</a:t>
                </a:r>
              </a:p>
              <a:p>
                <a:pPr lvl="1"/>
                <a:r>
                  <a:rPr lang="en-GB" dirty="0"/>
                  <a:t>Query answering problem is NP-hard </a:t>
                </a:r>
                <a:br>
                  <a:rPr lang="en-GB" dirty="0"/>
                </a:br>
                <a:r>
                  <a:rPr lang="en-GB" dirty="0"/>
                  <a:t>even if the GBN is a polytree where all </a:t>
                </a:r>
                <a:br>
                  <a:rPr lang="en-GB" dirty="0"/>
                </a:br>
                <a:r>
                  <a:rPr lang="en-GB" dirty="0"/>
                  <a:t>discrete randvars are Boolean-valued </a:t>
                </a:r>
                <a:br>
                  <a:rPr lang="en-GB" dirty="0"/>
                </a:br>
                <a:r>
                  <a:rPr lang="en-GB" dirty="0"/>
                  <a:t>and where every continuous randvar </a:t>
                </a:r>
                <a:br>
                  <a:rPr lang="en-GB" dirty="0"/>
                </a:br>
                <a:r>
                  <a:rPr lang="en-GB" dirty="0"/>
                  <a:t>has at most one discrete ancestor</a:t>
                </a:r>
              </a:p>
              <a:p>
                <a:pPr lvl="2"/>
                <a:r>
                  <a:rPr lang="en-GB" dirty="0"/>
                  <a:t>There are not even approximate algorithms to solve the problem in polynomial time with a useful error bound without further restrictions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050B7-2BE3-1C4A-8218-102F93B78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139396" cy="5018723"/>
              </a:xfrm>
              <a:blipFill>
                <a:blip r:embed="rId2"/>
                <a:stretch>
                  <a:fillRect l="-1599" t="-2525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762C-202A-2044-8B95-B55A9600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42647-9516-9F4E-B7C0-AD8B9EAAA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20" y="1154430"/>
            <a:ext cx="12827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23005A-2CD5-7543-A496-5CFAD5E2E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83"/>
          <a:stretch/>
        </p:blipFill>
        <p:spPr>
          <a:xfrm>
            <a:off x="6260012" y="2491740"/>
            <a:ext cx="2814319" cy="1586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F32E21-BFBC-7D43-BF4A-57A2E1EADB4F}"/>
                  </a:ext>
                </a:extLst>
              </p:cNvPr>
              <p:cNvSpPr txBox="1"/>
              <p:nvPr/>
            </p:nvSpPr>
            <p:spPr>
              <a:xfrm>
                <a:off x="6480243" y="4078263"/>
                <a:ext cx="2373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Joint marginal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F32E21-BFBC-7D43-BF4A-57A2E1EA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43" y="4078263"/>
                <a:ext cx="2373855" cy="369332"/>
              </a:xfrm>
              <a:prstGeom prst="rect">
                <a:avLst/>
              </a:prstGeom>
              <a:blipFill>
                <a:blip r:embed="rId5"/>
                <a:stretch>
                  <a:fillRect l="-1596" t="-3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02E5983-E06E-3647-8DC0-BDCB722BBFBD}"/>
              </a:ext>
            </a:extLst>
          </p:cNvPr>
          <p:cNvSpPr txBox="1"/>
          <p:nvPr/>
        </p:nvSpPr>
        <p:spPr>
          <a:xfrm>
            <a:off x="2908724" y="6415770"/>
            <a:ext cx="3326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Figures from PGM book by Koller and Friedman, p. 615+616.</a:t>
            </a:r>
          </a:p>
        </p:txBody>
      </p:sp>
    </p:spTree>
    <p:extLst>
      <p:ext uri="{BB962C8B-B14F-4D97-AF65-F5344CB8AC3E}">
        <p14:creationId xmlns:p14="http://schemas.microsoft.com/office/powerpoint/2010/main" val="1839769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8.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Basics</a:t>
            </a:r>
          </a:p>
          <a:p>
            <a:pPr lvl="1"/>
            <a:r>
              <a:rPr lang="en-GB" dirty="0"/>
              <a:t>Continuous variables, probability density function, cumulative probability distribution</a:t>
            </a:r>
          </a:p>
          <a:p>
            <a:pPr lvl="1"/>
            <a:r>
              <a:rPr lang="en-GB" dirty="0"/>
              <a:t>Joint distribution, marginal density, conditional density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Gaussian models</a:t>
            </a:r>
          </a:p>
          <a:p>
            <a:pPr lvl="1"/>
            <a:r>
              <a:rPr lang="en-GB" dirty="0"/>
              <a:t>(Multivariate) Gaussian distribution</a:t>
            </a:r>
          </a:p>
          <a:p>
            <a:pPr lvl="1"/>
            <a:r>
              <a:rPr lang="en-GB" dirty="0"/>
              <a:t>(Parameterised) Gaussian Bayesian networks</a:t>
            </a:r>
            <a:endParaRPr lang="en-GB" i="1" dirty="0"/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Probabilistic Soft Logic (PSL)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Modelling, semantics, inference task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48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0B40-6884-F64D-8241-197AF77C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Probabilistic Soft Logic (PSL)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530F-DF6B-AF48-B726-352043BC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Logic-based approach</a:t>
            </a:r>
          </a:p>
          <a:p>
            <a:r>
              <a:rPr lang="en-GB" dirty="0"/>
              <a:t>Probabilistic programming language</a:t>
            </a:r>
          </a:p>
          <a:p>
            <a:pPr lvl="1"/>
            <a:r>
              <a:rPr lang="en-GB" dirty="0"/>
              <a:t>Predicate = relationship or property</a:t>
            </a:r>
          </a:p>
          <a:p>
            <a:pPr lvl="1"/>
            <a:r>
              <a:rPr lang="en-GB" dirty="0"/>
              <a:t>Atom = continuous randvar</a:t>
            </a:r>
          </a:p>
          <a:p>
            <a:pPr lvl="1"/>
            <a:r>
              <a:rPr lang="en-GB" dirty="0"/>
              <a:t>Rule = dependency or constraint</a:t>
            </a:r>
          </a:p>
          <a:p>
            <a:pPr lvl="1"/>
            <a:r>
              <a:rPr lang="en-GB" dirty="0"/>
              <a:t>Set = define aggregates</a:t>
            </a:r>
          </a:p>
          <a:p>
            <a:r>
              <a:rPr lang="en-GB" dirty="0"/>
              <a:t>PSL program = rules + input database</a:t>
            </a:r>
          </a:p>
          <a:p>
            <a:r>
              <a:rPr lang="en-GB" dirty="0"/>
              <a:t>Implementation: </a:t>
            </a:r>
            <a:br>
              <a:rPr lang="en-GB" dirty="0"/>
            </a:br>
            <a:r>
              <a:rPr lang="en-GB" dirty="0">
                <a:hlinkClick r:id="rId2"/>
              </a:rPr>
              <a:t>https://psl.linqs.org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FEFF5-DCD7-E744-8B8E-7F2FF81F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659B8-7B2E-2049-A955-9F903574D680}"/>
              </a:ext>
            </a:extLst>
          </p:cNvPr>
          <p:cNvSpPr txBox="1"/>
          <p:nvPr/>
        </p:nvSpPr>
        <p:spPr>
          <a:xfrm>
            <a:off x="1478553" y="5433021"/>
            <a:ext cx="412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Based on slides by </a:t>
            </a:r>
            <a:r>
              <a:rPr lang="en-GB" dirty="0" err="1">
                <a:solidFill>
                  <a:schemeClr val="accent3"/>
                </a:solidFill>
              </a:rPr>
              <a:t>Lise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 err="1">
                <a:solidFill>
                  <a:schemeClr val="accent3"/>
                </a:solidFill>
              </a:rPr>
              <a:t>Getoor</a:t>
            </a:r>
            <a:r>
              <a:rPr lang="en-GB" dirty="0">
                <a:solidFill>
                  <a:schemeClr val="accent3"/>
                </a:solidFill>
              </a:rPr>
              <a:t>, “Scalable Collective Inference for Richly Structured Data”, MMDS Workshop 2016.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A54BA-46A6-8840-8B91-FA46FB91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05" y="4340148"/>
            <a:ext cx="2493645" cy="1926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396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D686-5FF1-4548-A5AD-1E0F7730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4E35E-D532-F44C-B543-037FDBE1B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Continuous randvar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Range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24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is a </a:t>
                </a:r>
                <a:r>
                  <a:rPr lang="en-GB" dirty="0">
                    <a:solidFill>
                      <a:schemeClr val="accent1"/>
                    </a:solidFill>
                  </a:rPr>
                  <a:t>probability density function </a:t>
                </a:r>
                <a:r>
                  <a:rPr lang="en-GB" dirty="0"/>
                  <a:t>(</a:t>
                </a:r>
                <a:r>
                  <a:rPr lang="en-GB" dirty="0">
                    <a:solidFill>
                      <a:schemeClr val="accent1"/>
                    </a:solidFill>
                  </a:rPr>
                  <a:t>PDF</a:t>
                </a:r>
                <a:r>
                  <a:rPr lang="en-GB" dirty="0"/>
                  <a:t>)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if it is a non-negative, integrable function </a:t>
                </a:r>
                <a:r>
                  <a:rPr lang="en-GB" dirty="0" err="1"/>
                  <a:t>s.t.</a:t>
                </a:r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4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any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(and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) in event space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is a cumulative distribution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Intuitively, value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dirty="0"/>
                  <a:t> at point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the incremental amount that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adds to the cumulative distribution during integration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4E35E-D532-F44C-B543-037FDBE1B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 r="-482" b="-17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0C77-5AA8-6D4E-92FF-EFB336F5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43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2DFF-D670-E44C-A104-5BC41866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 &amp;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E2788-8A36-C346-AC86-5C1597946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 be a set of weighted logical rules,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has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⋀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 index </a:t>
                </a:r>
                <a:r>
                  <a:rPr lang="en-GB" dirty="0" err="1"/>
                  <a:t>conjuncted</a:t>
                </a:r>
                <a:r>
                  <a:rPr lang="en-GB" dirty="0"/>
                  <a:t>/</a:t>
                </a:r>
                <a:r>
                  <a:rPr lang="en-GB" dirty="0" err="1"/>
                  <a:t>disjuncted</a:t>
                </a:r>
                <a:r>
                  <a:rPr lang="en-GB" dirty="0"/>
                  <a:t> literals</a:t>
                </a:r>
              </a:p>
              <a:p>
                <a:pPr lvl="1"/>
                <a:r>
                  <a:rPr lang="en-GB" dirty="0"/>
                  <a:t>Equivalent clausal form: 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⋁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⋁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⋁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sub>
                            <m:sup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Probability distribution (compare: MLNs)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⋁"/>
                                      <m:sup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⋁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⋁"/>
                                      <m:sup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sub>
                                    <m:sup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¬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E2788-8A36-C346-AC86-5C1597946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18182" r="-1125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98A3F-A539-8A4E-8310-A5F4F525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01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014B-2132-2649-8CD8-B613A5EF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MPE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52578-3993-5042-BC5E-647CFE623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MPE: Find the most probable assignment to the unobserved randvars</a:t>
                </a:r>
              </a:p>
              <a:p>
                <a:pPr lvl="1"/>
                <a:r>
                  <a:rPr lang="en-GB" dirty="0"/>
                  <a:t>I.e., given a model ground over an input database,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⋁"/>
                                      <m:sup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⋁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⋁"/>
                                      <m:sup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sub>
                                    <m:sup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¬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Combinatorial, NP-hard</a:t>
                </a:r>
              </a:p>
              <a:p>
                <a:endParaRPr lang="en-GB" dirty="0"/>
              </a:p>
              <a:p>
                <a:r>
                  <a:rPr lang="en-GB" dirty="0"/>
                  <a:t>Approximation: </a:t>
                </a:r>
                <a:br>
                  <a:rPr lang="en-GB" dirty="0"/>
                </a:br>
                <a:r>
                  <a:rPr lang="en-GB" dirty="0"/>
                  <a:t>View as optimising rounding probabilities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52578-3993-5042-BC5E-647CFE623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4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15B4C-7042-EE4A-9B20-AD2DCEC3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71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0A56-F23A-0640-957C-216A180C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B7D7B-47C7-7742-92EC-522561AF5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Expected score of a clause is the </a:t>
                </a:r>
                <a:br>
                  <a:rPr lang="en-GB" dirty="0"/>
                </a:br>
                <a:r>
                  <a:rPr lang="en-GB" dirty="0"/>
                  <a:t>weight times the probability that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at least one literal is true</a:t>
                </a:r>
                <a:r>
                  <a:rPr lang="en-GB" dirty="0"/>
                  <a:t>: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Then, expected total score is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But,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func>
                  </m:oMath>
                </a14:m>
                <a:r>
                  <a:rPr lang="en-GB" dirty="0"/>
                  <a:t> highly non-convex due to product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B7D7B-47C7-7742-92EC-522561AF5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F6EA0-487A-064E-8C0C-B870362D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EC6B3F-5344-174C-AB45-EF5A6E597B25}"/>
                  </a:ext>
                </a:extLst>
              </p:cNvPr>
              <p:cNvSpPr txBox="1"/>
              <p:nvPr/>
            </p:nvSpPr>
            <p:spPr>
              <a:xfrm>
                <a:off x="6058445" y="1158240"/>
                <a:ext cx="2856410" cy="233762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At least one literal true </a:t>
                </a:r>
                <a:br>
                  <a:rPr lang="en-GB" dirty="0"/>
                </a:br>
                <a:r>
                  <a:rPr lang="en-GB" dirty="0"/>
                  <a:t>➝ or-semantics ➝ trick:</a:t>
                </a:r>
              </a:p>
              <a:p>
                <a:pPr/>
                <a:r>
                  <a:rPr lang="en-GB" dirty="0"/>
                  <a:t>Instead of computing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EC6B3F-5344-174C-AB45-EF5A6E597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45" y="1158240"/>
                <a:ext cx="2856410" cy="2337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DD6380-B9F4-164E-B085-192E8A142F8B}"/>
                  </a:ext>
                </a:extLst>
              </p:cNvPr>
              <p:cNvSpPr/>
              <p:nvPr/>
            </p:nvSpPr>
            <p:spPr>
              <a:xfrm>
                <a:off x="903980" y="2213568"/>
                <a:ext cx="4501425" cy="1309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/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DD6380-B9F4-164E-B085-192E8A142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80" y="2213568"/>
                <a:ext cx="4501425" cy="1309718"/>
              </a:xfrm>
              <a:prstGeom prst="rect">
                <a:avLst/>
              </a:prstGeom>
              <a:blipFill>
                <a:blip r:embed="rId4"/>
                <a:stretch>
                  <a:fillRect t="-112500" r="-1685" b="-145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A35811-59B0-E14B-9FCC-AD76EEDACED0}"/>
                  </a:ext>
                </a:extLst>
              </p:cNvPr>
              <p:cNvSpPr/>
              <p:nvPr/>
            </p:nvSpPr>
            <p:spPr>
              <a:xfrm>
                <a:off x="903980" y="4010442"/>
                <a:ext cx="6018379" cy="1309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A35811-59B0-E14B-9FCC-AD76EEDAC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80" y="4010442"/>
                <a:ext cx="6018379" cy="1309718"/>
              </a:xfrm>
              <a:prstGeom prst="rect">
                <a:avLst/>
              </a:prstGeom>
              <a:blipFill>
                <a:blip r:embed="rId5"/>
                <a:stretch>
                  <a:fillRect l="-4632" t="-112500" r="-1263" b="-14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FD69-4AF9-4442-9BDD-CCE933DE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DDDC8-6870-F449-86DB-3D54029AC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Instead: Optimise a </a:t>
                </a:r>
                <a:r>
                  <a:rPr lang="en-GB" dirty="0">
                    <a:solidFill>
                      <a:schemeClr val="accent1"/>
                    </a:solidFill>
                  </a:rPr>
                  <a:t>linear program </a:t>
                </a:r>
                <a:r>
                  <a:rPr lang="en-GB" dirty="0"/>
                  <a:t>that bounds expected score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lvl="1"/>
                <a:r>
                  <a:rPr lang="en-GB" dirty="0"/>
                  <a:t>Can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-optimal </a:t>
                </a:r>
                <a:r>
                  <a:rPr lang="en-GB" i="1" dirty="0"/>
                  <a:t>discrete</a:t>
                </a:r>
                <a:r>
                  <a:rPr lang="en-GB" dirty="0"/>
                  <a:t> 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DDDC8-6870-F449-86DB-3D54029AC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02CD7-578D-9D44-A061-D0A3827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FAE223-BE94-7446-A353-6705BA980368}"/>
                  </a:ext>
                </a:extLst>
              </p:cNvPr>
              <p:cNvSpPr/>
              <p:nvPr/>
            </p:nvSpPr>
            <p:spPr>
              <a:xfrm>
                <a:off x="742635" y="2103265"/>
                <a:ext cx="8091126" cy="87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Sup>
                                        <m:sSubSup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Sup>
                                        <m:sSubSup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FAE223-BE94-7446-A353-6705BA980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5" y="2103265"/>
                <a:ext cx="8091126" cy="874920"/>
              </a:xfrm>
              <a:prstGeom prst="rect">
                <a:avLst/>
              </a:prstGeom>
              <a:blipFill>
                <a:blip r:embed="rId3"/>
                <a:stretch>
                  <a:fillRect l="-7981" t="-105714" b="-1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834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908D-9BAE-BE42-A376-073F4EA0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Approximate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7EA5E-BB45-0D48-8C7E-6AFAE3DD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Linear programming algorithms do not scale well to big probabilistic models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Instead of solving the problem as one big optimisation, </a:t>
            </a:r>
            <a:r>
              <a:rPr lang="en-GB" dirty="0">
                <a:solidFill>
                  <a:schemeClr val="accent1"/>
                </a:solidFill>
              </a:rPr>
              <a:t>decompose</a:t>
            </a:r>
            <a:r>
              <a:rPr lang="en-GB" dirty="0"/>
              <a:t> the problem based on its graphical structure</a:t>
            </a:r>
          </a:p>
          <a:p>
            <a:pPr lvl="1"/>
            <a:r>
              <a:rPr lang="en-GB" dirty="0"/>
              <a:t>Compare: cliques/clusters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C3477-3D88-EE4F-8CF0-D949B99E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57902-409D-7E49-8822-8ED70FC6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40" y="2013207"/>
            <a:ext cx="5612720" cy="22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92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2A9F-4C9E-3D4C-9C06-EE65ADBE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Consensus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8E3E-C4B7-8B4F-B639-40954EF0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Decompose problem and solve </a:t>
            </a:r>
            <a:br>
              <a:rPr lang="en-GB" dirty="0"/>
            </a:br>
            <a:r>
              <a:rPr lang="en-GB" dirty="0"/>
              <a:t>sub-problems independently (in </a:t>
            </a:r>
            <a:br>
              <a:rPr lang="en-GB" dirty="0"/>
            </a:br>
            <a:r>
              <a:rPr lang="en-GB" dirty="0"/>
              <a:t>parallel), then merge results</a:t>
            </a:r>
          </a:p>
          <a:p>
            <a:pPr lvl="1"/>
            <a:r>
              <a:rPr lang="en-GB" dirty="0"/>
              <a:t>Sub-problems are ground rules</a:t>
            </a:r>
          </a:p>
          <a:p>
            <a:pPr lvl="1"/>
            <a:r>
              <a:rPr lang="en-GB" dirty="0"/>
              <a:t>Auxiliary variables enforce consensus </a:t>
            </a:r>
            <a:br>
              <a:rPr lang="en-GB" dirty="0"/>
            </a:br>
            <a:r>
              <a:rPr lang="en-GB" dirty="0"/>
              <a:t>across sub-problems</a:t>
            </a:r>
          </a:p>
          <a:p>
            <a:r>
              <a:rPr lang="en-GB" dirty="0"/>
              <a:t>Framework: </a:t>
            </a:r>
            <a:br>
              <a:rPr lang="en-GB" dirty="0"/>
            </a:br>
            <a:r>
              <a:rPr lang="en-GB" dirty="0"/>
              <a:t>Alternating direction method of multipliers (ADMM) (</a:t>
            </a:r>
            <a:r>
              <a:rPr lang="en-GB" dirty="0">
                <a:solidFill>
                  <a:schemeClr val="accent3"/>
                </a:solidFill>
              </a:rPr>
              <a:t>Boyd, 2011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Guaranteed to converge for convex problems</a:t>
            </a:r>
          </a:p>
          <a:p>
            <a:pPr lvl="1"/>
            <a:r>
              <a:rPr lang="en-GB" dirty="0"/>
              <a:t>Inference with ADMM fast, scalable, straightforward to implement (</a:t>
            </a:r>
            <a:r>
              <a:rPr lang="en-GB" dirty="0">
                <a:solidFill>
                  <a:schemeClr val="accent3"/>
                </a:solidFill>
              </a:rPr>
              <a:t>Bach et al, 2017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B46A-5509-9343-ADF7-11D8751D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73823-BFF7-054B-ABB4-5EBD1E72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288869"/>
            <a:ext cx="2121812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F8B3A-2A68-7947-B82F-FD65ED761FE9}"/>
              </a:ext>
            </a:extLst>
          </p:cNvPr>
          <p:cNvSpPr txBox="1"/>
          <p:nvPr/>
        </p:nvSpPr>
        <p:spPr>
          <a:xfrm>
            <a:off x="2011681" y="6013590"/>
            <a:ext cx="6130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S. Boyd, N. Parikh, E. Chu, B. </a:t>
            </a:r>
            <a:r>
              <a:rPr lang="en-GB" sz="1000" dirty="0" err="1">
                <a:solidFill>
                  <a:schemeClr val="accent3"/>
                </a:solidFill>
              </a:rPr>
              <a:t>Peleato</a:t>
            </a:r>
            <a:r>
              <a:rPr lang="en-GB" sz="1000" dirty="0">
                <a:solidFill>
                  <a:schemeClr val="accent3"/>
                </a:solidFill>
              </a:rPr>
              <a:t>, and J. Eckstein. Distributed Optimization and Statistical Learning Via the Alternating Direction Method of Multipliers. </a:t>
            </a:r>
            <a:r>
              <a:rPr lang="en-GB" sz="1000" i="1" dirty="0">
                <a:solidFill>
                  <a:schemeClr val="accent3"/>
                </a:solidFill>
              </a:rPr>
              <a:t>Now Publishers</a:t>
            </a:r>
            <a:r>
              <a:rPr lang="en-GB" sz="1000" dirty="0">
                <a:solidFill>
                  <a:schemeClr val="accent3"/>
                </a:solidFill>
              </a:rPr>
              <a:t>, 2011.</a:t>
            </a:r>
          </a:p>
          <a:p>
            <a:r>
              <a:rPr lang="en-GB" sz="1000" dirty="0">
                <a:solidFill>
                  <a:schemeClr val="accent3"/>
                </a:solidFill>
              </a:rPr>
              <a:t>Stephan H. Bach.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 18</a:t>
            </a:r>
            <a:r>
              <a:rPr lang="en-GB" sz="1000" dirty="0">
                <a:solidFill>
                  <a:schemeClr val="accent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712351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429C-2245-D949-B415-A2D315D8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Consistency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DF88F-467A-1149-8415-54769E3BED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Relax search over consistent marginals to simpler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DF88F-467A-1149-8415-54769E3BE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6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B7DCC-921A-5B4A-9B71-7AEC7FD0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2A2E1-DFEA-BC44-8442-76C84C095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17" y="3302515"/>
            <a:ext cx="5603965" cy="28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15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AEDD-5BF0-BE4A-88DA-F293F668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Continuous Variables &amp;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9F03-957B-9C4C-BA5C-3B0A8F15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Continuous values interpreted as similarities</a:t>
            </a:r>
          </a:p>
          <a:p>
            <a:pPr lvl="1"/>
            <a:r>
              <a:rPr lang="en-GB" dirty="0"/>
              <a:t>E.g., multiple ontologies ➝ alignment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Match/Don’t match ➝ similar to what extent?</a:t>
            </a: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marL="758825" lvl="1" indent="-301625">
              <a:buFont typeface=".Hiragino Kaku Gothic Interface W3"/>
              <a:buChar char="⇒"/>
            </a:pPr>
            <a:r>
              <a:rPr lang="en-GB" dirty="0">
                <a:solidFill>
                  <a:srgbClr val="C00000"/>
                </a:solidFill>
              </a:rPr>
              <a:t>Soft logic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A4334-60BF-4943-9160-4BE284E9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9E399-2CA4-7E48-9932-54A580B5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8" y="2336278"/>
            <a:ext cx="6378484" cy="32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1415-EDE4-D444-AD96-1B366B6A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DD2BF-7EC6-8C4A-A0FB-31F3DADA0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Logical operators defined for continuous values in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 interval</a:t>
                </a:r>
              </a:p>
              <a:p>
                <a:pPr lvl="1"/>
                <a:r>
                  <a:rPr lang="en-GB" dirty="0"/>
                  <a:t>Interpret as similarities or degree of truth</a:t>
                </a:r>
              </a:p>
              <a:p>
                <a:r>
                  <a:rPr lang="en-GB" dirty="0" err="1"/>
                  <a:t>Łukasiewicz</a:t>
                </a:r>
                <a:r>
                  <a:rPr lang="en-GB" dirty="0"/>
                  <a:t> logic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−1,0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PSL: Use </a:t>
                </a:r>
                <a:r>
                  <a:rPr lang="en-GB" dirty="0" err="1"/>
                  <a:t>Łukasiewicz</a:t>
                </a:r>
                <a:r>
                  <a:rPr lang="en-GB" dirty="0"/>
                  <a:t> logic to interpret rules</a:t>
                </a:r>
              </a:p>
              <a:p>
                <a:pPr lvl="1"/>
                <a:r>
                  <a:rPr lang="en-GB" dirty="0"/>
                  <a:t>Hinge-loss MNs (or Markov random fields as called in the publications by the PSL team) formalise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DD2BF-7EC6-8C4A-A0FB-31F3DADA0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C4B4-39A6-A44D-A444-B9E2F959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A5B-FBB9-AC41-831C-BE6D1A10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Hinge-loss MNs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EC964-A829-DC4E-A78F-F411E663F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Relaxed, logic-based MNs can reason about both discrete and continuous graph data scalably and accurately</a:t>
                </a:r>
              </a:p>
              <a:p>
                <a:pPr lvl="1"/>
                <a:r>
                  <a:rPr lang="en-GB" dirty="0"/>
                  <a:t>General objective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Notion of </a:t>
                </a:r>
                <a:r>
                  <a:rPr lang="en-GB" dirty="0">
                    <a:solidFill>
                      <a:schemeClr val="accent1"/>
                    </a:solidFill>
                  </a:rPr>
                  <a:t>distance to satisfaction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EC964-A829-DC4E-A78F-F411E663F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A2C8-F773-1748-BF24-CDD1ACD6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59FB8-65B8-E84A-959F-75F6A94ECE6D}"/>
              </a:ext>
            </a:extLst>
          </p:cNvPr>
          <p:cNvSpPr txBox="1"/>
          <p:nvPr/>
        </p:nvSpPr>
        <p:spPr>
          <a:xfrm>
            <a:off x="2011681" y="6292692"/>
            <a:ext cx="613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Stephen H. Bach.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 18</a:t>
            </a:r>
            <a:r>
              <a:rPr lang="en-GB" sz="1000" dirty="0">
                <a:solidFill>
                  <a:schemeClr val="accent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132973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D686-5FF1-4548-A5AD-1E0F7730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PDFs: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4E35E-D532-F44C-B543-037FDBE1B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Continuous randvar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has a uniform distribution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, denoted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Unif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, if it has the PDF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e-DE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en-GB" dirty="0"/>
                  <a:t>Density can be larger than 1 if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Can be legal if the total area under the pdf is 1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4E35E-D532-F44C-B543-037FDBE1B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32323" b="-22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0C77-5AA8-6D4E-92FF-EFB336F5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0D1687-B3EF-CC48-8A45-FA22A075C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18" y="4196351"/>
            <a:ext cx="3512432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E8364B-F4C0-4241-A8A9-B48BE685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21" y="4196351"/>
            <a:ext cx="352832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29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A5B-FBB9-AC41-831C-BE6D1A10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Distance to Satisfaction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EC964-A829-DC4E-A78F-F411E663F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bSup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  <m:r>
                                        <a:rPr lang="de-D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Maximum value of any unweighted term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Term is </a:t>
                </a:r>
                <a:r>
                  <a:rPr lang="en-GB" i="1" dirty="0"/>
                  <a:t>satisfied</a:t>
                </a:r>
              </a:p>
              <a:p>
                <a:r>
                  <a:rPr lang="en-GB" dirty="0"/>
                  <a:t>Unsatisfied term ➝ distance to satisfaction</a:t>
                </a:r>
              </a:p>
              <a:p>
                <a:pPr lvl="1"/>
                <a:r>
                  <a:rPr lang="en-GB" dirty="0"/>
                  <a:t>How far it is from achieving its maximum value</a:t>
                </a:r>
              </a:p>
              <a:p>
                <a:pPr lvl="1"/>
                <a:r>
                  <a:rPr lang="en-GB" dirty="0"/>
                  <a:t>Each unweighted objective term measures how far the linear constraint is away from being satisfied: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b>
                        <m:sup/>
                        <m:e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EC964-A829-DC4E-A78F-F411E663F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8788" b="-28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A2C8-F773-1748-BF24-CDD1ACD6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FC63B-F611-014F-AA2F-8F73BDCD328C}"/>
              </a:ext>
            </a:extLst>
          </p:cNvPr>
          <p:cNvSpPr txBox="1"/>
          <p:nvPr/>
        </p:nvSpPr>
        <p:spPr>
          <a:xfrm>
            <a:off x="2011681" y="6292692"/>
            <a:ext cx="613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Stephen H. Bach.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 18</a:t>
            </a:r>
            <a:r>
              <a:rPr lang="en-GB" sz="1000" dirty="0">
                <a:solidFill>
                  <a:schemeClr val="accent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2841827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89F8-B59B-5B46-B0A2-FD401E36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Relaxed 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1A8B4-A862-EF4D-AC97-29FA9F59A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Instead of requiring logical clauses, each term can be defined using any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dirty="0"/>
                  <a:t> linear in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Each term represents the distance to satisfaction of a linear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Can use logical clauses or something else based on domain knowledge</a:t>
                </a:r>
              </a:p>
              <a:p>
                <a:pPr lvl="2"/>
                <a:r>
                  <a:rPr lang="en-GB" dirty="0"/>
                  <a:t>Also called </a:t>
                </a:r>
                <a:r>
                  <a:rPr lang="en-GB" dirty="0">
                    <a:solidFill>
                      <a:srgbClr val="C00000"/>
                    </a:solidFill>
                  </a:rPr>
                  <a:t>hinge losses</a:t>
                </a:r>
              </a:p>
              <a:p>
                <a:pPr lvl="2"/>
                <a:r>
                  <a:rPr lang="en-GB" dirty="0"/>
                  <a:t>Sometimes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gets squared to better trade off conflicting objective terms</a:t>
                </a:r>
              </a:p>
              <a:p>
                <a:pPr lvl="1"/>
                <a:r>
                  <a:rPr lang="en-GB" dirty="0"/>
                  <a:t>Weight indicates how important it is to satisfy a constraint relative to others by scaling the distance to satisfaction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1A8B4-A862-EF4D-AC97-29FA9F59A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4646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FFED-A0F9-0E4C-8867-7E162BFE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4CBE6-809B-B143-BDB7-6C2363379BF1}"/>
              </a:ext>
            </a:extLst>
          </p:cNvPr>
          <p:cNvSpPr txBox="1"/>
          <p:nvPr/>
        </p:nvSpPr>
        <p:spPr>
          <a:xfrm>
            <a:off x="2011681" y="6292692"/>
            <a:ext cx="613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Stephen H. Bach.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 18</a:t>
            </a:r>
            <a:r>
              <a:rPr lang="en-GB" sz="1000" dirty="0">
                <a:solidFill>
                  <a:schemeClr val="accent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33445512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3CAB-7F46-F24F-BB18-97AAC56E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Hinge-loss 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F3A12D-B456-0546-A67D-D74F18C91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2599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be a vector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randvars and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GB" dirty="0"/>
                  <a:t> be a 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randvars with joint range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be a vector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continuous potentials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/>
                  <a:t> linear function of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For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dirty="0"/>
                  <a:t> and given a vector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weights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</a:t>
                </a:r>
                <a:r>
                  <a:rPr lang="en-GB" dirty="0">
                    <a:solidFill>
                      <a:schemeClr val="accent1"/>
                    </a:solidFill>
                  </a:rPr>
                  <a:t>constrained hinge-loss energy 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GB" dirty="0"/>
                  <a:t> is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F3A12D-B456-0546-A67D-D74F18C91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259977"/>
              </a:xfrm>
              <a:blipFill>
                <a:blip r:embed="rId2"/>
                <a:stretch>
                  <a:fillRect l="-1286" t="-2169" b="-34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2D061-BE52-674C-9FCB-00EFD7D4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31A88-8518-6E47-806B-069268847AB3}"/>
              </a:ext>
            </a:extLst>
          </p:cNvPr>
          <p:cNvSpPr txBox="1"/>
          <p:nvPr/>
        </p:nvSpPr>
        <p:spPr>
          <a:xfrm>
            <a:off x="2011681" y="6292692"/>
            <a:ext cx="613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Stephen H. Bach.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 18</a:t>
            </a:r>
            <a:r>
              <a:rPr lang="en-GB" sz="1000" dirty="0">
                <a:solidFill>
                  <a:schemeClr val="accent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2250171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3CAB-7F46-F24F-BB18-97AAC56E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Hinge-loss 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F3A12D-B456-0546-A67D-D74F18C91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be a vector of linear constraint functions which further restrict the domain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Hinge-loss MN</a:t>
                </a:r>
                <a:r>
                  <a:rPr lang="en-GB" dirty="0"/>
                  <a:t> over randvars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 and conditioned on randvars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is a PDF defined as follows</a:t>
                </a:r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then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  <m:func>
                        <m:func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de-DE" dirty="0"/>
              </a:p>
              <a:p>
                <a:pPr lvl="2"/>
                <a:r>
                  <a:rPr lang="en-GB" dirty="0"/>
                  <a:t>where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brk m:alnAt="8"/>
                            </m:rP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b="1" i="1" dirty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1" i="1" dirty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Define hinge-loss MNs using PSL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F3A12D-B456-0546-A67D-D74F18C91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643" b="-29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2D061-BE52-674C-9FCB-00EFD7D4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8B90D-C248-944A-964B-B314AF277BC8}"/>
              </a:ext>
            </a:extLst>
          </p:cNvPr>
          <p:cNvSpPr txBox="1"/>
          <p:nvPr/>
        </p:nvSpPr>
        <p:spPr>
          <a:xfrm>
            <a:off x="2011681" y="6292692"/>
            <a:ext cx="613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Stephen H. Bach.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 18</a:t>
            </a:r>
            <a:r>
              <a:rPr lang="en-GB" sz="1000" dirty="0">
                <a:solidFill>
                  <a:schemeClr val="accent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6820992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4AD3-66BA-2F45-AA5B-44D2D1B3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Application: E.g., Entity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CA31-4B79-9744-998C-2E51BC1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1"/>
            <a:ext cx="5323915" cy="282249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Goal: Identify references that denote the same person</a:t>
            </a:r>
          </a:p>
          <a:p>
            <a:r>
              <a:rPr lang="en-GB" dirty="0"/>
              <a:t>Use model to express dependencies</a:t>
            </a:r>
          </a:p>
          <a:p>
            <a:pPr lvl="1"/>
            <a:r>
              <a:rPr lang="en-GB" dirty="0"/>
              <a:t>“If A=B and B=C, then A and C must also denote the same person“</a:t>
            </a:r>
          </a:p>
          <a:p>
            <a:pPr lvl="1"/>
            <a:r>
              <a:rPr lang="en-GB" dirty="0"/>
              <a:t>“If two people have similar names, they are probably the same”</a:t>
            </a:r>
          </a:p>
          <a:p>
            <a:pPr lvl="1"/>
            <a:r>
              <a:rPr lang="en-GB" dirty="0"/>
              <a:t>“If two people have similar friends, they are probably the same”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CB004-4DDC-844E-BF7F-D97F0173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pic>
        <p:nvPicPr>
          <p:cNvPr id="1032" name="Picture 8" descr="page16image49603584">
            <a:extLst>
              <a:ext uri="{FF2B5EF4-FFF2-40B4-BE49-F238E27FC236}">
                <a16:creationId xmlns:a16="http://schemas.microsoft.com/office/drawing/2014/main" id="{403123A3-3E81-8745-ABA8-7181D773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485900"/>
            <a:ext cx="12954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6image49606080">
            <a:extLst>
              <a:ext uri="{FF2B5EF4-FFF2-40B4-BE49-F238E27FC236}">
                <a16:creationId xmlns:a16="http://schemas.microsoft.com/office/drawing/2014/main" id="{268D57EA-3E72-6744-B208-17C545C3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485900"/>
            <a:ext cx="10033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80B93-1E7F-FF49-A6AA-C252F5D016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4" t="3974" r="1353"/>
          <a:stretch/>
        </p:blipFill>
        <p:spPr>
          <a:xfrm>
            <a:off x="6278158" y="1230626"/>
            <a:ext cx="2237192" cy="22028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2772E46-08B0-BA47-B44F-133216F16FC5}"/>
              </a:ext>
            </a:extLst>
          </p:cNvPr>
          <p:cNvGrpSpPr/>
          <p:nvPr/>
        </p:nvGrpSpPr>
        <p:grpSpPr>
          <a:xfrm>
            <a:off x="3655965" y="3728331"/>
            <a:ext cx="2622193" cy="2628020"/>
            <a:chOff x="1095375" y="4266620"/>
            <a:chExt cx="1969824" cy="19103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0C8799-8A19-AA42-AF40-B885422CE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229" t="8945" r="364" b="1061"/>
            <a:stretch/>
          </p:blipFill>
          <p:spPr>
            <a:xfrm>
              <a:off x="1470991" y="4429125"/>
              <a:ext cx="1594208" cy="17478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AF42E1-C498-4A4C-8D3D-B34D0DF4D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4" t="335" r="364" b="90317"/>
            <a:stretch/>
          </p:blipFill>
          <p:spPr>
            <a:xfrm>
              <a:off x="1095375" y="4266620"/>
              <a:ext cx="1969824" cy="18155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998D75-29C3-6440-ABD6-D2DE4173B1A1}"/>
              </a:ext>
            </a:extLst>
          </p:cNvPr>
          <p:cNvGrpSpPr/>
          <p:nvPr/>
        </p:nvGrpSpPr>
        <p:grpSpPr>
          <a:xfrm>
            <a:off x="6465245" y="3933883"/>
            <a:ext cx="2678755" cy="2369134"/>
            <a:chOff x="4399722" y="1998663"/>
            <a:chExt cx="4896678" cy="4330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A21BF3-3786-EB48-83B7-DACCBC3F9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945" b="11509"/>
            <a:stretch/>
          </p:blipFill>
          <p:spPr>
            <a:xfrm>
              <a:off x="5340626" y="1998663"/>
              <a:ext cx="3955774" cy="38322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17C041-3FA7-774E-B42D-6EAF6FF6E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41" t="88491"/>
            <a:stretch/>
          </p:blipFill>
          <p:spPr>
            <a:xfrm>
              <a:off x="4399722" y="5830957"/>
              <a:ext cx="4896678" cy="49840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2BEB081-F6B2-8644-95F9-30AC00BDB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413" y="3853212"/>
            <a:ext cx="2167802" cy="2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8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183E-C3A9-0940-A814-866D61A5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277D-062C-1442-BAE2-4E8E3044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PSL</a:t>
            </a:r>
          </a:p>
          <a:p>
            <a:pPr lvl="1"/>
            <a:r>
              <a:rPr lang="en-GB" dirty="0"/>
              <a:t>Logic programming language</a:t>
            </a:r>
          </a:p>
          <a:p>
            <a:pPr lvl="1"/>
            <a:r>
              <a:rPr lang="en-GB" dirty="0"/>
              <a:t>Approximations</a:t>
            </a:r>
          </a:p>
          <a:p>
            <a:pPr lvl="2"/>
            <a:r>
              <a:rPr lang="en-GB" dirty="0"/>
              <a:t>Linear program that bounds MPE solution from below</a:t>
            </a:r>
          </a:p>
          <a:p>
            <a:pPr lvl="2"/>
            <a:r>
              <a:rPr lang="en-GB" dirty="0"/>
              <a:t>Decomposition of PGM to optimise set of subproblems (consensus optimisation)</a:t>
            </a:r>
          </a:p>
          <a:p>
            <a:pPr lvl="2"/>
            <a:r>
              <a:rPr lang="en-GB" dirty="0"/>
              <a:t>Local consistency relaxation</a:t>
            </a:r>
          </a:p>
          <a:p>
            <a:pPr lvl="1"/>
            <a:r>
              <a:rPr lang="en-GB" dirty="0"/>
              <a:t>Soft logic: </a:t>
            </a:r>
            <a:r>
              <a:rPr lang="en-GB" dirty="0" err="1"/>
              <a:t>Łukasiewicz</a:t>
            </a:r>
            <a:r>
              <a:rPr lang="en-GB" dirty="0"/>
              <a:t> logic</a:t>
            </a:r>
          </a:p>
          <a:p>
            <a:pPr lvl="2"/>
            <a:r>
              <a:rPr lang="en-GB" dirty="0"/>
              <a:t>Interpret continuous values as similarities/degree of truth</a:t>
            </a:r>
          </a:p>
          <a:p>
            <a:r>
              <a:rPr lang="en-GB" dirty="0"/>
              <a:t>Hinge-loss MNs</a:t>
            </a:r>
          </a:p>
          <a:p>
            <a:pPr lvl="1"/>
            <a:r>
              <a:rPr lang="en-GB" dirty="0"/>
              <a:t>Notion of distance to satisfaction</a:t>
            </a:r>
          </a:p>
          <a:p>
            <a:pPr lvl="1"/>
            <a:r>
              <a:rPr lang="en-GB" dirty="0"/>
              <a:t>Define using PSL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777DC-6E3E-7347-BF04-2039F35A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07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8.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Basics</a:t>
            </a:r>
          </a:p>
          <a:p>
            <a:pPr lvl="1"/>
            <a:r>
              <a:rPr lang="en-GB" dirty="0"/>
              <a:t>Continuous variables, probability density function, cumulative probability distribution</a:t>
            </a:r>
          </a:p>
          <a:p>
            <a:pPr lvl="1"/>
            <a:r>
              <a:rPr lang="en-GB" dirty="0"/>
              <a:t>Joint distribution, marginal density, conditional density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Gaussian models</a:t>
            </a:r>
          </a:p>
          <a:p>
            <a:pPr lvl="1"/>
            <a:r>
              <a:rPr lang="en-GB" dirty="0"/>
              <a:t>(Multivariate) Gaussian distribution</a:t>
            </a:r>
          </a:p>
          <a:p>
            <a:pPr lvl="1"/>
            <a:r>
              <a:rPr lang="en-GB" dirty="0"/>
              <a:t>(Parameterised) Gaussian Bayesian networks</a:t>
            </a:r>
            <a:endParaRPr lang="en-GB" i="1" dirty="0"/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Probabilistic Soft Logic (PSL)</a:t>
            </a:r>
          </a:p>
          <a:p>
            <a:pPr lvl="1"/>
            <a:r>
              <a:rPr lang="en-GB" dirty="0"/>
              <a:t>Modelling, semantics, inference task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7A7ED-CDD4-C344-B33A-AD778CC2DDF4}"/>
              </a:ext>
            </a:extLst>
          </p:cNvPr>
          <p:cNvSpPr/>
          <p:nvPr/>
        </p:nvSpPr>
        <p:spPr>
          <a:xfrm>
            <a:off x="3277414" y="5206394"/>
            <a:ext cx="2589171" cy="1651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Zapfino" panose="03030300040707070C03" pitchFamily="66" charset="77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2436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1D7-B406-4A4F-822A-3F559F22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Joint/Multivariate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659FB-1C8B-7544-98C7-62B87C6401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be a joint distribution over continuous randvars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a joint density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for all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an integrable function</a:t>
                </a:r>
              </a:p>
              <a:p>
                <a:pPr lvl="1"/>
                <a:r>
                  <a:rPr lang="en-GB" dirty="0"/>
                  <a:t>For any choice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</a:p>
              <a:p>
                <a:pPr lvl="3"/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limLoc m:val="undOvr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659FB-1C8B-7544-98C7-62B87C640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4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B298-1664-4F41-9EFF-D3F4A6E4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ABF5-3B0A-4E40-AC9A-77E7A674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51B409-1967-6E4C-9BDF-03B520F9C2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Given a joint density, integrate out the non-query randvars</a:t>
                </a:r>
              </a:p>
              <a:p>
                <a:pPr lvl="1"/>
                <a:r>
                  <a:rPr lang="en-GB" dirty="0"/>
                  <a:t>E.g., 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 a joint density for randvars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Shorthand notations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dirty="0"/>
                  <a:t> marginal density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 joint density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51B409-1967-6E4C-9BDF-03B520F9C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D7491-3352-3D41-B2B2-19D6A1BF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33E6-633A-2D45-92C2-817D1905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76C9B-0F10-414E-992E-EE8D892A2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Discrete case: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Problem in continuous case: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➝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dirty="0"/>
                  <a:t> undefined</a:t>
                </a:r>
              </a:p>
              <a:p>
                <a:r>
                  <a:rPr lang="en-GB" dirty="0"/>
                  <a:t>To avoid problem, condition on event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/>
                  <a:t> and consider limit when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⟶0</m:t>
                              </m:r>
                            </m:lim>
                          </m:limLow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a continuous joint density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 exists, derive form of this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conditional density undefined</a:t>
                </a:r>
              </a:p>
              <a:p>
                <a:pPr lvl="1"/>
                <a:r>
                  <a:rPr lang="en-GB" dirty="0"/>
                  <a:t>Chain rule and Bayes’ rule hold as well:</a:t>
                </a:r>
              </a:p>
              <a:p>
                <a:pPr marL="0" lvl="1" indent="-449262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76C9B-0F10-414E-992E-EE8D892A2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C72AA-4079-574E-AD27-3D57166C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7417</TotalTime>
  <Words>5282</Words>
  <Application>Microsoft Macintosh PowerPoint</Application>
  <PresentationFormat>On-screen Show (4:3)</PresentationFormat>
  <Paragraphs>874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.Hiragino Kaku Gothic Interface W3</vt:lpstr>
      <vt:lpstr>Arial</vt:lpstr>
      <vt:lpstr>Calibri</vt:lpstr>
      <vt:lpstr>Calibri Light</vt:lpstr>
      <vt:lpstr>Cambria Math</vt:lpstr>
      <vt:lpstr>Zapf Dingbats</vt:lpstr>
      <vt:lpstr>Zapfino</vt:lpstr>
      <vt:lpstr>Office Theme</vt:lpstr>
      <vt:lpstr>Intelligent Agents: Web-mining Agents  Probabilistic Graphical Models</vt:lpstr>
      <vt:lpstr>Probabilistic Graphical Models (PGMs)</vt:lpstr>
      <vt:lpstr>Models with Continuous Variables</vt:lpstr>
      <vt:lpstr>Outline: 8. Continuous Space</vt:lpstr>
      <vt:lpstr>Probability Density Function</vt:lpstr>
      <vt:lpstr>PDFs: Uniform Distribution</vt:lpstr>
      <vt:lpstr>Joint/Multivariate Distribution</vt:lpstr>
      <vt:lpstr>Marginal Density</vt:lpstr>
      <vt:lpstr>Conditional Density Function</vt:lpstr>
      <vt:lpstr>Outline: 8. Continuous Space</vt:lpstr>
      <vt:lpstr>Models with Continuous Variables</vt:lpstr>
      <vt:lpstr>PDFs: Gaussian/Normal Distribution</vt:lpstr>
      <vt:lpstr>Multivariate Gaussian</vt:lpstr>
      <vt:lpstr>Example</vt:lpstr>
      <vt:lpstr>Marginalisation</vt:lpstr>
      <vt:lpstr>Example</vt:lpstr>
      <vt:lpstr>Dual: Information/Precision Form</vt:lpstr>
      <vt:lpstr>Dual: Information/Precision Form</vt:lpstr>
      <vt:lpstr>Conditioning</vt:lpstr>
      <vt:lpstr>PowerPoint Presentation</vt:lpstr>
      <vt:lpstr>Conditioning</vt:lpstr>
      <vt:lpstr>Query Answering: Summary</vt:lpstr>
      <vt:lpstr>Linear Gaussian Model</vt:lpstr>
      <vt:lpstr>Independencies in Gaussians</vt:lpstr>
      <vt:lpstr>Example</vt:lpstr>
      <vt:lpstr>Gaussian Bayesian Network (GBN)</vt:lpstr>
      <vt:lpstr>Connection to Multivariate Gaussian</vt:lpstr>
      <vt:lpstr>General Procedure for Conversion</vt:lpstr>
      <vt:lpstr>General Procedure for Conversion</vt:lpstr>
      <vt:lpstr>GBN: Conversion Example</vt:lpstr>
      <vt:lpstr>GBN: Conversion Example</vt:lpstr>
      <vt:lpstr>GBN: Conversion Example</vt:lpstr>
      <vt:lpstr>Inference in GBNs</vt:lpstr>
      <vt:lpstr>Lifting the Full Joint</vt:lpstr>
      <vt:lpstr>Lifting the Full Joint: Simple Case</vt:lpstr>
      <vt:lpstr>Lifting the Full Joint: Simple Case</vt:lpstr>
      <vt:lpstr>Lifting the Full Joint: Simple Case</vt:lpstr>
      <vt:lpstr>Lifting the Full Joint: Simple Case</vt:lpstr>
      <vt:lpstr>Lifting the Full Joint: Simple Case</vt:lpstr>
      <vt:lpstr>Lifting the Full Joint: Simple Case</vt:lpstr>
      <vt:lpstr>Lifting the Full Joint: Simple Case</vt:lpstr>
      <vt:lpstr>Lifting the Full Joint: Simple Case</vt:lpstr>
      <vt:lpstr>Lifted Joint</vt:lpstr>
      <vt:lpstr>Lifted Joint</vt:lpstr>
      <vt:lpstr>Lifted Query Answering</vt:lpstr>
      <vt:lpstr>Interim Summary</vt:lpstr>
      <vt:lpstr>Hybrid Models</vt:lpstr>
      <vt:lpstr>Outline: 8. Continuous Space</vt:lpstr>
      <vt:lpstr>Probabilistic Soft Logic (PSL)</vt:lpstr>
      <vt:lpstr>Syntax &amp; Semantics</vt:lpstr>
      <vt:lpstr>MPE Inference</vt:lpstr>
      <vt:lpstr>Expected Score</vt:lpstr>
      <vt:lpstr>Approximate Inference</vt:lpstr>
      <vt:lpstr>Scalable Approximate Inference</vt:lpstr>
      <vt:lpstr>Consensus Optimisation</vt:lpstr>
      <vt:lpstr>Local Consistency Relaxation</vt:lpstr>
      <vt:lpstr>Continuous Variables &amp; Similarity</vt:lpstr>
      <vt:lpstr>Soft Logic</vt:lpstr>
      <vt:lpstr>Hinge-loss MNs</vt:lpstr>
      <vt:lpstr>Distance to Satisfaction</vt:lpstr>
      <vt:lpstr>Relaxed Linear Constraints</vt:lpstr>
      <vt:lpstr>Hinge-loss MNs</vt:lpstr>
      <vt:lpstr>Hinge-loss MNs</vt:lpstr>
      <vt:lpstr>Application: E.g., Entity Resolution</vt:lpstr>
      <vt:lpstr>Interim Summary</vt:lpstr>
      <vt:lpstr>Outline: 8. Continuous Space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205</cp:revision>
  <cp:lastPrinted>2020-04-08T18:41:06Z</cp:lastPrinted>
  <dcterms:created xsi:type="dcterms:W3CDTF">2020-02-28T12:43:09Z</dcterms:created>
  <dcterms:modified xsi:type="dcterms:W3CDTF">2021-02-09T13:14:50Z</dcterms:modified>
</cp:coreProperties>
</file>