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1"/>
  </p:notesMasterIdLst>
  <p:sldIdLst>
    <p:sldId id="256" r:id="rId2"/>
    <p:sldId id="257" r:id="rId3"/>
    <p:sldId id="776" r:id="rId4"/>
    <p:sldId id="261" r:id="rId5"/>
    <p:sldId id="775" r:id="rId6"/>
    <p:sldId id="258" r:id="rId7"/>
    <p:sldId id="259" r:id="rId8"/>
    <p:sldId id="262" r:id="rId9"/>
    <p:sldId id="264" r:id="rId10"/>
    <p:sldId id="766" r:id="rId11"/>
    <p:sldId id="769" r:id="rId12"/>
    <p:sldId id="772" r:id="rId13"/>
    <p:sldId id="767" r:id="rId14"/>
    <p:sldId id="770" r:id="rId15"/>
    <p:sldId id="768" r:id="rId16"/>
    <p:sldId id="773" r:id="rId17"/>
    <p:sldId id="719" r:id="rId18"/>
    <p:sldId id="774" r:id="rId19"/>
    <p:sldId id="26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93"/>
    <p:restoredTop sz="88376"/>
  </p:normalViewPr>
  <p:slideViewPr>
    <p:cSldViewPr snapToGrid="0" snapToObjects="1">
      <p:cViewPr>
        <p:scale>
          <a:sx n="102" d="100"/>
          <a:sy n="102" d="100"/>
        </p:scale>
        <p:origin x="1744" y="-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09/11/2021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Lecture slides available as soon as they are finished</a:t>
            </a:r>
          </a:p>
          <a:p>
            <a:r>
              <a:rPr lang="en-GB" dirty="0"/>
              <a:t>May be updated after a lecture to correct typos or reflect an in-course discussion (latest update time marked in </a:t>
            </a:r>
            <a:r>
              <a:rPr lang="en-GB" dirty="0" err="1"/>
              <a:t>Learnweb</a:t>
            </a:r>
            <a:r>
              <a:rPr lang="en-GB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490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*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Practical solution techniques for first-order MDPs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469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*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Practical solution techniques for first-order MDPs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29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97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Warehouse distribution center. Automated platforms</a:t>
            </a:r>
            <a:r>
              <a:rPr lang="en-US" baseline="0" dirty="0"/>
              <a:t> </a:t>
            </a:r>
            <a:r>
              <a:rPr lang="en-US" dirty="0"/>
              <a:t>to bring cabinets to people preparing orders. </a:t>
            </a:r>
          </a:p>
          <a:p>
            <a:r>
              <a:rPr lang="en-US" dirty="0"/>
              <a:t>Platforms follow</a:t>
            </a:r>
            <a:r>
              <a:rPr lang="en-US" baseline="0" dirty="0"/>
              <a:t> </a:t>
            </a:r>
            <a:r>
              <a:rPr lang="en-US" dirty="0"/>
              <a:t>a precise network of guides painted on the floor. </a:t>
            </a:r>
            <a:r>
              <a:rPr lang="en-US"/>
              <a:t>Don’t </a:t>
            </a:r>
            <a:r>
              <a:rPr lang="en-US" dirty="0"/>
              <a:t>need to deliberate</a:t>
            </a:r>
            <a:r>
              <a:rPr lang="en-US" baseline="0" dirty="0"/>
              <a:t> </a:t>
            </a:r>
            <a:r>
              <a:rPr lang="en-US" dirty="0"/>
              <a:t>about how to act</a:t>
            </a:r>
            <a:r>
              <a:rPr lang="en-US"/>
              <a:t>;</a:t>
            </a:r>
            <a:r>
              <a:rPr lang="en-US" baseline="0"/>
              <a:t> </a:t>
            </a:r>
            <a:br>
              <a:rPr lang="en-US" baseline="0"/>
            </a:br>
            <a:r>
              <a:rPr lang="en-US"/>
              <a:t>environment </a:t>
            </a:r>
            <a:r>
              <a:rPr lang="en-US" dirty="0"/>
              <a:t>engineered to cover all cases they’ll need to cope with.</a:t>
            </a:r>
          </a:p>
        </p:txBody>
      </p:sp>
    </p:spTree>
    <p:extLst>
      <p:ext uri="{BB962C8B-B14F-4D97-AF65-F5344CB8AC3E}">
        <p14:creationId xmlns:p14="http://schemas.microsoft.com/office/powerpoint/2010/main" val="107853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Caledonian crow trying to use a piece of wire to get food that’s out of reach, figures out it won’t work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Figures out how</a:t>
            </a:r>
            <a:r>
              <a:rPr lang="en-US" baseline="0" dirty="0"/>
              <a:t> </a:t>
            </a:r>
            <a:r>
              <a:rPr lang="en-US" dirty="0"/>
              <a:t>to brace the wire to bend it</a:t>
            </a:r>
            <a:r>
              <a:rPr lang="en-US" baseline="0" dirty="0"/>
              <a:t> </a:t>
            </a:r>
            <a:r>
              <a:rPr lang="en-US" dirty="0"/>
              <a:t>into a hook, uses the hook to get the food </a:t>
            </a:r>
          </a:p>
        </p:txBody>
      </p:sp>
    </p:spTree>
    <p:extLst>
      <p:ext uri="{BB962C8B-B14F-4D97-AF65-F5344CB8AC3E}">
        <p14:creationId xmlns:p14="http://schemas.microsoft.com/office/powerpoint/2010/main" val="2960068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Deliberation reflects levels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303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55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1-4, 6: Planning book</a:t>
            </a:r>
          </a:p>
          <a:p>
            <a:r>
              <a:rPr lang="en-GB" dirty="0"/>
              <a:t>5, 7: AIMA</a:t>
            </a:r>
          </a:p>
          <a:p>
            <a:r>
              <a:rPr lang="en-GB" dirty="0"/>
              <a:t>8: Rao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34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Türmchen"/>
          <p:cNvGrpSpPr>
            <a:grpSpLocks noChangeAspect="1"/>
          </p:cNvGrpSpPr>
          <p:nvPr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27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grpSp>
        <p:nvGrpSpPr>
          <p:cNvPr id="31" name="Regieanweisungen"/>
          <p:cNvGrpSpPr/>
          <p:nvPr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3" name="Zurücksetzen"/>
            <p:cNvSpPr txBox="1"/>
            <p:nvPr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4" name="Hilfslinien"/>
            <p:cNvSpPr txBox="1"/>
            <p:nvPr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6" name="Linie"/>
            <p:cNvCxnSpPr/>
            <p:nvPr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Layoutwechsel"/>
            <p:cNvSpPr txBox="1"/>
            <p:nvPr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45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ivng.knowledge">
            <a:extLst>
              <a:ext uri="{FF2B5EF4-FFF2-40B4-BE49-F238E27FC236}">
                <a16:creationId xmlns:a16="http://schemas.microsoft.com/office/drawing/2014/main" id="{D57777EA-03A1-482C-9309-394F460428B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535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2057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723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466509-A870-724A-AA46-5A97852EB5DD}"/>
              </a:ext>
            </a:extLst>
          </p:cNvPr>
          <p:cNvSpPr/>
          <p:nvPr userDrawn="1"/>
        </p:nvSpPr>
        <p:spPr>
          <a:xfrm>
            <a:off x="201706" y="228600"/>
            <a:ext cx="1707776" cy="537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0752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6866" y="1019190"/>
            <a:ext cx="4032000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8775" y="2369580"/>
            <a:ext cx="4032000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>
          <a:xfrm>
            <a:off x="3600000" y="388800"/>
            <a:ext cx="5185225" cy="360000"/>
          </a:xfrm>
        </p:spPr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4734865" y="1512000"/>
            <a:ext cx="4050360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200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4734865" y="4680000"/>
            <a:ext cx="4050510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200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16070447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18">
          <p15:clr>
            <a:srgbClr val="FBAE40"/>
          </p15:clr>
        </p15:guide>
        <p15:guide id="2" orient="horz" pos="851">
          <p15:clr>
            <a:srgbClr val="FBAE40"/>
          </p15:clr>
        </p15:guide>
        <p15:guide id="3" orient="horz" pos="178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EEE25B-DF47-024F-9634-5072BC7A6FEB}"/>
              </a:ext>
            </a:extLst>
          </p:cNvPr>
          <p:cNvSpPr/>
          <p:nvPr userDrawn="1"/>
        </p:nvSpPr>
        <p:spPr>
          <a:xfrm>
            <a:off x="121920" y="902208"/>
            <a:ext cx="8912352" cy="207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4874241"/>
            <a:ext cx="6858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688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grpSp>
        <p:nvGrpSpPr>
          <p:cNvPr id="31" name="Regieanweisungen"/>
          <p:cNvGrpSpPr/>
          <p:nvPr/>
        </p:nvGrpSpPr>
        <p:grpSpPr>
          <a:xfrm>
            <a:off x="-468000" y="-468000"/>
            <a:ext cx="10080000" cy="7776000"/>
            <a:chOff x="-468000" y="-468000"/>
            <a:chExt cx="10080000" cy="7776000"/>
          </a:xfrm>
        </p:grpSpPr>
        <p:cxnSp>
          <p:nvCxnSpPr>
            <p:cNvPr id="36" name="Linie"/>
            <p:cNvCxnSpPr/>
            <p:nvPr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/>
            <p:cNvCxnSpPr/>
            <p:nvPr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livng.knowledge">
            <a:extLst>
              <a:ext uri="{FF2B5EF4-FFF2-40B4-BE49-F238E27FC236}">
                <a16:creationId xmlns:a16="http://schemas.microsoft.com/office/drawing/2014/main" id="{D57777EA-03A1-482C-9309-394F460428B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4353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9144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5634992" y="1035714"/>
            <a:ext cx="3508375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grpSp>
        <p:nvGrpSpPr>
          <p:cNvPr id="31" name="Regieanweisungen"/>
          <p:cNvGrpSpPr/>
          <p:nvPr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32" name="Zurücksetzen"/>
            <p:cNvSpPr txBox="1"/>
            <p:nvPr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33" name="Hilfslinien"/>
            <p:cNvSpPr txBox="1"/>
            <p:nvPr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4" name="Linie"/>
            <p:cNvCxnSpPr/>
            <p:nvPr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ayoutwechsel"/>
            <p:cNvSpPr txBox="1"/>
            <p:nvPr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7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600001" y="6069200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9" name="livng.knowledge">
            <a:extLst>
              <a:ext uri="{FF2B5EF4-FFF2-40B4-BE49-F238E27FC236}">
                <a16:creationId xmlns:a16="http://schemas.microsoft.com/office/drawing/2014/main" id="{DFCDD324-ECD0-4DD2-A590-42D54B87895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30137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grpSp>
        <p:nvGrpSpPr>
          <p:cNvPr id="27" name="Regieanweisungen"/>
          <p:cNvGrpSpPr/>
          <p:nvPr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Ecke">
            <a:extLst>
              <a:ext uri="{FF2B5EF4-FFF2-40B4-BE49-F238E27FC236}">
                <a16:creationId xmlns:a16="http://schemas.microsoft.com/office/drawing/2014/main" id="{E5AB3E35-27DE-492E-A910-735E3903DB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:a16="http://schemas.microsoft.com/office/drawing/2014/main" id="{FEE12B88-5240-401F-AC88-DCBEB8793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ONT">
              <a:extLst>
                <a:ext uri="{FF2B5EF4-FFF2-40B4-BE49-F238E27FC236}">
                  <a16:creationId xmlns:a16="http://schemas.microsoft.com/office/drawing/2014/main" id="{2337B845-7B43-47DF-8DED-FE568060AD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7" name="livng.knowledge">
            <a:extLst>
              <a:ext uri="{FF2B5EF4-FFF2-40B4-BE49-F238E27FC236}">
                <a16:creationId xmlns:a16="http://schemas.microsoft.com/office/drawing/2014/main" id="{BE8037E3-4E71-4008-8939-6737EEF6CA1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33986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150"/>
            <a:ext cx="6408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238501"/>
            <a:ext cx="6408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grpSp>
        <p:nvGrpSpPr>
          <p:cNvPr id="27" name="Regieanweisungen"/>
          <p:cNvGrpSpPr/>
          <p:nvPr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28" name="Zurücksetzen"/>
            <p:cNvSpPr txBox="1"/>
            <p:nvPr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29" name="Hilfslinien"/>
            <p:cNvSpPr txBox="1"/>
            <p:nvPr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30" name="Linie"/>
            <p:cNvCxnSpPr/>
            <p:nvPr/>
          </p:nvCxnSpPr>
          <p:spPr>
            <a:xfrm>
              <a:off x="9252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/>
            <p:cNvCxnSpPr/>
            <p:nvPr/>
          </p:nvCxnSpPr>
          <p:spPr>
            <a:xfrm>
              <a:off x="-468000" y="324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ayoutwechsel"/>
            <p:cNvSpPr txBox="1"/>
            <p:nvPr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3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123728" y="6069200"/>
            <a:ext cx="3420273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Ecke">
            <a:extLst>
              <a:ext uri="{FF2B5EF4-FFF2-40B4-BE49-F238E27FC236}">
                <a16:creationId xmlns:a16="http://schemas.microsoft.com/office/drawing/2014/main" id="{1B3A33DA-6A2D-447B-9557-4E0F4541A94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61037" y="0"/>
            <a:ext cx="3382963" cy="6858000"/>
            <a:chOff x="1316" y="-660"/>
            <a:chExt cx="2131" cy="4320"/>
          </a:xfrm>
        </p:grpSpPr>
        <p:sp>
          <p:nvSpPr>
            <p:cNvPr id="26" name="Fläche">
              <a:extLst>
                <a:ext uri="{FF2B5EF4-FFF2-40B4-BE49-F238E27FC236}">
                  <a16:creationId xmlns:a16="http://schemas.microsoft.com/office/drawing/2014/main" id="{59522A81-5A51-4D70-ADB5-456F23168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ONT">
              <a:extLst>
                <a:ext uri="{FF2B5EF4-FFF2-40B4-BE49-F238E27FC236}">
                  <a16:creationId xmlns:a16="http://schemas.microsoft.com/office/drawing/2014/main" id="{6F4ABBD8-08FD-4A6C-AE5E-A43721BCA7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37" name="livng.knowledge">
            <a:extLst>
              <a:ext uri="{FF2B5EF4-FFF2-40B4-BE49-F238E27FC236}">
                <a16:creationId xmlns:a16="http://schemas.microsoft.com/office/drawing/2014/main" id="{9BD91EDD-A970-4805-BB0D-27B2DEB4EA8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9136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0"/>
            <a:ext cx="9144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962075"/>
            <a:ext cx="5042063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3590925"/>
            <a:ext cx="2016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360000" y="304199"/>
            <a:ext cx="27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9144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Datumsplatzhalter 20"/>
          <p:cNvSpPr>
            <a:spLocks noGrp="1"/>
          </p:cNvSpPr>
          <p:nvPr>
            <p:ph type="dt" sz="half" idx="14"/>
          </p:nvPr>
        </p:nvSpPr>
        <p:spPr>
          <a:xfrm>
            <a:off x="3600000" y="-720000"/>
            <a:ext cx="5185225" cy="360000"/>
          </a:xfrm>
        </p:spPr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5"/>
          </p:nvPr>
        </p:nvSpPr>
        <p:spPr>
          <a:xfrm>
            <a:off x="360000" y="7020000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6"/>
          </p:nvPr>
        </p:nvSpPr>
        <p:spPr>
          <a:xfrm>
            <a:off x="8064000" y="7020000"/>
            <a:ext cx="720000" cy="360000"/>
          </a:xfrm>
        </p:spPr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358775" y="2484439"/>
            <a:ext cx="409366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200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grpSp>
        <p:nvGrpSpPr>
          <p:cNvPr id="42" name="Regieanweisungen"/>
          <p:cNvGrpSpPr/>
          <p:nvPr/>
        </p:nvGrpSpPr>
        <p:grpSpPr>
          <a:xfrm>
            <a:off x="-1908000" y="-468000"/>
            <a:ext cx="11520000" cy="7776000"/>
            <a:chOff x="-1908000" y="-468000"/>
            <a:chExt cx="11520000" cy="7776000"/>
          </a:xfrm>
        </p:grpSpPr>
        <p:sp>
          <p:nvSpPr>
            <p:cNvPr id="43" name="Zurücksetzen"/>
            <p:cNvSpPr txBox="1"/>
            <p:nvPr/>
          </p:nvSpPr>
          <p:spPr>
            <a:xfrm rot="10800000" flipH="1" flipV="1">
              <a:off x="-1908000" y="648000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bringen über Menu:</a:t>
              </a:r>
            </a:p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44" name="Hilfslinien"/>
            <p:cNvSpPr txBox="1"/>
            <p:nvPr/>
          </p:nvSpPr>
          <p:spPr>
            <a:xfrm rot="10800000" flipH="1" flipV="1">
              <a:off x="360000" y="-468000"/>
              <a:ext cx="8425225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Menu: </a:t>
              </a: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cxnSp>
          <p:nvCxnSpPr>
            <p:cNvPr id="45" name="Linie"/>
            <p:cNvCxnSpPr/>
            <p:nvPr/>
          </p:nvCxnSpPr>
          <p:spPr>
            <a:xfrm>
              <a:off x="9252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nie"/>
            <p:cNvCxnSpPr/>
            <p:nvPr/>
          </p:nvCxnSpPr>
          <p:spPr>
            <a:xfrm>
              <a:off x="-468000" y="35928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ayoutwechsel"/>
            <p:cNvSpPr txBox="1"/>
            <p:nvPr/>
          </p:nvSpPr>
          <p:spPr>
            <a:xfrm rot="10800000" flipH="1" flipV="1">
              <a:off x="-1908000" y="1"/>
              <a:ext cx="1800000" cy="54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1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1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1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  <p:cxnSp>
          <p:nvCxnSpPr>
            <p:cNvPr id="54" name="Linie"/>
            <p:cNvCxnSpPr/>
            <p:nvPr/>
          </p:nvCxnSpPr>
          <p:spPr>
            <a:xfrm>
              <a:off x="-468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Linie"/>
            <p:cNvCxnSpPr/>
            <p:nvPr/>
          </p:nvCxnSpPr>
          <p:spPr>
            <a:xfrm>
              <a:off x="9252000" y="196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Linie"/>
            <p:cNvCxnSpPr/>
            <p:nvPr/>
          </p:nvCxnSpPr>
          <p:spPr>
            <a:xfrm>
              <a:off x="-468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Linie"/>
            <p:cNvCxnSpPr/>
            <p:nvPr/>
          </p:nvCxnSpPr>
          <p:spPr>
            <a:xfrm>
              <a:off x="9252000" y="2484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3576922" y="6028843"/>
            <a:ext cx="518522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400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23110B59-3114-4EA9-8894-8405DFF1707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60000" y="6320880"/>
            <a:ext cx="1693440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557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262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1864910"/>
            <a:ext cx="8425225" cy="41798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 b="0"/>
            </a:lvl2pPr>
            <a:lvl3pPr>
              <a:lnSpc>
                <a:spcPct val="90000"/>
              </a:lnSpc>
              <a:defRPr b="0"/>
            </a:lvl3pPr>
            <a:lvl4pPr>
              <a:lnSpc>
                <a:spcPct val="90000"/>
              </a:lnSpc>
              <a:defRPr b="0"/>
            </a:lvl4pPr>
            <a:lvl5pPr>
              <a:lnSpc>
                <a:spcPct val="90000"/>
              </a:lnSpc>
              <a:defRPr b="0"/>
            </a:lvl5pPr>
            <a:lvl6pPr>
              <a:lnSpc>
                <a:spcPct val="90000"/>
              </a:lnSpc>
              <a:defRPr b="0"/>
            </a:lvl6pPr>
            <a:lvl7pPr>
              <a:lnSpc>
                <a:spcPct val="90000"/>
              </a:lnSpc>
              <a:defRPr b="0"/>
            </a:lvl7pPr>
            <a:lvl8pPr>
              <a:lnSpc>
                <a:spcPct val="90000"/>
              </a:lnSpc>
              <a:defRPr b="0"/>
            </a:lvl8pPr>
            <a:lvl9pPr>
              <a:lnSpc>
                <a:spcPct val="90000"/>
              </a:lnSpc>
              <a:defRPr b="0"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3418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613" y="1869260"/>
            <a:ext cx="4089006" cy="430770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381" y="1869260"/>
            <a:ext cx="4090619" cy="430770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ußzeilenplatzhalter 10">
            <a:extLst>
              <a:ext uri="{FF2B5EF4-FFF2-40B4-BE49-F238E27FC236}">
                <a16:creationId xmlns:a16="http://schemas.microsoft.com/office/drawing/2014/main" id="{B6B0DCA0-3592-D14D-9303-1B39F0E9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55667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Datumsplatzhalter 9">
            <a:extLst>
              <a:ext uri="{FF2B5EF4-FFF2-40B4-BE49-F238E27FC236}">
                <a16:creationId xmlns:a16="http://schemas.microsoft.com/office/drawing/2014/main" id="{F9B8A9A1-495D-924F-A050-18999620E6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0" y="388799"/>
            <a:ext cx="5185225" cy="360000"/>
          </a:xfrm>
        </p:spPr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7639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613" y="2684358"/>
            <a:ext cx="4089006" cy="3492605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381" y="2684358"/>
            <a:ext cx="4090619" cy="3492605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ußzeilenplatzhalter 10">
            <a:extLst>
              <a:ext uri="{FF2B5EF4-FFF2-40B4-BE49-F238E27FC236}">
                <a16:creationId xmlns:a16="http://schemas.microsoft.com/office/drawing/2014/main" id="{B6B0DCA0-3592-D14D-9303-1B39F0E9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6455667"/>
            <a:ext cx="5184000" cy="360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999" y="1860446"/>
            <a:ext cx="409061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93380" y="1864115"/>
            <a:ext cx="40906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685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Regieanweisungen"/>
          <p:cNvGrpSpPr/>
          <p:nvPr/>
        </p:nvGrpSpPr>
        <p:grpSpPr>
          <a:xfrm>
            <a:off x="-468000" y="-468000"/>
            <a:ext cx="10080000" cy="7776000"/>
            <a:chOff x="-468000" y="-468000"/>
            <a:chExt cx="10080000" cy="7776000"/>
          </a:xfrm>
        </p:grpSpPr>
        <p:cxnSp>
          <p:nvCxnSpPr>
            <p:cNvPr id="17" name="Linie"/>
            <p:cNvCxnSpPr/>
            <p:nvPr/>
          </p:nvCxnSpPr>
          <p:spPr>
            <a:xfrm>
              <a:off x="925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nie"/>
            <p:cNvCxnSpPr/>
            <p:nvPr/>
          </p:nvCxnSpPr>
          <p:spPr>
            <a:xfrm>
              <a:off x="925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nie"/>
            <p:cNvCxnSpPr/>
            <p:nvPr/>
          </p:nvCxnSpPr>
          <p:spPr>
            <a:xfrm>
              <a:off x="878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nie"/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Linie"/>
            <p:cNvCxnSpPr/>
            <p:nvPr/>
          </p:nvCxnSpPr>
          <p:spPr>
            <a:xfrm>
              <a:off x="878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Linie"/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Linie"/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nie"/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/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/>
            <p:cNvCxnSpPr/>
            <p:nvPr/>
          </p:nvCxnSpPr>
          <p:spPr>
            <a:xfrm>
              <a:off x="925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1019190"/>
            <a:ext cx="8425225" cy="5753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0" y="1864910"/>
            <a:ext cx="8425225" cy="41798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0" y="388799"/>
            <a:ext cx="5185225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200" b="1" i="0" baseline="0">
                <a:latin typeface="+mn-lt"/>
              </a:defRPr>
            </a:lvl9pPr>
          </a:lstStyle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60000" y="6455667"/>
            <a:ext cx="5184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200" b="0" i="0" baseline="0">
                <a:latin typeface="+mn-lt"/>
              </a:defRPr>
            </a:lvl9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64000" y="6455668"/>
            <a:ext cx="720000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7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7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Logo"/>
          <p:cNvSpPr>
            <a:spLocks noChangeAspect="1" noEditPoints="1"/>
          </p:cNvSpPr>
          <p:nvPr/>
        </p:nvSpPr>
        <p:spPr bwMode="auto">
          <a:xfrm>
            <a:off x="360000" y="304200"/>
            <a:ext cx="1440000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34" name="Linie"/>
          <p:cNvSpPr/>
          <p:nvPr/>
        </p:nvSpPr>
        <p:spPr>
          <a:xfrm>
            <a:off x="0" y="6313940"/>
            <a:ext cx="9144000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16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5" r:id="rId2"/>
    <p:sldLayoutId id="2147483674" r:id="rId3"/>
    <p:sldLayoutId id="2147483675" r:id="rId4"/>
    <p:sldLayoutId id="2147483676" r:id="rId5"/>
    <p:sldLayoutId id="2147483677" r:id="rId6"/>
    <p:sldLayoutId id="2147483679" r:id="rId7"/>
    <p:sldLayoutId id="2147483683" r:id="rId8"/>
    <p:sldLayoutId id="2147483686" r:id="rId9"/>
    <p:sldLayoutId id="2147483681" r:id="rId10"/>
    <p:sldLayoutId id="2147483687" r:id="rId11"/>
    <p:sldLayoutId id="2147483688" r:id="rId12"/>
    <p:sldLayoutId id="2147483680" r:id="rId13"/>
    <p:sldLayoutId id="2147483682" r:id="rId14"/>
  </p:sldLayoutIdLst>
  <p:hf hdr="0" ftr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800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78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400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444500" indent="-185738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0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112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977900" indent="-177800" algn="l" defTabSz="914377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800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ima.cs.berkeley.ed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laas.fr/planning" TargetMode="Externa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laas.fr/planning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Automated Planning and Acting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Introduction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7BA00-6072-0146-8BDA-7210CACC968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DAC6D-8957-E849-966F-94E3C6B529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</a:t>
            </a:fld>
            <a:endParaRPr lang="en-GB"/>
          </a:p>
        </p:txBody>
      </p:sp>
      <p:pic>
        <p:nvPicPr>
          <p:cNvPr id="37" name="Bild 3" descr="ShowCover.asp.jpeg">
            <a:extLst>
              <a:ext uri="{FF2B5EF4-FFF2-40B4-BE49-F238E27FC236}">
                <a16:creationId xmlns:a16="http://schemas.microsoft.com/office/drawing/2014/main" id="{077F9BC2-0C96-5B49-8C3C-549D4C3F5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333" y="2454084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 descr="cover after folding.pdf">
            <a:extLst>
              <a:ext uri="{FF2B5EF4-FFF2-40B4-BE49-F238E27FC236}">
                <a16:creationId xmlns:a16="http://schemas.microsoft.com/office/drawing/2014/main" id="{833F2F18-8B04-1341-A4CA-BEE107AD8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11" y="3053401"/>
            <a:ext cx="1666800" cy="2399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Setting Specific to Planning and Acting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cs typeface="Times New Roman"/>
              </a:rPr>
              <a:t>Actor</a:t>
            </a:r>
            <a:r>
              <a:rPr lang="en-US" dirty="0">
                <a:cs typeface="Times New Roman"/>
              </a:rPr>
              <a:t>: agent that performs actions</a:t>
            </a:r>
          </a:p>
          <a:p>
            <a:endParaRPr lang="en-US" i="1" dirty="0">
              <a:cs typeface="Times New Roman"/>
            </a:endParaRPr>
          </a:p>
          <a:p>
            <a:r>
              <a:rPr lang="en-US" dirty="0">
                <a:cs typeface="Times New Roman"/>
              </a:rPr>
              <a:t>Deliberation functions</a:t>
            </a:r>
            <a:endParaRPr lang="en-US" baseline="-25000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Planning</a:t>
            </a:r>
          </a:p>
          <a:p>
            <a:pPr marL="682625" lvl="2" indent="0">
              <a:buNone/>
            </a:pPr>
            <a:r>
              <a:rPr lang="en-US" dirty="0">
                <a:solidFill>
                  <a:schemeClr val="accent1"/>
                </a:solidFill>
                <a:cs typeface="Times New Roman"/>
              </a:rPr>
              <a:t>What</a:t>
            </a:r>
            <a:r>
              <a:rPr lang="en-US" dirty="0">
                <a:cs typeface="Times New Roman"/>
              </a:rPr>
              <a:t> actions to perform</a:t>
            </a:r>
            <a:endParaRPr lang="en-US" i="1" baseline="-25000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Acting</a:t>
            </a:r>
          </a:p>
          <a:p>
            <a:pPr marL="682625" lvl="2" indent="0">
              <a:buNone/>
            </a:pPr>
            <a:r>
              <a:rPr lang="en-US" dirty="0">
                <a:solidFill>
                  <a:schemeClr val="accent1"/>
                </a:solidFill>
                <a:cs typeface="Times New Roman"/>
              </a:rPr>
              <a:t>How</a:t>
            </a:r>
            <a:r>
              <a:rPr lang="en-US" i="1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to perform them</a:t>
            </a:r>
            <a:endParaRPr lang="en-US" i="1" baseline="-25000" dirty="0">
              <a:cs typeface="Times New Roman"/>
            </a:endParaRPr>
          </a:p>
          <a:p>
            <a:pPr marL="690562" lvl="2" indent="0">
              <a:buNone/>
            </a:pPr>
            <a:endParaRPr lang="en-US" i="1" dirty="0">
              <a:cs typeface="Times New Roman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E5CD3-B8AC-E34D-AE8A-59324650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BF1582-3BBB-2443-AC8D-5D908BB4D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F21353A-8759-FA40-8C59-685D86AD13B8}"/>
              </a:ext>
            </a:extLst>
          </p:cNvPr>
          <p:cNvGrpSpPr/>
          <p:nvPr/>
        </p:nvGrpSpPr>
        <p:grpSpPr>
          <a:xfrm>
            <a:off x="4381125" y="1925141"/>
            <a:ext cx="4745862" cy="4195940"/>
            <a:chOff x="4556567" y="1651592"/>
            <a:chExt cx="4745862" cy="419594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81DF03E-672E-3446-A9ED-9883F28A4CEE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</a:rPr>
                <a:t>Actor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09F2C66-587D-7B40-BA67-7E180F2E7EBA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Deliberation components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FB421D2-EF7C-8842-B462-67ACD0235FBA}"/>
                </a:ext>
              </a:extLst>
            </p:cNvPr>
            <p:cNvSpPr txBox="1"/>
            <p:nvPr/>
          </p:nvSpPr>
          <p:spPr>
            <a:xfrm>
              <a:off x="6192613" y="2480733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Planning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9D2FC40-4475-084E-A2E4-4FB0556E7E27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Acting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3BCBDC3-BBA0-1948-B597-F500A8D60A07}"/>
                </a:ext>
              </a:extLst>
            </p:cNvPr>
            <p:cNvCxnSpPr>
              <a:stCxn id="61" idx="0"/>
              <a:endCxn id="60" idx="1"/>
            </p:cNvCxnSpPr>
            <p:nvPr/>
          </p:nvCxnSpPr>
          <p:spPr>
            <a:xfrm flipV="1">
              <a:off x="5496607" y="2665399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EE79CCC-50F3-9644-B6D7-2545F1703044}"/>
                </a:ext>
              </a:extLst>
            </p:cNvPr>
            <p:cNvCxnSpPr>
              <a:stCxn id="60" idx="2"/>
              <a:endCxn id="61" idx="3"/>
            </p:cNvCxnSpPr>
            <p:nvPr/>
          </p:nvCxnSpPr>
          <p:spPr>
            <a:xfrm flipH="1">
              <a:off x="5994401" y="2850065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86AD1E-AFF7-7440-841E-C03A4BA999EF}"/>
                </a:ext>
              </a:extLst>
            </p:cNvPr>
            <p:cNvSpPr txBox="1"/>
            <p:nvPr/>
          </p:nvSpPr>
          <p:spPr>
            <a:xfrm>
              <a:off x="5038790" y="248073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Queries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2B2F4EB-1E5C-D048-A1AB-29F5773F33F1}"/>
                </a:ext>
              </a:extLst>
            </p:cNvPr>
            <p:cNvSpPr txBox="1"/>
            <p:nvPr/>
          </p:nvSpPr>
          <p:spPr>
            <a:xfrm>
              <a:off x="6348807" y="2994707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Plans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2DAFE7F3-A421-D24E-9DF3-92137F7BA377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C659899-4B90-E14E-BAB0-9E33D237A9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498B827-1B5D-0148-B3BB-82132AE78910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Execution platform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2A48F6-E244-7344-BDA0-63BC51699C8F}"/>
                </a:ext>
              </a:extLst>
            </p:cNvPr>
            <p:cNvSpPr txBox="1"/>
            <p:nvPr/>
          </p:nvSpPr>
          <p:spPr>
            <a:xfrm>
              <a:off x="6381222" y="3649638"/>
              <a:ext cx="9774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 err="1">
                  <a:solidFill>
                    <a:schemeClr val="tx2"/>
                  </a:solidFill>
                </a:rPr>
                <a:t>Percepts</a:t>
              </a:r>
              <a:endParaRPr lang="en-GB" i="1" dirty="0">
                <a:solidFill>
                  <a:schemeClr val="tx2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4EFD067-3557-3E46-A504-A9DA460C0A41}"/>
                </a:ext>
              </a:extLst>
            </p:cNvPr>
            <p:cNvSpPr txBox="1"/>
            <p:nvPr/>
          </p:nvSpPr>
          <p:spPr>
            <a:xfrm>
              <a:off x="4580759" y="3649638"/>
              <a:ext cx="12346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Commands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CFA0B14-C282-4447-BC81-836046871E66}"/>
                </a:ext>
              </a:extLst>
            </p:cNvPr>
            <p:cNvSpPr txBox="1"/>
            <p:nvPr/>
          </p:nvSpPr>
          <p:spPr>
            <a:xfrm>
              <a:off x="8546901" y="2465801"/>
              <a:ext cx="7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</a:rPr>
                <a:t>actors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5EC23DD-5A86-254D-BCDE-55FB621826AA}"/>
                </a:ext>
              </a:extLst>
            </p:cNvPr>
            <p:cNvSpPr txBox="1"/>
            <p:nvPr/>
          </p:nvSpPr>
          <p:spPr>
            <a:xfrm>
              <a:off x="5394643" y="5478200"/>
              <a:ext cx="159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External world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70D69B1-966F-A443-B832-2590E9B72F27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15EDFDC8-28B9-2242-9DC0-8B0C531285FD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F3F07341-07EA-ED4C-864D-531E2A803D12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B3C9743-C40B-804F-B40C-925A4A8BDA4E}"/>
                </a:ext>
              </a:extLst>
            </p:cNvPr>
            <p:cNvGrpSpPr/>
            <p:nvPr/>
          </p:nvGrpSpPr>
          <p:grpSpPr>
            <a:xfrm rot="16200000">
              <a:off x="7775834" y="2694396"/>
              <a:ext cx="1735395" cy="271332"/>
              <a:chOff x="5315480" y="5453121"/>
              <a:chExt cx="1735395" cy="271332"/>
            </a:xfrm>
          </p:grpSpPr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BEB34242-407F-DB44-86EB-CB0D102DA49B}"/>
                  </a:ext>
                </a:extLst>
              </p:cNvPr>
              <p:cNvSpPr/>
              <p:nvPr/>
            </p:nvSpPr>
            <p:spPr>
              <a:xfrm>
                <a:off x="5315480" y="5453124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Arc 83">
                <a:extLst>
                  <a:ext uri="{FF2B5EF4-FFF2-40B4-BE49-F238E27FC236}">
                    <a16:creationId xmlns:a16="http://schemas.microsoft.com/office/drawing/2014/main" id="{B05E5A66-740A-CE4F-9B01-CBB957FA49B7}"/>
                  </a:ext>
                </a:extLst>
              </p:cNvPr>
              <p:cNvSpPr/>
              <p:nvPr/>
            </p:nvSpPr>
            <p:spPr>
              <a:xfrm flipH="1">
                <a:off x="5334348" y="5453121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E4432CC-ED64-3A4F-803A-BBDB37E78923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B6A8AFF-E1A4-0B4E-9863-782AE37878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93A5517-86DC-964E-BC51-C09D578E6E1B}"/>
                </a:ext>
              </a:extLst>
            </p:cNvPr>
            <p:cNvSpPr txBox="1"/>
            <p:nvPr/>
          </p:nvSpPr>
          <p:spPr>
            <a:xfrm>
              <a:off x="6389445" y="4875590"/>
              <a:ext cx="8402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Signals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16E8B1E-8ABD-9B48-89DD-A903A1512446}"/>
                </a:ext>
              </a:extLst>
            </p:cNvPr>
            <p:cNvSpPr txBox="1"/>
            <p:nvPr/>
          </p:nvSpPr>
          <p:spPr>
            <a:xfrm>
              <a:off x="4588982" y="4875590"/>
              <a:ext cx="11849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Actuations</a:t>
              </a: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4A1CA5DB-06B2-B149-8C12-018597AEDB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00800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F5BBB7BA-5AC1-7946-B82E-588BCF9C65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00800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0E0DCD3-0083-7B4C-923D-593D928C6742}"/>
                </a:ext>
              </a:extLst>
            </p:cNvPr>
            <p:cNvSpPr txBox="1"/>
            <p:nvPr/>
          </p:nvSpPr>
          <p:spPr>
            <a:xfrm>
              <a:off x="7425404" y="3068633"/>
              <a:ext cx="1109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Messages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565C8C7-63F4-6249-BB41-15F4A518C4D3}"/>
                </a:ext>
              </a:extLst>
            </p:cNvPr>
            <p:cNvSpPr txBox="1"/>
            <p:nvPr/>
          </p:nvSpPr>
          <p:spPr>
            <a:xfrm>
              <a:off x="7408838" y="2169921"/>
              <a:ext cx="11480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Objectives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037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Relies on </a:t>
            </a:r>
            <a:r>
              <a:rPr lang="en-US" dirty="0">
                <a:solidFill>
                  <a:schemeClr val="accent1"/>
                </a:solidFill>
              </a:rPr>
              <a:t>prediction</a:t>
            </a:r>
            <a:r>
              <a:rPr lang="en-US" dirty="0"/>
              <a:t> + </a:t>
            </a:r>
            <a:r>
              <a:rPr lang="en-US" dirty="0">
                <a:solidFill>
                  <a:schemeClr val="accent1"/>
                </a:solidFill>
              </a:rPr>
              <a:t>search</a:t>
            </a:r>
          </a:p>
          <a:p>
            <a:r>
              <a:rPr lang="en-US" dirty="0"/>
              <a:t>Uses </a:t>
            </a:r>
            <a:r>
              <a:rPr lang="en-US" dirty="0">
                <a:solidFill>
                  <a:schemeClr val="accent1"/>
                </a:solidFill>
              </a:rPr>
              <a:t>descriptive models </a:t>
            </a:r>
            <a:r>
              <a:rPr lang="en-US" dirty="0"/>
              <a:t>of the actions</a:t>
            </a:r>
          </a:p>
          <a:p>
            <a:pPr lvl="1"/>
            <a:r>
              <a:rPr lang="en-US" dirty="0"/>
              <a:t>Predict </a:t>
            </a:r>
            <a:r>
              <a:rPr lang="en-US" dirty="0">
                <a:solidFill>
                  <a:schemeClr val="accent1"/>
                </a:solidFill>
              </a:rPr>
              <a:t>what</a:t>
            </a:r>
            <a:r>
              <a:rPr lang="en-US" dirty="0"/>
              <a:t> the actions will do, but don’t tell </a:t>
            </a:r>
            <a:r>
              <a:rPr lang="en-US" dirty="0">
                <a:solidFill>
                  <a:schemeClr val="accent1"/>
                </a:solidFill>
              </a:rPr>
              <a:t>how</a:t>
            </a:r>
            <a:r>
              <a:rPr lang="en-US" i="1" dirty="0"/>
              <a:t> </a:t>
            </a:r>
            <a:r>
              <a:rPr lang="en-US" dirty="0"/>
              <a:t>to do them</a:t>
            </a:r>
          </a:p>
          <a:p>
            <a:r>
              <a:rPr lang="en-US" dirty="0"/>
              <a:t>Search over </a:t>
            </a:r>
            <a:r>
              <a:rPr lang="en-US" dirty="0">
                <a:solidFill>
                  <a:schemeClr val="accent1"/>
                </a:solidFill>
              </a:rPr>
              <a:t>predicted states</a:t>
            </a:r>
            <a:r>
              <a:rPr lang="en-US" i="1" dirty="0"/>
              <a:t> </a:t>
            </a:r>
            <a:r>
              <a:rPr lang="en-US" dirty="0"/>
              <a:t>and possible organizations of feasible actions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types of actions </a:t>
            </a:r>
          </a:p>
          <a:p>
            <a:pPr marL="803275" lvl="1" indent="-346075">
              <a:buFont typeface="Zapf Dingbats"/>
              <a:buChar char="➝"/>
            </a:pPr>
            <a:r>
              <a:rPr lang="en-US" dirty="0"/>
              <a:t>Different predictive models</a:t>
            </a:r>
          </a:p>
          <a:p>
            <a:pPr marL="803275" lvl="1" indent="-346075">
              <a:buFont typeface="Zapf Dingbats"/>
              <a:buChar char="➝"/>
            </a:pPr>
            <a:r>
              <a:rPr lang="en-US" dirty="0"/>
              <a:t>Different planning problems and techniques</a:t>
            </a:r>
          </a:p>
          <a:p>
            <a:pPr lvl="1"/>
            <a:r>
              <a:rPr lang="en-US" dirty="0"/>
              <a:t>Motion and manipulation pl.</a:t>
            </a:r>
          </a:p>
          <a:p>
            <a:pPr lvl="1"/>
            <a:r>
              <a:rPr lang="en-US" dirty="0"/>
              <a:t>Perception planning</a:t>
            </a:r>
          </a:p>
          <a:p>
            <a:pPr lvl="1"/>
            <a:r>
              <a:rPr lang="en-US" dirty="0"/>
              <a:t>Navigation planning</a:t>
            </a:r>
          </a:p>
          <a:p>
            <a:pPr lvl="1"/>
            <a:r>
              <a:rPr lang="en-US" dirty="0"/>
              <a:t>Communication planning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Task planning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7C2E-7F36-2942-9147-020C11518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72E9B4-F363-9B4D-9496-486BC4470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38" name="Right Arrow 37"/>
          <p:cNvSpPr/>
          <p:nvPr/>
        </p:nvSpPr>
        <p:spPr>
          <a:xfrm rot="1700925" flipH="1">
            <a:off x="6739448" y="4891031"/>
            <a:ext cx="2163013" cy="693728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Most AI planning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06116" y="5052491"/>
            <a:ext cx="3586217" cy="1004210"/>
            <a:chOff x="987652" y="5139383"/>
            <a:chExt cx="3586217" cy="1004210"/>
          </a:xfrm>
        </p:grpSpPr>
        <p:sp>
          <p:nvSpPr>
            <p:cNvPr id="23" name="Shape 150"/>
            <p:cNvSpPr/>
            <p:nvPr/>
          </p:nvSpPr>
          <p:spPr>
            <a:xfrm flipH="1">
              <a:off x="3322261" y="5155774"/>
              <a:ext cx="534884" cy="316917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4" name="Shape 151"/>
            <p:cNvSpPr/>
            <p:nvPr/>
          </p:nvSpPr>
          <p:spPr>
            <a:xfrm flipH="1" flipV="1">
              <a:off x="1250013" y="5622784"/>
              <a:ext cx="577112" cy="142049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5" name="Shape 152"/>
            <p:cNvSpPr/>
            <p:nvPr/>
          </p:nvSpPr>
          <p:spPr>
            <a:xfrm flipH="1" flipV="1">
              <a:off x="1251189" y="5615537"/>
              <a:ext cx="375876" cy="52805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6" name="Shape 153"/>
            <p:cNvSpPr/>
            <p:nvPr/>
          </p:nvSpPr>
          <p:spPr>
            <a:xfrm flipH="1" flipV="1">
              <a:off x="3326548" y="5475233"/>
              <a:ext cx="669383" cy="108699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7" name="Shape 154"/>
            <p:cNvSpPr/>
            <p:nvPr/>
          </p:nvSpPr>
          <p:spPr>
            <a:xfrm flipH="1" flipV="1">
              <a:off x="3326548" y="5487373"/>
              <a:ext cx="291041" cy="35250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39" name="Shape 164"/>
            <p:cNvSpPr/>
            <p:nvPr/>
          </p:nvSpPr>
          <p:spPr>
            <a:xfrm>
              <a:off x="4057061" y="5321111"/>
              <a:ext cx="516808" cy="468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marR="57799" defTabSz="1300480">
                <a:lnSpc>
                  <a:spcPct val="150000"/>
                </a:lnSpc>
                <a:spcBef>
                  <a:spcPts val="700"/>
                </a:spcBef>
                <a:defRPr sz="3800" i="1">
                  <a:solidFill>
                    <a:srgbClr val="0433FF"/>
                  </a:solidFill>
                  <a:uFill>
                    <a:solidFill>
                      <a:srgbClr val="011993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 i="0"/>
              </a:pP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• • •</a:t>
              </a:r>
              <a:endParaRPr sz="18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87652" y="5364556"/>
              <a:ext cx="2840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s</a:t>
              </a:r>
              <a:endParaRPr lang="en-US" sz="2000" baseline="-25000" dirty="0">
                <a:latin typeface="Times New Roman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27065" y="5139383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a</a:t>
              </a:r>
              <a:endParaRPr lang="en-US" sz="2000" baseline="-25000" dirty="0">
                <a:latin typeface="Times New Roman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71595" y="5247783"/>
              <a:ext cx="11753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>
                  <a:latin typeface="Times New Roman" charset="0"/>
                </a:rPr>
                <a:t>s</a:t>
              </a:r>
              <a:r>
                <a:rPr lang="en-US" sz="2000" dirty="0">
                  <a:latin typeface="Times New Roman" charset="0"/>
                </a:rPr>
                <a:t>′</a:t>
              </a:r>
              <a:r>
                <a:rPr lang="en-US" sz="2000" i="1" baseline="-25000" dirty="0">
                  <a:latin typeface="Times New Roman" charset="0"/>
                </a:rPr>
                <a:t> </a:t>
              </a:r>
              <a:r>
                <a:rPr lang="en-US" sz="2000" i="1" dirty="0">
                  <a:latin typeface="Times New Roman" charset="0"/>
                </a:rPr>
                <a:t>=</a:t>
              </a:r>
              <a:r>
                <a:rPr lang="en-US" sz="2000" i="1" baseline="-25000" dirty="0">
                  <a:latin typeface="Times New Roman" charset="0"/>
                </a:rPr>
                <a:t> </a:t>
              </a:r>
              <a:r>
                <a:rPr lang="el-GR" sz="2000" dirty="0">
                  <a:latin typeface="Times New Roman" charset="0"/>
                </a:rPr>
                <a:t>γ</a:t>
              </a:r>
              <a:r>
                <a:rPr lang="en-US" sz="2000" dirty="0">
                  <a:latin typeface="Times New Roman" charset="0"/>
                </a:rPr>
                <a:t>(</a:t>
              </a:r>
              <a:r>
                <a:rPr lang="en-US" sz="2000" i="1" dirty="0" err="1">
                  <a:latin typeface="Times New Roman" charset="0"/>
                </a:rPr>
                <a:t>s,a</a:t>
              </a:r>
              <a:r>
                <a:rPr lang="en-US" sz="2000" dirty="0">
                  <a:latin typeface="Times New Roman" charset="0"/>
                </a:rPr>
                <a:t>)</a:t>
              </a:r>
              <a:endParaRPr lang="en-US" sz="2000" baseline="-25000" dirty="0">
                <a:latin typeface="Times New Roman" charset="0"/>
              </a:endParaRPr>
            </a:p>
          </p:txBody>
        </p:sp>
        <p:sp>
          <p:nvSpPr>
            <p:cNvPr id="29" name="Shape 151"/>
            <p:cNvSpPr/>
            <p:nvPr/>
          </p:nvSpPr>
          <p:spPr>
            <a:xfrm flipH="1">
              <a:off x="1271703" y="5478455"/>
              <a:ext cx="912899" cy="12207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</p:grpSp>
    </p:spTree>
    <p:extLst>
      <p:ext uri="{BB962C8B-B14F-4D97-AF65-F5344CB8AC3E}">
        <p14:creationId xmlns:p14="http://schemas.microsoft.com/office/powerpoint/2010/main" val="126367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Acting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1613" y="1869260"/>
            <a:ext cx="3904152" cy="4307703"/>
          </a:xfrm>
        </p:spPr>
        <p:txBody>
          <a:bodyPr>
            <a:normAutofit/>
          </a:bodyPr>
          <a:lstStyle/>
          <a:p>
            <a:r>
              <a:rPr lang="en-US" dirty="0">
                <a:cs typeface="Times New Roman"/>
              </a:rPr>
              <a:t>Traditional “AI planning” view does not consider acting specially:</a:t>
            </a:r>
          </a:p>
          <a:p>
            <a:pPr lvl="1"/>
            <a:r>
              <a:rPr lang="en-US" dirty="0">
                <a:cs typeface="Times New Roman"/>
              </a:rPr>
              <a:t>Carrying out an action is just execution</a:t>
            </a:r>
          </a:p>
          <a:p>
            <a:pPr lvl="1"/>
            <a:r>
              <a:rPr lang="en-US" dirty="0">
                <a:cs typeface="Times New Roman"/>
              </a:rPr>
              <a:t>Doesn’t require the actor to think about how</a:t>
            </a:r>
          </a:p>
          <a:p>
            <a:r>
              <a:rPr lang="en-US" dirty="0">
                <a:solidFill>
                  <a:schemeClr val="accent1"/>
                </a:solidFill>
                <a:cs typeface="Times New Roman"/>
              </a:rPr>
              <a:t>Sometimes</a:t>
            </a:r>
            <a:r>
              <a:rPr lang="en-US" dirty="0">
                <a:cs typeface="Times New Roman"/>
              </a:rPr>
              <a:t> that’s true</a:t>
            </a:r>
          </a:p>
          <a:p>
            <a:pPr lvl="1"/>
            <a:r>
              <a:rPr lang="en-US" dirty="0">
                <a:cs typeface="Times New Roman"/>
              </a:rPr>
              <a:t>If the environment has been engineered to </a:t>
            </a:r>
            <a:r>
              <a:rPr lang="en-US" dirty="0">
                <a:solidFill>
                  <a:schemeClr val="accent1"/>
                </a:solidFill>
                <a:cs typeface="Times New Roman"/>
              </a:rPr>
              <a:t>make</a:t>
            </a:r>
            <a:r>
              <a:rPr lang="en-US" dirty="0">
                <a:cs typeface="Times New Roman"/>
              </a:rPr>
              <a:t> it true</a:t>
            </a:r>
          </a:p>
          <a:p>
            <a:r>
              <a:rPr lang="en-US" dirty="0">
                <a:cs typeface="Times New Roman"/>
              </a:rPr>
              <a:t>Usually acting is more complicated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911D5D-4D98-E64B-A8C6-76F6E51F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2980A6-19B6-494C-942F-871E0F71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4D4C56-72A5-F941-AE18-02193C8CEADE}"/>
              </a:ext>
            </a:extLst>
          </p:cNvPr>
          <p:cNvGrpSpPr/>
          <p:nvPr/>
        </p:nvGrpSpPr>
        <p:grpSpPr>
          <a:xfrm>
            <a:off x="4381125" y="1925141"/>
            <a:ext cx="4745862" cy="4195940"/>
            <a:chOff x="4556567" y="1651592"/>
            <a:chExt cx="4745862" cy="41959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F24A787-F018-C744-95DC-7D1FBB7CD3CE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</a:rPr>
                <a:t>Actor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E6ECEBB-1EF0-2940-A41E-D81C1545CAFD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Deliberation components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C4A483A-0399-0744-915D-3FA92620D224}"/>
                </a:ext>
              </a:extLst>
            </p:cNvPr>
            <p:cNvSpPr txBox="1"/>
            <p:nvPr/>
          </p:nvSpPr>
          <p:spPr>
            <a:xfrm>
              <a:off x="6192613" y="2480733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Planning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C819DA-9D1E-E74F-9C4B-93D111CCE4A9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Acting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9471592-41AB-B240-BE25-559BB5D670C2}"/>
                </a:ext>
              </a:extLst>
            </p:cNvPr>
            <p:cNvCxnSpPr>
              <a:stCxn id="42" idx="0"/>
              <a:endCxn id="41" idx="1"/>
            </p:cNvCxnSpPr>
            <p:nvPr/>
          </p:nvCxnSpPr>
          <p:spPr>
            <a:xfrm flipV="1">
              <a:off x="5496607" y="2665399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AC08FC0-DEFD-B146-B9D6-F461370C8AA5}"/>
                </a:ext>
              </a:extLst>
            </p:cNvPr>
            <p:cNvCxnSpPr>
              <a:stCxn id="41" idx="2"/>
              <a:endCxn id="42" idx="3"/>
            </p:cNvCxnSpPr>
            <p:nvPr/>
          </p:nvCxnSpPr>
          <p:spPr>
            <a:xfrm flipH="1">
              <a:off x="5994401" y="2850065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E89A2AB-703B-BE48-B90A-61FD36E071F8}"/>
                </a:ext>
              </a:extLst>
            </p:cNvPr>
            <p:cNvSpPr txBox="1"/>
            <p:nvPr/>
          </p:nvSpPr>
          <p:spPr>
            <a:xfrm>
              <a:off x="5038790" y="248073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Queries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635016D-138D-4B45-B126-3885E03517B6}"/>
                </a:ext>
              </a:extLst>
            </p:cNvPr>
            <p:cNvSpPr txBox="1"/>
            <p:nvPr/>
          </p:nvSpPr>
          <p:spPr>
            <a:xfrm>
              <a:off x="6348807" y="2994707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Plans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92CD27ED-72D0-134C-8E12-69E3ED7CABF6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25E6C65-D812-3448-83C1-4CE7DD6CED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9E79DA-40E9-454E-BE27-D613F91BA24A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Execution platform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4F7BF6-BF70-F445-A7AC-1EEA605A54F7}"/>
                </a:ext>
              </a:extLst>
            </p:cNvPr>
            <p:cNvSpPr txBox="1"/>
            <p:nvPr/>
          </p:nvSpPr>
          <p:spPr>
            <a:xfrm>
              <a:off x="6381222" y="3649638"/>
              <a:ext cx="9774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 err="1">
                  <a:solidFill>
                    <a:schemeClr val="tx2"/>
                  </a:solidFill>
                </a:rPr>
                <a:t>Percepts</a:t>
              </a:r>
              <a:endParaRPr lang="en-GB" i="1" dirty="0">
                <a:solidFill>
                  <a:schemeClr val="tx2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2F18EBF-BEA6-0B40-973D-B029020825E5}"/>
                </a:ext>
              </a:extLst>
            </p:cNvPr>
            <p:cNvSpPr txBox="1"/>
            <p:nvPr/>
          </p:nvSpPr>
          <p:spPr>
            <a:xfrm>
              <a:off x="4580759" y="3649638"/>
              <a:ext cx="12346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Commands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94A6F82-2238-8546-B1A6-28034D017C94}"/>
                </a:ext>
              </a:extLst>
            </p:cNvPr>
            <p:cNvSpPr txBox="1"/>
            <p:nvPr/>
          </p:nvSpPr>
          <p:spPr>
            <a:xfrm>
              <a:off x="8546901" y="2465801"/>
              <a:ext cx="7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</a:rPr>
                <a:t>actors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6D36CDE-72FC-F640-B82A-A1237AAD9844}"/>
                </a:ext>
              </a:extLst>
            </p:cNvPr>
            <p:cNvSpPr txBox="1"/>
            <p:nvPr/>
          </p:nvSpPr>
          <p:spPr>
            <a:xfrm>
              <a:off x="5394643" y="5478200"/>
              <a:ext cx="159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External world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43DD32B-D787-0C42-9E75-0D47AF375E42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5AA5FE08-8422-5044-8A31-E38411017328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Arc 66">
                <a:extLst>
                  <a:ext uri="{FF2B5EF4-FFF2-40B4-BE49-F238E27FC236}">
                    <a16:creationId xmlns:a16="http://schemas.microsoft.com/office/drawing/2014/main" id="{9A760ABA-7321-8842-9385-3A575495AC5B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D6D49B4-B9E8-644D-BC50-F2EA7F2E7853}"/>
                </a:ext>
              </a:extLst>
            </p:cNvPr>
            <p:cNvGrpSpPr/>
            <p:nvPr/>
          </p:nvGrpSpPr>
          <p:grpSpPr>
            <a:xfrm rot="16200000">
              <a:off x="7775834" y="2694396"/>
              <a:ext cx="1735395" cy="271332"/>
              <a:chOff x="5315480" y="5453121"/>
              <a:chExt cx="1735395" cy="271332"/>
            </a:xfrm>
          </p:grpSpPr>
          <p:sp>
            <p:nvSpPr>
              <p:cNvPr id="64" name="Arc 63">
                <a:extLst>
                  <a:ext uri="{FF2B5EF4-FFF2-40B4-BE49-F238E27FC236}">
                    <a16:creationId xmlns:a16="http://schemas.microsoft.com/office/drawing/2014/main" id="{500B86EC-FCFB-5F48-9B2E-09003103F8E4}"/>
                  </a:ext>
                </a:extLst>
              </p:cNvPr>
              <p:cNvSpPr/>
              <p:nvPr/>
            </p:nvSpPr>
            <p:spPr>
              <a:xfrm>
                <a:off x="5315480" y="5453124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Arc 64">
                <a:extLst>
                  <a:ext uri="{FF2B5EF4-FFF2-40B4-BE49-F238E27FC236}">
                    <a16:creationId xmlns:a16="http://schemas.microsoft.com/office/drawing/2014/main" id="{82792D55-3EEA-6C4E-90BD-A1957BB48670}"/>
                  </a:ext>
                </a:extLst>
              </p:cNvPr>
              <p:cNvSpPr/>
              <p:nvPr/>
            </p:nvSpPr>
            <p:spPr>
              <a:xfrm flipH="1">
                <a:off x="5334348" y="5453121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D625D0F-B611-3744-8FD4-69AED123D200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BC28A24-B206-FE4A-A8F0-A5434D5539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5E3A1A3-EA2D-A84A-8297-A60AD684926C}"/>
                </a:ext>
              </a:extLst>
            </p:cNvPr>
            <p:cNvSpPr txBox="1"/>
            <p:nvPr/>
          </p:nvSpPr>
          <p:spPr>
            <a:xfrm>
              <a:off x="6389445" y="4875590"/>
              <a:ext cx="8402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Signals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7CBCD7F-8BC8-434D-B5EA-7CCB220A290D}"/>
                </a:ext>
              </a:extLst>
            </p:cNvPr>
            <p:cNvSpPr txBox="1"/>
            <p:nvPr/>
          </p:nvSpPr>
          <p:spPr>
            <a:xfrm>
              <a:off x="4588982" y="4875590"/>
              <a:ext cx="11849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Actuations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6F951E7-0FA5-1046-90E4-7EA0418A5B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00800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52C5D938-3FA0-1D4B-9927-5C3A10A25E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00800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755F77B-1CED-474A-9DD8-04C37556688F}"/>
                </a:ext>
              </a:extLst>
            </p:cNvPr>
            <p:cNvSpPr txBox="1"/>
            <p:nvPr/>
          </p:nvSpPr>
          <p:spPr>
            <a:xfrm>
              <a:off x="7425404" y="3068633"/>
              <a:ext cx="1109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Messages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CB53124-D9A2-0147-B07E-C23C4EB375A2}"/>
                </a:ext>
              </a:extLst>
            </p:cNvPr>
            <p:cNvSpPr txBox="1"/>
            <p:nvPr/>
          </p:nvSpPr>
          <p:spPr>
            <a:xfrm>
              <a:off x="7408838" y="2169921"/>
              <a:ext cx="11480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Objectives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413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Acting as Execution</a:t>
            </a:r>
          </a:p>
        </p:txBody>
      </p:sp>
      <p:pic>
        <p:nvPicPr>
          <p:cNvPr id="6" name="media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2088" y="2322513"/>
            <a:ext cx="6219825" cy="342106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B3B1D0-C932-4F4B-8A6C-FEDA3AC53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B2158-EC40-F349-853D-2FF82EA9B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396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Deliberative Acting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Actor is situated in a dynamic unpredictable environment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Adapt actions to current context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React to events</a:t>
            </a:r>
            <a:endParaRPr lang="en-US" i="1" dirty="0"/>
          </a:p>
          <a:p>
            <a:r>
              <a:rPr lang="en-US" dirty="0"/>
              <a:t>Relies on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Operational models</a:t>
            </a:r>
            <a:r>
              <a:rPr lang="en-US" i="1" dirty="0"/>
              <a:t> </a:t>
            </a:r>
            <a:r>
              <a:rPr lang="en-US" dirty="0"/>
              <a:t>telling </a:t>
            </a:r>
            <a:r>
              <a:rPr lang="en-US" dirty="0">
                <a:solidFill>
                  <a:schemeClr val="accent1"/>
                </a:solidFill>
              </a:rPr>
              <a:t>how</a:t>
            </a:r>
            <a:r>
              <a:rPr lang="en-US" i="1" dirty="0"/>
              <a:t> </a:t>
            </a:r>
            <a:r>
              <a:rPr lang="en-US" dirty="0"/>
              <a:t>to perform the actions</a:t>
            </a:r>
          </a:p>
          <a:p>
            <a:pPr lvl="1"/>
            <a:r>
              <a:rPr lang="en-US" dirty="0"/>
              <a:t>Observations of </a:t>
            </a:r>
            <a:r>
              <a:rPr lang="en-US" dirty="0">
                <a:solidFill>
                  <a:schemeClr val="accent1"/>
                </a:solidFill>
              </a:rPr>
              <a:t>current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7DCAB6-E2B1-5942-BE20-BB29720F7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88DDC7F-C6FE-EC4F-910C-B3678211A9D3}"/>
              </a:ext>
            </a:extLst>
          </p:cNvPr>
          <p:cNvGrpSpPr/>
          <p:nvPr/>
        </p:nvGrpSpPr>
        <p:grpSpPr>
          <a:xfrm>
            <a:off x="1773575" y="4298552"/>
            <a:ext cx="5598074" cy="1746198"/>
            <a:chOff x="1410173" y="4584541"/>
            <a:chExt cx="5598074" cy="1746198"/>
          </a:xfrm>
        </p:grpSpPr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C07B7879-C47D-6B45-AD46-B8B3C524FC29}"/>
                </a:ext>
              </a:extLst>
            </p:cNvPr>
            <p:cNvSpPr/>
            <p:nvPr/>
          </p:nvSpPr>
          <p:spPr>
            <a:xfrm rot="16200000">
              <a:off x="1684801" y="4768883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65BE5DC5-EDFD-E04F-BF7F-F358F768E7B0}"/>
                </a:ext>
              </a:extLst>
            </p:cNvPr>
            <p:cNvSpPr/>
            <p:nvPr/>
          </p:nvSpPr>
          <p:spPr>
            <a:xfrm rot="16200000">
              <a:off x="2072333" y="4820897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CCCD031F-55E7-404F-AB9C-C1069EDCDFE3}"/>
                </a:ext>
              </a:extLst>
            </p:cNvPr>
            <p:cNvSpPr/>
            <p:nvPr/>
          </p:nvSpPr>
          <p:spPr>
            <a:xfrm rot="16200000">
              <a:off x="2459866" y="5142208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5EDD33E6-6D91-3B4B-89B2-0D15E3DF79D0}"/>
                </a:ext>
              </a:extLst>
            </p:cNvPr>
            <p:cNvSpPr/>
            <p:nvPr/>
          </p:nvSpPr>
          <p:spPr>
            <a:xfrm rot="16200000">
              <a:off x="3057017" y="5233151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ADD01C5B-D289-4E42-A26C-C00DEEB6D29E}"/>
                </a:ext>
              </a:extLst>
            </p:cNvPr>
            <p:cNvSpPr/>
            <p:nvPr/>
          </p:nvSpPr>
          <p:spPr>
            <a:xfrm rot="16200000">
              <a:off x="3599014" y="5180364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F600D00F-8F7B-D942-A005-32C6DD9E5234}"/>
                </a:ext>
              </a:extLst>
            </p:cNvPr>
            <p:cNvSpPr/>
            <p:nvPr/>
          </p:nvSpPr>
          <p:spPr>
            <a:xfrm rot="16200000">
              <a:off x="5741363" y="5223550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21F92BE-3197-B745-9D9D-8AE88DBC65B9}"/>
                </a:ext>
              </a:extLst>
            </p:cNvPr>
            <p:cNvCxnSpPr>
              <a:cxnSpLocks/>
              <a:stCxn id="5" idx="0"/>
              <a:endCxn id="7" idx="0"/>
            </p:cNvCxnSpPr>
            <p:nvPr/>
          </p:nvCxnSpPr>
          <p:spPr>
            <a:xfrm>
              <a:off x="1410174" y="5454991"/>
              <a:ext cx="387532" cy="520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F5230C-9CA0-9D45-9823-048B6328C83D}"/>
                </a:ext>
              </a:extLst>
            </p:cNvPr>
            <p:cNvCxnSpPr>
              <a:cxnSpLocks/>
              <a:stCxn id="7" idx="0"/>
              <a:endCxn id="8" idx="0"/>
            </p:cNvCxnSpPr>
            <p:nvPr/>
          </p:nvCxnSpPr>
          <p:spPr>
            <a:xfrm>
              <a:off x="1797706" y="5507005"/>
              <a:ext cx="387533" cy="32131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E97DFB-2162-AA4B-90EA-B7B36FE3FE9E}"/>
                </a:ext>
              </a:extLst>
            </p:cNvPr>
            <p:cNvCxnSpPr>
              <a:cxnSpLocks/>
              <a:stCxn id="8" idx="0"/>
              <a:endCxn id="9" idx="0"/>
            </p:cNvCxnSpPr>
            <p:nvPr/>
          </p:nvCxnSpPr>
          <p:spPr>
            <a:xfrm>
              <a:off x="2185239" y="5828316"/>
              <a:ext cx="597151" cy="90943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E5DBB6-00CB-FB4F-A428-CBFDDAD6F5CE}"/>
                </a:ext>
              </a:extLst>
            </p:cNvPr>
            <p:cNvCxnSpPr>
              <a:cxnSpLocks/>
              <a:stCxn id="9" idx="0"/>
              <a:endCxn id="10" idx="0"/>
            </p:cNvCxnSpPr>
            <p:nvPr/>
          </p:nvCxnSpPr>
          <p:spPr>
            <a:xfrm flipV="1">
              <a:off x="2782390" y="5866472"/>
              <a:ext cx="541997" cy="5278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57B204-EF0F-E241-9494-48A12B09118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>
              <a:off x="5466736" y="5909658"/>
              <a:ext cx="1057733" cy="12158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EE10C21-8537-D549-98A6-7D357058ECC4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4638519" y="5909657"/>
              <a:ext cx="828217" cy="1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61B27F-D609-E443-9A93-A32FBED6CAB1}"/>
                </a:ext>
              </a:extLst>
            </p:cNvPr>
            <p:cNvSpPr txBox="1"/>
            <p:nvPr/>
          </p:nvSpPr>
          <p:spPr>
            <a:xfrm>
              <a:off x="5466735" y="4584541"/>
              <a:ext cx="15415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</a:rPr>
                <a:t>Planning stage</a:t>
              </a:r>
            </a:p>
            <a:p>
              <a:r>
                <a:rPr lang="en-GB" dirty="0">
                  <a:solidFill>
                    <a:srgbClr val="FFC000"/>
                  </a:solidFill>
                </a:rPr>
                <a:t>Acting stage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17EF7BF-DF73-6F41-AF96-A191C2234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32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Deliberative Acting</a:t>
            </a:r>
          </a:p>
        </p:txBody>
      </p:sp>
      <p:pic>
        <p:nvPicPr>
          <p:cNvPr id="7" name="New Caledonian Crow.mov"/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292350" y="2322513"/>
            <a:ext cx="4560888" cy="342106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FAC1C3-277A-0D4F-B417-752356E5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EB35A-6A2B-194F-AA0E-7A5E7BE64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143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3EDED-3FC4-C941-A165-056F685A0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E28D8-76F6-0B47-935A-5556D880ED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1613" y="1869260"/>
            <a:ext cx="3791340" cy="430770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GB" dirty="0"/>
              <a:t>Actors are organised into physical subsystems</a:t>
            </a:r>
          </a:p>
          <a:p>
            <a:r>
              <a:rPr lang="en-GB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GB" dirty="0"/>
              <a:t>Different techniques</a:t>
            </a:r>
          </a:p>
          <a:p>
            <a:pPr lvl="2"/>
            <a:r>
              <a:rPr lang="en-GB" dirty="0"/>
              <a:t>At different levels</a:t>
            </a:r>
          </a:p>
          <a:p>
            <a:pPr lvl="2"/>
            <a:r>
              <a:rPr lang="en-GB" dirty="0"/>
              <a:t>In different subsystems at same level</a:t>
            </a:r>
          </a:p>
          <a:p>
            <a:r>
              <a:rPr lang="en-GB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GB" dirty="0"/>
              <a:t>Can’t plan everything in advance</a:t>
            </a:r>
          </a:p>
          <a:p>
            <a:pPr lvl="1"/>
            <a:r>
              <a:rPr lang="en-GB" dirty="0"/>
              <a:t>Plans are abstract and partial until more detail is needed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F704D-F499-244F-844B-F80EBEEC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16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295DE-532A-264E-A11F-D4461FA1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ACF2A33-45A8-824A-90EA-40906A702FD7}"/>
              </a:ext>
            </a:extLst>
          </p:cNvPr>
          <p:cNvGrpSpPr/>
          <p:nvPr/>
        </p:nvGrpSpPr>
        <p:grpSpPr>
          <a:xfrm>
            <a:off x="4381125" y="1925141"/>
            <a:ext cx="4745862" cy="4195940"/>
            <a:chOff x="4556567" y="1651592"/>
            <a:chExt cx="4745862" cy="41959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E8F8A8-695E-E443-ABB2-8B81A29D24F1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</a:rPr>
                <a:t>Actor</a:t>
              </a:r>
              <a:endParaRPr lang="en-GB" dirty="0">
                <a:solidFill>
                  <a:schemeClr val="tx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102CB7-A80F-8946-B72F-B955CF968523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Deliberation components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92CD31B-30FB-5A4E-8E34-45CA17AD62E2}"/>
                </a:ext>
              </a:extLst>
            </p:cNvPr>
            <p:cNvSpPr txBox="1"/>
            <p:nvPr/>
          </p:nvSpPr>
          <p:spPr>
            <a:xfrm>
              <a:off x="6192613" y="2480733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Planning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94F84C-A468-D34C-A658-D967703F965B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Acting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248FDD1-05A6-364D-A9B0-EAB6DF84F972}"/>
                </a:ext>
              </a:extLst>
            </p:cNvPr>
            <p:cNvCxnSpPr>
              <a:stCxn id="11" idx="0"/>
              <a:endCxn id="10" idx="1"/>
            </p:cNvCxnSpPr>
            <p:nvPr/>
          </p:nvCxnSpPr>
          <p:spPr>
            <a:xfrm flipV="1">
              <a:off x="5496607" y="2665399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1F41A5D-4C60-374E-B7E5-FEDF084BA9AC}"/>
                </a:ext>
              </a:extLst>
            </p:cNvPr>
            <p:cNvCxnSpPr>
              <a:stCxn id="10" idx="2"/>
              <a:endCxn id="11" idx="3"/>
            </p:cNvCxnSpPr>
            <p:nvPr/>
          </p:nvCxnSpPr>
          <p:spPr>
            <a:xfrm flipH="1">
              <a:off x="5994401" y="2850065"/>
              <a:ext cx="696006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0733B4-FD59-2346-9B43-A047146226A6}"/>
                </a:ext>
              </a:extLst>
            </p:cNvPr>
            <p:cNvSpPr txBox="1"/>
            <p:nvPr/>
          </p:nvSpPr>
          <p:spPr>
            <a:xfrm>
              <a:off x="5038790" y="248073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Queries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07FD03-E5B6-D848-928C-DE3DB5E475A6}"/>
                </a:ext>
              </a:extLst>
            </p:cNvPr>
            <p:cNvSpPr txBox="1"/>
            <p:nvPr/>
          </p:nvSpPr>
          <p:spPr>
            <a:xfrm>
              <a:off x="6348807" y="2994707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Plans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D7C3F96-DCA3-5549-83A9-CFDFDD48B033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49CE1E8-31E8-C640-9305-97ABE3A7E1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321F89-6AAF-014B-A8EE-9B9D73FAAD98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</a:rPr>
                <a:t>Execution platform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E829A2-D8A3-B04B-AB84-8DFB44F7C94B}"/>
                </a:ext>
              </a:extLst>
            </p:cNvPr>
            <p:cNvSpPr txBox="1"/>
            <p:nvPr/>
          </p:nvSpPr>
          <p:spPr>
            <a:xfrm>
              <a:off x="6381222" y="3649638"/>
              <a:ext cx="97744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 err="1">
                  <a:solidFill>
                    <a:schemeClr val="tx2"/>
                  </a:solidFill>
                </a:rPr>
                <a:t>Percepts</a:t>
              </a:r>
              <a:endParaRPr lang="en-GB" i="1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1C588AF-CBB8-D343-B543-FC46D3E0B53D}"/>
                </a:ext>
              </a:extLst>
            </p:cNvPr>
            <p:cNvSpPr txBox="1"/>
            <p:nvPr/>
          </p:nvSpPr>
          <p:spPr>
            <a:xfrm>
              <a:off x="4580759" y="3649638"/>
              <a:ext cx="12346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</a:rPr>
                <a:t>Commands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228276-38BF-BB4D-A276-8B6B80B52961}"/>
                </a:ext>
              </a:extLst>
            </p:cNvPr>
            <p:cNvSpPr txBox="1"/>
            <p:nvPr/>
          </p:nvSpPr>
          <p:spPr>
            <a:xfrm>
              <a:off x="8546901" y="2465801"/>
              <a:ext cx="7555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</a:rPr>
                <a:t>actors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3C6908-3773-8C45-B3E9-DFC19A37DE34}"/>
                </a:ext>
              </a:extLst>
            </p:cNvPr>
            <p:cNvSpPr txBox="1"/>
            <p:nvPr/>
          </p:nvSpPr>
          <p:spPr>
            <a:xfrm>
              <a:off x="5394643" y="5478200"/>
              <a:ext cx="1593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</a:rPr>
                <a:t>External world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34E5398-87CE-7B4F-98EA-A7809823ED36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9750B957-4710-074C-8519-C72D35A18D86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5D2D955A-053E-5E45-A957-511EE4637186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93210A2-A279-E740-B9DD-B8681C096D65}"/>
                </a:ext>
              </a:extLst>
            </p:cNvPr>
            <p:cNvGrpSpPr/>
            <p:nvPr/>
          </p:nvGrpSpPr>
          <p:grpSpPr>
            <a:xfrm rot="16200000">
              <a:off x="7775834" y="2694396"/>
              <a:ext cx="1735395" cy="271332"/>
              <a:chOff x="5315480" y="5453121"/>
              <a:chExt cx="1735395" cy="271332"/>
            </a:xfrm>
          </p:grpSpPr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10B33E73-61CB-B146-92EA-E6FE06A2DCDE}"/>
                  </a:ext>
                </a:extLst>
              </p:cNvPr>
              <p:cNvSpPr/>
              <p:nvPr/>
            </p:nvSpPr>
            <p:spPr>
              <a:xfrm>
                <a:off x="5315480" y="5453124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1AB1AE17-AF28-8244-A183-4A863F10C06F}"/>
                  </a:ext>
                </a:extLst>
              </p:cNvPr>
              <p:cNvSpPr/>
              <p:nvPr/>
            </p:nvSpPr>
            <p:spPr>
              <a:xfrm flipH="1">
                <a:off x="5334348" y="5453121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3CEA241-8602-BC4F-9ECC-0F155410F69A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6483838-E83F-0D43-BEB1-EBC51B7144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90A910-B860-074B-AFF8-C279AC7F1EF6}"/>
                </a:ext>
              </a:extLst>
            </p:cNvPr>
            <p:cNvSpPr txBox="1"/>
            <p:nvPr/>
          </p:nvSpPr>
          <p:spPr>
            <a:xfrm>
              <a:off x="6389445" y="4875590"/>
              <a:ext cx="84029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Signals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C1BD5BC-F908-AD4A-A072-A5B407A9FDA9}"/>
                </a:ext>
              </a:extLst>
            </p:cNvPr>
            <p:cNvSpPr txBox="1"/>
            <p:nvPr/>
          </p:nvSpPr>
          <p:spPr>
            <a:xfrm>
              <a:off x="4588982" y="4875590"/>
              <a:ext cx="118494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Actuations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858C005-AAEA-E14F-9305-8D73294864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00800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6637F59-4A85-A545-AB12-4EF6E04C6B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00800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4869602-AA79-7E42-9A55-807791E7E7AD}"/>
                </a:ext>
              </a:extLst>
            </p:cNvPr>
            <p:cNvSpPr txBox="1"/>
            <p:nvPr/>
          </p:nvSpPr>
          <p:spPr>
            <a:xfrm>
              <a:off x="7425404" y="3068633"/>
              <a:ext cx="11095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Messages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7C6F016-6FE8-334A-9634-F63180D4EB3B}"/>
                </a:ext>
              </a:extLst>
            </p:cNvPr>
            <p:cNvSpPr txBox="1"/>
            <p:nvPr/>
          </p:nvSpPr>
          <p:spPr>
            <a:xfrm>
              <a:off x="7408838" y="2169921"/>
              <a:ext cx="11480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</a:rPr>
                <a:t>Objectives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258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Service Robot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3C08C-9599-2044-8FD0-AFCE08F64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17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US" dirty="0"/>
              <a:t>Higher levels: more planning</a:t>
            </a:r>
          </a:p>
          <a:p>
            <a:pPr lvl="1"/>
            <a:r>
              <a:rPr lang="en-US" dirty="0"/>
              <a:t>Lower levels: more acting</a:t>
            </a:r>
          </a:p>
          <a:p>
            <a:r>
              <a:rPr lang="en-US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US" dirty="0"/>
              <a:t>bring </a:t>
            </a:r>
            <a:r>
              <a:rPr lang="en-US" dirty="0">
                <a:latin typeface="Calibri"/>
                <a:cs typeface="Calibri"/>
              </a:rPr>
              <a:t>o7 </a:t>
            </a:r>
            <a:r>
              <a:rPr lang="en-US" dirty="0"/>
              <a:t>to </a:t>
            </a:r>
            <a:r>
              <a:rPr lang="en-US" dirty="0">
                <a:latin typeface="Calibri"/>
                <a:cs typeface="Calibri"/>
              </a:rPr>
              <a:t>room2</a:t>
            </a:r>
            <a:r>
              <a:rPr lang="en-US" dirty="0">
                <a:cs typeface="Times New Roman"/>
              </a:rPr>
              <a:t>: abstract steps</a:t>
            </a:r>
          </a:p>
          <a:p>
            <a:pPr lvl="1"/>
            <a:r>
              <a:rPr lang="en-US" dirty="0"/>
              <a:t>navigate to </a:t>
            </a:r>
            <a:r>
              <a:rPr lang="en-US" dirty="0">
                <a:latin typeface="Calibri" charset="0"/>
              </a:rPr>
              <a:t>room1</a:t>
            </a:r>
            <a:r>
              <a:rPr lang="en-US" dirty="0"/>
              <a:t>: path planning</a:t>
            </a:r>
          </a:p>
          <a:p>
            <a:pPr lvl="1"/>
            <a:r>
              <a:rPr lang="en-US" dirty="0"/>
              <a:t>open door: reactive</a:t>
            </a:r>
          </a:p>
          <a:p>
            <a:r>
              <a:rPr lang="en-US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US" dirty="0"/>
              <a:t>Is </a:t>
            </a:r>
            <a:r>
              <a:rPr lang="en-US" dirty="0">
                <a:cs typeface="Calibri"/>
              </a:rPr>
              <a:t>o7</a:t>
            </a:r>
            <a:r>
              <a:rPr lang="en-US" dirty="0"/>
              <a:t> really in </a:t>
            </a:r>
            <a:r>
              <a:rPr lang="en-US" dirty="0">
                <a:cs typeface="Calibri"/>
              </a:rPr>
              <a:t>room1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kind of door?</a:t>
            </a:r>
          </a:p>
          <a:p>
            <a:pPr lvl="1"/>
            <a:r>
              <a:rPr lang="en-US" dirty="0"/>
              <a:t>Close enough to the doorknob?</a:t>
            </a:r>
          </a:p>
          <a:p>
            <a:pPr lvl="1"/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4767F25-5F0C-014D-86BA-17C220BF2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7784018-BDE7-424D-9600-43F4ABD183FB}"/>
              </a:ext>
            </a:extLst>
          </p:cNvPr>
          <p:cNvGrpSpPr/>
          <p:nvPr/>
        </p:nvGrpSpPr>
        <p:grpSpPr>
          <a:xfrm>
            <a:off x="4572612" y="1683937"/>
            <a:ext cx="4409460" cy="4360813"/>
            <a:chOff x="4572612" y="1683937"/>
            <a:chExt cx="4409460" cy="4360813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 rot="5400000">
              <a:off x="6618786" y="3681465"/>
              <a:ext cx="4360811" cy="365760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tIns="0" bIns="45720" anchor="ctr"/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ingdings" charset="2"/>
                <a:buChar char="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 Grande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Grande" charset="0"/>
                <a:buChar char="–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–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Times-Roman" charset="0"/>
                <a:buChar char="•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Times-Roman" charset="0"/>
                <a:buChar char="-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 algn="ctr">
                <a:buNone/>
                <a:tabLst>
                  <a:tab pos="4528800" algn="r"/>
                </a:tabLst>
              </a:pPr>
              <a:r>
                <a:rPr lang="en-US" kern="0" dirty="0">
                  <a:latin typeface="Calibri" charset="0"/>
                  <a:ea typeface="Calibri" charset="0"/>
                  <a:cs typeface="Calibri" charset="0"/>
                </a:rPr>
                <a:t>Planning	Acting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FA148C-0071-CE49-B6D2-82F07BAC666F}"/>
                </a:ext>
              </a:extLst>
            </p:cNvPr>
            <p:cNvGrpSpPr/>
            <p:nvPr/>
          </p:nvGrpSpPr>
          <p:grpSpPr>
            <a:xfrm>
              <a:off x="4572612" y="1683937"/>
              <a:ext cx="3906155" cy="4360813"/>
              <a:chOff x="3937725" y="1602568"/>
              <a:chExt cx="3906155" cy="436081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A35BEC3-AFD9-D142-A5EC-2F6E5FFF096C}"/>
                  </a:ext>
                </a:extLst>
              </p:cNvPr>
              <p:cNvSpPr/>
              <p:nvPr/>
            </p:nvSpPr>
            <p:spPr>
              <a:xfrm>
                <a:off x="4217155" y="2986026"/>
                <a:ext cx="3452141" cy="516297"/>
              </a:xfrm>
              <a:prstGeom prst="roundRect">
                <a:avLst/>
              </a:prstGeom>
              <a:noFill/>
              <a:ln w="12700"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733951-A2D4-9441-98C7-446659EFE4C1}"/>
                  </a:ext>
                </a:extLst>
              </p:cNvPr>
              <p:cNvSpPr txBox="1"/>
              <p:nvPr/>
            </p:nvSpPr>
            <p:spPr>
              <a:xfrm>
                <a:off x="5015569" y="1602568"/>
                <a:ext cx="1855311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respond to user requests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21BD0E-0F6A-0D48-A806-1DF39D6FF2CB}"/>
                  </a:ext>
                </a:extLst>
              </p:cNvPr>
              <p:cNvSpPr txBox="1"/>
              <p:nvPr/>
            </p:nvSpPr>
            <p:spPr>
              <a:xfrm>
                <a:off x="5282700" y="2246284"/>
                <a:ext cx="1333053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bring </a:t>
                </a:r>
                <a:r>
                  <a:rPr lang="en-GB" sz="1400" dirty="0">
                    <a:latin typeface="Courier" pitchFamily="2" charset="0"/>
                  </a:rPr>
                  <a:t>o7</a:t>
                </a:r>
                <a:r>
                  <a:rPr lang="en-GB" sz="1400" dirty="0"/>
                  <a:t> to </a:t>
                </a:r>
                <a:r>
                  <a:rPr lang="en-GB" sz="1400" dirty="0">
                    <a:latin typeface="Courier" pitchFamily="2" charset="0"/>
                  </a:rPr>
                  <a:t>loc2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5C77FC-AE59-994B-899C-9EC47F3FF4EA}"/>
                  </a:ext>
                </a:extLst>
              </p:cNvPr>
              <p:cNvSpPr txBox="1"/>
              <p:nvPr/>
            </p:nvSpPr>
            <p:spPr>
              <a:xfrm>
                <a:off x="4284166" y="3030978"/>
                <a:ext cx="592080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go to </a:t>
                </a:r>
              </a:p>
              <a:p>
                <a:pPr algn="ctr"/>
                <a:r>
                  <a:rPr lang="en-GB" sz="1400" dirty="0"/>
                  <a:t>hallway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CA95DF-40AA-BF45-8214-8BFD14726790}"/>
                  </a:ext>
                </a:extLst>
              </p:cNvPr>
              <p:cNvSpPr txBox="1"/>
              <p:nvPr/>
            </p:nvSpPr>
            <p:spPr>
              <a:xfrm>
                <a:off x="4923973" y="3030978"/>
                <a:ext cx="727117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navigate </a:t>
                </a:r>
              </a:p>
              <a:p>
                <a:pPr algn="ctr"/>
                <a:r>
                  <a:rPr lang="en-GB" sz="1400" dirty="0"/>
                  <a:t>to</a:t>
                </a:r>
                <a:r>
                  <a:rPr lang="en-GB" sz="1400" dirty="0">
                    <a:latin typeface="Courier" pitchFamily="2" charset="0"/>
                  </a:rPr>
                  <a:t> loc1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A67BF5-1CB7-F447-8096-3B4D905E1535}"/>
                  </a:ext>
                </a:extLst>
              </p:cNvPr>
              <p:cNvSpPr txBox="1"/>
              <p:nvPr/>
            </p:nvSpPr>
            <p:spPr>
              <a:xfrm>
                <a:off x="5700702" y="3030978"/>
                <a:ext cx="443899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fetch </a:t>
                </a:r>
              </a:p>
              <a:p>
                <a:pPr algn="ctr"/>
                <a:r>
                  <a:rPr lang="en-GB" sz="1400" dirty="0">
                    <a:latin typeface="Courier" pitchFamily="2" charset="0"/>
                  </a:rPr>
                  <a:t>o7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408DDE-2523-CF42-9F60-E51B329ADCCF}"/>
                  </a:ext>
                </a:extLst>
              </p:cNvPr>
              <p:cNvSpPr txBox="1"/>
              <p:nvPr/>
            </p:nvSpPr>
            <p:spPr>
              <a:xfrm>
                <a:off x="6214782" y="3030978"/>
                <a:ext cx="727117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navigate </a:t>
                </a:r>
              </a:p>
              <a:p>
                <a:pPr algn="ctr"/>
                <a:r>
                  <a:rPr lang="en-GB" sz="1400" dirty="0"/>
                  <a:t>to</a:t>
                </a:r>
                <a:r>
                  <a:rPr lang="en-GB" sz="1400" dirty="0">
                    <a:latin typeface="Courier" pitchFamily="2" charset="0"/>
                  </a:rPr>
                  <a:t> loc2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D3939E-B8FF-F04B-8147-80E6C12D072E}"/>
                  </a:ext>
                </a:extLst>
              </p:cNvPr>
              <p:cNvSpPr txBox="1"/>
              <p:nvPr/>
            </p:nvSpPr>
            <p:spPr>
              <a:xfrm>
                <a:off x="7015338" y="3030978"/>
                <a:ext cx="576436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deliver </a:t>
                </a:r>
              </a:p>
              <a:p>
                <a:pPr algn="ctr"/>
                <a:r>
                  <a:rPr lang="en-GB" sz="1400" dirty="0">
                    <a:latin typeface="Courier" pitchFamily="2" charset="0"/>
                  </a:rPr>
                  <a:t>o7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987DB500-2ABB-6B49-9CE2-10E7CDD96521}"/>
                  </a:ext>
                </a:extLst>
              </p:cNvPr>
              <p:cNvSpPr/>
              <p:nvPr/>
            </p:nvSpPr>
            <p:spPr>
              <a:xfrm>
                <a:off x="4244587" y="3970843"/>
                <a:ext cx="3494109" cy="427340"/>
              </a:xfrm>
              <a:prstGeom prst="roundRect">
                <a:avLst/>
              </a:prstGeom>
              <a:noFill/>
              <a:ln w="12700"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2436C4-25EE-C74E-B7F9-4E03BC34B243}"/>
                  </a:ext>
                </a:extLst>
              </p:cNvPr>
              <p:cNvSpPr txBox="1"/>
              <p:nvPr/>
            </p:nvSpPr>
            <p:spPr>
              <a:xfrm>
                <a:off x="4335015" y="4089832"/>
                <a:ext cx="1022775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move to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FC593B-7FC5-1144-8587-144D33355CC2}"/>
                  </a:ext>
                </a:extLst>
              </p:cNvPr>
              <p:cNvSpPr txBox="1"/>
              <p:nvPr/>
            </p:nvSpPr>
            <p:spPr>
              <a:xfrm>
                <a:off x="5404119" y="4089832"/>
                <a:ext cx="796175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open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37E27BB-5033-CB4B-A64C-BEBFD67B0734}"/>
                  </a:ext>
                </a:extLst>
              </p:cNvPr>
              <p:cNvSpPr txBox="1"/>
              <p:nvPr/>
            </p:nvSpPr>
            <p:spPr>
              <a:xfrm>
                <a:off x="6852651" y="4089832"/>
                <a:ext cx="794572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close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FC7AFE-27E1-754D-ACB9-898BD3B4C9B5}"/>
                  </a:ext>
                </a:extLst>
              </p:cNvPr>
              <p:cNvSpPr txBox="1"/>
              <p:nvPr/>
            </p:nvSpPr>
            <p:spPr>
              <a:xfrm>
                <a:off x="6246622" y="4089832"/>
                <a:ext cx="559700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/>
                  <a:t>get out</a:t>
                </a:r>
                <a:endParaRPr lang="en-GB" sz="1400" dirty="0">
                  <a:latin typeface="Courier" pitchFamily="2" charset="0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6DB86FD-E0E3-ED43-B202-DEFDA447C4E2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>
                <a:off x="4580206" y="3461865"/>
                <a:ext cx="0" cy="593813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6DA9BAC-4C97-C94F-9920-72A16036AED6}"/>
                  </a:ext>
                </a:extLst>
              </p:cNvPr>
              <p:cNvSpPr txBox="1"/>
              <p:nvPr/>
            </p:nvSpPr>
            <p:spPr>
              <a:xfrm>
                <a:off x="3937725" y="5019218"/>
                <a:ext cx="635105" cy="86177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identify </a:t>
                </a:r>
              </a:p>
              <a:p>
                <a:pPr algn="ctr"/>
                <a:r>
                  <a:rPr lang="en-GB" sz="1400" dirty="0"/>
                  <a:t>type </a:t>
                </a:r>
              </a:p>
              <a:p>
                <a:pPr algn="ctr"/>
                <a:r>
                  <a:rPr lang="en-GB" sz="1400" dirty="0"/>
                  <a:t>of </a:t>
                </a:r>
              </a:p>
              <a:p>
                <a:pPr algn="ctr"/>
                <a:r>
                  <a:rPr lang="en-GB" sz="1400" dirty="0"/>
                  <a:t>door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B2D627-0AF5-6340-8AA5-CB1D7CD4D489}"/>
                  </a:ext>
                </a:extLst>
              </p:cNvPr>
              <p:cNvSpPr txBox="1"/>
              <p:nvPr/>
            </p:nvSpPr>
            <p:spPr>
              <a:xfrm>
                <a:off x="4608497" y="5019218"/>
                <a:ext cx="448323" cy="86177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move</a:t>
                </a:r>
              </a:p>
              <a:p>
                <a:pPr algn="ctr"/>
                <a:r>
                  <a:rPr lang="en-GB" sz="1400" dirty="0"/>
                  <a:t>close </a:t>
                </a:r>
              </a:p>
              <a:p>
                <a:pPr algn="ctr"/>
                <a:r>
                  <a:rPr lang="en-GB" sz="1400" dirty="0"/>
                  <a:t>to </a:t>
                </a:r>
              </a:p>
              <a:p>
                <a:pPr algn="ctr"/>
                <a:r>
                  <a:rPr lang="en-GB" sz="1400" dirty="0"/>
                  <a:t>knob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C36BA7-19BC-6044-8E9E-28847C7F8306}"/>
                  </a:ext>
                </a:extLst>
              </p:cNvPr>
              <p:cNvSpPr txBox="1"/>
              <p:nvPr/>
            </p:nvSpPr>
            <p:spPr>
              <a:xfrm>
                <a:off x="5092490" y="5019218"/>
                <a:ext cx="431844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grasp</a:t>
                </a:r>
              </a:p>
              <a:p>
                <a:pPr algn="ctr"/>
                <a:r>
                  <a:rPr lang="en-GB" sz="1400" dirty="0"/>
                  <a:t>knob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DAB9C11-024B-C048-849A-F9B78E1DC618}"/>
                  </a:ext>
                </a:extLst>
              </p:cNvPr>
              <p:cNvSpPr txBox="1"/>
              <p:nvPr/>
            </p:nvSpPr>
            <p:spPr>
              <a:xfrm>
                <a:off x="5562856" y="5019218"/>
                <a:ext cx="401836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turn</a:t>
                </a:r>
              </a:p>
              <a:p>
                <a:pPr algn="ctr"/>
                <a:r>
                  <a:rPr lang="en-GB" sz="1400" dirty="0"/>
                  <a:t>knob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F5B676-F133-6E40-BB46-7331B8571E31}"/>
                  </a:ext>
                </a:extLst>
              </p:cNvPr>
              <p:cNvSpPr txBox="1"/>
              <p:nvPr/>
            </p:nvSpPr>
            <p:spPr>
              <a:xfrm>
                <a:off x="6003213" y="5019218"/>
                <a:ext cx="681721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maintain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985A0EF-AB44-444F-952E-4715BB50632F}"/>
                  </a:ext>
                </a:extLst>
              </p:cNvPr>
              <p:cNvSpPr txBox="1"/>
              <p:nvPr/>
            </p:nvSpPr>
            <p:spPr>
              <a:xfrm>
                <a:off x="6003213" y="5277276"/>
                <a:ext cx="308862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pull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544DDF-0113-024D-8858-41DE3A6E9F09}"/>
                  </a:ext>
                </a:extLst>
              </p:cNvPr>
              <p:cNvSpPr txBox="1"/>
              <p:nvPr/>
            </p:nvSpPr>
            <p:spPr>
              <a:xfrm>
                <a:off x="6732599" y="5490492"/>
                <a:ext cx="308862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pull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9ECA2B-7456-014F-BD29-1C1773F4E270}"/>
                  </a:ext>
                </a:extLst>
              </p:cNvPr>
              <p:cNvSpPr txBox="1"/>
              <p:nvPr/>
            </p:nvSpPr>
            <p:spPr>
              <a:xfrm>
                <a:off x="6729403" y="5747937"/>
                <a:ext cx="626128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monitor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72337E-AEED-4F4D-8687-335DA13C73D0}"/>
                  </a:ext>
                </a:extLst>
              </p:cNvPr>
              <p:cNvSpPr txBox="1"/>
              <p:nvPr/>
            </p:nvSpPr>
            <p:spPr>
              <a:xfrm>
                <a:off x="6006257" y="5535334"/>
                <a:ext cx="626128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monitor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315A76-5BCC-6B4E-9969-8EDBBD43E236}"/>
                  </a:ext>
                </a:extLst>
              </p:cNvPr>
              <p:cNvSpPr txBox="1"/>
              <p:nvPr/>
            </p:nvSpPr>
            <p:spPr>
              <a:xfrm>
                <a:off x="7222881" y="5019218"/>
                <a:ext cx="620999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ungrasp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6FEBFEC-B8D6-F24E-A12E-039AF69CAFB2}"/>
                  </a:ext>
                </a:extLst>
              </p:cNvPr>
              <p:cNvSpPr txBox="1"/>
              <p:nvPr/>
            </p:nvSpPr>
            <p:spPr>
              <a:xfrm>
                <a:off x="6732599" y="5019218"/>
                <a:ext cx="442617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/>
                  <a:t>move</a:t>
                </a:r>
              </a:p>
              <a:p>
                <a:pPr algn="ctr"/>
                <a:r>
                  <a:rPr lang="en-GB" sz="1400" dirty="0"/>
                  <a:t>back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A5C018C1-923E-DD4D-9039-3B493BE2DAE9}"/>
                  </a:ext>
                </a:extLst>
              </p:cNvPr>
              <p:cNvCxnSpPr>
                <a:stCxn id="13" idx="2"/>
                <a:endCxn id="14" idx="0"/>
              </p:cNvCxnSpPr>
              <p:nvPr/>
            </p:nvCxnSpPr>
            <p:spPr>
              <a:xfrm>
                <a:off x="5943225" y="1818012"/>
                <a:ext cx="6002" cy="42827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46156DF-E452-4544-81AE-1140B8CC9F51}"/>
                  </a:ext>
                </a:extLst>
              </p:cNvPr>
              <p:cNvCxnSpPr>
                <a:cxnSpLocks/>
                <a:stCxn id="13" idx="2"/>
                <a:endCxn id="40" idx="0"/>
              </p:cNvCxnSpPr>
              <p:nvPr/>
            </p:nvCxnSpPr>
            <p:spPr>
              <a:xfrm flipH="1">
                <a:off x="5053130" y="1818012"/>
                <a:ext cx="890095" cy="42827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3CA96A2-6098-D548-8509-9B4817A39C75}"/>
                  </a:ext>
                </a:extLst>
              </p:cNvPr>
              <p:cNvCxnSpPr>
                <a:cxnSpLocks/>
                <a:stCxn id="13" idx="2"/>
                <a:endCxn id="41" idx="0"/>
              </p:cNvCxnSpPr>
              <p:nvPr/>
            </p:nvCxnSpPr>
            <p:spPr>
              <a:xfrm>
                <a:off x="5943225" y="1818012"/>
                <a:ext cx="902085" cy="433566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037F124-FC47-3F4C-B52E-C471833E68FA}"/>
                  </a:ext>
                </a:extLst>
              </p:cNvPr>
              <p:cNvSpPr txBox="1"/>
              <p:nvPr/>
            </p:nvSpPr>
            <p:spPr>
              <a:xfrm>
                <a:off x="4881448" y="2246284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9DEC9A-9443-D44A-A568-FEE82DB2C30B}"/>
                  </a:ext>
                </a:extLst>
              </p:cNvPr>
              <p:cNvSpPr txBox="1"/>
              <p:nvPr/>
            </p:nvSpPr>
            <p:spPr>
              <a:xfrm>
                <a:off x="6673628" y="2251578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AEAE875-3EA9-0445-A6EC-50679C4C7D5A}"/>
                  </a:ext>
                </a:extLst>
              </p:cNvPr>
              <p:cNvCxnSpPr>
                <a:cxnSpLocks/>
                <a:stCxn id="16" idx="2"/>
                <a:endCxn id="44" idx="1"/>
              </p:cNvCxnSpPr>
              <p:nvPr/>
            </p:nvCxnSpPr>
            <p:spPr>
              <a:xfrm flipH="1">
                <a:off x="5098928" y="3461865"/>
                <a:ext cx="188604" cy="342755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4CBF7C7-BBA4-B940-8A51-2CE64DD23A45}"/>
                  </a:ext>
                </a:extLst>
              </p:cNvPr>
              <p:cNvCxnSpPr>
                <a:cxnSpLocks/>
                <a:stCxn id="16" idx="2"/>
                <a:endCxn id="44" idx="3"/>
              </p:cNvCxnSpPr>
              <p:nvPr/>
            </p:nvCxnSpPr>
            <p:spPr>
              <a:xfrm>
                <a:off x="5287532" y="3461865"/>
                <a:ext cx="154760" cy="342755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4B85E3E-3F5C-E94D-BE56-276A62B2763E}"/>
                  </a:ext>
                </a:extLst>
              </p:cNvPr>
              <p:cNvSpPr txBox="1"/>
              <p:nvPr/>
            </p:nvSpPr>
            <p:spPr>
              <a:xfrm>
                <a:off x="5098928" y="3666120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5C143BAB-F9E1-AA4D-BC81-5C6898B8FD81}"/>
                  </a:ext>
                </a:extLst>
              </p:cNvPr>
              <p:cNvCxnSpPr>
                <a:cxnSpLocks/>
                <a:stCxn id="22" idx="2"/>
                <a:endCxn id="27" idx="0"/>
              </p:cNvCxnSpPr>
              <p:nvPr/>
            </p:nvCxnSpPr>
            <p:spPr>
              <a:xfrm flipH="1">
                <a:off x="4832659" y="4305276"/>
                <a:ext cx="969548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6B90BF1-B6E2-B141-9BF7-558515773B04}"/>
                  </a:ext>
                </a:extLst>
              </p:cNvPr>
              <p:cNvCxnSpPr>
                <a:cxnSpLocks/>
                <a:stCxn id="22" idx="2"/>
                <a:endCxn id="26" idx="0"/>
              </p:cNvCxnSpPr>
              <p:nvPr/>
            </p:nvCxnSpPr>
            <p:spPr>
              <a:xfrm flipH="1">
                <a:off x="4255278" y="4305276"/>
                <a:ext cx="1546929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44137FA5-CE15-2142-9883-B3BC7DD1A0BC}"/>
                  </a:ext>
                </a:extLst>
              </p:cNvPr>
              <p:cNvCxnSpPr>
                <a:cxnSpLocks/>
                <a:stCxn id="22" idx="2"/>
                <a:endCxn id="28" idx="0"/>
              </p:cNvCxnSpPr>
              <p:nvPr/>
            </p:nvCxnSpPr>
            <p:spPr>
              <a:xfrm flipH="1">
                <a:off x="5308412" y="4305276"/>
                <a:ext cx="493795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2761B0A-FC8F-5A4D-98A0-4C59A834E1D3}"/>
                  </a:ext>
                </a:extLst>
              </p:cNvPr>
              <p:cNvCxnSpPr>
                <a:cxnSpLocks/>
                <a:stCxn id="22" idx="2"/>
                <a:endCxn id="36" idx="0"/>
              </p:cNvCxnSpPr>
              <p:nvPr/>
            </p:nvCxnSpPr>
            <p:spPr>
              <a:xfrm>
                <a:off x="5802207" y="4305276"/>
                <a:ext cx="1151701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D218CE8-77DE-4146-80D7-FB36B7945033}"/>
                  </a:ext>
                </a:extLst>
              </p:cNvPr>
              <p:cNvCxnSpPr>
                <a:cxnSpLocks/>
                <a:stCxn id="22" idx="2"/>
                <a:endCxn id="30" idx="0"/>
              </p:cNvCxnSpPr>
              <p:nvPr/>
            </p:nvCxnSpPr>
            <p:spPr>
              <a:xfrm>
                <a:off x="5802207" y="4305276"/>
                <a:ext cx="541867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A8DB8FB-3E61-104C-BC36-D95B16C18941}"/>
                  </a:ext>
                </a:extLst>
              </p:cNvPr>
              <p:cNvCxnSpPr>
                <a:cxnSpLocks/>
                <a:stCxn id="22" idx="2"/>
                <a:endCxn id="35" idx="0"/>
              </p:cNvCxnSpPr>
              <p:nvPr/>
            </p:nvCxnSpPr>
            <p:spPr>
              <a:xfrm>
                <a:off x="5802207" y="4305276"/>
                <a:ext cx="1731174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90B29C07-BBD8-E446-B53E-366EBA5E9E76}"/>
                  </a:ext>
                </a:extLst>
              </p:cNvPr>
              <p:cNvCxnSpPr>
                <a:cxnSpLocks/>
                <a:stCxn id="22" idx="2"/>
                <a:endCxn id="29" idx="0"/>
              </p:cNvCxnSpPr>
              <p:nvPr/>
            </p:nvCxnSpPr>
            <p:spPr>
              <a:xfrm flipH="1">
                <a:off x="5763774" y="4305276"/>
                <a:ext cx="38433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AA55A396-3635-D441-AFA4-87326B675E94}"/>
                  </a:ext>
                </a:extLst>
              </p:cNvPr>
              <p:cNvSpPr/>
              <p:nvPr/>
            </p:nvSpPr>
            <p:spPr>
              <a:xfrm>
                <a:off x="5204516" y="3624050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C70EB5E-6E80-E246-8AB6-8846FF40A40C}"/>
                  </a:ext>
                </a:extLst>
              </p:cNvPr>
              <p:cNvCxnSpPr>
                <a:cxnSpLocks/>
                <a:endCxn id="55" idx="1"/>
              </p:cNvCxnSpPr>
              <p:nvPr/>
            </p:nvCxnSpPr>
            <p:spPr>
              <a:xfrm flipH="1">
                <a:off x="5721829" y="3451415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2786475-FB09-FD44-A50F-45ACEA1358BA}"/>
                  </a:ext>
                </a:extLst>
              </p:cNvPr>
              <p:cNvCxnSpPr>
                <a:cxnSpLocks/>
                <a:endCxn id="55" idx="3"/>
              </p:cNvCxnSpPr>
              <p:nvPr/>
            </p:nvCxnSpPr>
            <p:spPr>
              <a:xfrm>
                <a:off x="5910434" y="3451415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0AF452A-6ED3-E342-909F-EB4B13D86283}"/>
                  </a:ext>
                </a:extLst>
              </p:cNvPr>
              <p:cNvSpPr txBox="1"/>
              <p:nvPr/>
            </p:nvSpPr>
            <p:spPr>
              <a:xfrm>
                <a:off x="5721829" y="3663353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DBAE8A23-77C1-B749-BDEE-E2721B5F8BFB}"/>
                  </a:ext>
                </a:extLst>
              </p:cNvPr>
              <p:cNvSpPr/>
              <p:nvPr/>
            </p:nvSpPr>
            <p:spPr>
              <a:xfrm>
                <a:off x="5829435" y="3613876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91BF556C-5D4C-B844-BCBE-0764BCE41EB2}"/>
                  </a:ext>
                </a:extLst>
              </p:cNvPr>
              <p:cNvCxnSpPr>
                <a:cxnSpLocks/>
                <a:endCxn id="59" idx="1"/>
              </p:cNvCxnSpPr>
              <p:nvPr/>
            </p:nvCxnSpPr>
            <p:spPr>
              <a:xfrm flipH="1">
                <a:off x="6392350" y="3448831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0D761A12-0078-EB4C-9702-F5071EF26E3F}"/>
                  </a:ext>
                </a:extLst>
              </p:cNvPr>
              <p:cNvCxnSpPr>
                <a:cxnSpLocks/>
                <a:endCxn id="59" idx="3"/>
              </p:cNvCxnSpPr>
              <p:nvPr/>
            </p:nvCxnSpPr>
            <p:spPr>
              <a:xfrm>
                <a:off x="6580955" y="3448831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13A7663-F320-6E41-A716-B0A9B4F3401A}"/>
                  </a:ext>
                </a:extLst>
              </p:cNvPr>
              <p:cNvSpPr txBox="1"/>
              <p:nvPr/>
            </p:nvSpPr>
            <p:spPr>
              <a:xfrm>
                <a:off x="6392350" y="3660769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143CDF0B-0567-7D44-8FF2-6A9065E86852}"/>
                  </a:ext>
                </a:extLst>
              </p:cNvPr>
              <p:cNvSpPr/>
              <p:nvPr/>
            </p:nvSpPr>
            <p:spPr>
              <a:xfrm>
                <a:off x="6490168" y="3619763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A03BACD6-C3E6-4D4F-895E-F8FF1D9E8379}"/>
                  </a:ext>
                </a:extLst>
              </p:cNvPr>
              <p:cNvCxnSpPr>
                <a:cxnSpLocks/>
                <a:endCxn id="63" idx="1"/>
              </p:cNvCxnSpPr>
              <p:nvPr/>
            </p:nvCxnSpPr>
            <p:spPr>
              <a:xfrm flipH="1">
                <a:off x="7130463" y="3448831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C43BA96-1D2B-4F42-994B-73EBD30A3376}"/>
                  </a:ext>
                </a:extLst>
              </p:cNvPr>
              <p:cNvCxnSpPr>
                <a:cxnSpLocks/>
                <a:endCxn id="63" idx="3"/>
              </p:cNvCxnSpPr>
              <p:nvPr/>
            </p:nvCxnSpPr>
            <p:spPr>
              <a:xfrm>
                <a:off x="7319068" y="3448831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B0994DF-34A5-C641-92F9-64BC775B04FE}"/>
                  </a:ext>
                </a:extLst>
              </p:cNvPr>
              <p:cNvSpPr txBox="1"/>
              <p:nvPr/>
            </p:nvSpPr>
            <p:spPr>
              <a:xfrm>
                <a:off x="7130463" y="3660769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6A1C5AF3-0DD9-FC44-A272-EB17D59AED01}"/>
                  </a:ext>
                </a:extLst>
              </p:cNvPr>
              <p:cNvSpPr/>
              <p:nvPr/>
            </p:nvSpPr>
            <p:spPr>
              <a:xfrm>
                <a:off x="7228282" y="3618338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029228B4-70BB-A847-95A7-3D8C9E4F2C38}"/>
                  </a:ext>
                </a:extLst>
              </p:cNvPr>
              <p:cNvCxnSpPr>
                <a:cxnSpLocks/>
                <a:endCxn id="67" idx="1"/>
              </p:cNvCxnSpPr>
              <p:nvPr/>
            </p:nvCxnSpPr>
            <p:spPr>
              <a:xfrm flipH="1">
                <a:off x="4244587" y="4309356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0395D850-ACD7-9B4B-8AE7-C96013CAC716}"/>
                  </a:ext>
                </a:extLst>
              </p:cNvPr>
              <p:cNvCxnSpPr>
                <a:cxnSpLocks/>
                <a:endCxn id="67" idx="3"/>
              </p:cNvCxnSpPr>
              <p:nvPr/>
            </p:nvCxnSpPr>
            <p:spPr>
              <a:xfrm>
                <a:off x="4433192" y="4309356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926C929-4ED3-9946-A504-760772773C2A}"/>
                  </a:ext>
                </a:extLst>
              </p:cNvPr>
              <p:cNvSpPr txBox="1"/>
              <p:nvPr/>
            </p:nvSpPr>
            <p:spPr>
              <a:xfrm>
                <a:off x="4244587" y="4521294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1799DC36-DBFB-C043-A7FD-504A49322130}"/>
                  </a:ext>
                </a:extLst>
              </p:cNvPr>
              <p:cNvSpPr/>
              <p:nvPr/>
            </p:nvSpPr>
            <p:spPr>
              <a:xfrm>
                <a:off x="4351374" y="4452672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25D0E5CF-DCA9-704C-A81B-05C931A490E5}"/>
                  </a:ext>
                </a:extLst>
              </p:cNvPr>
              <p:cNvCxnSpPr>
                <a:cxnSpLocks/>
                <a:stCxn id="71" idx="0"/>
                <a:endCxn id="71" idx="1"/>
              </p:cNvCxnSpPr>
              <p:nvPr/>
            </p:nvCxnSpPr>
            <p:spPr>
              <a:xfrm flipH="1">
                <a:off x="6568332" y="4309356"/>
                <a:ext cx="171682" cy="13850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224B3E50-C6BD-C84D-B5D5-0D03B302713E}"/>
                  </a:ext>
                </a:extLst>
              </p:cNvPr>
              <p:cNvCxnSpPr>
                <a:cxnSpLocks/>
                <a:stCxn id="71" idx="0"/>
                <a:endCxn id="71" idx="3"/>
              </p:cNvCxnSpPr>
              <p:nvPr/>
            </p:nvCxnSpPr>
            <p:spPr>
              <a:xfrm>
                <a:off x="6740014" y="4309356"/>
                <a:ext cx="171682" cy="13850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4F43888-D62A-7F40-956A-28D4409F803F}"/>
                  </a:ext>
                </a:extLst>
              </p:cNvPr>
              <p:cNvSpPr txBox="1"/>
              <p:nvPr/>
            </p:nvSpPr>
            <p:spPr>
              <a:xfrm>
                <a:off x="6568332" y="4309356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7088347C-A91C-C945-A375-90FC5B576563}"/>
                  </a:ext>
                </a:extLst>
              </p:cNvPr>
              <p:cNvSpPr/>
              <p:nvPr/>
            </p:nvSpPr>
            <p:spPr>
              <a:xfrm>
                <a:off x="6638156" y="4386952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BFFE39-4C19-734C-98C3-4DA241AFA8D7}"/>
                  </a:ext>
                </a:extLst>
              </p:cNvPr>
              <p:cNvCxnSpPr>
                <a:cxnSpLocks/>
                <a:stCxn id="23" idx="2"/>
                <a:endCxn id="75" idx="1"/>
              </p:cNvCxnSpPr>
              <p:nvPr/>
            </p:nvCxnSpPr>
            <p:spPr>
              <a:xfrm flipH="1">
                <a:off x="7082545" y="4305276"/>
                <a:ext cx="167392" cy="327894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DAC6C07B-3D60-3540-A4FE-A76012790E4B}"/>
                  </a:ext>
                </a:extLst>
              </p:cNvPr>
              <p:cNvCxnSpPr>
                <a:cxnSpLocks/>
                <a:stCxn id="23" idx="2"/>
                <a:endCxn id="75" idx="3"/>
              </p:cNvCxnSpPr>
              <p:nvPr/>
            </p:nvCxnSpPr>
            <p:spPr>
              <a:xfrm>
                <a:off x="7249937" y="4305276"/>
                <a:ext cx="175972" cy="327894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EA1B363-F0B9-384F-8411-01F9DFD6CD11}"/>
                  </a:ext>
                </a:extLst>
              </p:cNvPr>
              <p:cNvSpPr txBox="1"/>
              <p:nvPr/>
            </p:nvSpPr>
            <p:spPr>
              <a:xfrm>
                <a:off x="7082545" y="4494670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</a:rPr>
                  <a:t>…</a:t>
                </a: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6B86BACC-6D77-174B-AB0A-96E18139FBB7}"/>
                  </a:ext>
                </a:extLst>
              </p:cNvPr>
              <p:cNvSpPr/>
              <p:nvPr/>
            </p:nvSpPr>
            <p:spPr>
              <a:xfrm>
                <a:off x="7181458" y="4457725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8B9B21B6-3F29-CA45-914C-7E1E5CB9893B}"/>
                  </a:ext>
                </a:extLst>
              </p:cNvPr>
              <p:cNvSpPr/>
              <p:nvPr/>
            </p:nvSpPr>
            <p:spPr>
              <a:xfrm>
                <a:off x="5561266" y="2002463"/>
                <a:ext cx="750136" cy="76656"/>
              </a:xfrm>
              <a:custGeom>
                <a:avLst/>
                <a:gdLst>
                  <a:gd name="connsiteX0" fmla="*/ 0 w 750136"/>
                  <a:gd name="connsiteY0" fmla="*/ 0 h 76656"/>
                  <a:gd name="connsiteX1" fmla="*/ 383281 w 750136"/>
                  <a:gd name="connsiteY1" fmla="*/ 76656 h 76656"/>
                  <a:gd name="connsiteX2" fmla="*/ 750136 w 750136"/>
                  <a:gd name="connsiteY2" fmla="*/ 0 h 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0136" h="76656">
                    <a:moveTo>
                      <a:pt x="0" y="0"/>
                    </a:moveTo>
                    <a:cubicBezTo>
                      <a:pt x="129129" y="38328"/>
                      <a:pt x="258258" y="76656"/>
                      <a:pt x="383281" y="76656"/>
                    </a:cubicBezTo>
                    <a:cubicBezTo>
                      <a:pt x="508304" y="76656"/>
                      <a:pt x="629220" y="38328"/>
                      <a:pt x="750136" y="0"/>
                    </a:cubicBezTo>
                  </a:path>
                </a:pathLst>
              </a:cu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10166F52-6121-FC41-98AF-71CE59A897A0}"/>
                  </a:ext>
                </a:extLst>
              </p:cNvPr>
              <p:cNvSpPr/>
              <p:nvPr/>
            </p:nvSpPr>
            <p:spPr>
              <a:xfrm>
                <a:off x="5160305" y="4597788"/>
                <a:ext cx="1489322" cy="240918"/>
              </a:xfrm>
              <a:custGeom>
                <a:avLst/>
                <a:gdLst>
                  <a:gd name="connsiteX0" fmla="*/ 0 w 1489322"/>
                  <a:gd name="connsiteY0" fmla="*/ 0 h 240918"/>
                  <a:gd name="connsiteX1" fmla="*/ 251870 w 1489322"/>
                  <a:gd name="connsiteY1" fmla="*/ 142361 h 240918"/>
                  <a:gd name="connsiteX2" fmla="*/ 547545 w 1489322"/>
                  <a:gd name="connsiteY2" fmla="*/ 229968 h 240918"/>
                  <a:gd name="connsiteX3" fmla="*/ 996531 w 1489322"/>
                  <a:gd name="connsiteY3" fmla="*/ 229968 h 240918"/>
                  <a:gd name="connsiteX4" fmla="*/ 1325058 w 1489322"/>
                  <a:gd name="connsiteY4" fmla="*/ 142361 h 240918"/>
                  <a:gd name="connsiteX5" fmla="*/ 1489322 w 1489322"/>
                  <a:gd name="connsiteY5" fmla="*/ 49279 h 240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9322" h="240918">
                    <a:moveTo>
                      <a:pt x="0" y="0"/>
                    </a:moveTo>
                    <a:cubicBezTo>
                      <a:pt x="80306" y="52016"/>
                      <a:pt x="160613" y="104033"/>
                      <a:pt x="251870" y="142361"/>
                    </a:cubicBezTo>
                    <a:cubicBezTo>
                      <a:pt x="343127" y="180689"/>
                      <a:pt x="423435" y="215367"/>
                      <a:pt x="547545" y="229968"/>
                    </a:cubicBezTo>
                    <a:cubicBezTo>
                      <a:pt x="671655" y="244569"/>
                      <a:pt x="866946" y="244569"/>
                      <a:pt x="996531" y="229968"/>
                    </a:cubicBezTo>
                    <a:cubicBezTo>
                      <a:pt x="1126116" y="215367"/>
                      <a:pt x="1242926" y="172476"/>
                      <a:pt x="1325058" y="142361"/>
                    </a:cubicBezTo>
                    <a:cubicBezTo>
                      <a:pt x="1407190" y="112246"/>
                      <a:pt x="1448256" y="80762"/>
                      <a:pt x="1489322" y="49279"/>
                    </a:cubicBezTo>
                  </a:path>
                </a:pathLst>
              </a:cu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2D58D39D-826A-A04F-A355-FC1B0D126223}"/>
                  </a:ext>
                </a:extLst>
              </p:cNvPr>
              <p:cNvCxnSpPr>
                <a:cxnSpLocks/>
                <a:stCxn id="14" idx="2"/>
                <a:endCxn id="12" idx="0"/>
              </p:cNvCxnSpPr>
              <p:nvPr/>
            </p:nvCxnSpPr>
            <p:spPr>
              <a:xfrm flipH="1">
                <a:off x="5943226" y="2461728"/>
                <a:ext cx="6001" cy="52429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1161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Example: Harbour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1" y="1864910"/>
            <a:ext cx="4257228" cy="417984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Importing/exporting cars</a:t>
            </a:r>
          </a:p>
          <a:p>
            <a:pPr lvl="1"/>
            <a:r>
              <a:rPr lang="en-GB" dirty="0"/>
              <a:t>Based on Bremen Harbour</a:t>
            </a:r>
          </a:p>
          <a:p>
            <a:r>
              <a:rPr lang="en-GB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GB" dirty="0"/>
              <a:t>Reflect physical </a:t>
            </a:r>
            <a:br>
              <a:rPr lang="en-GB" dirty="0"/>
            </a:br>
            <a:r>
              <a:rPr lang="en-GB" dirty="0"/>
              <a:t>organization of harbour</a:t>
            </a:r>
          </a:p>
          <a:p>
            <a:r>
              <a:rPr lang="en-GB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GB" dirty="0"/>
              <a:t>Different components work in different ways</a:t>
            </a:r>
          </a:p>
          <a:p>
            <a:pPr lvl="1"/>
            <a:r>
              <a:rPr lang="en-GB" dirty="0"/>
              <a:t>Online synthesis of automata to control their interactions</a:t>
            </a:r>
          </a:p>
          <a:p>
            <a:r>
              <a:rPr lang="en-GB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GB" dirty="0"/>
              <a:t>Top level can be planned offline</a:t>
            </a:r>
          </a:p>
          <a:p>
            <a:pPr lvl="1"/>
            <a:r>
              <a:rPr lang="en-GB" dirty="0"/>
              <a:t>The rest is online, based </a:t>
            </a:r>
            <a:br>
              <a:rPr lang="en-GB" dirty="0"/>
            </a:br>
            <a:r>
              <a:rPr lang="en-GB" dirty="0"/>
              <a:t>on current conditions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4AA1551-C24E-F94A-AFCE-189333301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3C08C-9599-2044-8FD0-AFCE08F64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5EA25F69-0D52-7F4A-8FA3-E6BD91D33937}"/>
              </a:ext>
            </a:extLst>
          </p:cNvPr>
          <p:cNvGrpSpPr/>
          <p:nvPr/>
        </p:nvGrpSpPr>
        <p:grpSpPr>
          <a:xfrm>
            <a:off x="4432153" y="1594519"/>
            <a:ext cx="4351847" cy="4370433"/>
            <a:chOff x="4630225" y="1683137"/>
            <a:chExt cx="4351847" cy="437043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8E851439-9558-6441-9E39-397AC4AE33EC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6618786" y="3681465"/>
              <a:ext cx="4360811" cy="365760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tIns="0" bIns="45720" anchor="ctr"/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ingdings" charset="2"/>
                <a:buChar char="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 Grande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Grande" charset="0"/>
                <a:buChar char="–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–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Times-Roman" charset="0"/>
                <a:buChar char="•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Times-Roman" charset="0"/>
                <a:buChar char="-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 algn="ctr">
                <a:buNone/>
                <a:tabLst>
                  <a:tab pos="4528800" algn="r"/>
                </a:tabLst>
              </a:pPr>
              <a:r>
                <a:rPr lang="en-US" kern="0" dirty="0">
                  <a:latin typeface="Calibri" charset="0"/>
                  <a:ea typeface="Calibri" charset="0"/>
                  <a:cs typeface="Calibri" charset="0"/>
                </a:rPr>
                <a:t>Planning	Acting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939A0BE-EF0B-7D44-BFF6-D8E32C0B843F}"/>
                </a:ext>
              </a:extLst>
            </p:cNvPr>
            <p:cNvSpPr/>
            <p:nvPr/>
          </p:nvSpPr>
          <p:spPr>
            <a:xfrm>
              <a:off x="4630225" y="2246140"/>
              <a:ext cx="3906155" cy="364583"/>
            </a:xfrm>
            <a:prstGeom prst="roundRect">
              <a:avLst/>
            </a:prstGeom>
            <a:noFill/>
            <a:ln w="12700"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E2E73F-2CF6-CD41-8E43-14D9A6F39DE4}"/>
                </a:ext>
              </a:extLst>
            </p:cNvPr>
            <p:cNvSpPr txBox="1"/>
            <p:nvPr/>
          </p:nvSpPr>
          <p:spPr>
            <a:xfrm>
              <a:off x="5555139" y="1683137"/>
              <a:ext cx="2056328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en-GB" sz="1400" dirty="0"/>
                <a:t>manage incoming shipment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1414FD-14C8-5A4F-87E0-CB0EA9973D50}"/>
                </a:ext>
              </a:extLst>
            </p:cNvPr>
            <p:cNvSpPr txBox="1"/>
            <p:nvPr/>
          </p:nvSpPr>
          <p:spPr>
            <a:xfrm>
              <a:off x="4666722" y="2331369"/>
              <a:ext cx="542900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unload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4B9FFE-117A-C247-8DE4-C47198DBB829}"/>
                </a:ext>
              </a:extLst>
            </p:cNvPr>
            <p:cNvSpPr txBox="1"/>
            <p:nvPr/>
          </p:nvSpPr>
          <p:spPr>
            <a:xfrm>
              <a:off x="5263264" y="2331369"/>
              <a:ext cx="563740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unpack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7151F0-86CB-AE4D-A5B6-D424FD048089}"/>
                </a:ext>
              </a:extLst>
            </p:cNvPr>
            <p:cNvSpPr txBox="1"/>
            <p:nvPr/>
          </p:nvSpPr>
          <p:spPr>
            <a:xfrm>
              <a:off x="5875613" y="2331369"/>
              <a:ext cx="408569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store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415DA6-8628-624C-868B-0635973F0E34}"/>
                </a:ext>
              </a:extLst>
            </p:cNvPr>
            <p:cNvSpPr txBox="1"/>
            <p:nvPr/>
          </p:nvSpPr>
          <p:spPr>
            <a:xfrm>
              <a:off x="6340844" y="2331369"/>
              <a:ext cx="878698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await order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7A1E11-74CD-BC44-B27D-5B8937174B05}"/>
                </a:ext>
              </a:extLst>
            </p:cNvPr>
            <p:cNvSpPr txBox="1"/>
            <p:nvPr/>
          </p:nvSpPr>
          <p:spPr>
            <a:xfrm>
              <a:off x="7277515" y="2331369"/>
              <a:ext cx="611894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prepare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1205BA-5087-8049-B016-DA87A882D0B5}"/>
                </a:ext>
              </a:extLst>
            </p:cNvPr>
            <p:cNvSpPr txBox="1"/>
            <p:nvPr/>
          </p:nvSpPr>
          <p:spPr>
            <a:xfrm>
              <a:off x="4653931" y="3614595"/>
              <a:ext cx="877864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registration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404179-2A88-4F41-A7B9-2BA10A916FAA}"/>
                </a:ext>
              </a:extLst>
            </p:cNvPr>
            <p:cNvSpPr txBox="1"/>
            <p:nvPr/>
          </p:nvSpPr>
          <p:spPr>
            <a:xfrm>
              <a:off x="5716990" y="3616265"/>
              <a:ext cx="871452" cy="11520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 anchor="ctr">
              <a:noAutofit/>
            </a:bodyPr>
            <a:lstStyle/>
            <a:p>
              <a:pPr algn="ctr"/>
              <a:r>
                <a:rPr lang="en-GB" sz="1400" dirty="0"/>
                <a:t>storage</a:t>
              </a:r>
            </a:p>
            <a:p>
              <a:pPr algn="ctr"/>
              <a:r>
                <a:rPr lang="en-GB" sz="1400" dirty="0"/>
                <a:t>assignment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7438D87-1878-0C47-9417-F979C62EA57E}"/>
                </a:ext>
              </a:extLst>
            </p:cNvPr>
            <p:cNvSpPr txBox="1"/>
            <p:nvPr/>
          </p:nvSpPr>
          <p:spPr>
            <a:xfrm>
              <a:off x="6768848" y="3617003"/>
              <a:ext cx="1770929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en-GB" sz="1400" dirty="0"/>
                <a:t>storage area A manager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ED5281-143B-3241-9B16-415D1C260335}"/>
                </a:ext>
              </a:extLst>
            </p:cNvPr>
            <p:cNvSpPr txBox="1"/>
            <p:nvPr/>
          </p:nvSpPr>
          <p:spPr>
            <a:xfrm>
              <a:off x="6099134" y="5143206"/>
              <a:ext cx="682489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booking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0C919BB-1974-CA42-8AEB-0E2FE47B0476}"/>
                </a:ext>
              </a:extLst>
            </p:cNvPr>
            <p:cNvSpPr txBox="1"/>
            <p:nvPr/>
          </p:nvSpPr>
          <p:spPr>
            <a:xfrm>
              <a:off x="6773429" y="4348026"/>
              <a:ext cx="940445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storage area</a:t>
              </a:r>
            </a:p>
            <a:p>
              <a:pPr algn="ctr"/>
              <a:r>
                <a:rPr lang="en-GB" sz="1400" dirty="0"/>
                <a:t>C manager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A98272-29FF-E540-AB03-85005CB25ACF}"/>
                </a:ext>
              </a:extLst>
            </p:cNvPr>
            <p:cNvSpPr txBox="1"/>
            <p:nvPr/>
          </p:nvSpPr>
          <p:spPr>
            <a:xfrm>
              <a:off x="7709384" y="5137413"/>
              <a:ext cx="682490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release</a:t>
              </a:r>
            </a:p>
            <a:p>
              <a:pPr algn="ctr"/>
              <a:r>
                <a:rPr lang="en-GB" sz="1400" dirty="0"/>
                <a:t>manager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62AE0D6-08FF-9E43-BA28-492ABE51D5FA}"/>
                </a:ext>
              </a:extLst>
            </p:cNvPr>
            <p:cNvSpPr txBox="1"/>
            <p:nvPr/>
          </p:nvSpPr>
          <p:spPr>
            <a:xfrm>
              <a:off x="6845989" y="5137413"/>
              <a:ext cx="796240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navigation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63A6338-21B0-FB43-AAE3-9A5F0AAAB535}"/>
                </a:ext>
              </a:extLst>
            </p:cNvPr>
            <p:cNvCxnSpPr>
              <a:cxnSpLocks/>
              <a:stCxn id="23" idx="2"/>
              <a:endCxn id="51" idx="1"/>
            </p:cNvCxnSpPr>
            <p:nvPr/>
          </p:nvCxnSpPr>
          <p:spPr>
            <a:xfrm flipH="1">
              <a:off x="5366027" y="2546813"/>
              <a:ext cx="179107" cy="35081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0061C74-CA91-DA48-9D43-4E673285AA2F}"/>
                </a:ext>
              </a:extLst>
            </p:cNvPr>
            <p:cNvCxnSpPr>
              <a:cxnSpLocks/>
              <a:stCxn id="23" idx="2"/>
              <a:endCxn id="51" idx="3"/>
            </p:cNvCxnSpPr>
            <p:nvPr/>
          </p:nvCxnSpPr>
          <p:spPr>
            <a:xfrm>
              <a:off x="5545134" y="2546813"/>
              <a:ext cx="164257" cy="35081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3EDBA7E-605B-DE45-A21B-CD367555130B}"/>
                </a:ext>
              </a:extLst>
            </p:cNvPr>
            <p:cNvSpPr txBox="1"/>
            <p:nvPr/>
          </p:nvSpPr>
          <p:spPr>
            <a:xfrm>
              <a:off x="5366027" y="275912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179125-B0DA-004A-90DA-2F43E310FB28}"/>
                </a:ext>
              </a:extLst>
            </p:cNvPr>
            <p:cNvCxnSpPr>
              <a:cxnSpLocks/>
              <a:stCxn id="24" idx="2"/>
              <a:endCxn id="29" idx="0"/>
            </p:cNvCxnSpPr>
            <p:nvPr/>
          </p:nvCxnSpPr>
          <p:spPr>
            <a:xfrm>
              <a:off x="6079898" y="2546813"/>
              <a:ext cx="72818" cy="1069452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203DD8F-8017-B143-A19A-341C15781047}"/>
                </a:ext>
              </a:extLst>
            </p:cNvPr>
            <p:cNvCxnSpPr>
              <a:cxnSpLocks/>
              <a:stCxn id="24" idx="2"/>
              <a:endCxn id="28" idx="0"/>
            </p:cNvCxnSpPr>
            <p:nvPr/>
          </p:nvCxnSpPr>
          <p:spPr>
            <a:xfrm flipH="1">
              <a:off x="5092863" y="2546813"/>
              <a:ext cx="987035" cy="1067782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D01D1C9-BB39-704E-909B-24B3A60B193D}"/>
                </a:ext>
              </a:extLst>
            </p:cNvPr>
            <p:cNvCxnSpPr>
              <a:cxnSpLocks/>
              <a:stCxn id="24" idx="2"/>
              <a:endCxn id="31" idx="0"/>
            </p:cNvCxnSpPr>
            <p:nvPr/>
          </p:nvCxnSpPr>
          <p:spPr>
            <a:xfrm>
              <a:off x="6079898" y="2546813"/>
              <a:ext cx="1574415" cy="107019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D774A54-CE9C-C543-BD60-9490370EBACF}"/>
                </a:ext>
              </a:extLst>
            </p:cNvPr>
            <p:cNvCxnSpPr>
              <a:cxnSpLocks/>
              <a:stCxn id="40" idx="2"/>
              <a:endCxn id="43" idx="0"/>
            </p:cNvCxnSpPr>
            <p:nvPr/>
          </p:nvCxnSpPr>
          <p:spPr>
            <a:xfrm>
              <a:off x="7243652" y="4778913"/>
              <a:ext cx="457" cy="35850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1B862DA-08C4-0943-BB2C-B4C391E3E0AE}"/>
                </a:ext>
              </a:extLst>
            </p:cNvPr>
            <p:cNvCxnSpPr>
              <a:cxnSpLocks/>
              <a:stCxn id="40" idx="2"/>
              <a:endCxn id="39" idx="0"/>
            </p:cNvCxnSpPr>
            <p:nvPr/>
          </p:nvCxnSpPr>
          <p:spPr>
            <a:xfrm flipH="1">
              <a:off x="6440379" y="4778913"/>
              <a:ext cx="803273" cy="36429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BC701F8-5373-1649-B405-73673F3D9401}"/>
                </a:ext>
              </a:extLst>
            </p:cNvPr>
            <p:cNvCxnSpPr>
              <a:cxnSpLocks/>
              <a:stCxn id="40" idx="2"/>
              <a:endCxn id="42" idx="0"/>
            </p:cNvCxnSpPr>
            <p:nvPr/>
          </p:nvCxnSpPr>
          <p:spPr>
            <a:xfrm>
              <a:off x="7243652" y="4778913"/>
              <a:ext cx="806977" cy="35850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0E005AE-5FCC-9F4A-980A-DA152A2EFDB4}"/>
                </a:ext>
              </a:extLst>
            </p:cNvPr>
            <p:cNvSpPr/>
            <p:nvPr/>
          </p:nvSpPr>
          <p:spPr>
            <a:xfrm>
              <a:off x="5471615" y="2717056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AED1FCE-96D5-1C49-9466-3F4831616823}"/>
                </a:ext>
              </a:extLst>
            </p:cNvPr>
            <p:cNvCxnSpPr>
              <a:cxnSpLocks/>
              <a:endCxn id="62" idx="1"/>
            </p:cNvCxnSpPr>
            <p:nvPr/>
          </p:nvCxnSpPr>
          <p:spPr>
            <a:xfrm flipH="1">
              <a:off x="6581880" y="253688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22A7BB5-4CAF-CA4F-B157-5EFC31E39AED}"/>
                </a:ext>
              </a:extLst>
            </p:cNvPr>
            <p:cNvCxnSpPr>
              <a:cxnSpLocks/>
              <a:endCxn id="62" idx="3"/>
            </p:cNvCxnSpPr>
            <p:nvPr/>
          </p:nvCxnSpPr>
          <p:spPr>
            <a:xfrm>
              <a:off x="6770485" y="253688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FEE484-6B3D-5A44-88B4-425E41446894}"/>
                </a:ext>
              </a:extLst>
            </p:cNvPr>
            <p:cNvSpPr txBox="1"/>
            <p:nvPr/>
          </p:nvSpPr>
          <p:spPr>
            <a:xfrm>
              <a:off x="6581880" y="274881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7F60866-472D-8E45-8706-7D0D94F6E314}"/>
                </a:ext>
              </a:extLst>
            </p:cNvPr>
            <p:cNvSpPr/>
            <p:nvPr/>
          </p:nvSpPr>
          <p:spPr>
            <a:xfrm>
              <a:off x="6689486" y="269934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1268C5C-6E1B-2749-9A6E-390E55DD4652}"/>
                </a:ext>
              </a:extLst>
            </p:cNvPr>
            <p:cNvCxnSpPr>
              <a:cxnSpLocks/>
              <a:endCxn id="66" idx="1"/>
            </p:cNvCxnSpPr>
            <p:nvPr/>
          </p:nvCxnSpPr>
          <p:spPr>
            <a:xfrm flipH="1">
              <a:off x="7419469" y="254731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023E25E-962F-1942-8000-3516B28BA5E1}"/>
                </a:ext>
              </a:extLst>
            </p:cNvPr>
            <p:cNvCxnSpPr>
              <a:cxnSpLocks/>
              <a:endCxn id="66" idx="3"/>
            </p:cNvCxnSpPr>
            <p:nvPr/>
          </p:nvCxnSpPr>
          <p:spPr>
            <a:xfrm>
              <a:off x="7608074" y="254731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4CE1467-4C47-3A4B-83F6-F68683BBB64F}"/>
                </a:ext>
              </a:extLst>
            </p:cNvPr>
            <p:cNvSpPr txBox="1"/>
            <p:nvPr/>
          </p:nvSpPr>
          <p:spPr>
            <a:xfrm>
              <a:off x="7419469" y="275924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7C6FA2C-DF43-0F48-B491-31F10E5AE137}"/>
                </a:ext>
              </a:extLst>
            </p:cNvPr>
            <p:cNvSpPr/>
            <p:nvPr/>
          </p:nvSpPr>
          <p:spPr>
            <a:xfrm>
              <a:off x="7517287" y="2718242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31DFFD9-AB82-2640-93E1-2BE603C64E9E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 flipH="1">
              <a:off x="8035009" y="254731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A158EC8-71EE-3E40-A4B5-C952FD404E3E}"/>
                </a:ext>
              </a:extLst>
            </p:cNvPr>
            <p:cNvCxnSpPr>
              <a:cxnSpLocks/>
              <a:endCxn id="70" idx="3"/>
            </p:cNvCxnSpPr>
            <p:nvPr/>
          </p:nvCxnSpPr>
          <p:spPr>
            <a:xfrm>
              <a:off x="8223614" y="254731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5D48FAB-9C69-2C47-BCD4-80139E5D1BE2}"/>
                </a:ext>
              </a:extLst>
            </p:cNvPr>
            <p:cNvSpPr txBox="1"/>
            <p:nvPr/>
          </p:nvSpPr>
          <p:spPr>
            <a:xfrm>
              <a:off x="8035009" y="275924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7D37D1D-66BC-B848-B2D8-E2E6D084A838}"/>
                </a:ext>
              </a:extLst>
            </p:cNvPr>
            <p:cNvSpPr/>
            <p:nvPr/>
          </p:nvSpPr>
          <p:spPr>
            <a:xfrm>
              <a:off x="8132828" y="2716817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DAB77F66-AA34-DD49-A654-323A1360B394}"/>
                </a:ext>
              </a:extLst>
            </p:cNvPr>
            <p:cNvCxnSpPr>
              <a:cxnSpLocks/>
              <a:stCxn id="28" idx="2"/>
              <a:endCxn id="74" idx="1"/>
            </p:cNvCxnSpPr>
            <p:nvPr/>
          </p:nvCxnSpPr>
          <p:spPr>
            <a:xfrm flipH="1">
              <a:off x="4877463" y="4045482"/>
              <a:ext cx="215400" cy="34150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6AE2328-B3FB-3D4A-B684-7F77236201A8}"/>
                </a:ext>
              </a:extLst>
            </p:cNvPr>
            <p:cNvCxnSpPr>
              <a:cxnSpLocks/>
              <a:stCxn id="28" idx="2"/>
              <a:endCxn id="74" idx="3"/>
            </p:cNvCxnSpPr>
            <p:nvPr/>
          </p:nvCxnSpPr>
          <p:spPr>
            <a:xfrm>
              <a:off x="5092863" y="4045482"/>
              <a:ext cx="127964" cy="34150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0EEAFCD-6184-8649-8BA4-B85DC16FE644}"/>
                </a:ext>
              </a:extLst>
            </p:cNvPr>
            <p:cNvSpPr txBox="1"/>
            <p:nvPr/>
          </p:nvSpPr>
          <p:spPr>
            <a:xfrm>
              <a:off x="4877463" y="4248490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2A9093-08F3-1744-BCBF-81EF74FACEB3}"/>
                </a:ext>
              </a:extLst>
            </p:cNvPr>
            <p:cNvSpPr/>
            <p:nvPr/>
          </p:nvSpPr>
          <p:spPr>
            <a:xfrm>
              <a:off x="4995401" y="421332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8963457-6BE7-354B-B240-EB0A2CAEA235}"/>
                </a:ext>
              </a:extLst>
            </p:cNvPr>
            <p:cNvCxnSpPr>
              <a:cxnSpLocks/>
              <a:endCxn id="82" idx="1"/>
            </p:cNvCxnSpPr>
            <p:nvPr/>
          </p:nvCxnSpPr>
          <p:spPr>
            <a:xfrm flipH="1">
              <a:off x="8103742" y="3835465"/>
              <a:ext cx="16739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0F3B557-D831-714D-91E9-6901B375D6C5}"/>
                </a:ext>
              </a:extLst>
            </p:cNvPr>
            <p:cNvCxnSpPr>
              <a:cxnSpLocks/>
              <a:endCxn id="82" idx="3"/>
            </p:cNvCxnSpPr>
            <p:nvPr/>
          </p:nvCxnSpPr>
          <p:spPr>
            <a:xfrm>
              <a:off x="8271134" y="3835465"/>
              <a:ext cx="17597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4BD7696-3411-564E-99A3-B71C7FA6EA3F}"/>
                </a:ext>
              </a:extLst>
            </p:cNvPr>
            <p:cNvSpPr txBox="1"/>
            <p:nvPr/>
          </p:nvSpPr>
          <p:spPr>
            <a:xfrm>
              <a:off x="8103742" y="4024859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8D5BEB0D-8A9C-494F-874B-F5426D5892DE}"/>
                </a:ext>
              </a:extLst>
            </p:cNvPr>
            <p:cNvSpPr/>
            <p:nvPr/>
          </p:nvSpPr>
          <p:spPr>
            <a:xfrm>
              <a:off x="8202655" y="3987914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35208EB-A9B1-5F43-927E-739FDA4ABFCE}"/>
                </a:ext>
              </a:extLst>
            </p:cNvPr>
            <p:cNvCxnSpPr>
              <a:cxnSpLocks/>
              <a:stCxn id="20" idx="2"/>
              <a:endCxn id="19" idx="0"/>
            </p:cNvCxnSpPr>
            <p:nvPr/>
          </p:nvCxnSpPr>
          <p:spPr>
            <a:xfrm>
              <a:off x="6583303" y="1898581"/>
              <a:ext cx="0" cy="347559"/>
            </a:xfrm>
            <a:prstGeom prst="straightConnector1">
              <a:avLst/>
            </a:prstGeom>
            <a:ln w="12700">
              <a:solidFill>
                <a:schemeClr val="accent5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E211B1F-83CA-6746-8C7B-FB0FCA06BF77}"/>
                </a:ext>
              </a:extLst>
            </p:cNvPr>
            <p:cNvSpPr txBox="1"/>
            <p:nvPr/>
          </p:nvSpPr>
          <p:spPr>
            <a:xfrm>
              <a:off x="7938167" y="2337322"/>
              <a:ext cx="536361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/>
                <a:t>deliver</a:t>
              </a:r>
              <a:endParaRPr lang="en-GB" sz="1400" dirty="0">
                <a:latin typeface="Courier" pitchFamily="2" charset="0"/>
              </a:endParaRP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B0F2F7A-476E-6B40-8143-78AA3F14AA1A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 flipH="1">
              <a:off x="4739311" y="2545147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9869DD7-5A88-D74C-900F-787083DE2E03}"/>
                </a:ext>
              </a:extLst>
            </p:cNvPr>
            <p:cNvCxnSpPr>
              <a:cxnSpLocks/>
              <a:endCxn id="102" idx="3"/>
            </p:cNvCxnSpPr>
            <p:nvPr/>
          </p:nvCxnSpPr>
          <p:spPr>
            <a:xfrm>
              <a:off x="4927916" y="2545147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81AD12F-4176-8E4F-9763-1B1A98A95328}"/>
                </a:ext>
              </a:extLst>
            </p:cNvPr>
            <p:cNvSpPr txBox="1"/>
            <p:nvPr/>
          </p:nvSpPr>
          <p:spPr>
            <a:xfrm>
              <a:off x="4739311" y="2757085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7EADD71-A5DA-5745-91D2-75AC78F31710}"/>
                </a:ext>
              </a:extLst>
            </p:cNvPr>
            <p:cNvSpPr/>
            <p:nvPr/>
          </p:nvSpPr>
          <p:spPr>
            <a:xfrm>
              <a:off x="4837129" y="2716079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4D653DB-7B2A-3F41-87AE-AF51ED77CC2A}"/>
                </a:ext>
              </a:extLst>
            </p:cNvPr>
            <p:cNvSpPr txBox="1"/>
            <p:nvPr/>
          </p:nvSpPr>
          <p:spPr>
            <a:xfrm>
              <a:off x="6766590" y="3870971"/>
              <a:ext cx="1224000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noAutofit/>
            </a:bodyPr>
            <a:lstStyle/>
            <a:p>
              <a:pPr algn="ctr"/>
              <a:r>
                <a:rPr lang="en-GB" sz="1400" dirty="0"/>
                <a:t>storage area B </a:t>
              </a:r>
            </a:p>
            <a:p>
              <a:pPr algn="ctr"/>
              <a:r>
                <a:rPr lang="en-GB" sz="1400" dirty="0"/>
                <a:t>manager</a:t>
              </a:r>
              <a:endParaRPr lang="en-GB" sz="1400" dirty="0">
                <a:latin typeface="Courier" pitchFamily="2" charset="0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DEC6D001-8497-B64E-BC38-AC0B6805415C}"/>
                </a:ext>
              </a:extLst>
            </p:cNvPr>
            <p:cNvCxnSpPr>
              <a:cxnSpLocks/>
              <a:endCxn id="135" idx="1"/>
            </p:cNvCxnSpPr>
            <p:nvPr/>
          </p:nvCxnSpPr>
          <p:spPr>
            <a:xfrm flipH="1">
              <a:off x="7754994" y="4310642"/>
              <a:ext cx="16739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88ED9C14-EB66-0B41-88E9-7AB0002FCA64}"/>
                </a:ext>
              </a:extLst>
            </p:cNvPr>
            <p:cNvCxnSpPr>
              <a:cxnSpLocks/>
              <a:endCxn id="135" idx="3"/>
            </p:cNvCxnSpPr>
            <p:nvPr/>
          </p:nvCxnSpPr>
          <p:spPr>
            <a:xfrm>
              <a:off x="7922386" y="4310642"/>
              <a:ext cx="17597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61C24C65-5A8F-6742-A744-208FC1D774A4}"/>
                </a:ext>
              </a:extLst>
            </p:cNvPr>
            <p:cNvSpPr txBox="1"/>
            <p:nvPr/>
          </p:nvSpPr>
          <p:spPr>
            <a:xfrm>
              <a:off x="7754994" y="450003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C806396-6906-3149-8449-505D02843491}"/>
                </a:ext>
              </a:extLst>
            </p:cNvPr>
            <p:cNvSpPr/>
            <p:nvPr/>
          </p:nvSpPr>
          <p:spPr>
            <a:xfrm>
              <a:off x="7853907" y="446309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0A8ADF68-12B5-4249-A9C3-FAF2D33328CD}"/>
                </a:ext>
              </a:extLst>
            </p:cNvPr>
            <p:cNvCxnSpPr>
              <a:cxnSpLocks/>
              <a:stCxn id="39" idx="2"/>
              <a:endCxn id="139" idx="1"/>
            </p:cNvCxnSpPr>
            <p:nvPr/>
          </p:nvCxnSpPr>
          <p:spPr>
            <a:xfrm flipH="1">
              <a:off x="6272987" y="5574093"/>
              <a:ext cx="167392" cy="34097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D12E413D-4833-894A-992B-F2148B0B3E40}"/>
                </a:ext>
              </a:extLst>
            </p:cNvPr>
            <p:cNvCxnSpPr>
              <a:cxnSpLocks/>
              <a:stCxn id="39" idx="2"/>
              <a:endCxn id="139" idx="3"/>
            </p:cNvCxnSpPr>
            <p:nvPr/>
          </p:nvCxnSpPr>
          <p:spPr>
            <a:xfrm>
              <a:off x="6440379" y="5574093"/>
              <a:ext cx="175972" cy="34097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18B3152-F22A-DD4E-AB20-642593FA8644}"/>
                </a:ext>
              </a:extLst>
            </p:cNvPr>
            <p:cNvSpPr txBox="1"/>
            <p:nvPr/>
          </p:nvSpPr>
          <p:spPr>
            <a:xfrm>
              <a:off x="6272987" y="5776571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E88CA9C8-CA13-E64C-925C-DA29BD11D338}"/>
                </a:ext>
              </a:extLst>
            </p:cNvPr>
            <p:cNvSpPr/>
            <p:nvPr/>
          </p:nvSpPr>
          <p:spPr>
            <a:xfrm>
              <a:off x="6360749" y="5728475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1FD11DE3-BA46-034D-B969-F133E09EAA2B}"/>
                </a:ext>
              </a:extLst>
            </p:cNvPr>
            <p:cNvCxnSpPr>
              <a:cxnSpLocks/>
              <a:stCxn id="42" idx="2"/>
              <a:endCxn id="143" idx="1"/>
            </p:cNvCxnSpPr>
            <p:nvPr/>
          </p:nvCxnSpPr>
          <p:spPr>
            <a:xfrm flipH="1">
              <a:off x="7878947" y="5568300"/>
              <a:ext cx="171682" cy="326317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D5F6DC03-069D-5740-B7C3-E1845449EA13}"/>
                </a:ext>
              </a:extLst>
            </p:cNvPr>
            <p:cNvCxnSpPr>
              <a:cxnSpLocks/>
              <a:stCxn id="42" idx="2"/>
              <a:endCxn id="143" idx="3"/>
            </p:cNvCxnSpPr>
            <p:nvPr/>
          </p:nvCxnSpPr>
          <p:spPr>
            <a:xfrm>
              <a:off x="8050629" y="5568300"/>
              <a:ext cx="171682" cy="326317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17BC0F0-DCB6-D240-8B84-1A4E77CC74B4}"/>
                </a:ext>
              </a:extLst>
            </p:cNvPr>
            <p:cNvSpPr txBox="1"/>
            <p:nvPr/>
          </p:nvSpPr>
          <p:spPr>
            <a:xfrm>
              <a:off x="7878947" y="5756117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F608A85E-9388-3440-9FE9-A4CF1C2CE264}"/>
                </a:ext>
              </a:extLst>
            </p:cNvPr>
            <p:cNvSpPr/>
            <p:nvPr/>
          </p:nvSpPr>
          <p:spPr>
            <a:xfrm>
              <a:off x="7977860" y="5719172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560D97F8-B7B6-5842-B61E-CEE33AD8867A}"/>
                </a:ext>
              </a:extLst>
            </p:cNvPr>
            <p:cNvCxnSpPr>
              <a:cxnSpLocks/>
              <a:stCxn id="43" idx="2"/>
              <a:endCxn id="147" idx="1"/>
            </p:cNvCxnSpPr>
            <p:nvPr/>
          </p:nvCxnSpPr>
          <p:spPr>
            <a:xfrm flipH="1">
              <a:off x="7097058" y="5352857"/>
              <a:ext cx="147051" cy="321559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5AC7BBDA-D64F-1247-972A-661BD2DC1770}"/>
                </a:ext>
              </a:extLst>
            </p:cNvPr>
            <p:cNvCxnSpPr>
              <a:cxnSpLocks/>
              <a:stCxn id="43" idx="2"/>
              <a:endCxn id="147" idx="3"/>
            </p:cNvCxnSpPr>
            <p:nvPr/>
          </p:nvCxnSpPr>
          <p:spPr>
            <a:xfrm>
              <a:off x="7244109" y="5352857"/>
              <a:ext cx="196313" cy="321559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0ADDF7D-B1B6-2740-A681-A8D464EE79A2}"/>
                </a:ext>
              </a:extLst>
            </p:cNvPr>
            <p:cNvSpPr txBox="1"/>
            <p:nvPr/>
          </p:nvSpPr>
          <p:spPr>
            <a:xfrm>
              <a:off x="7097058" y="553591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</a:rPr>
                <a:t>…</a:t>
              </a: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3E828345-BEF0-084B-B832-B55847291525}"/>
                </a:ext>
              </a:extLst>
            </p:cNvPr>
            <p:cNvSpPr/>
            <p:nvPr/>
          </p:nvSpPr>
          <p:spPr>
            <a:xfrm>
              <a:off x="7184820" y="5487820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/>
            </a:p>
          </p:txBody>
        </p: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B70A765F-7391-A445-B113-2E1B6C5CBBED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5531795" y="3830039"/>
              <a:ext cx="206903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D1AEB54A-2CA1-E141-9057-393FBB7E2850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6588442" y="3724725"/>
              <a:ext cx="180406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4B0DA851-9D8C-9B41-B9FA-7046EDA75A9A}"/>
                </a:ext>
              </a:extLst>
            </p:cNvPr>
            <p:cNvCxnSpPr>
              <a:cxnSpLocks/>
            </p:cNvCxnSpPr>
            <p:nvPr/>
          </p:nvCxnSpPr>
          <p:spPr>
            <a:xfrm>
              <a:off x="6588442" y="4086182"/>
              <a:ext cx="178148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053E3CBB-90EB-B04B-85E4-CF1734E49C10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>
              <a:off x="6588442" y="4562132"/>
              <a:ext cx="184987" cy="1338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91548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180000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Conventional AI planning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Refinement</a:t>
            </a:r>
            <a:r>
              <a:rPr lang="en-GB" dirty="0"/>
              <a:t> Methods</a:t>
            </a:r>
          </a:p>
          <a:p>
            <a:pPr lvl="1"/>
            <a:r>
              <a:rPr lang="en-GB" dirty="0"/>
              <a:t>Abstract activities ➝ collections of less-abstract activities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Temporal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Reasoning about time constraints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Nondeterministic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Standard</a:t>
            </a:r>
            <a:r>
              <a:rPr lang="en-GB" dirty="0"/>
              <a:t> Decision Making</a:t>
            </a:r>
          </a:p>
          <a:p>
            <a:pPr lvl="1"/>
            <a:r>
              <a:rPr lang="en-GB" dirty="0"/>
              <a:t>Utility theory</a:t>
            </a:r>
          </a:p>
          <a:p>
            <a:pPr lvl="1"/>
            <a:r>
              <a:rPr lang="en-GB" dirty="0"/>
              <a:t>Markov decision process (MDP)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Planning and Acting with </a:t>
            </a:r>
            <a:r>
              <a:rPr lang="en-GB" b="1" dirty="0">
                <a:solidFill>
                  <a:schemeClr val="accent1"/>
                </a:solidFill>
              </a:rPr>
              <a:t>Probabilistic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outcomes, with probabilities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Advanced</a:t>
            </a:r>
            <a:r>
              <a:rPr lang="en-GB" dirty="0"/>
              <a:t> Decision Making</a:t>
            </a:r>
          </a:p>
          <a:p>
            <a:pPr lvl="1"/>
            <a:r>
              <a:rPr lang="en-GB" dirty="0"/>
              <a:t>Hidden goals</a:t>
            </a:r>
          </a:p>
          <a:p>
            <a:pPr lvl="1"/>
            <a:r>
              <a:rPr lang="en-GB" dirty="0"/>
              <a:t>Partially observable MDP (POMDP)</a:t>
            </a:r>
          </a:p>
          <a:p>
            <a:pPr lvl="1"/>
            <a:r>
              <a:rPr lang="en-GB" dirty="0"/>
              <a:t>Decentralised POMDP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 </a:t>
            </a:r>
            <a:r>
              <a:rPr lang="en-GB" b="1" dirty="0">
                <a:solidFill>
                  <a:schemeClr val="accent1"/>
                </a:solidFill>
              </a:rPr>
              <a:t>Human-aware</a:t>
            </a:r>
            <a:r>
              <a:rPr lang="en-GB" dirty="0"/>
              <a:t> Planning</a:t>
            </a:r>
          </a:p>
          <a:p>
            <a:pPr lvl="1"/>
            <a:r>
              <a:rPr lang="en-GB" dirty="0"/>
              <a:t>Planning with a human in the loop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02435-E238-8347-AF48-BE96E40B7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3106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Lecture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64910"/>
            <a:ext cx="8425225" cy="4459690"/>
          </a:xfrm>
        </p:spPr>
        <p:txBody>
          <a:bodyPr>
            <a:normAutofit/>
          </a:bodyPr>
          <a:lstStyle/>
          <a:p>
            <a:r>
              <a:rPr lang="en-GB" dirty="0"/>
              <a:t>Topic:		</a:t>
            </a:r>
            <a:r>
              <a:rPr lang="en-GB" dirty="0">
                <a:solidFill>
                  <a:schemeClr val="accent1"/>
                </a:solidFill>
              </a:rPr>
              <a:t>Automated Planning and Acting</a:t>
            </a:r>
            <a:endParaRPr lang="en-GB" dirty="0"/>
          </a:p>
          <a:p>
            <a:r>
              <a:rPr lang="en-GB" dirty="0"/>
              <a:t>Module:	Formal Methods (small, 3 + 1)</a:t>
            </a:r>
          </a:p>
          <a:p>
            <a:r>
              <a:rPr lang="en-GB" dirty="0"/>
              <a:t>Language:	English</a:t>
            </a:r>
          </a:p>
          <a:p>
            <a:r>
              <a:rPr lang="en-GB" dirty="0"/>
              <a:t>Schedule:	Tuesdays, 16.15-17.45 pm</a:t>
            </a:r>
            <a:br>
              <a:rPr lang="en-GB" dirty="0"/>
            </a:br>
            <a:r>
              <a:rPr lang="en-GB" dirty="0"/>
              <a:t>		Thursdays, 16.15-17.45 am</a:t>
            </a:r>
          </a:p>
          <a:p>
            <a:pPr lvl="1"/>
            <a:r>
              <a:rPr lang="en-GB" dirty="0"/>
              <a:t>Overview on dates and progress in </a:t>
            </a:r>
            <a:r>
              <a:rPr lang="en-GB" dirty="0" err="1"/>
              <a:t>Learnweb</a:t>
            </a:r>
            <a:endParaRPr lang="en-GB" dirty="0"/>
          </a:p>
          <a:p>
            <a:pPr lvl="1"/>
            <a:r>
              <a:rPr lang="en-GB" i="1" dirty="0">
                <a:solidFill>
                  <a:schemeClr val="accent1"/>
                </a:solidFill>
              </a:rPr>
              <a:t>Every two weeks: last 30 minutes on Thursdays explicitly for Q&amp;A?</a:t>
            </a:r>
          </a:p>
          <a:p>
            <a:r>
              <a:rPr lang="en-GB" dirty="0"/>
              <a:t>There are lecture recordings available from last semester (@Uni Lübeck) that I can make available if interested</a:t>
            </a:r>
          </a:p>
          <a:p>
            <a:pPr lvl="1"/>
            <a:r>
              <a:rPr lang="en-GB" dirty="0"/>
              <a:t>Same content, different layout; a handful of cross references to Uni Lübeck lectures that I would update here</a:t>
            </a:r>
          </a:p>
          <a:p>
            <a:pPr lvl="1"/>
            <a:r>
              <a:rPr lang="en-GB" dirty="0"/>
              <a:t>Warning: May not correspond one to one regarding progress in presence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D887C-0AC8-5E49-A790-68D0B969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83A750-F3ED-0641-96FD-37A05C9D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68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Lecture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>
                <a:solidFill>
                  <a:srgbClr val="58585A"/>
                </a:solidFill>
              </a:rPr>
              <a:t>Topic:		</a:t>
            </a:r>
            <a:r>
              <a:rPr lang="en-GB" dirty="0">
                <a:solidFill>
                  <a:srgbClr val="009DD1"/>
                </a:solidFill>
              </a:rPr>
              <a:t>Automated Planning and Acting</a:t>
            </a:r>
          </a:p>
          <a:p>
            <a:r>
              <a:rPr lang="en-GB" dirty="0"/>
              <a:t>Goal:</a:t>
            </a:r>
          </a:p>
          <a:p>
            <a:pPr lvl="1"/>
            <a:r>
              <a:rPr lang="en-GB" dirty="0"/>
              <a:t>Get to know a set of deliberation methods for automated planning and acting</a:t>
            </a:r>
          </a:p>
          <a:p>
            <a:pPr lvl="1"/>
            <a:r>
              <a:rPr lang="en-GB" dirty="0"/>
              <a:t>Bring you up to speed on the foundations of current research</a:t>
            </a:r>
          </a:p>
          <a:p>
            <a:pPr lvl="2"/>
            <a:r>
              <a:rPr lang="en-GB" dirty="0"/>
              <a:t>Most research on planning and acting is in English ➝ lecture in English </a:t>
            </a:r>
          </a:p>
          <a:p>
            <a:pPr lvl="1"/>
            <a:r>
              <a:rPr lang="en-GB" dirty="0"/>
              <a:t>So, the goal is at the end of semester to be able to understand and explain </a:t>
            </a:r>
          </a:p>
          <a:p>
            <a:pPr lvl="2"/>
            <a:r>
              <a:rPr lang="en-GB" dirty="0"/>
              <a:t>what inputs are necessary, what is output, and how does a method proceed on a high level,</a:t>
            </a:r>
          </a:p>
          <a:p>
            <a:pPr lvl="2"/>
            <a:r>
              <a:rPr lang="en-GB" dirty="0"/>
              <a:t>what advantages and shortcomings exist,</a:t>
            </a:r>
          </a:p>
          <a:p>
            <a:pPr lvl="2"/>
            <a:r>
              <a:rPr lang="en-GB" dirty="0"/>
              <a:t>when which method works in contrast to other methods.</a:t>
            </a:r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D887C-0AC8-5E49-A790-68D0B969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B83A750-F3ED-0641-96FD-37A05C9DA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719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Exercises ➝ Seminar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64909"/>
            <a:ext cx="8425225" cy="4385299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Schedule: </a:t>
            </a:r>
            <a:r>
              <a:rPr lang="en-GB" i="1" dirty="0" err="1"/>
              <a:t>tba</a:t>
            </a:r>
            <a:r>
              <a:rPr lang="en-GB" i="1" dirty="0"/>
              <a:t> </a:t>
            </a:r>
            <a:r>
              <a:rPr lang="en-GB" dirty="0"/>
              <a:t>(towards end of semester)</a:t>
            </a:r>
          </a:p>
          <a:p>
            <a:r>
              <a:rPr lang="en-GB" dirty="0"/>
              <a:t>Task: Give a presentation on a selected topic</a:t>
            </a:r>
          </a:p>
          <a:p>
            <a:pPr lvl="1"/>
            <a:r>
              <a:rPr lang="en-GB" dirty="0"/>
              <a:t>Ties to lecture expected</a:t>
            </a:r>
          </a:p>
          <a:p>
            <a:pPr lvl="1"/>
            <a:r>
              <a:rPr lang="en-GB" dirty="0"/>
              <a:t>How to fill the time is up to you!</a:t>
            </a:r>
          </a:p>
          <a:p>
            <a:pPr lvl="2"/>
            <a:r>
              <a:rPr lang="en-GB" dirty="0"/>
              <a:t>Theory</a:t>
            </a:r>
          </a:p>
          <a:p>
            <a:pPr lvl="2"/>
            <a:r>
              <a:rPr lang="en-GB" dirty="0"/>
              <a:t>Exercises</a:t>
            </a:r>
          </a:p>
          <a:p>
            <a:pPr lvl="2"/>
            <a:r>
              <a:rPr lang="en-GB" dirty="0"/>
              <a:t>Programming</a:t>
            </a:r>
          </a:p>
          <a:p>
            <a:r>
              <a:rPr lang="en-GB" dirty="0"/>
              <a:t>Goal: Practice to talk in English, carry a presentation for an extended period of time, the skill set necessary to understand and present an advanced topic</a:t>
            </a:r>
          </a:p>
          <a:p>
            <a:r>
              <a:rPr lang="en-GB" dirty="0"/>
              <a:t>Exact setup depends on the number of course participants</a:t>
            </a:r>
          </a:p>
          <a:p>
            <a:pPr lvl="1"/>
            <a:r>
              <a:rPr lang="en-GB" dirty="0"/>
              <a:t>Duration: </a:t>
            </a:r>
            <a:r>
              <a:rPr lang="en-GB" i="1" dirty="0"/>
              <a:t>45 minutes</a:t>
            </a:r>
          </a:p>
          <a:p>
            <a:pPr lvl="1"/>
            <a:r>
              <a:rPr lang="en-GB" dirty="0"/>
              <a:t>On your own </a:t>
            </a:r>
            <a:r>
              <a:rPr lang="en-GB" strike="sngStrike" dirty="0"/>
              <a:t>or in teams of two to three people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A6FFA-B939-F749-882B-35627FB4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94662F-32E4-9648-83A2-6BCD3134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48A606-DD53-264B-9A9D-9CDA36F29C6C}"/>
              </a:ext>
            </a:extLst>
          </p:cNvPr>
          <p:cNvSpPr txBox="1"/>
          <p:nvPr/>
        </p:nvSpPr>
        <p:spPr>
          <a:xfrm>
            <a:off x="6397852" y="5326879"/>
            <a:ext cx="2386148" cy="923330"/>
          </a:xfrm>
          <a:prstGeom prst="wedgeRectCallout">
            <a:avLst>
              <a:gd name="adj1" fmla="val -64264"/>
              <a:gd name="adj2" fmla="val -5916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Show of hands who plans to participate as of now? (Not binding!)</a:t>
            </a:r>
          </a:p>
        </p:txBody>
      </p:sp>
    </p:spTree>
    <p:extLst>
      <p:ext uri="{BB962C8B-B14F-4D97-AF65-F5344CB8AC3E}">
        <p14:creationId xmlns:p14="http://schemas.microsoft.com/office/powerpoint/2010/main" val="9205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Exercises ➝ Seminar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Assignment of topics in </a:t>
            </a:r>
            <a:r>
              <a:rPr lang="en-GB" dirty="0" err="1"/>
              <a:t>Learnweb</a:t>
            </a:r>
            <a:r>
              <a:rPr lang="en-GB" dirty="0"/>
              <a:t> over the course of next week</a:t>
            </a:r>
          </a:p>
          <a:p>
            <a:r>
              <a:rPr lang="en-GB" dirty="0"/>
              <a:t>Topic areas</a:t>
            </a:r>
          </a:p>
          <a:p>
            <a:pPr lvl="1"/>
            <a:r>
              <a:rPr lang="en-GB" dirty="0"/>
              <a:t>Topics 1-2 on deterministic planning</a:t>
            </a:r>
          </a:p>
          <a:p>
            <a:pPr lvl="1"/>
            <a:r>
              <a:rPr lang="en-GB" dirty="0"/>
              <a:t>Topic 3 on refinement methods</a:t>
            </a:r>
          </a:p>
          <a:p>
            <a:pPr lvl="1"/>
            <a:r>
              <a:rPr lang="en-GB" dirty="0"/>
              <a:t>Topic 4-6 on nondeterministic planning</a:t>
            </a:r>
          </a:p>
          <a:p>
            <a:pPr lvl="1"/>
            <a:r>
              <a:rPr lang="en-GB" dirty="0"/>
              <a:t>Topic 7-8 on probabilistic planning</a:t>
            </a:r>
          </a:p>
          <a:p>
            <a:pPr lvl="1"/>
            <a:r>
              <a:rPr lang="en-GB" dirty="0"/>
              <a:t>Topics 9-10 on other deliberation methods</a:t>
            </a:r>
          </a:p>
          <a:p>
            <a:r>
              <a:rPr lang="en-GB" dirty="0"/>
              <a:t>You can find a starting point for each topic in the main book</a:t>
            </a:r>
          </a:p>
          <a:p>
            <a:pPr lvl="1"/>
            <a:r>
              <a:rPr lang="en-GB" dirty="0"/>
              <a:t>Look at references in book for more info</a:t>
            </a:r>
          </a:p>
          <a:p>
            <a:pPr lvl="1">
              <a:buFont typeface="System Font Regular"/>
              <a:buChar char="*"/>
            </a:pPr>
            <a:r>
              <a:rPr lang="en-GB" dirty="0"/>
              <a:t>these topics do not appear in the book but get a paper/article as a starting point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F2C281-7FAD-6946-AD7F-81B2923441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Topics (selection)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Hierarchical Task Network Planning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Planning with Control Rules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REAP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Symbolic Model Checking Techniques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Planning based on Search Automata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Acting with </a:t>
            </a:r>
            <a:r>
              <a:rPr lang="en-GB" dirty="0" err="1"/>
              <a:t>Input/Output</a:t>
            </a:r>
            <a:r>
              <a:rPr lang="en-GB" dirty="0"/>
              <a:t> Automata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First-order MDPs*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Solution techniques for decentralised MDPs*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Hybrid Models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dirty="0"/>
              <a:t>Ontologies for Planning and Acting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A6FFA-B939-F749-882B-35627FB4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3CA7DBA-1B8A-4545-A368-0BE46383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7695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Exam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64910"/>
            <a:ext cx="8425225" cy="4179840"/>
          </a:xfrm>
        </p:spPr>
        <p:txBody>
          <a:bodyPr/>
          <a:lstStyle/>
          <a:p>
            <a:r>
              <a:rPr lang="en-GB" b="1" dirty="0"/>
              <a:t>≤20</a:t>
            </a:r>
            <a:r>
              <a:rPr lang="en-GB" dirty="0"/>
              <a:t> participants: </a:t>
            </a:r>
            <a:r>
              <a:rPr lang="en-GB" b="1" dirty="0"/>
              <a:t>Oral </a:t>
            </a:r>
            <a:r>
              <a:rPr lang="en-GB" dirty="0"/>
              <a:t>exam</a:t>
            </a:r>
            <a:r>
              <a:rPr lang="en-GB" b="1" dirty="0"/>
              <a:t> </a:t>
            </a:r>
            <a:r>
              <a:rPr lang="en-GB" dirty="0"/>
              <a:t>at the end of the semester</a:t>
            </a:r>
          </a:p>
          <a:p>
            <a:r>
              <a:rPr lang="en-GB" b="1" dirty="0"/>
              <a:t>&gt;20</a:t>
            </a:r>
            <a:r>
              <a:rPr lang="en-GB" dirty="0"/>
              <a:t> participants: </a:t>
            </a:r>
            <a:r>
              <a:rPr lang="en-GB" b="1" dirty="0"/>
              <a:t>Written</a:t>
            </a:r>
            <a:r>
              <a:rPr lang="en-GB" dirty="0"/>
              <a:t> exam on 7 February, 2022 (Mon)</a:t>
            </a:r>
          </a:p>
          <a:p>
            <a:endParaRPr lang="en-GB" dirty="0"/>
          </a:p>
          <a:p>
            <a:r>
              <a:rPr lang="en-GB" dirty="0"/>
              <a:t>Prerequisites to participate in exam</a:t>
            </a:r>
          </a:p>
          <a:p>
            <a:pPr lvl="1"/>
            <a:r>
              <a:rPr lang="en-GB" dirty="0"/>
              <a:t>Seminar presentation</a:t>
            </a:r>
          </a:p>
          <a:p>
            <a:pPr lvl="1"/>
            <a:r>
              <a:rPr lang="en-GB" dirty="0"/>
              <a:t>Exam registration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ADB5A3-6B42-FA4F-83DB-91430C4E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A4A94-8E98-EB45-A93C-A2BC3BC70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4939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559E-1705-684A-BA56-D891012A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9F5BC-AE1F-AB42-BEAF-E91F9135F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1" y="1864910"/>
            <a:ext cx="6318668" cy="4179840"/>
          </a:xfrm>
        </p:spPr>
        <p:txBody>
          <a:bodyPr>
            <a:noAutofit/>
          </a:bodyPr>
          <a:lstStyle/>
          <a:p>
            <a:r>
              <a:rPr lang="en-GB" dirty="0"/>
              <a:t>Automated Planning and Acting</a:t>
            </a:r>
          </a:p>
          <a:p>
            <a:pPr lvl="1"/>
            <a:r>
              <a:rPr lang="en-GB" dirty="0"/>
              <a:t>Malik </a:t>
            </a:r>
            <a:r>
              <a:rPr lang="en-GB" dirty="0" err="1"/>
              <a:t>Ghallab</a:t>
            </a:r>
            <a:r>
              <a:rPr lang="en-GB" dirty="0"/>
              <a:t>, Dana Nau, Paolo </a:t>
            </a:r>
            <a:r>
              <a:rPr lang="en-GB" dirty="0" err="1"/>
              <a:t>Traverso</a:t>
            </a:r>
            <a:endParaRPr lang="en-GB" dirty="0"/>
          </a:p>
          <a:p>
            <a:pPr lvl="1"/>
            <a:r>
              <a:rPr lang="en-GB" dirty="0"/>
              <a:t>Main source</a:t>
            </a:r>
          </a:p>
          <a:p>
            <a:r>
              <a:rPr lang="en-GB" dirty="0"/>
              <a:t>Artificial Intelligence: A Modern Approach </a:t>
            </a:r>
            <a:br>
              <a:rPr lang="en-GB" dirty="0"/>
            </a:br>
            <a:r>
              <a:rPr lang="en-GB" dirty="0"/>
              <a:t>(3</a:t>
            </a:r>
            <a:r>
              <a:rPr lang="en-GB" baseline="30000" dirty="0"/>
              <a:t>rd</a:t>
            </a:r>
            <a:r>
              <a:rPr lang="en-GB" dirty="0"/>
              <a:t> ed.; abbreviation: AIMA)</a:t>
            </a:r>
          </a:p>
          <a:p>
            <a:pPr lvl="1"/>
            <a:r>
              <a:rPr lang="en-GB" dirty="0"/>
              <a:t>Stuart Russell, Peter </a:t>
            </a:r>
            <a:r>
              <a:rPr lang="en-GB" dirty="0" err="1"/>
              <a:t>Norvig</a:t>
            </a:r>
            <a:endParaRPr lang="en-GB" dirty="0"/>
          </a:p>
          <a:p>
            <a:pPr lvl="1"/>
            <a:r>
              <a:rPr lang="en-GB" dirty="0"/>
              <a:t>Decision theory: </a:t>
            </a:r>
          </a:p>
          <a:p>
            <a:pPr lvl="2"/>
            <a:r>
              <a:rPr lang="en-GB" dirty="0" err="1"/>
              <a:t>Chs</a:t>
            </a:r>
            <a:r>
              <a:rPr lang="en-GB" dirty="0"/>
              <a:t>. 16 + 17</a:t>
            </a:r>
          </a:p>
          <a:p>
            <a:pPr lvl="1"/>
            <a:r>
              <a:rPr lang="en-GB" dirty="0"/>
              <a:t>Reinforcement learning</a:t>
            </a:r>
          </a:p>
          <a:p>
            <a:pPr lvl="2"/>
            <a:r>
              <a:rPr lang="en-GB" dirty="0"/>
              <a:t>Ch. 21</a:t>
            </a:r>
          </a:p>
          <a:p>
            <a:r>
              <a:rPr lang="en-GB" dirty="0"/>
              <a:t>Further research papers may be announced in lectures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FB6FB2-3FA1-4349-9F2F-50338BBA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4CC3C5-7882-E440-B0BC-2478B74D5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794" y="6400413"/>
            <a:ext cx="19796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de-DE" sz="1200" i="0" dirty="0">
                <a:hlinkClick r:id="rId3"/>
              </a:rPr>
              <a:t>http://aima.cs.berkeley.edu</a:t>
            </a:r>
            <a:r>
              <a:rPr lang="de-DE" sz="1200" i="0" dirty="0"/>
              <a:t> </a:t>
            </a:r>
          </a:p>
        </p:txBody>
      </p:sp>
      <p:pic>
        <p:nvPicPr>
          <p:cNvPr id="6" name="Bild 3" descr="ShowCover.asp.jpeg">
            <a:extLst>
              <a:ext uri="{FF2B5EF4-FFF2-40B4-BE49-F238E27FC236}">
                <a16:creationId xmlns:a16="http://schemas.microsoft.com/office/drawing/2014/main" id="{F99E2A87-6890-984C-8D22-37CA933919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669" y="3884750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cover after folding.pdf">
            <a:extLst>
              <a:ext uri="{FF2B5EF4-FFF2-40B4-BE49-F238E27FC236}">
                <a16:creationId xmlns:a16="http://schemas.microsoft.com/office/drawing/2014/main" id="{2CD6BCF5-A035-594E-8647-CB6F041E9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36" y="1215076"/>
            <a:ext cx="1666800" cy="2399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06941FC-2BCA-1141-A5EE-9514E3728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751" y="6401696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  <a:hlinkClick r:id="rId6"/>
              </a:rPr>
              <a:t>http://www.laas.fr/planning</a:t>
            </a:r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61B2C-C83E-574A-AA4F-BA9FF2286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19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F4A4F-1C60-274E-8EAD-E90173C2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3152B-9029-7F47-B948-2F2CC9DB1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not stated otherwise, slides </a:t>
            </a:r>
            <a:r>
              <a:rPr lang="en-GB"/>
              <a:t>are adapted </a:t>
            </a:r>
            <a:r>
              <a:rPr lang="en-GB" dirty="0"/>
              <a:t>from material provided by Dana Nau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9CE64-0257-024E-8C01-80BADD3E9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6DD1272-4B92-BF47-8217-F160FA7B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756" y="6415656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  <a:hlinkClick r:id="rId2"/>
              </a:rPr>
              <a:t>http://www.laas.fr/planning</a:t>
            </a:r>
            <a:r>
              <a:rPr lang="en-US" sz="12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5D27B-FD62-C149-9EDA-3A9331E2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923" y="2899139"/>
            <a:ext cx="3696154" cy="2776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DFC3360-115A-8444-9AE0-49EBAD5C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0042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0F6EC-DE2B-B94A-987C-2ED5087C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Agent Setting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E23A6-3883-B243-8FE9-D2999B16A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18A3493-6526-B14E-9F9C-069C74DB2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756" y="6415656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ea typeface="ＭＳ Ｐゴシック" charset="0"/>
                <a:cs typeface="ＭＳ Ｐゴシック" charset="0"/>
              </a:rPr>
              <a:t>AIMA, Russell/</a:t>
            </a:r>
            <a:r>
              <a:rPr lang="en-US" sz="1200" dirty="0" err="1">
                <a:ea typeface="ＭＳ Ｐゴシック" charset="0"/>
                <a:cs typeface="ＭＳ Ｐゴシック" charset="0"/>
              </a:rPr>
              <a:t>Norvig</a:t>
            </a:r>
            <a:endParaRPr lang="en-US" sz="12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9B8549-DA85-7143-9E2B-456F4E46FE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3490" y="1594519"/>
            <a:ext cx="6967401" cy="446188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54307-3771-134C-8D00-440188A35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APA - 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39029"/>
      </p:ext>
    </p:extLst>
  </p:cSld>
  <p:clrMapOvr>
    <a:masterClrMapping/>
  </p:clrMapOvr>
</p:sld>
</file>

<file path=ppt/theme/theme1.xml><?xml version="1.0" encoding="utf-8"?>
<a:theme xmlns:a="http://schemas.openxmlformats.org/drawingml/2006/main" name="wwu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" id="{1FBE113C-2345-7941-BDB7-765BFD62F810}" vid="{9741CD67-5366-3040-BA0E-EDCB93EF06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</Template>
  <TotalTime>2918</TotalTime>
  <Words>1450</Words>
  <Application>Microsoft Macintosh PowerPoint</Application>
  <PresentationFormat>On-screen Show (4:3)</PresentationFormat>
  <Paragraphs>366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ＭＳ Ｐゴシック</vt:lpstr>
      <vt:lpstr>Arial</vt:lpstr>
      <vt:lpstr>Arial Narrow</vt:lpstr>
      <vt:lpstr>Calibri</vt:lpstr>
      <vt:lpstr>Courier</vt:lpstr>
      <vt:lpstr>Helvetica</vt:lpstr>
      <vt:lpstr>Meta Offc Pro</vt:lpstr>
      <vt:lpstr>System Font Regular</vt:lpstr>
      <vt:lpstr>Times New Roman</vt:lpstr>
      <vt:lpstr>Webdings</vt:lpstr>
      <vt:lpstr>Zapf Dingbats</vt:lpstr>
      <vt:lpstr>wwu</vt:lpstr>
      <vt:lpstr>Automated Planning and Acting</vt:lpstr>
      <vt:lpstr>Organisational Stuff: Lecture</vt:lpstr>
      <vt:lpstr>Organisational Stuff: Lecture</vt:lpstr>
      <vt:lpstr>Organisational Stuff: Exercises ➝ Seminar</vt:lpstr>
      <vt:lpstr>Organisational Stuff: Exercises ➝ Seminar</vt:lpstr>
      <vt:lpstr>Organisational Stuff: Exam</vt:lpstr>
      <vt:lpstr>Literature</vt:lpstr>
      <vt:lpstr>Acknowledgements</vt:lpstr>
      <vt:lpstr>General Agent Setting</vt:lpstr>
      <vt:lpstr>Setting Specific to Planning and Acting</vt:lpstr>
      <vt:lpstr>Planning</vt:lpstr>
      <vt:lpstr>Acting</vt:lpstr>
      <vt:lpstr>Acting as Execution</vt:lpstr>
      <vt:lpstr>Deliberative Acting</vt:lpstr>
      <vt:lpstr>Deliberative Acting</vt:lpstr>
      <vt:lpstr>General Characteristics</vt:lpstr>
      <vt:lpstr>Example: Service Robot</vt:lpstr>
      <vt:lpstr>Example: Harbour Management</vt:lpstr>
      <vt:lpstr>Content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</cp:lastModifiedBy>
  <cp:revision>72</cp:revision>
  <cp:lastPrinted>2021-11-05T12:15:38Z</cp:lastPrinted>
  <dcterms:created xsi:type="dcterms:W3CDTF">2020-02-28T12:43:09Z</dcterms:created>
  <dcterms:modified xsi:type="dcterms:W3CDTF">2021-11-09T20:07:00Z</dcterms:modified>
</cp:coreProperties>
</file>