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160"/>
  </p:notesMasterIdLst>
  <p:sldIdLst>
    <p:sldId id="1091" r:id="rId2"/>
    <p:sldId id="263" r:id="rId3"/>
    <p:sldId id="707" r:id="rId4"/>
    <p:sldId id="706" r:id="rId5"/>
    <p:sldId id="705" r:id="rId6"/>
    <p:sldId id="711" r:id="rId7"/>
    <p:sldId id="746" r:id="rId8"/>
    <p:sldId id="747" r:id="rId9"/>
    <p:sldId id="748" r:id="rId10"/>
    <p:sldId id="849" r:id="rId11"/>
    <p:sldId id="736" r:id="rId12"/>
    <p:sldId id="733" r:id="rId13"/>
    <p:sldId id="737" r:id="rId14"/>
    <p:sldId id="734" r:id="rId15"/>
    <p:sldId id="1049" r:id="rId16"/>
    <p:sldId id="1050" r:id="rId17"/>
    <p:sldId id="731" r:id="rId18"/>
    <p:sldId id="1051" r:id="rId19"/>
    <p:sldId id="964" r:id="rId20"/>
    <p:sldId id="896" r:id="rId21"/>
    <p:sldId id="858" r:id="rId22"/>
    <p:sldId id="1006" r:id="rId23"/>
    <p:sldId id="1039" r:id="rId24"/>
    <p:sldId id="842" r:id="rId25"/>
    <p:sldId id="642" r:id="rId26"/>
    <p:sldId id="745" r:id="rId27"/>
    <p:sldId id="1032" r:id="rId28"/>
    <p:sldId id="1033" r:id="rId29"/>
    <p:sldId id="1036" r:id="rId30"/>
    <p:sldId id="1034" r:id="rId31"/>
    <p:sldId id="1037" r:id="rId32"/>
    <p:sldId id="1048" r:id="rId33"/>
    <p:sldId id="1052" r:id="rId34"/>
    <p:sldId id="1005" r:id="rId35"/>
    <p:sldId id="994" r:id="rId36"/>
    <p:sldId id="1007" r:id="rId37"/>
    <p:sldId id="859" r:id="rId38"/>
    <p:sldId id="1053" r:id="rId39"/>
    <p:sldId id="864" r:id="rId40"/>
    <p:sldId id="1001" r:id="rId41"/>
    <p:sldId id="1044" r:id="rId42"/>
    <p:sldId id="1045" r:id="rId43"/>
    <p:sldId id="966" r:id="rId44"/>
    <p:sldId id="968" r:id="rId45"/>
    <p:sldId id="835" r:id="rId46"/>
    <p:sldId id="836" r:id="rId47"/>
    <p:sldId id="837" r:id="rId48"/>
    <p:sldId id="838" r:id="rId49"/>
    <p:sldId id="839" r:id="rId50"/>
    <p:sldId id="901" r:id="rId51"/>
    <p:sldId id="870" r:id="rId52"/>
    <p:sldId id="871" r:id="rId53"/>
    <p:sldId id="872" r:id="rId54"/>
    <p:sldId id="873" r:id="rId55"/>
    <p:sldId id="877" r:id="rId56"/>
    <p:sldId id="878" r:id="rId57"/>
    <p:sldId id="971" r:id="rId58"/>
    <p:sldId id="972" r:id="rId59"/>
    <p:sldId id="973" r:id="rId60"/>
    <p:sldId id="974" r:id="rId61"/>
    <p:sldId id="976" r:id="rId62"/>
    <p:sldId id="978" r:id="rId63"/>
    <p:sldId id="979" r:id="rId64"/>
    <p:sldId id="982" r:id="rId65"/>
    <p:sldId id="983" r:id="rId66"/>
    <p:sldId id="977" r:id="rId67"/>
    <p:sldId id="984" r:id="rId68"/>
    <p:sldId id="899" r:id="rId69"/>
    <p:sldId id="1054" r:id="rId70"/>
    <p:sldId id="1055" r:id="rId71"/>
    <p:sldId id="809" r:id="rId72"/>
    <p:sldId id="1056" r:id="rId73"/>
    <p:sldId id="1057" r:id="rId74"/>
    <p:sldId id="879" r:id="rId75"/>
    <p:sldId id="880" r:id="rId76"/>
    <p:sldId id="882" r:id="rId77"/>
    <p:sldId id="883" r:id="rId78"/>
    <p:sldId id="884" r:id="rId79"/>
    <p:sldId id="1013" r:id="rId80"/>
    <p:sldId id="885" r:id="rId81"/>
    <p:sldId id="886" r:id="rId82"/>
    <p:sldId id="887" r:id="rId83"/>
    <p:sldId id="888" r:id="rId84"/>
    <p:sldId id="889" r:id="rId85"/>
    <p:sldId id="1058" r:id="rId86"/>
    <p:sldId id="890" r:id="rId87"/>
    <p:sldId id="1090" r:id="rId88"/>
    <p:sldId id="1062" r:id="rId89"/>
    <p:sldId id="1040" r:id="rId90"/>
    <p:sldId id="1063" r:id="rId91"/>
    <p:sldId id="1064" r:id="rId92"/>
    <p:sldId id="1066" r:id="rId93"/>
    <p:sldId id="1015" r:id="rId94"/>
    <p:sldId id="1046" r:id="rId95"/>
    <p:sldId id="902" r:id="rId96"/>
    <p:sldId id="903" r:id="rId97"/>
    <p:sldId id="904" r:id="rId98"/>
    <p:sldId id="905" r:id="rId99"/>
    <p:sldId id="906" r:id="rId100"/>
    <p:sldId id="907" r:id="rId101"/>
    <p:sldId id="908" r:id="rId102"/>
    <p:sldId id="1043" r:id="rId103"/>
    <p:sldId id="909" r:id="rId104"/>
    <p:sldId id="910" r:id="rId105"/>
    <p:sldId id="911" r:id="rId106"/>
    <p:sldId id="1069" r:id="rId107"/>
    <p:sldId id="1070" r:id="rId108"/>
    <p:sldId id="1071" r:id="rId109"/>
    <p:sldId id="916" r:id="rId110"/>
    <p:sldId id="1067" r:id="rId111"/>
    <p:sldId id="1068" r:id="rId112"/>
    <p:sldId id="1016" r:id="rId113"/>
    <p:sldId id="1017" r:id="rId114"/>
    <p:sldId id="1072" r:id="rId115"/>
    <p:sldId id="1074" r:id="rId116"/>
    <p:sldId id="1073" r:id="rId117"/>
    <p:sldId id="1022" r:id="rId118"/>
    <p:sldId id="1023" r:id="rId119"/>
    <p:sldId id="1076" r:id="rId120"/>
    <p:sldId id="1077" r:id="rId121"/>
    <p:sldId id="1078" r:id="rId122"/>
    <p:sldId id="918" r:id="rId123"/>
    <p:sldId id="919" r:id="rId124"/>
    <p:sldId id="1035" r:id="rId125"/>
    <p:sldId id="920" r:id="rId126"/>
    <p:sldId id="921" r:id="rId127"/>
    <p:sldId id="922" r:id="rId128"/>
    <p:sldId id="923" r:id="rId129"/>
    <p:sldId id="1080" r:id="rId130"/>
    <p:sldId id="1079" r:id="rId131"/>
    <p:sldId id="924" r:id="rId132"/>
    <p:sldId id="925" r:id="rId133"/>
    <p:sldId id="926" r:id="rId134"/>
    <p:sldId id="927" r:id="rId135"/>
    <p:sldId id="928" r:id="rId136"/>
    <p:sldId id="929" r:id="rId137"/>
    <p:sldId id="930" r:id="rId138"/>
    <p:sldId id="931" r:id="rId139"/>
    <p:sldId id="932" r:id="rId140"/>
    <p:sldId id="933" r:id="rId141"/>
    <p:sldId id="934" r:id="rId142"/>
    <p:sldId id="935" r:id="rId143"/>
    <p:sldId id="936" r:id="rId144"/>
    <p:sldId id="937" r:id="rId145"/>
    <p:sldId id="938" r:id="rId146"/>
    <p:sldId id="939" r:id="rId147"/>
    <p:sldId id="940" r:id="rId148"/>
    <p:sldId id="941" r:id="rId149"/>
    <p:sldId id="942" r:id="rId150"/>
    <p:sldId id="943" r:id="rId151"/>
    <p:sldId id="944" r:id="rId152"/>
    <p:sldId id="1082" r:id="rId153"/>
    <p:sldId id="946" r:id="rId154"/>
    <p:sldId id="1083" r:id="rId155"/>
    <p:sldId id="947" r:id="rId156"/>
    <p:sldId id="948" r:id="rId157"/>
    <p:sldId id="1084" r:id="rId158"/>
    <p:sldId id="1086" r:id="rId1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FFF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1"/>
    <p:restoredTop sz="77389"/>
  </p:normalViewPr>
  <p:slideViewPr>
    <p:cSldViewPr snapToGrid="0" snapToObjects="1">
      <p:cViewPr varScale="1">
        <p:scale>
          <a:sx n="78" d="100"/>
          <a:sy n="78" d="100"/>
        </p:scale>
        <p:origin x="215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11/11/2021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dirty="0"/>
              <a:t>8: Rao</a:t>
            </a:r>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|gr(move(</a:t>
            </a:r>
            <a:r>
              <a:rPr lang="en-GB" dirty="0" err="1"/>
              <a:t>r,l,m</a:t>
            </a:r>
            <a:r>
              <a:rPr lang="en-GB" dirty="0"/>
              <a:t>))| = 2 * 3 * 3 = 18</a:t>
            </a:r>
          </a:p>
          <a:p>
            <a:r>
              <a:rPr lang="en-GB" dirty="0"/>
              <a:t>|Robots| = 2</a:t>
            </a:r>
          </a:p>
          <a:p>
            <a:r>
              <a:rPr lang="en-GB" dirty="0"/>
              <a:t>|</a:t>
            </a:r>
            <a:r>
              <a:rPr lang="en-GB" dirty="0" err="1"/>
              <a:t>Locs</a:t>
            </a:r>
            <a:r>
              <a:rPr lang="en-GB" dirty="0"/>
              <a:t>| = 3</a:t>
            </a:r>
          </a:p>
        </p:txBody>
      </p:sp>
      <p:sp>
        <p:nvSpPr>
          <p:cNvPr id="4" name="Slide Number Placeholder 3"/>
          <p:cNvSpPr>
            <a:spLocks noGrp="1"/>
          </p:cNvSpPr>
          <p:nvPr>
            <p:ph type="sldNum" sz="quarter" idx="5"/>
          </p:nvPr>
        </p:nvSpPr>
        <p:spPr/>
        <p:txBody>
          <a:bodyPr/>
          <a:lstStyle/>
          <a:p>
            <a:fld id="{8F5BF81A-3E81-274B-90A2-0A51F25FFEBC}" type="slidenum">
              <a:rPr lang="en-GB" smtClean="0"/>
              <a:t>17</a:t>
            </a:fld>
            <a:endParaRPr lang="en-GB"/>
          </a:p>
        </p:txBody>
      </p:sp>
    </p:spTree>
    <p:extLst>
      <p:ext uri="{BB962C8B-B14F-4D97-AF65-F5344CB8AC3E}">
        <p14:creationId xmlns:p14="http://schemas.microsoft.com/office/powerpoint/2010/main" val="2840639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applicable: r1 not at d2</a:t>
            </a:r>
          </a:p>
          <a:p>
            <a:r>
              <a:rPr lang="en-GB" dirty="0"/>
              <a:t>Applicable move actions: 3 (of 18 possible move actions)</a:t>
            </a:r>
          </a:p>
          <a:p>
            <a:r>
              <a:rPr lang="en-GB" dirty="0"/>
              <a:t>	r1: 2 moves (d1-&gt;d2, d1 -&gt;d3)</a:t>
            </a:r>
          </a:p>
          <a:p>
            <a:r>
              <a:rPr lang="en-GB" dirty="0"/>
              <a:t>	r2: 1 move (d2-&gt;d1)</a:t>
            </a:r>
          </a:p>
        </p:txBody>
      </p:sp>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1953576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transition function or prediction function</a:t>
            </a:r>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3879877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a state-transition system (classical planning domain)</a:t>
            </a:r>
          </a:p>
        </p:txBody>
      </p:sp>
      <p:sp>
        <p:nvSpPr>
          <p:cNvPr id="4" name="Slide Number Placeholder 3"/>
          <p:cNvSpPr>
            <a:spLocks noGrp="1"/>
          </p:cNvSpPr>
          <p:nvPr>
            <p:ph type="sldNum" sz="quarter" idx="5"/>
          </p:nvPr>
        </p:nvSpPr>
        <p:spPr/>
        <p:txBody>
          <a:bodyPr/>
          <a:lstStyle/>
          <a:p>
            <a:fld id="{8F5BF81A-3E81-274B-90A2-0A51F25FFEBC}" type="slidenum">
              <a:rPr lang="en-GB" smtClean="0"/>
              <a:t>20</a:t>
            </a:fld>
            <a:endParaRPr lang="en-GB"/>
          </a:p>
        </p:txBody>
      </p:sp>
    </p:spTree>
    <p:extLst>
      <p:ext uri="{BB962C8B-B14F-4D97-AF65-F5344CB8AC3E}">
        <p14:creationId xmlns:p14="http://schemas.microsoft.com/office/powerpoint/2010/main" val="243613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None</a:t>
            </a:r>
          </a:p>
        </p:txBody>
      </p:sp>
      <p:sp>
        <p:nvSpPr>
          <p:cNvPr id="4" name="Slide Number Placeholder 3"/>
          <p:cNvSpPr>
            <a:spLocks noGrp="1"/>
          </p:cNvSpPr>
          <p:nvPr>
            <p:ph type="sldNum" sz="quarter" idx="5"/>
          </p:nvPr>
        </p:nvSpPr>
        <p:spPr/>
        <p:txBody>
          <a:bodyPr/>
          <a:lstStyle/>
          <a:p>
            <a:fld id="{8F5BF81A-3E81-274B-90A2-0A51F25FFEBC}" type="slidenum">
              <a:rPr lang="en-GB" smtClean="0"/>
              <a:t>23</a:t>
            </a:fld>
            <a:endParaRPr lang="en-GB"/>
          </a:p>
        </p:txBody>
      </p:sp>
    </p:spTree>
    <p:extLst>
      <p:ext uri="{BB962C8B-B14F-4D97-AF65-F5344CB8AC3E}">
        <p14:creationId xmlns:p14="http://schemas.microsoft.com/office/powerpoint/2010/main" val="659829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nil – false, c – true, which c on which r through </a:t>
            </a:r>
            <a:r>
              <a:rPr lang="en-GB" dirty="0" err="1"/>
              <a:t>loc</a:t>
            </a:r>
            <a:r>
              <a:rPr lang="en-GB" dirty="0"/>
              <a:t> of c </a:t>
            </a:r>
          </a:p>
          <a:p>
            <a:r>
              <a:rPr lang="en-GB" dirty="0"/>
              <a:t>could also do cargo(</a:t>
            </a:r>
            <a:r>
              <a:rPr lang="en-GB" dirty="0" err="1"/>
              <a:t>r,c</a:t>
            </a:r>
            <a:r>
              <a:rPr lang="en-GB" dirty="0"/>
              <a:t>)</a:t>
            </a:r>
          </a:p>
        </p:txBody>
      </p:sp>
      <p:sp>
        <p:nvSpPr>
          <p:cNvPr id="4" name="Slide Number Placeholder 3"/>
          <p:cNvSpPr>
            <a:spLocks noGrp="1"/>
          </p:cNvSpPr>
          <p:nvPr>
            <p:ph type="sldNum" sz="quarter" idx="5"/>
          </p:nvPr>
        </p:nvSpPr>
        <p:spPr/>
        <p:txBody>
          <a:bodyPr/>
          <a:lstStyle/>
          <a:p>
            <a:fld id="{8F5BF81A-3E81-274B-90A2-0A51F25FFEBC}" type="slidenum">
              <a:rPr lang="en-GB" smtClean="0"/>
              <a:t>24</a:t>
            </a:fld>
            <a:endParaRPr lang="en-GB"/>
          </a:p>
        </p:txBody>
      </p:sp>
    </p:spTree>
    <p:extLst>
      <p:ext uri="{BB962C8B-B14F-4D97-AF65-F5344CB8AC3E}">
        <p14:creationId xmlns:p14="http://schemas.microsoft.com/office/powerpoint/2010/main" val="327127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u: says that </a:t>
            </a:r>
            <a:r>
              <a:rPr lang="en-GB" dirty="0" err="1"/>
              <a:t>p_x</a:t>
            </a:r>
            <a:r>
              <a:rPr lang="en-GB" dirty="0"/>
              <a:t> has a value before the action and that value no longer holds after the action as it is now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a:t>
            </a:r>
            <a:r>
              <a:rPr lang="en-GB" sz="1200" kern="1200" dirty="0">
                <a:solidFill>
                  <a:schemeClr val="tx1"/>
                </a:solidFill>
                <a:effectLst/>
                <a:latin typeface="+mn-lt"/>
                <a:ea typeface="+mn-ea"/>
                <a:cs typeface="+mn-cs"/>
              </a:rPr>
              <a:t>The reason is that each state variable x(t1, . . . , </a:t>
            </a:r>
            <a:r>
              <a:rPr lang="en-GB" sz="1200" kern="1200" dirty="0" err="1">
                <a:solidFill>
                  <a:schemeClr val="tx1"/>
                </a:solidFill>
                <a:effectLst/>
                <a:latin typeface="+mn-lt"/>
                <a:ea typeface="+mn-ea"/>
                <a:cs typeface="+mn-cs"/>
              </a:rPr>
              <a:t>tn</a:t>
            </a:r>
            <a:r>
              <a:rPr lang="en-GB" sz="1200" kern="1200" dirty="0">
                <a:solidFill>
                  <a:schemeClr val="tx1"/>
                </a:solidFill>
                <a:effectLst/>
                <a:latin typeface="+mn-lt"/>
                <a:ea typeface="+mn-ea"/>
                <a:cs typeface="+mn-cs"/>
              </a:rPr>
              <a:t>) has only one value at a time, so the planning operator must ensure that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(t1,...,</a:t>
            </a:r>
            <a:r>
              <a:rPr lang="en-GB" sz="1200" kern="1200" dirty="0" err="1">
                <a:solidFill>
                  <a:schemeClr val="tx1"/>
                </a:solidFill>
                <a:effectLst/>
                <a:latin typeface="+mn-lt"/>
                <a:ea typeface="+mn-ea"/>
                <a:cs typeface="+mn-cs"/>
              </a:rPr>
              <a:t>tn,v</a:t>
            </a:r>
            <a:r>
              <a:rPr lang="en-GB" sz="1200" kern="1200" dirty="0">
                <a:solidFill>
                  <a:schemeClr val="tx1"/>
                </a:solidFill>
                <a:effectLst/>
                <a:latin typeface="+mn-lt"/>
                <a:ea typeface="+mn-ea"/>
                <a:cs typeface="+mn-cs"/>
              </a:rPr>
              <a:t>) is true for only one v at a time. In the state-variable representation, this happens automatically; but in the classical representation, asserting a new value requires explicitly deleting the old one. </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26</a:t>
            </a:fld>
            <a:endParaRPr lang="en-GB"/>
          </a:p>
        </p:txBody>
      </p:sp>
    </p:spTree>
    <p:extLst>
      <p:ext uri="{BB962C8B-B14F-4D97-AF65-F5344CB8AC3E}">
        <p14:creationId xmlns:p14="http://schemas.microsoft.com/office/powerpoint/2010/main" val="1083760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prefix notation of logical formulas</a:t>
            </a:r>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57212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150392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Frontier: set of candidate nodes to be visited</a:t>
            </a:r>
          </a:p>
          <a:p>
            <a:r>
              <a:rPr lang="en-GB" dirty="0"/>
              <a:t>Expanded: already visited nodes</a:t>
            </a:r>
          </a:p>
        </p:txBody>
      </p:sp>
      <p:sp>
        <p:nvSpPr>
          <p:cNvPr id="4" name="Slide Number Placeholder 3"/>
          <p:cNvSpPr>
            <a:spLocks noGrp="1"/>
          </p:cNvSpPr>
          <p:nvPr>
            <p:ph type="sldNum" sz="quarter" idx="5"/>
          </p:nvPr>
        </p:nvSpPr>
        <p:spPr/>
        <p:txBody>
          <a:bodyPr/>
          <a:lstStyle/>
          <a:p>
            <a:fld id="{8F5BF81A-3E81-274B-90A2-0A51F25FFEBC}" type="slidenum">
              <a:rPr lang="en-GB" smtClean="0"/>
              <a:t>37</a:t>
            </a:fld>
            <a:endParaRPr lang="en-GB"/>
          </a:p>
        </p:txBody>
      </p:sp>
    </p:spTree>
    <p:extLst>
      <p:ext uri="{BB962C8B-B14F-4D97-AF65-F5344CB8AC3E}">
        <p14:creationId xmlns:p14="http://schemas.microsoft.com/office/powerpoint/2010/main" val="69053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Reach one state of </a:t>
            </a:r>
            <a:r>
              <a:rPr lang="en-GB" dirty="0" err="1"/>
              <a:t>S_g</a:t>
            </a:r>
            <a:endParaRPr lang="en-GB" dirty="0"/>
          </a:p>
          <a:p>
            <a:r>
              <a:rPr lang="en-GB" dirty="0"/>
              <a:t>Can also think of it as an automaton</a:t>
            </a:r>
          </a:p>
          <a:p>
            <a:endParaRPr lang="en-GB" dirty="0"/>
          </a:p>
          <a:p>
            <a:r>
              <a:rPr lang="en-GB" dirty="0"/>
              <a:t>Next: Representing \Sigma</a:t>
            </a:r>
          </a:p>
        </p:txBody>
      </p:sp>
      <p:sp>
        <p:nvSpPr>
          <p:cNvPr id="4" name="Slide Number Placeholder 3"/>
          <p:cNvSpPr>
            <a:spLocks noGrp="1"/>
          </p:cNvSpPr>
          <p:nvPr>
            <p:ph type="sldNum" sz="quarter" idx="5"/>
          </p:nvPr>
        </p:nvSpPr>
        <p:spPr/>
        <p:txBody>
          <a:bodyPr/>
          <a:lstStyle/>
          <a:p>
            <a:fld id="{8F5BF81A-3E81-274B-90A2-0A51F25FFEBC}" type="slidenum">
              <a:rPr lang="en-GB" smtClean="0"/>
              <a:t>5</a:t>
            </a:fld>
            <a:endParaRPr lang="en-GB"/>
          </a:p>
        </p:txBody>
      </p:sp>
    </p:spTree>
    <p:extLst>
      <p:ext uri="{BB962C8B-B14F-4D97-AF65-F5344CB8AC3E}">
        <p14:creationId xmlns:p14="http://schemas.microsoft.com/office/powerpoint/2010/main" val="1420806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Implementation: FIFO queue</a:t>
            </a:r>
          </a:p>
        </p:txBody>
      </p:sp>
      <p:sp>
        <p:nvSpPr>
          <p:cNvPr id="4" name="Slide Number Placeholder 3"/>
          <p:cNvSpPr>
            <a:spLocks noGrp="1"/>
          </p:cNvSpPr>
          <p:nvPr>
            <p:ph type="sldNum" sz="quarter" idx="5"/>
          </p:nvPr>
        </p:nvSpPr>
        <p:spPr/>
        <p:txBody>
          <a:bodyPr/>
          <a:lstStyle/>
          <a:p>
            <a:fld id="{8F5BF81A-3E81-274B-90A2-0A51F25FFEBC}" type="slidenum">
              <a:rPr lang="en-GB" smtClean="0"/>
              <a:t>38</a:t>
            </a:fld>
            <a:endParaRPr lang="en-GB"/>
          </a:p>
        </p:txBody>
      </p:sp>
    </p:spTree>
    <p:extLst>
      <p:ext uri="{BB962C8B-B14F-4D97-AF65-F5344CB8AC3E}">
        <p14:creationId xmlns:p14="http://schemas.microsoft.com/office/powerpoint/2010/main" val="425284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(ii) basically garbage collection, keep only nodes along current path (same happens in recursive DFS when a recursive call returns)</a:t>
            </a:r>
          </a:p>
          <a:p>
            <a:endParaRPr lang="en-GB" dirty="0"/>
          </a:p>
          <a:p>
            <a:r>
              <a:rPr lang="en-GB" dirty="0"/>
              <a:t>basically just has current path in memory therefore efficient in terms of memory, namely, only O(</a:t>
            </a:r>
            <a:r>
              <a:rPr lang="en-GB" dirty="0" err="1"/>
              <a:t>bl</a:t>
            </a:r>
            <a:r>
              <a:rPr lang="en-GB" dirty="0"/>
              <a:t>)</a:t>
            </a:r>
          </a:p>
          <a:p>
            <a:r>
              <a:rPr lang="en-GB" dirty="0"/>
              <a:t>runtime possibly worse than BFS if many paths to each state</a:t>
            </a:r>
          </a:p>
        </p:txBody>
      </p:sp>
      <p:sp>
        <p:nvSpPr>
          <p:cNvPr id="4" name="Slide Number Placeholder 3"/>
          <p:cNvSpPr>
            <a:spLocks noGrp="1"/>
          </p:cNvSpPr>
          <p:nvPr>
            <p:ph type="sldNum" sz="quarter" idx="5"/>
          </p:nvPr>
        </p:nvSpPr>
        <p:spPr/>
        <p:txBody>
          <a:bodyPr/>
          <a:lstStyle/>
          <a:p>
            <a:fld id="{8F5BF81A-3E81-274B-90A2-0A51F25FFEBC}" type="slidenum">
              <a:rPr lang="en-GB" smtClean="0"/>
              <a:t>39</a:t>
            </a:fld>
            <a:endParaRPr lang="en-GB"/>
          </a:p>
        </p:txBody>
      </p:sp>
    </p:spTree>
    <p:extLst>
      <p:ext uri="{BB962C8B-B14F-4D97-AF65-F5344CB8AC3E}">
        <p14:creationId xmlns:p14="http://schemas.microsoft.com/office/powerpoint/2010/main" val="4242110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BFS</a:t>
            </a:r>
          </a:p>
        </p:txBody>
      </p:sp>
      <p:sp>
        <p:nvSpPr>
          <p:cNvPr id="4" name="Slide Number Placeholder 3"/>
          <p:cNvSpPr>
            <a:spLocks noGrp="1"/>
          </p:cNvSpPr>
          <p:nvPr>
            <p:ph type="sldNum" sz="quarter" idx="5"/>
          </p:nvPr>
        </p:nvSpPr>
        <p:spPr/>
        <p:txBody>
          <a:bodyPr/>
          <a:lstStyle/>
          <a:p>
            <a:fld id="{8F5BF81A-3E81-274B-90A2-0A51F25FFEBC}" type="slidenum">
              <a:rPr lang="en-GB" smtClean="0"/>
              <a:t>40</a:t>
            </a:fld>
            <a:endParaRPr lang="en-GB"/>
          </a:p>
        </p:txBody>
      </p:sp>
    </p:spTree>
    <p:extLst>
      <p:ext uri="{BB962C8B-B14F-4D97-AF65-F5344CB8AC3E}">
        <p14:creationId xmlns:p14="http://schemas.microsoft.com/office/powerpoint/2010/main" val="3491617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55</a:t>
            </a:fld>
            <a:endParaRPr lang="en-GB"/>
          </a:p>
        </p:txBody>
      </p:sp>
    </p:spTree>
    <p:extLst>
      <p:ext uri="{BB962C8B-B14F-4D97-AF65-F5344CB8AC3E}">
        <p14:creationId xmlns:p14="http://schemas.microsoft.com/office/powerpoint/2010/main" val="209053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bit like BFS with each iteration going a step further</a:t>
            </a:r>
          </a:p>
          <a:p>
            <a:r>
              <a:rPr lang="en-GB" dirty="0"/>
              <a:t>Within an iteration: DFS ➝ so DFS does not follow inexplicably long paths </a:t>
            </a:r>
          </a:p>
        </p:txBody>
      </p:sp>
      <p:sp>
        <p:nvSpPr>
          <p:cNvPr id="4" name="Slide Number Placeholder 3"/>
          <p:cNvSpPr>
            <a:spLocks noGrp="1"/>
          </p:cNvSpPr>
          <p:nvPr>
            <p:ph type="sldNum" sz="quarter" idx="5"/>
          </p:nvPr>
        </p:nvSpPr>
        <p:spPr/>
        <p:txBody>
          <a:bodyPr/>
          <a:lstStyle/>
          <a:p>
            <a:fld id="{8F5BF81A-3E81-274B-90A2-0A51F25FFEBC}" type="slidenum">
              <a:rPr lang="en-GB" smtClean="0"/>
              <a:t>68</a:t>
            </a:fld>
            <a:endParaRPr lang="en-GB"/>
          </a:p>
        </p:txBody>
      </p:sp>
    </p:spTree>
    <p:extLst>
      <p:ext uri="{BB962C8B-B14F-4D97-AF65-F5344CB8AC3E}">
        <p14:creationId xmlns:p14="http://schemas.microsoft.com/office/powerpoint/2010/main" val="1611544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Xi</a:t>
            </a:r>
          </a:p>
        </p:txBody>
      </p:sp>
      <p:sp>
        <p:nvSpPr>
          <p:cNvPr id="4" name="Slide Number Placeholder 3"/>
          <p:cNvSpPr>
            <a:spLocks noGrp="1"/>
          </p:cNvSpPr>
          <p:nvPr>
            <p:ph type="sldNum" sz="quarter" idx="5"/>
          </p:nvPr>
        </p:nvSpPr>
        <p:spPr/>
        <p:txBody>
          <a:bodyPr/>
          <a:lstStyle/>
          <a:p>
            <a:fld id="{8F5BF81A-3E81-274B-90A2-0A51F25FFEBC}" type="slidenum">
              <a:rPr lang="en-GB" smtClean="0"/>
              <a:t>74</a:t>
            </a:fld>
            <a:endParaRPr lang="en-GB"/>
          </a:p>
        </p:txBody>
      </p:sp>
    </p:spTree>
    <p:extLst>
      <p:ext uri="{BB962C8B-B14F-4D97-AF65-F5344CB8AC3E}">
        <p14:creationId xmlns:p14="http://schemas.microsoft.com/office/powerpoint/2010/main" val="213254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 exactly one value for each variable</a:t>
            </a:r>
          </a:p>
        </p:txBody>
      </p:sp>
      <p:sp>
        <p:nvSpPr>
          <p:cNvPr id="4" name="Slide Number Placeholder 3"/>
          <p:cNvSpPr>
            <a:spLocks noGrp="1"/>
          </p:cNvSpPr>
          <p:nvPr>
            <p:ph type="sldNum" sz="quarter" idx="5"/>
          </p:nvPr>
        </p:nvSpPr>
        <p:spPr/>
        <p:txBody>
          <a:bodyPr/>
          <a:lstStyle/>
          <a:p>
            <a:fld id="{8F5BF81A-3E81-274B-90A2-0A51F25FFEBC}" type="slidenum">
              <a:rPr lang="en-GB" smtClean="0"/>
              <a:t>78</a:t>
            </a:fld>
            <a:endParaRPr lang="en-GB"/>
          </a:p>
        </p:txBody>
      </p:sp>
    </p:spTree>
    <p:extLst>
      <p:ext uri="{BB962C8B-B14F-4D97-AF65-F5344CB8AC3E}">
        <p14:creationId xmlns:p14="http://schemas.microsoft.com/office/powerpoint/2010/main" val="186666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Subset: not necessarily strict</a:t>
            </a:r>
          </a:p>
        </p:txBody>
      </p:sp>
      <p:sp>
        <p:nvSpPr>
          <p:cNvPr id="4" name="Slide Number Placeholder 3"/>
          <p:cNvSpPr>
            <a:spLocks noGrp="1"/>
          </p:cNvSpPr>
          <p:nvPr>
            <p:ph type="sldNum" sz="quarter" idx="5"/>
          </p:nvPr>
        </p:nvSpPr>
        <p:spPr/>
        <p:txBody>
          <a:bodyPr/>
          <a:lstStyle/>
          <a:p>
            <a:fld id="{8F5BF81A-3E81-274B-90A2-0A51F25FFEBC}" type="slidenum">
              <a:rPr lang="en-GB" smtClean="0"/>
              <a:t>79</a:t>
            </a:fld>
            <a:endParaRPr lang="en-GB"/>
          </a:p>
        </p:txBody>
      </p:sp>
    </p:spTree>
    <p:extLst>
      <p:ext uri="{BB962C8B-B14F-4D97-AF65-F5344CB8AC3E}">
        <p14:creationId xmlns:p14="http://schemas.microsoft.com/office/powerpoint/2010/main" val="169680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Heuristic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GB" b="0" i="0" dirty="0" smtClean="0">
                        <a:latin typeface="Cambria Math" panose="02040503050406030204" pitchFamily="18" charset="0"/>
                        <a:ea typeface="Cambria Math" panose="02040503050406030204" pitchFamily="18" charset="0"/>
                      </a:rPr>
                      <m:t>≤</m:t>
                    </m:r>
                    <m:sSup>
                      <m:sSupPr>
                        <m:ctrlPr>
                          <a:rPr lang="en-US" i="1" dirty="0" smtClean="0">
                            <a:solidFill>
                              <a:schemeClr val="bg1"/>
                            </a:solidFill>
                            <a:latin typeface="Cambria Math" panose="02040503050406030204" pitchFamily="18" charset="0"/>
                          </a:rPr>
                        </m:ctrlPr>
                      </m:sSupPr>
                      <m:e>
                        <m:r>
                          <a:rPr lang="en-US" i="1" dirty="0" smtClean="0">
                            <a:solidFill>
                              <a:schemeClr val="bg1"/>
                            </a:solidFill>
                            <a:latin typeface="Cambria Math" panose="02040503050406030204" pitchFamily="18" charset="0"/>
                          </a:rPr>
                          <m:t>h</m:t>
                        </m:r>
                      </m:e>
                      <m:sup>
                        <m:r>
                          <a:rPr lang="de-DE" b="0" i="1" dirty="0" smtClean="0">
                            <a:solidFill>
                              <a:schemeClr val="bg1"/>
                            </a:solidFill>
                            <a:latin typeface="Cambria Math" panose="02040503050406030204" pitchFamily="18" charset="0"/>
                          </a:rPr>
                          <m:t>∗</m:t>
                        </m:r>
                      </m:sup>
                    </m:sSup>
                  </m:oMath>
                </a14:m>
                <a:r>
                  <a:rPr lang="en-GB" dirty="0"/>
                  <a:t> as each ordinary solution is also</a:t>
                </a:r>
                <a:r>
                  <a:rPr lang="en-GB" baseline="0" dirty="0"/>
                  <a:t> a solution to P, therefore admissible heuristics</a:t>
                </a:r>
              </a:p>
              <a:p>
                <a:r>
                  <a:rPr lang="en-GB" baseline="0" dirty="0"/>
                  <a:t>Expensive to compute</a:t>
                </a:r>
                <a:endParaRPr lang="en-GB" dirty="0"/>
              </a:p>
            </p:txBody>
          </p:sp>
        </mc:Choice>
        <mc:Fallback xmlns="">
          <p:sp>
            <p:nvSpPr>
              <p:cNvPr id="3" name="Notes Placeholder 2"/>
              <p:cNvSpPr>
                <a:spLocks noGrp="1"/>
              </p:cNvSpPr>
              <p:nvPr>
                <p:ph type="body" idx="1"/>
              </p:nvPr>
            </p:nvSpPr>
            <p:spPr/>
            <p:txBody>
              <a:bodyPr/>
              <a:lstStyle/>
              <a:p>
                <a:r>
                  <a:rPr lang="en-US" dirty="0"/>
                  <a:t>Heuristic </a:t>
                </a:r>
                <a:r>
                  <a:rPr lang="en-US" i="0" dirty="0">
                    <a:latin typeface="Cambria Math" panose="02040503050406030204" pitchFamily="18" charset="0"/>
                  </a:rPr>
                  <a:t>ℎ^</a:t>
                </a:r>
                <a:r>
                  <a:rPr lang="de-DE" b="0" i="0" dirty="0">
                    <a:latin typeface="Cambria Math" panose="02040503050406030204" pitchFamily="18" charset="0"/>
                  </a:rPr>
                  <a:t>+</a:t>
                </a:r>
                <a:r>
                  <a:rPr lang="en-GB" b="0" i="0" dirty="0">
                    <a:latin typeface="+mn-lt"/>
                    <a:ea typeface="Cambria Math" panose="02040503050406030204" pitchFamily="18" charset="0"/>
                  </a:rPr>
                  <a:t>≤</a:t>
                </a:r>
                <a:r>
                  <a:rPr lang="en-US" i="0" dirty="0">
                    <a:solidFill>
                      <a:schemeClr val="bg1"/>
                    </a:solidFill>
                    <a:latin typeface="Cambria Math" panose="02040503050406030204" pitchFamily="18" charset="0"/>
                  </a:rPr>
                  <a:t>ℎ^</a:t>
                </a:r>
                <a:r>
                  <a:rPr lang="de-DE" b="0" i="0" dirty="0">
                    <a:solidFill>
                      <a:schemeClr val="bg1"/>
                    </a:solidFill>
                    <a:latin typeface="Cambria Math" panose="02040503050406030204" pitchFamily="18" charset="0"/>
                  </a:rPr>
                  <a:t>∗</a:t>
                </a:r>
                <a:r>
                  <a:rPr lang="en-GB" dirty="0"/>
                  <a:t> as each ordinary solution is also</a:t>
                </a:r>
                <a:r>
                  <a:rPr lang="en-GB" baseline="0" dirty="0"/>
                  <a:t> a solution to P, therefore admissible heuristics</a:t>
                </a:r>
              </a:p>
              <a:p>
                <a:r>
                  <a:rPr lang="en-GB" baseline="0" dirty="0"/>
                  <a:t>Expensive to compute</a:t>
                </a:r>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82</a:t>
            </a:fld>
            <a:endParaRPr lang="en-GB"/>
          </a:p>
        </p:txBody>
      </p:sp>
    </p:spTree>
    <p:extLst>
      <p:ext uri="{BB962C8B-B14F-4D97-AF65-F5344CB8AC3E}">
        <p14:creationId xmlns:p14="http://schemas.microsoft.com/office/powerpoint/2010/main" val="1148262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a:p>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oMath>
                </a14:m>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=1</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d3 (cycle):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 ?</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d1,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=2</m:t>
                    </m:r>
                  </m:oMath>
                </a14:m>
                <a:endParaRPr lang="en-GB" dirty="0"/>
              </a:p>
              <a:p>
                <a:endParaRPr lang="en-GB" dirty="0"/>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83</a:t>
            </a:fld>
            <a:endParaRPr lang="en-GB"/>
          </a:p>
        </p:txBody>
      </p:sp>
    </p:spTree>
    <p:extLst>
      <p:ext uri="{BB962C8B-B14F-4D97-AF65-F5344CB8AC3E}">
        <p14:creationId xmlns:p14="http://schemas.microsoft.com/office/powerpoint/2010/main" val="233824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Loc_i</a:t>
            </a:r>
            <a:r>
              <a:rPr lang="en-GB" dirty="0"/>
              <a:t>: possible states of actor in road network</a:t>
            </a:r>
          </a:p>
          <a:p>
            <a:r>
              <a:rPr lang="en-GB" dirty="0"/>
              <a:t>Actions move actor form one state to another</a:t>
            </a:r>
          </a:p>
          <a:p>
            <a:r>
              <a:rPr lang="en-GB" dirty="0"/>
              <a:t>Cost: e.g. distance</a:t>
            </a:r>
          </a:p>
        </p:txBody>
      </p:sp>
      <p:sp>
        <p:nvSpPr>
          <p:cNvPr id="4" name="Slide Number Placeholder 3"/>
          <p:cNvSpPr>
            <a:spLocks noGrp="1"/>
          </p:cNvSpPr>
          <p:nvPr>
            <p:ph type="sldNum" sz="quarter" idx="5"/>
          </p:nvPr>
        </p:nvSpPr>
        <p:spPr/>
        <p:txBody>
          <a:bodyPr/>
          <a:lstStyle/>
          <a:p>
            <a:fld id="{8F5BF81A-3E81-274B-90A2-0A51F25FFEBC}" type="slidenum">
              <a:rPr lang="en-GB" smtClean="0"/>
              <a:t>6</a:t>
            </a:fld>
            <a:endParaRPr lang="en-GB"/>
          </a:p>
        </p:txBody>
      </p:sp>
    </p:spTree>
    <p:extLst>
      <p:ext uri="{BB962C8B-B14F-4D97-AF65-F5344CB8AC3E}">
        <p14:creationId xmlns:p14="http://schemas.microsoft.com/office/powerpoint/2010/main" val="1534039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r-state is a union of all states</a:t>
            </a:r>
          </a:p>
        </p:txBody>
      </p:sp>
      <p:sp>
        <p:nvSpPr>
          <p:cNvPr id="4" name="Slide Number Placeholder 3"/>
          <p:cNvSpPr>
            <a:spLocks noGrp="1"/>
          </p:cNvSpPr>
          <p:nvPr>
            <p:ph type="sldNum" sz="quarter" idx="5"/>
          </p:nvPr>
        </p:nvSpPr>
        <p:spPr/>
        <p:txBody>
          <a:bodyPr/>
          <a:lstStyle/>
          <a:p>
            <a:fld id="{8F5BF81A-3E81-274B-90A2-0A51F25FFEBC}" type="slidenum">
              <a:rPr lang="en-GB" smtClean="0"/>
              <a:t>85</a:t>
            </a:fld>
            <a:endParaRPr lang="en-GB"/>
          </a:p>
        </p:txBody>
      </p:sp>
    </p:spTree>
    <p:extLst>
      <p:ext uri="{BB962C8B-B14F-4D97-AF65-F5344CB8AC3E}">
        <p14:creationId xmlns:p14="http://schemas.microsoft.com/office/powerpoint/2010/main" val="2893766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86</a:t>
            </a:fld>
            <a:endParaRPr lang="en-GB"/>
          </a:p>
        </p:txBody>
      </p:sp>
    </p:spTree>
    <p:extLst>
      <p:ext uri="{BB962C8B-B14F-4D97-AF65-F5344CB8AC3E}">
        <p14:creationId xmlns:p14="http://schemas.microsoft.com/office/powerpoint/2010/main" val="1546153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Ambiguous as value depends on the minimal subset chosen, which can be arbitrary (and not optimal)</a:t>
            </a:r>
          </a:p>
          <a:p>
            <a:endParaRPr lang="en-GB" dirty="0"/>
          </a:p>
          <a:p>
            <a:r>
              <a:rPr lang="en-GB" dirty="0"/>
              <a:t>Not ok for A*, but ok for GBFS where not optimal solutions are acceptable</a:t>
            </a:r>
          </a:p>
        </p:txBody>
      </p:sp>
      <p:sp>
        <p:nvSpPr>
          <p:cNvPr id="4" name="Slide Number Placeholder 3"/>
          <p:cNvSpPr>
            <a:spLocks noGrp="1"/>
          </p:cNvSpPr>
          <p:nvPr>
            <p:ph type="sldNum" sz="quarter" idx="5"/>
          </p:nvPr>
        </p:nvSpPr>
        <p:spPr/>
        <p:txBody>
          <a:bodyPr/>
          <a:lstStyle/>
          <a:p>
            <a:fld id="{8F5BF81A-3E81-274B-90A2-0A51F25FFEBC}" type="slidenum">
              <a:rPr lang="en-GB" smtClean="0"/>
              <a:t>87</a:t>
            </a:fld>
            <a:endParaRPr lang="en-GB"/>
          </a:p>
        </p:txBody>
      </p:sp>
    </p:spTree>
    <p:extLst>
      <p:ext uri="{BB962C8B-B14F-4D97-AF65-F5344CB8AC3E}">
        <p14:creationId xmlns:p14="http://schemas.microsoft.com/office/powerpoint/2010/main" val="712717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88</a:t>
            </a:fld>
            <a:endParaRPr lang="en-GB"/>
          </a:p>
        </p:txBody>
      </p:sp>
    </p:spTree>
    <p:extLst>
      <p:ext uri="{BB962C8B-B14F-4D97-AF65-F5344CB8AC3E}">
        <p14:creationId xmlns:p14="http://schemas.microsoft.com/office/powerpoint/2010/main" val="4233473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91</a:t>
            </a:fld>
            <a:endParaRPr lang="en-GB"/>
          </a:p>
        </p:txBody>
      </p:sp>
    </p:spTree>
    <p:extLst>
      <p:ext uri="{BB962C8B-B14F-4D97-AF65-F5344CB8AC3E}">
        <p14:creationId xmlns:p14="http://schemas.microsoft.com/office/powerpoint/2010/main" val="3593206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92</a:t>
            </a:fld>
            <a:endParaRPr lang="en-GB"/>
          </a:p>
        </p:txBody>
      </p:sp>
    </p:spTree>
    <p:extLst>
      <p:ext uri="{BB962C8B-B14F-4D97-AF65-F5344CB8AC3E}">
        <p14:creationId xmlns:p14="http://schemas.microsoft.com/office/powerpoint/2010/main" val="279664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as each action might occur at one point in the planning graph</a:t>
            </a:r>
          </a:p>
          <a:p>
            <a:r>
              <a:rPr lang="en-GB" dirty="0"/>
              <a:t>sum over all possible values of state variables as each value might occur at one point and the relaxed state accumulates all descriptions at which point the previous and current state would be the same and HFF stops</a:t>
            </a:r>
          </a:p>
          <a:p>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2375497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a5, a7 + a1, a2, a4 = 5 (at + c3, c4, c5, c6 have to hold; with a3 not minimal)</a:t>
            </a:r>
          </a:p>
          <a:p>
            <a:pPr marL="228600" indent="-228600">
              <a:buFont typeface="+mj-lt"/>
              <a:buAutoNum type="arabicPeriod"/>
            </a:pPr>
            <a:r>
              <a:rPr lang="en-GB" dirty="0"/>
              <a:t>a6, a7 + a2, a4 = 4 (at + c5, c6 have to hold)</a:t>
            </a:r>
          </a:p>
          <a:p>
            <a:pPr marL="228600" indent="-228600">
              <a:buFont typeface="+mj-lt"/>
              <a:buAutoNum type="arabicPeriod"/>
            </a:pPr>
            <a:r>
              <a:rPr lang="en-GB" dirty="0"/>
              <a:t>a6, a7 + a3, a4 = 4 (at + c5, c6 have to hold)</a:t>
            </a:r>
          </a:p>
          <a:p>
            <a:pPr marL="0" indent="0">
              <a:buFont typeface="+mj-lt"/>
              <a:buNone/>
            </a:pPr>
            <a:r>
              <a:rPr lang="en-GB" dirty="0"/>
              <a:t>(with a5,a6,a7 not minimal)</a:t>
            </a:r>
          </a:p>
          <a:p>
            <a:pPr marL="0" indent="0">
              <a:buFont typeface="+mj-lt"/>
              <a:buNone/>
            </a:pPr>
            <a:r>
              <a:rPr lang="en-GB" dirty="0"/>
              <a:t>3 minimal solutions</a:t>
            </a:r>
          </a:p>
          <a:p>
            <a:pPr marL="0" indent="0">
              <a:buFont typeface="+mj-lt"/>
              <a:buNone/>
            </a:pPr>
            <a:r>
              <a:rPr lang="en-GB" dirty="0"/>
              <a:t>Shortest solution = minimal cost: 4</a:t>
            </a:r>
          </a:p>
          <a:p>
            <a:pPr marL="0" indent="0">
              <a:buFont typeface="+mj-lt"/>
              <a:buNone/>
            </a:pPr>
            <a:endParaRPr lang="en-GB" dirty="0"/>
          </a:p>
          <a:p>
            <a:r>
              <a:rPr lang="en-GB" dirty="0"/>
              <a:t>Strategy so far: Make state description larger </a:t>
            </a:r>
            <a:r>
              <a:rPr lang="en-GB" dirty="0" err="1"/>
              <a:t>s.t.</a:t>
            </a:r>
            <a:r>
              <a:rPr lang="en-GB" dirty="0"/>
              <a:t> we reach the goal state earlier (start at start and move to goal)</a:t>
            </a:r>
          </a:p>
          <a:p>
            <a:r>
              <a:rPr lang="en-GB" dirty="0"/>
              <a:t>Alternative strategy: break goal down/find intermediate goals necessary to reach final goal (start at goal and move to start)</a:t>
            </a:r>
          </a:p>
        </p:txBody>
      </p:sp>
      <p:sp>
        <p:nvSpPr>
          <p:cNvPr id="4" name="Slide Number Placeholder 3"/>
          <p:cNvSpPr>
            <a:spLocks noGrp="1"/>
          </p:cNvSpPr>
          <p:nvPr>
            <p:ph type="sldNum" sz="quarter" idx="5"/>
          </p:nvPr>
        </p:nvSpPr>
        <p:spPr/>
        <p:txBody>
          <a:bodyPr/>
          <a:lstStyle/>
          <a:p>
            <a:fld id="{8F5BF81A-3E81-274B-90A2-0A51F25FFEBC}" type="slidenum">
              <a:rPr lang="en-GB" smtClean="0"/>
              <a:t>94</a:t>
            </a:fld>
            <a:endParaRPr lang="en-GB"/>
          </a:p>
        </p:txBody>
      </p:sp>
    </p:spTree>
    <p:extLst>
      <p:ext uri="{BB962C8B-B14F-4D97-AF65-F5344CB8AC3E}">
        <p14:creationId xmlns:p14="http://schemas.microsoft.com/office/powerpoint/2010/main" val="1722411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i="0" dirty="0">
                    <a:latin typeface="Cambria Math" panose="02040503050406030204" pitchFamily="18" charset="0"/>
                  </a:rPr>
                  <a:t>𝑙𝑜𝑐(𝑟1)</a:t>
                </a:r>
                <a:r>
                  <a:rPr lang="de-DE" b="0" i="0" dirty="0">
                    <a:latin typeface="Cambria Math" panose="02040503050406030204" pitchFamily="18" charset="0"/>
                  </a:rPr>
                  <a:t>=</a:t>
                </a:r>
                <a:r>
                  <a:rPr lang="ro-RO" i="0" dirty="0">
                    <a:latin typeface="Cambria Math" panose="02040503050406030204" pitchFamily="18" charset="0"/>
                  </a:rPr>
                  <a:t>𝑑1</a:t>
                </a:r>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95</a:t>
            </a:fld>
            <a:endParaRPr lang="en-GB"/>
          </a:p>
        </p:txBody>
      </p:sp>
    </p:spTree>
    <p:extLst>
      <p:ext uri="{BB962C8B-B14F-4D97-AF65-F5344CB8AC3E}">
        <p14:creationId xmlns:p14="http://schemas.microsoft.com/office/powerpoint/2010/main" val="2558874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Produce an r-state that contains every atom that can be produced by the “non-relevant” actions (keep going beyond where HFF stops)</a:t>
            </a:r>
          </a:p>
          <a:p>
            <a:r>
              <a:rPr lang="en-GB" dirty="0"/>
              <a:t>Find out which actions of those that reach the goal are reachable from the start</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102</a:t>
            </a:fld>
            <a:endParaRPr lang="en-GB"/>
          </a:p>
        </p:txBody>
      </p:sp>
    </p:spTree>
    <p:extLst>
      <p:ext uri="{BB962C8B-B14F-4D97-AF65-F5344CB8AC3E}">
        <p14:creationId xmlns:p14="http://schemas.microsoft.com/office/powerpoint/2010/main" val="43920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a:t>
            </a:fld>
            <a:endParaRPr lang="en-GB"/>
          </a:p>
        </p:txBody>
      </p:sp>
    </p:spTree>
    <p:extLst>
      <p:ext uri="{BB962C8B-B14F-4D97-AF65-F5344CB8AC3E}">
        <p14:creationId xmlns:p14="http://schemas.microsoft.com/office/powerpoint/2010/main" val="3666513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every possible disjunction of atoms with the given properties</a:t>
            </a:r>
          </a:p>
          <a:p>
            <a:r>
              <a:rPr lang="en-GB" dirty="0"/>
              <a:t>m &lt;= 4 to avoid combinatorial explosion, 4 more or less arbitrary</a:t>
            </a:r>
          </a:p>
          <a:p>
            <a:r>
              <a:rPr lang="en-GB" dirty="0"/>
              <a:t>for each action in N there is a precondition atom in the disjunction</a:t>
            </a:r>
          </a:p>
          <a:p>
            <a:r>
              <a:rPr lang="en-GB" dirty="0" err="1"/>
              <a:t>p_i</a:t>
            </a:r>
            <a:r>
              <a:rPr lang="en-GB" dirty="0"/>
              <a:t> a precondition of at least one action in N</a:t>
            </a:r>
          </a:p>
          <a:p>
            <a:endParaRPr lang="en-GB" dirty="0"/>
          </a:p>
          <a:p>
            <a:r>
              <a:rPr lang="en-GB" dirty="0"/>
              <a:t>means that none of the actions in N will be applicable until the disjunction is true</a:t>
            </a:r>
          </a:p>
        </p:txBody>
      </p:sp>
      <p:sp>
        <p:nvSpPr>
          <p:cNvPr id="4" name="Slide Number Placeholder 3"/>
          <p:cNvSpPr>
            <a:spLocks noGrp="1"/>
          </p:cNvSpPr>
          <p:nvPr>
            <p:ph type="sldNum" sz="quarter" idx="5"/>
          </p:nvPr>
        </p:nvSpPr>
        <p:spPr/>
        <p:txBody>
          <a:bodyPr/>
          <a:lstStyle/>
          <a:p>
            <a:fld id="{8F5BF81A-3E81-274B-90A2-0A51F25FFEBC}" type="slidenum">
              <a:rPr lang="en-GB" smtClean="0"/>
              <a:t>104</a:t>
            </a:fld>
            <a:endParaRPr lang="en-GB"/>
          </a:p>
        </p:txBody>
      </p:sp>
    </p:spTree>
    <p:extLst>
      <p:ext uri="{BB962C8B-B14F-4D97-AF65-F5344CB8AC3E}">
        <p14:creationId xmlns:p14="http://schemas.microsoft.com/office/powerpoint/2010/main" val="3110582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Execution failures </a:t>
            </a:r>
            <a:r>
              <a:rPr lang="en-US" sz="1200" dirty="0"/>
              <a:t>– “open door” fails</a:t>
            </a:r>
          </a:p>
          <a:p>
            <a:pPr marL="171450" indent="-171450">
              <a:buFont typeface="Arial" panose="020B0604020202020204" pitchFamily="34" charset="0"/>
              <a:buChar char="•"/>
            </a:pPr>
            <a:r>
              <a:rPr lang="en-US" sz="1200" i="1" dirty="0"/>
              <a:t>Unexpected events </a:t>
            </a:r>
            <a:r>
              <a:rPr lang="en-US" sz="1200" dirty="0"/>
              <a:t>– </a:t>
            </a:r>
            <a:br>
              <a:rPr lang="en-US" sz="1200" dirty="0"/>
            </a:br>
            <a:r>
              <a:rPr lang="en-US" sz="1200" dirty="0"/>
              <a:t>someone loads an object onto </a:t>
            </a:r>
            <a:r>
              <a:rPr lang="en-US" sz="1200" dirty="0">
                <a:latin typeface="+mn-lt"/>
              </a:rPr>
              <a:t>r1</a:t>
            </a:r>
            <a:endParaRPr lang="en-US" sz="1200" dirty="0">
              <a:cs typeface="Times New Roman"/>
            </a:endParaRPr>
          </a:p>
          <a:p>
            <a:pPr marL="171450" indent="-171450">
              <a:buFont typeface="Arial" panose="020B0604020202020204" pitchFamily="34" charset="0"/>
              <a:buChar char="•"/>
            </a:pPr>
            <a:r>
              <a:rPr lang="en-US" sz="1200" i="1" dirty="0">
                <a:cs typeface="Times New Roman"/>
              </a:rPr>
              <a:t>Incorrect info </a:t>
            </a:r>
            <a:r>
              <a:rPr lang="en-US" sz="1200" dirty="0">
                <a:cs typeface="Times New Roman"/>
              </a:rPr>
              <a:t>– navigation</a:t>
            </a:r>
            <a:br>
              <a:rPr lang="en-US" sz="1200" dirty="0">
                <a:cs typeface="Times New Roman"/>
              </a:rPr>
            </a:br>
            <a:r>
              <a:rPr lang="en-US" sz="1200" dirty="0">
                <a:cs typeface="Times New Roman"/>
              </a:rPr>
              <a:t>error, </a:t>
            </a:r>
            <a:r>
              <a:rPr lang="en-US" sz="1200" i="1" dirty="0">
                <a:cs typeface="Times New Roman"/>
              </a:rPr>
              <a:t>a</a:t>
            </a:r>
            <a:r>
              <a:rPr lang="en-US" sz="1200" baseline="-25000" dirty="0">
                <a:cs typeface="Times New Roman"/>
              </a:rPr>
              <a:t>2</a:t>
            </a:r>
            <a:r>
              <a:rPr lang="en-US" sz="1200" dirty="0">
                <a:cs typeface="Times New Roman"/>
              </a:rPr>
              <a:t> goes to wrong place</a:t>
            </a:r>
          </a:p>
          <a:p>
            <a:pPr marL="171450" indent="-171450">
              <a:buFont typeface="Arial" panose="020B0604020202020204" pitchFamily="34" charset="0"/>
              <a:buChar char="•"/>
            </a:pPr>
            <a:r>
              <a:rPr lang="en-US" sz="1200" i="1" dirty="0">
                <a:cs typeface="Times New Roman"/>
              </a:rPr>
              <a:t>Partial information </a:t>
            </a:r>
            <a:r>
              <a:rPr lang="en-US" sz="1200" dirty="0">
                <a:cs typeface="Times New Roman"/>
              </a:rPr>
              <a:t>– </a:t>
            </a:r>
            <a:br>
              <a:rPr lang="en-US" sz="1200" dirty="0">
                <a:cs typeface="Times New Roman"/>
              </a:rPr>
            </a:br>
            <a:r>
              <a:rPr lang="en-US" sz="1200" dirty="0">
                <a:cs typeface="Times New Roman"/>
              </a:rPr>
              <a:t>don’t know </a:t>
            </a:r>
            <a:r>
              <a:rPr lang="en-US" sz="1200" dirty="0" err="1">
                <a:latin typeface="+mn-lt"/>
              </a:rPr>
              <a:t>loc</a:t>
            </a:r>
            <a:r>
              <a:rPr lang="en-US" sz="1200" dirty="0">
                <a:latin typeface="+mn-lt"/>
              </a:rPr>
              <a:t>(o7)</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113</a:t>
            </a:fld>
            <a:endParaRPr lang="en-GB"/>
          </a:p>
        </p:txBody>
      </p:sp>
    </p:spTree>
    <p:extLst>
      <p:ext uri="{BB962C8B-B14F-4D97-AF65-F5344CB8AC3E}">
        <p14:creationId xmlns:p14="http://schemas.microsoft.com/office/powerpoint/2010/main" val="1303923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Abstraction of observed state (may omit parts that are irrelevant or include hypothesised values of state variables that the actor cannot currently observe)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114</a:t>
            </a:fld>
            <a:endParaRPr lang="en-GB"/>
          </a:p>
        </p:txBody>
      </p:sp>
    </p:spTree>
    <p:extLst>
      <p:ext uri="{BB962C8B-B14F-4D97-AF65-F5344CB8AC3E}">
        <p14:creationId xmlns:p14="http://schemas.microsoft.com/office/powerpoint/2010/main" val="205555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in environments where it is computationally expensive to call Lookahead and the actions in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Sometimes it can be difficult to predict that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is needed without actually doing the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to find out.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115</a:t>
            </a:fld>
            <a:endParaRPr lang="en-GB"/>
          </a:p>
        </p:txBody>
      </p:sp>
    </p:spTree>
    <p:extLst>
      <p:ext uri="{BB962C8B-B14F-4D97-AF65-F5344CB8AC3E}">
        <p14:creationId xmlns:p14="http://schemas.microsoft.com/office/powerpoint/2010/main" val="3522334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Costs more resources with two threads</a:t>
            </a:r>
          </a:p>
        </p:txBody>
      </p:sp>
      <p:sp>
        <p:nvSpPr>
          <p:cNvPr id="4" name="Slide Number Placeholder 3"/>
          <p:cNvSpPr>
            <a:spLocks noGrp="1"/>
          </p:cNvSpPr>
          <p:nvPr>
            <p:ph type="sldNum" sz="quarter" idx="5"/>
          </p:nvPr>
        </p:nvSpPr>
        <p:spPr/>
        <p:txBody>
          <a:bodyPr/>
          <a:lstStyle/>
          <a:p>
            <a:fld id="{8F5BF81A-3E81-274B-90A2-0A51F25FFEBC}" type="slidenum">
              <a:rPr lang="en-GB" smtClean="0"/>
              <a:t>116</a:t>
            </a:fld>
            <a:endParaRPr lang="en-GB"/>
          </a:p>
        </p:txBody>
      </p:sp>
    </p:spTree>
    <p:extLst>
      <p:ext uri="{BB962C8B-B14F-4D97-AF65-F5344CB8AC3E}">
        <p14:creationId xmlns:p14="http://schemas.microsoft.com/office/powerpoint/2010/main" val="405872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Subgoaling</a:t>
            </a:r>
            <a:r>
              <a:rPr lang="en-GB" dirty="0"/>
              <a:t>: e.g., domain specific or ordered sequence of landmarks</a:t>
            </a:r>
          </a:p>
        </p:txBody>
      </p:sp>
      <p:sp>
        <p:nvSpPr>
          <p:cNvPr id="4" name="Slide Number Placeholder 3"/>
          <p:cNvSpPr>
            <a:spLocks noGrp="1"/>
          </p:cNvSpPr>
          <p:nvPr>
            <p:ph type="sldNum" sz="quarter" idx="5"/>
          </p:nvPr>
        </p:nvSpPr>
        <p:spPr/>
        <p:txBody>
          <a:bodyPr/>
          <a:lstStyle/>
          <a:p>
            <a:fld id="{8F5BF81A-3E81-274B-90A2-0A51F25FFEBC}" type="slidenum">
              <a:rPr lang="en-GB" smtClean="0"/>
              <a:t>117</a:t>
            </a:fld>
            <a:endParaRPr lang="en-GB"/>
          </a:p>
        </p:txBody>
      </p:sp>
    </p:spTree>
    <p:extLst>
      <p:ext uri="{BB962C8B-B14F-4D97-AF65-F5344CB8AC3E}">
        <p14:creationId xmlns:p14="http://schemas.microsoft.com/office/powerpoint/2010/main" val="42326779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 = estimate of the minimum cost of getting from s to goal</a:t>
            </a:r>
          </a:p>
        </p:txBody>
      </p:sp>
      <p:sp>
        <p:nvSpPr>
          <p:cNvPr id="4" name="Slide Number Placeholder 3"/>
          <p:cNvSpPr>
            <a:spLocks noGrp="1"/>
          </p:cNvSpPr>
          <p:nvPr>
            <p:ph type="sldNum" sz="quarter" idx="5"/>
          </p:nvPr>
        </p:nvSpPr>
        <p:spPr/>
        <p:txBody>
          <a:bodyPr/>
          <a:lstStyle/>
          <a:p>
            <a:fld id="{8F5BF81A-3E81-274B-90A2-0A51F25FFEBC}" type="slidenum">
              <a:rPr lang="en-GB" smtClean="0"/>
              <a:t>119</a:t>
            </a:fld>
            <a:endParaRPr lang="en-GB"/>
          </a:p>
        </p:txBody>
      </p:sp>
    </p:spTree>
    <p:extLst>
      <p:ext uri="{BB962C8B-B14F-4D97-AF65-F5344CB8AC3E}">
        <p14:creationId xmlns:p14="http://schemas.microsoft.com/office/powerpoint/2010/main" val="2033501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Relevant (g_1 = (</a:t>
            </a:r>
            <a:r>
              <a:rPr lang="en-GB" dirty="0" err="1"/>
              <a:t>loc</a:t>
            </a:r>
            <a:r>
              <a:rPr lang="en-GB" dirty="0"/>
              <a:t>(c1)=r1), g_2 = (</a:t>
            </a:r>
            <a:r>
              <a:rPr lang="en-GB" dirty="0" err="1"/>
              <a:t>loc</a:t>
            </a:r>
            <a:r>
              <a:rPr lang="en-GB" dirty="0"/>
              <a:t>(r1) = d3))</a:t>
            </a:r>
          </a:p>
          <a:p>
            <a:r>
              <a:rPr lang="en-GB" dirty="0"/>
              <a:t>	take(r1,d1,c1) </a:t>
            </a:r>
            <a:r>
              <a:rPr lang="en-GB" dirty="0">
                <a:sym typeface="Wingdings" pitchFamily="2" charset="2"/>
              </a:rPr>
              <a:t></a:t>
            </a:r>
            <a:r>
              <a:rPr lang="en-GB" dirty="0"/>
              <a:t> g_1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take(r1,d2,c1) </a:t>
            </a:r>
            <a:r>
              <a:rPr lang="en-GB" dirty="0">
                <a:sym typeface="Wingdings" pitchFamily="2" charset="2"/>
              </a:rPr>
              <a:t></a:t>
            </a:r>
            <a:r>
              <a:rPr lang="en-GB" dirty="0"/>
              <a:t> g_1</a:t>
            </a:r>
          </a:p>
          <a:p>
            <a:r>
              <a:rPr lang="en-GB" dirty="0"/>
              <a:t>	move(r1,d1,d3) </a:t>
            </a:r>
            <a:r>
              <a:rPr lang="en-GB" dirty="0">
                <a:sym typeface="Wingdings" pitchFamily="2" charset="2"/>
              </a:rPr>
              <a:t> g_2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move(r1,d2,d3) </a:t>
            </a:r>
            <a:r>
              <a:rPr lang="en-GB" dirty="0">
                <a:sym typeface="Wingdings" pitchFamily="2" charset="2"/>
              </a:rPr>
              <a:t> g_2</a:t>
            </a:r>
            <a:endParaRPr lang="en-GB" dirty="0"/>
          </a:p>
          <a:p>
            <a:endParaRPr lang="en-GB" dirty="0"/>
          </a:p>
          <a:p>
            <a:r>
              <a:rPr lang="en-GB" dirty="0"/>
              <a:t>Not relevant</a:t>
            </a:r>
          </a:p>
          <a:p>
            <a:r>
              <a:rPr lang="en-GB" dirty="0"/>
              <a:t>	put(r2,d3,c1) has no effect on goal</a:t>
            </a:r>
          </a:p>
          <a:p>
            <a:r>
              <a:rPr lang="en-GB" dirty="0"/>
              <a:t>	move(r1,d3,d1) makes g_2 false</a:t>
            </a:r>
          </a:p>
        </p:txBody>
      </p:sp>
      <p:sp>
        <p:nvSpPr>
          <p:cNvPr id="4" name="Slide Number Placeholder 3"/>
          <p:cNvSpPr>
            <a:spLocks noGrp="1"/>
          </p:cNvSpPr>
          <p:nvPr>
            <p:ph type="sldNum" sz="quarter" idx="5"/>
          </p:nvPr>
        </p:nvSpPr>
        <p:spPr/>
        <p:txBody>
          <a:bodyPr/>
          <a:lstStyle/>
          <a:p>
            <a:fld id="{8F5BF81A-3E81-274B-90A2-0A51F25FFEBC}" type="slidenum">
              <a:rPr lang="en-GB" smtClean="0"/>
              <a:t>124</a:t>
            </a:fld>
            <a:endParaRPr lang="en-GB"/>
          </a:p>
        </p:txBody>
      </p:sp>
    </p:spTree>
    <p:extLst>
      <p:ext uri="{BB962C8B-B14F-4D97-AF65-F5344CB8AC3E}">
        <p14:creationId xmlns:p14="http://schemas.microsoft.com/office/powerpoint/2010/main" val="63477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Relevance the inverse concept to applicability</a:t>
            </a:r>
          </a:p>
          <a:p>
            <a:endParaRPr lang="en-GB" dirty="0"/>
          </a:p>
          <a:p>
            <a:r>
              <a:rPr lang="en-GB" dirty="0"/>
              <a:t>Take(r1,d3,c1)</a:t>
            </a:r>
          </a:p>
          <a:p>
            <a:r>
              <a:rPr lang="en-GB" dirty="0"/>
              <a:t>	pre: cargo(r1)=nil, </a:t>
            </a:r>
            <a:r>
              <a:rPr lang="en-GB" dirty="0" err="1"/>
              <a:t>loc</a:t>
            </a:r>
            <a:r>
              <a:rPr lang="en-GB" dirty="0"/>
              <a:t>(r1)=d3, </a:t>
            </a:r>
            <a:r>
              <a:rPr lang="en-GB" dirty="0" err="1"/>
              <a:t>loc</a:t>
            </a:r>
            <a:r>
              <a:rPr lang="en-GB" dirty="0"/>
              <a:t>(c1)=d3</a:t>
            </a:r>
          </a:p>
          <a:p>
            <a:r>
              <a:rPr lang="en-GB" dirty="0"/>
              <a:t>	eff: cargo(r1) &lt;- c1, </a:t>
            </a:r>
            <a:r>
              <a:rPr lang="en-GB" dirty="0" err="1"/>
              <a:t>loc</a:t>
            </a:r>
            <a:r>
              <a:rPr lang="en-GB" dirty="0"/>
              <a:t>(c1) &lt;- r1 (in g)</a:t>
            </a:r>
          </a:p>
          <a:p>
            <a:r>
              <a:rPr lang="en-GB" dirty="0" err="1"/>
              <a:t>Inv</a:t>
            </a:r>
            <a:r>
              <a:rPr lang="en-GB" dirty="0"/>
              <a:t>: cargo(r1)=nil, </a:t>
            </a:r>
            <a:r>
              <a:rPr lang="en-GB" dirty="0" err="1"/>
              <a:t>loc</a:t>
            </a:r>
            <a:r>
              <a:rPr lang="en-GB" dirty="0"/>
              <a:t>(r1)=d3, </a:t>
            </a:r>
            <a:r>
              <a:rPr lang="en-GB" dirty="0" err="1"/>
              <a:t>loc</a:t>
            </a:r>
            <a:r>
              <a:rPr lang="en-GB" dirty="0"/>
              <a:t>(c1)=d3</a:t>
            </a:r>
          </a:p>
          <a:p>
            <a:endParaRPr lang="en-GB" dirty="0"/>
          </a:p>
          <a:p>
            <a:r>
              <a:rPr lang="en-GB" dirty="0"/>
              <a:t>Take(r2,d1,c1)</a:t>
            </a:r>
          </a:p>
          <a:p>
            <a:r>
              <a:rPr lang="en-GB" dirty="0"/>
              <a:t>	pre: cargo(r2)=nil, </a:t>
            </a:r>
            <a:r>
              <a:rPr lang="en-GB" dirty="0" err="1"/>
              <a:t>loc</a:t>
            </a:r>
            <a:r>
              <a:rPr lang="en-GB" dirty="0"/>
              <a:t>(r2)=d1, </a:t>
            </a:r>
            <a:r>
              <a:rPr lang="en-GB" dirty="0" err="1"/>
              <a:t>loc</a:t>
            </a:r>
            <a:r>
              <a:rPr lang="en-GB" dirty="0"/>
              <a:t>(c1)=c1</a:t>
            </a:r>
          </a:p>
          <a:p>
            <a:r>
              <a:rPr lang="en-GB" dirty="0"/>
              <a:t>	eff: cargo(r2) &lt;- c1, </a:t>
            </a:r>
            <a:r>
              <a:rPr lang="en-GB" dirty="0" err="1"/>
              <a:t>loc</a:t>
            </a:r>
            <a:r>
              <a:rPr lang="en-GB" dirty="0"/>
              <a:t>(c1) &lt;- r2 (makes g false -&gt; not relevant; also, no effect makes an atom of g true)</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125</a:t>
            </a:fld>
            <a:endParaRPr lang="en-GB"/>
          </a:p>
        </p:txBody>
      </p:sp>
    </p:spTree>
    <p:extLst>
      <p:ext uri="{BB962C8B-B14F-4D97-AF65-F5344CB8AC3E}">
        <p14:creationId xmlns:p14="http://schemas.microsoft.com/office/powerpoint/2010/main" val="85549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Solved represents the set of all states that are “already solved,” that is, states from which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or one of </a:t>
            </a:r>
            <a:r>
              <a:rPr lang="el-GR" sz="1200" kern="1200" dirty="0">
                <a:solidFill>
                  <a:schemeClr val="tx1"/>
                </a:solidFill>
                <a:effectLst/>
                <a:latin typeface="+mn-lt"/>
                <a:ea typeface="+mn-ea"/>
                <a:cs typeface="+mn-cs"/>
              </a:rPr>
              <a:t>π’</a:t>
            </a:r>
            <a:r>
              <a:rPr lang="en-GB" sz="1200" kern="1200" dirty="0">
                <a:solidFill>
                  <a:schemeClr val="tx1"/>
                </a:solidFill>
                <a:effectLst/>
                <a:latin typeface="+mn-lt"/>
                <a:ea typeface="+mn-ea"/>
                <a:cs typeface="+mn-cs"/>
              </a:rPr>
              <a:t>s suffixes 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g′ represents the set of all states from which the plan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every state that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can solve is already solved, then it is useless to prepend a to </a:t>
            </a:r>
            <a:r>
              <a:rPr lang="el-GR" sz="1200" kern="1200" dirty="0">
                <a:solidFill>
                  <a:schemeClr val="tx1"/>
                </a:solidFill>
                <a:effectLst/>
                <a:latin typeface="+mn-lt"/>
                <a:ea typeface="+mn-ea"/>
                <a:cs typeface="+mn-cs"/>
              </a:rPr>
              <a:t>π.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any solution that we can find this way, another branch of the search space will contain a shorter solution that omits a. </a:t>
            </a:r>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126</a:t>
            </a:fld>
            <a:endParaRPr lang="en-GB"/>
          </a:p>
        </p:txBody>
      </p:sp>
    </p:spTree>
    <p:extLst>
      <p:ext uri="{BB962C8B-B14F-4D97-AF65-F5344CB8AC3E}">
        <p14:creationId xmlns:p14="http://schemas.microsoft.com/office/powerpoint/2010/main" val="4258726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stem Font"/>
              <a:buChar char="*"/>
              <a:tabLst>
                <a:tab pos="681038" algn="l"/>
                <a:tab pos="2514600" algn="l"/>
              </a:tabLst>
            </a:pPr>
            <a:r>
              <a:rPr lang="en-US" dirty="0">
                <a:solidFill>
                  <a:srgbClr val="000000"/>
                </a:solidFill>
                <a:cs typeface="Calibri"/>
              </a:rPr>
              <a:t> </a:t>
            </a:r>
            <a:r>
              <a:rPr lang="en-US" dirty="0" err="1">
                <a:solidFill>
                  <a:srgbClr val="000000"/>
                </a:solidFill>
                <a:cs typeface="Calibri"/>
              </a:rPr>
              <a:t>adj</a:t>
            </a:r>
            <a:r>
              <a:rPr lang="en-US" dirty="0">
                <a:solidFill>
                  <a:srgbClr val="000000"/>
                </a:solidFill>
                <a:cs typeface="Calibri"/>
              </a:rPr>
              <a:t> = adjacent; </a:t>
            </a:r>
            <a:r>
              <a:rPr lang="en-US" dirty="0" err="1">
                <a:solidFill>
                  <a:srgbClr val="000000"/>
                </a:solidFill>
                <a:cs typeface="Calibri"/>
              </a:rPr>
              <a:t>loc</a:t>
            </a:r>
            <a:r>
              <a:rPr lang="en-US" dirty="0">
                <a:solidFill>
                  <a:srgbClr val="000000"/>
                </a:solidFill>
                <a:cs typeface="Calibri"/>
              </a:rPr>
              <a:t> is adjacent if connected by road</a:t>
            </a:r>
          </a:p>
          <a:p>
            <a:pPr>
              <a:buFont typeface="System Font"/>
              <a:buChar char="*"/>
              <a:tabLst>
                <a:tab pos="681038" algn="l"/>
                <a:tab pos="2514600" algn="l"/>
              </a:tabLst>
            </a:pPr>
            <a:r>
              <a:rPr lang="en-US" dirty="0">
                <a:solidFill>
                  <a:srgbClr val="000000"/>
                </a:solidFill>
                <a:cs typeface="Calibri"/>
              </a:rPr>
              <a:t> Terminology from first-order logic:</a:t>
            </a:r>
          </a:p>
          <a:p>
            <a:pPr lvl="1">
              <a:tabLst>
                <a:tab pos="681038" algn="l"/>
                <a:tab pos="2514600" algn="l"/>
              </a:tabLst>
            </a:pPr>
            <a:r>
              <a:rPr lang="en-US" dirty="0">
                <a:solidFill>
                  <a:schemeClr val="accent1"/>
                </a:solidFill>
                <a:cs typeface="Calibri"/>
              </a:rPr>
              <a:t>ground</a:t>
            </a:r>
            <a:r>
              <a:rPr lang="en-US" dirty="0">
                <a:solidFill>
                  <a:srgbClr val="000000"/>
                </a:solidFill>
                <a:cs typeface="Calibri"/>
              </a:rPr>
              <a:t>: fully instantiated, no variable symbols</a:t>
            </a:r>
          </a:p>
          <a:p>
            <a:pPr lvl="1">
              <a:tabLst>
                <a:tab pos="681038" algn="l"/>
                <a:tab pos="2514600" algn="l"/>
              </a:tabLst>
            </a:pPr>
            <a:r>
              <a:rPr lang="en-US" i="1" dirty="0">
                <a:solidFill>
                  <a:srgbClr val="000000"/>
                </a:solidFill>
                <a:cs typeface="Calibri"/>
              </a:rPr>
              <a:t>atom </a:t>
            </a:r>
            <a:r>
              <a:rPr lang="en-US" dirty="0">
                <a:solidFill>
                  <a:srgbClr val="000000"/>
                </a:solidFill>
                <a:cs typeface="Calibri"/>
              </a:rPr>
              <a:t>≡ </a:t>
            </a:r>
            <a:r>
              <a:rPr lang="en-US" i="1" dirty="0">
                <a:solidFill>
                  <a:srgbClr val="000000"/>
                </a:solidFill>
                <a:cs typeface="Calibri"/>
              </a:rPr>
              <a:t>atomic formula</a:t>
            </a:r>
            <a:r>
              <a:rPr lang="en-US" dirty="0">
                <a:solidFill>
                  <a:srgbClr val="000000"/>
                </a:solidFill>
                <a:cs typeface="Calibri"/>
              </a:rPr>
              <a:t> ≡ </a:t>
            </a:r>
            <a:r>
              <a:rPr lang="en-US" i="1" dirty="0">
                <a:solidFill>
                  <a:srgbClr val="000000"/>
                </a:solidFill>
                <a:cs typeface="Calibri"/>
              </a:rPr>
              <a:t>positive literal</a:t>
            </a:r>
            <a:r>
              <a:rPr lang="en-US" dirty="0">
                <a:solidFill>
                  <a:srgbClr val="000000"/>
                </a:solidFill>
                <a:cs typeface="Calibri"/>
              </a:rPr>
              <a:t> </a:t>
            </a:r>
            <a:br>
              <a:rPr lang="en-US" dirty="0">
                <a:solidFill>
                  <a:srgbClr val="000000"/>
                </a:solidFill>
                <a:cs typeface="Calibri"/>
              </a:rPr>
            </a:br>
            <a:r>
              <a:rPr lang="en-US" dirty="0">
                <a:solidFill>
                  <a:srgbClr val="000000"/>
                </a:solidFill>
                <a:cs typeface="Calibri"/>
              </a:rPr>
              <a:t>≡ predicate symbol with list of arguments</a:t>
            </a:r>
          </a:p>
          <a:p>
            <a:pPr lvl="1">
              <a:tabLst>
                <a:tab pos="681038" algn="l"/>
                <a:tab pos="2514600" algn="l"/>
              </a:tabLst>
            </a:pPr>
            <a:r>
              <a:rPr lang="en-US" i="1" dirty="0">
                <a:solidFill>
                  <a:srgbClr val="000000"/>
                </a:solidFill>
                <a:cs typeface="Calibri"/>
              </a:rPr>
              <a:t>negative literal</a:t>
            </a:r>
            <a:r>
              <a:rPr lang="en-US" dirty="0">
                <a:solidFill>
                  <a:srgbClr val="000000"/>
                </a:solidFill>
                <a:cs typeface="Calibri"/>
              </a:rPr>
              <a:t> ≡ </a:t>
            </a:r>
            <a:r>
              <a:rPr lang="en-US" i="1" dirty="0">
                <a:solidFill>
                  <a:srgbClr val="000000"/>
                </a:solidFill>
                <a:cs typeface="Calibri"/>
              </a:rPr>
              <a:t>negated atom </a:t>
            </a:r>
            <a:r>
              <a:rPr lang="en-US" dirty="0">
                <a:solidFill>
                  <a:srgbClr val="000000"/>
                </a:solidFill>
                <a:cs typeface="Calibri"/>
              </a:rPr>
              <a:t>≡ atom with a negation sign in front of it</a:t>
            </a:r>
          </a:p>
        </p:txBody>
      </p:sp>
      <p:sp>
        <p:nvSpPr>
          <p:cNvPr id="4" name="Slide Number Placeholder 3"/>
          <p:cNvSpPr>
            <a:spLocks noGrp="1"/>
          </p:cNvSpPr>
          <p:nvPr>
            <p:ph type="sldNum" sz="quarter" idx="5"/>
          </p:nvPr>
        </p:nvSpPr>
        <p:spPr/>
        <p:txBody>
          <a:bodyPr/>
          <a:lstStyle/>
          <a:p>
            <a:fld id="{8F5BF81A-3E81-274B-90A2-0A51F25FFEBC}" type="slidenum">
              <a:rPr lang="en-GB" smtClean="0"/>
              <a:t>12</a:t>
            </a:fld>
            <a:endParaRPr lang="en-GB"/>
          </a:p>
        </p:txBody>
      </p:sp>
    </p:spTree>
    <p:extLst>
      <p:ext uri="{BB962C8B-B14F-4D97-AF65-F5344CB8AC3E}">
        <p14:creationId xmlns:p14="http://schemas.microsoft.com/office/powerpoint/2010/main" val="1618156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mgu</a:t>
            </a:r>
            <a:r>
              <a:rPr lang="en-GB" dirty="0"/>
              <a:t> = most general unifier</a:t>
            </a:r>
          </a:p>
        </p:txBody>
      </p:sp>
      <p:sp>
        <p:nvSpPr>
          <p:cNvPr id="4" name="Slide Number Placeholder 3"/>
          <p:cNvSpPr>
            <a:spLocks noGrp="1"/>
          </p:cNvSpPr>
          <p:nvPr>
            <p:ph type="sldNum" sz="quarter" idx="5"/>
          </p:nvPr>
        </p:nvSpPr>
        <p:spPr/>
        <p:txBody>
          <a:bodyPr/>
          <a:lstStyle/>
          <a:p>
            <a:fld id="{8F5BF81A-3E81-274B-90A2-0A51F25FFEBC}" type="slidenum">
              <a:rPr lang="en-GB" smtClean="0"/>
              <a:t>128</a:t>
            </a:fld>
            <a:endParaRPr lang="en-GB"/>
          </a:p>
        </p:txBody>
      </p:sp>
    </p:spTree>
    <p:extLst>
      <p:ext uri="{BB962C8B-B14F-4D97-AF65-F5344CB8AC3E}">
        <p14:creationId xmlns:p14="http://schemas.microsoft.com/office/powerpoint/2010/main" val="3719165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Partial plan = partially ordered plan but actions may be only partially instantiated + there are constraints (inequality constraints + causal links)</a:t>
            </a:r>
          </a:p>
        </p:txBody>
      </p:sp>
    </p:spTree>
    <p:extLst>
      <p:ext uri="{BB962C8B-B14F-4D97-AF65-F5344CB8AC3E}">
        <p14:creationId xmlns:p14="http://schemas.microsoft.com/office/powerpoint/2010/main" val="2914397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ln/>
        </p:spPr>
      </p:sp>
      <p:sp>
        <p:nvSpPr>
          <p:cNvPr id="1331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36940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22685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543144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87385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9491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56520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825313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4526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cargo(r) : robot r carries a cargo</a:t>
            </a:r>
          </a:p>
        </p:txBody>
      </p:sp>
      <p:sp>
        <p:nvSpPr>
          <p:cNvPr id="4" name="Slide Number Placeholder 3"/>
          <p:cNvSpPr>
            <a:spLocks noGrp="1"/>
          </p:cNvSpPr>
          <p:nvPr>
            <p:ph type="sldNum" sz="quarter" idx="5"/>
          </p:nvPr>
        </p:nvSpPr>
        <p:spPr/>
        <p:txBody>
          <a:bodyPr/>
          <a:lstStyle/>
          <a:p>
            <a:fld id="{8F5BF81A-3E81-274B-90A2-0A51F25FFEBC}" type="slidenum">
              <a:rPr lang="en-GB" smtClean="0"/>
              <a:t>13</a:t>
            </a:fld>
            <a:endParaRPr lang="en-GB"/>
          </a:p>
        </p:txBody>
      </p:sp>
    </p:spTree>
    <p:extLst>
      <p:ext uri="{BB962C8B-B14F-4D97-AF65-F5344CB8AC3E}">
        <p14:creationId xmlns:p14="http://schemas.microsoft.com/office/powerpoint/2010/main" val="2333065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94370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569060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245505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45336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72710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34354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192423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745539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82452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2042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25262425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18711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855172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1397591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27766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strings like d1, c1, etc to objects in environment (loading docks)</a:t>
            </a:r>
          </a:p>
        </p:txBody>
      </p:sp>
      <p:sp>
        <p:nvSpPr>
          <p:cNvPr id="4" name="Slide Number Placeholder 3"/>
          <p:cNvSpPr>
            <a:spLocks noGrp="1"/>
          </p:cNvSpPr>
          <p:nvPr>
            <p:ph type="sldNum" sz="quarter" idx="5"/>
          </p:nvPr>
        </p:nvSpPr>
        <p:spPr/>
        <p:txBody>
          <a:bodyPr/>
          <a:lstStyle/>
          <a:p>
            <a:fld id="{8F5BF81A-3E81-274B-90A2-0A51F25FFEBC}" type="slidenum">
              <a:rPr lang="en-GB" smtClean="0"/>
              <a:t>15</a:t>
            </a:fld>
            <a:endParaRPr lang="en-GB"/>
          </a:p>
        </p:txBody>
      </p:sp>
    </p:spTree>
    <p:extLst>
      <p:ext uri="{BB962C8B-B14F-4D97-AF65-F5344CB8AC3E}">
        <p14:creationId xmlns:p14="http://schemas.microsoft.com/office/powerpoint/2010/main" val="144748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 syntactic way to refer to an action in a unique way</a:t>
            </a:r>
          </a:p>
        </p:txBody>
      </p:sp>
      <p:sp>
        <p:nvSpPr>
          <p:cNvPr id="4" name="Slide Number Placeholder 3"/>
          <p:cNvSpPr>
            <a:spLocks noGrp="1"/>
          </p:cNvSpPr>
          <p:nvPr>
            <p:ph type="sldNum" sz="quarter" idx="5"/>
          </p:nvPr>
        </p:nvSpPr>
        <p:spPr/>
        <p:txBody>
          <a:bodyPr/>
          <a:lstStyle/>
          <a:p>
            <a:fld id="{8F5BF81A-3E81-274B-90A2-0A51F25FFEBC}" type="slidenum">
              <a:rPr lang="en-GB" smtClean="0"/>
              <a:t>16</a:t>
            </a:fld>
            <a:endParaRPr lang="en-GB"/>
          </a:p>
        </p:txBody>
      </p:sp>
    </p:spTree>
    <p:extLst>
      <p:ext uri="{BB962C8B-B14F-4D97-AF65-F5344CB8AC3E}">
        <p14:creationId xmlns:p14="http://schemas.microsoft.com/office/powerpoint/2010/main" val="134601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grpSp>
        <p:nvGrpSpPr>
          <p:cNvPr id="25" name="Türmchen"/>
          <p:cNvGrpSpPr>
            <a:grpSpLocks noChangeAspect="1"/>
          </p:cNvGrpSpPr>
          <p:nvPr/>
        </p:nvGrpSpPr>
        <p:grpSpPr bwMode="auto">
          <a:xfrm>
            <a:off x="5634992" y="1035714"/>
            <a:ext cx="3508375" cy="4606925"/>
            <a:chOff x="3550" y="652"/>
            <a:chExt cx="2210" cy="2902"/>
          </a:xfrm>
        </p:grpSpPr>
        <p:sp>
          <p:nvSpPr>
            <p:cNvPr id="27"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1" name="Datumsplatzhalter 20"/>
          <p:cNvSpPr>
            <a:spLocks noGrp="1"/>
          </p:cNvSpPr>
          <p:nvPr>
            <p:ph type="dt" sz="half" idx="14"/>
          </p:nvPr>
        </p:nvSpPr>
        <p:spPr>
          <a:xfrm>
            <a:off x="3600000" y="-720000"/>
            <a:ext cx="5185225" cy="360000"/>
          </a:xfrm>
        </p:spPr>
        <p:txBody>
          <a:bodyPr/>
          <a:lstStyle/>
          <a:p>
            <a:r>
              <a:rPr lang="en-GB"/>
              <a:t>APA - Deterministic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6"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livng.knowledge">
            <a:extLst>
              <a:ext uri="{FF2B5EF4-FFF2-40B4-BE49-F238E27FC236}">
                <a16:creationId xmlns:a16="http://schemas.microsoft.com/office/drawing/2014/main" id="{D57777EA-03A1-482C-9309-394F460428BB}"/>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528281571"/>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einfügen</a:t>
            </a:r>
          </a:p>
        </p:txBody>
      </p:sp>
      <p:sp>
        <p:nvSpPr>
          <p:cNvPr id="10" name="Datumsplatzhalter 9"/>
          <p:cNvSpPr>
            <a:spLocks noGrp="1"/>
          </p:cNvSpPr>
          <p:nvPr>
            <p:ph type="dt" sz="half" idx="10"/>
          </p:nvPr>
        </p:nvSpPr>
        <p:spPr/>
        <p:txBody>
          <a:bodyPr/>
          <a:lstStyle/>
          <a:p>
            <a:r>
              <a:rPr lang="en-GB"/>
              <a:t>APA - Deterministic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464178080"/>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10" name="Datumsplatzhalter 9"/>
          <p:cNvSpPr>
            <a:spLocks noGrp="1"/>
          </p:cNvSpPr>
          <p:nvPr>
            <p:ph type="dt" sz="half" idx="10"/>
          </p:nvPr>
        </p:nvSpPr>
        <p:spPr/>
        <p:txBody>
          <a:bodyPr/>
          <a:lstStyle/>
          <a:p>
            <a:r>
              <a:rPr lang="en-GB"/>
              <a:t>APA - Deterministic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4231638898"/>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
        <p:nvSpPr>
          <p:cNvPr id="3" name="Rectangle 2">
            <a:extLst>
              <a:ext uri="{FF2B5EF4-FFF2-40B4-BE49-F238E27FC236}">
                <a16:creationId xmlns:a16="http://schemas.microsoft.com/office/drawing/2014/main" id="{57466509-A870-724A-AA46-5A97852EB5DD}"/>
              </a:ext>
            </a:extLst>
          </p:cNvPr>
          <p:cNvSpPr/>
          <p:nvPr/>
        </p:nvSpPr>
        <p:spPr>
          <a:xfrm>
            <a:off x="201706" y="228600"/>
            <a:ext cx="1707776" cy="5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7447239"/>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6866" y="1019190"/>
            <a:ext cx="4032000"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8775" y="2369580"/>
            <a:ext cx="4032000"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10" name="Datumsplatzhalter 9"/>
          <p:cNvSpPr>
            <a:spLocks noGrp="1"/>
          </p:cNvSpPr>
          <p:nvPr>
            <p:ph type="dt" sz="half" idx="10"/>
          </p:nvPr>
        </p:nvSpPr>
        <p:spPr>
          <a:xfrm>
            <a:off x="3600000" y="388800"/>
            <a:ext cx="5185225" cy="360000"/>
          </a:xfrm>
        </p:spPr>
        <p:txBody>
          <a:bodyPr/>
          <a:lstStyle/>
          <a:p>
            <a:r>
              <a:rPr lang="en-GB"/>
              <a:t>APA - Deterministic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
        <p:nvSpPr>
          <p:cNvPr id="4" name="Bildplatzhalter 3"/>
          <p:cNvSpPr>
            <a:spLocks noGrp="1"/>
          </p:cNvSpPr>
          <p:nvPr>
            <p:ph type="pic" sz="quarter" idx="13" hasCustomPrompt="1"/>
          </p:nvPr>
        </p:nvSpPr>
        <p:spPr>
          <a:xfrm>
            <a:off x="4734865" y="1512000"/>
            <a:ext cx="4050360" cy="3028680"/>
          </a:xfrm>
          <a:solidFill>
            <a:schemeClr val="tx1">
              <a:lumMod val="20000"/>
              <a:lumOff val="80000"/>
            </a:schemeClr>
          </a:solidFill>
        </p:spPr>
        <p:txBody>
          <a:bodyPr anchor="ctr" anchorCtr="0"/>
          <a:lstStyle>
            <a:lvl1pPr algn="ctr">
              <a:spcBef>
                <a:spcPts val="0"/>
              </a:spcBef>
              <a:defRPr sz="1200"/>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4734865" y="4680000"/>
            <a:ext cx="4050510" cy="1063575"/>
          </a:xfrm>
        </p:spPr>
        <p:txBody>
          <a:bodyPr vert="horz"/>
          <a:lstStyle>
            <a:lvl1pPr marL="0" indent="0">
              <a:lnSpc>
                <a:spcPct val="112000"/>
              </a:lnSpc>
              <a:spcBef>
                <a:spcPts val="0"/>
              </a:spcBef>
              <a:buFont typeface="Arial" panose="020B0604020202020204" pitchFamily="34" charset="0"/>
              <a:buNone/>
              <a:defRPr sz="1400" b="0" i="0">
                <a:latin typeface="Calibri" panose="020F0502020204030204" pitchFamily="34" charset="0"/>
                <a:cs typeface="Calibri" panose="020F0502020204030204" pitchFamily="34" charset="0"/>
              </a:defRPr>
            </a:lvl1pPr>
            <a:lvl2pPr marL="0" indent="0">
              <a:lnSpc>
                <a:spcPct val="112000"/>
              </a:lnSpc>
              <a:spcBef>
                <a:spcPts val="0"/>
              </a:spcBef>
              <a:buNone/>
              <a:defRPr sz="1200" b="0" i="0">
                <a:latin typeface="+mn-lt"/>
              </a:defRPr>
            </a:lvl2pPr>
            <a:lvl3pPr marL="0" indent="0">
              <a:lnSpc>
                <a:spcPct val="112000"/>
              </a:lnSpc>
              <a:spcBef>
                <a:spcPts val="0"/>
              </a:spcBef>
              <a:buNone/>
              <a:defRPr sz="1200" b="0" i="0">
                <a:latin typeface="+mn-lt"/>
              </a:defRPr>
            </a:lvl3pPr>
            <a:lvl4pPr marL="0" indent="0">
              <a:lnSpc>
                <a:spcPct val="112000"/>
              </a:lnSpc>
              <a:spcBef>
                <a:spcPts val="0"/>
              </a:spcBef>
              <a:buNone/>
              <a:defRPr sz="1200" b="0" i="0">
                <a:latin typeface="+mn-lt"/>
              </a:defRPr>
            </a:lvl4pPr>
            <a:lvl5pPr marL="0" indent="0">
              <a:lnSpc>
                <a:spcPct val="112000"/>
              </a:lnSpc>
              <a:spcBef>
                <a:spcPts val="0"/>
              </a:spcBef>
              <a:buNone/>
              <a:defRPr sz="1200" b="0" i="0">
                <a:latin typeface="+mn-lt"/>
              </a:defRPr>
            </a:lvl5pPr>
            <a:lvl6pPr marL="0" indent="0">
              <a:lnSpc>
                <a:spcPct val="112000"/>
              </a:lnSpc>
              <a:spcBef>
                <a:spcPts val="0"/>
              </a:spcBef>
              <a:buNone/>
              <a:defRPr sz="1200" b="0" i="0">
                <a:latin typeface="+mn-lt"/>
              </a:defRPr>
            </a:lvl6pPr>
            <a:lvl7pPr marL="0" indent="0">
              <a:lnSpc>
                <a:spcPct val="112000"/>
              </a:lnSpc>
              <a:spcBef>
                <a:spcPts val="0"/>
              </a:spcBef>
              <a:buNone/>
              <a:defRPr sz="1200" b="0" i="0">
                <a:latin typeface="+mn-lt"/>
              </a:defRPr>
            </a:lvl7pPr>
            <a:lvl8pPr marL="0" indent="0">
              <a:lnSpc>
                <a:spcPct val="112000"/>
              </a:lnSpc>
              <a:spcBef>
                <a:spcPts val="0"/>
              </a:spcBef>
              <a:buNone/>
              <a:defRPr sz="1200" b="0" i="0">
                <a:latin typeface="+mn-lt"/>
              </a:defRPr>
            </a:lvl8pPr>
            <a:lvl9pPr marL="0" indent="0">
              <a:lnSpc>
                <a:spcPct val="112000"/>
              </a:lnSpc>
              <a:spcBef>
                <a:spcPts val="0"/>
              </a:spcBef>
              <a:buNone/>
              <a:defRPr sz="1200" b="0" i="0">
                <a:latin typeface="+mn-lt"/>
              </a:defRPr>
            </a:lvl9pPr>
          </a:lstStyle>
          <a:p>
            <a:pPr lvl="0"/>
            <a:r>
              <a:rPr lang="de-DE" dirty="0"/>
              <a:t>Bildunterschrift</a:t>
            </a:r>
          </a:p>
        </p:txBody>
      </p:sp>
    </p:spTree>
    <p:extLst>
      <p:ext uri="{BB962C8B-B14F-4D97-AF65-F5344CB8AC3E}">
        <p14:creationId xmlns:p14="http://schemas.microsoft.com/office/powerpoint/2010/main" val="1114346506"/>
      </p:ext>
    </p:extLst>
  </p:cSld>
  <p:clrMapOvr>
    <a:masterClrMapping/>
  </p:clrMapOvr>
  <p:extLst mod="1">
    <p:ext uri="{DCECCB84-F9BA-43D5-87BE-67443E8EF086}">
      <p15:sldGuideLst xmlns:p15="http://schemas.microsoft.com/office/powerpoint/2012/main">
        <p15:guide id="1" orient="horz" pos="3618">
          <p15:clr>
            <a:srgbClr val="FBAE40"/>
          </p15:clr>
        </p15:guide>
        <p15:guide id="2" orient="horz" pos="851">
          <p15:clr>
            <a:srgbClr val="FBAE40"/>
          </p15:clr>
        </p15:guide>
        <p15:guide id="3" orient="horz" pos="1781">
          <p15:clr>
            <a:srgbClr val="FBAE40"/>
          </p15:clr>
        </p15:guide>
        <p15:guide id="4" pos="226">
          <p15:clr>
            <a:srgbClr val="FBAE40"/>
          </p15:clr>
        </p15:guide>
        <p15:guide id="5"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bg2"/>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78EEE25B-DF47-024F-9634-5072BC7A6FEB}"/>
              </a:ext>
            </a:extLst>
          </p:cNvPr>
          <p:cNvSpPr/>
          <p:nvPr/>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a:t>Edit Master text styles</a:t>
            </a:r>
          </a:p>
        </p:txBody>
      </p:sp>
      <p:sp>
        <p:nvSpPr>
          <p:cNvPr id="6" name="Rectangle 5">
            <a:extLst>
              <a:ext uri="{FF2B5EF4-FFF2-40B4-BE49-F238E27FC236}">
                <a16:creationId xmlns:a16="http://schemas.microsoft.com/office/drawing/2014/main" id="{B11AC0CC-5D41-2444-A1CA-E7B137BF9D22}"/>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3EA1841-57C3-DD46-9BDA-C627E3338CD8}"/>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36E9897C-1811-8F4C-AC10-A096AC6783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5062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1" name="Datumsplatzhalter 20"/>
          <p:cNvSpPr>
            <a:spLocks noGrp="1"/>
          </p:cNvSpPr>
          <p:nvPr>
            <p:ph type="dt" sz="half" idx="14"/>
          </p:nvPr>
        </p:nvSpPr>
        <p:spPr>
          <a:xfrm>
            <a:off x="3600000" y="-720000"/>
            <a:ext cx="5185225" cy="360000"/>
          </a:xfrm>
        </p:spPr>
        <p:txBody>
          <a:bodyPr/>
          <a:lstStyle/>
          <a:p>
            <a:r>
              <a:rPr lang="en-GB"/>
              <a:t>APA - Deterministic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6"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livng.knowledge">
            <a:extLst>
              <a:ext uri="{FF2B5EF4-FFF2-40B4-BE49-F238E27FC236}">
                <a16:creationId xmlns:a16="http://schemas.microsoft.com/office/drawing/2014/main" id="{D57777EA-03A1-482C-9309-394F460428BB}"/>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714125546"/>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9144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Türmchen"/>
          <p:cNvGrpSpPr>
            <a:grpSpLocks noChangeAspect="1"/>
          </p:cNvGrpSpPr>
          <p:nvPr/>
        </p:nvGrpSpPr>
        <p:grpSpPr bwMode="auto">
          <a:xfrm>
            <a:off x="5634992" y="1035714"/>
            <a:ext cx="3508375"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atumsplatzhalter 20"/>
          <p:cNvSpPr>
            <a:spLocks noGrp="1"/>
          </p:cNvSpPr>
          <p:nvPr>
            <p:ph type="dt" sz="half" idx="14"/>
          </p:nvPr>
        </p:nvSpPr>
        <p:spPr>
          <a:xfrm>
            <a:off x="3600000" y="-720000"/>
            <a:ext cx="5185225" cy="360000"/>
          </a:xfrm>
        </p:spPr>
        <p:txBody>
          <a:bodyPr/>
          <a:lstStyle/>
          <a:p>
            <a:r>
              <a:rPr lang="en-GB"/>
              <a:t>APA - Deterministic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31" name="Regieanweisungen"/>
          <p:cNvGrpSpPr/>
          <p:nvPr/>
        </p:nvGrpSpPr>
        <p:grpSpPr>
          <a:xfrm>
            <a:off x="-468000" y="-468000"/>
            <a:ext cx="10080000" cy="7776000"/>
            <a:chOff x="-468000" y="-468000"/>
            <a:chExt cx="10080000" cy="7776000"/>
          </a:xfrm>
        </p:grpSpPr>
        <p:cxnSp>
          <p:nvCxnSpPr>
            <p:cNvPr id="34"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Vertikaler Textplatzhalter 2"/>
          <p:cNvSpPr>
            <a:spLocks noGrp="1"/>
          </p:cNvSpPr>
          <p:nvPr>
            <p:ph type="body" orient="vert" idx="13" hasCustomPrompt="1"/>
          </p:nvPr>
        </p:nvSpPr>
        <p:spPr>
          <a:xfrm>
            <a:off x="3600001" y="6069200"/>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9" name="livng.knowledge">
            <a:extLst>
              <a:ext uri="{FF2B5EF4-FFF2-40B4-BE49-F238E27FC236}">
                <a16:creationId xmlns:a16="http://schemas.microsoft.com/office/drawing/2014/main" id="{DFCDD324-ECD0-4DD2-A590-42D54B878953}"/>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04011926"/>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Datumsplatzhalter 20"/>
          <p:cNvSpPr>
            <a:spLocks noGrp="1"/>
          </p:cNvSpPr>
          <p:nvPr>
            <p:ph type="dt" sz="half" idx="14"/>
          </p:nvPr>
        </p:nvSpPr>
        <p:spPr>
          <a:xfrm>
            <a:off x="3600000" y="-720000"/>
            <a:ext cx="5185225" cy="360000"/>
          </a:xfrm>
        </p:spPr>
        <p:txBody>
          <a:bodyPr/>
          <a:lstStyle/>
          <a:p>
            <a:r>
              <a:rPr lang="en-GB"/>
              <a:t>APA - Deterministic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27" name="Regieanweisungen"/>
          <p:cNvGrpSpPr/>
          <p:nvPr/>
        </p:nvGrpSpPr>
        <p:grpSpPr>
          <a:xfrm>
            <a:off x="-468000" y="-468000"/>
            <a:ext cx="10080000" cy="7776000"/>
            <a:chOff x="-468000" y="-468000"/>
            <a:chExt cx="10080000" cy="7776000"/>
          </a:xfrm>
        </p:grpSpPr>
        <p:cxnSp>
          <p:nvCxnSpPr>
            <p:cNvPr id="30"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Vertikaler Textplatzhalter 2"/>
          <p:cNvSpPr>
            <a:spLocks noGrp="1"/>
          </p:cNvSpPr>
          <p:nvPr>
            <p:ph type="body" orient="vert" idx="17" hasCustomPrompt="1"/>
          </p:nvPr>
        </p:nvSpPr>
        <p:spPr>
          <a:xfrm>
            <a:off x="2123728" y="6069200"/>
            <a:ext cx="3420273"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grpSp>
        <p:nvGrpSpPr>
          <p:cNvPr id="25" name="Ecke">
            <a:extLst>
              <a:ext uri="{FF2B5EF4-FFF2-40B4-BE49-F238E27FC236}">
                <a16:creationId xmlns:a16="http://schemas.microsoft.com/office/drawing/2014/main" id="{E5AB3E35-27DE-492E-A910-735E3903DB91}"/>
              </a:ext>
            </a:extLst>
          </p:cNvPr>
          <p:cNvGrpSpPr>
            <a:grpSpLocks noChangeAspect="1"/>
          </p:cNvGrpSpPr>
          <p:nvPr/>
        </p:nvGrpSpPr>
        <p:grpSpPr bwMode="auto">
          <a:xfrm>
            <a:off x="5761037" y="0"/>
            <a:ext cx="3382963" cy="6858000"/>
            <a:chOff x="1316" y="-660"/>
            <a:chExt cx="2131" cy="4320"/>
          </a:xfrm>
        </p:grpSpPr>
        <p:sp>
          <p:nvSpPr>
            <p:cNvPr id="26" name="Fläche">
              <a:extLst>
                <a:ext uri="{FF2B5EF4-FFF2-40B4-BE49-F238E27FC236}">
                  <a16:creationId xmlns:a16="http://schemas.microsoft.com/office/drawing/2014/main" id="{FEE12B88-5240-401F-AC88-DCBEB879320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ONT">
              <a:extLst>
                <a:ext uri="{FF2B5EF4-FFF2-40B4-BE49-F238E27FC236}">
                  <a16:creationId xmlns:a16="http://schemas.microsoft.com/office/drawing/2014/main" id="{2337B845-7B43-47DF-8DED-FE568060AD27}"/>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7" name="livng.knowledge">
            <a:extLst>
              <a:ext uri="{FF2B5EF4-FFF2-40B4-BE49-F238E27FC236}">
                <a16:creationId xmlns:a16="http://schemas.microsoft.com/office/drawing/2014/main" id="{BE8037E3-4E71-4008-8939-6737EEF6CA12}"/>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549890217"/>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64080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64080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1" name="Datumsplatzhalter 20"/>
          <p:cNvSpPr>
            <a:spLocks noGrp="1"/>
          </p:cNvSpPr>
          <p:nvPr>
            <p:ph type="dt" sz="half" idx="14"/>
          </p:nvPr>
        </p:nvSpPr>
        <p:spPr>
          <a:xfrm>
            <a:off x="3600000" y="-720000"/>
            <a:ext cx="5185225" cy="360000"/>
          </a:xfrm>
        </p:spPr>
        <p:txBody>
          <a:bodyPr/>
          <a:lstStyle/>
          <a:p>
            <a:r>
              <a:rPr lang="en-GB"/>
              <a:t>APA - Deterministic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grpSp>
        <p:nvGrpSpPr>
          <p:cNvPr id="27" name="Regieanweisungen"/>
          <p:cNvGrpSpPr/>
          <p:nvPr/>
        </p:nvGrpSpPr>
        <p:grpSpPr>
          <a:xfrm>
            <a:off x="-468000" y="-468000"/>
            <a:ext cx="10080000" cy="7776000"/>
            <a:chOff x="-468000" y="-468000"/>
            <a:chExt cx="10080000" cy="7776000"/>
          </a:xfrm>
        </p:grpSpPr>
        <p:cxnSp>
          <p:nvCxnSpPr>
            <p:cNvPr id="30" name="Linie"/>
            <p:cNvCxnSpPr/>
            <p:nvPr/>
          </p:nvCxnSpPr>
          <p:spPr>
            <a:xfrm>
              <a:off x="9252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p:cNvCxnSpPr/>
            <p:nvPr/>
          </p:nvCxnSpPr>
          <p:spPr>
            <a:xfrm>
              <a:off x="-468000" y="324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Vertikaler Textplatzhalter 2"/>
          <p:cNvSpPr>
            <a:spLocks noGrp="1"/>
          </p:cNvSpPr>
          <p:nvPr>
            <p:ph type="body" orient="vert" idx="17" hasCustomPrompt="1"/>
          </p:nvPr>
        </p:nvSpPr>
        <p:spPr>
          <a:xfrm>
            <a:off x="2123728" y="6069200"/>
            <a:ext cx="3420273" cy="468000"/>
          </a:xfrm>
        </p:spPr>
        <p:txBody>
          <a:bodyPr vert="horz" anchor="b" anchorCtr="0"/>
          <a:lstStyle>
            <a:lvl1pPr marL="0" indent="0" algn="r">
              <a:lnSpc>
                <a:spcPct val="100000"/>
              </a:lnSpc>
              <a:spcBef>
                <a:spcPts val="0"/>
              </a:spcBef>
              <a:buFont typeface="Arial" panose="020B0604020202020204" pitchFamily="34" charset="0"/>
              <a:buNone/>
              <a:defRPr sz="1400" b="0">
                <a:solidFill>
                  <a:schemeClr val="bg1"/>
                </a:solidFill>
              </a:defRPr>
            </a:lvl1pPr>
            <a:lvl2pPr marL="0" indent="0" algn="r">
              <a:lnSpc>
                <a:spcPct val="100000"/>
              </a:lnSpc>
              <a:spcBef>
                <a:spcPts val="0"/>
              </a:spcBef>
              <a:buNone/>
              <a:defRPr sz="1400" b="0">
                <a:solidFill>
                  <a:schemeClr val="bg1"/>
                </a:solidFill>
              </a:defRPr>
            </a:lvl2pPr>
            <a:lvl3pPr marL="0" indent="0" algn="r">
              <a:lnSpc>
                <a:spcPct val="100000"/>
              </a:lnSpc>
              <a:spcBef>
                <a:spcPts val="0"/>
              </a:spcBef>
              <a:buNone/>
              <a:defRPr sz="1400" b="0">
                <a:solidFill>
                  <a:schemeClr val="bg1"/>
                </a:solidFill>
              </a:defRPr>
            </a:lvl3pPr>
            <a:lvl4pPr marL="0" indent="0" algn="r">
              <a:lnSpc>
                <a:spcPct val="100000"/>
              </a:lnSpc>
              <a:spcBef>
                <a:spcPts val="0"/>
              </a:spcBef>
              <a:buNone/>
              <a:defRPr sz="1400" b="0">
                <a:solidFill>
                  <a:schemeClr val="bg1"/>
                </a:solidFill>
              </a:defRPr>
            </a:lvl4pPr>
            <a:lvl5pPr marL="0" indent="0" algn="r">
              <a:lnSpc>
                <a:spcPct val="100000"/>
              </a:lnSpc>
              <a:spcBef>
                <a:spcPts val="0"/>
              </a:spcBef>
              <a:buNone/>
              <a:defRPr sz="1400" b="0">
                <a:solidFill>
                  <a:schemeClr val="bg1"/>
                </a:solidFill>
              </a:defRPr>
            </a:lvl5pPr>
            <a:lvl6pPr marL="0" indent="0" algn="r">
              <a:lnSpc>
                <a:spcPct val="100000"/>
              </a:lnSpc>
              <a:spcBef>
                <a:spcPts val="0"/>
              </a:spcBef>
              <a:buNone/>
              <a:defRPr sz="1400" b="0">
                <a:solidFill>
                  <a:schemeClr val="bg1"/>
                </a:solidFill>
              </a:defRPr>
            </a:lvl6pPr>
            <a:lvl7pPr marL="0" indent="0" algn="r">
              <a:lnSpc>
                <a:spcPct val="100000"/>
              </a:lnSpc>
              <a:spcBef>
                <a:spcPts val="0"/>
              </a:spcBef>
              <a:buNone/>
              <a:defRPr sz="1400" b="0">
                <a:solidFill>
                  <a:schemeClr val="bg1"/>
                </a:solidFill>
              </a:defRPr>
            </a:lvl7pPr>
            <a:lvl8pPr marL="0" indent="0" algn="r">
              <a:lnSpc>
                <a:spcPct val="100000"/>
              </a:lnSpc>
              <a:spcBef>
                <a:spcPts val="0"/>
              </a:spcBef>
              <a:buNone/>
              <a:defRPr sz="1400" b="0">
                <a:solidFill>
                  <a:schemeClr val="bg1"/>
                </a:solidFill>
              </a:defRPr>
            </a:lvl8pPr>
            <a:lvl9pPr marL="0" indent="0" algn="r">
              <a:lnSpc>
                <a:spcPct val="100000"/>
              </a:lnSpc>
              <a:spcBef>
                <a:spcPts val="0"/>
              </a:spcBef>
              <a:buNone/>
              <a:defRPr sz="1400"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5" name="Ecke">
            <a:extLst>
              <a:ext uri="{FF2B5EF4-FFF2-40B4-BE49-F238E27FC236}">
                <a16:creationId xmlns:a16="http://schemas.microsoft.com/office/drawing/2014/main" id="{1B3A33DA-6A2D-447B-9557-4E0F4541A942}"/>
              </a:ext>
            </a:extLst>
          </p:cNvPr>
          <p:cNvGrpSpPr>
            <a:grpSpLocks noChangeAspect="1"/>
          </p:cNvGrpSpPr>
          <p:nvPr/>
        </p:nvGrpSpPr>
        <p:grpSpPr bwMode="auto">
          <a:xfrm>
            <a:off x="5761037" y="0"/>
            <a:ext cx="3382963" cy="6858000"/>
            <a:chOff x="1316" y="-660"/>
            <a:chExt cx="2131" cy="4320"/>
          </a:xfrm>
        </p:grpSpPr>
        <p:sp>
          <p:nvSpPr>
            <p:cNvPr id="26" name="Fläche">
              <a:extLst>
                <a:ext uri="{FF2B5EF4-FFF2-40B4-BE49-F238E27FC236}">
                  <a16:creationId xmlns:a16="http://schemas.microsoft.com/office/drawing/2014/main" id="{59522A81-5A51-4D70-ADB5-456F23168FDA}"/>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ONT">
              <a:extLst>
                <a:ext uri="{FF2B5EF4-FFF2-40B4-BE49-F238E27FC236}">
                  <a16:creationId xmlns:a16="http://schemas.microsoft.com/office/drawing/2014/main" id="{6F4ABBD8-08FD-4A6C-AE5E-A43721BCA737}"/>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37" name="livng.knowledge">
            <a:extLst>
              <a:ext uri="{FF2B5EF4-FFF2-40B4-BE49-F238E27FC236}">
                <a16:creationId xmlns:a16="http://schemas.microsoft.com/office/drawing/2014/main" id="{9BD91EDD-A970-4805-BB0D-27B2DEB4EA83}"/>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361242619"/>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0"/>
            <a:ext cx="9144000" cy="5669999"/>
          </a:xfrm>
          <a:prstGeom prst="rect">
            <a:avLst/>
          </a:prstGeom>
        </p:spPr>
      </p:pic>
      <p:sp>
        <p:nvSpPr>
          <p:cNvPr id="2" name="Titel 1"/>
          <p:cNvSpPr>
            <a:spLocks noGrp="1"/>
          </p:cNvSpPr>
          <p:nvPr>
            <p:ph type="ctrTitle" hasCustomPrompt="1"/>
          </p:nvPr>
        </p:nvSpPr>
        <p:spPr>
          <a:xfrm>
            <a:off x="360000" y="1962075"/>
            <a:ext cx="5042063"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600"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360000" y="3590925"/>
            <a:ext cx="2016000" cy="18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600" b="0">
                <a:solidFill>
                  <a:schemeClr val="bg1"/>
                </a:solidFill>
              </a:defRPr>
            </a:lvl2pPr>
            <a:lvl3pPr marL="0" indent="0" algn="l">
              <a:lnSpc>
                <a:spcPct val="100000"/>
              </a:lnSpc>
              <a:spcBef>
                <a:spcPts val="0"/>
              </a:spcBef>
              <a:buFont typeface="Arial" panose="020B0604020202020204" pitchFamily="34" charset="0"/>
              <a:buNone/>
              <a:defRPr sz="1600" b="0">
                <a:solidFill>
                  <a:schemeClr val="bg1"/>
                </a:solidFill>
              </a:defRPr>
            </a:lvl3pPr>
            <a:lvl4pPr marL="0" indent="0" algn="l">
              <a:lnSpc>
                <a:spcPct val="100000"/>
              </a:lnSpc>
              <a:spcBef>
                <a:spcPts val="0"/>
              </a:spcBef>
              <a:buFont typeface="Arial" panose="020B0604020202020204" pitchFamily="34" charset="0"/>
              <a:buNone/>
              <a:defRPr sz="1600" b="0">
                <a:solidFill>
                  <a:schemeClr val="bg1"/>
                </a:solidFill>
              </a:defRPr>
            </a:lvl4pPr>
            <a:lvl5pPr marL="0" indent="0" algn="l">
              <a:lnSpc>
                <a:spcPct val="100000"/>
              </a:lnSpc>
              <a:spcBef>
                <a:spcPts val="0"/>
              </a:spcBef>
              <a:buFont typeface="Arial" panose="020B0604020202020204" pitchFamily="34" charset="0"/>
              <a:buNone/>
              <a:defRPr sz="1600" b="0">
                <a:solidFill>
                  <a:schemeClr val="bg1"/>
                </a:solidFill>
              </a:defRPr>
            </a:lvl5pPr>
            <a:lvl6pPr marL="0" indent="0" algn="l">
              <a:lnSpc>
                <a:spcPct val="100000"/>
              </a:lnSpc>
              <a:spcBef>
                <a:spcPts val="0"/>
              </a:spcBef>
              <a:buFont typeface="Arial" panose="020B0604020202020204" pitchFamily="34" charset="0"/>
              <a:buNone/>
              <a:defRPr sz="1600" b="0">
                <a:solidFill>
                  <a:schemeClr val="bg1"/>
                </a:solidFill>
              </a:defRPr>
            </a:lvl6pPr>
            <a:lvl7pPr marL="0" indent="0" algn="l">
              <a:lnSpc>
                <a:spcPct val="100000"/>
              </a:lnSpc>
              <a:spcBef>
                <a:spcPts val="0"/>
              </a:spcBef>
              <a:buFont typeface="Arial" panose="020B0604020202020204" pitchFamily="34" charset="0"/>
              <a:buNone/>
              <a:defRPr sz="1600" b="0">
                <a:solidFill>
                  <a:schemeClr val="bg1"/>
                </a:solidFill>
              </a:defRPr>
            </a:lvl7pPr>
            <a:lvl8pPr marL="0" indent="0" algn="l">
              <a:lnSpc>
                <a:spcPct val="100000"/>
              </a:lnSpc>
              <a:spcBef>
                <a:spcPts val="0"/>
              </a:spcBef>
              <a:buFont typeface="Arial" panose="020B0604020202020204" pitchFamily="34" charset="0"/>
              <a:buNone/>
              <a:defRPr sz="1600" b="0">
                <a:solidFill>
                  <a:schemeClr val="bg1"/>
                </a:solidFill>
              </a:defRPr>
            </a:lvl8pPr>
            <a:lvl9pPr marL="0" indent="0" algn="l">
              <a:lnSpc>
                <a:spcPct val="100000"/>
              </a:lnSpc>
              <a:spcBef>
                <a:spcPts val="0"/>
              </a:spcBef>
              <a:buFont typeface="Arial" panose="020B0604020202020204" pitchFamily="34" charset="0"/>
              <a:buNone/>
              <a:defRPr sz="1600"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Linie"/>
          <p:cNvSpPr/>
          <p:nvPr/>
        </p:nvSpPr>
        <p:spPr>
          <a:xfrm>
            <a:off x="0" y="5642640"/>
            <a:ext cx="914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atumsplatzhalter 20"/>
          <p:cNvSpPr>
            <a:spLocks noGrp="1"/>
          </p:cNvSpPr>
          <p:nvPr>
            <p:ph type="dt" sz="half" idx="14"/>
          </p:nvPr>
        </p:nvSpPr>
        <p:spPr>
          <a:xfrm>
            <a:off x="3600000" y="-720000"/>
            <a:ext cx="5185225" cy="360000"/>
          </a:xfrm>
        </p:spPr>
        <p:txBody>
          <a:bodyPr/>
          <a:lstStyle/>
          <a:p>
            <a:r>
              <a:rPr lang="en-GB"/>
              <a:t>APA - Deterministic</a:t>
            </a:r>
            <a:endParaRPr lang="de-DE" dirty="0"/>
          </a:p>
        </p:txBody>
      </p:sp>
      <p:sp>
        <p:nvSpPr>
          <p:cNvPr id="22" name="Fußzeilenplatzhalter 21"/>
          <p:cNvSpPr>
            <a:spLocks noGrp="1"/>
          </p:cNvSpPr>
          <p:nvPr>
            <p:ph type="ftr" sz="quarter" idx="15"/>
          </p:nvPr>
        </p:nvSpPr>
        <p:spPr>
          <a:xfrm>
            <a:off x="360000" y="7020000"/>
            <a:ext cx="5184000" cy="360000"/>
          </a:xfrm>
        </p:spPr>
        <p:txBody>
          <a:bodyPr/>
          <a:lstStyle/>
          <a:p>
            <a:endParaRPr lang="en-GB"/>
          </a:p>
        </p:txBody>
      </p:sp>
      <p:sp>
        <p:nvSpPr>
          <p:cNvPr id="23" name="Foliennummernplatzhalter 22"/>
          <p:cNvSpPr>
            <a:spLocks noGrp="1"/>
          </p:cNvSpPr>
          <p:nvPr>
            <p:ph type="sldNum" sz="quarter" idx="16"/>
          </p:nvPr>
        </p:nvSpPr>
        <p:spPr>
          <a:xfrm>
            <a:off x="8064000" y="7020000"/>
            <a:ext cx="720000" cy="360000"/>
          </a:xfrm>
        </p:spPr>
        <p:txBody>
          <a:bodyPr/>
          <a:lstStyle/>
          <a:p>
            <a:fld id="{67C9959E-8E6B-B04C-9955-EA096F41CA7A}" type="slidenum">
              <a:rPr lang="en-GB" smtClean="0"/>
              <a:t>‹#›</a:t>
            </a:fld>
            <a:endParaRPr lang="en-GB"/>
          </a:p>
        </p:txBody>
      </p:sp>
      <p:sp>
        <p:nvSpPr>
          <p:cNvPr id="26" name="Vertikaler Textplatzhalter 2"/>
          <p:cNvSpPr>
            <a:spLocks noGrp="1"/>
          </p:cNvSpPr>
          <p:nvPr>
            <p:ph type="body" orient="vert" idx="17" hasCustomPrompt="1"/>
          </p:nvPr>
        </p:nvSpPr>
        <p:spPr>
          <a:xfrm>
            <a:off x="358775" y="2484439"/>
            <a:ext cx="4093663" cy="498598"/>
          </a:xfrm>
          <a:solidFill>
            <a:schemeClr val="bg2"/>
          </a:solidFill>
        </p:spPr>
        <p:txBody>
          <a:bodyPr vert="horz" wrap="none" lIns="90000" rIns="90000" anchor="t" anchorCtr="0">
            <a:spAutoFit/>
          </a:bodyPr>
          <a:lstStyle>
            <a:lvl1pPr marL="0" indent="0">
              <a:lnSpc>
                <a:spcPct val="90000"/>
              </a:lnSpc>
              <a:spcBef>
                <a:spcPts val="0"/>
              </a:spcBef>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grpSp>
        <p:nvGrpSpPr>
          <p:cNvPr id="42" name="Regieanweisungen"/>
          <p:cNvGrpSpPr/>
          <p:nvPr/>
        </p:nvGrpSpPr>
        <p:grpSpPr>
          <a:xfrm>
            <a:off x="-468000" y="-468000"/>
            <a:ext cx="10080000" cy="7776000"/>
            <a:chOff x="-468000" y="-468000"/>
            <a:chExt cx="10080000" cy="7776000"/>
          </a:xfrm>
        </p:grpSpPr>
        <p:cxnSp>
          <p:nvCxnSpPr>
            <p:cNvPr id="45" name="Linie"/>
            <p:cNvCxnSpPr/>
            <p:nvPr/>
          </p:nvCxnSpPr>
          <p:spPr>
            <a:xfrm>
              <a:off x="9252000" y="35928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Linie"/>
            <p:cNvCxnSpPr/>
            <p:nvPr/>
          </p:nvCxnSpPr>
          <p:spPr>
            <a:xfrm>
              <a:off x="-468000" y="35928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nie"/>
            <p:cNvCxnSpPr/>
            <p:nvPr/>
          </p:nvCxnSpPr>
          <p:spPr>
            <a:xfrm>
              <a:off x="-468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nie"/>
            <p:cNvCxnSpPr/>
            <p:nvPr/>
          </p:nvCxnSpPr>
          <p:spPr>
            <a:xfrm>
              <a:off x="9252000" y="196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nie"/>
            <p:cNvCxnSpPr/>
            <p:nvPr/>
          </p:nvCxnSpPr>
          <p:spPr>
            <a:xfrm>
              <a:off x="-468000" y="2484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nie"/>
            <p:cNvCxnSpPr/>
            <p:nvPr/>
          </p:nvCxnSpPr>
          <p:spPr>
            <a:xfrm>
              <a:off x="9252000" y="2484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Vertikaler Textplatzhalter 2"/>
          <p:cNvSpPr>
            <a:spLocks noGrp="1"/>
          </p:cNvSpPr>
          <p:nvPr>
            <p:ph type="body" orient="vert" idx="13" hasCustomPrompt="1"/>
          </p:nvPr>
        </p:nvSpPr>
        <p:spPr>
          <a:xfrm>
            <a:off x="3576922" y="6028843"/>
            <a:ext cx="518522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7" name="livng.knowledge">
            <a:extLst>
              <a:ext uri="{FF2B5EF4-FFF2-40B4-BE49-F238E27FC236}">
                <a16:creationId xmlns:a16="http://schemas.microsoft.com/office/drawing/2014/main" id="{23110B59-3114-4EA9-8894-8405DFF17071}"/>
              </a:ext>
            </a:extLst>
          </p:cNvPr>
          <p:cNvSpPr>
            <a:spLocks noChangeAspect="1" noEditPoints="1"/>
          </p:cNvSpPr>
          <p:nvPr/>
        </p:nvSpPr>
        <p:spPr bwMode="auto">
          <a:xfrm>
            <a:off x="360000" y="6320880"/>
            <a:ext cx="1693440"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771727060"/>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262">
          <p15:clr>
            <a:srgbClr val="FBAE40"/>
          </p15:clr>
        </p15:guide>
        <p15:guide id="3" pos="226">
          <p15:clr>
            <a:srgbClr val="FBAE40"/>
          </p15:clr>
        </p15:guide>
        <p15:guide id="4" pos="5534">
          <p15:clr>
            <a:srgbClr val="FBAE40"/>
          </p15:clr>
        </p15:guide>
        <p15:guide id="5"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Headline einfügen</a:t>
            </a:r>
          </a:p>
        </p:txBody>
      </p:sp>
      <p:sp>
        <p:nvSpPr>
          <p:cNvPr id="3" name="Inhaltsplatzhalter 2"/>
          <p:cNvSpPr>
            <a:spLocks noGrp="1"/>
          </p:cNvSpPr>
          <p:nvPr>
            <p:ph idx="1" hasCustomPrompt="1"/>
          </p:nvPr>
        </p:nvSpPr>
        <p:spPr>
          <a:xfrm>
            <a:off x="360000" y="1729945"/>
            <a:ext cx="8425225" cy="4584357"/>
          </a:xfrm>
        </p:spPr>
        <p:txBody>
          <a:bodyPr/>
          <a:lstStyle>
            <a:lvl1pPr>
              <a:lnSpc>
                <a:spcPct val="90000"/>
              </a:lnSpc>
              <a:defRPr/>
            </a:lvl1pPr>
            <a:lvl2pPr>
              <a:lnSpc>
                <a:spcPct val="90000"/>
              </a:lnSpc>
              <a:defRPr b="0"/>
            </a:lvl2pPr>
            <a:lvl3pPr>
              <a:lnSpc>
                <a:spcPct val="90000"/>
              </a:lnSpc>
              <a:defRPr b="0"/>
            </a:lvl3pPr>
            <a:lvl4pPr>
              <a:lnSpc>
                <a:spcPct val="90000"/>
              </a:lnSpc>
              <a:defRPr b="0"/>
            </a:lvl4pPr>
            <a:lvl5pPr>
              <a:lnSpc>
                <a:spcPct val="90000"/>
              </a:lnSpc>
              <a:defRPr b="0"/>
            </a:lvl5pPr>
            <a:lvl6pPr>
              <a:lnSpc>
                <a:spcPct val="90000"/>
              </a:lnSpc>
              <a:defRPr b="0"/>
            </a:lvl6pPr>
            <a:lvl7pPr>
              <a:lnSpc>
                <a:spcPct val="90000"/>
              </a:lnSpc>
              <a:defRPr b="0"/>
            </a:lvl7pPr>
            <a:lvl8pPr>
              <a:lnSpc>
                <a:spcPct val="90000"/>
              </a:lnSpc>
              <a:defRPr b="0"/>
            </a:lvl8pPr>
            <a:lvl9pPr>
              <a:lnSpc>
                <a:spcPct val="90000"/>
              </a:lnSpc>
              <a:defRPr b="0"/>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Datumsplatzhalter 9"/>
          <p:cNvSpPr>
            <a:spLocks noGrp="1"/>
          </p:cNvSpPr>
          <p:nvPr>
            <p:ph type="dt" sz="half" idx="10"/>
          </p:nvPr>
        </p:nvSpPr>
        <p:spPr/>
        <p:txBody>
          <a:bodyPr/>
          <a:lstStyle/>
          <a:p>
            <a:r>
              <a:rPr lang="en-GB"/>
              <a:t>APA - Deterministic</a:t>
            </a:r>
            <a:endParaRPr lang="de-DE" dirty="0"/>
          </a:p>
        </p:txBody>
      </p:sp>
      <p:sp>
        <p:nvSpPr>
          <p:cNvPr id="11" name="Fußzeilenplatzhalter 10"/>
          <p:cNvSpPr>
            <a:spLocks noGrp="1"/>
          </p:cNvSpPr>
          <p:nvPr>
            <p:ph type="ftr" sz="quarter" idx="11"/>
          </p:nvPr>
        </p:nvSpPr>
        <p:spPr/>
        <p:txBody>
          <a:bodyPr/>
          <a:lstStyle/>
          <a:p>
            <a:endParaRPr lang="en-GB"/>
          </a:p>
        </p:txBody>
      </p:sp>
      <p:sp>
        <p:nvSpPr>
          <p:cNvPr id="12" name="Foliennummernplatzhalter 11"/>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236996532"/>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1613" y="1717589"/>
            <a:ext cx="4089006" cy="4609070"/>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93381" y="1717589"/>
            <a:ext cx="4090619" cy="4609070"/>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
        <p:nvSpPr>
          <p:cNvPr id="8" name="Fußzeilenplatzhalter 10">
            <a:extLst>
              <a:ext uri="{FF2B5EF4-FFF2-40B4-BE49-F238E27FC236}">
                <a16:creationId xmlns:a16="http://schemas.microsoft.com/office/drawing/2014/main" id="{B6B0DCA0-3592-D14D-9303-1B39F0E91697}"/>
              </a:ext>
            </a:extLst>
          </p:cNvPr>
          <p:cNvSpPr>
            <a:spLocks noGrp="1"/>
          </p:cNvSpPr>
          <p:nvPr>
            <p:ph type="ftr" sz="quarter" idx="11"/>
          </p:nvPr>
        </p:nvSpPr>
        <p:spPr>
          <a:xfrm>
            <a:off x="360000" y="6455667"/>
            <a:ext cx="5184000" cy="360000"/>
          </a:xfrm>
        </p:spPr>
        <p:txBody>
          <a:bodyPr/>
          <a:lstStyle/>
          <a:p>
            <a:endParaRPr lang="en-GB"/>
          </a:p>
        </p:txBody>
      </p:sp>
      <p:sp>
        <p:nvSpPr>
          <p:cNvPr id="9" name="Datumsplatzhalter 9">
            <a:extLst>
              <a:ext uri="{FF2B5EF4-FFF2-40B4-BE49-F238E27FC236}">
                <a16:creationId xmlns:a16="http://schemas.microsoft.com/office/drawing/2014/main" id="{F9B8A9A1-495D-924F-A050-18999620E616}"/>
              </a:ext>
            </a:extLst>
          </p:cNvPr>
          <p:cNvSpPr>
            <a:spLocks noGrp="1"/>
          </p:cNvSpPr>
          <p:nvPr>
            <p:ph type="dt" sz="half" idx="10"/>
          </p:nvPr>
        </p:nvSpPr>
        <p:spPr>
          <a:xfrm>
            <a:off x="3600000" y="388799"/>
            <a:ext cx="5185225" cy="360000"/>
          </a:xfrm>
        </p:spPr>
        <p:txBody>
          <a:bodyPr/>
          <a:lstStyle/>
          <a:p>
            <a:r>
              <a:rPr lang="en-GB"/>
              <a:t>APA - Deterministic</a:t>
            </a:r>
            <a:endParaRPr lang="de-DE" dirty="0"/>
          </a:p>
        </p:txBody>
      </p:sp>
    </p:spTree>
    <p:extLst>
      <p:ext uri="{BB962C8B-B14F-4D97-AF65-F5344CB8AC3E}">
        <p14:creationId xmlns:p14="http://schemas.microsoft.com/office/powerpoint/2010/main" val="406797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1613" y="2684358"/>
            <a:ext cx="4089006" cy="3492605"/>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93381" y="2684358"/>
            <a:ext cx="4090619" cy="3492605"/>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
        <p:nvSpPr>
          <p:cNvPr id="8" name="Fußzeilenplatzhalter 10">
            <a:extLst>
              <a:ext uri="{FF2B5EF4-FFF2-40B4-BE49-F238E27FC236}">
                <a16:creationId xmlns:a16="http://schemas.microsoft.com/office/drawing/2014/main" id="{B6B0DCA0-3592-D14D-9303-1B39F0E91697}"/>
              </a:ext>
            </a:extLst>
          </p:cNvPr>
          <p:cNvSpPr>
            <a:spLocks noGrp="1"/>
          </p:cNvSpPr>
          <p:nvPr>
            <p:ph type="ftr" sz="quarter" idx="11"/>
          </p:nvPr>
        </p:nvSpPr>
        <p:spPr>
          <a:xfrm>
            <a:off x="360000" y="6455667"/>
            <a:ext cx="5184000" cy="360000"/>
          </a:xfrm>
        </p:spPr>
        <p:txBody>
          <a:bodyPr/>
          <a:lstStyle/>
          <a:p>
            <a:endParaRPr lang="en-GB"/>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999" y="1860446"/>
            <a:ext cx="409061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4693380" y="1864115"/>
            <a:ext cx="40906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Datumsplatzhalter 9">
            <a:extLst>
              <a:ext uri="{FF2B5EF4-FFF2-40B4-BE49-F238E27FC236}">
                <a16:creationId xmlns:a16="http://schemas.microsoft.com/office/drawing/2014/main" id="{54C8175A-DDAF-E942-86C3-35340AB30BA4}"/>
              </a:ext>
            </a:extLst>
          </p:cNvPr>
          <p:cNvSpPr>
            <a:spLocks noGrp="1"/>
          </p:cNvSpPr>
          <p:nvPr>
            <p:ph type="dt" sz="half" idx="10"/>
          </p:nvPr>
        </p:nvSpPr>
        <p:spPr>
          <a:xfrm>
            <a:off x="3600000" y="388799"/>
            <a:ext cx="5185225" cy="360000"/>
          </a:xfrm>
        </p:spPr>
        <p:txBody>
          <a:bodyPr/>
          <a:lstStyle/>
          <a:p>
            <a:r>
              <a:rPr lang="en-GB"/>
              <a:t>APA - Deterministic</a:t>
            </a:r>
            <a:endParaRPr lang="de-DE" dirty="0"/>
          </a:p>
        </p:txBody>
      </p:sp>
    </p:spTree>
    <p:extLst>
      <p:ext uri="{BB962C8B-B14F-4D97-AF65-F5344CB8AC3E}">
        <p14:creationId xmlns:p14="http://schemas.microsoft.com/office/powerpoint/2010/main" val="401879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pSp>
        <p:nvGrpSpPr>
          <p:cNvPr id="45" name="Regieanweisungen"/>
          <p:cNvGrpSpPr/>
          <p:nvPr/>
        </p:nvGrpSpPr>
        <p:grpSpPr>
          <a:xfrm>
            <a:off x="-468000" y="-468000"/>
            <a:ext cx="10080000" cy="7776000"/>
            <a:chOff x="-468000" y="-468000"/>
            <a:chExt cx="10080000" cy="7776000"/>
          </a:xfrm>
        </p:grpSpPr>
        <p:cxnSp>
          <p:nvCxnSpPr>
            <p:cNvPr id="17" name="Linie"/>
            <p:cNvCxnSpPr/>
            <p:nvPr/>
          </p:nvCxnSpPr>
          <p:spPr>
            <a:xfrm>
              <a:off x="925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Linie"/>
            <p:cNvCxnSpPr/>
            <p:nvPr/>
          </p:nvCxnSpPr>
          <p:spPr>
            <a:xfrm>
              <a:off x="925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Linie"/>
            <p:cNvCxnSpPr/>
            <p:nvPr/>
          </p:nvCxnSpPr>
          <p:spPr>
            <a:xfrm>
              <a:off x="878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nie"/>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Linie"/>
            <p:cNvCxnSpPr/>
            <p:nvPr/>
          </p:nvCxnSpPr>
          <p:spPr>
            <a:xfrm>
              <a:off x="878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Linie"/>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Linie"/>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Linie"/>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p:cNvCxnSpPr/>
            <p:nvPr/>
          </p:nvCxnSpPr>
          <p:spPr>
            <a:xfrm>
              <a:off x="925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elplatzhalter 1"/>
          <p:cNvSpPr>
            <a:spLocks noGrp="1"/>
          </p:cNvSpPr>
          <p:nvPr>
            <p:ph type="title"/>
          </p:nvPr>
        </p:nvSpPr>
        <p:spPr>
          <a:xfrm>
            <a:off x="360000" y="1019190"/>
            <a:ext cx="8425225" cy="575329"/>
          </a:xfrm>
          <a:prstGeom prst="rect">
            <a:avLst/>
          </a:prstGeom>
        </p:spPr>
        <p:txBody>
          <a:bodyPr vert="horz" lIns="0" tIns="0" rIns="0" bIns="0" rtlCol="0" anchor="t" anchorCtr="0">
            <a:noAutofit/>
          </a:bodyPr>
          <a:lstStyle/>
          <a:p>
            <a:r>
              <a:rPr lang="de-DE" dirty="0"/>
              <a:t>Headline einfügen</a:t>
            </a:r>
          </a:p>
        </p:txBody>
      </p:sp>
      <p:sp>
        <p:nvSpPr>
          <p:cNvPr id="3" name="Textplatzhalter 2"/>
          <p:cNvSpPr>
            <a:spLocks noGrp="1"/>
          </p:cNvSpPr>
          <p:nvPr>
            <p:ph type="body" idx="1"/>
          </p:nvPr>
        </p:nvSpPr>
        <p:spPr>
          <a:xfrm>
            <a:off x="360000" y="1726851"/>
            <a:ext cx="8425225" cy="4561085"/>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p:cNvSpPr>
            <a:spLocks noGrp="1"/>
          </p:cNvSpPr>
          <p:nvPr>
            <p:ph type="dt" sz="half" idx="2"/>
          </p:nvPr>
        </p:nvSpPr>
        <p:spPr>
          <a:xfrm>
            <a:off x="3600000" y="388799"/>
            <a:ext cx="5185225"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APA - Deterministic</a:t>
            </a:r>
            <a:endParaRPr lang="de-DE" dirty="0"/>
          </a:p>
        </p:txBody>
      </p:sp>
      <p:sp>
        <p:nvSpPr>
          <p:cNvPr id="5" name="Fußzeilenplatzhalter 4"/>
          <p:cNvSpPr>
            <a:spLocks noGrp="1"/>
          </p:cNvSpPr>
          <p:nvPr>
            <p:ph type="ftr" sz="quarter" idx="3"/>
          </p:nvPr>
        </p:nvSpPr>
        <p:spPr>
          <a:xfrm>
            <a:off x="360000" y="6455667"/>
            <a:ext cx="5184000"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endParaRPr lang="en-GB"/>
          </a:p>
        </p:txBody>
      </p:sp>
      <p:sp>
        <p:nvSpPr>
          <p:cNvPr id="6" name="Foliennummernplatzhalter 5"/>
          <p:cNvSpPr>
            <a:spLocks noGrp="1"/>
          </p:cNvSpPr>
          <p:nvPr>
            <p:ph type="sldNum" sz="quarter" idx="4"/>
          </p:nvPr>
        </p:nvSpPr>
        <p:spPr>
          <a:xfrm>
            <a:off x="8064000" y="645566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7C9959E-8E6B-B04C-9955-EA096F41CA7A}" type="slidenum">
              <a:rPr lang="en-GB" smtClean="0"/>
              <a:t>‹#›</a:t>
            </a:fld>
            <a:endParaRPr lang="en-GB"/>
          </a:p>
        </p:txBody>
      </p:sp>
      <p:sp>
        <p:nvSpPr>
          <p:cNvPr id="11" name="Logo"/>
          <p:cNvSpPr>
            <a:spLocks noChangeAspect="1" noEditPoints="1"/>
          </p:cNvSpPr>
          <p:nvPr/>
        </p:nvSpPr>
        <p:spPr bwMode="auto">
          <a:xfrm>
            <a:off x="360000" y="304200"/>
            <a:ext cx="1440000"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34" name="Linie"/>
          <p:cNvSpPr/>
          <p:nvPr/>
        </p:nvSpPr>
        <p:spPr>
          <a:xfrm>
            <a:off x="0" y="6420270"/>
            <a:ext cx="914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16672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p:txStyles>
    <p:title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p:titleStyle>
    <p:bodyStyle>
      <a:lvl1pPr marL="177800" indent="-177800" algn="l" defTabSz="914377" rtl="0" eaLnBrk="1" latinLnBrk="0" hangingPunct="1">
        <a:lnSpc>
          <a:spcPct val="90000"/>
        </a:lnSpc>
        <a:spcBef>
          <a:spcPts val="500"/>
        </a:spcBef>
        <a:spcAft>
          <a:spcPts val="0"/>
        </a:spcAft>
        <a:buFont typeface="Arial" panose="020B0604020202020204" pitchFamily="34" charset="0"/>
        <a:buChar char="•"/>
        <a:tabLst/>
        <a:defRPr lang="de-DE" sz="2400"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444500" indent="-185738" algn="l" defTabSz="914377" rtl="0" eaLnBrk="1" latinLnBrk="0" hangingPunct="1">
        <a:lnSpc>
          <a:spcPct val="90000"/>
        </a:lnSpc>
        <a:spcBef>
          <a:spcPts val="500"/>
        </a:spcBef>
        <a:spcAft>
          <a:spcPts val="0"/>
        </a:spcAft>
        <a:buFont typeface="Arial" panose="020B0604020202020204" pitchFamily="34" charset="0"/>
        <a:buChar char="•"/>
        <a:tabLst/>
        <a:defRPr sz="2000" b="0" kern="1200" baseline="0">
          <a:solidFill>
            <a:schemeClr val="tx1"/>
          </a:solidFill>
          <a:latin typeface="Calibri" panose="020F0502020204030204" pitchFamily="34" charset="0"/>
          <a:ea typeface="+mn-ea"/>
          <a:cs typeface="Calibri" panose="020F0502020204030204" pitchFamily="34" charset="0"/>
        </a:defRPr>
      </a:lvl2pPr>
      <a:lvl3pPr marL="7112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3pPr>
      <a:lvl4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4pPr>
      <a:lvl5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5pPr>
      <a:lvl6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6pPr>
      <a:lvl7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7pPr>
      <a:lvl8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8pPr>
      <a:lvl9pPr marL="977900" indent="-177800"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22.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25.png"/><Relationship Id="rId9" Type="http://schemas.openxmlformats.org/officeDocument/2006/relationships/image" Target="../media/image126.png"/></Relationships>
</file>

<file path=ppt/slides/_rels/slide101.xml.rels><?xml version="1.0" encoding="UTF-8" standalone="yes"?>
<Relationships xmlns="http://schemas.openxmlformats.org/package/2006/relationships"><Relationship Id="rId8" Type="http://schemas.openxmlformats.org/officeDocument/2006/relationships/image" Target="../media/image1300.png"/><Relationship Id="rId3" Type="http://schemas.openxmlformats.org/officeDocument/2006/relationships/image" Target="../media/image891.png"/><Relationship Id="rId7" Type="http://schemas.openxmlformats.org/officeDocument/2006/relationships/image" Target="../media/image1290.png"/><Relationship Id="rId12" Type="http://schemas.openxmlformats.org/officeDocument/2006/relationships/image" Target="../media/image139.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260.png"/><Relationship Id="rId11" Type="http://schemas.openxmlformats.org/officeDocument/2006/relationships/image" Target="../media/image138.png"/><Relationship Id="rId5" Type="http://schemas.openxmlformats.org/officeDocument/2006/relationships/image" Target="../media/image135.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1.png"/></Relationships>
</file>

<file path=ppt/slides/_rels/slide10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57.png"/><Relationship Id="rId7" Type="http://schemas.openxmlformats.org/officeDocument/2006/relationships/image" Target="../media/image150.png"/><Relationship Id="rId12" Type="http://schemas.openxmlformats.org/officeDocument/2006/relationships/image" Target="../media/image161.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59.png"/><Relationship Id="rId11" Type="http://schemas.openxmlformats.org/officeDocument/2006/relationships/image" Target="../media/image154.png"/><Relationship Id="rId5" Type="http://schemas.openxmlformats.org/officeDocument/2006/relationships/image" Target="../media/image142.png"/><Relationship Id="rId10"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60.png"/></Relationships>
</file>

<file path=ppt/slides/_rels/slide10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25.png"/><Relationship Id="rId10"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52.png"/></Relationships>
</file>

<file path=ppt/slides/_rels/slide10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44.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25.png"/><Relationship Id="rId10"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52.png"/></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1.xml"/><Relationship Id="rId5" Type="http://schemas.openxmlformats.org/officeDocument/2006/relationships/image" Target="../media/image147.png"/><Relationship Id="rId4" Type="http://schemas.openxmlformats.org/officeDocument/2006/relationships/image" Target="../media/image145.png"/></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1.xml"/><Relationship Id="rId5" Type="http://schemas.openxmlformats.org/officeDocument/2006/relationships/image" Target="../media/image147.png"/><Relationship Id="rId4" Type="http://schemas.openxmlformats.org/officeDocument/2006/relationships/image" Target="../media/image148.png"/></Relationships>
</file>

<file path=ppt/slides/_rels/slide10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53.png"/><Relationship Id="rId7" Type="http://schemas.openxmlformats.org/officeDocument/2006/relationships/image" Target="../media/image172.png"/><Relationship Id="rId2" Type="http://schemas.openxmlformats.org/officeDocument/2006/relationships/image" Target="../media/image147.png"/><Relationship Id="rId1" Type="http://schemas.openxmlformats.org/officeDocument/2006/relationships/slideLayout" Target="../slideLayouts/slideLayout11.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image" Target="../media/image156.png"/></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5.png"/><Relationship Id="rId2" Type="http://schemas.openxmlformats.org/officeDocument/2006/relationships/image" Target="../media/image114.png"/><Relationship Id="rId1" Type="http://schemas.openxmlformats.org/officeDocument/2006/relationships/slideLayout" Target="../slideLayouts/slideLayout11.xml"/><Relationship Id="rId6" Type="http://schemas.openxmlformats.org/officeDocument/2006/relationships/image" Target="../media/image179.png"/><Relationship Id="rId5" Type="http://schemas.openxmlformats.org/officeDocument/2006/relationships/image" Target="../media/image178.png"/></Relationships>
</file>

<file path=ppt/slides/_rels/slide109.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220.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66.png"/><Relationship Id="rId4" Type="http://schemas.openxmlformats.org/officeDocument/2006/relationships/image" Target="../media/image18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8" Type="http://schemas.openxmlformats.org/officeDocument/2006/relationships/image" Target="../media/image168.png"/><Relationship Id="rId7" Type="http://schemas.openxmlformats.org/officeDocument/2006/relationships/image" Target="../media/image167.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58.png"/><Relationship Id="rId5" Type="http://schemas.openxmlformats.org/officeDocument/2006/relationships/image" Target="../media/image115.png"/><Relationship Id="rId4" Type="http://schemas.openxmlformats.org/officeDocument/2006/relationships/image" Target="../media/image1250.png"/><Relationship Id="rId9" Type="http://schemas.openxmlformats.org/officeDocument/2006/relationships/image" Target="../media/image174.png"/></Relationships>
</file>

<file path=ppt/slides/_rels/slide114.xml.rels><?xml version="1.0" encoding="UTF-8" standalone="yes"?>
<Relationships xmlns="http://schemas.openxmlformats.org/package/2006/relationships"><Relationship Id="rId3" Type="http://schemas.openxmlformats.org/officeDocument/2006/relationships/image" Target="../media/image1350.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360.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42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43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118.xml.rels><?xml version="1.0" encoding="UTF-8" standalone="yes"?>
<Relationships xmlns="http://schemas.openxmlformats.org/package/2006/relationships"><Relationship Id="rId2" Type="http://schemas.openxmlformats.org/officeDocument/2006/relationships/image" Target="../media/image1440.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740.png"/><Relationship Id="rId5" Type="http://schemas.openxmlformats.org/officeDocument/2006/relationships/image" Target="../media/image1681.png"/><Relationship Id="rId4" Type="http://schemas.openxmlformats.org/officeDocument/2006/relationships/image" Target="../media/image177.png"/></Relationships>
</file>

<file path=ppt/slides/_rels/slide12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1681.png"/><Relationship Id="rId4" Type="http://schemas.openxmlformats.org/officeDocument/2006/relationships/image" Target="../media/image193.png"/></Relationships>
</file>

<file path=ppt/slides/_rels/slide1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88.png"/><Relationship Id="rId7" Type="http://schemas.openxmlformats.org/officeDocument/2006/relationships/image" Target="../media/image194.png"/><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197.png"/><Relationship Id="rId4" Type="http://schemas.openxmlformats.org/officeDocument/2006/relationships/image" Target="../media/image189.png"/><Relationship Id="rId9" Type="http://schemas.openxmlformats.org/officeDocument/2006/relationships/image" Target="../media/image196.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99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1911.png"/><Relationship Id="rId13" Type="http://schemas.openxmlformats.org/officeDocument/2006/relationships/image" Target="../media/image221.png"/><Relationship Id="rId3" Type="http://schemas.openxmlformats.org/officeDocument/2006/relationships/image" Target="../media/image1950.png"/><Relationship Id="rId7" Type="http://schemas.openxmlformats.org/officeDocument/2006/relationships/image" Target="../media/image199.png"/><Relationship Id="rId12" Type="http://schemas.openxmlformats.org/officeDocument/2006/relationships/image" Target="../media/image1580.png"/><Relationship Id="rId2" Type="http://schemas.openxmlformats.org/officeDocument/2006/relationships/notesSlide" Target="../notesSlides/notesSlide51.xml"/><Relationship Id="rId16" Type="http://schemas.openxmlformats.org/officeDocument/2006/relationships/image" Target="../media/image224.png"/><Relationship Id="rId1" Type="http://schemas.openxmlformats.org/officeDocument/2006/relationships/slideLayout" Target="../slideLayouts/slideLayout7.xml"/><Relationship Id="rId6" Type="http://schemas.openxmlformats.org/officeDocument/2006/relationships/image" Target="../media/image198.png"/><Relationship Id="rId11" Type="http://schemas.openxmlformats.org/officeDocument/2006/relationships/image" Target="../media/image219.png"/><Relationship Id="rId5" Type="http://schemas.openxmlformats.org/officeDocument/2006/relationships/image" Target="../media/image1970.png"/><Relationship Id="rId15" Type="http://schemas.openxmlformats.org/officeDocument/2006/relationships/image" Target="../media/image180.png"/><Relationship Id="rId10" Type="http://schemas.openxmlformats.org/officeDocument/2006/relationships/image" Target="../media/image218.png"/><Relationship Id="rId4" Type="http://schemas.openxmlformats.org/officeDocument/2006/relationships/image" Target="../media/image1960.png"/><Relationship Id="rId9" Type="http://schemas.openxmlformats.org/officeDocument/2006/relationships/image" Target="../media/image200.png"/><Relationship Id="rId14" Type="http://schemas.openxmlformats.org/officeDocument/2006/relationships/image" Target="../media/image222.png"/></Relationships>
</file>

<file path=ppt/slides/_rels/slide133.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21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s>
</file>

<file path=ppt/slides/_rels/slide134.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1.png"/><Relationship Id="rId7" Type="http://schemas.openxmlformats.org/officeDocument/2006/relationships/image" Target="../media/image21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70.png"/><Relationship Id="rId5" Type="http://schemas.openxmlformats.org/officeDocument/2006/relationships/image" Target="../media/image1660.png"/><Relationship Id="rId4" Type="http://schemas.openxmlformats.org/officeDocument/2006/relationships/image" Target="../media/image2110.png"/><Relationship Id="rId9" Type="http://schemas.openxmlformats.org/officeDocument/2006/relationships/image" Target="../media/image214.png"/></Relationships>
</file>

<file path=ppt/slides/_rels/slide135.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46.pn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245.png"/><Relationship Id="rId5" Type="http://schemas.openxmlformats.org/officeDocument/2006/relationships/image" Target="../media/image1760.png"/><Relationship Id="rId4" Type="http://schemas.openxmlformats.org/officeDocument/2006/relationships/image" Target="../media/image1680.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260.png"/><Relationship Id="rId18" Type="http://schemas.openxmlformats.org/officeDocument/2006/relationships/image" Target="../media/image265.png"/><Relationship Id="rId3" Type="http://schemas.openxmlformats.org/officeDocument/2006/relationships/image" Target="../media/image237.png"/><Relationship Id="rId21" Type="http://schemas.openxmlformats.org/officeDocument/2006/relationships/image" Target="../media/image268.png"/><Relationship Id="rId7" Type="http://schemas.openxmlformats.org/officeDocument/2006/relationships/image" Target="../media/image254.png"/><Relationship Id="rId12" Type="http://schemas.openxmlformats.org/officeDocument/2006/relationships/image" Target="../media/image259.png"/><Relationship Id="rId17" Type="http://schemas.openxmlformats.org/officeDocument/2006/relationships/image" Target="../media/image264.png"/><Relationship Id="rId2" Type="http://schemas.openxmlformats.org/officeDocument/2006/relationships/notesSlide" Target="../notesSlides/notesSlide71.xml"/><Relationship Id="rId16" Type="http://schemas.openxmlformats.org/officeDocument/2006/relationships/image" Target="../media/image263.png"/><Relationship Id="rId20" Type="http://schemas.openxmlformats.org/officeDocument/2006/relationships/image" Target="../media/image267.png"/><Relationship Id="rId1" Type="http://schemas.openxmlformats.org/officeDocument/2006/relationships/slideLayout" Target="../slideLayouts/slideLayout12.xml"/><Relationship Id="rId6" Type="http://schemas.openxmlformats.org/officeDocument/2006/relationships/image" Target="../media/image253.png"/><Relationship Id="rId11" Type="http://schemas.openxmlformats.org/officeDocument/2006/relationships/image" Target="../media/image258.png"/><Relationship Id="rId24" Type="http://schemas.openxmlformats.org/officeDocument/2006/relationships/image" Target="../media/image271.png"/><Relationship Id="rId5" Type="http://schemas.openxmlformats.org/officeDocument/2006/relationships/image" Target="../media/image252.png"/><Relationship Id="rId15" Type="http://schemas.openxmlformats.org/officeDocument/2006/relationships/image" Target="../media/image262.png"/><Relationship Id="rId23" Type="http://schemas.openxmlformats.org/officeDocument/2006/relationships/image" Target="../media/image270.png"/><Relationship Id="rId10" Type="http://schemas.openxmlformats.org/officeDocument/2006/relationships/image" Target="../media/image257.png"/><Relationship Id="rId19" Type="http://schemas.openxmlformats.org/officeDocument/2006/relationships/image" Target="../media/image266.png"/><Relationship Id="rId4" Type="http://schemas.openxmlformats.org/officeDocument/2006/relationships/image" Target="../media/image251.png"/><Relationship Id="rId9" Type="http://schemas.openxmlformats.org/officeDocument/2006/relationships/image" Target="../media/image256.png"/><Relationship Id="rId14" Type="http://schemas.openxmlformats.org/officeDocument/2006/relationships/image" Target="../media/image261.png"/><Relationship Id="rId22" Type="http://schemas.openxmlformats.org/officeDocument/2006/relationships/image" Target="../media/image269.png"/></Relationships>
</file>

<file path=ppt/slides/_rels/slide154.xml.rels><?xml version="1.0" encoding="UTF-8" standalone="yes"?>
<Relationships xmlns="http://schemas.openxmlformats.org/package/2006/relationships"><Relationship Id="rId2" Type="http://schemas.openxmlformats.org/officeDocument/2006/relationships/image" Target="../media/image142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411.png"/><Relationship Id="rId7" Type="http://schemas.openxmlformats.org/officeDocument/2006/relationships/image" Target="../media/image215.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15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7.(null)"/><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70.png"/></Relationships>
</file>

<file path=ppt/slides/_rels/slide26.xml.rels><?xml version="1.0" encoding="UTF-8" standalone="yes"?>
<Relationships xmlns="http://schemas.openxmlformats.org/package/2006/relationships"><Relationship Id="rId3" Type="http://schemas.openxmlformats.org/officeDocument/2006/relationships/image" Target="../media/image1910.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11.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1.emf"/></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3.emf"/></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3.emf"/></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410.png"/></Relationships>
</file>

<file path=ppt/slides/_rels/slide6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6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6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6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6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9.emf"/></Relationships>
</file>

<file path=ppt/slides/_rels/slide6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4.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6.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image" Target="../media/image87.pn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76.png"/><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2" Type="http://schemas.openxmlformats.org/officeDocument/2006/relationships/image" Target="../media/image84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780.png"/><Relationship Id="rId7"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76.png"/><Relationship Id="rId4" Type="http://schemas.openxmlformats.org/officeDocument/2006/relationships/image" Target="../media/image21.png"/></Relationships>
</file>

<file path=ppt/slides/_rels/slide8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1.png"/><Relationship Id="rId7" Type="http://schemas.openxmlformats.org/officeDocument/2006/relationships/image" Target="../media/image94.png"/><Relationship Id="rId2" Type="http://schemas.openxmlformats.org/officeDocument/2006/relationships/image" Target="../media/image890.png"/><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0.png"/><Relationship Id="rId9" Type="http://schemas.openxmlformats.org/officeDocument/2006/relationships/image" Target="../media/image82.png"/></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82.png"/><Relationship Id="rId12" Type="http://schemas.openxmlformats.org/officeDocument/2006/relationships/image" Target="../media/image89.png"/><Relationship Id="rId2" Type="http://schemas.openxmlformats.org/officeDocument/2006/relationships/image" Target="../media/image661.png"/><Relationship Id="rId1" Type="http://schemas.openxmlformats.org/officeDocument/2006/relationships/slideLayout" Target="../slideLayouts/slideLayout12.xml"/><Relationship Id="rId6" Type="http://schemas.openxmlformats.org/officeDocument/2006/relationships/image" Target="../media/image95.png"/><Relationship Id="rId11" Type="http://schemas.openxmlformats.org/officeDocument/2006/relationships/image" Target="../media/image85.png"/><Relationship Id="rId5" Type="http://schemas.openxmlformats.org/officeDocument/2006/relationships/image" Target="../media/image94.png"/><Relationship Id="rId10" Type="http://schemas.openxmlformats.org/officeDocument/2006/relationships/image" Target="../media/image84.png"/><Relationship Id="rId4" Type="http://schemas.openxmlformats.org/officeDocument/2006/relationships/image" Target="../media/image93.png"/><Relationship Id="rId9" Type="http://schemas.openxmlformats.org/officeDocument/2006/relationships/image" Target="../media/image83.png"/></Relationships>
</file>

<file path=ppt/slides/_rels/slide9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106.png"/><Relationship Id="rId12"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93.png"/><Relationship Id="rId10" Type="http://schemas.openxmlformats.org/officeDocument/2006/relationships/image" Target="../media/image109.png"/><Relationship Id="rId4" Type="http://schemas.openxmlformats.org/officeDocument/2006/relationships/image" Target="../media/image91.png"/><Relationship Id="rId9" Type="http://schemas.openxmlformats.org/officeDocument/2006/relationships/image" Target="../media/image108.png"/></Relationships>
</file>

<file path=ppt/slides/_rels/slide9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04.png"/><Relationship Id="rId3" Type="http://schemas.openxmlformats.org/officeDocument/2006/relationships/image" Target="../media/image103.png"/><Relationship Id="rId7" Type="http://schemas.openxmlformats.org/officeDocument/2006/relationships/image" Target="../media/image101.png"/><Relationship Id="rId12" Type="http://schemas.openxmlformats.org/officeDocument/2006/relationships/image" Target="../media/image112.png"/><Relationship Id="rId2" Type="http://schemas.openxmlformats.org/officeDocument/2006/relationships/notesSlide" Target="../notesSlides/notesSlide35.xml"/><Relationship Id="rId16"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100.png"/><Relationship Id="rId11" Type="http://schemas.openxmlformats.org/officeDocument/2006/relationships/image" Target="../media/image98.png"/><Relationship Id="rId5" Type="http://schemas.openxmlformats.org/officeDocument/2006/relationships/image" Target="../media/image99.png"/><Relationship Id="rId15" Type="http://schemas.openxmlformats.org/officeDocument/2006/relationships/image" Target="../media/image111.png"/><Relationship Id="rId10" Type="http://schemas.openxmlformats.org/officeDocument/2006/relationships/image" Target="../media/image102.png"/><Relationship Id="rId4" Type="http://schemas.openxmlformats.org/officeDocument/2006/relationships/image" Target="../media/image93.png"/><Relationship Id="rId9" Type="http://schemas.openxmlformats.org/officeDocument/2006/relationships/image" Target="../media/image109.png"/><Relationship Id="rId14" Type="http://schemas.openxmlformats.org/officeDocument/2006/relationships/image" Target="../media/image107.png"/></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image" Target="../media/image991.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97.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1000.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001.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20.png"/><Relationship Id="rId4" Type="http://schemas.openxmlformats.org/officeDocument/2006/relationships/image" Target="../media/image119.png"/></Relationships>
</file>

<file path=ppt/slides/_rels/slide99.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2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281974-CAEB-1748-A833-620C9E544ED7}"/>
              </a:ext>
            </a:extLst>
          </p:cNvPr>
          <p:cNvSpPr>
            <a:spLocks noGrp="1"/>
          </p:cNvSpPr>
          <p:nvPr>
            <p:ph type="ctrTitle"/>
          </p:nvPr>
        </p:nvSpPr>
        <p:spPr/>
        <p:txBody>
          <a:bodyPr/>
          <a:lstStyle/>
          <a:p>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Deterministic Models</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dirty="0"/>
              <a:t>Tanya Braun</a:t>
            </a:r>
          </a:p>
        </p:txBody>
      </p:sp>
      <p:sp>
        <p:nvSpPr>
          <p:cNvPr id="6" name="Date Placeholder 5">
            <a:extLst>
              <a:ext uri="{FF2B5EF4-FFF2-40B4-BE49-F238E27FC236}">
                <a16:creationId xmlns:a16="http://schemas.microsoft.com/office/drawing/2014/main" id="{23A4C8B2-00CF-9043-9700-EFB25200BA39}"/>
              </a:ext>
            </a:extLst>
          </p:cNvPr>
          <p:cNvSpPr>
            <a:spLocks noGrp="1"/>
          </p:cNvSpPr>
          <p:nvPr>
            <p:ph type="dt" sz="half" idx="14"/>
          </p:nvPr>
        </p:nvSpPr>
        <p:spPr/>
        <p:txBody>
          <a:bodyPr/>
          <a:lstStyle/>
          <a:p>
            <a:r>
              <a:rPr lang="en-GB"/>
              <a:t>APA - Deterministic</a:t>
            </a:r>
            <a:endParaRPr lang="de-DE" dirty="0"/>
          </a:p>
        </p:txBody>
      </p:sp>
      <p:sp>
        <p:nvSpPr>
          <p:cNvPr id="7" name="Slide Number Placeholder 6">
            <a:extLst>
              <a:ext uri="{FF2B5EF4-FFF2-40B4-BE49-F238E27FC236}">
                <a16:creationId xmlns:a16="http://schemas.microsoft.com/office/drawing/2014/main" id="{92C77F66-CF4E-D944-8905-4EABFDAC7EB5}"/>
              </a:ext>
            </a:extLst>
          </p:cNvPr>
          <p:cNvSpPr>
            <a:spLocks noGrp="1"/>
          </p:cNvSpPr>
          <p:nvPr>
            <p:ph type="sldNum" sz="quarter" idx="16"/>
          </p:nvPr>
        </p:nvSpPr>
        <p:spPr/>
        <p:txBody>
          <a:bodyPr/>
          <a:lstStyle/>
          <a:p>
            <a:fld id="{67C9959E-8E6B-B04C-9955-EA096F41CA7A}" type="slidenum">
              <a:rPr lang="en-GB" smtClean="0"/>
              <a:t>1</a:t>
            </a:fld>
            <a:endParaRPr lang="en-GB"/>
          </a:p>
        </p:txBody>
      </p:sp>
      <p:pic>
        <p:nvPicPr>
          <p:cNvPr id="8" name="Picture 7" descr="astar-progress05c.pdf">
            <a:extLst>
              <a:ext uri="{FF2B5EF4-FFF2-40B4-BE49-F238E27FC236}">
                <a16:creationId xmlns:a16="http://schemas.microsoft.com/office/drawing/2014/main" id="{F031037D-89EE-6E4A-9600-31D6DDBFB001}"/>
              </a:ext>
            </a:extLst>
          </p:cNvPr>
          <p:cNvPicPr>
            <a:picLocks noChangeAspect="1"/>
          </p:cNvPicPr>
          <p:nvPr/>
        </p:nvPicPr>
        <p:blipFill rotWithShape="1">
          <a:blip r:embed="rId2">
            <a:extLst>
              <a:ext uri="{28A0092B-C50C-407E-A947-70E740481C1C}">
                <a14:useLocalDpi xmlns:a14="http://schemas.microsoft.com/office/drawing/2010/main" val="0"/>
              </a:ext>
            </a:extLst>
          </a:blip>
          <a:srcRect t="2799" b="22362"/>
          <a:stretch/>
        </p:blipFill>
        <p:spPr>
          <a:xfrm>
            <a:off x="3945442" y="3105725"/>
            <a:ext cx="6813998" cy="2283143"/>
          </a:xfrm>
          <a:prstGeom prst="rect">
            <a:avLst/>
          </a:prstGeom>
        </p:spPr>
      </p:pic>
      <p:sp>
        <p:nvSpPr>
          <p:cNvPr id="9" name="Triangle 8">
            <a:extLst>
              <a:ext uri="{FF2B5EF4-FFF2-40B4-BE49-F238E27FC236}">
                <a16:creationId xmlns:a16="http://schemas.microsoft.com/office/drawing/2014/main" id="{18AFDD09-6E37-B94F-983C-E464090566E3}"/>
              </a:ext>
            </a:extLst>
          </p:cNvPr>
          <p:cNvSpPr/>
          <p:nvPr/>
        </p:nvSpPr>
        <p:spPr>
          <a:xfrm rot="5400000">
            <a:off x="7203041" y="5000780"/>
            <a:ext cx="180000" cy="1188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8325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p:sp>
        <p:nvSpPr>
          <p:cNvPr id="3" name="Content Placeholder 2"/>
          <p:cNvSpPr>
            <a:spLocks noGrp="1"/>
          </p:cNvSpPr>
          <p:nvPr>
            <p:ph idx="1"/>
          </p:nvPr>
        </p:nvSpPr>
        <p:spPr/>
        <p:txBody>
          <a:bodyPr>
            <a:normAutofit lnSpcReduction="10000"/>
          </a:bodyPr>
          <a:lstStyle/>
          <a:p>
            <a:r>
              <a:rPr lang="en-US" dirty="0"/>
              <a:t>Advantage of domain-specific representation:</a:t>
            </a:r>
          </a:p>
          <a:p>
            <a:pPr lvl="1"/>
            <a:r>
              <a:rPr lang="en-US" dirty="0"/>
              <a:t>Can choose whatever works best for that particular domain</a:t>
            </a:r>
          </a:p>
          <a:p>
            <a:r>
              <a:rPr lang="en-US" dirty="0"/>
              <a:t>Disadvantage: </a:t>
            </a:r>
          </a:p>
          <a:p>
            <a:pPr lvl="1"/>
            <a:r>
              <a:rPr lang="en-US" dirty="0"/>
              <a:t>For each new domain, need new representation and deliberation algorithms</a:t>
            </a:r>
          </a:p>
          <a:p>
            <a:r>
              <a:rPr lang="en-US" dirty="0"/>
              <a:t>Alternative: </a:t>
            </a:r>
            <a:r>
              <a:rPr lang="en-US" dirty="0">
                <a:solidFill>
                  <a:schemeClr val="accent1"/>
                </a:solidFill>
              </a:rPr>
              <a:t>domain-independent</a:t>
            </a:r>
            <a:r>
              <a:rPr lang="en-US" i="1" dirty="0"/>
              <a:t> </a:t>
            </a:r>
            <a:r>
              <a:rPr lang="en-US" dirty="0"/>
              <a:t>representation</a:t>
            </a:r>
          </a:p>
          <a:p>
            <a:pPr lvl="1"/>
            <a:r>
              <a:rPr lang="en-US" dirty="0"/>
              <a:t>Try to create a “standard format” that can be used for many different planning domains</a:t>
            </a:r>
          </a:p>
          <a:p>
            <a:pPr lvl="1"/>
            <a:r>
              <a:rPr lang="en-US" dirty="0"/>
              <a:t>Deliberation algorithms that work for anything in this format</a:t>
            </a:r>
          </a:p>
          <a:p>
            <a:r>
              <a:rPr lang="en-US" dirty="0">
                <a:solidFill>
                  <a:schemeClr val="accent1"/>
                </a:solidFill>
              </a:rPr>
              <a:t>State-variable</a:t>
            </a:r>
            <a:r>
              <a:rPr lang="en-US" dirty="0"/>
              <a:t> representation</a:t>
            </a:r>
          </a:p>
          <a:p>
            <a:pPr lvl="1"/>
            <a:r>
              <a:rPr lang="en-US" dirty="0"/>
              <a:t>Simple formats for describing states and actions</a:t>
            </a:r>
          </a:p>
          <a:p>
            <a:pPr lvl="1"/>
            <a:r>
              <a:rPr lang="en-US" dirty="0"/>
              <a:t>Limited representational capability</a:t>
            </a:r>
          </a:p>
          <a:p>
            <a:pPr lvl="2"/>
            <a:r>
              <a:rPr lang="en-US" dirty="0"/>
              <a:t>But easy to compute, easy to reason about</a:t>
            </a:r>
          </a:p>
          <a:p>
            <a:pPr lvl="1"/>
            <a:r>
              <a:rPr lang="en-US" dirty="0"/>
              <a:t>Domain-independent search algorithms and heuristic functions that can be used in all state-variable planning problems</a:t>
            </a:r>
          </a:p>
        </p:txBody>
      </p:sp>
      <p:sp>
        <p:nvSpPr>
          <p:cNvPr id="4" name="Slide Number Placeholder 3">
            <a:extLst>
              <a:ext uri="{FF2B5EF4-FFF2-40B4-BE49-F238E27FC236}">
                <a16:creationId xmlns:a16="http://schemas.microsoft.com/office/drawing/2014/main" id="{9598D42D-02AE-A145-ACB9-600AB507EADC}"/>
              </a:ext>
            </a:extLst>
          </p:cNvPr>
          <p:cNvSpPr>
            <a:spLocks noGrp="1"/>
          </p:cNvSpPr>
          <p:nvPr>
            <p:ph type="sldNum" sz="quarter" idx="12"/>
          </p:nvPr>
        </p:nvSpPr>
        <p:spPr/>
        <p:txBody>
          <a:bodyPr/>
          <a:lstStyle/>
          <a:p>
            <a:fld id="{67C9959E-8E6B-B04C-9955-EA096F41CA7A}" type="slidenum">
              <a:rPr lang="en-GB" smtClean="0"/>
              <a:t>10</a:t>
            </a:fld>
            <a:endParaRPr lang="en-GB"/>
          </a:p>
        </p:txBody>
      </p:sp>
      <p:sp>
        <p:nvSpPr>
          <p:cNvPr id="5" name="Date Placeholder 4">
            <a:extLst>
              <a:ext uri="{FF2B5EF4-FFF2-40B4-BE49-F238E27FC236}">
                <a16:creationId xmlns:a16="http://schemas.microsoft.com/office/drawing/2014/main" id="{0214F836-28DE-C44B-BB88-D4DB667B4148}"/>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9209465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3" name="Slide Number Placeholder 2">
            <a:extLst>
              <a:ext uri="{FF2B5EF4-FFF2-40B4-BE49-F238E27FC236}">
                <a16:creationId xmlns:a16="http://schemas.microsoft.com/office/drawing/2014/main" id="{364BD648-AEBA-D847-B8ED-E20A73378B2B}"/>
              </a:ext>
            </a:extLst>
          </p:cNvPr>
          <p:cNvSpPr>
            <a:spLocks noGrp="1"/>
          </p:cNvSpPr>
          <p:nvPr>
            <p:ph type="sldNum" sz="quarter" idx="12"/>
          </p:nvPr>
        </p:nvSpPr>
        <p:spPr/>
        <p:txBody>
          <a:bodyPr/>
          <a:lstStyle/>
          <a:p>
            <a:fld id="{67C9959E-8E6B-B04C-9955-EA096F41CA7A}" type="slidenum">
              <a:rPr lang="en-GB" smtClean="0"/>
              <a:t>100</a:t>
            </a:fld>
            <a:endParaRPr lang="en-GB"/>
          </a:p>
        </p:txBody>
      </p:sp>
      <p:sp>
        <p:nvSpPr>
          <p:cNvPr id="34" name="Oval 33"/>
          <p:cNvSpPr/>
          <p:nvPr/>
        </p:nvSpPr>
        <p:spPr bwMode="auto">
          <a:xfrm>
            <a:off x="8132471" y="2620131"/>
            <a:ext cx="914400" cy="999065"/>
          </a:xfrm>
          <a:prstGeom prst="ellipse">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81D58"/>
              </a:solidFill>
              <a:effectLst/>
              <a:latin typeface="Times New Roman"/>
              <a:cs typeface="Times New Roman"/>
            </a:endParaRPr>
          </a:p>
        </p:txBody>
      </p:sp>
      <p:grpSp>
        <p:nvGrpSpPr>
          <p:cNvPr id="15" name="Group 14">
            <a:extLst>
              <a:ext uri="{FF2B5EF4-FFF2-40B4-BE49-F238E27FC236}">
                <a16:creationId xmlns:a16="http://schemas.microsoft.com/office/drawing/2014/main" id="{218EA6C8-26D0-7445-AD37-C5D27FC2E0F9}"/>
              </a:ext>
            </a:extLst>
          </p:cNvPr>
          <p:cNvGrpSpPr/>
          <p:nvPr/>
        </p:nvGrpSpPr>
        <p:grpSpPr>
          <a:xfrm>
            <a:off x="6552914" y="1440000"/>
            <a:ext cx="2269004" cy="3662599"/>
            <a:chOff x="6552914" y="1895021"/>
            <a:chExt cx="2269004" cy="3662599"/>
          </a:xfrm>
        </p:grpSpPr>
        <mc:AlternateContent xmlns:mc="http://schemas.openxmlformats.org/markup-compatibility/2006" xmlns:a14="http://schemas.microsoft.com/office/drawing/2010/main">
          <mc:Choice Requires="a14">
            <p:sp>
              <p:nvSpPr>
                <p:cNvPr id="31" name="Oval 30"/>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31" name="Oval 30"/>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32" name="Straight Arrow Connector 31"/>
            <p:cNvCxnSpPr>
              <a:stCxn id="35" idx="3"/>
              <a:endCxn id="31"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33" name="Straight Arrow Connector 32"/>
            <p:cNvCxnSpPr>
              <a:stCxn id="36" idx="3"/>
              <a:endCxn id="31"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35" name="Rectangle 34"/>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35" name="Rectangle 34"/>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36" name="Rectangle 35"/>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Oval 36"/>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37" name="Oval 36"/>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38" name="Oval 37"/>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39" name="Oval 38"/>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0" name="Straight Arrow Connector 39"/>
            <p:cNvCxnSpPr>
              <a:stCxn id="37" idx="6"/>
              <a:endCxn id="36"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1" name="Straight Arrow Connector 40"/>
            <p:cNvCxnSpPr>
              <a:cxnSpLocks/>
              <a:stCxn id="38" idx="6"/>
              <a:endCxn id="36"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2" name="Straight Arrow Connector 41"/>
            <p:cNvCxnSpPr>
              <a:cxnSpLocks/>
              <a:stCxn id="44" idx="6"/>
              <a:endCxn id="35"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3" name="Straight Arrow Connector 42"/>
            <p:cNvCxnSpPr>
              <a:stCxn id="39" idx="6"/>
              <a:endCxn id="35"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4" name="Oval 43"/>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44" name="Oval 43"/>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5" name="Rectangle 44"/>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Oval 45"/>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46" name="Oval 45"/>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7" name="Straight Arrow Connector 46"/>
            <p:cNvCxnSpPr>
              <a:cxnSpLocks/>
              <a:stCxn id="49" idx="6"/>
              <a:endCxn id="45"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8" name="Straight Arrow Connector 47"/>
            <p:cNvCxnSpPr>
              <a:cxnSpLocks/>
              <a:stCxn id="46" idx="6"/>
              <a:endCxn id="45"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9" name="Oval 48"/>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49" name="Oval 48"/>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p:cNvCxnSpPr>
              <a:cxnSpLocks/>
              <a:stCxn id="45" idx="3"/>
              <a:endCxn id="31"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28" name="Rectangle 27">
            <a:extLst>
              <a:ext uri="{FF2B5EF4-FFF2-40B4-BE49-F238E27FC236}">
                <a16:creationId xmlns:a16="http://schemas.microsoft.com/office/drawing/2014/main" id="{1295C50B-645A-0E4C-8612-A26596C0289B}"/>
              </a:ext>
            </a:extLst>
          </p:cNvPr>
          <p:cNvSpPr/>
          <p:nvPr/>
        </p:nvSpPr>
        <p:spPr>
          <a:xfrm>
            <a:off x="253605" y="1113056"/>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27" name="Rectangle 26"/>
          <p:cNvSpPr>
            <a:spLocks noChangeAspect="1"/>
          </p:cNvSpPr>
          <p:nvPr/>
        </p:nvSpPr>
        <p:spPr bwMode="auto">
          <a:xfrm>
            <a:off x="983548" y="2434001"/>
            <a:ext cx="2891027" cy="53898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p:sp>
        <p:nvSpPr>
          <p:cNvPr id="4" name="Date Placeholder 3">
            <a:extLst>
              <a:ext uri="{FF2B5EF4-FFF2-40B4-BE49-F238E27FC236}">
                <a16:creationId xmlns:a16="http://schemas.microsoft.com/office/drawing/2014/main" id="{61697467-BBF7-BC4E-A092-2C46705C3EA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6031779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3" name="Slide Number Placeholder 2">
            <a:extLst>
              <a:ext uri="{FF2B5EF4-FFF2-40B4-BE49-F238E27FC236}">
                <a16:creationId xmlns:a16="http://schemas.microsoft.com/office/drawing/2014/main" id="{56EF348F-177B-C445-A256-6BA552C50B75}"/>
              </a:ext>
            </a:extLst>
          </p:cNvPr>
          <p:cNvSpPr>
            <a:spLocks noGrp="1"/>
          </p:cNvSpPr>
          <p:nvPr>
            <p:ph type="sldNum" sz="quarter" idx="12"/>
          </p:nvPr>
        </p:nvSpPr>
        <p:spPr/>
        <p:txBody>
          <a:bodyPr/>
          <a:lstStyle/>
          <a:p>
            <a:fld id="{67C9959E-8E6B-B04C-9955-EA096F41CA7A}" type="slidenum">
              <a:rPr lang="en-GB" smtClean="0"/>
              <a:t>101</a:t>
            </a:fld>
            <a:endParaRPr lang="en-GB"/>
          </a:p>
        </p:txBody>
      </p:sp>
      <mc:AlternateContent xmlns:mc="http://schemas.openxmlformats.org/markup-compatibility/2006" xmlns:a14="http://schemas.microsoft.com/office/drawing/2010/main">
        <mc:Choice Requires="a14">
          <p:sp>
            <p:nvSpPr>
              <p:cNvPr id="33" name="Rectangle 32"/>
              <p:cNvSpPr/>
              <p:nvPr/>
            </p:nvSpPr>
            <p:spPr>
              <a:xfrm>
                <a:off x="7406933" y="5438193"/>
                <a:ext cx="1158971" cy="646331"/>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indent="-165100">
                  <a:spcBef>
                    <a:spcPts val="400"/>
                  </a:spcBef>
                </a:pPr>
                <a:r>
                  <a:rPr lang="en-US" dirty="0">
                    <a:cs typeface="Times New Roman"/>
                  </a:rPr>
                  <a:t>“relevant” actions </a:t>
                </a:r>
                <a14:m>
                  <m:oMath xmlns:m="http://schemas.openxmlformats.org/officeDocument/2006/math">
                    <m:r>
                      <a:rPr lang="en-US" i="1" dirty="0" smtClean="0">
                        <a:latin typeface="Cambria Math" panose="02040503050406030204" pitchFamily="18" charset="0"/>
                        <a:cs typeface="Times New Roman"/>
                      </a:rPr>
                      <m:t>𝑅</m:t>
                    </m:r>
                  </m:oMath>
                </a14:m>
                <a:endParaRPr lang="en-US" dirty="0">
                  <a:cs typeface="Times New Roman"/>
                </a:endParaRPr>
              </a:p>
            </p:txBody>
          </p:sp>
        </mc:Choice>
        <mc:Fallback xmlns="">
          <p:sp>
            <p:nvSpPr>
              <p:cNvPr id="33" name="Rectangle 32"/>
              <p:cNvSpPr>
                <a:spLocks noRot="1" noChangeAspect="1" noMove="1" noResize="1" noEditPoints="1" noAdjustHandles="1" noChangeArrowheads="1" noChangeShapeType="1" noTextEdit="1"/>
              </p:cNvSpPr>
              <p:nvPr/>
            </p:nvSpPr>
            <p:spPr>
              <a:xfrm>
                <a:off x="7406933" y="5438193"/>
                <a:ext cx="1158971" cy="646331"/>
              </a:xfrm>
              <a:prstGeom prst="rect">
                <a:avLst/>
              </a:prstGeom>
              <a:blipFill>
                <a:blip r:embed="rId2"/>
                <a:stretch>
                  <a:fillRect/>
                </a:stretch>
              </a:blipFill>
              <a:ln/>
            </p:spPr>
            <p:txBody>
              <a:bodyPr/>
              <a:lstStyle/>
              <a:p>
                <a:r>
                  <a:rPr lang="en-GB">
                    <a:noFill/>
                  </a:rPr>
                  <a:t> </a:t>
                </a:r>
              </a:p>
            </p:txBody>
          </p:sp>
        </mc:Fallback>
      </mc:AlternateContent>
      <p:cxnSp>
        <p:nvCxnSpPr>
          <p:cNvPr id="37" name="Straight Arrow Connector 36">
            <a:extLst>
              <a:ext uri="{FF2B5EF4-FFF2-40B4-BE49-F238E27FC236}">
                <a16:creationId xmlns:a16="http://schemas.microsoft.com/office/drawing/2014/main" id="{E6A8CA51-5A25-6E47-8A03-36761328A6D0}"/>
              </a:ext>
            </a:extLst>
          </p:cNvPr>
          <p:cNvCxnSpPr>
            <a:cxnSpLocks/>
            <a:stCxn id="33" idx="0"/>
            <a:endCxn id="38" idx="2"/>
          </p:cNvCxnSpPr>
          <p:nvPr/>
        </p:nvCxnSpPr>
        <p:spPr>
          <a:xfrm flipH="1" flipV="1">
            <a:off x="7708887" y="4873998"/>
            <a:ext cx="277532" cy="564195"/>
          </a:xfrm>
          <a:prstGeom prst="straightConnector1">
            <a:avLst/>
          </a:prstGeom>
          <a:ln>
            <a:solidFill>
              <a:schemeClr val="accent4"/>
            </a:solidFill>
            <a:tailEnd type="arrow"/>
          </a:ln>
        </p:spPr>
        <p:style>
          <a:lnRef idx="2">
            <a:schemeClr val="accent4">
              <a:shade val="50000"/>
            </a:schemeClr>
          </a:lnRef>
          <a:fillRef idx="1">
            <a:schemeClr val="accent4"/>
          </a:fillRef>
          <a:effectRef idx="0">
            <a:schemeClr val="accent4"/>
          </a:effectRef>
          <a:fontRef idx="minor">
            <a:schemeClr val="lt1"/>
          </a:fontRef>
        </p:style>
      </p:cxnSp>
      <p:sp>
        <p:nvSpPr>
          <p:cNvPr id="30" name="Rectangle 29">
            <a:extLst>
              <a:ext uri="{FF2B5EF4-FFF2-40B4-BE49-F238E27FC236}">
                <a16:creationId xmlns:a16="http://schemas.microsoft.com/office/drawing/2014/main" id="{298B57C7-11B6-9C4F-BE18-2FE6D83CC33E}"/>
              </a:ext>
            </a:extLst>
          </p:cNvPr>
          <p:cNvSpPr/>
          <p:nvPr/>
        </p:nvSpPr>
        <p:spPr>
          <a:xfrm>
            <a:off x="253605" y="1113056"/>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09D462DA-4B28-FB4F-A5B4-8476DB870187}"/>
              </a:ext>
            </a:extLst>
          </p:cNvPr>
          <p:cNvSpPr>
            <a:spLocks noChangeAspect="1"/>
          </p:cNvSpPr>
          <p:nvPr/>
        </p:nvSpPr>
        <p:spPr bwMode="auto">
          <a:xfrm>
            <a:off x="983548" y="2968690"/>
            <a:ext cx="4115393"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p:grpSp>
        <p:nvGrpSpPr>
          <p:cNvPr id="15" name="Group 14">
            <a:extLst>
              <a:ext uri="{FF2B5EF4-FFF2-40B4-BE49-F238E27FC236}">
                <a16:creationId xmlns:a16="http://schemas.microsoft.com/office/drawing/2014/main" id="{65F32E52-A911-D444-940B-57505BAE657E}"/>
              </a:ext>
            </a:extLst>
          </p:cNvPr>
          <p:cNvGrpSpPr/>
          <p:nvPr/>
        </p:nvGrpSpPr>
        <p:grpSpPr>
          <a:xfrm>
            <a:off x="6552914" y="1440000"/>
            <a:ext cx="2269004" cy="3662599"/>
            <a:chOff x="6552914" y="1817531"/>
            <a:chExt cx="2269004" cy="3662599"/>
          </a:xfrm>
        </p:grpSpPr>
        <p:sp>
          <p:nvSpPr>
            <p:cNvPr id="38" name="Rounded Rectangle 37">
              <a:extLst>
                <a:ext uri="{FF2B5EF4-FFF2-40B4-BE49-F238E27FC236}">
                  <a16:creationId xmlns:a16="http://schemas.microsoft.com/office/drawing/2014/main" id="{6D88B8A2-9676-2E40-9255-C6B195973C3C}"/>
                </a:ext>
              </a:extLst>
            </p:cNvPr>
            <p:cNvSpPr/>
            <p:nvPr/>
          </p:nvSpPr>
          <p:spPr>
            <a:xfrm>
              <a:off x="7431355" y="2046130"/>
              <a:ext cx="555064" cy="3205399"/>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C072A7A-589D-3643-9B19-BD0095EB06FB}"/>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C9D38FF8-2713-B14F-BFCF-D58127AD65D9}"/>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42" name="Oval 41">
                    <a:extLst>
                      <a:ext uri="{FF2B5EF4-FFF2-40B4-BE49-F238E27FC236}">
                        <a16:creationId xmlns:a16="http://schemas.microsoft.com/office/drawing/2014/main" id="{C9D38FF8-2713-B14F-BFCF-D58127AD65D9}"/>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CED455EE-F3D6-CF4E-89CD-160A445C59B8}"/>
                  </a:ext>
                </a:extLst>
              </p:cNvPr>
              <p:cNvCxnSpPr>
                <a:stCxn id="45" idx="3"/>
                <a:endCxn id="42" idx="2"/>
              </p:cNvCxnSpPr>
              <p:nvPr/>
            </p:nvCxnSpPr>
            <p:spPr bwMode="auto">
              <a:xfrm flipV="1">
                <a:off x="7899059" y="3560038"/>
                <a:ext cx="465659" cy="142405"/>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44" name="Straight Arrow Connector 43">
                <a:extLst>
                  <a:ext uri="{FF2B5EF4-FFF2-40B4-BE49-F238E27FC236}">
                    <a16:creationId xmlns:a16="http://schemas.microsoft.com/office/drawing/2014/main" id="{75379BC3-0AF8-7241-AF0E-AC6B5FD0D88F}"/>
                  </a:ext>
                </a:extLst>
              </p:cNvPr>
              <p:cNvCxnSpPr>
                <a:stCxn id="46" idx="3"/>
                <a:endCxn id="42" idx="1"/>
              </p:cNvCxnSpPr>
              <p:nvPr/>
            </p:nvCxnSpPr>
            <p:spPr bwMode="auto">
              <a:xfrm>
                <a:off x="7893095" y="2430442"/>
                <a:ext cx="538578" cy="967951"/>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0AF505DE-7A84-D84F-B224-A3A859371B0B}"/>
                      </a:ext>
                    </a:extLst>
                  </p:cNvPr>
                  <p:cNvSpPr/>
                  <p:nvPr/>
                </p:nvSpPr>
                <p:spPr bwMode="auto">
                  <a:xfrm>
                    <a:off x="7520759" y="3529030"/>
                    <a:ext cx="378300"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5" name="Rectangle 44">
                    <a:extLst>
                      <a:ext uri="{FF2B5EF4-FFF2-40B4-BE49-F238E27FC236}">
                        <a16:creationId xmlns:a16="http://schemas.microsoft.com/office/drawing/2014/main" id="{0AF505DE-7A84-D84F-B224-A3A859371B0B}"/>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3049CC5B-9384-1442-835E-22AF9FF9C7A5}"/>
                      </a:ext>
                    </a:extLst>
                  </p:cNvPr>
                  <p:cNvSpPr/>
                  <p:nvPr/>
                </p:nvSpPr>
                <p:spPr bwMode="auto">
                  <a:xfrm>
                    <a:off x="7520759" y="2257029"/>
                    <a:ext cx="372336"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6" name="Rectangle 45">
                    <a:extLst>
                      <a:ext uri="{FF2B5EF4-FFF2-40B4-BE49-F238E27FC236}">
                        <a16:creationId xmlns:a16="http://schemas.microsoft.com/office/drawing/2014/main" id="{3049CC5B-9384-1442-835E-22AF9FF9C7A5}"/>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A0E28EEA-6609-ED4E-B75E-60308234948F}"/>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47" name="Oval 46">
                    <a:extLst>
                      <a:ext uri="{FF2B5EF4-FFF2-40B4-BE49-F238E27FC236}">
                        <a16:creationId xmlns:a16="http://schemas.microsoft.com/office/drawing/2014/main" id="{A0E28EEA-6609-ED4E-B75E-60308234948F}"/>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03EB1C1E-B3CC-EE4D-8F20-14BA1C5D188B}"/>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48" name="Oval 47">
                    <a:extLst>
                      <a:ext uri="{FF2B5EF4-FFF2-40B4-BE49-F238E27FC236}">
                        <a16:creationId xmlns:a16="http://schemas.microsoft.com/office/drawing/2014/main" id="{03EB1C1E-B3CC-EE4D-8F20-14BA1C5D188B}"/>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EC1DCFDF-B105-DA48-95D4-63B7531A7112}"/>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49" name="Oval 48">
                    <a:extLst>
                      <a:ext uri="{FF2B5EF4-FFF2-40B4-BE49-F238E27FC236}">
                        <a16:creationId xmlns:a16="http://schemas.microsoft.com/office/drawing/2014/main" id="{EC1DCFDF-B105-DA48-95D4-63B7531A7112}"/>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a:extLst>
                  <a:ext uri="{FF2B5EF4-FFF2-40B4-BE49-F238E27FC236}">
                    <a16:creationId xmlns:a16="http://schemas.microsoft.com/office/drawing/2014/main" id="{5DD9CC04-C6CA-524D-B4D2-E2B23BC93B52}"/>
                  </a:ext>
                </a:extLst>
              </p:cNvPr>
              <p:cNvCxnSpPr>
                <a:stCxn id="47" idx="6"/>
                <a:endCxn id="46" idx="1"/>
              </p:cNvCxnSpPr>
              <p:nvPr/>
            </p:nvCxnSpPr>
            <p:spPr bwMode="auto">
              <a:xfrm>
                <a:off x="7010114" y="2123621"/>
                <a:ext cx="510645" cy="306821"/>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6" name="Straight Arrow Connector 65">
                <a:extLst>
                  <a:ext uri="{FF2B5EF4-FFF2-40B4-BE49-F238E27FC236}">
                    <a16:creationId xmlns:a16="http://schemas.microsoft.com/office/drawing/2014/main" id="{3A77045A-F56A-B743-AD17-C652DE45D867}"/>
                  </a:ext>
                </a:extLst>
              </p:cNvPr>
              <p:cNvCxnSpPr>
                <a:cxnSpLocks/>
                <a:stCxn id="48" idx="6"/>
                <a:endCxn id="46" idx="1"/>
              </p:cNvCxnSpPr>
              <p:nvPr/>
            </p:nvCxnSpPr>
            <p:spPr bwMode="auto">
              <a:xfrm flipV="1">
                <a:off x="7010114" y="2430442"/>
                <a:ext cx="510645" cy="313939"/>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7" name="Straight Arrow Connector 66">
                <a:extLst>
                  <a:ext uri="{FF2B5EF4-FFF2-40B4-BE49-F238E27FC236}">
                    <a16:creationId xmlns:a16="http://schemas.microsoft.com/office/drawing/2014/main" id="{B7088270-93BE-814C-9595-B55D7BB11ED4}"/>
                  </a:ext>
                </a:extLst>
              </p:cNvPr>
              <p:cNvCxnSpPr>
                <a:cxnSpLocks/>
                <a:stCxn id="69" idx="6"/>
                <a:endCxn id="45" idx="1"/>
              </p:cNvCxnSpPr>
              <p:nvPr/>
            </p:nvCxnSpPr>
            <p:spPr bwMode="auto">
              <a:xfrm flipV="1">
                <a:off x="7010114" y="3702443"/>
                <a:ext cx="510645" cy="385058"/>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8" name="Straight Arrow Connector 67">
                <a:extLst>
                  <a:ext uri="{FF2B5EF4-FFF2-40B4-BE49-F238E27FC236}">
                    <a16:creationId xmlns:a16="http://schemas.microsoft.com/office/drawing/2014/main" id="{B3919AE3-ED8A-6742-A5E5-F109D787B9A5}"/>
                  </a:ext>
                </a:extLst>
              </p:cNvPr>
              <p:cNvCxnSpPr>
                <a:stCxn id="49" idx="6"/>
                <a:endCxn id="45" idx="1"/>
              </p:cNvCxnSpPr>
              <p:nvPr/>
            </p:nvCxnSpPr>
            <p:spPr bwMode="auto">
              <a:xfrm>
                <a:off x="7010114" y="3466741"/>
                <a:ext cx="510645" cy="235702"/>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7EE124EB-593C-5B42-B721-1CF0192BA9E9}"/>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69" name="Oval 68">
                    <a:extLst>
                      <a:ext uri="{FF2B5EF4-FFF2-40B4-BE49-F238E27FC236}">
                        <a16:creationId xmlns:a16="http://schemas.microsoft.com/office/drawing/2014/main" id="{7EE124EB-593C-5B42-B721-1CF0192BA9E9}"/>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BEF77792-07E0-7B48-81B9-38E13FC13598}"/>
                      </a:ext>
                    </a:extLst>
                  </p:cNvPr>
                  <p:cNvSpPr/>
                  <p:nvPr/>
                </p:nvSpPr>
                <p:spPr bwMode="auto">
                  <a:xfrm>
                    <a:off x="7520759" y="4872705"/>
                    <a:ext cx="378300"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70" name="Rectangle 69">
                    <a:extLst>
                      <a:ext uri="{FF2B5EF4-FFF2-40B4-BE49-F238E27FC236}">
                        <a16:creationId xmlns:a16="http://schemas.microsoft.com/office/drawing/2014/main" id="{BEF77792-07E0-7B48-81B9-38E13FC13598}"/>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E8EC047F-E415-7043-8048-3F1B2F2F542B}"/>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71" name="Oval 70">
                    <a:extLst>
                      <a:ext uri="{FF2B5EF4-FFF2-40B4-BE49-F238E27FC236}">
                        <a16:creationId xmlns:a16="http://schemas.microsoft.com/office/drawing/2014/main" id="{E8EC047F-E415-7043-8048-3F1B2F2F542B}"/>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72" name="Straight Arrow Connector 71">
                <a:extLst>
                  <a:ext uri="{FF2B5EF4-FFF2-40B4-BE49-F238E27FC236}">
                    <a16:creationId xmlns:a16="http://schemas.microsoft.com/office/drawing/2014/main" id="{EA97246C-FE07-6345-B657-B2FBEE269530}"/>
                  </a:ext>
                </a:extLst>
              </p:cNvPr>
              <p:cNvCxnSpPr>
                <a:cxnSpLocks/>
                <a:stCxn id="74" idx="6"/>
                <a:endCxn id="70" idx="1"/>
              </p:cNvCxnSpPr>
              <p:nvPr/>
            </p:nvCxnSpPr>
            <p:spPr bwMode="auto">
              <a:xfrm flipV="1">
                <a:off x="7010114" y="5046118"/>
                <a:ext cx="510645" cy="282902"/>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73" name="Straight Arrow Connector 72">
                <a:extLst>
                  <a:ext uri="{FF2B5EF4-FFF2-40B4-BE49-F238E27FC236}">
                    <a16:creationId xmlns:a16="http://schemas.microsoft.com/office/drawing/2014/main" id="{C69746C1-5AA8-B646-B947-0B602802CF76}"/>
                  </a:ext>
                </a:extLst>
              </p:cNvPr>
              <p:cNvCxnSpPr>
                <a:cxnSpLocks/>
                <a:stCxn id="71" idx="6"/>
                <a:endCxn id="70" idx="1"/>
              </p:cNvCxnSpPr>
              <p:nvPr/>
            </p:nvCxnSpPr>
            <p:spPr bwMode="auto">
              <a:xfrm>
                <a:off x="7010114" y="4708261"/>
                <a:ext cx="510645" cy="337857"/>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8F715D10-6034-3945-8C15-CEEEBEF20894}"/>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4" name="Oval 73">
                    <a:extLst>
                      <a:ext uri="{FF2B5EF4-FFF2-40B4-BE49-F238E27FC236}">
                        <a16:creationId xmlns:a16="http://schemas.microsoft.com/office/drawing/2014/main" id="{8F715D10-6034-3945-8C15-CEEEBEF20894}"/>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75" name="Straight Arrow Connector 74">
                <a:extLst>
                  <a:ext uri="{FF2B5EF4-FFF2-40B4-BE49-F238E27FC236}">
                    <a16:creationId xmlns:a16="http://schemas.microsoft.com/office/drawing/2014/main" id="{6A14E4BC-CB32-E443-ACB7-548060643FC3}"/>
                  </a:ext>
                </a:extLst>
              </p:cNvPr>
              <p:cNvCxnSpPr>
                <a:cxnSpLocks/>
                <a:stCxn id="70" idx="3"/>
                <a:endCxn id="42" idx="3"/>
              </p:cNvCxnSpPr>
              <p:nvPr/>
            </p:nvCxnSpPr>
            <p:spPr bwMode="auto">
              <a:xfrm flipV="1">
                <a:off x="7899059" y="3721683"/>
                <a:ext cx="532614" cy="1324435"/>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grpSp>
      </p:grpSp>
      <p:sp>
        <p:nvSpPr>
          <p:cNvPr id="4" name="Date Placeholder 3">
            <a:extLst>
              <a:ext uri="{FF2B5EF4-FFF2-40B4-BE49-F238E27FC236}">
                <a16:creationId xmlns:a16="http://schemas.microsoft.com/office/drawing/2014/main" id="{6F061BC3-B8ED-844F-8176-4FC5AA7D5444}"/>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083012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60BA0A-39E4-0A49-A63A-71DA07BC4521}"/>
              </a:ext>
            </a:extLst>
          </p:cNvPr>
          <p:cNvSpPr>
            <a:spLocks noGrp="1"/>
          </p:cNvSpPr>
          <p:nvPr>
            <p:ph type="sldNum" sz="quarter" idx="12"/>
          </p:nvPr>
        </p:nvSpPr>
        <p:spPr/>
        <p:txBody>
          <a:bodyPr/>
          <a:lstStyle/>
          <a:p>
            <a:fld id="{67C9959E-8E6B-B04C-9955-EA096F41CA7A}" type="slidenum">
              <a:rPr lang="en-GB" smtClean="0"/>
              <a:t>102</a:t>
            </a:fld>
            <a:endParaRPr lang="en-GB"/>
          </a:p>
        </p:txBody>
      </p:sp>
      <p:sp>
        <p:nvSpPr>
          <p:cNvPr id="2" name="Title 1"/>
          <p:cNvSpPr>
            <a:spLocks noGrp="1"/>
          </p:cNvSpPr>
          <p:nvPr>
            <p:ph type="title" idx="4294967295"/>
          </p:nvPr>
        </p:nvSpPr>
        <p:spPr>
          <a:xfrm>
            <a:off x="719138" y="1019175"/>
            <a:ext cx="8424862" cy="574675"/>
          </a:xfrm>
        </p:spPr>
        <p:txBody>
          <a:bodyPr>
            <a:normAutofit/>
          </a:bodyPr>
          <a:lstStyle/>
          <a:p>
            <a:r>
              <a:rPr lang="en-US" dirty="0"/>
              <a:t>RPG-based Landmark Computation</a:t>
            </a:r>
          </a:p>
        </p:txBody>
      </p:sp>
      <p:sp>
        <p:nvSpPr>
          <p:cNvPr id="33" name="Rectangle 32">
            <a:extLst>
              <a:ext uri="{FF2B5EF4-FFF2-40B4-BE49-F238E27FC236}">
                <a16:creationId xmlns:a16="http://schemas.microsoft.com/office/drawing/2014/main" id="{93C7BFCC-7FE5-EC49-8CFB-336A43230D39}"/>
              </a:ext>
            </a:extLst>
          </p:cNvPr>
          <p:cNvSpPr/>
          <p:nvPr/>
        </p:nvSpPr>
        <p:spPr>
          <a:xfrm>
            <a:off x="253605" y="1113056"/>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BC877C66-39A3-FF42-9D04-9682EF3B8EC5}"/>
              </a:ext>
            </a:extLst>
          </p:cNvPr>
          <p:cNvSpPr/>
          <p:nvPr/>
        </p:nvSpPr>
        <p:spPr>
          <a:xfrm>
            <a:off x="6648343" y="5579236"/>
            <a:ext cx="1716375" cy="646331"/>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indent="-165100">
              <a:spcBef>
                <a:spcPts val="400"/>
              </a:spcBef>
            </a:pPr>
            <a:r>
              <a:rPr lang="en-US" dirty="0">
                <a:cs typeface="Times New Roman"/>
              </a:rPr>
              <a:t>all </a:t>
            </a:r>
            <a:r>
              <a:rPr lang="en-US" i="1" dirty="0">
                <a:cs typeface="Times New Roman"/>
              </a:rPr>
              <a:t>r</a:t>
            </a:r>
            <a:r>
              <a:rPr lang="en-US" dirty="0">
                <a:cs typeface="Times New Roman"/>
              </a:rPr>
              <a:t>-achievable atoms</a:t>
            </a:r>
          </a:p>
        </p:txBody>
      </p:sp>
      <p:sp>
        <p:nvSpPr>
          <p:cNvPr id="35" name="Rectangle 34">
            <a:extLst>
              <a:ext uri="{FF2B5EF4-FFF2-40B4-BE49-F238E27FC236}">
                <a16:creationId xmlns:a16="http://schemas.microsoft.com/office/drawing/2014/main" id="{23B0204E-9453-BE4B-925D-DD4838C0F3AE}"/>
              </a:ext>
            </a:extLst>
          </p:cNvPr>
          <p:cNvSpPr>
            <a:spLocks noChangeAspect="1"/>
          </p:cNvSpPr>
          <p:nvPr/>
        </p:nvSpPr>
        <p:spPr bwMode="auto">
          <a:xfrm>
            <a:off x="983548" y="3766851"/>
            <a:ext cx="5092135"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p:grpSp>
        <p:nvGrpSpPr>
          <p:cNvPr id="8" name="Group 7">
            <a:extLst>
              <a:ext uri="{FF2B5EF4-FFF2-40B4-BE49-F238E27FC236}">
                <a16:creationId xmlns:a16="http://schemas.microsoft.com/office/drawing/2014/main" id="{874684E1-BD8F-D840-A6D9-D67C2F9DDE3F}"/>
              </a:ext>
            </a:extLst>
          </p:cNvPr>
          <p:cNvGrpSpPr/>
          <p:nvPr/>
        </p:nvGrpSpPr>
        <p:grpSpPr>
          <a:xfrm>
            <a:off x="6502768" y="1393200"/>
            <a:ext cx="2319150" cy="3752278"/>
            <a:chOff x="6502768" y="1769775"/>
            <a:chExt cx="2319150" cy="3752278"/>
          </a:xfrm>
        </p:grpSpPr>
        <p:grpSp>
          <p:nvGrpSpPr>
            <p:cNvPr id="57" name="Group 56">
              <a:extLst>
                <a:ext uri="{FF2B5EF4-FFF2-40B4-BE49-F238E27FC236}">
                  <a16:creationId xmlns:a16="http://schemas.microsoft.com/office/drawing/2014/main" id="{46ACC59C-6BB6-914A-87A5-168BC0575A67}"/>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5DF46EFC-EC2A-6547-A3EA-B33E2127E687}"/>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58" name="Oval 57">
                    <a:extLst>
                      <a:ext uri="{FF2B5EF4-FFF2-40B4-BE49-F238E27FC236}">
                        <a16:creationId xmlns:a16="http://schemas.microsoft.com/office/drawing/2014/main" id="{5DF46EFC-EC2A-6547-A3EA-B33E2127E687}"/>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9" name="Straight Arrow Connector 58">
                <a:extLst>
                  <a:ext uri="{FF2B5EF4-FFF2-40B4-BE49-F238E27FC236}">
                    <a16:creationId xmlns:a16="http://schemas.microsoft.com/office/drawing/2014/main" id="{98E93F52-1E83-5644-8211-B7CA43BFB735}"/>
                  </a:ext>
                </a:extLst>
              </p:cNvPr>
              <p:cNvCxnSpPr>
                <a:stCxn id="61" idx="3"/>
                <a:endCxn id="58"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0" name="Straight Arrow Connector 59">
                <a:extLst>
                  <a:ext uri="{FF2B5EF4-FFF2-40B4-BE49-F238E27FC236}">
                    <a16:creationId xmlns:a16="http://schemas.microsoft.com/office/drawing/2014/main" id="{3E0F64B2-76A6-A544-B4A7-D71A0E6FF44B}"/>
                  </a:ext>
                </a:extLst>
              </p:cNvPr>
              <p:cNvCxnSpPr>
                <a:stCxn id="62" idx="3"/>
                <a:endCxn id="58"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4D7DC612-6BF7-7841-B79E-5E92B0AC7206}"/>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61" name="Rectangle 60">
                    <a:extLst>
                      <a:ext uri="{FF2B5EF4-FFF2-40B4-BE49-F238E27FC236}">
                        <a16:creationId xmlns:a16="http://schemas.microsoft.com/office/drawing/2014/main" id="{4D7DC612-6BF7-7841-B79E-5E92B0AC7206}"/>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08DA1BAE-1CB0-1E42-9CCF-B738D4A88842}"/>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62" name="Rectangle 61">
                    <a:extLst>
                      <a:ext uri="{FF2B5EF4-FFF2-40B4-BE49-F238E27FC236}">
                        <a16:creationId xmlns:a16="http://schemas.microsoft.com/office/drawing/2014/main" id="{08DA1BAE-1CB0-1E42-9CCF-B738D4A88842}"/>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9E8A8BDB-A31C-994D-A660-6C49D21D2EB5}"/>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63" name="Oval 62">
                    <a:extLst>
                      <a:ext uri="{FF2B5EF4-FFF2-40B4-BE49-F238E27FC236}">
                        <a16:creationId xmlns:a16="http://schemas.microsoft.com/office/drawing/2014/main" id="{9E8A8BDB-A31C-994D-A660-6C49D21D2EB5}"/>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Oval 63">
                    <a:extLst>
                      <a:ext uri="{FF2B5EF4-FFF2-40B4-BE49-F238E27FC236}">
                        <a16:creationId xmlns:a16="http://schemas.microsoft.com/office/drawing/2014/main" id="{8866EFCC-4600-BC43-BC08-3301AAA4F243}"/>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64" name="Oval 63">
                    <a:extLst>
                      <a:ext uri="{FF2B5EF4-FFF2-40B4-BE49-F238E27FC236}">
                        <a16:creationId xmlns:a16="http://schemas.microsoft.com/office/drawing/2014/main" id="{8866EFCC-4600-BC43-BC08-3301AAA4F243}"/>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9132B30D-F3D3-E44B-A658-F7091422239C}"/>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65" name="Oval 64">
                    <a:extLst>
                      <a:ext uri="{FF2B5EF4-FFF2-40B4-BE49-F238E27FC236}">
                        <a16:creationId xmlns:a16="http://schemas.microsoft.com/office/drawing/2014/main" id="{9132B30D-F3D3-E44B-A658-F7091422239C}"/>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66" name="Straight Arrow Connector 65">
                <a:extLst>
                  <a:ext uri="{FF2B5EF4-FFF2-40B4-BE49-F238E27FC236}">
                    <a16:creationId xmlns:a16="http://schemas.microsoft.com/office/drawing/2014/main" id="{63203016-67DA-EC45-8173-FDD2A0C78681}"/>
                  </a:ext>
                </a:extLst>
              </p:cNvPr>
              <p:cNvCxnSpPr>
                <a:stCxn id="63" idx="6"/>
                <a:endCxn id="62"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7" name="Straight Arrow Connector 66">
                <a:extLst>
                  <a:ext uri="{FF2B5EF4-FFF2-40B4-BE49-F238E27FC236}">
                    <a16:creationId xmlns:a16="http://schemas.microsoft.com/office/drawing/2014/main" id="{C7D28749-D736-C04F-874D-A5044C655AD2}"/>
                  </a:ext>
                </a:extLst>
              </p:cNvPr>
              <p:cNvCxnSpPr>
                <a:cxnSpLocks/>
                <a:stCxn id="64" idx="6"/>
                <a:endCxn id="62"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8" name="Straight Arrow Connector 67">
                <a:extLst>
                  <a:ext uri="{FF2B5EF4-FFF2-40B4-BE49-F238E27FC236}">
                    <a16:creationId xmlns:a16="http://schemas.microsoft.com/office/drawing/2014/main" id="{1CAFC045-8AE2-984F-B653-5B68AD18B11D}"/>
                  </a:ext>
                </a:extLst>
              </p:cNvPr>
              <p:cNvCxnSpPr>
                <a:cxnSpLocks/>
                <a:stCxn id="70" idx="6"/>
                <a:endCxn id="61"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9" name="Straight Arrow Connector 68">
                <a:extLst>
                  <a:ext uri="{FF2B5EF4-FFF2-40B4-BE49-F238E27FC236}">
                    <a16:creationId xmlns:a16="http://schemas.microsoft.com/office/drawing/2014/main" id="{BCBD0C44-FA06-BA40-B15F-222D6AFAFD47}"/>
                  </a:ext>
                </a:extLst>
              </p:cNvPr>
              <p:cNvCxnSpPr>
                <a:stCxn id="65" idx="6"/>
                <a:endCxn id="61"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C1D3A5AD-A44F-2A46-80B7-8B26E23232D2}"/>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0" name="Oval 69">
                    <a:extLst>
                      <a:ext uri="{FF2B5EF4-FFF2-40B4-BE49-F238E27FC236}">
                        <a16:creationId xmlns:a16="http://schemas.microsoft.com/office/drawing/2014/main" id="{C1D3A5AD-A44F-2A46-80B7-8B26E23232D2}"/>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DCA9854E-EABA-4140-B66E-E8C002E4F758}"/>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71" name="Rectangle 70">
                    <a:extLst>
                      <a:ext uri="{FF2B5EF4-FFF2-40B4-BE49-F238E27FC236}">
                        <a16:creationId xmlns:a16="http://schemas.microsoft.com/office/drawing/2014/main" id="{DCA9854E-EABA-4140-B66E-E8C002E4F758}"/>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1D214945-53C7-D540-B28B-CBCC5BBC171B}"/>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72" name="Oval 71">
                    <a:extLst>
                      <a:ext uri="{FF2B5EF4-FFF2-40B4-BE49-F238E27FC236}">
                        <a16:creationId xmlns:a16="http://schemas.microsoft.com/office/drawing/2014/main" id="{1D214945-53C7-D540-B28B-CBCC5BBC171B}"/>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3" name="Straight Arrow Connector 72">
                <a:extLst>
                  <a:ext uri="{FF2B5EF4-FFF2-40B4-BE49-F238E27FC236}">
                    <a16:creationId xmlns:a16="http://schemas.microsoft.com/office/drawing/2014/main" id="{6C8D3DB5-5B26-E74B-8294-61F15502F5FF}"/>
                  </a:ext>
                </a:extLst>
              </p:cNvPr>
              <p:cNvCxnSpPr>
                <a:cxnSpLocks/>
                <a:stCxn id="75" idx="6"/>
                <a:endCxn id="71"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74" name="Straight Arrow Connector 73">
                <a:extLst>
                  <a:ext uri="{FF2B5EF4-FFF2-40B4-BE49-F238E27FC236}">
                    <a16:creationId xmlns:a16="http://schemas.microsoft.com/office/drawing/2014/main" id="{0147553B-3E04-8249-99EB-C5B2FFDCB243}"/>
                  </a:ext>
                </a:extLst>
              </p:cNvPr>
              <p:cNvCxnSpPr>
                <a:cxnSpLocks/>
                <a:stCxn id="72" idx="6"/>
                <a:endCxn id="71"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5" name="Oval 74">
                    <a:extLst>
                      <a:ext uri="{FF2B5EF4-FFF2-40B4-BE49-F238E27FC236}">
                        <a16:creationId xmlns:a16="http://schemas.microsoft.com/office/drawing/2014/main" id="{90344C25-EBE0-A14E-AB6F-F3101914FE1A}"/>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5" name="Oval 74">
                    <a:extLst>
                      <a:ext uri="{FF2B5EF4-FFF2-40B4-BE49-F238E27FC236}">
                        <a16:creationId xmlns:a16="http://schemas.microsoft.com/office/drawing/2014/main" id="{90344C25-EBE0-A14E-AB6F-F3101914FE1A}"/>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96" name="Straight Arrow Connector 95">
                <a:extLst>
                  <a:ext uri="{FF2B5EF4-FFF2-40B4-BE49-F238E27FC236}">
                    <a16:creationId xmlns:a16="http://schemas.microsoft.com/office/drawing/2014/main" id="{01DFF4E6-1B92-BD42-A532-10CF6C91F096}"/>
                  </a:ext>
                </a:extLst>
              </p:cNvPr>
              <p:cNvCxnSpPr>
                <a:cxnSpLocks/>
                <a:stCxn id="71" idx="3"/>
                <a:endCxn id="58"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102" name="Rectangle 101">
              <a:extLst>
                <a:ext uri="{FF2B5EF4-FFF2-40B4-BE49-F238E27FC236}">
                  <a16:creationId xmlns:a16="http://schemas.microsoft.com/office/drawing/2014/main" id="{C297673B-0FAE-A546-9675-22A94FEFDCF3}"/>
                </a:ext>
              </a:extLst>
            </p:cNvPr>
            <p:cNvSpPr/>
            <p:nvPr/>
          </p:nvSpPr>
          <p:spPr bwMode="auto">
            <a:xfrm>
              <a:off x="6529631" y="3763904"/>
              <a:ext cx="532270" cy="49690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97" name="Rounded Rectangle 96">
              <a:extLst>
                <a:ext uri="{FF2B5EF4-FFF2-40B4-BE49-F238E27FC236}">
                  <a16:creationId xmlns:a16="http://schemas.microsoft.com/office/drawing/2014/main" id="{77CA3A5E-88BF-BC4E-9DCE-F79524D4DF6C}"/>
                </a:ext>
              </a:extLst>
            </p:cNvPr>
            <p:cNvSpPr/>
            <p:nvPr/>
          </p:nvSpPr>
          <p:spPr>
            <a:xfrm>
              <a:off x="6502768" y="1769775"/>
              <a:ext cx="555064" cy="1908809"/>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a:extLst>
                <a:ext uri="{FF2B5EF4-FFF2-40B4-BE49-F238E27FC236}">
                  <a16:creationId xmlns:a16="http://schemas.microsoft.com/office/drawing/2014/main" id="{AE33722D-1F02-5144-8291-FE7DAA95E962}"/>
                </a:ext>
              </a:extLst>
            </p:cNvPr>
            <p:cNvSpPr/>
            <p:nvPr/>
          </p:nvSpPr>
          <p:spPr>
            <a:xfrm>
              <a:off x="6502768" y="4370053"/>
              <a:ext cx="555064" cy="1152000"/>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5" name="Straight Arrow Connector 94">
            <a:extLst>
              <a:ext uri="{FF2B5EF4-FFF2-40B4-BE49-F238E27FC236}">
                <a16:creationId xmlns:a16="http://schemas.microsoft.com/office/drawing/2014/main" id="{F79803C7-E7AF-5D43-9191-654060FD11C3}"/>
              </a:ext>
            </a:extLst>
          </p:cNvPr>
          <p:cNvCxnSpPr>
            <a:cxnSpLocks/>
            <a:stCxn id="36" idx="0"/>
            <a:endCxn id="100" idx="3"/>
          </p:cNvCxnSpPr>
          <p:nvPr/>
        </p:nvCxnSpPr>
        <p:spPr>
          <a:xfrm flipH="1" flipV="1">
            <a:off x="7057832" y="4569478"/>
            <a:ext cx="448699" cy="1009758"/>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cxnSp>
        <p:nvCxnSpPr>
          <p:cNvPr id="101" name="Straight Arrow Connector 100">
            <a:extLst>
              <a:ext uri="{FF2B5EF4-FFF2-40B4-BE49-F238E27FC236}">
                <a16:creationId xmlns:a16="http://schemas.microsoft.com/office/drawing/2014/main" id="{6E67D47A-CECC-2B40-86CB-FD6F12C5E905}"/>
              </a:ext>
            </a:extLst>
          </p:cNvPr>
          <p:cNvCxnSpPr>
            <a:cxnSpLocks/>
            <a:stCxn id="36" idx="0"/>
            <a:endCxn id="97" idx="3"/>
          </p:cNvCxnSpPr>
          <p:nvPr/>
        </p:nvCxnSpPr>
        <p:spPr>
          <a:xfrm flipH="1" flipV="1">
            <a:off x="7057832" y="2347605"/>
            <a:ext cx="448699" cy="3231631"/>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sp>
        <p:nvSpPr>
          <p:cNvPr id="4" name="Date Placeholder 3">
            <a:extLst>
              <a:ext uri="{FF2B5EF4-FFF2-40B4-BE49-F238E27FC236}">
                <a16:creationId xmlns:a16="http://schemas.microsoft.com/office/drawing/2014/main" id="{0BDDC6C2-8CC9-4D4F-A386-F3386BB717B0}"/>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6247409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89F1C9-F618-D04E-AA4B-DAB6F935BAA1}"/>
              </a:ext>
            </a:extLst>
          </p:cNvPr>
          <p:cNvSpPr>
            <a:spLocks noGrp="1"/>
          </p:cNvSpPr>
          <p:nvPr>
            <p:ph type="sldNum" sz="quarter" idx="12"/>
          </p:nvPr>
        </p:nvSpPr>
        <p:spPr/>
        <p:txBody>
          <a:bodyPr/>
          <a:lstStyle/>
          <a:p>
            <a:fld id="{67C9959E-8E6B-B04C-9955-EA096F41CA7A}" type="slidenum">
              <a:rPr lang="en-GB" smtClean="0"/>
              <a:t>103</a:t>
            </a:fld>
            <a:endParaRPr lang="en-GB"/>
          </a:p>
        </p:txBody>
      </p:sp>
      <p:sp>
        <p:nvSpPr>
          <p:cNvPr id="2" name="Title 1"/>
          <p:cNvSpPr>
            <a:spLocks noGrp="1"/>
          </p:cNvSpPr>
          <p:nvPr>
            <p:ph type="title" idx="4294967295"/>
          </p:nvPr>
        </p:nvSpPr>
        <p:spPr>
          <a:xfrm>
            <a:off x="719138" y="1019175"/>
            <a:ext cx="8424862" cy="574675"/>
          </a:xfrm>
        </p:spPr>
        <p:txBody>
          <a:bodyPr>
            <a:normAutofit/>
          </a:bodyPr>
          <a:lstStyle/>
          <a:p>
            <a:r>
              <a:rPr lang="en-US" dirty="0"/>
              <a:t>RPG-based Landmark Computation</a:t>
            </a:r>
          </a:p>
        </p:txBody>
      </p:sp>
      <p:sp>
        <p:nvSpPr>
          <p:cNvPr id="34" name="Rectangle 33">
            <a:extLst>
              <a:ext uri="{FF2B5EF4-FFF2-40B4-BE49-F238E27FC236}">
                <a16:creationId xmlns:a16="http://schemas.microsoft.com/office/drawing/2014/main" id="{F5D09DD4-4CB9-FB43-A730-1056A7262D33}"/>
              </a:ext>
            </a:extLst>
          </p:cNvPr>
          <p:cNvSpPr/>
          <p:nvPr/>
        </p:nvSpPr>
        <p:spPr>
          <a:xfrm>
            <a:off x="253605" y="1113056"/>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5" name="Rectangle 34">
            <a:extLst>
              <a:ext uri="{FF2B5EF4-FFF2-40B4-BE49-F238E27FC236}">
                <a16:creationId xmlns:a16="http://schemas.microsoft.com/office/drawing/2014/main" id="{DB168F8E-5C31-2040-B145-13F68E74E835}"/>
              </a:ext>
            </a:extLst>
          </p:cNvPr>
          <p:cNvSpPr>
            <a:spLocks noChangeAspect="1"/>
          </p:cNvSpPr>
          <p:nvPr/>
        </p:nvSpPr>
        <p:spPr bwMode="auto">
          <a:xfrm>
            <a:off x="983549" y="4030325"/>
            <a:ext cx="3689190"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97EDDB9-2D05-B349-9392-47CBFCFF12A8}"/>
                  </a:ext>
                </a:extLst>
              </p:cNvPr>
              <p:cNvSpPr/>
              <p:nvPr/>
            </p:nvSpPr>
            <p:spPr>
              <a:xfrm>
                <a:off x="6296801" y="5173303"/>
                <a:ext cx="2134872" cy="1200329"/>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indent="-165100">
                  <a:spcBef>
                    <a:spcPts val="400"/>
                  </a:spcBef>
                </a:pPr>
                <a:r>
                  <a:rPr lang="en-US" dirty="0">
                    <a:cs typeface="Times New Roman"/>
                  </a:rPr>
                  <a:t>“necessary” actions </a:t>
                </a:r>
                <a14:m>
                  <m:oMath xmlns:m="http://schemas.openxmlformats.org/officeDocument/2006/math">
                    <m:r>
                      <a:rPr lang="en-US" i="1" dirty="0" smtClean="0">
                        <a:latin typeface="Cambria Math" panose="02040503050406030204" pitchFamily="18" charset="0"/>
                        <a:cs typeface="Times New Roman"/>
                      </a:rPr>
                      <m:t>𝑁</m:t>
                    </m:r>
                  </m:oMath>
                </a14:m>
                <a:r>
                  <a:rPr lang="en-US" dirty="0">
                    <a:cs typeface="Times New Roman"/>
                  </a:rPr>
                  <a:t>: the only ones that can be r-applied and achieve </a:t>
                </a:r>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𝑔</m:t>
                        </m:r>
                      </m:e>
                      <m:sub>
                        <m:r>
                          <a:rPr lang="en-US" i="1" dirty="0" smtClean="0">
                            <a:latin typeface="Cambria Math" panose="02040503050406030204" pitchFamily="18" charset="0"/>
                            <a:cs typeface="Times New Roman"/>
                          </a:rPr>
                          <m:t>𝑖</m:t>
                        </m:r>
                      </m:sub>
                    </m:sSub>
                  </m:oMath>
                </a14:m>
                <a:endParaRPr lang="en-US" dirty="0">
                  <a:cs typeface="Times New Roman"/>
                </a:endParaRPr>
              </a:p>
            </p:txBody>
          </p:sp>
        </mc:Choice>
        <mc:Fallback xmlns="">
          <p:sp>
            <p:nvSpPr>
              <p:cNvPr id="36" name="Rectangle 35">
                <a:extLst>
                  <a:ext uri="{FF2B5EF4-FFF2-40B4-BE49-F238E27FC236}">
                    <a16:creationId xmlns:a16="http://schemas.microsoft.com/office/drawing/2014/main" id="{F97EDDB9-2D05-B349-9392-47CBFCFF12A8}"/>
                  </a:ext>
                </a:extLst>
              </p:cNvPr>
              <p:cNvSpPr>
                <a:spLocks noRot="1" noChangeAspect="1" noMove="1" noResize="1" noEditPoints="1" noAdjustHandles="1" noChangeArrowheads="1" noChangeShapeType="1" noTextEdit="1"/>
              </p:cNvSpPr>
              <p:nvPr/>
            </p:nvSpPr>
            <p:spPr>
              <a:xfrm>
                <a:off x="6296801" y="5173303"/>
                <a:ext cx="2134872" cy="1200329"/>
              </a:xfrm>
              <a:prstGeom prst="rect">
                <a:avLst/>
              </a:prstGeom>
              <a:blipFill>
                <a:blip r:embed="rId2"/>
                <a:stretch>
                  <a:fillRect/>
                </a:stretch>
              </a:blipFill>
              <a:ln/>
            </p:spPr>
            <p:txBody>
              <a:bodyPr/>
              <a:lstStyle/>
              <a:p>
                <a:r>
                  <a:rPr lang="en-GB">
                    <a:noFill/>
                  </a:rPr>
                  <a:t> </a:t>
                </a:r>
              </a:p>
            </p:txBody>
          </p:sp>
        </mc:Fallback>
      </mc:AlternateContent>
      <p:grpSp>
        <p:nvGrpSpPr>
          <p:cNvPr id="32" name="Group 31">
            <a:extLst>
              <a:ext uri="{FF2B5EF4-FFF2-40B4-BE49-F238E27FC236}">
                <a16:creationId xmlns:a16="http://schemas.microsoft.com/office/drawing/2014/main" id="{6291C1EC-E423-EF44-BE7C-3F03D237659D}"/>
              </a:ext>
            </a:extLst>
          </p:cNvPr>
          <p:cNvGrpSpPr/>
          <p:nvPr/>
        </p:nvGrpSpPr>
        <p:grpSpPr>
          <a:xfrm>
            <a:off x="6529631" y="1440000"/>
            <a:ext cx="2292287" cy="3662599"/>
            <a:chOff x="6529631" y="1817531"/>
            <a:chExt cx="2292287" cy="3662599"/>
          </a:xfrm>
        </p:grpSpPr>
        <p:grpSp>
          <p:nvGrpSpPr>
            <p:cNvPr id="37" name="Group 36">
              <a:extLst>
                <a:ext uri="{FF2B5EF4-FFF2-40B4-BE49-F238E27FC236}">
                  <a16:creationId xmlns:a16="http://schemas.microsoft.com/office/drawing/2014/main" id="{14A415B6-77F7-9245-B8F2-0EA444B51D76}"/>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38" name="Oval 37">
                    <a:extLst>
                      <a:ext uri="{FF2B5EF4-FFF2-40B4-BE49-F238E27FC236}">
                        <a16:creationId xmlns:a16="http://schemas.microsoft.com/office/drawing/2014/main" id="{91F730D5-F8EB-C542-BA1D-C8B4F6BCBB09}"/>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38" name="Oval 37">
                    <a:extLst>
                      <a:ext uri="{FF2B5EF4-FFF2-40B4-BE49-F238E27FC236}">
                        <a16:creationId xmlns:a16="http://schemas.microsoft.com/office/drawing/2014/main" id="{91F730D5-F8EB-C542-BA1D-C8B4F6BCBB09}"/>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39" name="Straight Arrow Connector 38">
                <a:extLst>
                  <a:ext uri="{FF2B5EF4-FFF2-40B4-BE49-F238E27FC236}">
                    <a16:creationId xmlns:a16="http://schemas.microsoft.com/office/drawing/2014/main" id="{6C08E6FF-E5DF-9147-9456-B6846CE2C2A8}"/>
                  </a:ext>
                </a:extLst>
              </p:cNvPr>
              <p:cNvCxnSpPr>
                <a:stCxn id="41" idx="3"/>
                <a:endCxn id="38"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0" name="Straight Arrow Connector 39">
                <a:extLst>
                  <a:ext uri="{FF2B5EF4-FFF2-40B4-BE49-F238E27FC236}">
                    <a16:creationId xmlns:a16="http://schemas.microsoft.com/office/drawing/2014/main" id="{44486205-35FB-EF4C-903A-A0E6A9D2814A}"/>
                  </a:ext>
                </a:extLst>
              </p:cNvPr>
              <p:cNvCxnSpPr>
                <a:stCxn id="42" idx="3"/>
                <a:endCxn id="38"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7CAB169E-CE7F-B347-ADA9-4A9C691BDDF4}"/>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1" name="Rectangle 40">
                    <a:extLst>
                      <a:ext uri="{FF2B5EF4-FFF2-40B4-BE49-F238E27FC236}">
                        <a16:creationId xmlns:a16="http://schemas.microsoft.com/office/drawing/2014/main" id="{7CAB169E-CE7F-B347-ADA9-4A9C691BDDF4}"/>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3A7C7C30-AD6E-134F-9485-89478049BE7B}"/>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2" name="Rectangle 41">
                    <a:extLst>
                      <a:ext uri="{FF2B5EF4-FFF2-40B4-BE49-F238E27FC236}">
                        <a16:creationId xmlns:a16="http://schemas.microsoft.com/office/drawing/2014/main" id="{3A7C7C30-AD6E-134F-9485-89478049BE7B}"/>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4C7FE33D-1857-BE49-A587-ADCA611F39CF}"/>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43" name="Oval 42">
                    <a:extLst>
                      <a:ext uri="{FF2B5EF4-FFF2-40B4-BE49-F238E27FC236}">
                        <a16:creationId xmlns:a16="http://schemas.microsoft.com/office/drawing/2014/main" id="{4C7FE33D-1857-BE49-A587-ADCA611F39CF}"/>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D7771B46-FB97-CC4F-8DEE-7052566C60A6}"/>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44" name="Oval 43">
                    <a:extLst>
                      <a:ext uri="{FF2B5EF4-FFF2-40B4-BE49-F238E27FC236}">
                        <a16:creationId xmlns:a16="http://schemas.microsoft.com/office/drawing/2014/main" id="{D7771B46-FB97-CC4F-8DEE-7052566C60A6}"/>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6A0C8AE5-1AFB-3A4B-AB15-A732D975059C}"/>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47" name="Oval 46">
                    <a:extLst>
                      <a:ext uri="{FF2B5EF4-FFF2-40B4-BE49-F238E27FC236}">
                        <a16:creationId xmlns:a16="http://schemas.microsoft.com/office/drawing/2014/main" id="{6A0C8AE5-1AFB-3A4B-AB15-A732D975059C}"/>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9" name="Straight Arrow Connector 48">
                <a:extLst>
                  <a:ext uri="{FF2B5EF4-FFF2-40B4-BE49-F238E27FC236}">
                    <a16:creationId xmlns:a16="http://schemas.microsoft.com/office/drawing/2014/main" id="{2EF274DC-565E-D442-92D0-C82209190BBB}"/>
                  </a:ext>
                </a:extLst>
              </p:cNvPr>
              <p:cNvCxnSpPr>
                <a:stCxn id="43" idx="6"/>
                <a:endCxn id="42"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2" name="Straight Arrow Connector 51">
                <a:extLst>
                  <a:ext uri="{FF2B5EF4-FFF2-40B4-BE49-F238E27FC236}">
                    <a16:creationId xmlns:a16="http://schemas.microsoft.com/office/drawing/2014/main" id="{74E127B1-90F7-BB40-B90A-F4EE6E78EB68}"/>
                  </a:ext>
                </a:extLst>
              </p:cNvPr>
              <p:cNvCxnSpPr>
                <a:cxnSpLocks/>
                <a:stCxn id="44" idx="6"/>
                <a:endCxn id="42"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8" name="Straight Arrow Connector 57">
                <a:extLst>
                  <a:ext uri="{FF2B5EF4-FFF2-40B4-BE49-F238E27FC236}">
                    <a16:creationId xmlns:a16="http://schemas.microsoft.com/office/drawing/2014/main" id="{23B5E864-AC60-854C-A48E-D0EFCC20241B}"/>
                  </a:ext>
                </a:extLst>
              </p:cNvPr>
              <p:cNvCxnSpPr>
                <a:cxnSpLocks/>
                <a:stCxn id="71" idx="6"/>
                <a:endCxn id="41"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9" name="Straight Arrow Connector 58">
                <a:extLst>
                  <a:ext uri="{FF2B5EF4-FFF2-40B4-BE49-F238E27FC236}">
                    <a16:creationId xmlns:a16="http://schemas.microsoft.com/office/drawing/2014/main" id="{C70E3893-37D6-E84F-846B-53B2DF4959E2}"/>
                  </a:ext>
                </a:extLst>
              </p:cNvPr>
              <p:cNvCxnSpPr>
                <a:stCxn id="47" idx="6"/>
                <a:endCxn id="41"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7E3AE4C9-B536-5B45-95EF-B577EB67E7EA}"/>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1" name="Oval 70">
                    <a:extLst>
                      <a:ext uri="{FF2B5EF4-FFF2-40B4-BE49-F238E27FC236}">
                        <a16:creationId xmlns:a16="http://schemas.microsoft.com/office/drawing/2014/main" id="{7E3AE4C9-B536-5B45-95EF-B577EB67E7EA}"/>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4E6F7F6A-9469-6642-8D85-CE0BD4F12A02}"/>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72" name="Rectangle 71">
                    <a:extLst>
                      <a:ext uri="{FF2B5EF4-FFF2-40B4-BE49-F238E27FC236}">
                        <a16:creationId xmlns:a16="http://schemas.microsoft.com/office/drawing/2014/main" id="{4E6F7F6A-9469-6642-8D85-CE0BD4F12A02}"/>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225E484F-594B-AA40-A45E-77C6B6E2DD5E}"/>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73" name="Oval 72">
                    <a:extLst>
                      <a:ext uri="{FF2B5EF4-FFF2-40B4-BE49-F238E27FC236}">
                        <a16:creationId xmlns:a16="http://schemas.microsoft.com/office/drawing/2014/main" id="{225E484F-594B-AA40-A45E-77C6B6E2DD5E}"/>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4" name="Straight Arrow Connector 73">
                <a:extLst>
                  <a:ext uri="{FF2B5EF4-FFF2-40B4-BE49-F238E27FC236}">
                    <a16:creationId xmlns:a16="http://schemas.microsoft.com/office/drawing/2014/main" id="{4CEDA1EC-7E6C-A642-9584-5A68C6C1BAA6}"/>
                  </a:ext>
                </a:extLst>
              </p:cNvPr>
              <p:cNvCxnSpPr>
                <a:cxnSpLocks/>
                <a:stCxn id="76" idx="6"/>
                <a:endCxn id="72"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75" name="Straight Arrow Connector 74">
                <a:extLst>
                  <a:ext uri="{FF2B5EF4-FFF2-40B4-BE49-F238E27FC236}">
                    <a16:creationId xmlns:a16="http://schemas.microsoft.com/office/drawing/2014/main" id="{323B40D0-4FB0-DE45-818E-2920F384C128}"/>
                  </a:ext>
                </a:extLst>
              </p:cNvPr>
              <p:cNvCxnSpPr>
                <a:cxnSpLocks/>
                <a:stCxn id="73" idx="6"/>
                <a:endCxn id="72"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5DC801CF-A5C6-EE4B-A2BA-66039AC65009}"/>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6" name="Oval 75">
                    <a:extLst>
                      <a:ext uri="{FF2B5EF4-FFF2-40B4-BE49-F238E27FC236}">
                        <a16:creationId xmlns:a16="http://schemas.microsoft.com/office/drawing/2014/main" id="{5DC801CF-A5C6-EE4B-A2BA-66039AC65009}"/>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7" name="Straight Arrow Connector 76">
                <a:extLst>
                  <a:ext uri="{FF2B5EF4-FFF2-40B4-BE49-F238E27FC236}">
                    <a16:creationId xmlns:a16="http://schemas.microsoft.com/office/drawing/2014/main" id="{6839D867-A2F8-A048-84C8-B06BC443A028}"/>
                  </a:ext>
                </a:extLst>
              </p:cNvPr>
              <p:cNvCxnSpPr>
                <a:cxnSpLocks/>
                <a:stCxn id="72" idx="3"/>
                <a:endCxn id="38"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78" name="Rectangle 77">
              <a:extLst>
                <a:ext uri="{FF2B5EF4-FFF2-40B4-BE49-F238E27FC236}">
                  <a16:creationId xmlns:a16="http://schemas.microsoft.com/office/drawing/2014/main" id="{36FF6392-1CB7-4344-8F2C-6029231AA5C1}"/>
                </a:ext>
              </a:extLst>
            </p:cNvPr>
            <p:cNvSpPr/>
            <p:nvPr/>
          </p:nvSpPr>
          <p:spPr bwMode="auto">
            <a:xfrm>
              <a:off x="6529631" y="3160652"/>
              <a:ext cx="1451846" cy="1100160"/>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81D58"/>
                </a:solidFill>
                <a:effectLst/>
                <a:latin typeface="Helvetica" pitchFamily="-112" charset="0"/>
              </a:endParaRPr>
            </a:p>
          </p:txBody>
        </p:sp>
        <p:sp>
          <p:nvSpPr>
            <p:cNvPr id="79" name="Rounded Rectangle 78">
              <a:extLst>
                <a:ext uri="{FF2B5EF4-FFF2-40B4-BE49-F238E27FC236}">
                  <a16:creationId xmlns:a16="http://schemas.microsoft.com/office/drawing/2014/main" id="{6B063006-7866-3647-8E27-FB3FBBAF6F6D}"/>
                </a:ext>
              </a:extLst>
            </p:cNvPr>
            <p:cNvSpPr/>
            <p:nvPr/>
          </p:nvSpPr>
          <p:spPr>
            <a:xfrm>
              <a:off x="7426413" y="2082429"/>
              <a:ext cx="555064" cy="531241"/>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id="{230DA40E-A9A0-FB43-B6B8-B7593893C283}"/>
                </a:ext>
              </a:extLst>
            </p:cNvPr>
            <p:cNvSpPr/>
            <p:nvPr/>
          </p:nvSpPr>
          <p:spPr>
            <a:xfrm>
              <a:off x="7426413" y="4684940"/>
              <a:ext cx="555064" cy="549309"/>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1" name="Straight Arrow Connector 80">
            <a:extLst>
              <a:ext uri="{FF2B5EF4-FFF2-40B4-BE49-F238E27FC236}">
                <a16:creationId xmlns:a16="http://schemas.microsoft.com/office/drawing/2014/main" id="{9CF9EC3C-4E10-134B-A4E1-C07F75F8E2FB}"/>
              </a:ext>
            </a:extLst>
          </p:cNvPr>
          <p:cNvCxnSpPr>
            <a:cxnSpLocks/>
            <a:stCxn id="36" idx="0"/>
            <a:endCxn id="80" idx="2"/>
          </p:cNvCxnSpPr>
          <p:nvPr/>
        </p:nvCxnSpPr>
        <p:spPr>
          <a:xfrm flipV="1">
            <a:off x="7364237" y="4856718"/>
            <a:ext cx="339708" cy="316585"/>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cxnSp>
        <p:nvCxnSpPr>
          <p:cNvPr id="82" name="Straight Arrow Connector 81">
            <a:extLst>
              <a:ext uri="{FF2B5EF4-FFF2-40B4-BE49-F238E27FC236}">
                <a16:creationId xmlns:a16="http://schemas.microsoft.com/office/drawing/2014/main" id="{57AB7D3A-71B3-FB44-A6F5-AB655019CBB1}"/>
              </a:ext>
            </a:extLst>
          </p:cNvPr>
          <p:cNvCxnSpPr>
            <a:cxnSpLocks/>
            <a:stCxn id="36" idx="0"/>
            <a:endCxn id="79" idx="2"/>
          </p:cNvCxnSpPr>
          <p:nvPr/>
        </p:nvCxnSpPr>
        <p:spPr>
          <a:xfrm flipV="1">
            <a:off x="7364237" y="2236139"/>
            <a:ext cx="339708" cy="2937164"/>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sp>
        <p:nvSpPr>
          <p:cNvPr id="4" name="Date Placeholder 3">
            <a:extLst>
              <a:ext uri="{FF2B5EF4-FFF2-40B4-BE49-F238E27FC236}">
                <a16:creationId xmlns:a16="http://schemas.microsoft.com/office/drawing/2014/main" id="{347D21CB-04A1-1A46-BC55-326254052C25}"/>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9956278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F5FC30-11B3-6B49-BB5A-7F3F44A05CE1}"/>
              </a:ext>
            </a:extLst>
          </p:cNvPr>
          <p:cNvSpPr>
            <a:spLocks noGrp="1"/>
          </p:cNvSpPr>
          <p:nvPr>
            <p:ph type="sldNum" sz="quarter" idx="12"/>
          </p:nvPr>
        </p:nvSpPr>
        <p:spPr/>
        <p:txBody>
          <a:bodyPr/>
          <a:lstStyle/>
          <a:p>
            <a:fld id="{67C9959E-8E6B-B04C-9955-EA096F41CA7A}" type="slidenum">
              <a:rPr lang="en-GB" smtClean="0"/>
              <a:t>104</a:t>
            </a:fld>
            <a:endParaRPr lang="en-GB"/>
          </a:p>
        </p:txBody>
      </p:sp>
      <p:sp>
        <p:nvSpPr>
          <p:cNvPr id="2" name="Title 1"/>
          <p:cNvSpPr>
            <a:spLocks noGrp="1"/>
          </p:cNvSpPr>
          <p:nvPr>
            <p:ph type="title" idx="4294967295"/>
          </p:nvPr>
        </p:nvSpPr>
        <p:spPr>
          <a:xfrm>
            <a:off x="719138" y="1019175"/>
            <a:ext cx="8424862" cy="574675"/>
          </a:xfrm>
        </p:spPr>
        <p:txBody>
          <a:bodyPr>
            <a:normAutofit/>
          </a:bodyPr>
          <a:lstStyle/>
          <a:p>
            <a:r>
              <a:rPr lang="en-US" dirty="0"/>
              <a:t>RPG-based Landmark Computation</a:t>
            </a:r>
          </a:p>
        </p:txBody>
      </p:sp>
      <p:sp>
        <p:nvSpPr>
          <p:cNvPr id="34" name="Rectangle 33">
            <a:extLst>
              <a:ext uri="{FF2B5EF4-FFF2-40B4-BE49-F238E27FC236}">
                <a16:creationId xmlns:a16="http://schemas.microsoft.com/office/drawing/2014/main" id="{64DA65EE-CBD2-2E48-B3A9-E8BBCC65CC07}"/>
              </a:ext>
            </a:extLst>
          </p:cNvPr>
          <p:cNvSpPr/>
          <p:nvPr/>
        </p:nvSpPr>
        <p:spPr>
          <a:xfrm>
            <a:off x="253605" y="1113056"/>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6A47119B-874D-5042-ACA2-487D9FBF6FCA}"/>
              </a:ext>
            </a:extLst>
          </p:cNvPr>
          <p:cNvSpPr>
            <a:spLocks noChangeAspect="1"/>
          </p:cNvSpPr>
          <p:nvPr/>
        </p:nvSpPr>
        <p:spPr bwMode="auto">
          <a:xfrm>
            <a:off x="1534332" y="5099713"/>
            <a:ext cx="1053885"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p:sp>
        <p:nvSpPr>
          <p:cNvPr id="85" name="Rectangle 84">
            <a:extLst>
              <a:ext uri="{FF2B5EF4-FFF2-40B4-BE49-F238E27FC236}">
                <a16:creationId xmlns:a16="http://schemas.microsoft.com/office/drawing/2014/main" id="{70EDAA23-B7BB-AA4D-B0A0-DF9D3AD4CE49}"/>
              </a:ext>
            </a:extLst>
          </p:cNvPr>
          <p:cNvSpPr/>
          <p:nvPr/>
        </p:nvSpPr>
        <p:spPr>
          <a:xfrm>
            <a:off x="6552913" y="5709239"/>
            <a:ext cx="1684435" cy="646331"/>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indent="-165100">
              <a:spcBef>
                <a:spcPts val="400"/>
              </a:spcBef>
            </a:pPr>
            <a:r>
              <a:rPr lang="de-DE" dirty="0">
                <a:cs typeface="Times New Roman"/>
              </a:rPr>
              <a:t>New </a:t>
            </a:r>
            <a:r>
              <a:rPr lang="de-DE" dirty="0" err="1">
                <a:cs typeface="Times New Roman"/>
              </a:rPr>
              <a:t>disjunctive</a:t>
            </a:r>
            <a:r>
              <a:rPr lang="de-DE" dirty="0">
                <a:cs typeface="Times New Roman"/>
              </a:rPr>
              <a:t> </a:t>
            </a:r>
            <a:r>
              <a:rPr lang="de-DE" dirty="0" err="1">
                <a:cs typeface="Times New Roman"/>
              </a:rPr>
              <a:t>landmark</a:t>
            </a:r>
            <a:endParaRPr lang="en-US" dirty="0">
              <a:cs typeface="Times New Roman"/>
            </a:endParaRPr>
          </a:p>
        </p:txBody>
      </p:sp>
      <p:grpSp>
        <p:nvGrpSpPr>
          <p:cNvPr id="86" name="Group 85">
            <a:extLst>
              <a:ext uri="{FF2B5EF4-FFF2-40B4-BE49-F238E27FC236}">
                <a16:creationId xmlns:a16="http://schemas.microsoft.com/office/drawing/2014/main" id="{141F061C-B405-ED4E-BCD3-DA3A244CFE67}"/>
              </a:ext>
            </a:extLst>
          </p:cNvPr>
          <p:cNvGrpSpPr/>
          <p:nvPr/>
        </p:nvGrpSpPr>
        <p:grpSpPr>
          <a:xfrm>
            <a:off x="6503982" y="1440000"/>
            <a:ext cx="2317936" cy="3711779"/>
            <a:chOff x="6503982" y="1817531"/>
            <a:chExt cx="2317936" cy="3711779"/>
          </a:xfrm>
        </p:grpSpPr>
        <p:grpSp>
          <p:nvGrpSpPr>
            <p:cNvPr id="87" name="Group 86">
              <a:extLst>
                <a:ext uri="{FF2B5EF4-FFF2-40B4-BE49-F238E27FC236}">
                  <a16:creationId xmlns:a16="http://schemas.microsoft.com/office/drawing/2014/main" id="{F7EE7DF1-6E24-7342-872B-B111BED67F96}"/>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6F72F589-B467-B744-AAF7-5DD680A3E880}"/>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91" name="Oval 90">
                    <a:extLst>
                      <a:ext uri="{FF2B5EF4-FFF2-40B4-BE49-F238E27FC236}">
                        <a16:creationId xmlns:a16="http://schemas.microsoft.com/office/drawing/2014/main" id="{6F72F589-B467-B744-AAF7-5DD680A3E880}"/>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92" name="Straight Arrow Connector 91">
                <a:extLst>
                  <a:ext uri="{FF2B5EF4-FFF2-40B4-BE49-F238E27FC236}">
                    <a16:creationId xmlns:a16="http://schemas.microsoft.com/office/drawing/2014/main" id="{45EDC031-FB46-2B4D-A81C-BB0035ED14AC}"/>
                  </a:ext>
                </a:extLst>
              </p:cNvPr>
              <p:cNvCxnSpPr>
                <a:stCxn id="94" idx="3"/>
                <a:endCxn id="91"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93" name="Straight Arrow Connector 92">
                <a:extLst>
                  <a:ext uri="{FF2B5EF4-FFF2-40B4-BE49-F238E27FC236}">
                    <a16:creationId xmlns:a16="http://schemas.microsoft.com/office/drawing/2014/main" id="{ADBF661E-19E7-1148-9CC0-5FCFEA9785B3}"/>
                  </a:ext>
                </a:extLst>
              </p:cNvPr>
              <p:cNvCxnSpPr>
                <a:stCxn id="95" idx="3"/>
                <a:endCxn id="91"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EB59CBA4-8CA8-AC43-BD33-08BAFFA47992}"/>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94" name="Rectangle 93">
                    <a:extLst>
                      <a:ext uri="{FF2B5EF4-FFF2-40B4-BE49-F238E27FC236}">
                        <a16:creationId xmlns:a16="http://schemas.microsoft.com/office/drawing/2014/main" id="{EB59CBA4-8CA8-AC43-BD33-08BAFFA47992}"/>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EEFCA4C-8F00-0F43-B5D5-B23E82D017EF}"/>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95" name="Rectangle 94">
                    <a:extLst>
                      <a:ext uri="{FF2B5EF4-FFF2-40B4-BE49-F238E27FC236}">
                        <a16:creationId xmlns:a16="http://schemas.microsoft.com/office/drawing/2014/main" id="{8EEFCA4C-8F00-0F43-B5D5-B23E82D017EF}"/>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Oval 95">
                    <a:extLst>
                      <a:ext uri="{FF2B5EF4-FFF2-40B4-BE49-F238E27FC236}">
                        <a16:creationId xmlns:a16="http://schemas.microsoft.com/office/drawing/2014/main" id="{8D57FB45-BE39-4249-B94E-676C68B54DF7}"/>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96" name="Oval 95">
                    <a:extLst>
                      <a:ext uri="{FF2B5EF4-FFF2-40B4-BE49-F238E27FC236}">
                        <a16:creationId xmlns:a16="http://schemas.microsoft.com/office/drawing/2014/main" id="{8D57FB45-BE39-4249-B94E-676C68B54DF7}"/>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Oval 96">
                    <a:extLst>
                      <a:ext uri="{FF2B5EF4-FFF2-40B4-BE49-F238E27FC236}">
                        <a16:creationId xmlns:a16="http://schemas.microsoft.com/office/drawing/2014/main" id="{697F6042-CE1C-934A-ABE4-BE830106D9E6}"/>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97" name="Oval 96">
                    <a:extLst>
                      <a:ext uri="{FF2B5EF4-FFF2-40B4-BE49-F238E27FC236}">
                        <a16:creationId xmlns:a16="http://schemas.microsoft.com/office/drawing/2014/main" id="{697F6042-CE1C-934A-ABE4-BE830106D9E6}"/>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Oval 97">
                    <a:extLst>
                      <a:ext uri="{FF2B5EF4-FFF2-40B4-BE49-F238E27FC236}">
                        <a16:creationId xmlns:a16="http://schemas.microsoft.com/office/drawing/2014/main" id="{06161373-EAAC-D346-BD48-D3C639F6F05D}"/>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98" name="Oval 97">
                    <a:extLst>
                      <a:ext uri="{FF2B5EF4-FFF2-40B4-BE49-F238E27FC236}">
                        <a16:creationId xmlns:a16="http://schemas.microsoft.com/office/drawing/2014/main" id="{06161373-EAAC-D346-BD48-D3C639F6F05D}"/>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99" name="Straight Arrow Connector 98">
                <a:extLst>
                  <a:ext uri="{FF2B5EF4-FFF2-40B4-BE49-F238E27FC236}">
                    <a16:creationId xmlns:a16="http://schemas.microsoft.com/office/drawing/2014/main" id="{AEA5AC49-C215-BA4E-B739-D7D29AA498DB}"/>
                  </a:ext>
                </a:extLst>
              </p:cNvPr>
              <p:cNvCxnSpPr>
                <a:stCxn id="96" idx="6"/>
                <a:endCxn id="95"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0" name="Straight Arrow Connector 99">
                <a:extLst>
                  <a:ext uri="{FF2B5EF4-FFF2-40B4-BE49-F238E27FC236}">
                    <a16:creationId xmlns:a16="http://schemas.microsoft.com/office/drawing/2014/main" id="{CE3CCBE6-2E75-3448-B352-BCAAC51CE4B8}"/>
                  </a:ext>
                </a:extLst>
              </p:cNvPr>
              <p:cNvCxnSpPr>
                <a:cxnSpLocks/>
                <a:stCxn id="97" idx="6"/>
                <a:endCxn id="95"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1" name="Straight Arrow Connector 100">
                <a:extLst>
                  <a:ext uri="{FF2B5EF4-FFF2-40B4-BE49-F238E27FC236}">
                    <a16:creationId xmlns:a16="http://schemas.microsoft.com/office/drawing/2014/main" id="{CA9BCD52-56D2-C74E-8541-A43725BE138A}"/>
                  </a:ext>
                </a:extLst>
              </p:cNvPr>
              <p:cNvCxnSpPr>
                <a:cxnSpLocks/>
                <a:stCxn id="103" idx="6"/>
                <a:endCxn id="94"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2" name="Straight Arrow Connector 101">
                <a:extLst>
                  <a:ext uri="{FF2B5EF4-FFF2-40B4-BE49-F238E27FC236}">
                    <a16:creationId xmlns:a16="http://schemas.microsoft.com/office/drawing/2014/main" id="{534A41D0-735B-CD48-8269-AC82089729D1}"/>
                  </a:ext>
                </a:extLst>
              </p:cNvPr>
              <p:cNvCxnSpPr>
                <a:stCxn id="98" idx="6"/>
                <a:endCxn id="94"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03" name="Oval 102">
                    <a:extLst>
                      <a:ext uri="{FF2B5EF4-FFF2-40B4-BE49-F238E27FC236}">
                        <a16:creationId xmlns:a16="http://schemas.microsoft.com/office/drawing/2014/main" id="{2D9920E1-ED21-6B49-A63D-5A95645B576F}"/>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103" name="Oval 102">
                    <a:extLst>
                      <a:ext uri="{FF2B5EF4-FFF2-40B4-BE49-F238E27FC236}">
                        <a16:creationId xmlns:a16="http://schemas.microsoft.com/office/drawing/2014/main" id="{2D9920E1-ED21-6B49-A63D-5A95645B576F}"/>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B91B603D-083C-1449-A575-682BFFAD83EC}"/>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104" name="Rectangle 103">
                    <a:extLst>
                      <a:ext uri="{FF2B5EF4-FFF2-40B4-BE49-F238E27FC236}">
                        <a16:creationId xmlns:a16="http://schemas.microsoft.com/office/drawing/2014/main" id="{B91B603D-083C-1449-A575-682BFFAD83EC}"/>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Oval 104">
                    <a:extLst>
                      <a:ext uri="{FF2B5EF4-FFF2-40B4-BE49-F238E27FC236}">
                        <a16:creationId xmlns:a16="http://schemas.microsoft.com/office/drawing/2014/main" id="{CDB8F0CC-EEF6-9B44-86B8-90C9BACF3601}"/>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105" name="Oval 104">
                    <a:extLst>
                      <a:ext uri="{FF2B5EF4-FFF2-40B4-BE49-F238E27FC236}">
                        <a16:creationId xmlns:a16="http://schemas.microsoft.com/office/drawing/2014/main" id="{CDB8F0CC-EEF6-9B44-86B8-90C9BACF3601}"/>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106" name="Straight Arrow Connector 105">
                <a:extLst>
                  <a:ext uri="{FF2B5EF4-FFF2-40B4-BE49-F238E27FC236}">
                    <a16:creationId xmlns:a16="http://schemas.microsoft.com/office/drawing/2014/main" id="{A52F258A-C62F-4544-A2F2-F92C410EE7F7}"/>
                  </a:ext>
                </a:extLst>
              </p:cNvPr>
              <p:cNvCxnSpPr>
                <a:cxnSpLocks/>
                <a:stCxn id="108" idx="6"/>
                <a:endCxn id="104"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7" name="Straight Arrow Connector 106">
                <a:extLst>
                  <a:ext uri="{FF2B5EF4-FFF2-40B4-BE49-F238E27FC236}">
                    <a16:creationId xmlns:a16="http://schemas.microsoft.com/office/drawing/2014/main" id="{520467E4-4BCF-114B-B53C-5EFE47E1F106}"/>
                  </a:ext>
                </a:extLst>
              </p:cNvPr>
              <p:cNvCxnSpPr>
                <a:cxnSpLocks/>
                <a:stCxn id="105" idx="6"/>
                <a:endCxn id="104"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08" name="Oval 107">
                    <a:extLst>
                      <a:ext uri="{FF2B5EF4-FFF2-40B4-BE49-F238E27FC236}">
                        <a16:creationId xmlns:a16="http://schemas.microsoft.com/office/drawing/2014/main" id="{E12241A1-3803-8843-9839-A0698AEA7A71}"/>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accent3"/>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108" name="Oval 107">
                    <a:extLst>
                      <a:ext uri="{FF2B5EF4-FFF2-40B4-BE49-F238E27FC236}">
                        <a16:creationId xmlns:a16="http://schemas.microsoft.com/office/drawing/2014/main" id="{E12241A1-3803-8843-9839-A0698AEA7A71}"/>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accent3"/>
                    </a:solidFill>
                    <a:prstDash val="solid"/>
                    <a:round/>
                    <a:headEnd type="none" w="med" len="med"/>
                    <a:tailEnd type="none" w="med" len="med"/>
                  </a:ln>
                  <a:effectLst/>
                </p:spPr>
                <p:txBody>
                  <a:bodyPr/>
                  <a:lstStyle/>
                  <a:p>
                    <a:r>
                      <a:rPr lang="en-GB">
                        <a:noFill/>
                      </a:rPr>
                      <a:t> </a:t>
                    </a:r>
                  </a:p>
                </p:txBody>
              </p:sp>
            </mc:Fallback>
          </mc:AlternateContent>
          <p:cxnSp>
            <p:nvCxnSpPr>
              <p:cNvPr id="109" name="Straight Arrow Connector 108">
                <a:extLst>
                  <a:ext uri="{FF2B5EF4-FFF2-40B4-BE49-F238E27FC236}">
                    <a16:creationId xmlns:a16="http://schemas.microsoft.com/office/drawing/2014/main" id="{525B595A-44AB-F44B-B477-7D1545B6822B}"/>
                  </a:ext>
                </a:extLst>
              </p:cNvPr>
              <p:cNvCxnSpPr>
                <a:cxnSpLocks/>
                <a:stCxn id="104" idx="3"/>
                <a:endCxn id="91"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88" name="Rectangle 87">
              <a:extLst>
                <a:ext uri="{FF2B5EF4-FFF2-40B4-BE49-F238E27FC236}">
                  <a16:creationId xmlns:a16="http://schemas.microsoft.com/office/drawing/2014/main" id="{D1931E37-CADE-4A48-B65F-AF86304001FC}"/>
                </a:ext>
              </a:extLst>
            </p:cNvPr>
            <p:cNvSpPr/>
            <p:nvPr/>
          </p:nvSpPr>
          <p:spPr bwMode="auto">
            <a:xfrm>
              <a:off x="6529631" y="3160652"/>
              <a:ext cx="1451846" cy="1100160"/>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89" name="Rounded Rectangle 88">
              <a:extLst>
                <a:ext uri="{FF2B5EF4-FFF2-40B4-BE49-F238E27FC236}">
                  <a16:creationId xmlns:a16="http://schemas.microsoft.com/office/drawing/2014/main" id="{096DB6D5-AD49-0E45-8A8C-281AB6C99280}"/>
                </a:ext>
              </a:extLst>
            </p:cNvPr>
            <p:cNvSpPr/>
            <p:nvPr/>
          </p:nvSpPr>
          <p:spPr>
            <a:xfrm>
              <a:off x="6503982" y="2400810"/>
              <a:ext cx="555064" cy="531241"/>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ounded Rectangle 89">
              <a:extLst>
                <a:ext uri="{FF2B5EF4-FFF2-40B4-BE49-F238E27FC236}">
                  <a16:creationId xmlns:a16="http://schemas.microsoft.com/office/drawing/2014/main" id="{DB09BA5D-56A9-9144-AFDE-F9F8218D977C}"/>
                </a:ext>
              </a:extLst>
            </p:cNvPr>
            <p:cNvSpPr/>
            <p:nvPr/>
          </p:nvSpPr>
          <p:spPr>
            <a:xfrm>
              <a:off x="6503982" y="4980001"/>
              <a:ext cx="555064" cy="549309"/>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0" name="Straight Arrow Connector 109">
            <a:extLst>
              <a:ext uri="{FF2B5EF4-FFF2-40B4-BE49-F238E27FC236}">
                <a16:creationId xmlns:a16="http://schemas.microsoft.com/office/drawing/2014/main" id="{2EE24908-2394-A345-A5D7-6D35C1CF0667}"/>
              </a:ext>
            </a:extLst>
          </p:cNvPr>
          <p:cNvCxnSpPr>
            <a:cxnSpLocks/>
            <a:stCxn id="85" idx="0"/>
            <a:endCxn id="90" idx="2"/>
          </p:cNvCxnSpPr>
          <p:nvPr/>
        </p:nvCxnSpPr>
        <p:spPr>
          <a:xfrm flipH="1" flipV="1">
            <a:off x="6781514" y="5151779"/>
            <a:ext cx="613617" cy="557460"/>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cxnSp>
        <p:nvCxnSpPr>
          <p:cNvPr id="111" name="Straight Arrow Connector 110">
            <a:extLst>
              <a:ext uri="{FF2B5EF4-FFF2-40B4-BE49-F238E27FC236}">
                <a16:creationId xmlns:a16="http://schemas.microsoft.com/office/drawing/2014/main" id="{E5999BD8-5574-9347-BD21-3806EB9E4FA2}"/>
              </a:ext>
            </a:extLst>
          </p:cNvPr>
          <p:cNvCxnSpPr>
            <a:cxnSpLocks/>
            <a:stCxn id="85" idx="0"/>
            <a:endCxn id="89" idx="2"/>
          </p:cNvCxnSpPr>
          <p:nvPr/>
        </p:nvCxnSpPr>
        <p:spPr>
          <a:xfrm flipH="1" flipV="1">
            <a:off x="6781514" y="2554520"/>
            <a:ext cx="613617" cy="3154719"/>
          </a:xfrm>
          <a:prstGeom prst="straightConnector1">
            <a:avLst/>
          </a:prstGeom>
          <a:ln>
            <a:solidFill>
              <a:schemeClr val="accent4"/>
            </a:solidFill>
            <a:tailEnd type="arrow"/>
          </a:ln>
        </p:spPr>
        <p:style>
          <a:lnRef idx="3">
            <a:schemeClr val="accent4"/>
          </a:lnRef>
          <a:fillRef idx="0">
            <a:schemeClr val="accent4"/>
          </a:fillRef>
          <a:effectRef idx="2">
            <a:schemeClr val="accent4"/>
          </a:effectRef>
          <a:fontRef idx="minor">
            <a:schemeClr val="tx1"/>
          </a:fontRef>
        </p:style>
      </p:cxnSp>
      <p:sp>
        <p:nvSpPr>
          <p:cNvPr id="4" name="Date Placeholder 3">
            <a:extLst>
              <a:ext uri="{FF2B5EF4-FFF2-40B4-BE49-F238E27FC236}">
                <a16:creationId xmlns:a16="http://schemas.microsoft.com/office/drawing/2014/main" id="{576CAC79-174D-924B-8643-53246CDD4079}"/>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0982433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1169730" y="4943190"/>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4539342" y="4145444"/>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1088197" y="6129411"/>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1088197" y="6129411"/>
                <a:ext cx="2782108" cy="307777"/>
              </a:xfrm>
              <a:prstGeom prst="rect">
                <a:avLst/>
              </a:prstGeom>
              <a:blipFill>
                <a:blip r:embed="rId2"/>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4357261" y="6126064"/>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b="0" i="1" dirty="0" smtClean="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4357261" y="6126064"/>
                <a:ext cx="4229887" cy="307777"/>
              </a:xfrm>
              <a:prstGeom prst="rect">
                <a:avLst/>
              </a:prstGeom>
              <a:blipFill>
                <a:blip r:embed="rId3"/>
                <a:stretch>
                  <a:fillRect b="-384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12"/>
          </p:nvPr>
        </p:nvSpPr>
        <p:spPr/>
        <p:txBody>
          <a:bodyPr/>
          <a:lstStyle/>
          <a:p>
            <a:fld id="{67C9959E-8E6B-B04C-9955-EA096F41CA7A}" type="slidenum">
              <a:rPr lang="en-GB" smtClean="0"/>
              <a:t>105</a:t>
            </a:fld>
            <a:endParaRPr lang="en-GB"/>
          </a:p>
        </p:txBody>
      </p:sp>
      <p:sp>
        <p:nvSpPr>
          <p:cNvPr id="104" name="Title 1"/>
          <p:cNvSpPr>
            <a:spLocks noGrp="1"/>
          </p:cNvSpPr>
          <p:nvPr>
            <p:ph type="title" idx="4294967295"/>
          </p:nvPr>
        </p:nvSpPr>
        <p:spPr>
          <a:xfrm>
            <a:off x="719138" y="1019175"/>
            <a:ext cx="8424862" cy="574675"/>
          </a:xfrm>
        </p:spPr>
        <p:txBody>
          <a:bodyPr>
            <a:normAutofit/>
          </a:bodyPr>
          <a:lstStyle/>
          <a:p>
            <a:r>
              <a:rPr lang="en-US" dirty="0"/>
              <a:t>Example</a:t>
            </a:r>
          </a:p>
        </p:txBody>
      </p:sp>
      <p:sp>
        <p:nvSpPr>
          <p:cNvPr id="302" name="Rectangle 301">
            <a:extLst>
              <a:ext uri="{FF2B5EF4-FFF2-40B4-BE49-F238E27FC236}">
                <a16:creationId xmlns:a16="http://schemas.microsoft.com/office/drawing/2014/main" id="{7C9112E4-B5FF-1E45-9747-7C805927185A}"/>
              </a:ext>
            </a:extLst>
          </p:cNvPr>
          <p:cNvSpPr/>
          <p:nvPr/>
        </p:nvSpPr>
        <p:spPr>
          <a:xfrm>
            <a:off x="253605" y="1113056"/>
            <a:ext cx="5968964" cy="16414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644148" y="1406199"/>
            <a:ext cx="4338631" cy="53898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304" name="Rectangle 303">
                <a:extLst>
                  <a:ext uri="{FF2B5EF4-FFF2-40B4-BE49-F238E27FC236}">
                    <a16:creationId xmlns:a16="http://schemas.microsoft.com/office/drawing/2014/main" id="{EEC5BD93-FCB8-624A-9EC4-0FD0BE842089}"/>
                  </a:ext>
                </a:extLst>
              </p:cNvPr>
              <p:cNvSpPr/>
              <p:nvPr/>
            </p:nvSpPr>
            <p:spPr>
              <a:xfrm>
                <a:off x="253605" y="3454372"/>
                <a:ext cx="2416495" cy="636072"/>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𝑞𝑢𝑒𝑢𝑒</m:t>
                    </m:r>
                    <m:r>
                      <a:rPr lang="en-US" sz="1600" i="1" dirty="0" smtClean="0">
                        <a:latin typeface="Cambria Math" panose="02040503050406030204" pitchFamily="18" charset="0"/>
                        <a:cs typeface="Times New Roman"/>
                      </a:rPr>
                      <m:t> = </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𝐿𝑎𝑛𝑑𝑚𝑎𝑟𝑘𝑠</m:t>
                    </m:r>
                    <m:r>
                      <a:rPr lang="en-US" sz="1600" i="1" dirty="0" smtClean="0">
                        <a:latin typeface="Cambria Math" panose="02040503050406030204" pitchFamily="18" charset="0"/>
                        <a:cs typeface="Times New Roman"/>
                      </a:rPr>
                      <m:t>=∅</m:t>
                    </m:r>
                  </m:oMath>
                </a14:m>
                <a:endParaRPr lang="en-US" sz="1600" dirty="0">
                  <a:cs typeface="Times New Roman"/>
                </a:endParaRPr>
              </a:p>
            </p:txBody>
          </p:sp>
        </mc:Choice>
        <mc:Fallback xmlns="">
          <p:sp>
            <p:nvSpPr>
              <p:cNvPr id="304" name="Rectangle 303">
                <a:extLst>
                  <a:ext uri="{FF2B5EF4-FFF2-40B4-BE49-F238E27FC236}">
                    <a16:creationId xmlns:a16="http://schemas.microsoft.com/office/drawing/2014/main" id="{EEC5BD93-FCB8-624A-9EC4-0FD0BE842089}"/>
                  </a:ext>
                </a:extLst>
              </p:cNvPr>
              <p:cNvSpPr>
                <a:spLocks noRot="1" noChangeAspect="1" noMove="1" noResize="1" noEditPoints="1" noAdjustHandles="1" noChangeArrowheads="1" noChangeShapeType="1" noTextEdit="1"/>
              </p:cNvSpPr>
              <p:nvPr/>
            </p:nvSpPr>
            <p:spPr>
              <a:xfrm>
                <a:off x="253605" y="3454372"/>
                <a:ext cx="2416495" cy="636072"/>
              </a:xfrm>
              <a:prstGeom prst="rect">
                <a:avLst/>
              </a:prstGeom>
              <a:blipFill>
                <a:blip r:embed="rId4"/>
                <a:stretch>
                  <a:fillRect/>
                </a:stretch>
              </a:blipFill>
              <a:ln/>
            </p:spPr>
            <p:txBody>
              <a:bodyPr/>
              <a:lstStyle/>
              <a:p>
                <a:r>
                  <a:rPr lang="en-GB">
                    <a:noFill/>
                  </a:rPr>
                  <a:t> </a:t>
                </a:r>
              </a:p>
            </p:txBody>
          </p:sp>
        </mc:Fallback>
      </mc:AlternateContent>
      <p:sp>
        <p:nvSpPr>
          <p:cNvPr id="305" name="TextBox 304">
            <a:extLst>
              <a:ext uri="{FF2B5EF4-FFF2-40B4-BE49-F238E27FC236}">
                <a16:creationId xmlns:a16="http://schemas.microsoft.com/office/drawing/2014/main" id="{1C740D3F-5591-DD44-822E-170047C9E4DE}"/>
              </a:ext>
            </a:extLst>
          </p:cNvPr>
          <p:cNvSpPr txBox="1"/>
          <p:nvPr/>
        </p:nvSpPr>
        <p:spPr>
          <a:xfrm>
            <a:off x="253239" y="5547193"/>
            <a:ext cx="955277" cy="276999"/>
          </a:xfrm>
          <a:prstGeom prst="rect">
            <a:avLst/>
          </a:prstGeom>
          <a:ln/>
        </p:spPr>
        <p:style>
          <a:lnRef idx="0">
            <a:schemeClr val="accent4"/>
          </a:lnRef>
          <a:fillRef idx="3">
            <a:schemeClr val="accent4"/>
          </a:fillRef>
          <a:effectRef idx="3">
            <a:schemeClr val="accent4"/>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306" name="Straight Arrow Connector 305">
            <a:extLst>
              <a:ext uri="{FF2B5EF4-FFF2-40B4-BE49-F238E27FC236}">
                <a16:creationId xmlns:a16="http://schemas.microsoft.com/office/drawing/2014/main" id="{2F0ABFC7-E251-6A45-B3F8-2CD42867769A}"/>
              </a:ext>
            </a:extLst>
          </p:cNvPr>
          <p:cNvCxnSpPr>
            <a:cxnSpLocks/>
            <a:stCxn id="305" idx="2"/>
          </p:cNvCxnSpPr>
          <p:nvPr/>
        </p:nvCxnSpPr>
        <p:spPr>
          <a:xfrm>
            <a:off x="730878" y="5824192"/>
            <a:ext cx="1196828" cy="395026"/>
          </a:xfrm>
          <a:prstGeom prst="straightConnector1">
            <a:avLst/>
          </a:prstGeom>
          <a:ln w="1270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FC22A204-768A-9547-BBC1-21A98CB62E39}"/>
              </a:ext>
            </a:extLst>
          </p:cNvPr>
          <p:cNvSpPr>
            <a:spLocks noGrp="1"/>
          </p:cNvSpPr>
          <p:nvPr>
            <p:ph type="dt" sz="half" idx="10"/>
          </p:nvPr>
        </p:nvSpPr>
        <p:spPr/>
        <p:txBody>
          <a:bodyPr/>
          <a:lstStyle/>
          <a:p>
            <a:r>
              <a:rPr lang="en-GB"/>
              <a:t>APA - Deterministic</a:t>
            </a:r>
            <a:endParaRPr lang="de-DE" dirty="0"/>
          </a:p>
        </p:txBody>
      </p:sp>
      <mc:AlternateContent xmlns:mc="http://schemas.openxmlformats.org/markup-compatibility/2006" xmlns:a14="http://schemas.microsoft.com/office/drawing/2010/main">
        <mc:Choice Requires="a14">
          <p:sp>
            <p:nvSpPr>
              <p:cNvPr id="152" name="Rectangle 151">
                <a:extLst>
                  <a:ext uri="{FF2B5EF4-FFF2-40B4-BE49-F238E27FC236}">
                    <a16:creationId xmlns:a16="http://schemas.microsoft.com/office/drawing/2014/main" id="{14778FEE-D5CA-FC47-8645-DC6CFC61C625}"/>
                  </a:ext>
                </a:extLst>
              </p:cNvPr>
              <p:cNvSpPr/>
              <p:nvPr/>
            </p:nvSpPr>
            <p:spPr>
              <a:xfrm>
                <a:off x="6334820" y="1073984"/>
                <a:ext cx="2765899" cy="3348417"/>
              </a:xfrm>
              <a:prstGeom prst="rect">
                <a:avLst/>
              </a:prstGeom>
            </p:spPr>
            <p:txBody>
              <a:bodyPr wrap="square">
                <a:spAutoFit/>
              </a:bodyPr>
              <a:lstStyle/>
              <a:p>
                <a:pPr marL="182563" indent="-176213">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𝑚𝑜𝑣𝑒</m:t>
                    </m:r>
                    <m:d>
                      <m:dPr>
                        <m:ctrlPr>
                          <a:rPr lang="en-US" sz="1600" i="1" dirty="0">
                            <a:latin typeface="Cambria Math" panose="02040503050406030204" pitchFamily="18" charset="0"/>
                          </a:rPr>
                        </m:ctrlPr>
                      </m:dPr>
                      <m:e>
                        <m:r>
                          <a:rPr lang="en-US" sz="1600" i="1" dirty="0" err="1">
                            <a:latin typeface="Cambria Math" panose="02040503050406030204" pitchFamily="18" charset="0"/>
                          </a:rPr>
                          <m:t>𝑟</m:t>
                        </m:r>
                        <m:r>
                          <a:rPr lang="en-US" sz="1600" i="1" dirty="0" err="1">
                            <a:latin typeface="Cambria Math" panose="02040503050406030204" pitchFamily="18" charset="0"/>
                          </a:rPr>
                          <m:t>,</m:t>
                        </m:r>
                        <m:r>
                          <a:rPr lang="en-US" sz="1600" i="1" dirty="0" err="1">
                            <a:latin typeface="Cambria Math" panose="02040503050406030204" pitchFamily="18" charset="0"/>
                          </a:rPr>
                          <m:t>𝑙</m:t>
                        </m:r>
                        <m:r>
                          <a:rPr lang="en-US" sz="1600" i="1" dirty="0" err="1">
                            <a:latin typeface="Cambria Math" panose="02040503050406030204" pitchFamily="18" charset="0"/>
                          </a:rPr>
                          <m:t>,</m:t>
                        </m:r>
                        <m:r>
                          <a:rPr lang="en-US" sz="1600" i="1" dirty="0" err="1">
                            <a:latin typeface="Cambria Math" panose="02040503050406030204" pitchFamily="18" charset="0"/>
                          </a:rPr>
                          <m:t>𝑚</m:t>
                        </m:r>
                      </m:e>
                    </m:d>
                  </m:oMath>
                </a14:m>
                <a:endParaRPr lang="en-GB" sz="1600" dirty="0"/>
              </a:p>
              <a:p>
                <a:pPr marL="450850" lvl="2" indent="-200025">
                  <a:buFont typeface="Arial" panose="020B0604020202020204" pitchFamily="34" charset="0"/>
                  <a:buChar char="•"/>
                </a:pPr>
                <a:r>
                  <a:rPr lang="en-GB" sz="1600" dirty="0"/>
                  <a:t>pre: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de-DE" sz="1600" i="1" dirty="0">
                        <a:latin typeface="Cambria Math" panose="02040503050406030204" pitchFamily="18" charset="0"/>
                        <a:cs typeface="Times New Roman"/>
                      </a:rPr>
                      <m:t>=</m:t>
                    </m:r>
                    <m:r>
                      <a:rPr lang="en-US" sz="1600" i="1" dirty="0">
                        <a:latin typeface="Cambria Math" panose="02040503050406030204" pitchFamily="18" charset="0"/>
                      </a:rPr>
                      <m:t>𝑙</m:t>
                    </m:r>
                  </m:oMath>
                </a14:m>
                <a:endParaRPr lang="en-GB" sz="1600" dirty="0"/>
              </a:p>
              <a:p>
                <a:pPr marL="450850" lvl="2" indent="-200025">
                  <a:buFont typeface="Arial" panose="020B0604020202020204" pitchFamily="34" charset="0"/>
                  <a:buChar char="•"/>
                </a:pPr>
                <a:r>
                  <a:rPr lang="en-GB" sz="1600" dirty="0"/>
                  <a:t>eff: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en-US" sz="1600" i="1" dirty="0">
                        <a:latin typeface="Cambria Math" panose="02040503050406030204" pitchFamily="18" charset="0"/>
                      </a:rPr>
                      <m:t>←</m:t>
                    </m:r>
                    <m:r>
                      <a:rPr lang="en-US" sz="1600" i="1" dirty="0">
                        <a:latin typeface="Cambria Math" panose="02040503050406030204" pitchFamily="18" charset="0"/>
                      </a:rPr>
                      <m:t>𝑚</m:t>
                    </m:r>
                  </m:oMath>
                </a14:m>
                <a:endParaRPr lang="de-DE" sz="1600" i="1" dirty="0">
                  <a:latin typeface="Cambria Math" panose="02040503050406030204" pitchFamily="18" charset="0"/>
                </a:endParaRPr>
              </a:p>
              <a:p>
                <a:pPr marL="182563" indent="-176213">
                  <a:buFont typeface="Arial" panose="020B0604020202020204" pitchFamily="34" charset="0"/>
                  <a:buChar char="•"/>
                </a:pPr>
                <a14:m>
                  <m:oMath xmlns:m="http://schemas.openxmlformats.org/officeDocument/2006/math">
                    <m:r>
                      <a:rPr lang="en-US" sz="1600" i="1" dirty="0">
                        <a:latin typeface="Cambria Math" panose="02040503050406030204" pitchFamily="18" charset="0"/>
                      </a:rPr>
                      <m:t>𝑡𝑎𝑘𝑒</m:t>
                    </m:r>
                    <m:d>
                      <m:dPr>
                        <m:ctrlPr>
                          <a:rPr lang="en-US"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oMath>
                </a14:m>
                <a:br>
                  <a:rPr lang="de-DE" sz="1600" i="1" dirty="0">
                    <a:latin typeface="Cambria Math" panose="02040503050406030204" pitchFamily="18" charset="0"/>
                  </a:rPr>
                </a:b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de-DE" sz="1600" i="1" dirty="0">
                        <a:latin typeface="Cambria Math" panose="02040503050406030204" pitchFamily="18" charset="0"/>
                      </a:rPr>
                      <m:t>,</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cs typeface="Times New Roman"/>
                          </a:rPr>
                          <m:t>𝑐</m:t>
                        </m:r>
                      </m:e>
                    </m:d>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182563" indent="-176213">
                  <a:buFont typeface="Arial" panose="020B0604020202020204" pitchFamily="34" charset="0"/>
                  <a:buChar char="•"/>
                </a:pPr>
                <a14:m>
                  <m:oMath xmlns:m="http://schemas.openxmlformats.org/officeDocument/2006/math">
                    <m:r>
                      <a:rPr lang="ro-RO" sz="1600" i="1" dirty="0">
                        <a:latin typeface="Cambria Math" panose="02040503050406030204" pitchFamily="18" charset="0"/>
                      </a:rPr>
                      <m:t>𝑝𝑢𝑡</m:t>
                    </m:r>
                    <m:d>
                      <m:dPr>
                        <m:ctrlPr>
                          <a:rPr lang="ro-RO"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𝑟</m:t>
                    </m:r>
                    <m:r>
                      <a:rPr lang="ro-RO" sz="1600" i="1" dirty="0">
                        <a:latin typeface="Cambria Math" panose="02040503050406030204" pitchFamily="18" charset="0"/>
                        <a:cs typeface="Times New Roman"/>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en-US" sz="1600" i="1" baseline="-25000" dirty="0"/>
              </a:p>
            </p:txBody>
          </p:sp>
        </mc:Choice>
        <mc:Fallback xmlns="">
          <p:sp>
            <p:nvSpPr>
              <p:cNvPr id="152" name="Rectangle 151">
                <a:extLst>
                  <a:ext uri="{FF2B5EF4-FFF2-40B4-BE49-F238E27FC236}">
                    <a16:creationId xmlns:a16="http://schemas.microsoft.com/office/drawing/2014/main" id="{14778FEE-D5CA-FC47-8645-DC6CFC61C625}"/>
                  </a:ext>
                </a:extLst>
              </p:cNvPr>
              <p:cNvSpPr>
                <a:spLocks noRot="1" noChangeAspect="1" noMove="1" noResize="1" noEditPoints="1" noAdjustHandles="1" noChangeArrowheads="1" noChangeShapeType="1" noTextEdit="1"/>
              </p:cNvSpPr>
              <p:nvPr/>
            </p:nvSpPr>
            <p:spPr>
              <a:xfrm>
                <a:off x="6334820" y="1073984"/>
                <a:ext cx="2765899" cy="3348417"/>
              </a:xfrm>
              <a:prstGeom prst="rect">
                <a:avLst/>
              </a:prstGeom>
              <a:blipFill>
                <a:blip r:embed="rId5"/>
                <a:stretch>
                  <a:fillRect l="-457"/>
                </a:stretch>
              </a:blipFill>
            </p:spPr>
            <p:txBody>
              <a:bodyPr/>
              <a:lstStyle/>
              <a:p>
                <a:r>
                  <a:rPr lang="en-GB">
                    <a:noFill/>
                  </a:rPr>
                  <a:t> </a:t>
                </a:r>
              </a:p>
            </p:txBody>
          </p:sp>
        </mc:Fallback>
      </mc:AlternateContent>
    </p:spTree>
    <p:extLst>
      <p:ext uri="{BB962C8B-B14F-4D97-AF65-F5344CB8AC3E}">
        <p14:creationId xmlns:p14="http://schemas.microsoft.com/office/powerpoint/2010/main" val="13546726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1169730" y="4943190"/>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4539342" y="4145444"/>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1088197" y="6129411"/>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1088197" y="6129411"/>
                <a:ext cx="2782108" cy="307777"/>
              </a:xfrm>
              <a:prstGeom prst="rect">
                <a:avLst/>
              </a:prstGeom>
              <a:blipFill>
                <a:blip r:embed="rId2"/>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4357261" y="6126064"/>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b="0" i="1" dirty="0" smtClean="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4357261" y="6126064"/>
                <a:ext cx="4229887" cy="307777"/>
              </a:xfrm>
              <a:prstGeom prst="rect">
                <a:avLst/>
              </a:prstGeom>
              <a:blipFill>
                <a:blip r:embed="rId3"/>
                <a:stretch>
                  <a:fillRect b="-384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12"/>
          </p:nvPr>
        </p:nvSpPr>
        <p:spPr/>
        <p:txBody>
          <a:bodyPr/>
          <a:lstStyle/>
          <a:p>
            <a:fld id="{67C9959E-8E6B-B04C-9955-EA096F41CA7A}" type="slidenum">
              <a:rPr lang="en-GB" smtClean="0"/>
              <a:t>106</a:t>
            </a:fld>
            <a:endParaRPr lang="en-GB"/>
          </a:p>
        </p:txBody>
      </p:sp>
      <p:sp>
        <p:nvSpPr>
          <p:cNvPr id="104" name="Title 1"/>
          <p:cNvSpPr>
            <a:spLocks noGrp="1"/>
          </p:cNvSpPr>
          <p:nvPr>
            <p:ph type="title" idx="4294967295"/>
          </p:nvPr>
        </p:nvSpPr>
        <p:spPr>
          <a:xfrm>
            <a:off x="719138" y="1019175"/>
            <a:ext cx="8424862" cy="574675"/>
          </a:xfrm>
        </p:spPr>
        <p:txBody>
          <a:bodyPr>
            <a:normAutofit/>
          </a:bodyPr>
          <a:lstStyle/>
          <a:p>
            <a:r>
              <a:rPr lang="en-US" dirty="0"/>
              <a:t>Example</a:t>
            </a:r>
          </a:p>
        </p:txBody>
      </p:sp>
      <p:sp>
        <p:nvSpPr>
          <p:cNvPr id="302" name="Rectangle 301">
            <a:extLst>
              <a:ext uri="{FF2B5EF4-FFF2-40B4-BE49-F238E27FC236}">
                <a16:creationId xmlns:a16="http://schemas.microsoft.com/office/drawing/2014/main" id="{7C9112E4-B5FF-1E45-9747-7C805927185A}"/>
              </a:ext>
            </a:extLst>
          </p:cNvPr>
          <p:cNvSpPr/>
          <p:nvPr/>
        </p:nvSpPr>
        <p:spPr>
          <a:xfrm>
            <a:off x="253605" y="1113056"/>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993590" y="1939955"/>
            <a:ext cx="4562552" cy="1312871"/>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6FC8A15F-B6A6-284A-997F-27D73C089ACD}"/>
                  </a:ext>
                </a:extLst>
              </p:cNvPr>
              <p:cNvSpPr/>
              <p:nvPr/>
            </p:nvSpPr>
            <p:spPr>
              <a:xfrm>
                <a:off x="253605" y="3454372"/>
                <a:ext cx="2819992" cy="1420389"/>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𝑞𝑢𝑒𝑢𝑒</m:t>
                    </m:r>
                    <m:r>
                      <a:rPr lang="en-US" sz="1600" i="1" dirty="0" smtClean="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𝐿𝑎𝑛𝑑𝑚𝑎𝑟𝑘𝑠</m:t>
                    </m:r>
                    <m:r>
                      <a:rPr lang="en-US" sz="1600" i="1" dirty="0" smtClean="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𝑅</m:t>
                    </m:r>
                    <m:r>
                      <a:rPr lang="de-DE" sz="1600" b="0" i="1" dirty="0" smtClean="0">
                        <a:latin typeface="Cambria Math" panose="02040503050406030204" pitchFamily="18" charset="0"/>
                        <a:cs typeface="Times New Roman"/>
                      </a:rPr>
                      <m:t>=</m:t>
                    </m:r>
                    <m:r>
                      <a:rPr lang="en-US" sz="1600" i="1" dirty="0" smtClean="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p:txBody>
          </p:sp>
        </mc:Choice>
        <mc:Fallback xmlns="">
          <p:sp>
            <p:nvSpPr>
              <p:cNvPr id="155" name="Rectangle 154">
                <a:extLst>
                  <a:ext uri="{FF2B5EF4-FFF2-40B4-BE49-F238E27FC236}">
                    <a16:creationId xmlns:a16="http://schemas.microsoft.com/office/drawing/2014/main" id="{6FC8A15F-B6A6-284A-997F-27D73C089ACD}"/>
                  </a:ext>
                </a:extLst>
              </p:cNvPr>
              <p:cNvSpPr>
                <a:spLocks noRot="1" noChangeAspect="1" noMove="1" noResize="1" noEditPoints="1" noAdjustHandles="1" noChangeArrowheads="1" noChangeShapeType="1" noTextEdit="1"/>
              </p:cNvSpPr>
              <p:nvPr/>
            </p:nvSpPr>
            <p:spPr>
              <a:xfrm>
                <a:off x="253605" y="3454372"/>
                <a:ext cx="2819992" cy="1420389"/>
              </a:xfrm>
              <a:prstGeom prst="rect">
                <a:avLst/>
              </a:prstGeom>
              <a:blipFill>
                <a:blip r:embed="rId4"/>
                <a:stretch>
                  <a:fillRect/>
                </a:stretch>
              </a:blipFill>
              <a:ln/>
            </p:spPr>
            <p:txBody>
              <a:bodyPr/>
              <a:lstStyle/>
              <a:p>
                <a:r>
                  <a:rPr lang="en-GB">
                    <a:noFill/>
                  </a:rPr>
                  <a:t> </a:t>
                </a:r>
              </a:p>
            </p:txBody>
          </p:sp>
        </mc:Fallback>
      </mc:AlternateContent>
      <p:sp>
        <p:nvSpPr>
          <p:cNvPr id="205" name="TextBox 204">
            <a:extLst>
              <a:ext uri="{FF2B5EF4-FFF2-40B4-BE49-F238E27FC236}">
                <a16:creationId xmlns:a16="http://schemas.microsoft.com/office/drawing/2014/main" id="{9DB94DC7-C34C-B949-95C7-AD2DDC7FC5C6}"/>
              </a:ext>
            </a:extLst>
          </p:cNvPr>
          <p:cNvSpPr txBox="1"/>
          <p:nvPr/>
        </p:nvSpPr>
        <p:spPr>
          <a:xfrm>
            <a:off x="253239" y="5547193"/>
            <a:ext cx="955277" cy="276999"/>
          </a:xfrm>
          <a:prstGeom prst="rect">
            <a:avLst/>
          </a:prstGeom>
          <a:ln/>
        </p:spPr>
        <p:style>
          <a:lnRef idx="0">
            <a:schemeClr val="accent4"/>
          </a:lnRef>
          <a:fillRef idx="3">
            <a:schemeClr val="accent4"/>
          </a:fillRef>
          <a:effectRef idx="3">
            <a:schemeClr val="accent4"/>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206" name="Straight Arrow Connector 205">
            <a:extLst>
              <a:ext uri="{FF2B5EF4-FFF2-40B4-BE49-F238E27FC236}">
                <a16:creationId xmlns:a16="http://schemas.microsoft.com/office/drawing/2014/main" id="{4EFAD1BC-A85D-EA4D-B22A-3CFD3804B692}"/>
              </a:ext>
            </a:extLst>
          </p:cNvPr>
          <p:cNvCxnSpPr>
            <a:cxnSpLocks/>
            <a:stCxn id="205" idx="2"/>
          </p:cNvCxnSpPr>
          <p:nvPr/>
        </p:nvCxnSpPr>
        <p:spPr>
          <a:xfrm>
            <a:off x="730878" y="5824192"/>
            <a:ext cx="1196828" cy="395026"/>
          </a:xfrm>
          <a:prstGeom prst="straightConnector1">
            <a:avLst/>
          </a:prstGeom>
          <a:ln w="1270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80FCCE60-8C66-724F-AAE7-2F78DED95E12}"/>
              </a:ext>
            </a:extLst>
          </p:cNvPr>
          <p:cNvSpPr>
            <a:spLocks noGrp="1"/>
          </p:cNvSpPr>
          <p:nvPr>
            <p:ph type="dt" sz="half" idx="10"/>
          </p:nvPr>
        </p:nvSpPr>
        <p:spPr/>
        <p:txBody>
          <a:bodyPr/>
          <a:lstStyle/>
          <a:p>
            <a:r>
              <a:rPr lang="en-GB"/>
              <a:t>APA - Deterministic</a:t>
            </a:r>
            <a:endParaRPr lang="de-DE" dirty="0"/>
          </a:p>
        </p:txBody>
      </p:sp>
      <mc:AlternateContent xmlns:mc="http://schemas.openxmlformats.org/markup-compatibility/2006" xmlns:a14="http://schemas.microsoft.com/office/drawing/2010/main">
        <mc:Choice Requires="a14">
          <p:sp>
            <p:nvSpPr>
              <p:cNvPr id="152" name="Rectangle 151">
                <a:extLst>
                  <a:ext uri="{FF2B5EF4-FFF2-40B4-BE49-F238E27FC236}">
                    <a16:creationId xmlns:a16="http://schemas.microsoft.com/office/drawing/2014/main" id="{091F387F-CDC8-0D42-A743-0C96D084693F}"/>
                  </a:ext>
                </a:extLst>
              </p:cNvPr>
              <p:cNvSpPr/>
              <p:nvPr/>
            </p:nvSpPr>
            <p:spPr>
              <a:xfrm>
                <a:off x="6334820" y="1073984"/>
                <a:ext cx="2765899" cy="3348417"/>
              </a:xfrm>
              <a:prstGeom prst="rect">
                <a:avLst/>
              </a:prstGeom>
            </p:spPr>
            <p:txBody>
              <a:bodyPr wrap="square">
                <a:spAutoFit/>
              </a:bodyPr>
              <a:lstStyle/>
              <a:p>
                <a:pPr marL="182563" indent="-176213">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𝑚𝑜𝑣𝑒</m:t>
                    </m:r>
                    <m:d>
                      <m:dPr>
                        <m:ctrlPr>
                          <a:rPr lang="en-US" sz="1600" i="1" dirty="0">
                            <a:latin typeface="Cambria Math" panose="02040503050406030204" pitchFamily="18" charset="0"/>
                          </a:rPr>
                        </m:ctrlPr>
                      </m:dPr>
                      <m:e>
                        <m:r>
                          <a:rPr lang="en-US" sz="1600" i="1" dirty="0" err="1">
                            <a:latin typeface="Cambria Math" panose="02040503050406030204" pitchFamily="18" charset="0"/>
                          </a:rPr>
                          <m:t>𝑟</m:t>
                        </m:r>
                        <m:r>
                          <a:rPr lang="en-US" sz="1600" i="1" dirty="0" err="1">
                            <a:latin typeface="Cambria Math" panose="02040503050406030204" pitchFamily="18" charset="0"/>
                          </a:rPr>
                          <m:t>,</m:t>
                        </m:r>
                        <m:r>
                          <a:rPr lang="en-US" sz="1600" i="1" dirty="0" err="1">
                            <a:latin typeface="Cambria Math" panose="02040503050406030204" pitchFamily="18" charset="0"/>
                          </a:rPr>
                          <m:t>𝑙</m:t>
                        </m:r>
                        <m:r>
                          <a:rPr lang="en-US" sz="1600" i="1" dirty="0" err="1">
                            <a:latin typeface="Cambria Math" panose="02040503050406030204" pitchFamily="18" charset="0"/>
                          </a:rPr>
                          <m:t>,</m:t>
                        </m:r>
                        <m:r>
                          <a:rPr lang="en-US" sz="1600" i="1" dirty="0" err="1">
                            <a:latin typeface="Cambria Math" panose="02040503050406030204" pitchFamily="18" charset="0"/>
                          </a:rPr>
                          <m:t>𝑚</m:t>
                        </m:r>
                      </m:e>
                    </m:d>
                  </m:oMath>
                </a14:m>
                <a:endParaRPr lang="en-GB" sz="1600" dirty="0"/>
              </a:p>
              <a:p>
                <a:pPr marL="450850" lvl="2" indent="-200025">
                  <a:buFont typeface="Arial" panose="020B0604020202020204" pitchFamily="34" charset="0"/>
                  <a:buChar char="•"/>
                </a:pPr>
                <a:r>
                  <a:rPr lang="en-GB" sz="1600" dirty="0"/>
                  <a:t>pre: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de-DE" sz="1600" i="1" dirty="0">
                        <a:latin typeface="Cambria Math" panose="02040503050406030204" pitchFamily="18" charset="0"/>
                        <a:cs typeface="Times New Roman"/>
                      </a:rPr>
                      <m:t>=</m:t>
                    </m:r>
                    <m:r>
                      <a:rPr lang="en-US" sz="1600" i="1" dirty="0">
                        <a:latin typeface="Cambria Math" panose="02040503050406030204" pitchFamily="18" charset="0"/>
                      </a:rPr>
                      <m:t>𝑙</m:t>
                    </m:r>
                  </m:oMath>
                </a14:m>
                <a:endParaRPr lang="en-GB" sz="1600" dirty="0"/>
              </a:p>
              <a:p>
                <a:pPr marL="450850" lvl="2" indent="-200025">
                  <a:buFont typeface="Arial" panose="020B0604020202020204" pitchFamily="34" charset="0"/>
                  <a:buChar char="•"/>
                </a:pPr>
                <a:r>
                  <a:rPr lang="en-GB" sz="1600" dirty="0"/>
                  <a:t>eff: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en-US" sz="1600" i="1" dirty="0">
                        <a:latin typeface="Cambria Math" panose="02040503050406030204" pitchFamily="18" charset="0"/>
                      </a:rPr>
                      <m:t>←</m:t>
                    </m:r>
                    <m:r>
                      <a:rPr lang="en-US" sz="1600" i="1" dirty="0">
                        <a:latin typeface="Cambria Math" panose="02040503050406030204" pitchFamily="18" charset="0"/>
                      </a:rPr>
                      <m:t>𝑚</m:t>
                    </m:r>
                  </m:oMath>
                </a14:m>
                <a:endParaRPr lang="de-DE" sz="1600" i="1" dirty="0">
                  <a:latin typeface="Cambria Math" panose="02040503050406030204" pitchFamily="18" charset="0"/>
                </a:endParaRPr>
              </a:p>
              <a:p>
                <a:pPr marL="182563" indent="-176213">
                  <a:buFont typeface="Arial" panose="020B0604020202020204" pitchFamily="34" charset="0"/>
                  <a:buChar char="•"/>
                </a:pPr>
                <a14:m>
                  <m:oMath xmlns:m="http://schemas.openxmlformats.org/officeDocument/2006/math">
                    <m:r>
                      <a:rPr lang="en-US" sz="1600" i="1" dirty="0">
                        <a:latin typeface="Cambria Math" panose="02040503050406030204" pitchFamily="18" charset="0"/>
                      </a:rPr>
                      <m:t>𝑡𝑎𝑘𝑒</m:t>
                    </m:r>
                    <m:d>
                      <m:dPr>
                        <m:ctrlPr>
                          <a:rPr lang="en-US"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oMath>
                </a14:m>
                <a:br>
                  <a:rPr lang="de-DE" sz="1600" i="1" dirty="0">
                    <a:latin typeface="Cambria Math" panose="02040503050406030204" pitchFamily="18" charset="0"/>
                  </a:rPr>
                </a:b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de-DE" sz="1600" i="1" dirty="0">
                        <a:latin typeface="Cambria Math" panose="02040503050406030204" pitchFamily="18" charset="0"/>
                      </a:rPr>
                      <m:t>,</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cs typeface="Times New Roman"/>
                          </a:rPr>
                          <m:t>𝑐</m:t>
                        </m:r>
                      </m:e>
                    </m:d>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182563" indent="-176213">
                  <a:buFont typeface="Arial" panose="020B0604020202020204" pitchFamily="34" charset="0"/>
                  <a:buChar char="•"/>
                </a:pPr>
                <a14:m>
                  <m:oMath xmlns:m="http://schemas.openxmlformats.org/officeDocument/2006/math">
                    <m:r>
                      <a:rPr lang="ro-RO" sz="1600" i="1" dirty="0">
                        <a:latin typeface="Cambria Math" panose="02040503050406030204" pitchFamily="18" charset="0"/>
                      </a:rPr>
                      <m:t>𝑝𝑢𝑡</m:t>
                    </m:r>
                    <m:d>
                      <m:dPr>
                        <m:ctrlPr>
                          <a:rPr lang="ro-RO"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𝑟</m:t>
                    </m:r>
                    <m:r>
                      <a:rPr lang="ro-RO" sz="1600" i="1" dirty="0">
                        <a:latin typeface="Cambria Math" panose="02040503050406030204" pitchFamily="18" charset="0"/>
                        <a:cs typeface="Times New Roman"/>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en-US" sz="1600" i="1" baseline="-25000" dirty="0"/>
              </a:p>
            </p:txBody>
          </p:sp>
        </mc:Choice>
        <mc:Fallback xmlns="">
          <p:sp>
            <p:nvSpPr>
              <p:cNvPr id="152" name="Rectangle 151">
                <a:extLst>
                  <a:ext uri="{FF2B5EF4-FFF2-40B4-BE49-F238E27FC236}">
                    <a16:creationId xmlns:a16="http://schemas.microsoft.com/office/drawing/2014/main" id="{091F387F-CDC8-0D42-A743-0C96D084693F}"/>
                  </a:ext>
                </a:extLst>
              </p:cNvPr>
              <p:cNvSpPr>
                <a:spLocks noRot="1" noChangeAspect="1" noMove="1" noResize="1" noEditPoints="1" noAdjustHandles="1" noChangeArrowheads="1" noChangeShapeType="1" noTextEdit="1"/>
              </p:cNvSpPr>
              <p:nvPr/>
            </p:nvSpPr>
            <p:spPr>
              <a:xfrm>
                <a:off x="6334820" y="1073984"/>
                <a:ext cx="2765899" cy="3348417"/>
              </a:xfrm>
              <a:prstGeom prst="rect">
                <a:avLst/>
              </a:prstGeom>
              <a:blipFill>
                <a:blip r:embed="rId5"/>
                <a:stretch>
                  <a:fillRect l="-457"/>
                </a:stretch>
              </a:blipFill>
            </p:spPr>
            <p:txBody>
              <a:bodyPr/>
              <a:lstStyle/>
              <a:p>
                <a:r>
                  <a:rPr lang="en-GB">
                    <a:noFill/>
                  </a:rPr>
                  <a:t> </a:t>
                </a:r>
              </a:p>
            </p:txBody>
          </p:sp>
        </mc:Fallback>
      </mc:AlternateContent>
    </p:spTree>
    <p:extLst>
      <p:ext uri="{BB962C8B-B14F-4D97-AF65-F5344CB8AC3E}">
        <p14:creationId xmlns:p14="http://schemas.microsoft.com/office/powerpoint/2010/main" val="24947107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12"/>
          </p:nvPr>
        </p:nvSpPr>
        <p:spPr/>
        <p:txBody>
          <a:bodyPr/>
          <a:lstStyle/>
          <a:p>
            <a:fld id="{67C9959E-8E6B-B04C-9955-EA096F41CA7A}" type="slidenum">
              <a:rPr lang="en-GB" smtClean="0"/>
              <a:t>107</a:t>
            </a:fld>
            <a:endParaRPr lang="en-GB"/>
          </a:p>
        </p:txBody>
      </p:sp>
      <p:sp>
        <p:nvSpPr>
          <p:cNvPr id="104" name="Title 1"/>
          <p:cNvSpPr>
            <a:spLocks noGrp="1"/>
          </p:cNvSpPr>
          <p:nvPr>
            <p:ph type="title" idx="4294967295"/>
          </p:nvPr>
        </p:nvSpPr>
        <p:spPr>
          <a:xfrm>
            <a:off x="719138" y="1019175"/>
            <a:ext cx="8424862" cy="574675"/>
          </a:xfrm>
        </p:spPr>
        <p:txBody>
          <a:bodyPr>
            <a:normAutofit/>
          </a:bodyPr>
          <a:lstStyle/>
          <a:p>
            <a:r>
              <a:rPr lang="en-US" dirty="0"/>
              <a:t>Example</a:t>
            </a:r>
          </a:p>
        </p:txBody>
      </p:sp>
      <p:sp>
        <p:nvSpPr>
          <p:cNvPr id="302" name="Rectangle 301">
            <a:extLst>
              <a:ext uri="{FF2B5EF4-FFF2-40B4-BE49-F238E27FC236}">
                <a16:creationId xmlns:a16="http://schemas.microsoft.com/office/drawing/2014/main" id="{7C9112E4-B5FF-1E45-9747-7C805927185A}"/>
              </a:ext>
            </a:extLst>
          </p:cNvPr>
          <p:cNvSpPr/>
          <p:nvPr/>
        </p:nvSpPr>
        <p:spPr>
          <a:xfrm>
            <a:off x="253605" y="1113056"/>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993590" y="2200434"/>
            <a:ext cx="5050682" cy="1052392"/>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3CF04AD-B360-8F43-9BAD-0FEF59FC1938}"/>
                  </a:ext>
                </a:extLst>
              </p:cNvPr>
              <p:cNvSpPr/>
              <p:nvPr/>
            </p:nvSpPr>
            <p:spPr>
              <a:xfrm>
                <a:off x="6334820" y="1073984"/>
                <a:ext cx="2765899" cy="3348417"/>
              </a:xfrm>
              <a:prstGeom prst="rect">
                <a:avLst/>
              </a:prstGeom>
            </p:spPr>
            <p:txBody>
              <a:bodyPr wrap="square">
                <a:spAutoFit/>
              </a:bodyPr>
              <a:lstStyle/>
              <a:p>
                <a:pPr marL="182563" indent="-176213">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𝑚𝑜𝑣𝑒</m:t>
                    </m:r>
                    <m:d>
                      <m:dPr>
                        <m:ctrlPr>
                          <a:rPr lang="en-US" sz="1600" i="1" dirty="0">
                            <a:latin typeface="Cambria Math" panose="02040503050406030204" pitchFamily="18" charset="0"/>
                          </a:rPr>
                        </m:ctrlPr>
                      </m:dPr>
                      <m:e>
                        <m:r>
                          <a:rPr lang="en-US" sz="1600" i="1" dirty="0" err="1">
                            <a:latin typeface="Cambria Math" panose="02040503050406030204" pitchFamily="18" charset="0"/>
                          </a:rPr>
                          <m:t>𝑟</m:t>
                        </m:r>
                        <m:r>
                          <a:rPr lang="en-US" sz="1600" i="1" dirty="0" err="1">
                            <a:latin typeface="Cambria Math" panose="02040503050406030204" pitchFamily="18" charset="0"/>
                          </a:rPr>
                          <m:t>,</m:t>
                        </m:r>
                        <m:r>
                          <a:rPr lang="en-US" sz="1600" i="1" dirty="0" err="1">
                            <a:latin typeface="Cambria Math" panose="02040503050406030204" pitchFamily="18" charset="0"/>
                          </a:rPr>
                          <m:t>𝑙</m:t>
                        </m:r>
                        <m:r>
                          <a:rPr lang="en-US" sz="1600" i="1" dirty="0" err="1">
                            <a:latin typeface="Cambria Math" panose="02040503050406030204" pitchFamily="18" charset="0"/>
                          </a:rPr>
                          <m:t>,</m:t>
                        </m:r>
                        <m:r>
                          <a:rPr lang="en-US" sz="1600" i="1" dirty="0" err="1">
                            <a:latin typeface="Cambria Math" panose="02040503050406030204" pitchFamily="18" charset="0"/>
                          </a:rPr>
                          <m:t>𝑚</m:t>
                        </m:r>
                      </m:e>
                    </m:d>
                  </m:oMath>
                </a14:m>
                <a:endParaRPr lang="en-GB" sz="1600" dirty="0"/>
              </a:p>
              <a:p>
                <a:pPr marL="450850" lvl="2" indent="-200025">
                  <a:buFont typeface="Arial" panose="020B0604020202020204" pitchFamily="34" charset="0"/>
                  <a:buChar char="•"/>
                </a:pPr>
                <a:r>
                  <a:rPr lang="en-GB" sz="1600" dirty="0"/>
                  <a:t>pre: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de-DE" sz="1600" i="1" dirty="0">
                        <a:latin typeface="Cambria Math" panose="02040503050406030204" pitchFamily="18" charset="0"/>
                        <a:cs typeface="Times New Roman"/>
                      </a:rPr>
                      <m:t>=</m:t>
                    </m:r>
                    <m:r>
                      <a:rPr lang="en-US" sz="1600" i="1" dirty="0">
                        <a:latin typeface="Cambria Math" panose="02040503050406030204" pitchFamily="18" charset="0"/>
                      </a:rPr>
                      <m:t>𝑙</m:t>
                    </m:r>
                  </m:oMath>
                </a14:m>
                <a:endParaRPr lang="en-GB" sz="1600" dirty="0"/>
              </a:p>
              <a:p>
                <a:pPr marL="450850" lvl="2" indent="-200025">
                  <a:buFont typeface="Arial" panose="020B0604020202020204" pitchFamily="34" charset="0"/>
                  <a:buChar char="•"/>
                </a:pPr>
                <a:r>
                  <a:rPr lang="en-GB" sz="1600" dirty="0"/>
                  <a:t>eff: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en-US" sz="1600" i="1" dirty="0">
                        <a:latin typeface="Cambria Math" panose="02040503050406030204" pitchFamily="18" charset="0"/>
                      </a:rPr>
                      <m:t>←</m:t>
                    </m:r>
                    <m:r>
                      <a:rPr lang="en-US" sz="1600" i="1" dirty="0">
                        <a:latin typeface="Cambria Math" panose="02040503050406030204" pitchFamily="18" charset="0"/>
                      </a:rPr>
                      <m:t>𝑚</m:t>
                    </m:r>
                  </m:oMath>
                </a14:m>
                <a:endParaRPr lang="de-DE" sz="1600" i="1" dirty="0">
                  <a:latin typeface="Cambria Math" panose="02040503050406030204" pitchFamily="18" charset="0"/>
                </a:endParaRPr>
              </a:p>
              <a:p>
                <a:pPr marL="182563" indent="-176213">
                  <a:buFont typeface="Arial" panose="020B0604020202020204" pitchFamily="34" charset="0"/>
                  <a:buChar char="•"/>
                </a:pPr>
                <a14:m>
                  <m:oMath xmlns:m="http://schemas.openxmlformats.org/officeDocument/2006/math">
                    <m:r>
                      <a:rPr lang="en-US" sz="1600" i="1" dirty="0">
                        <a:latin typeface="Cambria Math" panose="02040503050406030204" pitchFamily="18" charset="0"/>
                      </a:rPr>
                      <m:t>𝑡𝑎𝑘𝑒</m:t>
                    </m:r>
                    <m:d>
                      <m:dPr>
                        <m:ctrlPr>
                          <a:rPr lang="en-US"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oMath>
                </a14:m>
                <a:br>
                  <a:rPr lang="de-DE" sz="1600" i="1" dirty="0">
                    <a:latin typeface="Cambria Math" panose="02040503050406030204" pitchFamily="18" charset="0"/>
                  </a:rPr>
                </a:b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de-DE" sz="1600" i="1" dirty="0">
                        <a:latin typeface="Cambria Math" panose="02040503050406030204" pitchFamily="18" charset="0"/>
                      </a:rPr>
                      <m:t>,</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cs typeface="Times New Roman"/>
                          </a:rPr>
                          <m:t>𝑐</m:t>
                        </m:r>
                      </m:e>
                    </m:d>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182563" indent="-176213">
                  <a:buFont typeface="Arial" panose="020B0604020202020204" pitchFamily="34" charset="0"/>
                  <a:buChar char="•"/>
                </a:pPr>
                <a14:m>
                  <m:oMath xmlns:m="http://schemas.openxmlformats.org/officeDocument/2006/math">
                    <m:r>
                      <a:rPr lang="ro-RO" sz="1600" i="1" dirty="0">
                        <a:latin typeface="Cambria Math" panose="02040503050406030204" pitchFamily="18" charset="0"/>
                      </a:rPr>
                      <m:t>𝑝𝑢𝑡</m:t>
                    </m:r>
                    <m:d>
                      <m:dPr>
                        <m:ctrlPr>
                          <a:rPr lang="ro-RO"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𝑟</m:t>
                    </m:r>
                    <m:r>
                      <a:rPr lang="ro-RO" sz="1600" i="1" dirty="0">
                        <a:latin typeface="Cambria Math" panose="02040503050406030204" pitchFamily="18" charset="0"/>
                        <a:cs typeface="Times New Roman"/>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en-US" sz="1600" i="1" baseline="-25000" dirty="0"/>
              </a:p>
            </p:txBody>
          </p:sp>
        </mc:Choice>
        <mc:Fallback xmlns="">
          <p:sp>
            <p:nvSpPr>
              <p:cNvPr id="21" name="Rectangle 20">
                <a:extLst>
                  <a:ext uri="{FF2B5EF4-FFF2-40B4-BE49-F238E27FC236}">
                    <a16:creationId xmlns:a16="http://schemas.microsoft.com/office/drawing/2014/main" id="{73CF04AD-B360-8F43-9BAD-0FEF59FC1938}"/>
                  </a:ext>
                </a:extLst>
              </p:cNvPr>
              <p:cNvSpPr>
                <a:spLocks noRot="1" noChangeAspect="1" noMove="1" noResize="1" noEditPoints="1" noAdjustHandles="1" noChangeArrowheads="1" noChangeShapeType="1" noTextEdit="1"/>
              </p:cNvSpPr>
              <p:nvPr/>
            </p:nvSpPr>
            <p:spPr>
              <a:xfrm>
                <a:off x="6334820" y="1073984"/>
                <a:ext cx="2765899" cy="3348417"/>
              </a:xfrm>
              <a:prstGeom prst="rect">
                <a:avLst/>
              </a:prstGeom>
              <a:blipFill>
                <a:blip r:embed="rId2"/>
                <a:stretch>
                  <a:fillRect l="-4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6FC8A15F-B6A6-284A-997F-27D73C089ACD}"/>
                  </a:ext>
                </a:extLst>
              </p:cNvPr>
              <p:cNvSpPr/>
              <p:nvPr/>
            </p:nvSpPr>
            <p:spPr>
              <a:xfrm>
                <a:off x="253605" y="3454372"/>
                <a:ext cx="2819992" cy="171790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𝑞𝑢𝑒𝑢𝑒</m:t>
                    </m:r>
                    <m:r>
                      <a:rPr lang="en-US" sz="1600" i="1" dirty="0" smtClean="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𝐿𝑎𝑛𝑑𝑚𝑎𝑟𝑘𝑠</m:t>
                    </m:r>
                    <m:r>
                      <a:rPr lang="en-US" sz="1600" i="1" dirty="0" smtClean="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𝑅</m:t>
                    </m:r>
                    <m:r>
                      <a:rPr lang="de-DE" sz="1600" b="0" i="1" dirty="0" smtClean="0">
                        <a:latin typeface="Cambria Math" panose="02040503050406030204" pitchFamily="18" charset="0"/>
                        <a:cs typeface="Times New Roman"/>
                      </a:rPr>
                      <m:t>=</m:t>
                    </m:r>
                    <m:r>
                      <a:rPr lang="en-US" sz="1600" i="1" dirty="0" smtClean="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a:p>
                <a:pPr indent="-57150">
                  <a:spcBef>
                    <a:spcPts val="400"/>
                  </a:spcBef>
                </a:pPr>
                <a:r>
                  <a:rPr lang="de-DE" sz="1600" dirty="0">
                    <a:cs typeface="Calibri"/>
                  </a:rPr>
                  <a:t> </a:t>
                </a:r>
                <a14:m>
                  <m:oMath xmlns:m="http://schemas.openxmlformats.org/officeDocument/2006/math">
                    <m:r>
                      <a:rPr lang="de-DE" sz="1600" i="1">
                        <a:latin typeface="Cambria Math" panose="02040503050406030204" pitchFamily="18" charset="0"/>
                        <a:cs typeface="Calibri"/>
                      </a:rPr>
                      <m:t>𝑁</m:t>
                    </m:r>
                    <m:r>
                      <a:rPr lang="de-DE" sz="1600" i="1">
                        <a:latin typeface="Cambria Math" panose="02040503050406030204" pitchFamily="18" charset="0"/>
                        <a:cs typeface="Calibri"/>
                      </a:rPr>
                      <m:t>=</m:t>
                    </m:r>
                    <m:d>
                      <m:dPr>
                        <m:begChr m:val="{"/>
                        <m:endChr m:val="}"/>
                        <m:ctrlPr>
                          <a:rPr lang="de-DE" sz="1600" i="1">
                            <a:latin typeface="Cambria Math" panose="02040503050406030204" pitchFamily="18" charset="0"/>
                            <a:cs typeface="Calibri"/>
                          </a:rPr>
                        </m:ctrlPr>
                      </m:dPr>
                      <m:e>
                        <m:r>
                          <a:rPr lang="de-DE" sz="1600" i="1">
                            <a:latin typeface="Cambria Math" panose="02040503050406030204" pitchFamily="18" charset="0"/>
                            <a:cs typeface="Calibri"/>
                          </a:rPr>
                          <m:t>𝑡𝑎𝑘𝑒</m:t>
                        </m:r>
                        <m:d>
                          <m:dPr>
                            <m:ctrlPr>
                              <a:rPr lang="de-DE" sz="1600" i="1">
                                <a:latin typeface="Cambria Math" panose="02040503050406030204" pitchFamily="18" charset="0"/>
                                <a:cs typeface="Calibri"/>
                              </a:rPr>
                            </m:ctrlPr>
                          </m:dPr>
                          <m:e>
                            <m:r>
                              <a:rPr lang="de-DE" sz="1600" i="1">
                                <a:latin typeface="Cambria Math" panose="02040503050406030204" pitchFamily="18" charset="0"/>
                                <a:cs typeface="Calibri"/>
                              </a:rPr>
                              <m:t>𝑟</m:t>
                            </m:r>
                            <m:r>
                              <a:rPr lang="de-DE" sz="1600" i="1">
                                <a:latin typeface="Cambria Math" panose="02040503050406030204" pitchFamily="18" charset="0"/>
                                <a:cs typeface="Calibri"/>
                              </a:rPr>
                              <m:t>1,</m:t>
                            </m:r>
                            <m:r>
                              <a:rPr lang="de-DE" sz="1600" i="1">
                                <a:latin typeface="Cambria Math" panose="02040503050406030204" pitchFamily="18" charset="0"/>
                                <a:cs typeface="Calibri"/>
                              </a:rPr>
                              <m:t>𝑑</m:t>
                            </m:r>
                            <m:r>
                              <a:rPr lang="de-DE" sz="1600" i="1">
                                <a:latin typeface="Cambria Math" panose="02040503050406030204" pitchFamily="18" charset="0"/>
                                <a:cs typeface="Calibri"/>
                              </a:rPr>
                              <m:t>1,</m:t>
                            </m:r>
                            <m:r>
                              <a:rPr lang="de-DE" sz="1600" i="1">
                                <a:latin typeface="Cambria Math" panose="02040503050406030204" pitchFamily="18" charset="0"/>
                                <a:cs typeface="Calibri"/>
                              </a:rPr>
                              <m:t>𝑐</m:t>
                            </m:r>
                            <m:r>
                              <a:rPr lang="de-DE" sz="1600" i="1">
                                <a:latin typeface="Cambria Math" panose="02040503050406030204" pitchFamily="18" charset="0"/>
                                <a:cs typeface="Calibri"/>
                              </a:rPr>
                              <m:t>1</m:t>
                            </m:r>
                          </m:e>
                        </m:d>
                      </m:e>
                    </m:d>
                  </m:oMath>
                </a14:m>
                <a:endParaRPr lang="en-US" sz="1600" dirty="0">
                  <a:cs typeface="Calibri"/>
                </a:endParaRPr>
              </a:p>
            </p:txBody>
          </p:sp>
        </mc:Choice>
        <mc:Fallback xmlns="">
          <p:sp>
            <p:nvSpPr>
              <p:cNvPr id="155" name="Rectangle 154">
                <a:extLst>
                  <a:ext uri="{FF2B5EF4-FFF2-40B4-BE49-F238E27FC236}">
                    <a16:creationId xmlns:a16="http://schemas.microsoft.com/office/drawing/2014/main" id="{6FC8A15F-B6A6-284A-997F-27D73C089ACD}"/>
                  </a:ext>
                </a:extLst>
              </p:cNvPr>
              <p:cNvSpPr>
                <a:spLocks noRot="1" noChangeAspect="1" noMove="1" noResize="1" noEditPoints="1" noAdjustHandles="1" noChangeArrowheads="1" noChangeShapeType="1" noTextEdit="1"/>
              </p:cNvSpPr>
              <p:nvPr/>
            </p:nvSpPr>
            <p:spPr>
              <a:xfrm>
                <a:off x="253605" y="3454372"/>
                <a:ext cx="2819992" cy="1717906"/>
              </a:xfrm>
              <a:prstGeom prst="rect">
                <a:avLst/>
              </a:prstGeom>
              <a:blipFill>
                <a:blip r:embed="rId3"/>
                <a:stretch>
                  <a:fillRect/>
                </a:stretch>
              </a:blipFill>
              <a:ln/>
            </p:spPr>
            <p:txBody>
              <a:bodyPr/>
              <a:lstStyle/>
              <a:p>
                <a:r>
                  <a:rPr lang="en-GB">
                    <a:noFill/>
                  </a:rPr>
                  <a:t> </a:t>
                </a:r>
              </a:p>
            </p:txBody>
          </p:sp>
        </mc:Fallback>
      </mc:AlternateContent>
      <p:grpSp>
        <p:nvGrpSpPr>
          <p:cNvPr id="203" name="Group 202">
            <a:extLst>
              <a:ext uri="{FF2B5EF4-FFF2-40B4-BE49-F238E27FC236}">
                <a16:creationId xmlns:a16="http://schemas.microsoft.com/office/drawing/2014/main" id="{162CBE7F-B45E-DD42-8B3D-1BF544D4720A}"/>
              </a:ext>
            </a:extLst>
          </p:cNvPr>
          <p:cNvGrpSpPr/>
          <p:nvPr/>
        </p:nvGrpSpPr>
        <p:grpSpPr>
          <a:xfrm>
            <a:off x="3073597" y="4375388"/>
            <a:ext cx="4933848" cy="1854224"/>
            <a:chOff x="2302085" y="4885243"/>
            <a:chExt cx="5160824" cy="1854224"/>
          </a:xfrm>
        </p:grpSpPr>
        <mc:AlternateContent xmlns:mc="http://schemas.openxmlformats.org/markup-compatibility/2006" xmlns:a14="http://schemas.microsoft.com/office/drawing/2010/main">
          <mc:Choice Requires="a14">
            <p:sp>
              <p:nvSpPr>
                <p:cNvPr id="206" name="Rectangle 205">
                  <a:extLst>
                    <a:ext uri="{FF2B5EF4-FFF2-40B4-BE49-F238E27FC236}">
                      <a16:creationId xmlns:a16="http://schemas.microsoft.com/office/drawing/2014/main" id="{59BAC37D-8C30-B24C-8739-6740BD70D156}"/>
                    </a:ext>
                  </a:extLst>
                </p:cNvPr>
                <p:cNvSpPr/>
                <p:nvPr/>
              </p:nvSpPr>
              <p:spPr bwMode="auto">
                <a:xfrm>
                  <a:off x="2362762" y="4919128"/>
                  <a:ext cx="5026646" cy="1820339"/>
                </a:xfrm>
                <a:prstGeom prst="rect">
                  <a:avLst/>
                </a:prstGeom>
                <a:solidFill>
                  <a:srgbClr val="FFFFFF">
                    <a:alpha val="17000"/>
                  </a:srgbClr>
                </a:solidFill>
                <a:ln w="12700" cap="flat" cmpd="sng" algn="ctr">
                  <a:solidFill>
                    <a:schemeClr val="accent4"/>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Helvetica" pitchFamily="-112" charset="0"/>
                    </a:rPr>
                    <a:t>RPG using </a:t>
                  </a:r>
                  <a14:m>
                    <m:oMath xmlns:m="http://schemas.openxmlformats.org/officeDocument/2006/math">
                      <m:r>
                        <a:rPr lang="de-DE" sz="1600" b="0" i="1" smtClean="0">
                          <a:latin typeface="Cambria Math" panose="02040503050406030204" pitchFamily="18" charset="0"/>
                        </a:rPr>
                        <m:t>𝐴</m:t>
                      </m:r>
                      <m:r>
                        <a:rPr lang="de-DE" sz="1600" b="0" i="1" smtClean="0">
                          <a:latin typeface="Cambria Math" panose="02040503050406030204" pitchFamily="18" charset="0"/>
                        </a:rPr>
                        <m:t>\</m:t>
                      </m:r>
                      <m:r>
                        <m:rPr>
                          <m:sty m:val="p"/>
                        </m:rPr>
                        <a:rPr lang="de-DE" sz="1600" b="0" i="1" smtClean="0">
                          <a:latin typeface="Cambria Math" panose="02040503050406030204" pitchFamily="18" charset="0"/>
                        </a:rPr>
                        <m:t>R</m:t>
                      </m:r>
                    </m:oMath>
                  </a14:m>
                  <a:endParaRPr kumimoji="0" lang="en-US" sz="1600" b="0" i="0" u="none" strike="noStrike" cap="none" normalizeH="0" baseline="0" dirty="0">
                    <a:ln>
                      <a:noFill/>
                    </a:ln>
                    <a:effectLst/>
                    <a:latin typeface="Helvetica" pitchFamily="-112" charset="0"/>
                  </a:endParaRPr>
                </a:p>
              </p:txBody>
            </p:sp>
          </mc:Choice>
          <mc:Fallback xmlns="">
            <p:sp>
              <p:nvSpPr>
                <p:cNvPr id="206" name="Rectangle 205">
                  <a:extLst>
                    <a:ext uri="{FF2B5EF4-FFF2-40B4-BE49-F238E27FC236}">
                      <a16:creationId xmlns:a16="http://schemas.microsoft.com/office/drawing/2014/main" id="{59BAC37D-8C30-B24C-8739-6740BD70D156}"/>
                    </a:ext>
                  </a:extLst>
                </p:cNvPr>
                <p:cNvSpPr>
                  <a:spLocks noRot="1" noChangeAspect="1" noMove="1" noResize="1" noEditPoints="1" noAdjustHandles="1" noChangeArrowheads="1" noChangeShapeType="1" noTextEdit="1"/>
                </p:cNvSpPr>
                <p:nvPr/>
              </p:nvSpPr>
              <p:spPr bwMode="auto">
                <a:xfrm>
                  <a:off x="2362762" y="4919128"/>
                  <a:ext cx="5026646" cy="1820339"/>
                </a:xfrm>
                <a:prstGeom prst="rect">
                  <a:avLst/>
                </a:prstGeom>
                <a:blipFill>
                  <a:blip r:embed="rId4"/>
                  <a:stretch>
                    <a:fillRect l="-789" b="-2740"/>
                  </a:stretch>
                </a:blipFill>
                <a:ln w="12700" cap="flat" cmpd="sng" algn="ctr">
                  <a:solidFill>
                    <a:schemeClr val="accent4"/>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 name="Rectangle 206">
                  <a:extLst>
                    <a:ext uri="{FF2B5EF4-FFF2-40B4-BE49-F238E27FC236}">
                      <a16:creationId xmlns:a16="http://schemas.microsoft.com/office/drawing/2014/main" id="{2CDA54C2-0CD3-DF49-88BC-666B1D637D32}"/>
                    </a:ext>
                  </a:extLst>
                </p:cNvPr>
                <p:cNvSpPr/>
                <p:nvPr/>
              </p:nvSpPr>
              <p:spPr>
                <a:xfrm>
                  <a:off x="2302085" y="4905649"/>
                  <a:ext cx="1756291" cy="1031051"/>
                </a:xfrm>
                <a:prstGeom prst="rect">
                  <a:avLst/>
                </a:prstGeom>
                <a:noFill/>
              </p:spPr>
              <p:txBody>
                <a:bodyPr wrap="none" bIns="0">
                  <a:spAutoFit/>
                </a:bodyPr>
                <a:lstStyle/>
                <a:p>
                  <a:pPr indent="-342900" eaLnBrk="1" hangingPunct="1">
                    <a:spcBef>
                      <a:spcPts val="0"/>
                    </a:spcBef>
                    <a:tabLst>
                      <a:tab pos="1198563" algn="l"/>
                      <a:tab pos="2395538" algn="l"/>
                    </a:tabLst>
                  </a:pPr>
                  <a:r>
                    <a:rPr lang="en-US" sz="1600" i="1" dirty="0">
                      <a:latin typeface="Times New Roman"/>
                      <a:cs typeface="Times New Roman"/>
                    </a:rPr>
                    <a:t>           </a:t>
                  </a:r>
                  <a14:m>
                    <m:oMath xmlns:m="http://schemas.openxmlformats.org/officeDocument/2006/math">
                      <m:sSub>
                        <m:sSubPr>
                          <m:ctrlPr>
                            <a:rPr lang="de-DE" sz="1600" b="0" i="1" dirty="0" smtClean="0">
                              <a:latin typeface="Cambria Math" panose="02040503050406030204" pitchFamily="18" charset="0"/>
                              <a:cs typeface="Times New Roman"/>
                            </a:rPr>
                          </m:ctrlPr>
                        </m:sSubPr>
                        <m:e>
                          <m:acc>
                            <m:accPr>
                              <m:chr m:val="̂"/>
                              <m:ctrlPr>
                                <a:rPr lang="en-US" sz="1600" i="1" dirty="0" smtClean="0">
                                  <a:latin typeface="Cambria Math" panose="02040503050406030204" pitchFamily="18" charset="0"/>
                                  <a:cs typeface="Times New Roman"/>
                                </a:rPr>
                              </m:ctrlPr>
                            </m:accPr>
                            <m:e>
                              <m:r>
                                <a:rPr lang="de-DE" sz="1600" b="0" i="1" dirty="0" smtClean="0">
                                  <a:latin typeface="Cambria Math" panose="02040503050406030204" pitchFamily="18" charset="0"/>
                                  <a:cs typeface="Times New Roman"/>
                                </a:rPr>
                                <m:t>𝑠</m:t>
                              </m:r>
                            </m:e>
                          </m:acc>
                        </m:e>
                        <m:sub>
                          <m:r>
                            <a:rPr lang="de-DE" sz="1600" b="0" i="1" dirty="0" smtClean="0">
                              <a:latin typeface="Cambria Math" panose="02040503050406030204" pitchFamily="18" charset="0"/>
                              <a:cs typeface="Times New Roman"/>
                            </a:rPr>
                            <m:t>0</m:t>
                          </m:r>
                        </m:sub>
                      </m:sSub>
                      <m:r>
                        <a:rPr lang="en-US" sz="1600" i="1" dirty="0">
                          <a:solidFill>
                            <a:srgbClr val="000000"/>
                          </a:solidFill>
                          <a:latin typeface="Cambria Math" panose="02040503050406030204" pitchFamily="18" charset="0"/>
                          <a:cs typeface="Times New Roman"/>
                        </a:rPr>
                        <m:t>:</m:t>
                      </m:r>
                    </m:oMath>
                  </a14:m>
                  <a:endParaRPr lang="en-US" sz="1600" baseline="30000" dirty="0">
                    <a:solidFill>
                      <a:srgbClr val="081D58"/>
                    </a:solidFill>
                    <a:latin typeface="Times New Roman"/>
                    <a:cs typeface="Times New Roman"/>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𝑐</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1</m:t>
                      </m:r>
                    </m:oMath>
                  </a14:m>
                  <a:endParaRPr lang="en-US" sz="1600" dirty="0">
                    <a:solidFill>
                      <a:srgbClr val="000000"/>
                    </a:solidFill>
                    <a:latin typeface="Calibri"/>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3</m:t>
                      </m:r>
                    </m:oMath>
                  </a14:m>
                  <a:endParaRPr lang="de-DE" sz="1600" i="1" dirty="0">
                    <a:solidFill>
                      <a:srgbClr val="000000"/>
                    </a:solidFill>
                    <a:latin typeface="Cambria Math" panose="02040503050406030204" pitchFamily="18" charset="0"/>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smtClean="0">
                          <a:solidFill>
                            <a:srgbClr val="000000"/>
                          </a:solidFill>
                          <a:latin typeface="Cambria Math" panose="02040503050406030204" pitchFamily="18" charset="0"/>
                          <a:cs typeface="Calibri"/>
                        </a:rPr>
                        <m:t>𝑐𝑎𝑟𝑔𝑜</m:t>
                      </m:r>
                      <m:d>
                        <m:dPr>
                          <m:ctrlPr>
                            <a:rPr lang="en-US" sz="1600" i="1" dirty="0" smtClean="0">
                              <a:solidFill>
                                <a:srgbClr val="000000"/>
                              </a:solidFill>
                              <a:latin typeface="Cambria Math" panose="02040503050406030204" pitchFamily="18" charset="0"/>
                              <a:cs typeface="Calibri"/>
                            </a:rPr>
                          </m:ctrlPr>
                        </m:dPr>
                        <m:e>
                          <m:r>
                            <a:rPr lang="en-US" sz="1600" i="1" dirty="0" smtClean="0">
                              <a:solidFill>
                                <a:srgbClr val="000000"/>
                              </a:solidFill>
                              <a:latin typeface="Cambria Math" panose="02040503050406030204" pitchFamily="18" charset="0"/>
                              <a:cs typeface="Calibri"/>
                            </a:rPr>
                            <m:t>𝑟</m:t>
                          </m:r>
                          <m:r>
                            <a:rPr lang="en-US" sz="1600" i="1" dirty="0" smtClean="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𝑛𝑖𝑙</m:t>
                      </m:r>
                    </m:oMath>
                  </a14:m>
                  <a:endParaRPr lang="en-US" sz="1600" dirty="0">
                    <a:solidFill>
                      <a:srgbClr val="000000"/>
                    </a:solidFill>
                    <a:latin typeface="Times New Roman"/>
                    <a:cs typeface="Times New Roman"/>
                  </a:endParaRPr>
                </a:p>
              </p:txBody>
            </p:sp>
          </mc:Choice>
          <mc:Fallback xmlns="">
            <p:sp>
              <p:nvSpPr>
                <p:cNvPr id="207" name="Rectangle 206">
                  <a:extLst>
                    <a:ext uri="{FF2B5EF4-FFF2-40B4-BE49-F238E27FC236}">
                      <a16:creationId xmlns:a16="http://schemas.microsoft.com/office/drawing/2014/main" id="{2CDA54C2-0CD3-DF49-88BC-666B1D637D32}"/>
                    </a:ext>
                  </a:extLst>
                </p:cNvPr>
                <p:cNvSpPr>
                  <a:spLocks noRot="1" noChangeAspect="1" noMove="1" noResize="1" noEditPoints="1" noAdjustHandles="1" noChangeArrowheads="1" noChangeShapeType="1" noTextEdit="1"/>
                </p:cNvSpPr>
                <p:nvPr/>
              </p:nvSpPr>
              <p:spPr>
                <a:xfrm>
                  <a:off x="2302085" y="4905649"/>
                  <a:ext cx="1756291" cy="1031051"/>
                </a:xfrm>
                <a:prstGeom prst="rect">
                  <a:avLst/>
                </a:prstGeom>
                <a:blipFill>
                  <a:blip r:embed="rId5"/>
                  <a:stretch>
                    <a:fillRect b="-48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B7C89BD7-B6D5-C649-8231-2ABB7EDC498C}"/>
                    </a:ext>
                  </a:extLst>
                </p:cNvPr>
                <p:cNvSpPr/>
                <p:nvPr/>
              </p:nvSpPr>
              <p:spPr>
                <a:xfrm>
                  <a:off x="3962745" y="4889199"/>
                  <a:ext cx="1807332" cy="784830"/>
                </a:xfrm>
                <a:prstGeom prst="rect">
                  <a:avLst/>
                </a:prstGeom>
                <a:noFill/>
              </p:spPr>
              <p:txBody>
                <a:bodyPr wrap="none" bIns="0">
                  <a:spAutoFit/>
                </a:bodyPr>
                <a:lstStyle/>
                <a:p>
                  <a:pPr indent="-342900" eaLnBrk="1" hangingPunct="1">
                    <a:spcBef>
                      <a:spcPts val="0"/>
                    </a:spcBef>
                    <a:tabLst>
                      <a:tab pos="1198563" algn="l"/>
                      <a:tab pos="2395538" algn="l"/>
                    </a:tabLst>
                  </a:pPr>
                  <a:r>
                    <a:rPr lang="en-US" sz="1600" i="1" dirty="0">
                      <a:latin typeface="Times New Roman" charset="0"/>
                    </a:rPr>
                    <a:t>          </a:t>
                  </a:r>
                  <a14:m>
                    <m:oMath xmlns:m="http://schemas.openxmlformats.org/officeDocument/2006/math">
                      <m:sSub>
                        <m:sSubPr>
                          <m:ctrlPr>
                            <a:rPr lang="de-DE" sz="1600" b="0" i="1" dirty="0" smtClean="0">
                              <a:latin typeface="Cambria Math" panose="02040503050406030204" pitchFamily="18" charset="0"/>
                            </a:rPr>
                          </m:ctrlPr>
                        </m:sSubPr>
                        <m:e>
                          <m:r>
                            <a:rPr lang="en-US" sz="1600" i="1" dirty="0" smtClean="0">
                              <a:latin typeface="Cambria Math" panose="02040503050406030204" pitchFamily="18" charset="0"/>
                            </a:rPr>
                            <m:t>𝐴</m:t>
                          </m:r>
                        </m:e>
                        <m:sub>
                          <m:r>
                            <a:rPr lang="de-DE" sz="1600" b="0" i="1" dirty="0" smtClean="0">
                              <a:latin typeface="Cambria Math" panose="02040503050406030204" pitchFamily="18" charset="0"/>
                            </a:rPr>
                            <m:t>1</m:t>
                          </m:r>
                        </m:sub>
                      </m:sSub>
                      <m:r>
                        <a:rPr lang="en-US" sz="1600" i="1" dirty="0">
                          <a:latin typeface="Cambria Math" panose="02040503050406030204" pitchFamily="18" charset="0"/>
                        </a:rPr>
                        <m:t>:</m:t>
                      </m:r>
                    </m:oMath>
                  </a14:m>
                  <a:endParaRPr lang="en-US" sz="1600" baseline="30000" dirty="0">
                    <a:latin typeface="Times New Roman"/>
                    <a:cs typeface="Times New Roman"/>
                  </a:endParaRPr>
                </a:p>
                <a:p>
                  <a:pPr indent="-342900" eaLnBrk="1" hangingPunct="1">
                    <a:spcBef>
                      <a:spcPts val="0"/>
                    </a:spcBef>
                    <a:tabLst>
                      <a:tab pos="1198563" algn="l"/>
                      <a:tab pos="2395538" algn="l"/>
                    </a:tabLst>
                  </a:pPr>
                  <a:r>
                    <a:rPr lang="en-US" sz="1600" dirty="0">
                      <a:ea typeface="Calibri"/>
                      <a:cs typeface="Calibri"/>
                    </a:rPr>
                    <a:t> </a:t>
                  </a:r>
                  <a14:m>
                    <m:oMath xmlns:m="http://schemas.openxmlformats.org/officeDocument/2006/math">
                      <m:r>
                        <a:rPr lang="en-US" sz="1600" i="1" dirty="0" smtClean="0">
                          <a:latin typeface="Cambria Math" panose="02040503050406030204" pitchFamily="18" charset="0"/>
                          <a:ea typeface="Calibri"/>
                          <a:cs typeface="Calibri"/>
                        </a:rPr>
                        <m:t>𝑚𝑜𝑣𝑒</m:t>
                      </m:r>
                      <m:d>
                        <m:dPr>
                          <m:ctrlPr>
                            <a:rPr lang="en-US" sz="1600" i="1" dirty="0" smtClean="0">
                              <a:latin typeface="Cambria Math" panose="02040503050406030204" pitchFamily="18" charset="0"/>
                              <a:ea typeface="Calibri"/>
                              <a:cs typeface="Calibri"/>
                            </a:rPr>
                          </m:ctrlPr>
                        </m:dPr>
                        <m:e>
                          <m:r>
                            <a:rPr lang="en-US" sz="1600" i="1" dirty="0" smtClean="0">
                              <a:latin typeface="Cambria Math" panose="02040503050406030204" pitchFamily="18" charset="0"/>
                              <a:ea typeface="Calibri"/>
                              <a:cs typeface="Calibri"/>
                            </a:rPr>
                            <m:t>𝑟</m:t>
                          </m:r>
                          <m:r>
                            <a:rPr lang="en-US" sz="1600" i="1" dirty="0" smtClean="0">
                              <a:latin typeface="Cambria Math" panose="02040503050406030204" pitchFamily="18" charset="0"/>
                              <a:ea typeface="Calibri"/>
                              <a:cs typeface="Calibri"/>
                            </a:rPr>
                            <m:t>1,</m:t>
                          </m:r>
                          <m:r>
                            <a:rPr lang="en-US" sz="1600" i="1" dirty="0" smtClean="0">
                              <a:latin typeface="Cambria Math" panose="02040503050406030204" pitchFamily="18" charset="0"/>
                              <a:ea typeface="Calibri"/>
                              <a:cs typeface="Calibri"/>
                            </a:rPr>
                            <m:t>𝑑</m:t>
                          </m:r>
                          <m:r>
                            <a:rPr lang="en-US" sz="1600" i="1" dirty="0" smtClean="0">
                              <a:latin typeface="Cambria Math" panose="02040503050406030204" pitchFamily="18" charset="0"/>
                              <a:ea typeface="Calibri"/>
                              <a:cs typeface="Calibri"/>
                            </a:rPr>
                            <m:t>3,</m:t>
                          </m:r>
                          <m:r>
                            <a:rPr lang="en-US" sz="1600" i="1" dirty="0" smtClean="0">
                              <a:latin typeface="Cambria Math" panose="02040503050406030204" pitchFamily="18" charset="0"/>
                              <a:ea typeface="Calibri"/>
                              <a:cs typeface="Calibri"/>
                            </a:rPr>
                            <m:t>𝑑</m:t>
                          </m:r>
                          <m:r>
                            <a:rPr lang="en-US" sz="1600" i="1" dirty="0" smtClean="0">
                              <a:latin typeface="Cambria Math" panose="02040503050406030204" pitchFamily="18" charset="0"/>
                              <a:ea typeface="Calibri"/>
                              <a:cs typeface="Calibri"/>
                            </a:rPr>
                            <m:t>1</m:t>
                          </m:r>
                        </m:e>
                      </m:d>
                    </m:oMath>
                  </a14:m>
                  <a:endParaRPr lang="en-US" sz="1600" dirty="0">
                    <a:latin typeface="Calibri"/>
                    <a:ea typeface="Calibri"/>
                    <a:cs typeface="Calibri"/>
                  </a:endParaRPr>
                </a:p>
                <a:p>
                  <a:pPr indent="-342900" eaLnBrk="1" hangingPunct="1">
                    <a:spcBef>
                      <a:spcPts val="0"/>
                    </a:spcBef>
                    <a:tabLst>
                      <a:tab pos="1198563" algn="l"/>
                      <a:tab pos="2395538" algn="l"/>
                    </a:tabLst>
                  </a:pPr>
                  <a:r>
                    <a:rPr lang="en-US" sz="1600" dirty="0">
                      <a:ea typeface="Calibri"/>
                      <a:cs typeface="Calibri"/>
                    </a:rPr>
                    <a:t> </a:t>
                  </a:r>
                  <a14:m>
                    <m:oMath xmlns:m="http://schemas.openxmlformats.org/officeDocument/2006/math">
                      <m:r>
                        <a:rPr lang="en-US" sz="1600" i="1" dirty="0" smtClean="0">
                          <a:latin typeface="Cambria Math" panose="02040503050406030204" pitchFamily="18" charset="0"/>
                          <a:ea typeface="Calibri"/>
                          <a:cs typeface="Calibri"/>
                        </a:rPr>
                        <m:t>𝑚𝑜𝑣𝑒</m:t>
                      </m:r>
                      <m:d>
                        <m:dPr>
                          <m:ctrlPr>
                            <a:rPr lang="en-US" sz="1600" i="1" dirty="0" smtClean="0">
                              <a:latin typeface="Cambria Math" panose="02040503050406030204" pitchFamily="18" charset="0"/>
                              <a:ea typeface="Calibri"/>
                              <a:cs typeface="Calibri"/>
                            </a:rPr>
                          </m:ctrlPr>
                        </m:dPr>
                        <m:e>
                          <m:r>
                            <a:rPr lang="en-US" sz="1600" i="1" dirty="0" smtClean="0">
                              <a:latin typeface="Cambria Math" panose="02040503050406030204" pitchFamily="18" charset="0"/>
                              <a:ea typeface="Calibri"/>
                              <a:cs typeface="Calibri"/>
                            </a:rPr>
                            <m:t>𝑟</m:t>
                          </m:r>
                          <m:r>
                            <a:rPr lang="en-US" sz="1600" i="1" dirty="0" smtClean="0">
                              <a:latin typeface="Cambria Math" panose="02040503050406030204" pitchFamily="18" charset="0"/>
                              <a:ea typeface="Calibri"/>
                              <a:cs typeface="Calibri"/>
                            </a:rPr>
                            <m:t>1,</m:t>
                          </m:r>
                          <m:r>
                            <a:rPr lang="en-US" sz="1600" i="1" dirty="0" smtClean="0">
                              <a:latin typeface="Cambria Math" panose="02040503050406030204" pitchFamily="18" charset="0"/>
                              <a:ea typeface="Calibri"/>
                              <a:cs typeface="Calibri"/>
                            </a:rPr>
                            <m:t>𝑑</m:t>
                          </m:r>
                          <m:r>
                            <a:rPr lang="en-US" sz="1600" i="1" dirty="0" smtClean="0">
                              <a:latin typeface="Cambria Math" panose="02040503050406030204" pitchFamily="18" charset="0"/>
                              <a:ea typeface="Calibri"/>
                              <a:cs typeface="Calibri"/>
                            </a:rPr>
                            <m:t>3,</m:t>
                          </m:r>
                          <m:r>
                            <a:rPr lang="en-US" sz="1600" i="1" dirty="0" smtClean="0">
                              <a:latin typeface="Cambria Math" panose="02040503050406030204" pitchFamily="18" charset="0"/>
                              <a:ea typeface="Calibri"/>
                              <a:cs typeface="Calibri"/>
                            </a:rPr>
                            <m:t>𝑑</m:t>
                          </m:r>
                          <m:r>
                            <a:rPr lang="en-US" sz="1600" i="1" dirty="0" smtClean="0">
                              <a:latin typeface="Cambria Math" panose="02040503050406030204" pitchFamily="18" charset="0"/>
                              <a:ea typeface="Calibri"/>
                              <a:cs typeface="Calibri"/>
                            </a:rPr>
                            <m:t>2</m:t>
                          </m:r>
                        </m:e>
                      </m:d>
                    </m:oMath>
                  </a14:m>
                  <a:endParaRPr lang="en-US" sz="1600" dirty="0">
                    <a:latin typeface="Times New Roman"/>
                    <a:ea typeface="Calibri"/>
                    <a:cs typeface="Times New Roman"/>
                  </a:endParaRPr>
                </a:p>
              </p:txBody>
            </p:sp>
          </mc:Choice>
          <mc:Fallback xmlns="">
            <p:sp>
              <p:nvSpPr>
                <p:cNvPr id="208" name="Rectangle 207">
                  <a:extLst>
                    <a:ext uri="{FF2B5EF4-FFF2-40B4-BE49-F238E27FC236}">
                      <a16:creationId xmlns:a16="http://schemas.microsoft.com/office/drawing/2014/main" id="{B7C89BD7-B6D5-C649-8231-2ABB7EDC498C}"/>
                    </a:ext>
                  </a:extLst>
                </p:cNvPr>
                <p:cNvSpPr>
                  <a:spLocks noRot="1" noChangeAspect="1" noMove="1" noResize="1" noEditPoints="1" noAdjustHandles="1" noChangeArrowheads="1" noChangeShapeType="1" noTextEdit="1"/>
                </p:cNvSpPr>
                <p:nvPr/>
              </p:nvSpPr>
              <p:spPr>
                <a:xfrm>
                  <a:off x="3962745" y="4889199"/>
                  <a:ext cx="1807332" cy="784830"/>
                </a:xfrm>
                <a:prstGeom prst="rect">
                  <a:avLst/>
                </a:prstGeom>
                <a:blipFill>
                  <a:blip r:embed="rId6"/>
                  <a:stretch>
                    <a:fillRect/>
                  </a:stretch>
                </a:blipFill>
              </p:spPr>
              <p:txBody>
                <a:bodyPr/>
                <a:lstStyle/>
                <a:p>
                  <a:r>
                    <a:rPr lang="en-GB">
                      <a:noFill/>
                    </a:rPr>
                    <a:t> </a:t>
                  </a:r>
                </a:p>
              </p:txBody>
            </p:sp>
          </mc:Fallback>
        </mc:AlternateContent>
        <p:cxnSp>
          <p:nvCxnSpPr>
            <p:cNvPr id="209" name="Straight Connector 208">
              <a:extLst>
                <a:ext uri="{FF2B5EF4-FFF2-40B4-BE49-F238E27FC236}">
                  <a16:creationId xmlns:a16="http://schemas.microsoft.com/office/drawing/2014/main" id="{C2530981-27B8-BD4B-9598-C6E30F0610B4}"/>
                </a:ext>
              </a:extLst>
            </p:cNvPr>
            <p:cNvCxnSpPr>
              <a:cxnSpLocks/>
            </p:cNvCxnSpPr>
            <p:nvPr/>
          </p:nvCxnSpPr>
          <p:spPr bwMode="auto">
            <a:xfrm flipV="1">
              <a:off x="3659216" y="5297587"/>
              <a:ext cx="403917" cy="23698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7F942A07-E6FD-A34F-9905-AD4D21416404}"/>
                </a:ext>
              </a:extLst>
            </p:cNvPr>
            <p:cNvCxnSpPr>
              <a:cxnSpLocks/>
            </p:cNvCxnSpPr>
            <p:nvPr/>
          </p:nvCxnSpPr>
          <p:spPr bwMode="auto">
            <a:xfrm>
              <a:off x="3659216" y="5578811"/>
              <a:ext cx="41368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11" name="Rectangle 210">
                  <a:extLst>
                    <a:ext uri="{FF2B5EF4-FFF2-40B4-BE49-F238E27FC236}">
                      <a16:creationId xmlns:a16="http://schemas.microsoft.com/office/drawing/2014/main" id="{F014176C-A36F-6343-965B-8AA2EC59D93F}"/>
                    </a:ext>
                  </a:extLst>
                </p:cNvPr>
                <p:cNvSpPr/>
                <p:nvPr/>
              </p:nvSpPr>
              <p:spPr>
                <a:xfrm>
                  <a:off x="5707019" y="4885243"/>
                  <a:ext cx="1755890" cy="1523494"/>
                </a:xfrm>
                <a:prstGeom prst="rect">
                  <a:avLst/>
                </a:prstGeom>
                <a:noFill/>
              </p:spPr>
              <p:txBody>
                <a:bodyPr wrap="none" bIns="0">
                  <a:spAutoFit/>
                </a:bodyPr>
                <a:lstStyle/>
                <a:p>
                  <a:pPr indent="-342900">
                    <a:tabLst>
                      <a:tab pos="1198563" algn="l"/>
                      <a:tab pos="2395538" algn="l"/>
                    </a:tabLst>
                  </a:pPr>
                  <a:r>
                    <a:rPr lang="en-US" sz="1600" dirty="0"/>
                    <a:t> both </a:t>
                  </a:r>
                  <a14:m>
                    <m:oMath xmlns:m="http://schemas.openxmlformats.org/officeDocument/2006/math">
                      <m:sSub>
                        <m:sSubPr>
                          <m:ctrlPr>
                            <a:rPr lang="de-DE" sz="1600" b="0" i="1" dirty="0" smtClean="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b="0" i="1" dirty="0" smtClean="0">
                              <a:latin typeface="Cambria Math" panose="02040503050406030204" pitchFamily="18" charset="0"/>
                              <a:cs typeface="Times New Roman"/>
                            </a:rPr>
                            <m:t>1</m:t>
                          </m:r>
                        </m:sub>
                      </m:sSub>
                    </m:oMath>
                  </a14:m>
                  <a:r>
                    <a:rPr lang="en-US" sz="1600" dirty="0"/>
                    <a:t> and </a:t>
                  </a:r>
                  <a14:m>
                    <m:oMath xmlns:m="http://schemas.openxmlformats.org/officeDocument/2006/math">
                      <m:sSub>
                        <m:sSubPr>
                          <m:ctrlPr>
                            <a:rPr lang="de-DE" sz="1600" b="0" i="1" dirty="0" smtClean="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b="0" i="1" dirty="0" smtClean="0">
                              <a:latin typeface="Cambria Math" panose="02040503050406030204" pitchFamily="18" charset="0"/>
                              <a:cs typeface="Times New Roman"/>
                            </a:rPr>
                            <m:t>2</m:t>
                          </m:r>
                        </m:sub>
                      </m:sSub>
                    </m:oMath>
                  </a14:m>
                  <a:r>
                    <a:rPr lang="en-US" sz="1600" dirty="0"/>
                    <a:t>:</a:t>
                  </a:r>
                  <a:endParaRPr lang="en-US" sz="1600" baseline="30000" dirty="0">
                    <a:cs typeface="Times New Roman"/>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smtClean="0">
                          <a:solidFill>
                            <a:srgbClr val="000000"/>
                          </a:solidFill>
                          <a:latin typeface="Cambria Math" panose="02040503050406030204" pitchFamily="18" charset="0"/>
                          <a:cs typeface="Calibri"/>
                        </a:rPr>
                        <m:t>𝑙𝑜𝑐</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1</m:t>
                      </m:r>
                    </m:oMath>
                  </a14:m>
                  <a:endParaRPr lang="de-DE" sz="1600" i="1" dirty="0">
                    <a:solidFill>
                      <a:srgbClr val="000000"/>
                    </a:solidFill>
                    <a:latin typeface="Cambria Math" panose="02040503050406030204" pitchFamily="18" charset="0"/>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r>
                        <a:rPr lang="en-U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2</m:t>
                      </m:r>
                    </m:oMath>
                  </a14:m>
                  <a:endParaRPr lang="en-US" sz="1600" baseline="30000" dirty="0">
                    <a:solidFill>
                      <a:srgbClr val="000000"/>
                    </a:solidFill>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r>
                        <a:rPr lang="en-U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𝑐</m:t>
                      </m:r>
                      <m:r>
                        <a:rPr lang="en-US" sz="1600" i="1" dirty="0">
                          <a:solidFill>
                            <a:srgbClr val="000000"/>
                          </a:solidFill>
                          <a:latin typeface="Cambria Math" panose="02040503050406030204" pitchFamily="18" charset="0"/>
                          <a:cs typeface="Calibri"/>
                        </a:rPr>
                        <m:t>1)=</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1</m:t>
                      </m:r>
                    </m:oMath>
                  </a14:m>
                  <a:endParaRPr lang="en-US" sz="1600" dirty="0">
                    <a:solidFill>
                      <a:srgbClr val="000000"/>
                    </a:solidFill>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r>
                        <a:rPr lang="en-U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3</m:t>
                      </m:r>
                    </m:oMath>
                  </a14:m>
                  <a:endParaRPr lang="en-US" sz="1600" dirty="0">
                    <a:solidFill>
                      <a:srgbClr val="000000"/>
                    </a:solidFill>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smtClean="0">
                          <a:solidFill>
                            <a:srgbClr val="000000"/>
                          </a:solidFill>
                          <a:latin typeface="Cambria Math" panose="02040503050406030204" pitchFamily="18" charset="0"/>
                          <a:cs typeface="Calibri"/>
                        </a:rPr>
                        <m:t>𝑐𝑎𝑟𝑔𝑜</m:t>
                      </m:r>
                      <m:r>
                        <a:rPr lang="en-US" sz="1600" i="1" dirty="0" smtClean="0">
                          <a:solidFill>
                            <a:srgbClr val="000000"/>
                          </a:solidFill>
                          <a:latin typeface="Cambria Math" panose="02040503050406030204" pitchFamily="18" charset="0"/>
                          <a:cs typeface="Calibri"/>
                        </a:rPr>
                        <m:t>(</m:t>
                      </m:r>
                      <m:r>
                        <a:rPr lang="en-US" sz="1600" i="1" dirty="0" smtClean="0">
                          <a:solidFill>
                            <a:srgbClr val="000000"/>
                          </a:solidFill>
                          <a:latin typeface="Cambria Math" panose="02040503050406030204" pitchFamily="18" charset="0"/>
                          <a:cs typeface="Calibri"/>
                        </a:rPr>
                        <m:t>𝑟</m:t>
                      </m:r>
                      <m:r>
                        <a:rPr lang="en-US" sz="1600" i="1" dirty="0" smtClean="0">
                          <a:solidFill>
                            <a:srgbClr val="000000"/>
                          </a:solidFill>
                          <a:latin typeface="Cambria Math" panose="02040503050406030204" pitchFamily="18" charset="0"/>
                          <a:cs typeface="Calibri"/>
                        </a:rPr>
                        <m:t>1)=</m:t>
                      </m:r>
                      <m:r>
                        <a:rPr lang="en-US" sz="1600" i="1" dirty="0">
                          <a:solidFill>
                            <a:srgbClr val="000000"/>
                          </a:solidFill>
                          <a:latin typeface="Cambria Math" panose="02040503050406030204" pitchFamily="18" charset="0"/>
                          <a:cs typeface="Calibri"/>
                        </a:rPr>
                        <m:t>𝑛𝑖𝑙</m:t>
                      </m:r>
                    </m:oMath>
                  </a14:m>
                  <a:endParaRPr lang="en-US" sz="1600" dirty="0">
                    <a:solidFill>
                      <a:srgbClr val="000000"/>
                    </a:solidFill>
                    <a:cs typeface="Times New Roman"/>
                  </a:endParaRPr>
                </a:p>
              </p:txBody>
            </p:sp>
          </mc:Choice>
          <mc:Fallback xmlns="">
            <p:sp>
              <p:nvSpPr>
                <p:cNvPr id="211" name="Rectangle 210">
                  <a:extLst>
                    <a:ext uri="{FF2B5EF4-FFF2-40B4-BE49-F238E27FC236}">
                      <a16:creationId xmlns:a16="http://schemas.microsoft.com/office/drawing/2014/main" id="{F014176C-A36F-6343-965B-8AA2EC59D93F}"/>
                    </a:ext>
                  </a:extLst>
                </p:cNvPr>
                <p:cNvSpPr>
                  <a:spLocks noRot="1" noChangeAspect="1" noMove="1" noResize="1" noEditPoints="1" noAdjustHandles="1" noChangeArrowheads="1" noChangeShapeType="1" noTextEdit="1"/>
                </p:cNvSpPr>
                <p:nvPr/>
              </p:nvSpPr>
              <p:spPr>
                <a:xfrm>
                  <a:off x="5707019" y="4885243"/>
                  <a:ext cx="1755890" cy="1523494"/>
                </a:xfrm>
                <a:prstGeom prst="rect">
                  <a:avLst/>
                </a:prstGeom>
                <a:blipFill>
                  <a:blip r:embed="rId7"/>
                  <a:stretch>
                    <a:fillRect t="-833"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2" name="Content Placeholder 2">
                  <a:extLst>
                    <a:ext uri="{FF2B5EF4-FFF2-40B4-BE49-F238E27FC236}">
                      <a16:creationId xmlns:a16="http://schemas.microsoft.com/office/drawing/2014/main" id="{0BB4411B-7894-824B-862A-79317EFBCB0A}"/>
                    </a:ext>
                  </a:extLst>
                </p:cNvPr>
                <p:cNvSpPr txBox="1">
                  <a:spLocks/>
                </p:cNvSpPr>
                <p:nvPr/>
              </p:nvSpPr>
              <p:spPr bwMode="auto">
                <a:xfrm>
                  <a:off x="4866410" y="5857305"/>
                  <a:ext cx="888876" cy="291105"/>
                </a:xfrm>
                <a:prstGeom prst="rect">
                  <a:avLst/>
                </a:prstGeom>
                <a:noFill/>
                <a:ln>
                  <a:noFill/>
                </a:ln>
                <a:extLst>
                  <a:ext uri="{FAA26D3D-D897-4be2-8F04-BA451C77F1D7}">
                    <ma14:placeholderFlag xmlns="" xmlns:ma14="http://schemas.microsoft.com/office/mac/drawingml/2011/main" val="1"/>
                  </a:ex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vert="horz" wrap="none" lIns="90487" tIns="44450" rIns="90487" bIns="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0">
                    <a:buNone/>
                  </a:pPr>
                  <a:r>
                    <a:rPr lang="en-US" sz="1600" dirty="0">
                      <a:cs typeface="Times New Roman"/>
                    </a:rPr>
                    <a:t>From </a:t>
                  </a:r>
                  <a14:m>
                    <m:oMath xmlns:m="http://schemas.openxmlformats.org/officeDocument/2006/math">
                      <m:sSub>
                        <m:sSubPr>
                          <m:ctrlPr>
                            <a:rPr lang="de-DE" sz="1600" i="1" dirty="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i="1" dirty="0">
                              <a:latin typeface="Cambria Math" panose="02040503050406030204" pitchFamily="18" charset="0"/>
                              <a:cs typeface="Times New Roman"/>
                            </a:rPr>
                            <m:t>0</m:t>
                          </m:r>
                        </m:sub>
                      </m:sSub>
                    </m:oMath>
                  </a14:m>
                  <a:endParaRPr lang="en-US" sz="1600" i="1" dirty="0">
                    <a:cs typeface="Times New Roman"/>
                  </a:endParaRPr>
                </a:p>
              </p:txBody>
            </p:sp>
          </mc:Choice>
          <mc:Fallback xmlns="">
            <p:sp>
              <p:nvSpPr>
                <p:cNvPr id="212" name="Content Placeholder 2">
                  <a:extLst>
                    <a:ext uri="{FF2B5EF4-FFF2-40B4-BE49-F238E27FC236}">
                      <a16:creationId xmlns:a16="http://schemas.microsoft.com/office/drawing/2014/main" id="{0BB4411B-7894-824B-862A-79317EFBCB0A}"/>
                    </a:ext>
                  </a:extLst>
                </p:cNvPr>
                <p:cNvSpPr txBox="1">
                  <a:spLocks noRot="1" noChangeAspect="1" noMove="1" noResize="1" noEditPoints="1" noAdjustHandles="1" noChangeArrowheads="1" noChangeShapeType="1" noTextEdit="1"/>
                </p:cNvSpPr>
                <p:nvPr/>
              </p:nvSpPr>
              <p:spPr bwMode="auto">
                <a:xfrm>
                  <a:off x="4866410" y="5857305"/>
                  <a:ext cx="888876" cy="291105"/>
                </a:xfrm>
                <a:prstGeom prst="rect">
                  <a:avLst/>
                </a:prstGeom>
                <a:blipFill>
                  <a:blip r:embed="rId8"/>
                  <a:stretch>
                    <a:fillRect l="-2941" t="-4167" b="-37500"/>
                  </a:stretch>
                </a:blip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sp>
          <p:nvSpPr>
            <p:cNvPr id="213" name="Left Brace 212">
              <a:extLst>
                <a:ext uri="{FF2B5EF4-FFF2-40B4-BE49-F238E27FC236}">
                  <a16:creationId xmlns:a16="http://schemas.microsoft.com/office/drawing/2014/main" id="{9612C41F-788F-0440-A8C8-5B9B3631E254}"/>
                </a:ext>
              </a:extLst>
            </p:cNvPr>
            <p:cNvSpPr/>
            <p:nvPr/>
          </p:nvSpPr>
          <p:spPr bwMode="auto">
            <a:xfrm>
              <a:off x="5698967" y="5774320"/>
              <a:ext cx="143164" cy="581762"/>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i="0" u="none" strike="noStrike" cap="none" normalizeH="0" baseline="0" dirty="0">
                <a:ln>
                  <a:noFill/>
                </a:ln>
                <a:solidFill>
                  <a:srgbClr val="081D58"/>
                </a:solidFill>
                <a:effectLst/>
                <a:latin typeface="Calibri"/>
              </a:endParaRPr>
            </a:p>
          </p:txBody>
        </p:sp>
        <p:cxnSp>
          <p:nvCxnSpPr>
            <p:cNvPr id="214" name="Straight Connector 213">
              <a:extLst>
                <a:ext uri="{FF2B5EF4-FFF2-40B4-BE49-F238E27FC236}">
                  <a16:creationId xmlns:a16="http://schemas.microsoft.com/office/drawing/2014/main" id="{184349A6-13EF-054F-AB19-6AB00538033B}"/>
                </a:ext>
              </a:extLst>
            </p:cNvPr>
            <p:cNvCxnSpPr>
              <a:cxnSpLocks/>
            </p:cNvCxnSpPr>
            <p:nvPr/>
          </p:nvCxnSpPr>
          <p:spPr bwMode="auto">
            <a:xfrm>
              <a:off x="5686684" y="5306345"/>
              <a:ext cx="14358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A8FDD6A3-CBF1-384E-AAEE-9D8BB7211028}"/>
                </a:ext>
              </a:extLst>
            </p:cNvPr>
            <p:cNvCxnSpPr>
              <a:cxnSpLocks/>
            </p:cNvCxnSpPr>
            <p:nvPr/>
          </p:nvCxnSpPr>
          <p:spPr bwMode="auto">
            <a:xfrm>
              <a:off x="5694737" y="5577409"/>
              <a:ext cx="14739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16" name="Group 215">
            <a:extLst>
              <a:ext uri="{FF2B5EF4-FFF2-40B4-BE49-F238E27FC236}">
                <a16:creationId xmlns:a16="http://schemas.microsoft.com/office/drawing/2014/main" id="{12AE0C1D-1313-8243-9295-908F002256F7}"/>
              </a:ext>
            </a:extLst>
          </p:cNvPr>
          <p:cNvGrpSpPr/>
          <p:nvPr/>
        </p:nvGrpSpPr>
        <p:grpSpPr>
          <a:xfrm>
            <a:off x="7653323" y="4794236"/>
            <a:ext cx="807213" cy="977307"/>
            <a:chOff x="6431883" y="5329492"/>
            <a:chExt cx="2422247" cy="977307"/>
          </a:xfrm>
        </p:grpSpPr>
        <p:cxnSp>
          <p:nvCxnSpPr>
            <p:cNvPr id="217" name="Straight Connector 216">
              <a:extLst>
                <a:ext uri="{FF2B5EF4-FFF2-40B4-BE49-F238E27FC236}">
                  <a16:creationId xmlns:a16="http://schemas.microsoft.com/office/drawing/2014/main" id="{333D25BE-FECD-DB42-9010-5704ACC31746}"/>
                </a:ext>
              </a:extLst>
            </p:cNvPr>
            <p:cNvCxnSpPr>
              <a:cxnSpLocks/>
              <a:endCxn id="220" idx="0"/>
            </p:cNvCxnSpPr>
            <p:nvPr/>
          </p:nvCxnSpPr>
          <p:spPr bwMode="auto">
            <a:xfrm>
              <a:off x="6431883" y="5329492"/>
              <a:ext cx="2422246" cy="51983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059091A0-C4E6-084E-AF0C-0F16F9A4F99C}"/>
                </a:ext>
              </a:extLst>
            </p:cNvPr>
            <p:cNvCxnSpPr>
              <a:cxnSpLocks/>
              <a:endCxn id="220" idx="0"/>
            </p:cNvCxnSpPr>
            <p:nvPr/>
          </p:nvCxnSpPr>
          <p:spPr bwMode="auto">
            <a:xfrm>
              <a:off x="6431883" y="5849330"/>
              <a:ext cx="242224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6F121749-7417-F94F-8C68-3D84D5A7CA79}"/>
                </a:ext>
              </a:extLst>
            </p:cNvPr>
            <p:cNvCxnSpPr>
              <a:cxnSpLocks/>
              <a:endCxn id="220" idx="0"/>
            </p:cNvCxnSpPr>
            <p:nvPr/>
          </p:nvCxnSpPr>
          <p:spPr bwMode="auto">
            <a:xfrm flipV="1">
              <a:off x="7283656" y="5849330"/>
              <a:ext cx="1570474" cy="45746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220" name="Rectangle 219">
                <a:extLst>
                  <a:ext uri="{FF2B5EF4-FFF2-40B4-BE49-F238E27FC236}">
                    <a16:creationId xmlns:a16="http://schemas.microsoft.com/office/drawing/2014/main" id="{F5EF114B-5F49-154E-ABAD-1C025130B9E2}"/>
                  </a:ext>
                </a:extLst>
              </p:cNvPr>
              <p:cNvSpPr/>
              <p:nvPr/>
            </p:nvSpPr>
            <p:spPr>
              <a:xfrm rot="16200000">
                <a:off x="7866559" y="5190964"/>
                <a:ext cx="1434175" cy="246221"/>
              </a:xfrm>
              <a:prstGeom prst="rect">
                <a:avLst/>
              </a:prstGeom>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FFC000"/>
                          </a:solidFill>
                          <a:latin typeface="Cambria Math" panose="02040503050406030204" pitchFamily="18" charset="0"/>
                          <a:cs typeface="Calibri"/>
                        </a:rPr>
                        <m:t>𝑡𝑎𝑘𝑒</m:t>
                      </m:r>
                      <m:d>
                        <m:dPr>
                          <m:ctrlPr>
                            <a:rPr lang="en-US" sz="1600" i="1" dirty="0" smtClean="0">
                              <a:solidFill>
                                <a:srgbClr val="FFC000"/>
                              </a:solidFill>
                              <a:latin typeface="Cambria Math" panose="02040503050406030204" pitchFamily="18" charset="0"/>
                              <a:cs typeface="Calibri"/>
                            </a:rPr>
                          </m:ctrlPr>
                        </m:dPr>
                        <m:e>
                          <m:r>
                            <a:rPr lang="en-US" sz="1600" i="1" dirty="0">
                              <a:solidFill>
                                <a:srgbClr val="FFC000"/>
                              </a:solidFill>
                              <a:latin typeface="Cambria Math" panose="02040503050406030204" pitchFamily="18" charset="0"/>
                              <a:cs typeface="Calibri"/>
                            </a:rPr>
                            <m:t>𝑟</m:t>
                          </m:r>
                          <m:r>
                            <a:rPr lang="en-US" sz="1600" i="1" dirty="0">
                              <a:solidFill>
                                <a:srgbClr val="FFC000"/>
                              </a:solidFill>
                              <a:latin typeface="Cambria Math" panose="02040503050406030204" pitchFamily="18" charset="0"/>
                              <a:cs typeface="Calibri"/>
                            </a:rPr>
                            <m:t>1,</m:t>
                          </m:r>
                          <m:r>
                            <a:rPr lang="en-US" sz="1600" i="1" dirty="0">
                              <a:solidFill>
                                <a:srgbClr val="FFC000"/>
                              </a:solidFill>
                              <a:latin typeface="Cambria Math" panose="02040503050406030204" pitchFamily="18" charset="0"/>
                              <a:cs typeface="Calibri"/>
                            </a:rPr>
                            <m:t>𝑐</m:t>
                          </m:r>
                          <m:r>
                            <a:rPr lang="en-US" sz="1600" i="1" dirty="0">
                              <a:solidFill>
                                <a:srgbClr val="FFC000"/>
                              </a:solidFill>
                              <a:latin typeface="Cambria Math" panose="02040503050406030204" pitchFamily="18" charset="0"/>
                              <a:cs typeface="Calibri"/>
                            </a:rPr>
                            <m:t>1,</m:t>
                          </m:r>
                          <m:r>
                            <a:rPr lang="en-US" sz="1600" i="1" dirty="0">
                              <a:solidFill>
                                <a:srgbClr val="FFC000"/>
                              </a:solidFill>
                              <a:latin typeface="Cambria Math" panose="02040503050406030204" pitchFamily="18" charset="0"/>
                              <a:cs typeface="Calibri"/>
                            </a:rPr>
                            <m:t>𝑑</m:t>
                          </m:r>
                          <m:r>
                            <a:rPr lang="en-US" sz="1600" i="1" dirty="0">
                              <a:solidFill>
                                <a:srgbClr val="FFC000"/>
                              </a:solidFill>
                              <a:latin typeface="Cambria Math" panose="02040503050406030204" pitchFamily="18" charset="0"/>
                              <a:cs typeface="Calibri"/>
                            </a:rPr>
                            <m:t>1</m:t>
                          </m:r>
                        </m:e>
                      </m:d>
                    </m:oMath>
                  </m:oMathPara>
                </a14:m>
                <a:endParaRPr lang="en-US" sz="1600" dirty="0">
                  <a:solidFill>
                    <a:srgbClr val="FFC000"/>
                  </a:solidFill>
                </a:endParaRPr>
              </a:p>
            </p:txBody>
          </p:sp>
        </mc:Choice>
        <mc:Fallback xmlns="">
          <p:sp>
            <p:nvSpPr>
              <p:cNvPr id="220" name="Rectangle 219">
                <a:extLst>
                  <a:ext uri="{FF2B5EF4-FFF2-40B4-BE49-F238E27FC236}">
                    <a16:creationId xmlns:a16="http://schemas.microsoft.com/office/drawing/2014/main" id="{F5EF114B-5F49-154E-ABAD-1C025130B9E2}"/>
                  </a:ext>
                </a:extLst>
              </p:cNvPr>
              <p:cNvSpPr>
                <a:spLocks noRot="1" noChangeAspect="1" noMove="1" noResize="1" noEditPoints="1" noAdjustHandles="1" noChangeArrowheads="1" noChangeShapeType="1" noTextEdit="1"/>
              </p:cNvSpPr>
              <p:nvPr/>
            </p:nvSpPr>
            <p:spPr>
              <a:xfrm rot="16200000">
                <a:off x="7866559" y="5190964"/>
                <a:ext cx="1434175" cy="246221"/>
              </a:xfrm>
              <a:prstGeom prst="rect">
                <a:avLst/>
              </a:prstGeom>
              <a:blipFill>
                <a:blip r:embed="rId9"/>
                <a:stretch>
                  <a:fillRect b="-2632"/>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16EFFCF8-300D-EF4C-B487-45A7540E834F}"/>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7748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12"/>
          </p:nvPr>
        </p:nvSpPr>
        <p:spPr/>
        <p:txBody>
          <a:bodyPr/>
          <a:lstStyle/>
          <a:p>
            <a:fld id="{67C9959E-8E6B-B04C-9955-EA096F41CA7A}" type="slidenum">
              <a:rPr lang="en-GB" smtClean="0"/>
              <a:t>108</a:t>
            </a:fld>
            <a:endParaRPr lang="en-GB"/>
          </a:p>
        </p:txBody>
      </p:sp>
      <p:sp>
        <p:nvSpPr>
          <p:cNvPr id="104" name="Title 1"/>
          <p:cNvSpPr>
            <a:spLocks noGrp="1"/>
          </p:cNvSpPr>
          <p:nvPr>
            <p:ph type="title" idx="4294967295"/>
          </p:nvPr>
        </p:nvSpPr>
        <p:spPr>
          <a:xfrm>
            <a:off x="719138" y="1019175"/>
            <a:ext cx="8424862" cy="574675"/>
          </a:xfrm>
        </p:spPr>
        <p:txBody>
          <a:bodyPr>
            <a:normAutofit/>
          </a:bodyPr>
          <a:lstStyle/>
          <a:p>
            <a:r>
              <a:rPr lang="en-US" dirty="0"/>
              <a:t>Example</a:t>
            </a:r>
          </a:p>
        </p:txBody>
      </p:sp>
      <p:sp>
        <p:nvSpPr>
          <p:cNvPr id="302" name="Rectangle 301">
            <a:extLst>
              <a:ext uri="{FF2B5EF4-FFF2-40B4-BE49-F238E27FC236}">
                <a16:creationId xmlns:a16="http://schemas.microsoft.com/office/drawing/2014/main" id="{7C9112E4-B5FF-1E45-9747-7C805927185A}"/>
              </a:ext>
            </a:extLst>
          </p:cNvPr>
          <p:cNvSpPr/>
          <p:nvPr/>
        </p:nvSpPr>
        <p:spPr>
          <a:xfrm>
            <a:off x="253605" y="1113056"/>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993589" y="2200434"/>
            <a:ext cx="5143739" cy="1052392"/>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6FC8A15F-B6A6-284A-997F-27D73C089ACD}"/>
                  </a:ext>
                </a:extLst>
              </p:cNvPr>
              <p:cNvSpPr/>
              <p:nvPr/>
            </p:nvSpPr>
            <p:spPr>
              <a:xfrm>
                <a:off x="253605" y="3454372"/>
                <a:ext cx="2819992" cy="171790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𝑞𝑢𝑒𝑢𝑒</m:t>
                    </m:r>
                    <m:r>
                      <a:rPr lang="en-US" sz="1600" i="1" dirty="0" smtClean="0">
                        <a:latin typeface="Cambria Math" panose="02040503050406030204" pitchFamily="18" charset="0"/>
                        <a:cs typeface="Times New Roman"/>
                      </a:rPr>
                      <m:t> =</m:t>
                    </m:r>
                    <m:d>
                      <m:dPr>
                        <m:begChr m:val="{"/>
                        <m:endChr m:val="}"/>
                        <m:ctrlPr>
                          <a:rPr lang="de-DE" sz="1600" b="0" i="1" dirty="0" smtClean="0">
                            <a:latin typeface="Cambria Math" panose="02040503050406030204" pitchFamily="18" charset="0"/>
                            <a:cs typeface="Times New Roman"/>
                          </a:rPr>
                        </m:ctrlPr>
                      </m:dPr>
                      <m:e>
                        <m:r>
                          <a:rPr lang="de-DE" sz="1600" b="0" i="1" dirty="0" smtClean="0">
                            <a:latin typeface="Cambria Math" panose="02040503050406030204" pitchFamily="18" charset="0"/>
                            <a:cs typeface="Times New Roman"/>
                          </a:rPr>
                          <m:t>𝑙𝑜𝑐</m:t>
                        </m:r>
                        <m:d>
                          <m:dPr>
                            <m:ctrlPr>
                              <a:rPr lang="de-DE" sz="1600" b="0" i="1" dirty="0" smtClean="0">
                                <a:latin typeface="Cambria Math" panose="02040503050406030204" pitchFamily="18" charset="0"/>
                                <a:cs typeface="Times New Roman"/>
                              </a:rPr>
                            </m:ctrlPr>
                          </m:dPr>
                          <m:e>
                            <m:r>
                              <a:rPr lang="de-DE" sz="1600" b="0" i="1" dirty="0" smtClean="0">
                                <a:latin typeface="Cambria Math" panose="02040503050406030204" pitchFamily="18" charset="0"/>
                                <a:cs typeface="Times New Roman"/>
                              </a:rPr>
                              <m:t>𝑐</m:t>
                            </m:r>
                            <m:r>
                              <a:rPr lang="de-DE" sz="1600" b="0" i="1" dirty="0" smtClean="0">
                                <a:latin typeface="Cambria Math" panose="02040503050406030204" pitchFamily="18" charset="0"/>
                                <a:cs typeface="Times New Roman"/>
                              </a:rPr>
                              <m:t>1</m:t>
                            </m:r>
                          </m:e>
                        </m:d>
                        <m:r>
                          <a:rPr lang="de-DE" sz="1600" b="0" i="1" dirty="0" smtClean="0">
                            <a:latin typeface="Cambria Math" panose="02040503050406030204" pitchFamily="18" charset="0"/>
                            <a:cs typeface="Times New Roman"/>
                          </a:rPr>
                          <m:t>=</m:t>
                        </m:r>
                        <m:r>
                          <a:rPr lang="de-DE" sz="1600" b="0" i="1" dirty="0" smtClean="0">
                            <a:latin typeface="Cambria Math" panose="02040503050406030204" pitchFamily="18" charset="0"/>
                            <a:cs typeface="Times New Roman"/>
                          </a:rPr>
                          <m:t>𝑑</m:t>
                        </m:r>
                        <m:r>
                          <a:rPr lang="de-DE" sz="1600" b="0" i="1" dirty="0" smtClean="0">
                            <a:latin typeface="Cambria Math" panose="02040503050406030204" pitchFamily="18" charset="0"/>
                            <a:cs typeface="Times New Roman"/>
                          </a:rPr>
                          <m:t>1</m:t>
                        </m:r>
                      </m:e>
                    </m:d>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𝐿𝑎𝑛𝑑𝑚𝑎𝑟𝑘𝑠</m:t>
                    </m:r>
                    <m:r>
                      <a:rPr lang="en-US" sz="1600" i="1" dirty="0" smtClean="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𝑅</m:t>
                    </m:r>
                    <m:r>
                      <a:rPr lang="de-DE" sz="1600" b="0" i="1" dirty="0" smtClean="0">
                        <a:latin typeface="Cambria Math" panose="02040503050406030204" pitchFamily="18" charset="0"/>
                        <a:cs typeface="Times New Roman"/>
                      </a:rPr>
                      <m:t>=</m:t>
                    </m:r>
                    <m:r>
                      <a:rPr lang="en-US" sz="1600" i="1" dirty="0" smtClean="0">
                        <a:latin typeface="Cambria Math" panose="02040503050406030204" pitchFamily="18" charset="0"/>
                        <a:cs typeface="Times New Roman"/>
                      </a:rPr>
                      <m:t>{</m:t>
                    </m:r>
                    <m:r>
                      <a:rPr lang="de-DE" sz="1600" b="0" i="1" dirty="0" smtClean="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b="0" i="1" dirty="0" smtClean="0">
                        <a:latin typeface="Cambria Math" panose="02040503050406030204" pitchFamily="18" charset="0"/>
                        <a:cs typeface="Calibri"/>
                      </a:rPr>
                      <m:t>           </m:t>
                    </m:r>
                    <m:r>
                      <a:rPr lang="de-DE" sz="1600" b="0" i="1" dirty="0" smtClean="0">
                        <a:latin typeface="Cambria Math" panose="02040503050406030204" pitchFamily="18" charset="0"/>
                        <a:cs typeface="Calibri"/>
                      </a:rPr>
                      <m:t>𝑡𝑎𝑘𝑒</m:t>
                    </m:r>
                    <m:d>
                      <m:dPr>
                        <m:ctrlPr>
                          <a:rPr lang="en-US" sz="1600" b="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b="0" i="1" dirty="0" smtClean="0">
                        <a:latin typeface="Cambria Math" panose="02040503050406030204" pitchFamily="18" charset="0"/>
                        <a:cs typeface="Calibri"/>
                      </a:rPr>
                      <m:t>           </m:t>
                    </m:r>
                    <m:r>
                      <a:rPr lang="de-DE" sz="1600" b="0" i="1" dirty="0" smtClean="0">
                        <a:latin typeface="Cambria Math" panose="02040503050406030204" pitchFamily="18" charset="0"/>
                        <a:cs typeface="Calibri"/>
                      </a:rPr>
                      <m:t>𝑡𝑎𝑘𝑒</m:t>
                    </m:r>
                    <m:d>
                      <m:dPr>
                        <m:ctrlPr>
                          <a:rPr lang="en-US" sz="1600" b="0" i="1" dirty="0" smtClean="0">
                            <a:latin typeface="Cambria Math" panose="02040503050406030204" pitchFamily="18" charset="0"/>
                            <a:cs typeface="Calibri"/>
                          </a:rPr>
                        </m:ctrlPr>
                      </m:dPr>
                      <m:e>
                        <m:r>
                          <a:rPr lang="en-US" sz="1600" i="1" dirty="0" smtClean="0">
                            <a:latin typeface="Cambria Math" panose="02040503050406030204" pitchFamily="18" charset="0"/>
                            <a:cs typeface="Calibri"/>
                          </a:rPr>
                          <m:t>𝑟</m:t>
                        </m:r>
                        <m:r>
                          <a:rPr lang="en-US" sz="1600" i="1" dirty="0" smtClean="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smtClean="0">
                            <a:latin typeface="Cambria Math" panose="02040503050406030204" pitchFamily="18" charset="0"/>
                            <a:cs typeface="Calibri"/>
                          </a:rPr>
                          <m:t>𝑐</m:t>
                        </m:r>
                        <m:r>
                          <a:rPr lang="en-US" sz="1600" i="1" dirty="0" smtClean="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a:p>
                <a:pPr indent="-57150">
                  <a:spcBef>
                    <a:spcPts val="400"/>
                  </a:spcBef>
                </a:pPr>
                <a:r>
                  <a:rPr lang="de-DE" sz="1600" dirty="0">
                    <a:cs typeface="Calibri"/>
                  </a:rPr>
                  <a:t> </a:t>
                </a:r>
                <a14:m>
                  <m:oMath xmlns:m="http://schemas.openxmlformats.org/officeDocument/2006/math">
                    <m:r>
                      <a:rPr lang="de-DE" sz="1600" i="1">
                        <a:latin typeface="Cambria Math" panose="02040503050406030204" pitchFamily="18" charset="0"/>
                        <a:cs typeface="Calibri"/>
                      </a:rPr>
                      <m:t>𝑁</m:t>
                    </m:r>
                    <m:r>
                      <a:rPr lang="de-DE" sz="1600" i="1">
                        <a:latin typeface="Cambria Math" panose="02040503050406030204" pitchFamily="18" charset="0"/>
                        <a:cs typeface="Calibri"/>
                      </a:rPr>
                      <m:t>=</m:t>
                    </m:r>
                    <m:d>
                      <m:dPr>
                        <m:begChr m:val="{"/>
                        <m:endChr m:val="}"/>
                        <m:ctrlPr>
                          <a:rPr lang="de-DE" sz="1600" i="1">
                            <a:latin typeface="Cambria Math" panose="02040503050406030204" pitchFamily="18" charset="0"/>
                            <a:cs typeface="Calibri"/>
                          </a:rPr>
                        </m:ctrlPr>
                      </m:dPr>
                      <m:e>
                        <m:r>
                          <a:rPr lang="de-DE" sz="1600" i="1" smtClean="0">
                            <a:solidFill>
                              <a:srgbClr val="FFC000"/>
                            </a:solidFill>
                            <a:latin typeface="Cambria Math" panose="02040503050406030204" pitchFamily="18" charset="0"/>
                            <a:cs typeface="Calibri"/>
                          </a:rPr>
                          <m:t>𝑡𝑎𝑘𝑒</m:t>
                        </m:r>
                        <m:d>
                          <m:dPr>
                            <m:ctrlPr>
                              <a:rPr lang="de-DE" sz="1600" i="1">
                                <a:solidFill>
                                  <a:srgbClr val="FFC000"/>
                                </a:solidFill>
                                <a:latin typeface="Cambria Math" panose="02040503050406030204" pitchFamily="18" charset="0"/>
                                <a:cs typeface="Calibri"/>
                              </a:rPr>
                            </m:ctrlPr>
                          </m:dPr>
                          <m:e>
                            <m:r>
                              <a:rPr lang="de-DE" sz="1600" i="1">
                                <a:solidFill>
                                  <a:srgbClr val="FFC000"/>
                                </a:solidFill>
                                <a:latin typeface="Cambria Math" panose="02040503050406030204" pitchFamily="18" charset="0"/>
                                <a:cs typeface="Calibri"/>
                              </a:rPr>
                              <m:t>𝑟</m:t>
                            </m:r>
                            <m:r>
                              <a:rPr lang="de-DE" sz="1600" i="1">
                                <a:solidFill>
                                  <a:srgbClr val="FFC000"/>
                                </a:solidFill>
                                <a:latin typeface="Cambria Math" panose="02040503050406030204" pitchFamily="18" charset="0"/>
                                <a:cs typeface="Calibri"/>
                              </a:rPr>
                              <m:t>1,</m:t>
                            </m:r>
                            <m:r>
                              <a:rPr lang="de-DE" sz="1600" i="1">
                                <a:solidFill>
                                  <a:srgbClr val="FFC000"/>
                                </a:solidFill>
                                <a:latin typeface="Cambria Math" panose="02040503050406030204" pitchFamily="18" charset="0"/>
                                <a:cs typeface="Calibri"/>
                              </a:rPr>
                              <m:t>𝑑</m:t>
                            </m:r>
                            <m:r>
                              <a:rPr lang="de-DE" sz="1600" i="1">
                                <a:solidFill>
                                  <a:srgbClr val="FFC000"/>
                                </a:solidFill>
                                <a:latin typeface="Cambria Math" panose="02040503050406030204" pitchFamily="18" charset="0"/>
                                <a:cs typeface="Calibri"/>
                              </a:rPr>
                              <m:t>1,</m:t>
                            </m:r>
                            <m:r>
                              <a:rPr lang="de-DE" sz="1600" i="1">
                                <a:solidFill>
                                  <a:srgbClr val="FFC000"/>
                                </a:solidFill>
                                <a:latin typeface="Cambria Math" panose="02040503050406030204" pitchFamily="18" charset="0"/>
                                <a:cs typeface="Calibri"/>
                              </a:rPr>
                              <m:t>𝑐</m:t>
                            </m:r>
                            <m:r>
                              <a:rPr lang="de-DE" sz="1600" i="1">
                                <a:solidFill>
                                  <a:srgbClr val="FFC000"/>
                                </a:solidFill>
                                <a:latin typeface="Cambria Math" panose="02040503050406030204" pitchFamily="18" charset="0"/>
                                <a:cs typeface="Calibri"/>
                              </a:rPr>
                              <m:t>1</m:t>
                            </m:r>
                          </m:e>
                        </m:d>
                      </m:e>
                    </m:d>
                  </m:oMath>
                </a14:m>
                <a:endParaRPr lang="en-US" sz="1600" dirty="0">
                  <a:cs typeface="Calibri"/>
                </a:endParaRPr>
              </a:p>
            </p:txBody>
          </p:sp>
        </mc:Choice>
        <mc:Fallback xmlns="">
          <p:sp>
            <p:nvSpPr>
              <p:cNvPr id="155" name="Rectangle 154">
                <a:extLst>
                  <a:ext uri="{FF2B5EF4-FFF2-40B4-BE49-F238E27FC236}">
                    <a16:creationId xmlns:a16="http://schemas.microsoft.com/office/drawing/2014/main" id="{6FC8A15F-B6A6-284A-997F-27D73C089ACD}"/>
                  </a:ext>
                </a:extLst>
              </p:cNvPr>
              <p:cNvSpPr>
                <a:spLocks noRot="1" noChangeAspect="1" noMove="1" noResize="1" noEditPoints="1" noAdjustHandles="1" noChangeArrowheads="1" noChangeShapeType="1" noTextEdit="1"/>
              </p:cNvSpPr>
              <p:nvPr/>
            </p:nvSpPr>
            <p:spPr>
              <a:xfrm>
                <a:off x="253605" y="3454372"/>
                <a:ext cx="2819992" cy="1717906"/>
              </a:xfrm>
              <a:prstGeom prst="rect">
                <a:avLst/>
              </a:prstGeom>
              <a:blipFill>
                <a:blip r:embed="rId2"/>
                <a:stretch>
                  <a:fillRect/>
                </a:stretch>
              </a:blip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C591E15-92FF-934B-9FA4-418F7F558CD3}"/>
                  </a:ext>
                </a:extLst>
              </p:cNvPr>
              <p:cNvSpPr txBox="1"/>
              <p:nvPr/>
            </p:nvSpPr>
            <p:spPr>
              <a:xfrm>
                <a:off x="3472431" y="4756779"/>
                <a:ext cx="2337884" cy="1077218"/>
              </a:xfrm>
              <a:prstGeom prst="rect">
                <a:avLst/>
              </a:prstGeom>
              <a:noFill/>
            </p:spPr>
            <p:txBody>
              <a:bodyPr wrap="none" rtlCol="0">
                <a:spAutoFit/>
              </a:bodyPr>
              <a:lstStyle/>
              <a:p>
                <a:pPr marL="6350"/>
                <a:r>
                  <a:rPr lang="en-US" sz="1600" dirty="0">
                    <a:solidFill>
                      <a:srgbClr val="FFC000"/>
                    </a:solidFill>
                  </a:rPr>
                  <a:t> </a:t>
                </a:r>
                <a14:m>
                  <m:oMath xmlns:m="http://schemas.openxmlformats.org/officeDocument/2006/math">
                    <m:r>
                      <a:rPr lang="en-US" sz="1600" i="1" dirty="0">
                        <a:solidFill>
                          <a:srgbClr val="FFC000"/>
                        </a:solidFill>
                        <a:latin typeface="Cambria Math" panose="02040503050406030204" pitchFamily="18" charset="0"/>
                      </a:rPr>
                      <m:t>𝑡𝑎𝑘𝑒</m:t>
                    </m:r>
                    <m:d>
                      <m:dPr>
                        <m:ctrlPr>
                          <a:rPr lang="en-US" sz="1600" i="1" dirty="0">
                            <a:solidFill>
                              <a:srgbClr val="FFC000"/>
                            </a:solidFill>
                            <a:latin typeface="Cambria Math" panose="02040503050406030204" pitchFamily="18" charset="0"/>
                          </a:rPr>
                        </m:ctrlPr>
                      </m:dPr>
                      <m:e>
                        <m:r>
                          <a:rPr lang="ro-RO" sz="1600" i="1" dirty="0" err="1">
                            <a:solidFill>
                              <a:srgbClr val="FFC000"/>
                            </a:solidFill>
                            <a:latin typeface="Cambria Math" panose="02040503050406030204" pitchFamily="18" charset="0"/>
                          </a:rPr>
                          <m:t>𝑟</m:t>
                        </m:r>
                        <m:r>
                          <a:rPr lang="de-DE" sz="1600" b="0" i="1" dirty="0" smtClean="0">
                            <a:solidFill>
                              <a:srgbClr val="FFC000"/>
                            </a:solidFill>
                            <a:latin typeface="Cambria Math" panose="02040503050406030204" pitchFamily="18" charset="0"/>
                          </a:rPr>
                          <m:t>1</m:t>
                        </m:r>
                        <m:r>
                          <a:rPr lang="ro-RO" sz="1600" i="1" dirty="0" err="1">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m:t>
                        </m:r>
                        <m:r>
                          <a:rPr lang="de-DE" sz="1600" b="0" i="1" dirty="0" smtClean="0">
                            <a:solidFill>
                              <a:srgbClr val="FFC000"/>
                            </a:solidFill>
                            <a:latin typeface="Cambria Math" panose="02040503050406030204" pitchFamily="18" charset="0"/>
                          </a:rPr>
                          <m:t>𝑐</m:t>
                        </m:r>
                        <m:r>
                          <a:rPr lang="de-DE" sz="1600" b="0" i="1" dirty="0" smtClean="0">
                            <a:solidFill>
                              <a:srgbClr val="FFC000"/>
                            </a:solidFill>
                            <a:latin typeface="Cambria Math" panose="02040503050406030204" pitchFamily="18" charset="0"/>
                          </a:rPr>
                          <m:t>1 </m:t>
                        </m:r>
                      </m:e>
                    </m:d>
                  </m:oMath>
                </a14:m>
                <a:endParaRPr lang="de-DE" sz="1600" dirty="0">
                  <a:solidFill>
                    <a:srgbClr val="FFC000"/>
                  </a:solidFill>
                </a:endParaRPr>
              </a:p>
              <a:p>
                <a:pPr marL="6350"/>
                <a:r>
                  <a:rPr lang="ro-RO" sz="1600" dirty="0">
                    <a:solidFill>
                      <a:srgbClr val="FFC000"/>
                    </a:solidFill>
                  </a:rPr>
                  <a:t>     pre: </a:t>
                </a:r>
                <a14:m>
                  <m:oMath xmlns:m="http://schemas.openxmlformats.org/officeDocument/2006/math">
                    <m:r>
                      <a:rPr lang="ro-RO" sz="1600" i="1" dirty="0">
                        <a:solidFill>
                          <a:srgbClr val="FFC000"/>
                        </a:solidFill>
                        <a:latin typeface="Cambria Math" panose="02040503050406030204" pitchFamily="18" charset="0"/>
                      </a:rPr>
                      <m:t>𝑐𝑎𝑟𝑔𝑜</m:t>
                    </m:r>
                    <m:d>
                      <m:dPr>
                        <m:ctrlPr>
                          <a:rPr lang="ro-RO"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cs typeface="Times New Roman"/>
                          </a:rPr>
                          <m:t>𝑟</m:t>
                        </m:r>
                        <m:r>
                          <a:rPr lang="de-DE" sz="1600" b="0" i="1" dirty="0" smtClean="0">
                            <a:solidFill>
                              <a:srgbClr val="FFC000"/>
                            </a:solidFill>
                            <a:latin typeface="Cambria Math" panose="02040503050406030204" pitchFamily="18" charset="0"/>
                            <a:cs typeface="Times New Roman"/>
                          </a:rPr>
                          <m:t>1</m:t>
                        </m:r>
                      </m:e>
                    </m:d>
                    <m:r>
                      <a:rPr lang="ro-RO" sz="1600" i="1" dirty="0">
                        <a:solidFill>
                          <a:srgbClr val="FFC000"/>
                        </a:solidFill>
                        <a:latin typeface="Cambria Math" panose="02040503050406030204" pitchFamily="18" charset="0"/>
                      </a:rPr>
                      <m:t>=</m:t>
                    </m:r>
                    <m:r>
                      <a:rPr lang="ro-RO" sz="1600" i="1" dirty="0" err="1">
                        <a:solidFill>
                          <a:srgbClr val="FFC000"/>
                        </a:solidFill>
                        <a:latin typeface="Cambria Math" panose="02040503050406030204" pitchFamily="18" charset="0"/>
                      </a:rPr>
                      <m:t>𝑛𝑖𝑙</m:t>
                    </m:r>
                    <m:r>
                      <a:rPr lang="ro-RO" sz="1600" i="1" dirty="0">
                        <a:solidFill>
                          <a:srgbClr val="FFC000"/>
                        </a:solidFill>
                        <a:latin typeface="Cambria Math" panose="02040503050406030204" pitchFamily="18" charset="0"/>
                      </a:rPr>
                      <m:t>, </m:t>
                    </m:r>
                  </m:oMath>
                </a14:m>
                <a:br>
                  <a:rPr lang="de-DE" sz="1600" i="1" dirty="0">
                    <a:solidFill>
                      <a:srgbClr val="FFC000"/>
                    </a:solidFill>
                    <a:latin typeface="Cambria Math" panose="02040503050406030204" pitchFamily="18" charset="0"/>
                  </a:rPr>
                </a:br>
                <a:r>
                  <a:rPr lang="de-DE" sz="1600" i="1" dirty="0">
                    <a:solidFill>
                      <a:srgbClr val="FFC000"/>
                    </a:solidFill>
                    <a:latin typeface="Cambria Math" panose="02040503050406030204" pitchFamily="18" charset="0"/>
                  </a:rPr>
                  <a:t>              </a:t>
                </a:r>
                <a14:m>
                  <m:oMath xmlns:m="http://schemas.openxmlformats.org/officeDocument/2006/math">
                    <m:r>
                      <a:rPr lang="ro-RO" sz="1600" i="1" dirty="0">
                        <a:solidFill>
                          <a:srgbClr val="FFC000"/>
                        </a:solidFill>
                        <a:latin typeface="Cambria Math" panose="02040503050406030204" pitchFamily="18" charset="0"/>
                      </a:rPr>
                      <m:t>𝑙𝑜𝑐</m:t>
                    </m:r>
                    <m:d>
                      <m:dPr>
                        <m:ctrlPr>
                          <a:rPr lang="ro-RO" sz="1600" i="1" dirty="0">
                            <a:solidFill>
                              <a:srgbClr val="FFC000"/>
                            </a:solidFill>
                            <a:latin typeface="Cambria Math" panose="02040503050406030204" pitchFamily="18" charset="0"/>
                          </a:rPr>
                        </m:ctrlPr>
                      </m:dPr>
                      <m:e>
                        <m:r>
                          <a:rPr lang="en-US" sz="1600" i="1" dirty="0">
                            <a:solidFill>
                              <a:srgbClr val="FFC000"/>
                            </a:solidFill>
                            <a:latin typeface="Cambria Math" panose="02040503050406030204" pitchFamily="18" charset="0"/>
                          </a:rPr>
                          <m:t>𝑟</m:t>
                        </m:r>
                        <m:r>
                          <a:rPr lang="de-DE" sz="1600" b="0" i="1" dirty="0" smtClean="0">
                            <a:solidFill>
                              <a:srgbClr val="FFC000"/>
                            </a:solidFill>
                            <a:latin typeface="Cambria Math" panose="02040503050406030204" pitchFamily="18" charset="0"/>
                          </a:rPr>
                          <m:t>1</m:t>
                        </m:r>
                      </m:e>
                    </m:d>
                    <m:r>
                      <a:rPr lang="ro-RO" sz="1600" i="1" dirty="0">
                        <a:solidFill>
                          <a:srgbClr val="FFC000"/>
                        </a:solidFill>
                        <a:latin typeface="Cambria Math" panose="02040503050406030204" pitchFamily="18" charset="0"/>
                      </a:rPr>
                      <m:t>=</m:t>
                    </m:r>
                    <m:r>
                      <a:rPr lang="de-DE" sz="1600" b="0" i="1" dirty="0" smtClean="0">
                        <a:solidFill>
                          <a:srgbClr val="FFC000"/>
                        </a:solidFill>
                        <a:latin typeface="Cambria Math" panose="02040503050406030204" pitchFamily="18" charset="0"/>
                      </a:rPr>
                      <m:t>𝑑</m:t>
                    </m:r>
                    <m:r>
                      <a:rPr lang="de-DE" sz="1600" b="0" i="1" dirty="0" smtClean="0">
                        <a:solidFill>
                          <a:srgbClr val="FFC000"/>
                        </a:solidFill>
                        <a:latin typeface="Cambria Math" panose="02040503050406030204" pitchFamily="18" charset="0"/>
                      </a:rPr>
                      <m:t>1, </m:t>
                    </m:r>
                  </m:oMath>
                </a14:m>
                <a:br>
                  <a:rPr lang="de-DE" sz="1600" i="1" dirty="0">
                    <a:solidFill>
                      <a:srgbClr val="FFC000"/>
                    </a:solidFill>
                    <a:latin typeface="Cambria Math" panose="02040503050406030204" pitchFamily="18" charset="0"/>
                  </a:rPr>
                </a:br>
                <a:r>
                  <a:rPr lang="de-DE" sz="1600" i="1" dirty="0">
                    <a:solidFill>
                      <a:srgbClr val="FFC000"/>
                    </a:solidFill>
                    <a:latin typeface="Cambria Math" panose="02040503050406030204" pitchFamily="18" charset="0"/>
                  </a:rPr>
                  <a:t>              </a:t>
                </a:r>
                <a14:m>
                  <m:oMath xmlns:m="http://schemas.openxmlformats.org/officeDocument/2006/math">
                    <m:r>
                      <a:rPr lang="en-US" sz="1600" i="1" dirty="0" err="1">
                        <a:solidFill>
                          <a:srgbClr val="FFC000"/>
                        </a:solidFill>
                        <a:latin typeface="Cambria Math" panose="02040503050406030204" pitchFamily="18" charset="0"/>
                      </a:rPr>
                      <m:t>𝑙𝑜𝑐</m:t>
                    </m:r>
                    <m:d>
                      <m:dPr>
                        <m:ctrlPr>
                          <a:rPr lang="en-US"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cs typeface="Times New Roman"/>
                          </a:rPr>
                          <m:t>𝑐</m:t>
                        </m:r>
                        <m:r>
                          <a:rPr lang="de-DE" sz="1600" b="0" i="1" dirty="0" smtClean="0">
                            <a:solidFill>
                              <a:srgbClr val="FFC000"/>
                            </a:solidFill>
                            <a:latin typeface="Cambria Math" panose="02040503050406030204" pitchFamily="18" charset="0"/>
                            <a:cs typeface="Times New Roman"/>
                          </a:rPr>
                          <m:t>1</m:t>
                        </m:r>
                      </m:e>
                    </m:d>
                    <m:r>
                      <a:rPr lang="ro-RO" sz="1600" i="1" dirty="0">
                        <a:solidFill>
                          <a:srgbClr val="FFC000"/>
                        </a:solidFill>
                        <a:latin typeface="Cambria Math" panose="02040503050406030204" pitchFamily="18" charset="0"/>
                      </a:rPr>
                      <m:t>=</m:t>
                    </m:r>
                    <m:r>
                      <a:rPr lang="de-DE" sz="1600" b="0" i="1" dirty="0" smtClean="0">
                        <a:solidFill>
                          <a:srgbClr val="FFC000"/>
                        </a:solidFill>
                        <a:latin typeface="Cambria Math" panose="02040503050406030204" pitchFamily="18" charset="0"/>
                      </a:rPr>
                      <m:t>𝑑</m:t>
                    </m:r>
                    <m:r>
                      <a:rPr lang="de-DE" sz="1600" b="0" i="1" dirty="0" smtClean="0">
                        <a:solidFill>
                          <a:srgbClr val="FFC000"/>
                        </a:solidFill>
                        <a:latin typeface="Cambria Math" panose="02040503050406030204" pitchFamily="18" charset="0"/>
                      </a:rPr>
                      <m:t>1</m:t>
                    </m:r>
                  </m:oMath>
                </a14:m>
                <a:endParaRPr lang="de-DE" sz="1600" i="1" dirty="0">
                  <a:solidFill>
                    <a:srgbClr val="FFC000"/>
                  </a:solidFill>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0C591E15-92FF-934B-9FA4-418F7F558CD3}"/>
                  </a:ext>
                </a:extLst>
              </p:cNvPr>
              <p:cNvSpPr txBox="1">
                <a:spLocks noRot="1" noChangeAspect="1" noMove="1" noResize="1" noEditPoints="1" noAdjustHandles="1" noChangeArrowheads="1" noChangeShapeType="1" noTextEdit="1"/>
              </p:cNvSpPr>
              <p:nvPr/>
            </p:nvSpPr>
            <p:spPr>
              <a:xfrm>
                <a:off x="3472431" y="4756779"/>
                <a:ext cx="2337884" cy="1077218"/>
              </a:xfrm>
              <a:prstGeom prst="rect">
                <a:avLst/>
              </a:prstGeom>
              <a:blipFill>
                <a:blip r:embed="rId3"/>
                <a:stretch>
                  <a:fillRect/>
                </a:stretch>
              </a:blipFill>
            </p:spPr>
            <p:txBody>
              <a:bodyPr/>
              <a:lstStyle/>
              <a:p>
                <a:r>
                  <a:rPr lang="en-GB">
                    <a:noFill/>
                  </a:rPr>
                  <a:t> </a:t>
                </a:r>
              </a:p>
            </p:txBody>
          </p:sp>
        </mc:Fallback>
      </mc:AlternateContent>
      <p:cxnSp>
        <p:nvCxnSpPr>
          <p:cNvPr id="212" name="Straight Connector 211">
            <a:extLst>
              <a:ext uri="{FF2B5EF4-FFF2-40B4-BE49-F238E27FC236}">
                <a16:creationId xmlns:a16="http://schemas.microsoft.com/office/drawing/2014/main" id="{2B4B6AC4-050D-3547-AAF4-DCFECB96E402}"/>
              </a:ext>
            </a:extLst>
          </p:cNvPr>
          <p:cNvCxnSpPr>
            <a:cxnSpLocks/>
            <a:endCxn id="213" idx="1"/>
          </p:cNvCxnSpPr>
          <p:nvPr/>
        </p:nvCxnSpPr>
        <p:spPr bwMode="auto">
          <a:xfrm>
            <a:off x="5308169" y="5658348"/>
            <a:ext cx="824133" cy="513337"/>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grpSp>
        <p:nvGrpSpPr>
          <p:cNvPr id="8" name="Group 7">
            <a:extLst>
              <a:ext uri="{FF2B5EF4-FFF2-40B4-BE49-F238E27FC236}">
                <a16:creationId xmlns:a16="http://schemas.microsoft.com/office/drawing/2014/main" id="{BA1AC8A1-F66A-5149-BFB8-0FFD83ECD371}"/>
              </a:ext>
            </a:extLst>
          </p:cNvPr>
          <p:cNvGrpSpPr/>
          <p:nvPr/>
        </p:nvGrpSpPr>
        <p:grpSpPr>
          <a:xfrm>
            <a:off x="5408908" y="5181713"/>
            <a:ext cx="2909986" cy="415326"/>
            <a:chOff x="5408908" y="5181713"/>
            <a:chExt cx="2909986" cy="415326"/>
          </a:xfrm>
        </p:grpSpPr>
        <p:cxnSp>
          <p:nvCxnSpPr>
            <p:cNvPr id="207" name="Straight Connector 206">
              <a:extLst>
                <a:ext uri="{FF2B5EF4-FFF2-40B4-BE49-F238E27FC236}">
                  <a16:creationId xmlns:a16="http://schemas.microsoft.com/office/drawing/2014/main" id="{427AB25C-9B1A-3746-BE68-6BB52012B836}"/>
                </a:ext>
              </a:extLst>
            </p:cNvPr>
            <p:cNvCxnSpPr>
              <a:cxnSpLocks/>
            </p:cNvCxnSpPr>
            <p:nvPr/>
          </p:nvCxnSpPr>
          <p:spPr bwMode="auto">
            <a:xfrm>
              <a:off x="5702602" y="5181713"/>
              <a:ext cx="1169357" cy="240849"/>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cxnSp>
          <p:nvCxnSpPr>
            <p:cNvPr id="208" name="Straight Connector 207">
              <a:extLst>
                <a:ext uri="{FF2B5EF4-FFF2-40B4-BE49-F238E27FC236}">
                  <a16:creationId xmlns:a16="http://schemas.microsoft.com/office/drawing/2014/main" id="{CD5417D8-A04C-1B4A-8298-F3B453AD1EA8}"/>
                </a:ext>
              </a:extLst>
            </p:cNvPr>
            <p:cNvCxnSpPr>
              <a:cxnSpLocks/>
            </p:cNvCxnSpPr>
            <p:nvPr/>
          </p:nvCxnSpPr>
          <p:spPr bwMode="auto">
            <a:xfrm>
              <a:off x="5408908" y="5422562"/>
              <a:ext cx="1463051" cy="0"/>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5D14E5-37AE-704C-9010-AEC066B68C93}"/>
                    </a:ext>
                  </a:extLst>
                </p:cNvPr>
                <p:cNvSpPr txBox="1"/>
                <p:nvPr/>
              </p:nvSpPr>
              <p:spPr>
                <a:xfrm>
                  <a:off x="6871959" y="5227707"/>
                  <a:ext cx="1446935" cy="369332"/>
                </a:xfrm>
                <a:prstGeom prst="rect">
                  <a:avLst/>
                </a:prstGeom>
                <a:noFill/>
              </p:spPr>
              <p:txBody>
                <a:bodyPr wrap="none" rtlCol="0">
                  <a:spAutoFit/>
                </a:bodyPr>
                <a:lstStyle/>
                <a:p>
                  <a:r>
                    <a:rPr lang="en-GB" dirty="0"/>
                    <a:t>satisfied in </a:t>
                  </a:r>
                  <a14:m>
                    <m:oMath xmlns:m="http://schemas.openxmlformats.org/officeDocument/2006/math">
                      <m:sSub>
                        <m:sSubPr>
                          <m:ctrlPr>
                            <a:rPr lang="de-DE" b="0" i="1" smtClean="0">
                              <a:latin typeface="Cambria Math" panose="02040503050406030204" pitchFamily="18" charset="0"/>
                            </a:rPr>
                          </m:ctrlPr>
                        </m:sSubPr>
                        <m:e>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𝑠</m:t>
                              </m:r>
                            </m:e>
                          </m:acc>
                        </m:e>
                        <m:sub>
                          <m:r>
                            <a:rPr lang="de-DE" b="0" i="1" smtClean="0">
                              <a:latin typeface="Cambria Math" panose="02040503050406030204" pitchFamily="18" charset="0"/>
                            </a:rPr>
                            <m:t>0</m:t>
                          </m:r>
                        </m:sub>
                      </m:sSub>
                    </m:oMath>
                  </a14:m>
                  <a:endParaRPr lang="en-GB" dirty="0"/>
                </a:p>
              </p:txBody>
            </p:sp>
          </mc:Choice>
          <mc:Fallback xmlns="">
            <p:sp>
              <p:nvSpPr>
                <p:cNvPr id="7" name="TextBox 6">
                  <a:extLst>
                    <a:ext uri="{FF2B5EF4-FFF2-40B4-BE49-F238E27FC236}">
                      <a16:creationId xmlns:a16="http://schemas.microsoft.com/office/drawing/2014/main" id="{125D14E5-37AE-704C-9010-AEC066B68C93}"/>
                    </a:ext>
                  </a:extLst>
                </p:cNvPr>
                <p:cNvSpPr txBox="1">
                  <a:spLocks noRot="1" noChangeAspect="1" noMove="1" noResize="1" noEditPoints="1" noAdjustHandles="1" noChangeArrowheads="1" noChangeShapeType="1" noTextEdit="1"/>
                </p:cNvSpPr>
                <p:nvPr/>
              </p:nvSpPr>
              <p:spPr>
                <a:xfrm>
                  <a:off x="6871959" y="5227707"/>
                  <a:ext cx="1446935" cy="369332"/>
                </a:xfrm>
                <a:prstGeom prst="rect">
                  <a:avLst/>
                </a:prstGeom>
                <a:blipFill>
                  <a:blip r:embed="rId5"/>
                  <a:stretch>
                    <a:fillRect l="-2609" t="-6667" b="-2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AAD366E7-B84B-4E4E-B865-BA90E6B90548}"/>
                  </a:ext>
                </a:extLst>
              </p:cNvPr>
              <p:cNvSpPr txBox="1"/>
              <p:nvPr/>
            </p:nvSpPr>
            <p:spPr>
              <a:xfrm>
                <a:off x="6132302" y="5987019"/>
                <a:ext cx="1465081" cy="369332"/>
              </a:xfrm>
              <a:prstGeom prst="rect">
                <a:avLst/>
              </a:prstGeom>
              <a:noFill/>
            </p:spPr>
            <p:txBody>
              <a:bodyPr wrap="none" rtlCol="0">
                <a:spAutoFit/>
              </a:bodyPr>
              <a:lstStyle/>
              <a:p>
                <a:r>
                  <a:rPr lang="en-GB" dirty="0"/>
                  <a:t>add to </a:t>
                </a:r>
                <a14:m>
                  <m:oMath xmlns:m="http://schemas.openxmlformats.org/officeDocument/2006/math">
                    <m:r>
                      <a:rPr lang="de-DE" b="0" i="1" smtClean="0">
                        <a:latin typeface="Cambria Math" panose="02040503050406030204" pitchFamily="18" charset="0"/>
                      </a:rPr>
                      <m:t>𝑞𝑢𝑒𝑢𝑒</m:t>
                    </m:r>
                  </m:oMath>
                </a14:m>
                <a:endParaRPr lang="en-GB" dirty="0"/>
              </a:p>
            </p:txBody>
          </p:sp>
        </mc:Choice>
        <mc:Fallback xmlns="">
          <p:sp>
            <p:nvSpPr>
              <p:cNvPr id="213" name="TextBox 212">
                <a:extLst>
                  <a:ext uri="{FF2B5EF4-FFF2-40B4-BE49-F238E27FC236}">
                    <a16:creationId xmlns:a16="http://schemas.microsoft.com/office/drawing/2014/main" id="{AAD366E7-B84B-4E4E-B865-BA90E6B90548}"/>
                  </a:ext>
                </a:extLst>
              </p:cNvPr>
              <p:cNvSpPr txBox="1">
                <a:spLocks noRot="1" noChangeAspect="1" noMove="1" noResize="1" noEditPoints="1" noAdjustHandles="1" noChangeArrowheads="1" noChangeShapeType="1" noTextEdit="1"/>
              </p:cNvSpPr>
              <p:nvPr/>
            </p:nvSpPr>
            <p:spPr>
              <a:xfrm>
                <a:off x="6132302" y="5987019"/>
                <a:ext cx="1465081" cy="369332"/>
              </a:xfrm>
              <a:prstGeom prst="rect">
                <a:avLst/>
              </a:prstGeom>
              <a:blipFill>
                <a:blip r:embed="rId6"/>
                <a:stretch>
                  <a:fillRect l="-2586" t="-3226" b="-2258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A2D9237B-E28A-1147-9DAF-591A08D4AD14}"/>
              </a:ext>
            </a:extLst>
          </p:cNvPr>
          <p:cNvSpPr>
            <a:spLocks noGrp="1"/>
          </p:cNvSpPr>
          <p:nvPr>
            <p:ph type="dt" sz="half" idx="10"/>
          </p:nvPr>
        </p:nvSpPr>
        <p:spPr/>
        <p:txBody>
          <a:bodyPr/>
          <a:lstStyle/>
          <a:p>
            <a:r>
              <a:rPr lang="en-GB"/>
              <a:t>APA - Deterministic</a:t>
            </a:r>
            <a:endParaRPr lang="de-DE"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C324723-4C68-3C47-8695-291A5828E43E}"/>
                  </a:ext>
                </a:extLst>
              </p:cNvPr>
              <p:cNvSpPr/>
              <p:nvPr/>
            </p:nvSpPr>
            <p:spPr>
              <a:xfrm>
                <a:off x="6334820" y="1073984"/>
                <a:ext cx="2765899" cy="3348417"/>
              </a:xfrm>
              <a:prstGeom prst="rect">
                <a:avLst/>
              </a:prstGeom>
            </p:spPr>
            <p:txBody>
              <a:bodyPr wrap="square">
                <a:spAutoFit/>
              </a:bodyPr>
              <a:lstStyle/>
              <a:p>
                <a:pPr marL="182563" indent="-176213">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𝑚𝑜𝑣𝑒</m:t>
                    </m:r>
                    <m:d>
                      <m:dPr>
                        <m:ctrlPr>
                          <a:rPr lang="en-US" sz="1600" i="1" dirty="0">
                            <a:latin typeface="Cambria Math" panose="02040503050406030204" pitchFamily="18" charset="0"/>
                          </a:rPr>
                        </m:ctrlPr>
                      </m:dPr>
                      <m:e>
                        <m:r>
                          <a:rPr lang="en-US" sz="1600" i="1" dirty="0" err="1">
                            <a:latin typeface="Cambria Math" panose="02040503050406030204" pitchFamily="18" charset="0"/>
                          </a:rPr>
                          <m:t>𝑟</m:t>
                        </m:r>
                        <m:r>
                          <a:rPr lang="en-US" sz="1600" i="1" dirty="0" err="1">
                            <a:latin typeface="Cambria Math" panose="02040503050406030204" pitchFamily="18" charset="0"/>
                          </a:rPr>
                          <m:t>,</m:t>
                        </m:r>
                        <m:r>
                          <a:rPr lang="en-US" sz="1600" i="1" dirty="0" err="1">
                            <a:latin typeface="Cambria Math" panose="02040503050406030204" pitchFamily="18" charset="0"/>
                          </a:rPr>
                          <m:t>𝑙</m:t>
                        </m:r>
                        <m:r>
                          <a:rPr lang="en-US" sz="1600" i="1" dirty="0" err="1">
                            <a:latin typeface="Cambria Math" panose="02040503050406030204" pitchFamily="18" charset="0"/>
                          </a:rPr>
                          <m:t>,</m:t>
                        </m:r>
                        <m:r>
                          <a:rPr lang="en-US" sz="1600" i="1" dirty="0" err="1">
                            <a:latin typeface="Cambria Math" panose="02040503050406030204" pitchFamily="18" charset="0"/>
                          </a:rPr>
                          <m:t>𝑚</m:t>
                        </m:r>
                      </m:e>
                    </m:d>
                  </m:oMath>
                </a14:m>
                <a:endParaRPr lang="en-GB" sz="1600" dirty="0"/>
              </a:p>
              <a:p>
                <a:pPr marL="450850" lvl="2" indent="-200025">
                  <a:buFont typeface="Arial" panose="020B0604020202020204" pitchFamily="34" charset="0"/>
                  <a:buChar char="•"/>
                </a:pPr>
                <a:r>
                  <a:rPr lang="en-GB" sz="1600" dirty="0"/>
                  <a:t>pre: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de-DE" sz="1600" i="1" dirty="0">
                        <a:latin typeface="Cambria Math" panose="02040503050406030204" pitchFamily="18" charset="0"/>
                        <a:cs typeface="Times New Roman"/>
                      </a:rPr>
                      <m:t>=</m:t>
                    </m:r>
                    <m:r>
                      <a:rPr lang="en-US" sz="1600" i="1" dirty="0">
                        <a:latin typeface="Cambria Math" panose="02040503050406030204" pitchFamily="18" charset="0"/>
                      </a:rPr>
                      <m:t>𝑙</m:t>
                    </m:r>
                  </m:oMath>
                </a14:m>
                <a:endParaRPr lang="en-GB" sz="1600" dirty="0"/>
              </a:p>
              <a:p>
                <a:pPr marL="450850" lvl="2" indent="-200025">
                  <a:buFont typeface="Arial" panose="020B0604020202020204" pitchFamily="34" charset="0"/>
                  <a:buChar char="•"/>
                </a:pPr>
                <a:r>
                  <a:rPr lang="en-GB" sz="1600" dirty="0"/>
                  <a:t>eff: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en-US" sz="1600" i="1" dirty="0">
                        <a:latin typeface="Cambria Math" panose="02040503050406030204" pitchFamily="18" charset="0"/>
                      </a:rPr>
                      <m:t>←</m:t>
                    </m:r>
                    <m:r>
                      <a:rPr lang="en-US" sz="1600" i="1" dirty="0">
                        <a:latin typeface="Cambria Math" panose="02040503050406030204" pitchFamily="18" charset="0"/>
                      </a:rPr>
                      <m:t>𝑚</m:t>
                    </m:r>
                  </m:oMath>
                </a14:m>
                <a:endParaRPr lang="de-DE" sz="1600" i="1" dirty="0">
                  <a:latin typeface="Cambria Math" panose="02040503050406030204" pitchFamily="18" charset="0"/>
                </a:endParaRPr>
              </a:p>
              <a:p>
                <a:pPr marL="182563" indent="-176213">
                  <a:buFont typeface="Arial" panose="020B0604020202020204" pitchFamily="34" charset="0"/>
                  <a:buChar char="•"/>
                </a:pPr>
                <a14:m>
                  <m:oMath xmlns:m="http://schemas.openxmlformats.org/officeDocument/2006/math">
                    <m:r>
                      <a:rPr lang="en-US" sz="1600" i="1" dirty="0" smtClean="0">
                        <a:solidFill>
                          <a:srgbClr val="FFC000"/>
                        </a:solidFill>
                        <a:latin typeface="Cambria Math" panose="02040503050406030204" pitchFamily="18" charset="0"/>
                      </a:rPr>
                      <m:t>𝑡𝑎𝑘𝑒</m:t>
                    </m:r>
                    <m:d>
                      <m:dPr>
                        <m:ctrlPr>
                          <a:rPr lang="en-US" sz="1600" i="1" dirty="0">
                            <a:solidFill>
                              <a:srgbClr val="FFC000"/>
                            </a:solidFill>
                            <a:latin typeface="Cambria Math" panose="02040503050406030204" pitchFamily="18" charset="0"/>
                          </a:rPr>
                        </m:ctrlPr>
                      </m:dPr>
                      <m:e>
                        <m:r>
                          <a:rPr lang="ro-RO" sz="1600" i="1" dirty="0" err="1">
                            <a:solidFill>
                              <a:srgbClr val="FFC000"/>
                            </a:solidFill>
                            <a:latin typeface="Cambria Math" panose="02040503050406030204" pitchFamily="18" charset="0"/>
                          </a:rPr>
                          <m:t>𝑟</m:t>
                        </m:r>
                        <m:r>
                          <a:rPr lang="ro-RO" sz="1600" i="1" dirty="0" err="1">
                            <a:solidFill>
                              <a:srgbClr val="FFC000"/>
                            </a:solidFill>
                            <a:latin typeface="Cambria Math" panose="02040503050406030204" pitchFamily="18" charset="0"/>
                          </a:rPr>
                          <m:t>,</m:t>
                        </m:r>
                        <m:r>
                          <a:rPr lang="ro-RO" sz="1600" i="1" dirty="0" err="1">
                            <a:solidFill>
                              <a:srgbClr val="FFC000"/>
                            </a:solidFill>
                            <a:latin typeface="Cambria Math" panose="02040503050406030204" pitchFamily="18" charset="0"/>
                          </a:rPr>
                          <m:t>𝑙</m:t>
                        </m:r>
                        <m:r>
                          <a:rPr lang="ro-RO" sz="1600" i="1" dirty="0" err="1">
                            <a:solidFill>
                              <a:srgbClr val="FFC000"/>
                            </a:solidFill>
                            <a:latin typeface="Cambria Math" panose="02040503050406030204" pitchFamily="18" charset="0"/>
                          </a:rPr>
                          <m:t>,</m:t>
                        </m:r>
                        <m:r>
                          <a:rPr lang="ro-RO" sz="1600" i="1" dirty="0" err="1">
                            <a:solidFill>
                              <a:srgbClr val="FFC000"/>
                            </a:solidFill>
                            <a:latin typeface="Cambria Math" panose="02040503050406030204" pitchFamily="18" charset="0"/>
                          </a:rPr>
                          <m:t>𝑐</m:t>
                        </m:r>
                      </m:e>
                    </m:d>
                  </m:oMath>
                </a14:m>
                <a:endParaRPr lang="de-DE" sz="1600" i="1" dirty="0">
                  <a:solidFill>
                    <a:srgbClr val="FFC000"/>
                  </a:solidFill>
                  <a:latin typeface="Cambria Math" panose="02040503050406030204" pitchFamily="18" charset="0"/>
                </a:endParaRPr>
              </a:p>
              <a:p>
                <a:pPr marL="450850" lvl="2" indent="-182563">
                  <a:buFont typeface="Arial" panose="020B0604020202020204" pitchFamily="34" charset="0"/>
                  <a:buChar char="•"/>
                </a:pPr>
                <a:r>
                  <a:rPr lang="ro-RO" sz="1600" dirty="0">
                    <a:solidFill>
                      <a:srgbClr val="FFC000"/>
                    </a:solidFill>
                  </a:rPr>
                  <a:t>pre: </a:t>
                </a:r>
                <a14:m>
                  <m:oMath xmlns:m="http://schemas.openxmlformats.org/officeDocument/2006/math">
                    <m:r>
                      <a:rPr lang="ro-RO" sz="1600" i="1" dirty="0">
                        <a:solidFill>
                          <a:srgbClr val="FFC000"/>
                        </a:solidFill>
                        <a:latin typeface="Cambria Math" panose="02040503050406030204" pitchFamily="18" charset="0"/>
                      </a:rPr>
                      <m:t>𝑐𝑎𝑟𝑔𝑜</m:t>
                    </m:r>
                    <m:d>
                      <m:dPr>
                        <m:ctrlPr>
                          <a:rPr lang="ro-RO"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cs typeface="Times New Roman"/>
                          </a:rPr>
                          <m:t>𝑟</m:t>
                        </m:r>
                      </m:e>
                    </m:d>
                    <m:r>
                      <a:rPr lang="ro-RO" sz="1600" i="1" dirty="0">
                        <a:solidFill>
                          <a:srgbClr val="FFC000"/>
                        </a:solidFill>
                        <a:latin typeface="Cambria Math" panose="02040503050406030204" pitchFamily="18" charset="0"/>
                      </a:rPr>
                      <m:t>=</m:t>
                    </m:r>
                    <m:r>
                      <a:rPr lang="ro-RO" sz="1600" i="1" dirty="0" err="1">
                        <a:solidFill>
                          <a:srgbClr val="FFC000"/>
                        </a:solidFill>
                        <a:latin typeface="Cambria Math" panose="02040503050406030204" pitchFamily="18" charset="0"/>
                      </a:rPr>
                      <m:t>𝑛𝑖𝑙</m:t>
                    </m:r>
                    <m:r>
                      <a:rPr lang="ro-RO" sz="1600" i="1" dirty="0">
                        <a:solidFill>
                          <a:srgbClr val="FFC000"/>
                        </a:solidFill>
                        <a:latin typeface="Cambria Math" panose="02040503050406030204" pitchFamily="18" charset="0"/>
                      </a:rPr>
                      <m:t>, </m:t>
                    </m:r>
                  </m:oMath>
                </a14:m>
                <a:br>
                  <a:rPr lang="de-DE" sz="1600" i="1" dirty="0">
                    <a:solidFill>
                      <a:srgbClr val="FFC000"/>
                    </a:solidFill>
                    <a:latin typeface="Cambria Math" panose="02040503050406030204" pitchFamily="18" charset="0"/>
                  </a:rPr>
                </a:br>
                <a14:m>
                  <m:oMath xmlns:m="http://schemas.openxmlformats.org/officeDocument/2006/math">
                    <m:r>
                      <a:rPr lang="ro-RO" sz="1600" i="1" dirty="0">
                        <a:solidFill>
                          <a:srgbClr val="FFC000"/>
                        </a:solidFill>
                        <a:latin typeface="Cambria Math" panose="02040503050406030204" pitchFamily="18" charset="0"/>
                      </a:rPr>
                      <m:t>𝑙𝑜𝑐</m:t>
                    </m:r>
                    <m:d>
                      <m:dPr>
                        <m:ctrlPr>
                          <a:rPr lang="ro-RO" sz="1600" i="1" dirty="0">
                            <a:solidFill>
                              <a:srgbClr val="FFC000"/>
                            </a:solidFill>
                            <a:latin typeface="Cambria Math" panose="02040503050406030204" pitchFamily="18" charset="0"/>
                          </a:rPr>
                        </m:ctrlPr>
                      </m:dPr>
                      <m:e>
                        <m:r>
                          <a:rPr lang="en-US" sz="1600" i="1" dirty="0">
                            <a:solidFill>
                              <a:srgbClr val="FFC000"/>
                            </a:solidFill>
                            <a:latin typeface="Cambria Math" panose="02040503050406030204" pitchFamily="18" charset="0"/>
                          </a:rPr>
                          <m:t>𝑟</m:t>
                        </m:r>
                      </m:e>
                    </m:d>
                    <m:r>
                      <a:rPr lang="ro-RO" sz="1600" i="1" dirty="0">
                        <a:solidFill>
                          <a:srgbClr val="FFC000"/>
                        </a:solidFill>
                        <a:latin typeface="Cambria Math" panose="02040503050406030204" pitchFamily="18" charset="0"/>
                      </a:rPr>
                      <m:t>=</m:t>
                    </m:r>
                    <m:r>
                      <a:rPr lang="en-US" sz="1600" i="1" dirty="0">
                        <a:solidFill>
                          <a:srgbClr val="FFC000"/>
                        </a:solidFill>
                        <a:latin typeface="Cambria Math" panose="02040503050406030204" pitchFamily="18" charset="0"/>
                      </a:rPr>
                      <m:t>𝑙</m:t>
                    </m:r>
                    <m:r>
                      <a:rPr lang="de-DE" sz="1600" i="1" dirty="0">
                        <a:solidFill>
                          <a:srgbClr val="FFC000"/>
                        </a:solidFill>
                        <a:latin typeface="Cambria Math" panose="02040503050406030204" pitchFamily="18" charset="0"/>
                      </a:rPr>
                      <m:t>,</m:t>
                    </m:r>
                    <m:r>
                      <a:rPr lang="en-US" sz="1600" i="1" dirty="0">
                        <a:solidFill>
                          <a:srgbClr val="FFC000"/>
                        </a:solidFill>
                        <a:latin typeface="Cambria Math" panose="02040503050406030204" pitchFamily="18" charset="0"/>
                      </a:rPr>
                      <m:t> </m:t>
                    </m:r>
                    <m:r>
                      <a:rPr lang="en-US" sz="1600" i="1" dirty="0" err="1">
                        <a:solidFill>
                          <a:srgbClr val="FFC000"/>
                        </a:solidFill>
                        <a:latin typeface="Cambria Math" panose="02040503050406030204" pitchFamily="18" charset="0"/>
                      </a:rPr>
                      <m:t>𝑙𝑜𝑐</m:t>
                    </m:r>
                    <m:d>
                      <m:dPr>
                        <m:ctrlPr>
                          <a:rPr lang="en-US"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cs typeface="Times New Roman"/>
                          </a:rPr>
                          <m:t>𝑐</m:t>
                        </m:r>
                      </m:e>
                    </m:d>
                    <m:r>
                      <a:rPr lang="ro-RO" sz="1600" i="1" dirty="0">
                        <a:solidFill>
                          <a:srgbClr val="FFC000"/>
                        </a:solidFill>
                        <a:latin typeface="Cambria Math" panose="02040503050406030204" pitchFamily="18" charset="0"/>
                      </a:rPr>
                      <m:t>=</m:t>
                    </m:r>
                    <m:r>
                      <a:rPr lang="ro-RO" sz="1600" i="1" dirty="0">
                        <a:solidFill>
                          <a:srgbClr val="FFC000"/>
                        </a:solidFill>
                        <a:latin typeface="Cambria Math" panose="02040503050406030204" pitchFamily="18" charset="0"/>
                      </a:rPr>
                      <m:t>𝑙</m:t>
                    </m:r>
                  </m:oMath>
                </a14:m>
                <a:endParaRPr lang="de-DE" sz="1600" i="1" dirty="0">
                  <a:solidFill>
                    <a:srgbClr val="FFC000"/>
                  </a:solidFill>
                  <a:latin typeface="Cambria Math" panose="02040503050406030204" pitchFamily="18" charset="0"/>
                </a:endParaRPr>
              </a:p>
              <a:p>
                <a:pPr marL="450850" lvl="2" indent="-182563">
                  <a:buFont typeface="Arial" panose="020B0604020202020204" pitchFamily="34" charset="0"/>
                  <a:buChar char="•"/>
                </a:pPr>
                <a:r>
                  <a:rPr lang="ro-RO" sz="1600" dirty="0" err="1">
                    <a:solidFill>
                      <a:srgbClr val="FFC000"/>
                    </a:solidFill>
                  </a:rPr>
                  <a:t>eff</a:t>
                </a:r>
                <a:r>
                  <a:rPr lang="ro-RO" sz="1600" dirty="0">
                    <a:solidFill>
                      <a:srgbClr val="FFC000"/>
                    </a:solidFill>
                  </a:rPr>
                  <a:t>: </a:t>
                </a:r>
                <a14:m>
                  <m:oMath xmlns:m="http://schemas.openxmlformats.org/officeDocument/2006/math">
                    <m:r>
                      <a:rPr lang="ro-RO" sz="1600" i="1" dirty="0">
                        <a:solidFill>
                          <a:srgbClr val="FFC000"/>
                        </a:solidFill>
                        <a:latin typeface="Cambria Math" panose="02040503050406030204" pitchFamily="18" charset="0"/>
                      </a:rPr>
                      <m:t>𝑐𝑎𝑟𝑔𝑜</m:t>
                    </m:r>
                    <m:d>
                      <m:dPr>
                        <m:ctrlPr>
                          <a:rPr lang="ro-RO"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cs typeface="Times New Roman"/>
                          </a:rPr>
                          <m:t>𝑟</m:t>
                        </m:r>
                      </m:e>
                    </m:d>
                    <m:r>
                      <a:rPr lang="ro-RO" sz="1600" i="1" dirty="0">
                        <a:solidFill>
                          <a:srgbClr val="FFC000"/>
                        </a:solidFill>
                        <a:latin typeface="Cambria Math" panose="02040503050406030204" pitchFamily="18" charset="0"/>
                      </a:rPr>
                      <m:t>←</m:t>
                    </m:r>
                    <m:r>
                      <a:rPr lang="ro-RO" sz="1600" i="1" dirty="0">
                        <a:solidFill>
                          <a:srgbClr val="FFC000"/>
                        </a:solidFill>
                        <a:latin typeface="Cambria Math" panose="02040503050406030204" pitchFamily="18" charset="0"/>
                        <a:cs typeface="Times New Roman"/>
                      </a:rPr>
                      <m:t>𝑐</m:t>
                    </m:r>
                    <m:r>
                      <a:rPr lang="ro-RO" sz="1600" i="1" dirty="0">
                        <a:solidFill>
                          <a:srgbClr val="FFC000"/>
                        </a:solidFill>
                        <a:latin typeface="Cambria Math" panose="02040503050406030204" pitchFamily="18" charset="0"/>
                      </a:rPr>
                      <m:t>, </m:t>
                    </m:r>
                    <m:r>
                      <a:rPr lang="de-DE" sz="1600" b="0" i="1" dirty="0" smtClean="0">
                        <a:solidFill>
                          <a:srgbClr val="FFC000"/>
                        </a:solidFill>
                        <a:latin typeface="Cambria Math" panose="02040503050406030204" pitchFamily="18" charset="0"/>
                      </a:rPr>
                      <m:t>       </m:t>
                    </m:r>
                    <m:r>
                      <a:rPr lang="ro-RO" sz="1600" i="1" dirty="0">
                        <a:solidFill>
                          <a:srgbClr val="FFC000"/>
                        </a:solidFill>
                        <a:latin typeface="Cambria Math" panose="02040503050406030204" pitchFamily="18" charset="0"/>
                      </a:rPr>
                      <m:t>𝑙𝑜𝑐</m:t>
                    </m:r>
                    <m:d>
                      <m:dPr>
                        <m:ctrlPr>
                          <a:rPr lang="ro-RO"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rPr>
                          <m:t>𝑐</m:t>
                        </m:r>
                      </m:e>
                    </m:d>
                    <m:r>
                      <a:rPr lang="ro-RO" sz="1600" i="1" dirty="0">
                        <a:solidFill>
                          <a:srgbClr val="FFC000"/>
                        </a:solidFill>
                        <a:latin typeface="Cambria Math" panose="02040503050406030204" pitchFamily="18" charset="0"/>
                      </a:rPr>
                      <m:t>←</m:t>
                    </m:r>
                    <m:r>
                      <a:rPr lang="ro-RO" sz="1600" i="1" dirty="0">
                        <a:solidFill>
                          <a:srgbClr val="FFC000"/>
                        </a:solidFill>
                        <a:latin typeface="Cambria Math" panose="02040503050406030204" pitchFamily="18" charset="0"/>
                      </a:rPr>
                      <m:t>𝑟</m:t>
                    </m:r>
                  </m:oMath>
                </a14:m>
                <a:endParaRPr lang="de-DE" sz="1600" i="1" dirty="0">
                  <a:solidFill>
                    <a:srgbClr val="FFC000"/>
                  </a:solidFill>
                  <a:latin typeface="Cambria Math" panose="02040503050406030204" pitchFamily="18" charset="0"/>
                </a:endParaRPr>
              </a:p>
              <a:p>
                <a:pPr marL="182563" indent="-176213">
                  <a:buFont typeface="Arial" panose="020B0604020202020204" pitchFamily="34" charset="0"/>
                  <a:buChar char="•"/>
                </a:pPr>
                <a14:m>
                  <m:oMath xmlns:m="http://schemas.openxmlformats.org/officeDocument/2006/math">
                    <m:r>
                      <a:rPr lang="ro-RO" sz="1600" i="1" dirty="0">
                        <a:latin typeface="Cambria Math" panose="02040503050406030204" pitchFamily="18" charset="0"/>
                      </a:rPr>
                      <m:t>𝑝𝑢𝑡</m:t>
                    </m:r>
                    <m:d>
                      <m:dPr>
                        <m:ctrlPr>
                          <a:rPr lang="ro-RO"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450850" lvl="2" indent="-182563">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𝑟</m:t>
                    </m:r>
                    <m:r>
                      <a:rPr lang="ro-RO" sz="1600" i="1" dirty="0">
                        <a:latin typeface="Cambria Math" panose="02040503050406030204" pitchFamily="18" charset="0"/>
                        <a:cs typeface="Times New Roman"/>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en-US" sz="1600" i="1" baseline="-25000" dirty="0"/>
              </a:p>
            </p:txBody>
          </p:sp>
        </mc:Choice>
        <mc:Fallback xmlns="">
          <p:sp>
            <p:nvSpPr>
              <p:cNvPr id="16" name="Rectangle 15">
                <a:extLst>
                  <a:ext uri="{FF2B5EF4-FFF2-40B4-BE49-F238E27FC236}">
                    <a16:creationId xmlns:a16="http://schemas.microsoft.com/office/drawing/2014/main" id="{EC324723-4C68-3C47-8695-291A5828E43E}"/>
                  </a:ext>
                </a:extLst>
              </p:cNvPr>
              <p:cNvSpPr>
                <a:spLocks noRot="1" noChangeAspect="1" noMove="1" noResize="1" noEditPoints="1" noAdjustHandles="1" noChangeArrowheads="1" noChangeShapeType="1" noTextEdit="1"/>
              </p:cNvSpPr>
              <p:nvPr/>
            </p:nvSpPr>
            <p:spPr>
              <a:xfrm>
                <a:off x="6334820" y="1073984"/>
                <a:ext cx="2765899" cy="3348417"/>
              </a:xfrm>
              <a:prstGeom prst="rect">
                <a:avLst/>
              </a:prstGeom>
              <a:blipFill>
                <a:blip r:embed="rId7"/>
                <a:stretch>
                  <a:fillRect l="-457"/>
                </a:stretch>
              </a:blipFill>
            </p:spPr>
            <p:txBody>
              <a:bodyPr/>
              <a:lstStyle/>
              <a:p>
                <a:r>
                  <a:rPr lang="en-GB">
                    <a:noFill/>
                  </a:rPr>
                  <a:t> </a:t>
                </a:r>
              </a:p>
            </p:txBody>
          </p:sp>
        </mc:Fallback>
      </mc:AlternateContent>
    </p:spTree>
    <p:extLst>
      <p:ext uri="{BB962C8B-B14F-4D97-AF65-F5344CB8AC3E}">
        <p14:creationId xmlns:p14="http://schemas.microsoft.com/office/powerpoint/2010/main" val="82316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Every solution to the problem needs to achieve all the computed landmarks</a:t>
                </a:r>
              </a:p>
              <a:p>
                <a:r>
                  <a:rPr lang="en-US" dirty="0"/>
                  <a:t>One possible heuristic:</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𝑠𝑙</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number of landmarks returned by </a:t>
                </a:r>
                <a:r>
                  <a:rPr lang="en-US" dirty="0">
                    <a:latin typeface="Calibri" panose="020F0502020204030204" pitchFamily="34" charset="0"/>
                  </a:rPr>
                  <a:t>RPG-Landmarks</a:t>
                </a:r>
              </a:p>
              <a:p>
                <a:pPr lvl="1"/>
                <a:r>
                  <a:rPr lang="en-US" dirty="0"/>
                  <a:t>Is this heuristic admissible?</a:t>
                </a:r>
              </a:p>
              <a:p>
                <a:pPr lvl="2"/>
                <a:r>
                  <a:rPr lang="en-US" dirty="0"/>
                  <a:t>No</a:t>
                </a:r>
              </a:p>
              <a:p>
                <a:pPr lvl="1"/>
                <a:endParaRPr lang="en-US" dirty="0"/>
              </a:p>
              <a:p>
                <a:pPr lvl="1"/>
                <a:endParaRPr lang="en-US" dirty="0"/>
              </a:p>
              <a:p>
                <a:endParaRPr lang="en-US" dirty="0"/>
              </a:p>
              <a:p>
                <a:endParaRPr lang="en-US" dirty="0"/>
              </a:p>
              <a:p>
                <a:endParaRPr lang="en-US" dirty="0"/>
              </a:p>
              <a:p>
                <a:r>
                  <a:rPr lang="en-US" dirty="0"/>
                  <a:t>There are other more-advanced landmark heuristics </a:t>
                </a:r>
              </a:p>
              <a:p>
                <a:pPr lvl="1"/>
                <a:r>
                  <a:rPr lang="en-US" dirty="0"/>
                  <a:t>Some of them are admissible</a:t>
                </a:r>
              </a:p>
              <a:p>
                <a:pPr lvl="1"/>
                <a:r>
                  <a:rPr lang="en-US" dirty="0"/>
                  <a:t>Check textbook for references</a:t>
                </a:r>
              </a:p>
              <a:p>
                <a:pPr lvl="1"/>
                <a:endParaRPr lang="en-US" i="1" baseline="-25000" dirty="0">
                  <a:latin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805" t="-303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7B03EDF-F3C2-FD4B-BF58-CFE779769BDD}"/>
              </a:ext>
            </a:extLst>
          </p:cNvPr>
          <p:cNvSpPr>
            <a:spLocks noGrp="1"/>
          </p:cNvSpPr>
          <p:nvPr>
            <p:ph type="sldNum" sz="quarter" idx="12"/>
          </p:nvPr>
        </p:nvSpPr>
        <p:spPr/>
        <p:txBody>
          <a:bodyPr/>
          <a:lstStyle/>
          <a:p>
            <a:fld id="{67C9959E-8E6B-B04C-9955-EA096F41CA7A}" type="slidenum">
              <a:rPr lang="en-GB" smtClean="0"/>
              <a:t>109</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360008-1551-5140-9236-3C99E1B81F5D}"/>
                  </a:ext>
                </a:extLst>
              </p:cNvPr>
              <p:cNvSpPr txBox="1"/>
              <p:nvPr/>
            </p:nvSpPr>
            <p:spPr>
              <a:xfrm>
                <a:off x="5269683" y="3475732"/>
                <a:ext cx="3254096" cy="10156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a:rPr>
                        <m:t>𝑔</m:t>
                      </m:r>
                      <m:r>
                        <a:rPr lang="en-US" sz="2000" i="1" dirty="0" smtClean="0">
                          <a:latin typeface="Cambria Math" panose="02040503050406030204" pitchFamily="18" charset="0"/>
                          <a:cs typeface="Times New Roman"/>
                        </a:rPr>
                        <m:t> = </m:t>
                      </m:r>
                      <m:d>
                        <m:dPr>
                          <m:begChr m:val="{"/>
                          <m:endChr m:val="}"/>
                          <m:ctrlPr>
                            <a:rPr lang="en-US" sz="2000" b="0" i="1" dirty="0" smtClean="0">
                              <a:latin typeface="Cambria Math" panose="02040503050406030204" pitchFamily="18" charset="0"/>
                              <a:cs typeface="Times New Roman"/>
                            </a:rPr>
                          </m:ctrlPr>
                        </m:dPr>
                        <m:e>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b="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2</m:t>
                              </m:r>
                            </m:sub>
                          </m:sSub>
                        </m:e>
                      </m:d>
                    </m:oMath>
                  </m:oMathPara>
                </a14:m>
                <a:endParaRPr lang="en-US" sz="2000" i="1" dirty="0">
                  <a:latin typeface="Times New Roman"/>
                  <a:cs typeface="Times New Roman"/>
                </a:endParaRPr>
              </a:p>
              <a:p>
                <a:r>
                  <a:rPr lang="en-US" sz="2000" dirty="0">
                    <a:cs typeface="Times New Roman"/>
                  </a:rPr>
                  <a:t>Two landmarks: </a:t>
                </a:r>
                <a14:m>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2</m:t>
                        </m:r>
                      </m:sub>
                    </m:sSub>
                  </m:oMath>
                </a14:m>
                <a:endParaRPr lang="en-US" sz="2000" dirty="0">
                  <a:cs typeface="Times New Roman"/>
                </a:endParaRPr>
              </a:p>
              <a:p>
                <a:r>
                  <a:rPr lang="en-US" sz="2000" dirty="0">
                    <a:cs typeface="Times New Roman"/>
                  </a:rPr>
                  <a:t>Optimal plan: </a:t>
                </a:r>
                <a14:m>
                  <m:oMath xmlns:m="http://schemas.openxmlformats.org/officeDocument/2006/math">
                    <m:d>
                      <m:dPr>
                        <m:begChr m:val="⟨"/>
                        <m:endChr m:val="⟩"/>
                        <m:ctrlPr>
                          <a:rPr lang="pt-BR" sz="2000" i="1" dirty="0" smtClean="0">
                            <a:latin typeface="Cambria Math" panose="02040503050406030204" pitchFamily="18" charset="0"/>
                            <a:cs typeface="Times New Roman"/>
                          </a:rPr>
                        </m:ctrlPr>
                      </m:dPr>
                      <m:e>
                        <m:sSub>
                          <m:sSubPr>
                            <m:ctrlPr>
                              <a:rPr lang="de-DE" sz="2000" b="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𝑎</m:t>
                            </m:r>
                          </m:e>
                          <m:sub>
                            <m:r>
                              <a:rPr lang="de-DE" sz="2000" b="0" i="1" dirty="0" smtClean="0">
                                <a:latin typeface="Cambria Math" panose="02040503050406030204" pitchFamily="18" charset="0"/>
                                <a:cs typeface="Times New Roman"/>
                              </a:rPr>
                              <m:t>1</m:t>
                            </m:r>
                          </m:sub>
                        </m:sSub>
                      </m:e>
                    </m:d>
                  </m:oMath>
                </a14:m>
                <a:r>
                  <a:rPr lang="en-US" sz="2000" dirty="0">
                    <a:cs typeface="Times New Roman"/>
                  </a:rPr>
                  <a:t>, length = 1</a:t>
                </a:r>
              </a:p>
            </p:txBody>
          </p:sp>
        </mc:Choice>
        <mc:Fallback xmlns="">
          <p:sp>
            <p:nvSpPr>
              <p:cNvPr id="5" name="TextBox 4">
                <a:extLst>
                  <a:ext uri="{FF2B5EF4-FFF2-40B4-BE49-F238E27FC236}">
                    <a16:creationId xmlns:a16="http://schemas.microsoft.com/office/drawing/2014/main" id="{E2360008-1551-5140-9236-3C99E1B81F5D}"/>
                  </a:ext>
                </a:extLst>
              </p:cNvPr>
              <p:cNvSpPr txBox="1">
                <a:spLocks noRot="1" noChangeAspect="1" noMove="1" noResize="1" noEditPoints="1" noAdjustHandles="1" noChangeArrowheads="1" noChangeShapeType="1" noTextEdit="1"/>
              </p:cNvSpPr>
              <p:nvPr/>
            </p:nvSpPr>
            <p:spPr>
              <a:xfrm>
                <a:off x="5269683" y="3475732"/>
                <a:ext cx="3254096" cy="1015663"/>
              </a:xfrm>
              <a:prstGeom prst="rect">
                <a:avLst/>
              </a:prstGeom>
              <a:blipFill>
                <a:blip r:embed="rId3"/>
                <a:stretch>
                  <a:fillRect l="-1946" r="-778" b="-86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A49C2C02-6C02-6E42-B908-5528D742D33A}"/>
                  </a:ext>
                </a:extLst>
              </p:cNvPr>
              <p:cNvSpPr/>
              <p:nvPr/>
            </p:nvSpPr>
            <p:spPr bwMode="auto">
              <a:xfrm>
                <a:off x="4504430" y="409946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a:rPr>
                        <m:t>𝑔</m:t>
                      </m:r>
                      <m:r>
                        <a:rPr lang="en-US" sz="2000" i="1" baseline="-25000" dirty="0">
                          <a:latin typeface="Cambria Math" panose="02040503050406030204" pitchFamily="18" charset="0"/>
                          <a:cs typeface="Times New Roman"/>
                        </a:rPr>
                        <m:t>2</m:t>
                      </m:r>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6" name="Oval 5">
                <a:extLst>
                  <a:ext uri="{FF2B5EF4-FFF2-40B4-BE49-F238E27FC236}">
                    <a16:creationId xmlns:a16="http://schemas.microsoft.com/office/drawing/2014/main" id="{A49C2C02-6C02-6E42-B908-5528D742D33A}"/>
                  </a:ext>
                </a:extLst>
              </p:cNvPr>
              <p:cNvSpPr>
                <a:spLocks noRot="1" noChangeAspect="1" noMove="1" noResize="1" noEditPoints="1" noAdjustHandles="1" noChangeArrowheads="1" noChangeShapeType="1" noTextEdit="1"/>
              </p:cNvSpPr>
              <p:nvPr/>
            </p:nvSpPr>
            <p:spPr bwMode="auto">
              <a:xfrm>
                <a:off x="4504430" y="4099468"/>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 name="Straight Arrow Connector 6">
            <a:extLst>
              <a:ext uri="{FF2B5EF4-FFF2-40B4-BE49-F238E27FC236}">
                <a16:creationId xmlns:a16="http://schemas.microsoft.com/office/drawing/2014/main" id="{AF599FBB-4121-314D-AF90-FA7A19D90FC5}"/>
              </a:ext>
            </a:extLst>
          </p:cNvPr>
          <p:cNvCxnSpPr>
            <a:stCxn id="8" idx="3"/>
            <a:endCxn id="6" idx="1"/>
          </p:cNvCxnSpPr>
          <p:nvPr/>
        </p:nvCxnSpPr>
        <p:spPr bwMode="auto">
          <a:xfrm>
            <a:off x="3365230" y="3858872"/>
            <a:ext cx="1206155" cy="307551"/>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5F422D0-B091-6742-8924-D670A073995C}"/>
                  </a:ext>
                </a:extLst>
              </p:cNvPr>
              <p:cNvSpPr/>
              <p:nvPr/>
            </p:nvSpPr>
            <p:spPr bwMode="auto">
              <a:xfrm>
                <a:off x="2992894" y="368545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8" name="Rectangle 7">
                <a:extLst>
                  <a:ext uri="{FF2B5EF4-FFF2-40B4-BE49-F238E27FC236}">
                    <a16:creationId xmlns:a16="http://schemas.microsoft.com/office/drawing/2014/main" id="{45F422D0-B091-6742-8924-D670A073995C}"/>
                  </a:ext>
                </a:extLst>
              </p:cNvPr>
              <p:cNvSpPr>
                <a:spLocks noRot="1" noChangeAspect="1" noMove="1" noResize="1" noEditPoints="1" noAdjustHandles="1" noChangeArrowheads="1" noChangeShapeType="1" noTextEdit="1"/>
              </p:cNvSpPr>
              <p:nvPr/>
            </p:nvSpPr>
            <p:spPr bwMode="auto">
              <a:xfrm>
                <a:off x="2992894" y="368545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CA64D117-E241-CE45-A59C-205661E66B0E}"/>
                  </a:ext>
                </a:extLst>
              </p:cNvPr>
              <p:cNvSpPr/>
              <p:nvPr/>
            </p:nvSpPr>
            <p:spPr bwMode="auto">
              <a:xfrm>
                <a:off x="1879826" y="364857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𝑠</m:t>
                          </m:r>
                        </m:e>
                        <m:sub>
                          <m:r>
                            <a:rPr lang="de-DE" sz="2000" b="0" i="1" dirty="0" smtClean="0">
                              <a:solidFill>
                                <a:srgbClr val="081D58"/>
                              </a:solidFill>
                              <a:latin typeface="Cambria Math" panose="02040503050406030204" pitchFamily="18" charset="0"/>
                              <a:cs typeface="Times New Roman"/>
                            </a:rPr>
                            <m:t>0</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9" name="Oval 8">
                <a:extLst>
                  <a:ext uri="{FF2B5EF4-FFF2-40B4-BE49-F238E27FC236}">
                    <a16:creationId xmlns:a16="http://schemas.microsoft.com/office/drawing/2014/main" id="{CA64D117-E241-CE45-A59C-205661E66B0E}"/>
                  </a:ext>
                </a:extLst>
              </p:cNvPr>
              <p:cNvSpPr>
                <a:spLocks noRot="1" noChangeAspect="1" noMove="1" noResize="1" noEditPoints="1" noAdjustHandles="1" noChangeArrowheads="1" noChangeShapeType="1" noTextEdit="1"/>
              </p:cNvSpPr>
              <p:nvPr/>
            </p:nvSpPr>
            <p:spPr bwMode="auto">
              <a:xfrm>
                <a:off x="1879826" y="364857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C359252-AAC3-4148-A1A8-35DC21788ADB}"/>
                  </a:ext>
                </a:extLst>
              </p:cNvPr>
              <p:cNvSpPr/>
              <p:nvPr/>
            </p:nvSpPr>
            <p:spPr bwMode="auto">
              <a:xfrm>
                <a:off x="4501106" y="324317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𝑔</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10" name="Oval 9">
                <a:extLst>
                  <a:ext uri="{FF2B5EF4-FFF2-40B4-BE49-F238E27FC236}">
                    <a16:creationId xmlns:a16="http://schemas.microsoft.com/office/drawing/2014/main" id="{AC359252-AAC3-4148-A1A8-35DC21788ADB}"/>
                  </a:ext>
                </a:extLst>
              </p:cNvPr>
              <p:cNvSpPr>
                <a:spLocks noRot="1" noChangeAspect="1" noMove="1" noResize="1" noEditPoints="1" noAdjustHandles="1" noChangeArrowheads="1" noChangeShapeType="1" noTextEdit="1"/>
              </p:cNvSpPr>
              <p:nvPr/>
            </p:nvSpPr>
            <p:spPr bwMode="auto">
              <a:xfrm>
                <a:off x="4501106" y="324317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E4E1BF75-409F-494E-A9F6-18925331B92C}"/>
              </a:ext>
            </a:extLst>
          </p:cNvPr>
          <p:cNvCxnSpPr>
            <a:stCxn id="9" idx="6"/>
            <a:endCxn id="8" idx="1"/>
          </p:cNvCxnSpPr>
          <p:nvPr/>
        </p:nvCxnSpPr>
        <p:spPr bwMode="auto">
          <a:xfrm flipV="1">
            <a:off x="2337026" y="3858872"/>
            <a:ext cx="655868" cy="18299"/>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2" name="Straight Arrow Connector 11">
            <a:extLst>
              <a:ext uri="{FF2B5EF4-FFF2-40B4-BE49-F238E27FC236}">
                <a16:creationId xmlns:a16="http://schemas.microsoft.com/office/drawing/2014/main" id="{33B6E13B-A6B2-D74D-AB07-8329FB688DBB}"/>
              </a:ext>
            </a:extLst>
          </p:cNvPr>
          <p:cNvCxnSpPr>
            <a:stCxn id="8" idx="3"/>
            <a:endCxn id="10" idx="2"/>
          </p:cNvCxnSpPr>
          <p:nvPr/>
        </p:nvCxnSpPr>
        <p:spPr bwMode="auto">
          <a:xfrm flipV="1">
            <a:off x="3365230" y="3471771"/>
            <a:ext cx="1135876" cy="387101"/>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sp>
        <p:nvSpPr>
          <p:cNvPr id="13" name="Date Placeholder 12">
            <a:extLst>
              <a:ext uri="{FF2B5EF4-FFF2-40B4-BE49-F238E27FC236}">
                <a16:creationId xmlns:a16="http://schemas.microsoft.com/office/drawing/2014/main" id="{BD5B5BD6-928E-4A4C-B371-A67A4B30AF75}"/>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77621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State-Variable Representation</a:t>
            </a:r>
          </a:p>
        </p:txBody>
      </p:sp>
      <mc:AlternateContent xmlns:mc="http://schemas.openxmlformats.org/markup-compatibility/2006" xmlns:a14="http://schemas.microsoft.com/office/drawing/2010/main">
        <mc:Choice Requires="a14">
          <p:sp>
            <p:nvSpPr>
              <p:cNvPr id="8193" name="Rectangle 3"/>
              <p:cNvSpPr>
                <a:spLocks noGrp="1" noChangeArrowheads="1"/>
              </p:cNvSpPr>
              <p:nvPr>
                <p:ph idx="1"/>
              </p:nvPr>
            </p:nvSpPr>
            <p:spPr/>
            <p:txBody>
              <a:bodyPr>
                <a:normAutofit/>
              </a:bodyPr>
              <a:lstStyle/>
              <a:p>
                <a14:m>
                  <m:oMath xmlns:m="http://schemas.openxmlformats.org/officeDocument/2006/math">
                    <m:r>
                      <a:rPr lang="en-US" i="1" dirty="0" smtClean="0">
                        <a:solidFill>
                          <a:schemeClr val="tx1"/>
                        </a:solidFill>
                        <a:latin typeface="Cambria Math" panose="02040503050406030204" pitchFamily="18" charset="0"/>
                      </a:rPr>
                      <m:t>𝐸</m:t>
                    </m:r>
                  </m:oMath>
                </a14:m>
                <a:r>
                  <a:rPr lang="en-US" dirty="0">
                    <a:solidFill>
                      <a:schemeClr val="tx1"/>
                    </a:solidFill>
                  </a:rPr>
                  <a:t> : environment that we want to represent</a:t>
                </a:r>
              </a:p>
              <a:p>
                <a14:m>
                  <m:oMath xmlns:m="http://schemas.openxmlformats.org/officeDocument/2006/math">
                    <m:r>
                      <a:rPr lang="de-DE" b="0" i="1" dirty="0" smtClean="0">
                        <a:solidFill>
                          <a:schemeClr val="tx1"/>
                        </a:solidFill>
                        <a:latin typeface="Cambria Math" panose="02040503050406030204" pitchFamily="18" charset="0"/>
                      </a:rPr>
                      <m:t>𝐵</m:t>
                    </m:r>
                  </m:oMath>
                </a14:m>
                <a:r>
                  <a:rPr lang="en-US" dirty="0">
                    <a:solidFill>
                      <a:schemeClr val="tx1"/>
                    </a:solidFill>
                  </a:rPr>
                  <a:t> : set of objects </a:t>
                </a:r>
              </a:p>
              <a:p>
                <a:pPr lvl="1"/>
                <a:r>
                  <a:rPr lang="en-US" dirty="0">
                    <a:solidFill>
                      <a:schemeClr val="tx1"/>
                    </a:solidFill>
                  </a:rPr>
                  <a:t>Names for objects in </a:t>
                </a:r>
                <a14:m>
                  <m:oMath xmlns:m="http://schemas.openxmlformats.org/officeDocument/2006/math">
                    <m:r>
                      <a:rPr lang="en-US" i="1" dirty="0">
                        <a:solidFill>
                          <a:schemeClr val="tx1"/>
                        </a:solidFill>
                        <a:latin typeface="Cambria Math" panose="02040503050406030204" pitchFamily="18" charset="0"/>
                      </a:rPr>
                      <m:t>𝐸</m:t>
                    </m:r>
                  </m:oMath>
                </a14:m>
                <a:r>
                  <a:rPr lang="en-US" dirty="0">
                    <a:solidFill>
                      <a:schemeClr val="tx1"/>
                    </a:solidFill>
                  </a:rPr>
                  <a:t>, mathematical constants, …</a:t>
                </a:r>
              </a:p>
              <a:p>
                <a:pPr lvl="1"/>
                <a:r>
                  <a:rPr lang="en-US" dirty="0">
                    <a:solidFill>
                      <a:schemeClr val="tx1"/>
                    </a:solidFill>
                    <a:cs typeface="Times New Roman"/>
                  </a:rPr>
                  <a:t>Only needs to include objects that matter at current level of abstraction</a:t>
                </a:r>
                <a:endParaRPr lang="en-US" i="1" dirty="0">
                  <a:solidFill>
                    <a:schemeClr val="tx1"/>
                  </a:solidFill>
                </a:endParaRPr>
              </a:p>
              <a:p>
                <a:r>
                  <a:rPr lang="en-US" dirty="0">
                    <a:solidFill>
                      <a:schemeClr val="tx1"/>
                    </a:solidFill>
                    <a:sym typeface="Symbol" charset="0"/>
                  </a:rPr>
                  <a:t>Example</a:t>
                </a:r>
                <a:r>
                  <a:rPr lang="en-US" dirty="0">
                    <a:solidFill>
                      <a:schemeClr val="tx1"/>
                    </a:solidFill>
                  </a:rPr>
                  <a:t> (slightly different from the book)</a:t>
                </a:r>
                <a:endParaRPr lang="en-US" dirty="0">
                  <a:solidFill>
                    <a:schemeClr val="tx1"/>
                  </a:solidFill>
                  <a:cs typeface="Calibri"/>
                  <a:sym typeface="Symbol" charset="0"/>
                </a:endParaRPr>
              </a:p>
              <a:p>
                <a:pPr lvl="1">
                  <a:tabLst>
                    <a:tab pos="744538" algn="l"/>
                  </a:tabLst>
                </a:pPr>
                <a14:m>
                  <m:oMath xmlns:m="http://schemas.openxmlformats.org/officeDocument/2006/math">
                    <m:r>
                      <a:rPr lang="de-DE" b="0" i="1" dirty="0" smtClean="0">
                        <a:solidFill>
                          <a:schemeClr val="tx1"/>
                        </a:solidFill>
                        <a:latin typeface="Cambria Math" panose="02040503050406030204" pitchFamily="18" charset="0"/>
                      </a:rPr>
                      <m:t>𝐵</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𝑅𝑜𝑏𝑜𝑡𝑠</m:t>
                    </m:r>
                    <m:r>
                      <a:rPr lang="de-DE" b="0" i="1" dirty="0" smtClean="0">
                        <a:solidFill>
                          <a:schemeClr val="tx1"/>
                        </a:solidFill>
                        <a:latin typeface="Cambria Math" panose="02040503050406030204" pitchFamily="18" charset="0"/>
                      </a:rPr>
                      <m:t> ∪</m:t>
                    </m:r>
                    <m:r>
                      <a:rPr lang="de-DE" b="0" i="1" dirty="0" smtClean="0">
                        <a:solidFill>
                          <a:schemeClr val="tx1"/>
                        </a:solidFill>
                        <a:latin typeface="Cambria Math" panose="02040503050406030204" pitchFamily="18" charset="0"/>
                        <a:ea typeface="Cambria Math" panose="02040503050406030204" pitchFamily="18" charset="0"/>
                      </a:rPr>
                      <m:t>𝐶𝑜𝑛𝑡𝑎𝑖𝑛𝑒𝑟𝑠</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𝐿𝑜𝑐𝑠</m:t>
                    </m:r>
                    <m:r>
                      <a:rPr lang="de-DE" b="0" i="1" dirty="0" smtClean="0">
                        <a:solidFill>
                          <a:schemeClr val="tx1"/>
                        </a:solidFill>
                        <a:latin typeface="Cambria Math" panose="02040503050406030204" pitchFamily="18" charset="0"/>
                        <a:ea typeface="Cambria Math" panose="02040503050406030204" pitchFamily="18" charset="0"/>
                      </a:rPr>
                      <m:t> ∪</m:t>
                    </m:r>
                    <m:d>
                      <m:dPr>
                        <m:begChr m:val="{"/>
                        <m:endChr m:val="}"/>
                        <m:ctrlPr>
                          <a:rPr lang="de-DE" b="0" i="1" dirty="0" smtClean="0">
                            <a:solidFill>
                              <a:schemeClr val="tx1"/>
                            </a:solidFill>
                            <a:latin typeface="Cambria Math" panose="02040503050406030204" pitchFamily="18" charset="0"/>
                            <a:ea typeface="Cambria Math" panose="02040503050406030204" pitchFamily="18" charset="0"/>
                          </a:rPr>
                        </m:ctrlPr>
                      </m:dPr>
                      <m:e>
                        <m:r>
                          <a:rPr lang="de-DE" b="0" i="1" dirty="0" smtClean="0">
                            <a:solidFill>
                              <a:schemeClr val="tx1"/>
                            </a:solidFill>
                            <a:latin typeface="Cambria Math" panose="02040503050406030204" pitchFamily="18" charset="0"/>
                            <a:ea typeface="Cambria Math" panose="02040503050406030204" pitchFamily="18" charset="0"/>
                          </a:rPr>
                          <m:t>𝑛𝑖𝑙</m:t>
                        </m:r>
                      </m:e>
                    </m:d>
                  </m:oMath>
                </a14:m>
                <a:endParaRPr lang="en-US" dirty="0">
                  <a:solidFill>
                    <a:schemeClr val="tx1"/>
                  </a:solidFill>
                </a:endParaRPr>
              </a:p>
              <a:p>
                <a:pPr lvl="2">
                  <a:tabLst>
                    <a:tab pos="2514600" algn="l"/>
                  </a:tabLst>
                </a:pPr>
                <a14:m>
                  <m:oMath xmlns:m="http://schemas.openxmlformats.org/officeDocument/2006/math">
                    <m:r>
                      <a:rPr lang="de-DE" i="1" dirty="0">
                        <a:solidFill>
                          <a:schemeClr val="tx1"/>
                        </a:solidFill>
                        <a:latin typeface="Cambria Math" panose="02040503050406030204" pitchFamily="18" charset="0"/>
                      </a:rPr>
                      <m:t>𝑅𝑜𝑏𝑜𝑡𝑠</m:t>
                    </m:r>
                    <m:r>
                      <a:rPr lang="de-DE" b="0" i="1" dirty="0" smtClean="0">
                        <a:solidFill>
                          <a:schemeClr val="tx1"/>
                        </a:solidFill>
                        <a:latin typeface="Cambria Math" panose="02040503050406030204" pitchFamily="18" charset="0"/>
                      </a:rPr>
                      <m:t>=</m:t>
                    </m:r>
                    <m:d>
                      <m:dPr>
                        <m:begChr m:val="{"/>
                        <m:endChr m:val="}"/>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𝑟</m:t>
                        </m:r>
                        <m:r>
                          <a:rPr lang="de-DE" b="0" i="1" dirty="0" smtClean="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𝑟</m:t>
                        </m:r>
                        <m:r>
                          <a:rPr lang="de-DE" b="0" i="1" dirty="0" smtClean="0">
                            <a:solidFill>
                              <a:schemeClr val="tx1"/>
                            </a:solidFill>
                            <a:latin typeface="Cambria Math" panose="02040503050406030204" pitchFamily="18" charset="0"/>
                          </a:rPr>
                          <m:t>2</m:t>
                        </m:r>
                      </m:e>
                    </m:d>
                  </m:oMath>
                </a14:m>
                <a:endParaRPr lang="en-US" i="1" dirty="0">
                  <a:solidFill>
                    <a:schemeClr val="tx1"/>
                  </a:solidFill>
                  <a:cs typeface="Calibri"/>
                </a:endParaRPr>
              </a:p>
              <a:p>
                <a:pPr lvl="2">
                  <a:tabLst>
                    <a:tab pos="2514600" algn="l"/>
                  </a:tabLst>
                </a:pPr>
                <a14:m>
                  <m:oMath xmlns:m="http://schemas.openxmlformats.org/officeDocument/2006/math">
                    <m:r>
                      <a:rPr lang="de-DE" i="1" dirty="0">
                        <a:solidFill>
                          <a:schemeClr val="tx1"/>
                        </a:solidFill>
                        <a:latin typeface="Cambria Math" panose="02040503050406030204" pitchFamily="18" charset="0"/>
                        <a:ea typeface="Cambria Math" panose="02040503050406030204" pitchFamily="18" charset="0"/>
                      </a:rPr>
                      <m:t>𝐶𝑜𝑛𝑡𝑎𝑖𝑛𝑒𝑟𝑠</m:t>
                    </m:r>
                    <m:r>
                      <a:rPr lang="de-DE" i="1" dirty="0">
                        <a:solidFill>
                          <a:schemeClr val="tx1"/>
                        </a:solidFill>
                        <a:latin typeface="Cambria Math" panose="02040503050406030204" pitchFamily="18" charset="0"/>
                      </a:rPr>
                      <m:t>=</m:t>
                    </m:r>
                    <m:d>
                      <m:dPr>
                        <m:begChr m:val="{"/>
                        <m:endChr m:val="}"/>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𝑐</m:t>
                        </m:r>
                        <m:r>
                          <a:rPr lang="de-DE" i="1" dirty="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𝑐</m:t>
                        </m:r>
                        <m:r>
                          <a:rPr lang="de-DE" i="1" dirty="0">
                            <a:solidFill>
                              <a:schemeClr val="tx1"/>
                            </a:solidFill>
                            <a:latin typeface="Cambria Math" panose="02040503050406030204" pitchFamily="18" charset="0"/>
                          </a:rPr>
                          <m:t>2</m:t>
                        </m:r>
                      </m:e>
                    </m:d>
                  </m:oMath>
                </a14:m>
                <a:endParaRPr lang="en-US" dirty="0">
                  <a:solidFill>
                    <a:schemeClr val="tx1"/>
                  </a:solidFill>
                  <a:cs typeface="Calibri"/>
                </a:endParaRPr>
              </a:p>
              <a:p>
                <a:pPr lvl="2">
                  <a:tabLst>
                    <a:tab pos="2514600" algn="l"/>
                  </a:tabLst>
                </a:pPr>
                <a14:m>
                  <m:oMath xmlns:m="http://schemas.openxmlformats.org/officeDocument/2006/math">
                    <m:r>
                      <a:rPr lang="de-DE" b="0" i="1" dirty="0" smtClean="0">
                        <a:solidFill>
                          <a:schemeClr val="tx1"/>
                        </a:solidFill>
                        <a:latin typeface="Cambria Math" panose="02040503050406030204" pitchFamily="18" charset="0"/>
                      </a:rPr>
                      <m:t>𝐿𝑜𝑐𝑠</m:t>
                    </m:r>
                    <m:r>
                      <a:rPr lang="de-DE" i="1" dirty="0">
                        <a:solidFill>
                          <a:schemeClr val="tx1"/>
                        </a:solidFill>
                        <a:latin typeface="Cambria Math" panose="02040503050406030204" pitchFamily="18" charset="0"/>
                      </a:rPr>
                      <m:t>=</m:t>
                    </m:r>
                    <m:d>
                      <m:dPr>
                        <m:begChr m:val="{"/>
                        <m:endChr m:val="}"/>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𝑑</m:t>
                        </m:r>
                        <m:r>
                          <a:rPr lang="de-DE" i="1" dirty="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𝑑</m:t>
                        </m:r>
                        <m:r>
                          <a:rPr lang="de-DE" i="1" dirty="0">
                            <a:solidFill>
                              <a:schemeClr val="tx1"/>
                            </a:solidFill>
                            <a:latin typeface="Cambria Math" panose="02040503050406030204" pitchFamily="18" charset="0"/>
                          </a:rPr>
                          <m:t>2</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𝑑</m:t>
                        </m:r>
                        <m:r>
                          <a:rPr lang="de-DE" b="0" i="1" dirty="0" smtClean="0">
                            <a:solidFill>
                              <a:schemeClr val="tx1"/>
                            </a:solidFill>
                            <a:latin typeface="Cambria Math" panose="02040503050406030204" pitchFamily="18" charset="0"/>
                          </a:rPr>
                          <m:t>3</m:t>
                        </m:r>
                      </m:e>
                    </m:d>
                  </m:oMath>
                </a14:m>
                <a:endParaRPr lang="en-US" i="1" dirty="0">
                  <a:solidFill>
                    <a:schemeClr val="tx1"/>
                  </a:solidFill>
                  <a:cs typeface="Times New Roman"/>
                </a:endParaRPr>
              </a:p>
              <a:p>
                <a:pPr>
                  <a:tabLst>
                    <a:tab pos="2514600" algn="l"/>
                  </a:tabLst>
                </a:pPr>
                <a:r>
                  <a:rPr lang="en-US" dirty="0">
                    <a:solidFill>
                      <a:schemeClr val="tx1"/>
                    </a:solidFill>
                    <a:cs typeface="Times New Roman"/>
                  </a:rPr>
                  <a:t>Can omit lots of details </a:t>
                </a:r>
              </a:p>
              <a:p>
                <a:pPr lvl="1">
                  <a:tabLst>
                    <a:tab pos="2514600" algn="l"/>
                  </a:tabLst>
                </a:pPr>
                <a:r>
                  <a:rPr lang="en-US" dirty="0">
                    <a:solidFill>
                      <a:schemeClr val="tx1"/>
                    </a:solidFill>
                    <a:cs typeface="Times New Roman"/>
                  </a:rPr>
                  <a:t>E.g., physical characteristics of robots, </a:t>
                </a:r>
                <a:br>
                  <a:rPr lang="en-US" dirty="0">
                    <a:solidFill>
                      <a:schemeClr val="tx1"/>
                    </a:solidFill>
                    <a:cs typeface="Times New Roman"/>
                  </a:rPr>
                </a:br>
                <a:r>
                  <a:rPr lang="en-US" dirty="0">
                    <a:solidFill>
                      <a:schemeClr val="tx1"/>
                    </a:solidFill>
                    <a:cs typeface="Times New Roman"/>
                  </a:rPr>
                  <a:t>containers, loading docks, roads</a:t>
                </a:r>
              </a:p>
              <a:p>
                <a:pPr lvl="1">
                  <a:tabLst>
                    <a:tab pos="2514600" algn="l"/>
                  </a:tabLst>
                </a:pPr>
                <a:endParaRPr lang="en-US" dirty="0">
                  <a:solidFill>
                    <a:schemeClr val="tx1"/>
                  </a:solidFill>
                  <a:cs typeface="Times New Roman"/>
                </a:endParaRPr>
              </a:p>
              <a:p>
                <a:pPr lvl="1">
                  <a:tabLst>
                    <a:tab pos="2514600" algn="l"/>
                  </a:tabLst>
                </a:pPr>
                <a:endParaRPr lang="en-US" dirty="0">
                  <a:solidFill>
                    <a:srgbClr val="000000"/>
                  </a:solidFill>
                  <a:cs typeface="Times New Roman"/>
                </a:endParaRPr>
              </a:p>
            </p:txBody>
          </p:sp>
        </mc:Choice>
        <mc:Fallback xmlns="">
          <p:sp>
            <p:nvSpPr>
              <p:cNvPr id="8193" name="Rectangle 3"/>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96CE2BF4-6294-434B-B1C8-F85F7D453997}"/>
              </a:ext>
            </a:extLst>
          </p:cNvPr>
          <p:cNvSpPr>
            <a:spLocks noGrp="1"/>
          </p:cNvSpPr>
          <p:nvPr>
            <p:ph type="sldNum" sz="quarter" idx="12"/>
          </p:nvPr>
        </p:nvSpPr>
        <p:spPr/>
        <p:txBody>
          <a:bodyPr/>
          <a:lstStyle/>
          <a:p>
            <a:fld id="{67C9959E-8E6B-B04C-9955-EA096F41CA7A}" type="slidenum">
              <a:rPr lang="en-GB" smtClean="0"/>
              <a:t>11</a:t>
            </a:fld>
            <a:endParaRPr lang="en-GB"/>
          </a:p>
        </p:txBody>
      </p:sp>
      <p:grpSp>
        <p:nvGrpSpPr>
          <p:cNvPr id="79" name="Group 78">
            <a:extLst>
              <a:ext uri="{FF2B5EF4-FFF2-40B4-BE49-F238E27FC236}">
                <a16:creationId xmlns:a16="http://schemas.microsoft.com/office/drawing/2014/main" id="{CB518E60-2F5E-C449-89AE-6E08F7C67307}"/>
              </a:ext>
            </a:extLst>
          </p:cNvPr>
          <p:cNvGrpSpPr/>
          <p:nvPr/>
        </p:nvGrpSpPr>
        <p:grpSpPr>
          <a:xfrm>
            <a:off x="4762611" y="4689876"/>
            <a:ext cx="4021389" cy="1354874"/>
            <a:chOff x="4198596" y="2859146"/>
            <a:chExt cx="4021389" cy="1354874"/>
          </a:xfrm>
        </p:grpSpPr>
        <p:sp>
          <p:nvSpPr>
            <p:cNvPr id="80" name="Rectangle 891">
              <a:extLst>
                <a:ext uri="{FF2B5EF4-FFF2-40B4-BE49-F238E27FC236}">
                  <a16:creationId xmlns:a16="http://schemas.microsoft.com/office/drawing/2014/main" id="{7E380938-74BB-D64D-98D2-E5D5B68614C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81" name="Rectangle 891">
              <a:extLst>
                <a:ext uri="{FF2B5EF4-FFF2-40B4-BE49-F238E27FC236}">
                  <a16:creationId xmlns:a16="http://schemas.microsoft.com/office/drawing/2014/main" id="{2DE274FE-F4A8-E542-BF4B-69B5A11F492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82" name="Group 81">
              <a:extLst>
                <a:ext uri="{FF2B5EF4-FFF2-40B4-BE49-F238E27FC236}">
                  <a16:creationId xmlns:a16="http://schemas.microsoft.com/office/drawing/2014/main" id="{94112078-BE74-6246-B474-1FE5169898AA}"/>
                </a:ext>
              </a:extLst>
            </p:cNvPr>
            <p:cNvGrpSpPr/>
            <p:nvPr/>
          </p:nvGrpSpPr>
          <p:grpSpPr>
            <a:xfrm>
              <a:off x="4728546" y="2859146"/>
              <a:ext cx="1748270" cy="801164"/>
              <a:chOff x="1152149" y="2292224"/>
              <a:chExt cx="2428155" cy="1112728"/>
            </a:xfrm>
          </p:grpSpPr>
          <p:sp>
            <p:nvSpPr>
              <p:cNvPr id="223" name="Line 853">
                <a:extLst>
                  <a:ext uri="{FF2B5EF4-FFF2-40B4-BE49-F238E27FC236}">
                    <a16:creationId xmlns:a16="http://schemas.microsoft.com/office/drawing/2014/main" id="{A88BD688-10CE-374D-B958-315F3F280720}"/>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24" name="Straight Connector 223">
                <a:extLst>
                  <a:ext uri="{FF2B5EF4-FFF2-40B4-BE49-F238E27FC236}">
                    <a16:creationId xmlns:a16="http://schemas.microsoft.com/office/drawing/2014/main" id="{5E0737E4-9BE5-3541-BD2A-19C36AC9AB74}"/>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 name="Freeform 860">
                <a:extLst>
                  <a:ext uri="{FF2B5EF4-FFF2-40B4-BE49-F238E27FC236}">
                    <a16:creationId xmlns:a16="http://schemas.microsoft.com/office/drawing/2014/main" id="{65A3C347-B8A3-2945-A0A6-8C68BE1771C4}"/>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6" name="Freeform 860">
                <a:extLst>
                  <a:ext uri="{FF2B5EF4-FFF2-40B4-BE49-F238E27FC236}">
                    <a16:creationId xmlns:a16="http://schemas.microsoft.com/office/drawing/2014/main" id="{5C50EEB3-BCF4-2447-89F3-B545E17D03A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3" name="Straight Connector 82">
              <a:extLst>
                <a:ext uri="{FF2B5EF4-FFF2-40B4-BE49-F238E27FC236}">
                  <a16:creationId xmlns:a16="http://schemas.microsoft.com/office/drawing/2014/main" id="{1E6E60B1-E23E-2F42-94D1-4B1E4B2D84C7}"/>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Freeform 860">
              <a:extLst>
                <a:ext uri="{FF2B5EF4-FFF2-40B4-BE49-F238E27FC236}">
                  <a16:creationId xmlns:a16="http://schemas.microsoft.com/office/drawing/2014/main" id="{782DEFB0-1B4D-C84A-8E9A-DD0C1F23A82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Freeform 860">
              <a:extLst>
                <a:ext uri="{FF2B5EF4-FFF2-40B4-BE49-F238E27FC236}">
                  <a16:creationId xmlns:a16="http://schemas.microsoft.com/office/drawing/2014/main" id="{FFBD059C-AA7A-6647-AF84-08A0C850AD76}"/>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6" name="Line 853">
              <a:extLst>
                <a:ext uri="{FF2B5EF4-FFF2-40B4-BE49-F238E27FC236}">
                  <a16:creationId xmlns:a16="http://schemas.microsoft.com/office/drawing/2014/main" id="{DCFC196E-EE96-954C-98C9-C4EBB782CA0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87" name="Line 853">
              <a:extLst>
                <a:ext uri="{FF2B5EF4-FFF2-40B4-BE49-F238E27FC236}">
                  <a16:creationId xmlns:a16="http://schemas.microsoft.com/office/drawing/2014/main" id="{5123D679-49C1-EF44-8AC4-5040D98A992F}"/>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88" name="Line 853">
              <a:extLst>
                <a:ext uri="{FF2B5EF4-FFF2-40B4-BE49-F238E27FC236}">
                  <a16:creationId xmlns:a16="http://schemas.microsoft.com/office/drawing/2014/main" id="{5099D7B2-A6F1-F54F-8638-2FE9AFF3A71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89" name="Group 88">
              <a:extLst>
                <a:ext uri="{FF2B5EF4-FFF2-40B4-BE49-F238E27FC236}">
                  <a16:creationId xmlns:a16="http://schemas.microsoft.com/office/drawing/2014/main" id="{AB418114-A55B-8345-AE6C-0D8B333BD06C}"/>
                </a:ext>
              </a:extLst>
            </p:cNvPr>
            <p:cNvGrpSpPr/>
            <p:nvPr/>
          </p:nvGrpSpPr>
          <p:grpSpPr>
            <a:xfrm>
              <a:off x="4851800" y="2923197"/>
              <a:ext cx="1203321" cy="1021208"/>
              <a:chOff x="3906167" y="3324390"/>
              <a:chExt cx="1671281" cy="1418344"/>
            </a:xfrm>
            <a:solidFill>
              <a:srgbClr val="93D2FE"/>
            </a:solidFill>
          </p:grpSpPr>
          <p:sp>
            <p:nvSpPr>
              <p:cNvPr id="125" name="Oval 859">
                <a:extLst>
                  <a:ext uri="{FF2B5EF4-FFF2-40B4-BE49-F238E27FC236}">
                    <a16:creationId xmlns:a16="http://schemas.microsoft.com/office/drawing/2014/main" id="{9D0302D3-7AEC-3249-B96A-1A582EB6672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1">
                <a:extLst>
                  <a:ext uri="{FF2B5EF4-FFF2-40B4-BE49-F238E27FC236}">
                    <a16:creationId xmlns:a16="http://schemas.microsoft.com/office/drawing/2014/main" id="{A89D84BD-3BC5-6748-9F0A-1F129B5F22E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2">
                <a:extLst>
                  <a:ext uri="{FF2B5EF4-FFF2-40B4-BE49-F238E27FC236}">
                    <a16:creationId xmlns:a16="http://schemas.microsoft.com/office/drawing/2014/main" id="{82F99A57-6527-604F-B2F3-70E3F4C5E26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3">
                <a:extLst>
                  <a:ext uri="{FF2B5EF4-FFF2-40B4-BE49-F238E27FC236}">
                    <a16:creationId xmlns:a16="http://schemas.microsoft.com/office/drawing/2014/main" id="{7AEA1BA1-ECB0-D349-B9D0-7F69FF01AAD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3">
                <a:extLst>
                  <a:ext uri="{FF2B5EF4-FFF2-40B4-BE49-F238E27FC236}">
                    <a16:creationId xmlns:a16="http://schemas.microsoft.com/office/drawing/2014/main" id="{A73BF28D-5D2C-4D45-98EE-A6DA8EA480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0" name="Group 129">
                <a:extLst>
                  <a:ext uri="{FF2B5EF4-FFF2-40B4-BE49-F238E27FC236}">
                    <a16:creationId xmlns:a16="http://schemas.microsoft.com/office/drawing/2014/main" id="{EAC12D4C-B3A5-C742-82A9-237519E3A4C3}"/>
                  </a:ext>
                </a:extLst>
              </p:cNvPr>
              <p:cNvGrpSpPr/>
              <p:nvPr/>
            </p:nvGrpSpPr>
            <p:grpSpPr>
              <a:xfrm>
                <a:off x="3906167" y="4047050"/>
                <a:ext cx="1671281" cy="539042"/>
                <a:chOff x="1320274" y="4580303"/>
                <a:chExt cx="1671281" cy="467246"/>
              </a:xfrm>
              <a:grpFill/>
            </p:grpSpPr>
            <p:sp>
              <p:nvSpPr>
                <p:cNvPr id="145" name="Freeform 860">
                  <a:extLst>
                    <a:ext uri="{FF2B5EF4-FFF2-40B4-BE49-F238E27FC236}">
                      <a16:creationId xmlns:a16="http://schemas.microsoft.com/office/drawing/2014/main" id="{C4871278-65BB-8F41-916E-AAB5C165282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Rectangle 864">
                  <a:extLst>
                    <a:ext uri="{FF2B5EF4-FFF2-40B4-BE49-F238E27FC236}">
                      <a16:creationId xmlns:a16="http://schemas.microsoft.com/office/drawing/2014/main" id="{9EA0E165-029F-3A46-B2BB-05C42961890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21" name="Freeform 865">
                  <a:extLst>
                    <a:ext uri="{FF2B5EF4-FFF2-40B4-BE49-F238E27FC236}">
                      <a16:creationId xmlns:a16="http://schemas.microsoft.com/office/drawing/2014/main" id="{8F165226-35CD-5B48-9053-2F8E4402D5F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2" name="Freeform 866">
                  <a:extLst>
                    <a:ext uri="{FF2B5EF4-FFF2-40B4-BE49-F238E27FC236}">
                      <a16:creationId xmlns:a16="http://schemas.microsoft.com/office/drawing/2014/main" id="{85BD8146-221F-1A45-8C11-9153D77E89E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1" name="Group 130">
                <a:extLst>
                  <a:ext uri="{FF2B5EF4-FFF2-40B4-BE49-F238E27FC236}">
                    <a16:creationId xmlns:a16="http://schemas.microsoft.com/office/drawing/2014/main" id="{12D1C0C5-FE1B-BD45-9CE3-F4A735027D62}"/>
                  </a:ext>
                </a:extLst>
              </p:cNvPr>
              <p:cNvGrpSpPr/>
              <p:nvPr/>
            </p:nvGrpSpPr>
            <p:grpSpPr>
              <a:xfrm>
                <a:off x="4596370" y="3324390"/>
                <a:ext cx="552654" cy="1188720"/>
                <a:chOff x="1823226" y="3235632"/>
                <a:chExt cx="552654" cy="1188720"/>
              </a:xfrm>
              <a:grpFill/>
            </p:grpSpPr>
            <p:sp>
              <p:nvSpPr>
                <p:cNvPr id="132" name="Oval 878">
                  <a:extLst>
                    <a:ext uri="{FF2B5EF4-FFF2-40B4-BE49-F238E27FC236}">
                      <a16:creationId xmlns:a16="http://schemas.microsoft.com/office/drawing/2014/main" id="{C8996450-C50A-DE40-9011-2226ED1B1C1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Rectangle 880">
                  <a:extLst>
                    <a:ext uri="{FF2B5EF4-FFF2-40B4-BE49-F238E27FC236}">
                      <a16:creationId xmlns:a16="http://schemas.microsoft.com/office/drawing/2014/main" id="{1BC3D876-2997-5044-BF44-5DE94F1989C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4" name="Oval 878">
                  <a:extLst>
                    <a:ext uri="{FF2B5EF4-FFF2-40B4-BE49-F238E27FC236}">
                      <a16:creationId xmlns:a16="http://schemas.microsoft.com/office/drawing/2014/main" id="{A6A04649-8F3A-0848-9885-0F5970901DD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1">
                  <a:extLst>
                    <a:ext uri="{FF2B5EF4-FFF2-40B4-BE49-F238E27FC236}">
                      <a16:creationId xmlns:a16="http://schemas.microsoft.com/office/drawing/2014/main" id="{A6B4855B-BF20-2F4A-BF5E-BF4653D47F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6" name="Line 882">
                  <a:extLst>
                    <a:ext uri="{FF2B5EF4-FFF2-40B4-BE49-F238E27FC236}">
                      <a16:creationId xmlns:a16="http://schemas.microsoft.com/office/drawing/2014/main" id="{3178D146-B37A-9D41-85BE-1D7E9F95862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7" name="Rectangle 880">
                  <a:extLst>
                    <a:ext uri="{FF2B5EF4-FFF2-40B4-BE49-F238E27FC236}">
                      <a16:creationId xmlns:a16="http://schemas.microsoft.com/office/drawing/2014/main" id="{C36BC65B-6E79-1F4D-B44E-9B10C30D16D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8" name="Oval 878">
                  <a:extLst>
                    <a:ext uri="{FF2B5EF4-FFF2-40B4-BE49-F238E27FC236}">
                      <a16:creationId xmlns:a16="http://schemas.microsoft.com/office/drawing/2014/main" id="{D4590598-2558-044A-B8C3-82453A35C65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DA8F6831-1E3B-304D-B4EE-76A583FC806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0" name="Line 882">
                  <a:extLst>
                    <a:ext uri="{FF2B5EF4-FFF2-40B4-BE49-F238E27FC236}">
                      <a16:creationId xmlns:a16="http://schemas.microsoft.com/office/drawing/2014/main" id="{6A2605E9-53F7-5A4A-B971-D21032B7C12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1" name="Line 884">
                  <a:extLst>
                    <a:ext uri="{FF2B5EF4-FFF2-40B4-BE49-F238E27FC236}">
                      <a16:creationId xmlns:a16="http://schemas.microsoft.com/office/drawing/2014/main" id="{332A96C9-F08E-9D4E-BB3B-F8CC3769698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42" name="Oval 885">
                  <a:extLst>
                    <a:ext uri="{FF2B5EF4-FFF2-40B4-BE49-F238E27FC236}">
                      <a16:creationId xmlns:a16="http://schemas.microsoft.com/office/drawing/2014/main" id="{8196BD68-0DBC-AE4A-904A-E7ED829E32F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1">
                  <a:extLst>
                    <a:ext uri="{FF2B5EF4-FFF2-40B4-BE49-F238E27FC236}">
                      <a16:creationId xmlns:a16="http://schemas.microsoft.com/office/drawing/2014/main" id="{77273320-5694-1A40-A8EC-691C8BC4970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2BCC24A8-4DC7-7A49-B451-A6A7282567E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0" name="Group 89">
              <a:extLst>
                <a:ext uri="{FF2B5EF4-FFF2-40B4-BE49-F238E27FC236}">
                  <a16:creationId xmlns:a16="http://schemas.microsoft.com/office/drawing/2014/main" id="{18750758-3E41-4C47-9109-FC19A5500AAD}"/>
                </a:ext>
              </a:extLst>
            </p:cNvPr>
            <p:cNvGrpSpPr/>
            <p:nvPr/>
          </p:nvGrpSpPr>
          <p:grpSpPr>
            <a:xfrm>
              <a:off x="4272198" y="3826579"/>
              <a:ext cx="538242" cy="343668"/>
              <a:chOff x="1012668" y="989071"/>
              <a:chExt cx="747559" cy="477316"/>
            </a:xfrm>
          </p:grpSpPr>
          <p:sp>
            <p:nvSpPr>
              <p:cNvPr id="121" name="Line 853">
                <a:extLst>
                  <a:ext uri="{FF2B5EF4-FFF2-40B4-BE49-F238E27FC236}">
                    <a16:creationId xmlns:a16="http://schemas.microsoft.com/office/drawing/2014/main" id="{595C83BC-9A8C-094C-8B4C-8A9958DE781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23" name="Rectangle 873">
                <a:extLst>
                  <a:ext uri="{FF2B5EF4-FFF2-40B4-BE49-F238E27FC236}">
                    <a16:creationId xmlns:a16="http://schemas.microsoft.com/office/drawing/2014/main" id="{537C8DCE-AA76-C441-BA9E-D5ADFA3D73D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24" name="Freeform 875">
                <a:extLst>
                  <a:ext uri="{FF2B5EF4-FFF2-40B4-BE49-F238E27FC236}">
                    <a16:creationId xmlns:a16="http://schemas.microsoft.com/office/drawing/2014/main" id="{B0F0D512-B1D9-FF43-B14D-0738FFB6AA2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1" name="Group 90">
              <a:extLst>
                <a:ext uri="{FF2B5EF4-FFF2-40B4-BE49-F238E27FC236}">
                  <a16:creationId xmlns:a16="http://schemas.microsoft.com/office/drawing/2014/main" id="{BAB95305-7137-6C47-96D7-6D76A1E31FB9}"/>
                </a:ext>
              </a:extLst>
            </p:cNvPr>
            <p:cNvGrpSpPr/>
            <p:nvPr/>
          </p:nvGrpSpPr>
          <p:grpSpPr>
            <a:xfrm>
              <a:off x="7016664" y="2938828"/>
              <a:ext cx="1203321" cy="1021208"/>
              <a:chOff x="3906167" y="3324390"/>
              <a:chExt cx="1671281" cy="1418344"/>
            </a:xfrm>
            <a:solidFill>
              <a:srgbClr val="93D2FE"/>
            </a:solidFill>
          </p:grpSpPr>
          <p:sp>
            <p:nvSpPr>
              <p:cNvPr id="97" name="Oval 859">
                <a:extLst>
                  <a:ext uri="{FF2B5EF4-FFF2-40B4-BE49-F238E27FC236}">
                    <a16:creationId xmlns:a16="http://schemas.microsoft.com/office/drawing/2014/main" id="{D36F4943-3396-034B-882E-45AE8A4809C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Oval 861">
                <a:extLst>
                  <a:ext uri="{FF2B5EF4-FFF2-40B4-BE49-F238E27FC236}">
                    <a16:creationId xmlns:a16="http://schemas.microsoft.com/office/drawing/2014/main" id="{18BAB738-D3FB-D145-ABE5-01D09EB96A2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Oval 862">
                <a:extLst>
                  <a:ext uri="{FF2B5EF4-FFF2-40B4-BE49-F238E27FC236}">
                    <a16:creationId xmlns:a16="http://schemas.microsoft.com/office/drawing/2014/main" id="{5AFD7BF1-BDA9-4842-92E3-7C1B75E2E29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3">
                <a:extLst>
                  <a:ext uri="{FF2B5EF4-FFF2-40B4-BE49-F238E27FC236}">
                    <a16:creationId xmlns:a16="http://schemas.microsoft.com/office/drawing/2014/main" id="{FBE13558-AFF6-B449-9D60-11617272550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Oval 863">
                <a:extLst>
                  <a:ext uri="{FF2B5EF4-FFF2-40B4-BE49-F238E27FC236}">
                    <a16:creationId xmlns:a16="http://schemas.microsoft.com/office/drawing/2014/main" id="{60FD8975-5E74-BC49-BBB9-31B111FFA7C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2" name="Group 101">
                <a:extLst>
                  <a:ext uri="{FF2B5EF4-FFF2-40B4-BE49-F238E27FC236}">
                    <a16:creationId xmlns:a16="http://schemas.microsoft.com/office/drawing/2014/main" id="{D99D796F-A9CB-E946-AA23-510FF78248BF}"/>
                  </a:ext>
                </a:extLst>
              </p:cNvPr>
              <p:cNvGrpSpPr/>
              <p:nvPr/>
            </p:nvGrpSpPr>
            <p:grpSpPr>
              <a:xfrm>
                <a:off x="3906167" y="4047050"/>
                <a:ext cx="1671281" cy="539042"/>
                <a:chOff x="1320274" y="4580303"/>
                <a:chExt cx="1671281" cy="467246"/>
              </a:xfrm>
              <a:grpFill/>
            </p:grpSpPr>
            <p:sp>
              <p:nvSpPr>
                <p:cNvPr id="117" name="Freeform 860">
                  <a:extLst>
                    <a:ext uri="{FF2B5EF4-FFF2-40B4-BE49-F238E27FC236}">
                      <a16:creationId xmlns:a16="http://schemas.microsoft.com/office/drawing/2014/main" id="{D8C84525-8DEE-A24D-8737-375D639CFED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Rectangle 864">
                  <a:extLst>
                    <a:ext uri="{FF2B5EF4-FFF2-40B4-BE49-F238E27FC236}">
                      <a16:creationId xmlns:a16="http://schemas.microsoft.com/office/drawing/2014/main" id="{18A0162C-208F-0C4B-84F7-33B0373F8C1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19" name="Freeform 865">
                  <a:extLst>
                    <a:ext uri="{FF2B5EF4-FFF2-40B4-BE49-F238E27FC236}">
                      <a16:creationId xmlns:a16="http://schemas.microsoft.com/office/drawing/2014/main" id="{65C85240-6389-4041-83AE-47A3BA7F0C3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Freeform 866">
                  <a:extLst>
                    <a:ext uri="{FF2B5EF4-FFF2-40B4-BE49-F238E27FC236}">
                      <a16:creationId xmlns:a16="http://schemas.microsoft.com/office/drawing/2014/main" id="{AA5A004B-8D14-4C44-9268-E81457F73EA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3" name="Group 102">
                <a:extLst>
                  <a:ext uri="{FF2B5EF4-FFF2-40B4-BE49-F238E27FC236}">
                    <a16:creationId xmlns:a16="http://schemas.microsoft.com/office/drawing/2014/main" id="{6CA0719A-89C5-E143-B4A7-93774643D1EC}"/>
                  </a:ext>
                </a:extLst>
              </p:cNvPr>
              <p:cNvGrpSpPr/>
              <p:nvPr/>
            </p:nvGrpSpPr>
            <p:grpSpPr>
              <a:xfrm>
                <a:off x="4596370" y="3324390"/>
                <a:ext cx="552654" cy="1188720"/>
                <a:chOff x="1823226" y="3235632"/>
                <a:chExt cx="552654" cy="1188720"/>
              </a:xfrm>
              <a:grpFill/>
            </p:grpSpPr>
            <p:sp>
              <p:nvSpPr>
                <p:cNvPr id="104" name="Oval 878">
                  <a:extLst>
                    <a:ext uri="{FF2B5EF4-FFF2-40B4-BE49-F238E27FC236}">
                      <a16:creationId xmlns:a16="http://schemas.microsoft.com/office/drawing/2014/main" id="{57017ECC-2F73-514D-9714-BD506E87817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Rectangle 880">
                  <a:extLst>
                    <a:ext uri="{FF2B5EF4-FFF2-40B4-BE49-F238E27FC236}">
                      <a16:creationId xmlns:a16="http://schemas.microsoft.com/office/drawing/2014/main" id="{089A234B-2229-2342-8AEF-06314FABB4D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6" name="Oval 878">
                  <a:extLst>
                    <a:ext uri="{FF2B5EF4-FFF2-40B4-BE49-F238E27FC236}">
                      <a16:creationId xmlns:a16="http://schemas.microsoft.com/office/drawing/2014/main" id="{F9990319-7A16-BB47-92F2-61F62A81627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7" name="Line 881">
                  <a:extLst>
                    <a:ext uri="{FF2B5EF4-FFF2-40B4-BE49-F238E27FC236}">
                      <a16:creationId xmlns:a16="http://schemas.microsoft.com/office/drawing/2014/main" id="{980EDE78-65F6-8C46-807C-7392ECF99FC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8" name="Line 882">
                  <a:extLst>
                    <a:ext uri="{FF2B5EF4-FFF2-40B4-BE49-F238E27FC236}">
                      <a16:creationId xmlns:a16="http://schemas.microsoft.com/office/drawing/2014/main" id="{7EF03499-8D9E-9A43-BDE5-4C0F1043DF3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A010E424-3AC5-0944-8F3D-D75CC690DFB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4E0598F8-CC2E-AC49-9D68-7453EF17218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2">
                  <a:extLst>
                    <a:ext uri="{FF2B5EF4-FFF2-40B4-BE49-F238E27FC236}">
                      <a16:creationId xmlns:a16="http://schemas.microsoft.com/office/drawing/2014/main" id="{D3FC1C13-E2EE-B643-82DD-AD8C4489692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DE23F08F-043C-114A-AC1F-F832FC08342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3" name="Line 884">
                  <a:extLst>
                    <a:ext uri="{FF2B5EF4-FFF2-40B4-BE49-F238E27FC236}">
                      <a16:creationId xmlns:a16="http://schemas.microsoft.com/office/drawing/2014/main" id="{E09DD9B9-E9AF-A240-9AB3-079D33C9BFC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14" name="Oval 885">
                  <a:extLst>
                    <a:ext uri="{FF2B5EF4-FFF2-40B4-BE49-F238E27FC236}">
                      <a16:creationId xmlns:a16="http://schemas.microsoft.com/office/drawing/2014/main" id="{D316ED84-91D1-A443-9439-E60B9107A94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1">
                  <a:extLst>
                    <a:ext uri="{FF2B5EF4-FFF2-40B4-BE49-F238E27FC236}">
                      <a16:creationId xmlns:a16="http://schemas.microsoft.com/office/drawing/2014/main" id="{D001EEDF-FFC7-C342-83BE-4948A154A4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9F8F29C9-D80A-E947-8A74-CB9AD300842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2" name="Group 91">
              <a:extLst>
                <a:ext uri="{FF2B5EF4-FFF2-40B4-BE49-F238E27FC236}">
                  <a16:creationId xmlns:a16="http://schemas.microsoft.com/office/drawing/2014/main" id="{CD0ECBF7-5744-2344-9B9A-84550D308768}"/>
                </a:ext>
              </a:extLst>
            </p:cNvPr>
            <p:cNvGrpSpPr/>
            <p:nvPr/>
          </p:nvGrpSpPr>
          <p:grpSpPr>
            <a:xfrm>
              <a:off x="6397985" y="3842210"/>
              <a:ext cx="538242" cy="343668"/>
              <a:chOff x="1012668" y="989071"/>
              <a:chExt cx="747559" cy="477316"/>
            </a:xfrm>
          </p:grpSpPr>
          <p:sp>
            <p:nvSpPr>
              <p:cNvPr id="93" name="Line 853">
                <a:extLst>
                  <a:ext uri="{FF2B5EF4-FFF2-40B4-BE49-F238E27FC236}">
                    <a16:creationId xmlns:a16="http://schemas.microsoft.com/office/drawing/2014/main" id="{3E0A6B8F-C4DC-7246-B1C4-2B8DC7CB2F6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95" name="Rectangle 873">
                <a:extLst>
                  <a:ext uri="{FF2B5EF4-FFF2-40B4-BE49-F238E27FC236}">
                    <a16:creationId xmlns:a16="http://schemas.microsoft.com/office/drawing/2014/main" id="{4223EEB1-BA2F-7E44-9AD3-57893986BD1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96" name="Freeform 875">
                <a:extLst>
                  <a:ext uri="{FF2B5EF4-FFF2-40B4-BE49-F238E27FC236}">
                    <a16:creationId xmlns:a16="http://schemas.microsoft.com/office/drawing/2014/main" id="{B402AFE3-8865-B841-B11C-2494203A979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3" name="Date Placeholder 2">
            <a:extLst>
              <a:ext uri="{FF2B5EF4-FFF2-40B4-BE49-F238E27FC236}">
                <a16:creationId xmlns:a16="http://schemas.microsoft.com/office/drawing/2014/main" id="{8DA6EB22-F206-6247-BD83-30209E7B4616}"/>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3339213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8AA2-BF4F-DD4A-897D-2832F20CA91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40CA45-DD68-F544-81B2-EB189EF130E7}"/>
                  </a:ext>
                </a:extLst>
              </p:cNvPr>
              <p:cNvSpPr>
                <a:spLocks noGrp="1"/>
              </p:cNvSpPr>
              <p:nvPr>
                <p:ph idx="1"/>
              </p:nvPr>
            </p:nvSpPr>
            <p:spPr/>
            <p:txBody>
              <a:bodyPr/>
              <a:lstStyle/>
              <a:p>
                <a:r>
                  <a:rPr lang="en-GB" dirty="0"/>
                  <a:t>Heuristic functions</a:t>
                </a:r>
              </a:p>
              <a:p>
                <a:pPr lvl="1"/>
                <a:r>
                  <a:rPr lang="en-GB" dirty="0"/>
                  <a:t>Straight-line distance example</a:t>
                </a:r>
              </a:p>
              <a:p>
                <a:pPr lvl="1"/>
                <a:r>
                  <a:rPr lang="en-GB" dirty="0"/>
                  <a:t>Delete-relaxation heuristics</a:t>
                </a:r>
              </a:p>
              <a:p>
                <a:pPr lvl="2"/>
                <a:r>
                  <a:rPr lang="en-GB" dirty="0"/>
                  <a:t>relaxed states,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oMath>
                </a14:m>
                <a:r>
                  <a:rPr lang="el-GR" dirty="0"/>
                  <a:t>,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m:t>
                        </m:r>
                      </m:sup>
                    </m:sSup>
                  </m:oMath>
                </a14:m>
                <a:r>
                  <a:rPr lang="en-GB" dirty="0"/>
                  <a:t>, HFF,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𝐹</m:t>
                        </m:r>
                        <m:r>
                          <a:rPr lang="en-GB" i="1" dirty="0">
                            <a:latin typeface="Cambria Math" panose="02040503050406030204" pitchFamily="18" charset="0"/>
                          </a:rPr>
                          <m:t>𝐹</m:t>
                        </m:r>
                      </m:sup>
                    </m:sSup>
                  </m:oMath>
                </a14:m>
                <a:endParaRPr lang="en-GB" dirty="0"/>
              </a:p>
              <a:p>
                <a:pPr lvl="1"/>
                <a:r>
                  <a:rPr lang="en-GB" dirty="0"/>
                  <a:t>Disjunctive landmarks, RPG-Landmark,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𝑠</m:t>
                        </m:r>
                        <m:r>
                          <a:rPr lang="de-DE" b="0" i="1" dirty="0" smtClean="0">
                            <a:latin typeface="Cambria Math" panose="02040503050406030204" pitchFamily="18" charset="0"/>
                          </a:rPr>
                          <m:t>𝑙</m:t>
                        </m:r>
                      </m:sup>
                    </m:sSup>
                  </m:oMath>
                </a14:m>
                <a:r>
                  <a:rPr lang="en-GB" dirty="0"/>
                  <a:t> </a:t>
                </a:r>
              </a:p>
              <a:p>
                <a:pPr lvl="2"/>
                <a:r>
                  <a:rPr lang="en-GB" dirty="0"/>
                  <a:t>Get necessary actions by making RPG for all non-relevant actions</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940CA45-DD68-F544-81B2-EB189EF130E7}"/>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5205CB1-77EA-DB4C-9FF6-99FAC45A7F47}"/>
              </a:ext>
            </a:extLst>
          </p:cNvPr>
          <p:cNvSpPr>
            <a:spLocks noGrp="1"/>
          </p:cNvSpPr>
          <p:nvPr>
            <p:ph type="sldNum" sz="quarter" idx="12"/>
          </p:nvPr>
        </p:nvSpPr>
        <p:spPr/>
        <p:txBody>
          <a:bodyPr/>
          <a:lstStyle/>
          <a:p>
            <a:fld id="{67C9959E-8E6B-B04C-9955-EA096F41CA7A}" type="slidenum">
              <a:rPr lang="en-GB" smtClean="0"/>
              <a:t>110</a:t>
            </a:fld>
            <a:endParaRPr lang="en-GB"/>
          </a:p>
        </p:txBody>
      </p:sp>
      <p:sp>
        <p:nvSpPr>
          <p:cNvPr id="5" name="Date Placeholder 4">
            <a:extLst>
              <a:ext uri="{FF2B5EF4-FFF2-40B4-BE49-F238E27FC236}">
                <a16:creationId xmlns:a16="http://schemas.microsoft.com/office/drawing/2014/main" id="{4A6FD321-DBD5-4E4D-8023-33ED66E1E18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8583487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b="1" dirty="0">
                <a:solidFill>
                  <a:schemeClr val="accent1"/>
                </a:solidFill>
              </a:rPr>
              <a:t>2.6 </a:t>
            </a:r>
            <a:r>
              <a:rPr lang="en-US" b="1" i="1" dirty="0">
                <a:solidFill>
                  <a:schemeClr val="accent1"/>
                </a:solidFill>
              </a:rPr>
              <a:t>Incorporating planning into an actor</a:t>
            </a:r>
          </a:p>
          <a:p>
            <a:pPr lvl="1"/>
            <a:r>
              <a:rPr lang="en-US" dirty="0">
                <a:solidFill>
                  <a:schemeClr val="accent1"/>
                </a:solidFill>
              </a:rPr>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111</a:t>
            </a:fld>
            <a:endParaRPr lang="en-GB"/>
          </a:p>
        </p:txBody>
      </p:sp>
      <p:sp>
        <p:nvSpPr>
          <p:cNvPr id="5" name="Date Placeholder 4">
            <a:extLst>
              <a:ext uri="{FF2B5EF4-FFF2-40B4-BE49-F238E27FC236}">
                <a16:creationId xmlns:a16="http://schemas.microsoft.com/office/drawing/2014/main" id="{DAA28981-1B16-B942-B268-15A9498CA287}"/>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1838676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Incorporating Planning into an Actor</a:t>
            </a:r>
          </a:p>
        </p:txBody>
      </p:sp>
      <p:sp>
        <p:nvSpPr>
          <p:cNvPr id="3" name="Content Placeholder 2"/>
          <p:cNvSpPr>
            <a:spLocks noGrp="1"/>
          </p:cNvSpPr>
          <p:nvPr>
            <p:ph sz="half" idx="1"/>
          </p:nvPr>
        </p:nvSpPr>
        <p:spPr/>
        <p:txBody>
          <a:bodyPr/>
          <a:lstStyle/>
          <a:p>
            <a:r>
              <a:rPr lang="en-US" dirty="0"/>
              <a:t>Plans are abstract</a:t>
            </a:r>
          </a:p>
          <a:p>
            <a:pPr lvl="1"/>
            <a:r>
              <a:rPr lang="en-US" dirty="0"/>
              <a:t>Need additional refinement</a:t>
            </a:r>
          </a:p>
          <a:p>
            <a:pPr lvl="1"/>
            <a:r>
              <a:rPr lang="en-US" dirty="0"/>
              <a:t>(Chapter 3)</a:t>
            </a:r>
          </a:p>
          <a:p>
            <a:pPr lvl="1"/>
            <a:endParaRPr lang="en-US" dirty="0"/>
          </a:p>
          <a:p>
            <a:pPr marL="0" indent="0">
              <a:buNone/>
            </a:pPr>
            <a:r>
              <a:rPr lang="en-US" i="1" dirty="0"/>
              <a:t>The best laid schemes o’ mice an’ men,</a:t>
            </a:r>
            <a:br>
              <a:rPr lang="en-US" i="1" dirty="0"/>
            </a:br>
            <a:r>
              <a:rPr lang="en-US" i="1" dirty="0"/>
              <a:t>Gang aft agley.</a:t>
            </a:r>
            <a:br>
              <a:rPr lang="en-US" i="1" baseline="-25000" dirty="0"/>
            </a:br>
            <a:r>
              <a:rPr lang="en-US" i="1" dirty="0"/>
              <a:t>	</a:t>
            </a:r>
            <a:r>
              <a:rPr lang="en-US" dirty="0"/>
              <a:t>–</a:t>
            </a:r>
            <a:r>
              <a:rPr lang="en-US" i="1" dirty="0"/>
              <a:t>Robert Burns</a:t>
            </a:r>
            <a:br>
              <a:rPr lang="en-US" i="1" dirty="0"/>
            </a:br>
            <a:endParaRPr lang="en-US" i="1" dirty="0"/>
          </a:p>
          <a:p>
            <a:r>
              <a:rPr lang="en-US" dirty="0"/>
              <a:t>Plans don’t always work </a:t>
            </a:r>
          </a:p>
          <a:p>
            <a:pPr lvl="1"/>
            <a:r>
              <a:rPr lang="en-US" dirty="0"/>
              <a:t>What to do about it?</a:t>
            </a:r>
          </a:p>
        </p:txBody>
      </p:sp>
      <p:sp>
        <p:nvSpPr>
          <p:cNvPr id="4" name="Slide Number Placeholder 3">
            <a:extLst>
              <a:ext uri="{FF2B5EF4-FFF2-40B4-BE49-F238E27FC236}">
                <a16:creationId xmlns:a16="http://schemas.microsoft.com/office/drawing/2014/main" id="{7D5059DF-82A0-CE49-A5AC-D7F683F2F26A}"/>
              </a:ext>
            </a:extLst>
          </p:cNvPr>
          <p:cNvSpPr>
            <a:spLocks noGrp="1"/>
          </p:cNvSpPr>
          <p:nvPr>
            <p:ph type="sldNum" sz="quarter" idx="12"/>
          </p:nvPr>
        </p:nvSpPr>
        <p:spPr/>
        <p:txBody>
          <a:bodyPr/>
          <a:lstStyle/>
          <a:p>
            <a:fld id="{67C9959E-8E6B-B04C-9955-EA096F41CA7A}" type="slidenum">
              <a:rPr lang="en-GB" smtClean="0"/>
              <a:t>112</a:t>
            </a:fld>
            <a:endParaRPr lang="en-GB"/>
          </a:p>
        </p:txBody>
      </p:sp>
      <p:grpSp>
        <p:nvGrpSpPr>
          <p:cNvPr id="6" name="Group 5">
            <a:extLst>
              <a:ext uri="{FF2B5EF4-FFF2-40B4-BE49-F238E27FC236}">
                <a16:creationId xmlns:a16="http://schemas.microsoft.com/office/drawing/2014/main" id="{F25D67D7-F9DA-7D49-97A2-386490E7B2DD}"/>
              </a:ext>
            </a:extLst>
          </p:cNvPr>
          <p:cNvGrpSpPr/>
          <p:nvPr/>
        </p:nvGrpSpPr>
        <p:grpSpPr>
          <a:xfrm>
            <a:off x="4381125" y="1925141"/>
            <a:ext cx="4745862" cy="4195940"/>
            <a:chOff x="4556567" y="1651592"/>
            <a:chExt cx="4745862" cy="4195940"/>
          </a:xfrm>
        </p:grpSpPr>
        <p:sp>
          <p:nvSpPr>
            <p:cNvPr id="7" name="Rectangle 6">
              <a:extLst>
                <a:ext uri="{FF2B5EF4-FFF2-40B4-BE49-F238E27FC236}">
                  <a16:creationId xmlns:a16="http://schemas.microsoft.com/office/drawing/2014/main" id="{09612B71-1C69-0148-9AED-C4337B383ADF}"/>
                </a:ext>
              </a:extLst>
            </p:cNvPr>
            <p:cNvSpPr/>
            <p:nvPr/>
          </p:nvSpPr>
          <p:spPr>
            <a:xfrm>
              <a:off x="4556567" y="1651592"/>
              <a:ext cx="3114233" cy="3055875"/>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2"/>
                  </a:solidFill>
                </a:rPr>
                <a:t>Actor</a:t>
              </a:r>
              <a:endParaRPr lang="en-GB" dirty="0">
                <a:solidFill>
                  <a:schemeClr val="tx2"/>
                </a:solidFill>
              </a:endParaRPr>
            </a:p>
          </p:txBody>
        </p:sp>
        <p:sp>
          <p:nvSpPr>
            <p:cNvPr id="8" name="TextBox 7">
              <a:extLst>
                <a:ext uri="{FF2B5EF4-FFF2-40B4-BE49-F238E27FC236}">
                  <a16:creationId xmlns:a16="http://schemas.microsoft.com/office/drawing/2014/main" id="{EC71D737-232E-9C4D-961F-2B773F0F55A6}"/>
                </a:ext>
              </a:extLst>
            </p:cNvPr>
            <p:cNvSpPr txBox="1"/>
            <p:nvPr/>
          </p:nvSpPr>
          <p:spPr>
            <a:xfrm>
              <a:off x="4753650" y="2089666"/>
              <a:ext cx="2717144" cy="1398602"/>
            </a:xfrm>
            <a:prstGeom prst="rect">
              <a:avLst/>
            </a:prstGeom>
            <a:solidFill>
              <a:schemeClr val="accent1">
                <a:lumMod val="20000"/>
                <a:lumOff val="80000"/>
              </a:schemeClr>
            </a:solidFill>
            <a:ln w="19050">
              <a:solidFill>
                <a:schemeClr val="bg2"/>
              </a:solidFill>
            </a:ln>
          </p:spPr>
          <p:txBody>
            <a:bodyPr wrap="square" rtlCol="0">
              <a:noAutofit/>
            </a:bodyPr>
            <a:lstStyle/>
            <a:p>
              <a:pPr algn="ctr"/>
              <a:r>
                <a:rPr lang="en-GB" dirty="0">
                  <a:solidFill>
                    <a:schemeClr val="bg2"/>
                  </a:solidFill>
                </a:rPr>
                <a:t>Deliberation components</a:t>
              </a:r>
            </a:p>
          </p:txBody>
        </p:sp>
        <p:sp>
          <p:nvSpPr>
            <p:cNvPr id="9" name="TextBox 8">
              <a:extLst>
                <a:ext uri="{FF2B5EF4-FFF2-40B4-BE49-F238E27FC236}">
                  <a16:creationId xmlns:a16="http://schemas.microsoft.com/office/drawing/2014/main" id="{E8659A9A-C3C7-0645-8869-5E81F2A07C7A}"/>
                </a:ext>
              </a:extLst>
            </p:cNvPr>
            <p:cNvSpPr txBox="1"/>
            <p:nvPr/>
          </p:nvSpPr>
          <p:spPr>
            <a:xfrm>
              <a:off x="6192613" y="2480733"/>
              <a:ext cx="995588" cy="369332"/>
            </a:xfrm>
            <a:prstGeom prst="rect">
              <a:avLst/>
            </a:prstGeom>
            <a:solidFill>
              <a:schemeClr val="tx2"/>
            </a:solidFill>
            <a:ln w="19050">
              <a:solidFill>
                <a:schemeClr val="bg2"/>
              </a:solidFill>
            </a:ln>
          </p:spPr>
          <p:txBody>
            <a:bodyPr wrap="square" rtlCol="0">
              <a:spAutoFit/>
            </a:bodyPr>
            <a:lstStyle/>
            <a:p>
              <a:pPr algn="ctr"/>
              <a:r>
                <a:rPr lang="en-GB" dirty="0">
                  <a:solidFill>
                    <a:schemeClr val="bg2"/>
                  </a:solidFill>
                </a:rPr>
                <a:t>Planning</a:t>
              </a:r>
            </a:p>
          </p:txBody>
        </p:sp>
        <p:sp>
          <p:nvSpPr>
            <p:cNvPr id="10" name="TextBox 9">
              <a:extLst>
                <a:ext uri="{FF2B5EF4-FFF2-40B4-BE49-F238E27FC236}">
                  <a16:creationId xmlns:a16="http://schemas.microsoft.com/office/drawing/2014/main" id="{0B4C01AE-EF46-6449-A5BA-F4210237076A}"/>
                </a:ext>
              </a:extLst>
            </p:cNvPr>
            <p:cNvSpPr txBox="1"/>
            <p:nvPr/>
          </p:nvSpPr>
          <p:spPr>
            <a:xfrm>
              <a:off x="4998813" y="2994707"/>
              <a:ext cx="995588" cy="369332"/>
            </a:xfrm>
            <a:prstGeom prst="rect">
              <a:avLst/>
            </a:prstGeom>
            <a:solidFill>
              <a:schemeClr val="tx2"/>
            </a:solidFill>
            <a:ln w="19050">
              <a:solidFill>
                <a:schemeClr val="bg2"/>
              </a:solidFill>
            </a:ln>
          </p:spPr>
          <p:txBody>
            <a:bodyPr wrap="square" rtlCol="0">
              <a:spAutoFit/>
            </a:bodyPr>
            <a:lstStyle/>
            <a:p>
              <a:pPr algn="ctr"/>
              <a:r>
                <a:rPr lang="en-GB" dirty="0">
                  <a:solidFill>
                    <a:schemeClr val="bg2"/>
                  </a:solidFill>
                </a:rPr>
                <a:t>Acting</a:t>
              </a:r>
            </a:p>
          </p:txBody>
        </p:sp>
        <p:cxnSp>
          <p:nvCxnSpPr>
            <p:cNvPr id="11" name="Straight Arrow Connector 10">
              <a:extLst>
                <a:ext uri="{FF2B5EF4-FFF2-40B4-BE49-F238E27FC236}">
                  <a16:creationId xmlns:a16="http://schemas.microsoft.com/office/drawing/2014/main" id="{E7441930-36EE-D840-B116-22EC10177551}"/>
                </a:ext>
              </a:extLst>
            </p:cNvPr>
            <p:cNvCxnSpPr>
              <a:stCxn id="10" idx="0"/>
              <a:endCxn id="9" idx="1"/>
            </p:cNvCxnSpPr>
            <p:nvPr/>
          </p:nvCxnSpPr>
          <p:spPr>
            <a:xfrm flipV="1">
              <a:off x="5496607" y="2665399"/>
              <a:ext cx="696006" cy="329308"/>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B43CF88-0E40-AA41-A8D6-F1718BBE1F18}"/>
                </a:ext>
              </a:extLst>
            </p:cNvPr>
            <p:cNvCxnSpPr>
              <a:stCxn id="9" idx="2"/>
              <a:endCxn id="10" idx="3"/>
            </p:cNvCxnSpPr>
            <p:nvPr/>
          </p:nvCxnSpPr>
          <p:spPr>
            <a:xfrm flipH="1">
              <a:off x="5994401" y="2850065"/>
              <a:ext cx="696006" cy="329308"/>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20D385D-696F-2544-87E0-803B2A2E478A}"/>
                </a:ext>
              </a:extLst>
            </p:cNvPr>
            <p:cNvSpPr txBox="1"/>
            <p:nvPr/>
          </p:nvSpPr>
          <p:spPr>
            <a:xfrm>
              <a:off x="5038790" y="2480733"/>
              <a:ext cx="915635" cy="369332"/>
            </a:xfrm>
            <a:prstGeom prst="rect">
              <a:avLst/>
            </a:prstGeom>
            <a:noFill/>
          </p:spPr>
          <p:txBody>
            <a:bodyPr wrap="none" rtlCol="0">
              <a:spAutoFit/>
            </a:bodyPr>
            <a:lstStyle/>
            <a:p>
              <a:r>
                <a:rPr lang="en-GB" i="1" dirty="0">
                  <a:solidFill>
                    <a:schemeClr val="bg2"/>
                  </a:solidFill>
                </a:rPr>
                <a:t>Queries</a:t>
              </a:r>
            </a:p>
          </p:txBody>
        </p:sp>
        <p:sp>
          <p:nvSpPr>
            <p:cNvPr id="14" name="TextBox 13">
              <a:extLst>
                <a:ext uri="{FF2B5EF4-FFF2-40B4-BE49-F238E27FC236}">
                  <a16:creationId xmlns:a16="http://schemas.microsoft.com/office/drawing/2014/main" id="{E51224A6-C78D-2246-A29E-9ED1791D3BE8}"/>
                </a:ext>
              </a:extLst>
            </p:cNvPr>
            <p:cNvSpPr txBox="1"/>
            <p:nvPr/>
          </p:nvSpPr>
          <p:spPr>
            <a:xfrm>
              <a:off x="6348807" y="2994707"/>
              <a:ext cx="683200" cy="369332"/>
            </a:xfrm>
            <a:prstGeom prst="rect">
              <a:avLst/>
            </a:prstGeom>
            <a:noFill/>
          </p:spPr>
          <p:txBody>
            <a:bodyPr wrap="none" rtlCol="0">
              <a:spAutoFit/>
            </a:bodyPr>
            <a:lstStyle/>
            <a:p>
              <a:r>
                <a:rPr lang="en-GB" i="1" dirty="0">
                  <a:solidFill>
                    <a:schemeClr val="bg2"/>
                  </a:solidFill>
                </a:rPr>
                <a:t>Plans</a:t>
              </a:r>
            </a:p>
          </p:txBody>
        </p:sp>
        <p:cxnSp>
          <p:nvCxnSpPr>
            <p:cNvPr id="15" name="Straight Arrow Connector 14">
              <a:extLst>
                <a:ext uri="{FF2B5EF4-FFF2-40B4-BE49-F238E27FC236}">
                  <a16:creationId xmlns:a16="http://schemas.microsoft.com/office/drawing/2014/main" id="{E326B864-D81E-2C4D-AC46-66D6DA1300D5}"/>
                </a:ext>
              </a:extLst>
            </p:cNvPr>
            <p:cNvCxnSpPr/>
            <p:nvPr/>
          </p:nvCxnSpPr>
          <p:spPr>
            <a:xfrm>
              <a:off x="5791200" y="3479800"/>
              <a:ext cx="0" cy="7027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D7B7834-AF38-9142-981F-03464CBBEAE1}"/>
                </a:ext>
              </a:extLst>
            </p:cNvPr>
            <p:cNvCxnSpPr>
              <a:cxnSpLocks/>
            </p:cNvCxnSpPr>
            <p:nvPr/>
          </p:nvCxnSpPr>
          <p:spPr>
            <a:xfrm flipV="1">
              <a:off x="6348807" y="3479800"/>
              <a:ext cx="0" cy="7027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3201135-2AFB-F443-B38E-5CD88F93A276}"/>
                </a:ext>
              </a:extLst>
            </p:cNvPr>
            <p:cNvSpPr txBox="1"/>
            <p:nvPr/>
          </p:nvSpPr>
          <p:spPr>
            <a:xfrm>
              <a:off x="4753650" y="4182533"/>
              <a:ext cx="2717144" cy="381000"/>
            </a:xfrm>
            <a:prstGeom prst="rect">
              <a:avLst/>
            </a:prstGeom>
            <a:solidFill>
              <a:schemeClr val="accent1">
                <a:lumMod val="20000"/>
                <a:lumOff val="80000"/>
              </a:schemeClr>
            </a:solidFill>
            <a:ln w="19050">
              <a:solidFill>
                <a:schemeClr val="bg2"/>
              </a:solidFill>
            </a:ln>
          </p:spPr>
          <p:txBody>
            <a:bodyPr wrap="square" rtlCol="0">
              <a:spAutoFit/>
            </a:bodyPr>
            <a:lstStyle/>
            <a:p>
              <a:pPr algn="ctr"/>
              <a:r>
                <a:rPr lang="en-GB" dirty="0">
                  <a:solidFill>
                    <a:schemeClr val="bg2"/>
                  </a:solidFill>
                </a:rPr>
                <a:t>Execution platform</a:t>
              </a:r>
            </a:p>
          </p:txBody>
        </p:sp>
        <p:sp>
          <p:nvSpPr>
            <p:cNvPr id="18" name="TextBox 17">
              <a:extLst>
                <a:ext uri="{FF2B5EF4-FFF2-40B4-BE49-F238E27FC236}">
                  <a16:creationId xmlns:a16="http://schemas.microsoft.com/office/drawing/2014/main" id="{C7B470ED-FAC5-2C4E-9D79-A29A0BAE411B}"/>
                </a:ext>
              </a:extLst>
            </p:cNvPr>
            <p:cNvSpPr txBox="1"/>
            <p:nvPr/>
          </p:nvSpPr>
          <p:spPr>
            <a:xfrm>
              <a:off x="6381222" y="3649638"/>
              <a:ext cx="977447" cy="369332"/>
            </a:xfrm>
            <a:prstGeom prst="rect">
              <a:avLst/>
            </a:prstGeom>
            <a:noFill/>
            <a:ln>
              <a:noFill/>
            </a:ln>
          </p:spPr>
          <p:txBody>
            <a:bodyPr wrap="none" rtlCol="0">
              <a:spAutoFit/>
            </a:bodyPr>
            <a:lstStyle/>
            <a:p>
              <a:r>
                <a:rPr lang="en-GB" i="1" dirty="0" err="1">
                  <a:solidFill>
                    <a:schemeClr val="tx2"/>
                  </a:solidFill>
                </a:rPr>
                <a:t>Percepts</a:t>
              </a:r>
              <a:endParaRPr lang="en-GB" i="1" dirty="0">
                <a:solidFill>
                  <a:schemeClr val="tx2"/>
                </a:solidFill>
              </a:endParaRPr>
            </a:p>
          </p:txBody>
        </p:sp>
        <p:sp>
          <p:nvSpPr>
            <p:cNvPr id="19" name="TextBox 18">
              <a:extLst>
                <a:ext uri="{FF2B5EF4-FFF2-40B4-BE49-F238E27FC236}">
                  <a16:creationId xmlns:a16="http://schemas.microsoft.com/office/drawing/2014/main" id="{93798893-2E1E-8A4E-85AB-FD1A7A08F082}"/>
                </a:ext>
              </a:extLst>
            </p:cNvPr>
            <p:cNvSpPr txBox="1"/>
            <p:nvPr/>
          </p:nvSpPr>
          <p:spPr>
            <a:xfrm>
              <a:off x="4580759" y="3649638"/>
              <a:ext cx="1234633" cy="369332"/>
            </a:xfrm>
            <a:prstGeom prst="rect">
              <a:avLst/>
            </a:prstGeom>
            <a:noFill/>
            <a:ln>
              <a:noFill/>
            </a:ln>
          </p:spPr>
          <p:txBody>
            <a:bodyPr wrap="none" rtlCol="0">
              <a:spAutoFit/>
            </a:bodyPr>
            <a:lstStyle/>
            <a:p>
              <a:r>
                <a:rPr lang="en-GB" i="1" dirty="0">
                  <a:solidFill>
                    <a:schemeClr val="tx2"/>
                  </a:solidFill>
                </a:rPr>
                <a:t>Commands</a:t>
              </a:r>
            </a:p>
          </p:txBody>
        </p:sp>
        <p:sp>
          <p:nvSpPr>
            <p:cNvPr id="20" name="TextBox 19">
              <a:extLst>
                <a:ext uri="{FF2B5EF4-FFF2-40B4-BE49-F238E27FC236}">
                  <a16:creationId xmlns:a16="http://schemas.microsoft.com/office/drawing/2014/main" id="{7D7B5178-722B-6B47-BF28-EB56CC439C8D}"/>
                </a:ext>
              </a:extLst>
            </p:cNvPr>
            <p:cNvSpPr txBox="1"/>
            <p:nvPr/>
          </p:nvSpPr>
          <p:spPr>
            <a:xfrm>
              <a:off x="8546901" y="2465801"/>
              <a:ext cx="755528" cy="646331"/>
            </a:xfrm>
            <a:prstGeom prst="rect">
              <a:avLst/>
            </a:prstGeom>
            <a:noFill/>
          </p:spPr>
          <p:txBody>
            <a:bodyPr wrap="square" rtlCol="0">
              <a:spAutoFit/>
            </a:bodyPr>
            <a:lstStyle/>
            <a:p>
              <a:r>
                <a:rPr lang="en-GB" dirty="0">
                  <a:solidFill>
                    <a:schemeClr val="accent4"/>
                  </a:solidFill>
                </a:rPr>
                <a:t>Other</a:t>
              </a:r>
            </a:p>
            <a:p>
              <a:r>
                <a:rPr lang="en-GB" dirty="0">
                  <a:solidFill>
                    <a:schemeClr val="accent4"/>
                  </a:solidFill>
                </a:rPr>
                <a:t>actors</a:t>
              </a:r>
            </a:p>
          </p:txBody>
        </p:sp>
        <p:sp>
          <p:nvSpPr>
            <p:cNvPr id="21" name="TextBox 20">
              <a:extLst>
                <a:ext uri="{FF2B5EF4-FFF2-40B4-BE49-F238E27FC236}">
                  <a16:creationId xmlns:a16="http://schemas.microsoft.com/office/drawing/2014/main" id="{4E00374E-2CBF-C948-A46E-A0110FD47E77}"/>
                </a:ext>
              </a:extLst>
            </p:cNvPr>
            <p:cNvSpPr txBox="1"/>
            <p:nvPr/>
          </p:nvSpPr>
          <p:spPr>
            <a:xfrm>
              <a:off x="5394643" y="5478200"/>
              <a:ext cx="1593484" cy="369332"/>
            </a:xfrm>
            <a:prstGeom prst="rect">
              <a:avLst/>
            </a:prstGeom>
            <a:noFill/>
          </p:spPr>
          <p:txBody>
            <a:bodyPr wrap="square" rtlCol="0">
              <a:spAutoFit/>
            </a:bodyPr>
            <a:lstStyle/>
            <a:p>
              <a:r>
                <a:rPr lang="en-GB" dirty="0">
                  <a:solidFill>
                    <a:schemeClr val="accent4"/>
                  </a:solidFill>
                </a:rPr>
                <a:t>External world</a:t>
              </a:r>
            </a:p>
          </p:txBody>
        </p:sp>
        <p:grpSp>
          <p:nvGrpSpPr>
            <p:cNvPr id="22" name="Group 21">
              <a:extLst>
                <a:ext uri="{FF2B5EF4-FFF2-40B4-BE49-F238E27FC236}">
                  <a16:creationId xmlns:a16="http://schemas.microsoft.com/office/drawing/2014/main" id="{981C4661-EA65-904F-B044-5D5719BDC1EF}"/>
                </a:ext>
              </a:extLst>
            </p:cNvPr>
            <p:cNvGrpSpPr/>
            <p:nvPr/>
          </p:nvGrpSpPr>
          <p:grpSpPr>
            <a:xfrm>
              <a:off x="5271600" y="5380561"/>
              <a:ext cx="1735395" cy="271331"/>
              <a:chOff x="5315480" y="5257798"/>
              <a:chExt cx="1735395" cy="271331"/>
            </a:xfrm>
          </p:grpSpPr>
          <p:sp>
            <p:nvSpPr>
              <p:cNvPr id="34" name="Arc 33">
                <a:extLst>
                  <a:ext uri="{FF2B5EF4-FFF2-40B4-BE49-F238E27FC236}">
                    <a16:creationId xmlns:a16="http://schemas.microsoft.com/office/drawing/2014/main" id="{3BE8A148-4C5D-D64C-895A-B9701F51F597}"/>
                  </a:ext>
                </a:extLst>
              </p:cNvPr>
              <p:cNvSpPr/>
              <p:nvPr/>
            </p:nvSpPr>
            <p:spPr>
              <a:xfrm>
                <a:off x="5315480" y="5257800"/>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a:extLst>
                  <a:ext uri="{FF2B5EF4-FFF2-40B4-BE49-F238E27FC236}">
                    <a16:creationId xmlns:a16="http://schemas.microsoft.com/office/drawing/2014/main" id="{4B0AB191-4200-F046-A30B-4382A839A7FD}"/>
                  </a:ext>
                </a:extLst>
              </p:cNvPr>
              <p:cNvSpPr/>
              <p:nvPr/>
            </p:nvSpPr>
            <p:spPr>
              <a:xfrm flipH="1">
                <a:off x="5334348" y="5257798"/>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75CEBCC2-95FB-1847-B0EE-44AC8E041141}"/>
                </a:ext>
              </a:extLst>
            </p:cNvPr>
            <p:cNvGrpSpPr/>
            <p:nvPr/>
          </p:nvGrpSpPr>
          <p:grpSpPr>
            <a:xfrm rot="16200000">
              <a:off x="7775834" y="2694396"/>
              <a:ext cx="1735395" cy="271332"/>
              <a:chOff x="5315480" y="5453121"/>
              <a:chExt cx="1735395" cy="271332"/>
            </a:xfrm>
          </p:grpSpPr>
          <p:sp>
            <p:nvSpPr>
              <p:cNvPr id="32" name="Arc 31">
                <a:extLst>
                  <a:ext uri="{FF2B5EF4-FFF2-40B4-BE49-F238E27FC236}">
                    <a16:creationId xmlns:a16="http://schemas.microsoft.com/office/drawing/2014/main" id="{CBC082A4-E41F-5C44-9C28-4C5E962B7EEB}"/>
                  </a:ext>
                </a:extLst>
              </p:cNvPr>
              <p:cNvSpPr/>
              <p:nvPr/>
            </p:nvSpPr>
            <p:spPr>
              <a:xfrm>
                <a:off x="5315480" y="5453124"/>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a:extLst>
                  <a:ext uri="{FF2B5EF4-FFF2-40B4-BE49-F238E27FC236}">
                    <a16:creationId xmlns:a16="http://schemas.microsoft.com/office/drawing/2014/main" id="{70834264-193B-DE45-905E-FF9EC9D84372}"/>
                  </a:ext>
                </a:extLst>
              </p:cNvPr>
              <p:cNvSpPr/>
              <p:nvPr/>
            </p:nvSpPr>
            <p:spPr>
              <a:xfrm flipH="1">
                <a:off x="5334348" y="5453121"/>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24" name="Straight Arrow Connector 23">
              <a:extLst>
                <a:ext uri="{FF2B5EF4-FFF2-40B4-BE49-F238E27FC236}">
                  <a16:creationId xmlns:a16="http://schemas.microsoft.com/office/drawing/2014/main" id="{9CA19058-AB85-304C-ACD8-3DCE2E10911C}"/>
                </a:ext>
              </a:extLst>
            </p:cNvPr>
            <p:cNvCxnSpPr>
              <a:cxnSpLocks/>
            </p:cNvCxnSpPr>
            <p:nvPr/>
          </p:nvCxnSpPr>
          <p:spPr>
            <a:xfrm>
              <a:off x="5823615" y="4571999"/>
              <a:ext cx="0" cy="79560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227AB8D-AC78-654A-93AA-0A461E21108C}"/>
                </a:ext>
              </a:extLst>
            </p:cNvPr>
            <p:cNvCxnSpPr>
              <a:cxnSpLocks/>
            </p:cNvCxnSpPr>
            <p:nvPr/>
          </p:nvCxnSpPr>
          <p:spPr>
            <a:xfrm flipV="1">
              <a:off x="6381222" y="4563533"/>
              <a:ext cx="0" cy="79223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33A8D2C-6F9F-C14E-AC53-CCFC0D1BF9DB}"/>
                </a:ext>
              </a:extLst>
            </p:cNvPr>
            <p:cNvSpPr txBox="1"/>
            <p:nvPr/>
          </p:nvSpPr>
          <p:spPr>
            <a:xfrm>
              <a:off x="6389445" y="4875590"/>
              <a:ext cx="840295" cy="369332"/>
            </a:xfrm>
            <a:prstGeom prst="rect">
              <a:avLst/>
            </a:prstGeom>
            <a:noFill/>
            <a:ln>
              <a:noFill/>
            </a:ln>
          </p:spPr>
          <p:txBody>
            <a:bodyPr wrap="none" rtlCol="0">
              <a:spAutoFit/>
            </a:bodyPr>
            <a:lstStyle/>
            <a:p>
              <a:r>
                <a:rPr lang="en-GB" i="1" dirty="0">
                  <a:solidFill>
                    <a:schemeClr val="bg2"/>
                  </a:solidFill>
                </a:rPr>
                <a:t>Signals</a:t>
              </a:r>
            </a:p>
          </p:txBody>
        </p:sp>
        <p:sp>
          <p:nvSpPr>
            <p:cNvPr id="27" name="TextBox 26">
              <a:extLst>
                <a:ext uri="{FF2B5EF4-FFF2-40B4-BE49-F238E27FC236}">
                  <a16:creationId xmlns:a16="http://schemas.microsoft.com/office/drawing/2014/main" id="{CE2EE673-50E8-D441-AA56-1A93A4913FE1}"/>
                </a:ext>
              </a:extLst>
            </p:cNvPr>
            <p:cNvSpPr txBox="1"/>
            <p:nvPr/>
          </p:nvSpPr>
          <p:spPr>
            <a:xfrm>
              <a:off x="4588982" y="4875590"/>
              <a:ext cx="1184940" cy="369332"/>
            </a:xfrm>
            <a:prstGeom prst="rect">
              <a:avLst/>
            </a:prstGeom>
            <a:noFill/>
            <a:ln>
              <a:noFill/>
            </a:ln>
          </p:spPr>
          <p:txBody>
            <a:bodyPr wrap="none" rtlCol="0">
              <a:spAutoFit/>
            </a:bodyPr>
            <a:lstStyle/>
            <a:p>
              <a:r>
                <a:rPr lang="en-GB" i="1" dirty="0">
                  <a:solidFill>
                    <a:schemeClr val="bg2"/>
                  </a:solidFill>
                </a:rPr>
                <a:t>Actuations</a:t>
              </a:r>
            </a:p>
          </p:txBody>
        </p:sp>
        <p:cxnSp>
          <p:nvCxnSpPr>
            <p:cNvPr id="28" name="Straight Arrow Connector 27">
              <a:extLst>
                <a:ext uri="{FF2B5EF4-FFF2-40B4-BE49-F238E27FC236}">
                  <a16:creationId xmlns:a16="http://schemas.microsoft.com/office/drawing/2014/main" id="{9B978201-2125-7149-839D-C7C7B27D07CD}"/>
                </a:ext>
              </a:extLst>
            </p:cNvPr>
            <p:cNvCxnSpPr>
              <a:cxnSpLocks/>
            </p:cNvCxnSpPr>
            <p:nvPr/>
          </p:nvCxnSpPr>
          <p:spPr>
            <a:xfrm flipH="1">
              <a:off x="7470796" y="3014719"/>
              <a:ext cx="1008000" cy="0"/>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FE39D0D-B5ED-3E40-BDE0-4BF95FBAEEE4}"/>
                </a:ext>
              </a:extLst>
            </p:cNvPr>
            <p:cNvCxnSpPr>
              <a:cxnSpLocks/>
            </p:cNvCxnSpPr>
            <p:nvPr/>
          </p:nvCxnSpPr>
          <p:spPr>
            <a:xfrm flipH="1">
              <a:off x="7470795" y="2591591"/>
              <a:ext cx="100800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7BD1860-313A-6F47-92D9-5DEC2EF2717F}"/>
                </a:ext>
              </a:extLst>
            </p:cNvPr>
            <p:cNvSpPr txBox="1"/>
            <p:nvPr/>
          </p:nvSpPr>
          <p:spPr>
            <a:xfrm>
              <a:off x="7425404" y="3068633"/>
              <a:ext cx="1109599" cy="369332"/>
            </a:xfrm>
            <a:prstGeom prst="rect">
              <a:avLst/>
            </a:prstGeom>
            <a:noFill/>
            <a:ln>
              <a:noFill/>
            </a:ln>
          </p:spPr>
          <p:txBody>
            <a:bodyPr wrap="none" rtlCol="0">
              <a:spAutoFit/>
            </a:bodyPr>
            <a:lstStyle/>
            <a:p>
              <a:r>
                <a:rPr lang="en-GB" i="1" dirty="0">
                  <a:solidFill>
                    <a:schemeClr val="bg2"/>
                  </a:solidFill>
                </a:rPr>
                <a:t>Messages</a:t>
              </a:r>
            </a:p>
          </p:txBody>
        </p:sp>
        <p:sp>
          <p:nvSpPr>
            <p:cNvPr id="31" name="TextBox 30">
              <a:extLst>
                <a:ext uri="{FF2B5EF4-FFF2-40B4-BE49-F238E27FC236}">
                  <a16:creationId xmlns:a16="http://schemas.microsoft.com/office/drawing/2014/main" id="{76DFC912-8EF1-8743-8E5A-785294D005FE}"/>
                </a:ext>
              </a:extLst>
            </p:cNvPr>
            <p:cNvSpPr txBox="1"/>
            <p:nvPr/>
          </p:nvSpPr>
          <p:spPr>
            <a:xfrm>
              <a:off x="7408838" y="2169921"/>
              <a:ext cx="1148071" cy="369332"/>
            </a:xfrm>
            <a:prstGeom prst="rect">
              <a:avLst/>
            </a:prstGeom>
            <a:noFill/>
            <a:ln>
              <a:noFill/>
            </a:ln>
          </p:spPr>
          <p:txBody>
            <a:bodyPr wrap="none" rtlCol="0">
              <a:spAutoFit/>
            </a:bodyPr>
            <a:lstStyle/>
            <a:p>
              <a:r>
                <a:rPr lang="en-GB" i="1" dirty="0">
                  <a:solidFill>
                    <a:schemeClr val="bg2"/>
                  </a:solidFill>
                </a:rPr>
                <a:t>Objectives</a:t>
              </a:r>
            </a:p>
          </p:txBody>
        </p:sp>
      </p:grpSp>
      <p:sp>
        <p:nvSpPr>
          <p:cNvPr id="5" name="Date Placeholder 4">
            <a:extLst>
              <a:ext uri="{FF2B5EF4-FFF2-40B4-BE49-F238E27FC236}">
                <a16:creationId xmlns:a16="http://schemas.microsoft.com/office/drawing/2014/main" id="{3D1D0C2C-4893-4C4D-A466-8F967F659817}"/>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5613755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DD74D1-73CC-7A43-A909-D8BAB9A24ED3}"/>
              </a:ext>
            </a:extLst>
          </p:cNvPr>
          <p:cNvSpPr>
            <a:spLocks noGrp="1"/>
          </p:cNvSpPr>
          <p:nvPr>
            <p:ph type="title"/>
          </p:nvPr>
        </p:nvSpPr>
        <p:spPr/>
        <p:txBody>
          <a:bodyPr/>
          <a:lstStyle/>
          <a:p>
            <a:r>
              <a:rPr lang="en-GB" dirty="0"/>
              <a:t>Service Robot</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C9B55D5-EDA3-9F4C-BE23-89CDEE0FFA32}"/>
                  </a:ext>
                </a:extLst>
              </p:cNvPr>
              <p:cNvSpPr>
                <a:spLocks noGrp="1"/>
              </p:cNvSpPr>
              <p:nvPr>
                <p:ph sz="half" idx="1"/>
              </p:nvPr>
            </p:nvSpPr>
            <p:spPr/>
            <p:txBody>
              <a:bodyPr>
                <a:normAutofit fontScale="70000" lnSpcReduction="20000"/>
              </a:bodyPr>
              <a:lstStyle/>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3, 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m:t>
                    </m:r>
                  </m:oMath>
                </a14:m>
                <a:endParaRPr lang="en-GB" dirty="0"/>
              </a:p>
              <a:p>
                <a14:m>
                  <m:oMath xmlns:m="http://schemas.openxmlformats.org/officeDocument/2006/math">
                    <m:r>
                      <a:rPr lang="en-GB" i="1" dirty="0" smtClean="0">
                        <a:latin typeface="Cambria Math" panose="02040503050406030204" pitchFamily="18" charset="0"/>
                      </a:rPr>
                      <m:t>𝑔</m:t>
                    </m:r>
                    <m:r>
                      <a:rPr lang="en-GB" i="1" dirty="0">
                        <a:latin typeface="Cambria Math" panose="02040503050406030204" pitchFamily="18" charset="0"/>
                      </a:rPr>
                      <m:t>=</m:t>
                    </m:r>
                    <m:d>
                      <m:dPr>
                        <m:begChr m:val="{"/>
                        <m:endChr m:val="}"/>
                        <m:ctrlPr>
                          <a:rPr lang="en-GB" i="1" dirty="0">
                            <a:latin typeface="Cambria Math" panose="02040503050406030204" pitchFamily="18" charset="0"/>
                          </a:rPr>
                        </m:ctrlPr>
                      </m:dPr>
                      <m:e>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 </m:t>
                    </m:r>
                    <m:d>
                      <m:dPr>
                        <m:begChr m:val="⟨"/>
                        <m:endChr m:val="⟩"/>
                        <m:ctrlPr>
                          <a:rPr lang="el-GR" i="1" dirty="0">
                            <a:latin typeface="Cambria Math" panose="02040503050406030204" pitchFamily="18" charset="0"/>
                          </a:rPr>
                        </m:ctrlPr>
                      </m:dPr>
                      <m:e>
                        <m:r>
                          <a:rPr lang="en-GB" i="1" dirty="0">
                            <a:latin typeface="Cambria Math" panose="02040503050406030204" pitchFamily="18" charset="0"/>
                          </a:rPr>
                          <m:t>𝑎</m:t>
                        </m:r>
                        <m:r>
                          <a:rPr lang="en-GB" i="1" dirty="0">
                            <a:latin typeface="Cambria Math" panose="02040503050406030204" pitchFamily="18" charset="0"/>
                          </a:rPr>
                          <m:t>1, </m:t>
                        </m:r>
                        <m:r>
                          <a:rPr lang="en-GB" i="1" dirty="0">
                            <a:latin typeface="Cambria Math" panose="02040503050406030204" pitchFamily="18" charset="0"/>
                          </a:rPr>
                          <m:t>𝑎</m:t>
                        </m:r>
                        <m:r>
                          <a:rPr lang="en-GB" i="1" dirty="0">
                            <a:latin typeface="Cambria Math" panose="02040503050406030204" pitchFamily="18" charset="0"/>
                          </a:rPr>
                          <m:t>2, </m:t>
                        </m:r>
                        <m:r>
                          <a:rPr lang="en-GB" i="1" dirty="0">
                            <a:latin typeface="Cambria Math" panose="02040503050406030204" pitchFamily="18" charset="0"/>
                          </a:rPr>
                          <m:t>𝑎</m:t>
                        </m:r>
                        <m:r>
                          <a:rPr lang="en-GB" i="1" dirty="0">
                            <a:latin typeface="Cambria Math" panose="02040503050406030204" pitchFamily="18" charset="0"/>
                          </a:rPr>
                          <m:t>3, </m:t>
                        </m:r>
                        <m:r>
                          <a:rPr lang="en-GB" i="1" dirty="0">
                            <a:latin typeface="Cambria Math" panose="02040503050406030204" pitchFamily="18" charset="0"/>
                          </a:rPr>
                          <m:t>𝑎</m:t>
                        </m:r>
                        <m:r>
                          <a:rPr lang="en-GB" i="1" dirty="0">
                            <a:latin typeface="Cambria Math" panose="02040503050406030204" pitchFamily="18" charset="0"/>
                          </a:rPr>
                          <m:t>4, </m:t>
                        </m:r>
                        <m:r>
                          <a:rPr lang="en-GB" i="1" dirty="0">
                            <a:latin typeface="Cambria Math" panose="02040503050406030204" pitchFamily="18" charset="0"/>
                          </a:rPr>
                          <m:t>𝑎</m:t>
                        </m:r>
                        <m:r>
                          <a:rPr lang="en-GB" i="1" dirty="0">
                            <a:latin typeface="Cambria Math" panose="02040503050406030204" pitchFamily="18" charset="0"/>
                          </a:rPr>
                          <m:t>5</m:t>
                        </m:r>
                      </m:e>
                    </m:d>
                    <m:r>
                      <a:rPr lang="en-GB" i="1" dirty="0">
                        <a:latin typeface="Cambria Math" panose="02040503050406030204" pitchFamily="18" charset="0"/>
                      </a:rPr>
                      <m:t> </m:t>
                    </m:r>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1 = </m:t>
                    </m:r>
                    <m:r>
                      <a:rPr lang="en-GB" i="1" dirty="0">
                        <a:latin typeface="Cambria Math" panose="02040503050406030204" pitchFamily="18" charset="0"/>
                      </a:rPr>
                      <m:t>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3,</m:t>
                        </m:r>
                        <m:r>
                          <a:rPr lang="en-GB" i="1" dirty="0">
                            <a:latin typeface="Cambria Math" panose="02040503050406030204" pitchFamily="18" charset="0"/>
                          </a:rPr>
                          <m:t>h𝑎𝑙𝑙</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2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h𝑎𝑙𝑙</m:t>
                        </m:r>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3 = </m:t>
                    </m:r>
                    <m:r>
                      <a:rPr lang="en-GB" i="1" dirty="0">
                        <a:latin typeface="Cambria Math" panose="02040503050406030204" pitchFamily="18" charset="0"/>
                      </a:rPr>
                      <m:t>𝑡𝑎𝑘𝑒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4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5 = </m:t>
                    </m:r>
                    <m:r>
                      <a:rPr lang="en-GB" i="1" dirty="0">
                        <a:latin typeface="Cambria Math" panose="02040503050406030204" pitchFamily="18" charset="0"/>
                      </a:rPr>
                      <m:t>𝑝𝑢𝑡</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14:m>
                  <m:oMath xmlns:m="http://schemas.openxmlformats.org/officeDocument/2006/math">
                    <m:r>
                      <a:rPr lang="en-GB" i="1" dirty="0" smtClean="0">
                        <a:latin typeface="Cambria Math" panose="02040503050406030204" pitchFamily="18" charset="0"/>
                      </a:rPr>
                      <m:t>𝑔𝑜</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 </m:t>
                        </m:r>
                        <m:r>
                          <a:rPr lang="en-GB" i="1" dirty="0" smtClean="0">
                            <a:latin typeface="Cambria Math" panose="02040503050406030204" pitchFamily="18" charset="0"/>
                          </a:rPr>
                          <m:t>𝑙</m:t>
                        </m:r>
                        <m:r>
                          <a:rPr lang="en-GB" i="1" dirty="0" smtClean="0">
                            <a:latin typeface="Cambria Math" panose="02040503050406030204" pitchFamily="18" charset="0"/>
                          </a:rPr>
                          <m:t>, </m:t>
                        </m:r>
                        <m:r>
                          <a:rPr lang="en-GB" i="1" dirty="0" smtClean="0">
                            <a:latin typeface="Cambria Math" panose="02040503050406030204" pitchFamily="18" charset="0"/>
                          </a:rPr>
                          <m:t>𝑚</m:t>
                        </m:r>
                      </m:e>
                    </m:d>
                  </m:oMath>
                </a14:m>
                <a:endParaRPr lang="en-GB" dirty="0"/>
              </a:p>
              <a:p>
                <a:pPr lvl="1"/>
                <a:r>
                  <a:rPr lang="en-GB" dirty="0"/>
                  <a:t>pre: </a:t>
                </a:r>
                <a14:m>
                  <m:oMath xmlns:m="http://schemas.openxmlformats.org/officeDocument/2006/math">
                    <m:r>
                      <a:rPr lang="en-GB" i="1" dirty="0" smtClean="0">
                        <a:latin typeface="Cambria Math" panose="02040503050406030204" pitchFamily="18" charset="0"/>
                      </a:rPr>
                      <m:t>𝑎𝑑𝑗</m:t>
                    </m:r>
                    <m:d>
                      <m:dPr>
                        <m:ctrlPr>
                          <a:rPr lang="en-GB" i="1" dirty="0" smtClean="0">
                            <a:latin typeface="Cambria Math" panose="02040503050406030204" pitchFamily="18" charset="0"/>
                          </a:rPr>
                        </m:ctrlPr>
                      </m:dPr>
                      <m:e>
                        <m:r>
                          <a:rPr lang="en-GB" i="1" dirty="0" err="1">
                            <a:latin typeface="Cambria Math" panose="02040503050406030204" pitchFamily="18" charset="0"/>
                          </a:rPr>
                          <m:t>𝑙</m:t>
                        </m:r>
                        <m:r>
                          <a:rPr lang="en-GB" i="1" dirty="0" err="1">
                            <a:latin typeface="Cambria Math" panose="02040503050406030204" pitchFamily="18" charset="0"/>
                          </a:rPr>
                          <m:t>,</m:t>
                        </m:r>
                        <m:r>
                          <a:rPr lang="en-GB" i="1" dirty="0" err="1">
                            <a:latin typeface="Cambria Math" panose="02040503050406030204" pitchFamily="18" charset="0"/>
                          </a:rPr>
                          <m:t>𝑚</m:t>
                        </m:r>
                      </m:e>
                    </m:d>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𝑙</m:t>
                    </m:r>
                  </m:oMath>
                </a14:m>
                <a:r>
                  <a:rPr lang="en-GB" dirty="0"/>
                  <a:t> </a:t>
                </a:r>
              </a:p>
              <a:p>
                <a:pPr lvl="1"/>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𝑚</m:t>
                    </m:r>
                    <m:r>
                      <a:rPr lang="en-GB" i="1" dirty="0">
                        <a:latin typeface="Cambria Math" panose="02040503050406030204" pitchFamily="18" charset="0"/>
                      </a:rPr>
                      <m:t> </m:t>
                    </m:r>
                  </m:oMath>
                </a14:m>
                <a:endParaRPr lang="en-GB" dirty="0"/>
              </a:p>
              <a:p>
                <a14:m>
                  <m:oMath xmlns:m="http://schemas.openxmlformats.org/officeDocument/2006/math">
                    <m:r>
                      <a:rPr lang="en-GB" i="1" dirty="0" smtClean="0">
                        <a:latin typeface="Cambria Math" panose="02040503050406030204" pitchFamily="18" charset="0"/>
                      </a:rPr>
                      <m:t>𝑛𝑎𝑣𝑖𝑔𝑎𝑡𝑒</m:t>
                    </m:r>
                    <m:r>
                      <a:rPr lang="en-GB" i="1" dirty="0" smtClean="0">
                        <a:latin typeface="Cambria Math" panose="02040503050406030204" pitchFamily="18" charset="0"/>
                      </a:rPr>
                      <m:t>(</m:t>
                    </m:r>
                    <m:r>
                      <a:rPr lang="en-GB" i="1" dirty="0" smtClean="0">
                        <a:latin typeface="Cambria Math" panose="02040503050406030204" pitchFamily="18" charset="0"/>
                      </a:rPr>
                      <m:t>𝑟</m:t>
                    </m:r>
                    <m:r>
                      <a:rPr lang="en-GB" i="1" dirty="0" smtClean="0">
                        <a:latin typeface="Cambria Math" panose="02040503050406030204" pitchFamily="18" charset="0"/>
                      </a:rPr>
                      <m:t>, </m:t>
                    </m:r>
                    <m:r>
                      <a:rPr lang="en-GB" i="1" dirty="0" smtClean="0">
                        <a:latin typeface="Cambria Math" panose="02040503050406030204" pitchFamily="18" charset="0"/>
                      </a:rPr>
                      <m:t>𝑙</m:t>
                    </m:r>
                    <m:r>
                      <a:rPr lang="en-GB" i="1" dirty="0" smtClean="0">
                        <a:latin typeface="Cambria Math" panose="02040503050406030204" pitchFamily="18" charset="0"/>
                      </a:rPr>
                      <m:t>, </m:t>
                    </m:r>
                    <m:r>
                      <a:rPr lang="en-GB" i="1" dirty="0" smtClean="0">
                        <a:latin typeface="Cambria Math" panose="02040503050406030204" pitchFamily="18" charset="0"/>
                      </a:rPr>
                      <m:t>𝑚</m:t>
                    </m:r>
                    <m:r>
                      <a:rPr lang="en-GB" i="1" dirty="0" smtClean="0">
                        <a:latin typeface="Cambria Math" panose="02040503050406030204" pitchFamily="18" charset="0"/>
                      </a:rPr>
                      <m:t>)</m:t>
                    </m:r>
                  </m:oMath>
                </a14:m>
                <a:r>
                  <a:rPr lang="en-GB" dirty="0"/>
                  <a:t> </a:t>
                </a:r>
              </a:p>
              <a:p>
                <a:pPr lvl="1"/>
                <a:r>
                  <a:rPr lang="en-GB" dirty="0"/>
                  <a:t>pre: </a:t>
                </a:r>
                <a14:m>
                  <m:oMath xmlns:m="http://schemas.openxmlformats.org/officeDocument/2006/math">
                    <m:r>
                      <a:rPr lang="en-GB" i="1" dirty="0" smtClean="0">
                        <a:latin typeface="Cambria Math" panose="02040503050406030204" pitchFamily="18" charset="0"/>
                      </a:rPr>
                      <m:t>¬</m:t>
                    </m:r>
                    <m:r>
                      <a:rPr lang="en-GB" i="1" dirty="0" err="1" smtClean="0">
                        <a:latin typeface="Cambria Math" panose="02040503050406030204" pitchFamily="18" charset="0"/>
                      </a:rPr>
                      <m:t>𝑎𝑑𝑗</m:t>
                    </m:r>
                    <m:d>
                      <m:dPr>
                        <m:ctrlPr>
                          <a:rPr lang="en-GB" i="1" dirty="0" smtClean="0">
                            <a:latin typeface="Cambria Math" panose="02040503050406030204" pitchFamily="18" charset="0"/>
                          </a:rPr>
                        </m:ctrlPr>
                      </m:dPr>
                      <m:e>
                        <m:r>
                          <a:rPr lang="en-GB" i="1" dirty="0">
                            <a:latin typeface="Cambria Math" panose="02040503050406030204" pitchFamily="18" charset="0"/>
                          </a:rPr>
                          <m:t>𝑙</m:t>
                        </m:r>
                        <m:r>
                          <a:rPr lang="en-GB" i="1" dirty="0">
                            <a:latin typeface="Cambria Math" panose="02040503050406030204" pitchFamily="18" charset="0"/>
                          </a:rPr>
                          <m:t>, </m:t>
                        </m:r>
                        <m:r>
                          <a:rPr lang="en-GB" i="1" dirty="0">
                            <a:latin typeface="Cambria Math" panose="02040503050406030204" pitchFamily="18" charset="0"/>
                          </a:rPr>
                          <m:t>𝑚</m:t>
                        </m:r>
                      </m:e>
                    </m:d>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𝑙</m:t>
                    </m:r>
                  </m:oMath>
                </a14:m>
                <a:r>
                  <a:rPr lang="en-GB" dirty="0"/>
                  <a:t> </a:t>
                </a:r>
              </a:p>
              <a:p>
                <a:pPr lvl="1"/>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𝑚</m:t>
                    </m:r>
                  </m:oMath>
                </a14:m>
                <a:endParaRPr lang="en-GB" dirty="0"/>
              </a:p>
              <a:p>
                <a14:m>
                  <m:oMath xmlns:m="http://schemas.openxmlformats.org/officeDocument/2006/math">
                    <m:r>
                      <a:rPr lang="en-GB" i="1"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 </m:t>
                        </m:r>
                        <m:r>
                          <a:rPr lang="en-GB" i="1" dirty="0">
                            <a:latin typeface="Cambria Math" panose="02040503050406030204" pitchFamily="18" charset="0"/>
                          </a:rPr>
                          <m:t>𝑙</m:t>
                        </m:r>
                        <m:r>
                          <a:rPr lang="en-GB" i="1" dirty="0">
                            <a:latin typeface="Cambria Math" panose="02040503050406030204" pitchFamily="18" charset="0"/>
                          </a:rPr>
                          <m:t>, </m:t>
                        </m:r>
                        <m:r>
                          <a:rPr lang="en-GB" i="1" dirty="0">
                            <a:latin typeface="Cambria Math" panose="02040503050406030204" pitchFamily="18" charset="0"/>
                          </a:rPr>
                          <m:t>𝑜</m:t>
                        </m:r>
                      </m:e>
                    </m:d>
                  </m:oMath>
                </a14:m>
                <a:endParaRPr lang="en-GB" dirty="0"/>
              </a:p>
              <a:p>
                <a:pPr lvl="1"/>
                <a:r>
                  <a:rPr lang="en-GB" dirty="0"/>
                  <a:t>pre: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e>
                    </m:d>
                    <m:r>
                      <a:rPr lang="en-GB" i="1" dirty="0">
                        <a:latin typeface="Cambria Math" panose="02040503050406030204" pitchFamily="18" charset="0"/>
                      </a:rPr>
                      <m:t>=</m:t>
                    </m:r>
                    <m:r>
                      <a:rPr lang="en-GB" i="1" dirty="0">
                        <a:latin typeface="Cambria Math" panose="02040503050406030204" pitchFamily="18" charset="0"/>
                      </a:rPr>
                      <m:t>𝑙</m:t>
                    </m:r>
                    <m:r>
                      <a:rPr lang="en-GB" i="1" dirty="0">
                        <a:latin typeface="Cambria Math" panose="02040503050406030204" pitchFamily="18" charset="0"/>
                      </a:rPr>
                      <m:t>, </m:t>
                    </m:r>
                  </m:oMath>
                </a14:m>
                <a:br>
                  <a:rPr lang="de-DE" i="1" dirty="0">
                    <a:latin typeface="Cambria Math" panose="02040503050406030204" pitchFamily="18" charset="0"/>
                  </a:rPr>
                </a:b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smtClean="0">
                        <a:latin typeface="Cambria Math" panose="02040503050406030204" pitchFamily="18" charset="0"/>
                      </a:rPr>
                      <m:t>𝑛𝑖𝑙</m:t>
                    </m:r>
                  </m:oMath>
                </a14:m>
                <a:endParaRPr lang="en-GB" dirty="0"/>
              </a:p>
              <a:p>
                <a:pPr lvl="1"/>
                <a:r>
                  <a:rPr lang="en-GB" dirty="0"/>
                  <a:t>eff: </a:t>
                </a:r>
                <a14:m>
                  <m:oMath xmlns:m="http://schemas.openxmlformats.org/officeDocument/2006/math">
                    <m:r>
                      <a:rPr lang="en-GB" i="1" dirty="0" smtClean="0">
                        <a:latin typeface="Cambria Math" panose="02040503050406030204" pitchFamily="18" charset="0"/>
                      </a:rPr>
                      <m:t>𝑙𝑜𝑐</m:t>
                    </m:r>
                    <m:r>
                      <a:rPr lang="en-GB" i="1" dirty="0">
                        <a:latin typeface="Cambria Math" panose="02040503050406030204" pitchFamily="18" charset="0"/>
                      </a:rPr>
                      <m:t>(</m:t>
                    </m:r>
                    <m:r>
                      <a:rPr lang="en-GB" i="1" dirty="0">
                        <a:latin typeface="Cambria Math" panose="02040503050406030204" pitchFamily="18" charset="0"/>
                      </a:rPr>
                      <m:t>𝑜</m:t>
                    </m:r>
                    <m:r>
                      <a:rPr lang="en-GB" i="1" dirty="0">
                        <a:latin typeface="Cambria Math" panose="02040503050406030204" pitchFamily="18" charset="0"/>
                      </a:rPr>
                      <m:t>)←</m:t>
                    </m:r>
                    <m:r>
                      <a:rPr lang="en-GB" i="1" dirty="0">
                        <a:latin typeface="Cambria Math" panose="02040503050406030204" pitchFamily="18" charset="0"/>
                      </a:rPr>
                      <m:t>𝑟</m:t>
                    </m:r>
                    <m:r>
                      <a:rPr lang="en-GB" i="1" dirty="0">
                        <a:latin typeface="Cambria Math" panose="02040503050406030204" pitchFamily="18" charset="0"/>
                      </a:rPr>
                      <m:t>,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𝑜</m:t>
                    </m:r>
                  </m:oMath>
                </a14:m>
                <a:r>
                  <a:rPr lang="en-GB" dirty="0"/>
                  <a:t> </a:t>
                </a:r>
              </a:p>
              <a:p>
                <a:endParaRPr lang="en-GB" dirty="0"/>
              </a:p>
              <a:p>
                <a:endParaRPr lang="en-GB" dirty="0"/>
              </a:p>
            </p:txBody>
          </p:sp>
        </mc:Choice>
        <mc:Fallback xmlns="">
          <p:sp>
            <p:nvSpPr>
              <p:cNvPr id="8" name="Content Placeholder 7">
                <a:extLst>
                  <a:ext uri="{FF2B5EF4-FFF2-40B4-BE49-F238E27FC236}">
                    <a16:creationId xmlns:a16="http://schemas.microsoft.com/office/drawing/2014/main" id="{EC9B55D5-EDA3-9F4C-BE23-89CDEE0FFA32}"/>
                  </a:ext>
                </a:extLst>
              </p:cNvPr>
              <p:cNvSpPr>
                <a:spLocks noGrp="1" noRot="1" noChangeAspect="1" noMove="1" noResize="1" noEditPoints="1" noAdjustHandles="1" noChangeArrowheads="1" noChangeShapeType="1" noTextEdit="1"/>
              </p:cNvSpPr>
              <p:nvPr>
                <p:ph sz="half" idx="1"/>
              </p:nvPr>
            </p:nvSpPr>
            <p:spPr>
              <a:blipFill>
                <a:blip r:embed="rId4"/>
                <a:stretch>
                  <a:fillRect l="-2786" t="-1374" b="-219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EAD6C97-6897-6948-8113-A795602E2599}"/>
              </a:ext>
            </a:extLst>
          </p:cNvPr>
          <p:cNvSpPr>
            <a:spLocks noGrp="1"/>
          </p:cNvSpPr>
          <p:nvPr>
            <p:ph type="sldNum" sz="quarter" idx="12"/>
          </p:nvPr>
        </p:nvSpPr>
        <p:spPr/>
        <p:txBody>
          <a:bodyPr/>
          <a:lstStyle/>
          <a:p>
            <a:fld id="{67C9959E-8E6B-B04C-9955-EA096F41CA7A}" type="slidenum">
              <a:rPr lang="en-GB" smtClean="0"/>
              <a:t>113</a:t>
            </a:fld>
            <a:endParaRPr lang="en-GB"/>
          </a:p>
        </p:txBody>
      </p:sp>
      <p:grpSp>
        <p:nvGrpSpPr>
          <p:cNvPr id="25" name="Group 24">
            <a:extLst>
              <a:ext uri="{FF2B5EF4-FFF2-40B4-BE49-F238E27FC236}">
                <a16:creationId xmlns:a16="http://schemas.microsoft.com/office/drawing/2014/main" id="{4E9A8E55-657C-AA42-9FE6-5FD78B865151}"/>
              </a:ext>
            </a:extLst>
          </p:cNvPr>
          <p:cNvGrpSpPr/>
          <p:nvPr/>
        </p:nvGrpSpPr>
        <p:grpSpPr>
          <a:xfrm>
            <a:off x="2838132" y="2002038"/>
            <a:ext cx="1908507" cy="802870"/>
            <a:chOff x="1672549" y="5537423"/>
            <a:chExt cx="1087355" cy="802870"/>
          </a:xfrm>
        </p:grpSpPr>
        <p:sp>
          <p:nvSpPr>
            <p:cNvPr id="26" name="Cloud Callout 25">
              <a:extLst>
                <a:ext uri="{FF2B5EF4-FFF2-40B4-BE49-F238E27FC236}">
                  <a16:creationId xmlns:a16="http://schemas.microsoft.com/office/drawing/2014/main" id="{C03E0F4D-7940-9F41-89A7-D62094C7FD7A}"/>
                </a:ext>
              </a:extLst>
            </p:cNvPr>
            <p:cNvSpPr/>
            <p:nvPr/>
          </p:nvSpPr>
          <p:spPr>
            <a:xfrm>
              <a:off x="1672549" y="5537423"/>
              <a:ext cx="1087355" cy="802870"/>
            </a:xfrm>
            <a:prstGeom prst="cloudCallout">
              <a:avLst>
                <a:gd name="adj1" fmla="val -53897"/>
                <a:gd name="adj2" fmla="val 59792"/>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27" name="Rectangle 26">
              <a:extLst>
                <a:ext uri="{FF2B5EF4-FFF2-40B4-BE49-F238E27FC236}">
                  <a16:creationId xmlns:a16="http://schemas.microsoft.com/office/drawing/2014/main" id="{F3369972-E0A1-E34D-B4E3-B4D92204EC41}"/>
                </a:ext>
              </a:extLst>
            </p:cNvPr>
            <p:cNvSpPr/>
            <p:nvPr/>
          </p:nvSpPr>
          <p:spPr>
            <a:xfrm>
              <a:off x="1699276" y="5568025"/>
              <a:ext cx="1005187" cy="646331"/>
            </a:xfrm>
            <a:prstGeom prst="rect">
              <a:avLst/>
            </a:prstGeom>
          </p:spPr>
          <p:txBody>
            <a:bodyPr wrap="square">
              <a:spAutoFit/>
            </a:bodyPr>
            <a:lstStyle/>
            <a:p>
              <a:pPr algn="ctr"/>
              <a:r>
                <a:rPr lang="en-GB" dirty="0">
                  <a:solidFill>
                    <a:schemeClr val="bg1"/>
                  </a:solidFill>
                </a:rPr>
                <a:t>What are possible issues?</a:t>
              </a:r>
              <a:endParaRPr lang="en-US" dirty="0">
                <a:solidFill>
                  <a:schemeClr val="bg1"/>
                </a:solidFill>
              </a:endParaRPr>
            </a:p>
          </p:txBody>
        </p:sp>
      </p:grpSp>
      <p:sp>
        <p:nvSpPr>
          <p:cNvPr id="3" name="Date Placeholder 2">
            <a:extLst>
              <a:ext uri="{FF2B5EF4-FFF2-40B4-BE49-F238E27FC236}">
                <a16:creationId xmlns:a16="http://schemas.microsoft.com/office/drawing/2014/main" id="{CA6E211B-B2D0-E745-ACAD-7B2EF4C47C67}"/>
              </a:ext>
            </a:extLst>
          </p:cNvPr>
          <p:cNvSpPr>
            <a:spLocks noGrp="1"/>
          </p:cNvSpPr>
          <p:nvPr>
            <p:ph type="dt" sz="half" idx="10"/>
          </p:nvPr>
        </p:nvSpPr>
        <p:spPr/>
        <p:txBody>
          <a:bodyPr/>
          <a:lstStyle/>
          <a:p>
            <a:r>
              <a:rPr lang="en-GB"/>
              <a:t>APA - Deterministic</a:t>
            </a:r>
            <a:endParaRPr lang="de-DE" dirty="0"/>
          </a:p>
        </p:txBody>
      </p:sp>
      <p:grpSp>
        <p:nvGrpSpPr>
          <p:cNvPr id="147" name="Group 146">
            <a:extLst>
              <a:ext uri="{FF2B5EF4-FFF2-40B4-BE49-F238E27FC236}">
                <a16:creationId xmlns:a16="http://schemas.microsoft.com/office/drawing/2014/main" id="{B70F4215-25D9-CB48-9719-58C5CEA67DE7}"/>
              </a:ext>
            </a:extLst>
          </p:cNvPr>
          <p:cNvGrpSpPr/>
          <p:nvPr/>
        </p:nvGrpSpPr>
        <p:grpSpPr>
          <a:xfrm>
            <a:off x="4877845" y="1594519"/>
            <a:ext cx="3906155" cy="4360813"/>
            <a:chOff x="4572612" y="1683937"/>
            <a:chExt cx="3906155" cy="4360813"/>
          </a:xfrm>
        </p:grpSpPr>
        <p:grpSp>
          <p:nvGrpSpPr>
            <p:cNvPr id="149" name="Group 148">
              <a:extLst>
                <a:ext uri="{FF2B5EF4-FFF2-40B4-BE49-F238E27FC236}">
                  <a16:creationId xmlns:a16="http://schemas.microsoft.com/office/drawing/2014/main" id="{2582646A-6E73-E642-99E6-FC681B7293C5}"/>
                </a:ext>
              </a:extLst>
            </p:cNvPr>
            <p:cNvGrpSpPr/>
            <p:nvPr/>
          </p:nvGrpSpPr>
          <p:grpSpPr>
            <a:xfrm>
              <a:off x="4572612" y="1683937"/>
              <a:ext cx="3906155" cy="4360813"/>
              <a:chOff x="3937725" y="1602568"/>
              <a:chExt cx="3906155" cy="4360813"/>
            </a:xfrm>
          </p:grpSpPr>
          <p:sp>
            <p:nvSpPr>
              <p:cNvPr id="155" name="Rounded Rectangle 154">
                <a:extLst>
                  <a:ext uri="{FF2B5EF4-FFF2-40B4-BE49-F238E27FC236}">
                    <a16:creationId xmlns:a16="http://schemas.microsoft.com/office/drawing/2014/main" id="{756D9B74-EA01-164C-B4B6-36F75FE76F37}"/>
                  </a:ext>
                </a:extLst>
              </p:cNvPr>
              <p:cNvSpPr/>
              <p:nvPr/>
            </p:nvSpPr>
            <p:spPr>
              <a:xfrm>
                <a:off x="4217155" y="2851054"/>
                <a:ext cx="3452141" cy="651269"/>
              </a:xfrm>
              <a:prstGeom prst="roundRect">
                <a:avLst/>
              </a:prstGeom>
              <a:solidFill>
                <a:srgbClr val="FFFF00"/>
              </a:solid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156" name="TextBox 155">
                <a:extLst>
                  <a:ext uri="{FF2B5EF4-FFF2-40B4-BE49-F238E27FC236}">
                    <a16:creationId xmlns:a16="http://schemas.microsoft.com/office/drawing/2014/main" id="{471717E1-633A-3F44-9194-F867B9A4D2F6}"/>
                  </a:ext>
                </a:extLst>
              </p:cNvPr>
              <p:cNvSpPr txBox="1"/>
              <p:nvPr/>
            </p:nvSpPr>
            <p:spPr>
              <a:xfrm>
                <a:off x="5015569" y="1602568"/>
                <a:ext cx="1855311" cy="215444"/>
              </a:xfrm>
              <a:prstGeom prst="rect">
                <a:avLst/>
              </a:prstGeom>
              <a:noFill/>
              <a:ln w="12700">
                <a:solidFill>
                  <a:schemeClr val="accent1"/>
                </a:solidFill>
              </a:ln>
            </p:spPr>
            <p:txBody>
              <a:bodyPr wrap="none" lIns="36000" tIns="0" rIns="0" bIns="0" rtlCol="0">
                <a:spAutoFit/>
              </a:bodyPr>
              <a:lstStyle/>
              <a:p>
                <a:r>
                  <a:rPr lang="en-GB" sz="1400" dirty="0"/>
                  <a:t>respond to user requests</a:t>
                </a:r>
              </a:p>
            </p:txBody>
          </p:sp>
          <p:sp>
            <p:nvSpPr>
              <p:cNvPr id="157" name="TextBox 156">
                <a:extLst>
                  <a:ext uri="{FF2B5EF4-FFF2-40B4-BE49-F238E27FC236}">
                    <a16:creationId xmlns:a16="http://schemas.microsoft.com/office/drawing/2014/main" id="{8C70FDD1-46EE-B544-AF81-309B2069F439}"/>
                  </a:ext>
                </a:extLst>
              </p:cNvPr>
              <p:cNvSpPr txBox="1"/>
              <p:nvPr/>
            </p:nvSpPr>
            <p:spPr>
              <a:xfrm>
                <a:off x="5282700" y="2246284"/>
                <a:ext cx="1333053" cy="215444"/>
              </a:xfrm>
              <a:prstGeom prst="rect">
                <a:avLst/>
              </a:prstGeom>
              <a:noFill/>
              <a:ln w="12700">
                <a:solidFill>
                  <a:schemeClr val="accent1"/>
                </a:solidFill>
              </a:ln>
            </p:spPr>
            <p:txBody>
              <a:bodyPr wrap="none" lIns="36000" tIns="0" rIns="0" bIns="0" rtlCol="0">
                <a:spAutoFit/>
              </a:bodyPr>
              <a:lstStyle/>
              <a:p>
                <a:r>
                  <a:rPr lang="en-GB" sz="1400" dirty="0"/>
                  <a:t>bring </a:t>
                </a:r>
                <a:r>
                  <a:rPr lang="en-GB" sz="1400" dirty="0">
                    <a:latin typeface="Courier" pitchFamily="2" charset="0"/>
                  </a:rPr>
                  <a:t>o7</a:t>
                </a:r>
                <a:r>
                  <a:rPr lang="en-GB" sz="1400" dirty="0"/>
                  <a:t> to </a:t>
                </a:r>
                <a:r>
                  <a:rPr lang="en-GB" sz="1400" dirty="0">
                    <a:latin typeface="Courier" pitchFamily="2" charset="0"/>
                  </a:rPr>
                  <a:t>loc2</a:t>
                </a:r>
              </a:p>
            </p:txBody>
          </p:sp>
          <p:sp>
            <p:nvSpPr>
              <p:cNvPr id="158" name="TextBox 157">
                <a:extLst>
                  <a:ext uri="{FF2B5EF4-FFF2-40B4-BE49-F238E27FC236}">
                    <a16:creationId xmlns:a16="http://schemas.microsoft.com/office/drawing/2014/main" id="{E36ED628-EBEB-E443-AD39-9B041B135522}"/>
                  </a:ext>
                </a:extLst>
              </p:cNvPr>
              <p:cNvSpPr txBox="1"/>
              <p:nvPr/>
            </p:nvSpPr>
            <p:spPr>
              <a:xfrm>
                <a:off x="4284166" y="3030978"/>
                <a:ext cx="592080" cy="430887"/>
              </a:xfrm>
              <a:prstGeom prst="rect">
                <a:avLst/>
              </a:prstGeom>
              <a:noFill/>
              <a:ln w="12700">
                <a:solidFill>
                  <a:schemeClr val="accent1"/>
                </a:solidFill>
              </a:ln>
            </p:spPr>
            <p:txBody>
              <a:bodyPr wrap="none" lIns="36000" tIns="0" rIns="0" bIns="0" rtlCol="0">
                <a:spAutoFit/>
              </a:bodyPr>
              <a:lstStyle/>
              <a:p>
                <a:pPr algn="ctr"/>
                <a:r>
                  <a:rPr lang="en-GB" sz="1400" dirty="0"/>
                  <a:t>go to </a:t>
                </a:r>
              </a:p>
              <a:p>
                <a:pPr algn="ctr"/>
                <a:r>
                  <a:rPr lang="en-GB" sz="1400" dirty="0"/>
                  <a:t>hallway</a:t>
                </a:r>
                <a:endParaRPr lang="en-GB" sz="1400" dirty="0">
                  <a:latin typeface="Courier" pitchFamily="2" charset="0"/>
                </a:endParaRPr>
              </a:p>
            </p:txBody>
          </p:sp>
          <p:sp>
            <p:nvSpPr>
              <p:cNvPr id="159" name="TextBox 158">
                <a:extLst>
                  <a:ext uri="{FF2B5EF4-FFF2-40B4-BE49-F238E27FC236}">
                    <a16:creationId xmlns:a16="http://schemas.microsoft.com/office/drawing/2014/main" id="{6D2B4588-E7E1-CA4B-A297-36A59F925AE2}"/>
                  </a:ext>
                </a:extLst>
              </p:cNvPr>
              <p:cNvSpPr txBox="1"/>
              <p:nvPr/>
            </p:nvSpPr>
            <p:spPr>
              <a:xfrm>
                <a:off x="4923973" y="3030978"/>
                <a:ext cx="727117" cy="430887"/>
              </a:xfrm>
              <a:prstGeom prst="rect">
                <a:avLst/>
              </a:prstGeom>
              <a:noFill/>
              <a:ln w="12700">
                <a:solidFill>
                  <a:schemeClr val="accent1"/>
                </a:solidFill>
              </a:ln>
            </p:spPr>
            <p:txBody>
              <a:bodyPr wrap="none" lIns="36000" tIns="0" rIns="0" bIns="0" rtlCol="0">
                <a:spAutoFit/>
              </a:bodyPr>
              <a:lstStyle/>
              <a:p>
                <a:pPr algn="ctr"/>
                <a:r>
                  <a:rPr lang="en-GB" sz="1400" dirty="0"/>
                  <a:t>navigate </a:t>
                </a:r>
              </a:p>
              <a:p>
                <a:pPr algn="ctr"/>
                <a:r>
                  <a:rPr lang="en-GB" sz="1400" dirty="0"/>
                  <a:t>to</a:t>
                </a:r>
                <a:r>
                  <a:rPr lang="en-GB" sz="1400" dirty="0">
                    <a:latin typeface="Courier" pitchFamily="2" charset="0"/>
                  </a:rPr>
                  <a:t> loc1</a:t>
                </a:r>
              </a:p>
            </p:txBody>
          </p:sp>
          <p:sp>
            <p:nvSpPr>
              <p:cNvPr id="160" name="TextBox 159">
                <a:extLst>
                  <a:ext uri="{FF2B5EF4-FFF2-40B4-BE49-F238E27FC236}">
                    <a16:creationId xmlns:a16="http://schemas.microsoft.com/office/drawing/2014/main" id="{D52E1B00-7948-F949-8548-E0FE0649050E}"/>
                  </a:ext>
                </a:extLst>
              </p:cNvPr>
              <p:cNvSpPr txBox="1"/>
              <p:nvPr/>
            </p:nvSpPr>
            <p:spPr>
              <a:xfrm>
                <a:off x="5700702" y="3030978"/>
                <a:ext cx="443899" cy="430887"/>
              </a:xfrm>
              <a:prstGeom prst="rect">
                <a:avLst/>
              </a:prstGeom>
              <a:noFill/>
              <a:ln w="12700">
                <a:solidFill>
                  <a:schemeClr val="accent1"/>
                </a:solidFill>
              </a:ln>
            </p:spPr>
            <p:txBody>
              <a:bodyPr wrap="none" lIns="36000" tIns="0" rIns="0" bIns="0" rtlCol="0">
                <a:spAutoFit/>
              </a:bodyPr>
              <a:lstStyle/>
              <a:p>
                <a:pPr algn="ctr"/>
                <a:r>
                  <a:rPr lang="en-GB" sz="1400" dirty="0"/>
                  <a:t>fetch </a:t>
                </a:r>
              </a:p>
              <a:p>
                <a:pPr algn="ctr"/>
                <a:r>
                  <a:rPr lang="en-GB" sz="1400" dirty="0">
                    <a:latin typeface="Courier" pitchFamily="2" charset="0"/>
                  </a:rPr>
                  <a:t>o7</a:t>
                </a:r>
              </a:p>
            </p:txBody>
          </p:sp>
          <p:sp>
            <p:nvSpPr>
              <p:cNvPr id="161" name="TextBox 160">
                <a:extLst>
                  <a:ext uri="{FF2B5EF4-FFF2-40B4-BE49-F238E27FC236}">
                    <a16:creationId xmlns:a16="http://schemas.microsoft.com/office/drawing/2014/main" id="{D107358C-91CE-8948-B31D-B03E0BD2AEA9}"/>
                  </a:ext>
                </a:extLst>
              </p:cNvPr>
              <p:cNvSpPr txBox="1"/>
              <p:nvPr/>
            </p:nvSpPr>
            <p:spPr>
              <a:xfrm>
                <a:off x="6214782" y="3030978"/>
                <a:ext cx="727117" cy="430887"/>
              </a:xfrm>
              <a:prstGeom prst="rect">
                <a:avLst/>
              </a:prstGeom>
              <a:noFill/>
              <a:ln w="12700">
                <a:solidFill>
                  <a:schemeClr val="accent1"/>
                </a:solidFill>
              </a:ln>
            </p:spPr>
            <p:txBody>
              <a:bodyPr wrap="none" lIns="36000" tIns="0" rIns="0" bIns="0" rtlCol="0">
                <a:spAutoFit/>
              </a:bodyPr>
              <a:lstStyle/>
              <a:p>
                <a:pPr algn="ctr"/>
                <a:r>
                  <a:rPr lang="en-GB" sz="1400" dirty="0"/>
                  <a:t>navigate </a:t>
                </a:r>
              </a:p>
              <a:p>
                <a:pPr algn="ctr"/>
                <a:r>
                  <a:rPr lang="en-GB" sz="1400" dirty="0"/>
                  <a:t>to</a:t>
                </a:r>
                <a:r>
                  <a:rPr lang="en-GB" sz="1400" dirty="0">
                    <a:latin typeface="Courier" pitchFamily="2" charset="0"/>
                  </a:rPr>
                  <a:t> loc2</a:t>
                </a:r>
              </a:p>
            </p:txBody>
          </p:sp>
          <p:sp>
            <p:nvSpPr>
              <p:cNvPr id="162" name="TextBox 161">
                <a:extLst>
                  <a:ext uri="{FF2B5EF4-FFF2-40B4-BE49-F238E27FC236}">
                    <a16:creationId xmlns:a16="http://schemas.microsoft.com/office/drawing/2014/main" id="{A4FD220A-07F4-DB40-801A-EC8D86DB554C}"/>
                  </a:ext>
                </a:extLst>
              </p:cNvPr>
              <p:cNvSpPr txBox="1"/>
              <p:nvPr/>
            </p:nvSpPr>
            <p:spPr>
              <a:xfrm>
                <a:off x="7015338" y="3030978"/>
                <a:ext cx="576436" cy="430887"/>
              </a:xfrm>
              <a:prstGeom prst="rect">
                <a:avLst/>
              </a:prstGeom>
              <a:noFill/>
              <a:ln w="12700">
                <a:solidFill>
                  <a:schemeClr val="accent1"/>
                </a:solidFill>
              </a:ln>
            </p:spPr>
            <p:txBody>
              <a:bodyPr wrap="none" lIns="36000" tIns="0" rIns="0" bIns="0" rtlCol="0">
                <a:spAutoFit/>
              </a:bodyPr>
              <a:lstStyle/>
              <a:p>
                <a:pPr algn="ctr"/>
                <a:r>
                  <a:rPr lang="en-GB" sz="1400" dirty="0"/>
                  <a:t>deliver </a:t>
                </a:r>
              </a:p>
              <a:p>
                <a:pPr algn="ctr"/>
                <a:r>
                  <a:rPr lang="en-GB" sz="1400" dirty="0">
                    <a:latin typeface="Courier" pitchFamily="2" charset="0"/>
                  </a:rPr>
                  <a:t>o7</a:t>
                </a:r>
              </a:p>
            </p:txBody>
          </p:sp>
          <p:sp>
            <p:nvSpPr>
              <p:cNvPr id="163" name="Rounded Rectangle 162">
                <a:extLst>
                  <a:ext uri="{FF2B5EF4-FFF2-40B4-BE49-F238E27FC236}">
                    <a16:creationId xmlns:a16="http://schemas.microsoft.com/office/drawing/2014/main" id="{92DC3A85-8613-5E4A-926B-B0922353E850}"/>
                  </a:ext>
                </a:extLst>
              </p:cNvPr>
              <p:cNvSpPr/>
              <p:nvPr/>
            </p:nvSpPr>
            <p:spPr>
              <a:xfrm>
                <a:off x="4244587" y="3970843"/>
                <a:ext cx="3494109" cy="427340"/>
              </a:xfrm>
              <a:prstGeom prst="roundRect">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164" name="TextBox 163">
                <a:extLst>
                  <a:ext uri="{FF2B5EF4-FFF2-40B4-BE49-F238E27FC236}">
                    <a16:creationId xmlns:a16="http://schemas.microsoft.com/office/drawing/2014/main" id="{DBE60748-A319-5B48-84C5-EE4527E8992C}"/>
                  </a:ext>
                </a:extLst>
              </p:cNvPr>
              <p:cNvSpPr txBox="1"/>
              <p:nvPr/>
            </p:nvSpPr>
            <p:spPr>
              <a:xfrm>
                <a:off x="4335015" y="4089832"/>
                <a:ext cx="1022775" cy="215444"/>
              </a:xfrm>
              <a:prstGeom prst="rect">
                <a:avLst/>
              </a:prstGeom>
              <a:noFill/>
              <a:ln w="12700">
                <a:solidFill>
                  <a:schemeClr val="accent1"/>
                </a:solidFill>
              </a:ln>
            </p:spPr>
            <p:txBody>
              <a:bodyPr wrap="none" lIns="36000" tIns="0" rIns="0" bIns="0" rtlCol="0">
                <a:spAutoFit/>
              </a:bodyPr>
              <a:lstStyle/>
              <a:p>
                <a:r>
                  <a:rPr lang="en-GB" sz="1400" dirty="0"/>
                  <a:t>move to door</a:t>
                </a:r>
                <a:endParaRPr lang="en-GB" sz="1400" dirty="0">
                  <a:latin typeface="Courier" pitchFamily="2" charset="0"/>
                </a:endParaRPr>
              </a:p>
            </p:txBody>
          </p:sp>
          <p:sp>
            <p:nvSpPr>
              <p:cNvPr id="165" name="TextBox 164">
                <a:extLst>
                  <a:ext uri="{FF2B5EF4-FFF2-40B4-BE49-F238E27FC236}">
                    <a16:creationId xmlns:a16="http://schemas.microsoft.com/office/drawing/2014/main" id="{A4941015-C64C-6E4C-9073-1A7F2E9FD1D6}"/>
                  </a:ext>
                </a:extLst>
              </p:cNvPr>
              <p:cNvSpPr txBox="1"/>
              <p:nvPr/>
            </p:nvSpPr>
            <p:spPr>
              <a:xfrm>
                <a:off x="5404119" y="4089832"/>
                <a:ext cx="796175" cy="215444"/>
              </a:xfrm>
              <a:prstGeom prst="rect">
                <a:avLst/>
              </a:prstGeom>
              <a:noFill/>
              <a:ln w="12700">
                <a:solidFill>
                  <a:schemeClr val="accent1"/>
                </a:solidFill>
              </a:ln>
            </p:spPr>
            <p:txBody>
              <a:bodyPr wrap="none" lIns="36000" tIns="0" rIns="0" bIns="0" rtlCol="0">
                <a:spAutoFit/>
              </a:bodyPr>
              <a:lstStyle/>
              <a:p>
                <a:r>
                  <a:rPr lang="en-GB" sz="1400" dirty="0"/>
                  <a:t>open door</a:t>
                </a:r>
                <a:endParaRPr lang="en-GB" sz="1400" dirty="0">
                  <a:latin typeface="Courier" pitchFamily="2" charset="0"/>
                </a:endParaRPr>
              </a:p>
            </p:txBody>
          </p:sp>
          <p:sp>
            <p:nvSpPr>
              <p:cNvPr id="166" name="TextBox 165">
                <a:extLst>
                  <a:ext uri="{FF2B5EF4-FFF2-40B4-BE49-F238E27FC236}">
                    <a16:creationId xmlns:a16="http://schemas.microsoft.com/office/drawing/2014/main" id="{F20C0753-BE5F-4B40-9A70-07355C3DFDBA}"/>
                  </a:ext>
                </a:extLst>
              </p:cNvPr>
              <p:cNvSpPr txBox="1"/>
              <p:nvPr/>
            </p:nvSpPr>
            <p:spPr>
              <a:xfrm>
                <a:off x="6852651" y="4089832"/>
                <a:ext cx="794572" cy="215444"/>
              </a:xfrm>
              <a:prstGeom prst="rect">
                <a:avLst/>
              </a:prstGeom>
              <a:noFill/>
              <a:ln w="12700">
                <a:solidFill>
                  <a:schemeClr val="accent1"/>
                </a:solidFill>
              </a:ln>
            </p:spPr>
            <p:txBody>
              <a:bodyPr wrap="none" lIns="36000" tIns="0" rIns="0" bIns="0" rtlCol="0">
                <a:spAutoFit/>
              </a:bodyPr>
              <a:lstStyle/>
              <a:p>
                <a:r>
                  <a:rPr lang="en-GB" sz="1400" dirty="0"/>
                  <a:t>close door</a:t>
                </a:r>
                <a:endParaRPr lang="en-GB" sz="1400" dirty="0">
                  <a:latin typeface="Courier" pitchFamily="2" charset="0"/>
                </a:endParaRPr>
              </a:p>
            </p:txBody>
          </p:sp>
          <p:sp>
            <p:nvSpPr>
              <p:cNvPr id="167" name="TextBox 166">
                <a:extLst>
                  <a:ext uri="{FF2B5EF4-FFF2-40B4-BE49-F238E27FC236}">
                    <a16:creationId xmlns:a16="http://schemas.microsoft.com/office/drawing/2014/main" id="{2A64E20E-F375-4A49-A023-B84E9C6DDEAE}"/>
                  </a:ext>
                </a:extLst>
              </p:cNvPr>
              <p:cNvSpPr txBox="1"/>
              <p:nvPr/>
            </p:nvSpPr>
            <p:spPr>
              <a:xfrm>
                <a:off x="6246622" y="4089832"/>
                <a:ext cx="559700" cy="215444"/>
              </a:xfrm>
              <a:prstGeom prst="rect">
                <a:avLst/>
              </a:prstGeom>
              <a:noFill/>
              <a:ln w="12700">
                <a:solidFill>
                  <a:schemeClr val="accent1"/>
                </a:solidFill>
              </a:ln>
            </p:spPr>
            <p:txBody>
              <a:bodyPr wrap="none" lIns="36000" tIns="0" rIns="0" bIns="0" rtlCol="0">
                <a:spAutoFit/>
              </a:bodyPr>
              <a:lstStyle/>
              <a:p>
                <a:r>
                  <a:rPr lang="en-GB" sz="1400" dirty="0"/>
                  <a:t>get out</a:t>
                </a:r>
                <a:endParaRPr lang="en-GB" sz="1400" dirty="0">
                  <a:latin typeface="Courier" pitchFamily="2" charset="0"/>
                </a:endParaRPr>
              </a:p>
            </p:txBody>
          </p:sp>
          <p:cxnSp>
            <p:nvCxnSpPr>
              <p:cNvPr id="168" name="Straight Arrow Connector 167">
                <a:extLst>
                  <a:ext uri="{FF2B5EF4-FFF2-40B4-BE49-F238E27FC236}">
                    <a16:creationId xmlns:a16="http://schemas.microsoft.com/office/drawing/2014/main" id="{4A95A31E-34A9-DE41-A19A-5480A1097B04}"/>
                  </a:ext>
                </a:extLst>
              </p:cNvPr>
              <p:cNvCxnSpPr>
                <a:cxnSpLocks/>
                <a:stCxn id="158" idx="2"/>
              </p:cNvCxnSpPr>
              <p:nvPr/>
            </p:nvCxnSpPr>
            <p:spPr>
              <a:xfrm>
                <a:off x="4580206" y="3461865"/>
                <a:ext cx="0" cy="593813"/>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1006BC58-58C3-9B4D-86FD-C9E4B5CE43CF}"/>
                  </a:ext>
                </a:extLst>
              </p:cNvPr>
              <p:cNvSpPr txBox="1"/>
              <p:nvPr/>
            </p:nvSpPr>
            <p:spPr>
              <a:xfrm>
                <a:off x="3937725" y="5019218"/>
                <a:ext cx="635105" cy="861774"/>
              </a:xfrm>
              <a:prstGeom prst="rect">
                <a:avLst/>
              </a:prstGeom>
              <a:noFill/>
              <a:ln w="12700">
                <a:solidFill>
                  <a:schemeClr val="accent1"/>
                </a:solidFill>
              </a:ln>
            </p:spPr>
            <p:txBody>
              <a:bodyPr wrap="none" lIns="36000" tIns="0" rIns="0" bIns="0" rtlCol="0">
                <a:spAutoFit/>
              </a:bodyPr>
              <a:lstStyle/>
              <a:p>
                <a:pPr algn="ctr"/>
                <a:r>
                  <a:rPr lang="en-GB" sz="1400" dirty="0"/>
                  <a:t>identify </a:t>
                </a:r>
              </a:p>
              <a:p>
                <a:pPr algn="ctr"/>
                <a:r>
                  <a:rPr lang="en-GB" sz="1400" dirty="0"/>
                  <a:t>type </a:t>
                </a:r>
              </a:p>
              <a:p>
                <a:pPr algn="ctr"/>
                <a:r>
                  <a:rPr lang="en-GB" sz="1400" dirty="0"/>
                  <a:t>of </a:t>
                </a:r>
              </a:p>
              <a:p>
                <a:pPr algn="ctr"/>
                <a:r>
                  <a:rPr lang="en-GB" sz="1400" dirty="0"/>
                  <a:t>door</a:t>
                </a:r>
              </a:p>
            </p:txBody>
          </p:sp>
          <p:sp>
            <p:nvSpPr>
              <p:cNvPr id="170" name="TextBox 169">
                <a:extLst>
                  <a:ext uri="{FF2B5EF4-FFF2-40B4-BE49-F238E27FC236}">
                    <a16:creationId xmlns:a16="http://schemas.microsoft.com/office/drawing/2014/main" id="{B818CB3D-9159-A741-AD5F-95038C61B162}"/>
                  </a:ext>
                </a:extLst>
              </p:cNvPr>
              <p:cNvSpPr txBox="1"/>
              <p:nvPr/>
            </p:nvSpPr>
            <p:spPr>
              <a:xfrm>
                <a:off x="4608497" y="5019218"/>
                <a:ext cx="448323" cy="861774"/>
              </a:xfrm>
              <a:prstGeom prst="rect">
                <a:avLst/>
              </a:prstGeom>
              <a:noFill/>
              <a:ln w="12700">
                <a:solidFill>
                  <a:schemeClr val="accent1"/>
                </a:solidFill>
              </a:ln>
            </p:spPr>
            <p:txBody>
              <a:bodyPr wrap="none" lIns="36000" tIns="0" rIns="0" bIns="0" rtlCol="0">
                <a:spAutoFit/>
              </a:bodyPr>
              <a:lstStyle/>
              <a:p>
                <a:pPr algn="ctr"/>
                <a:r>
                  <a:rPr lang="en-GB" sz="1400" dirty="0"/>
                  <a:t>move</a:t>
                </a:r>
              </a:p>
              <a:p>
                <a:pPr algn="ctr"/>
                <a:r>
                  <a:rPr lang="en-GB" sz="1400" dirty="0"/>
                  <a:t>close </a:t>
                </a:r>
              </a:p>
              <a:p>
                <a:pPr algn="ctr"/>
                <a:r>
                  <a:rPr lang="en-GB" sz="1400" dirty="0"/>
                  <a:t>to </a:t>
                </a:r>
              </a:p>
              <a:p>
                <a:pPr algn="ctr"/>
                <a:r>
                  <a:rPr lang="en-GB" sz="1400" dirty="0"/>
                  <a:t>knob</a:t>
                </a:r>
              </a:p>
            </p:txBody>
          </p:sp>
          <p:sp>
            <p:nvSpPr>
              <p:cNvPr id="171" name="TextBox 170">
                <a:extLst>
                  <a:ext uri="{FF2B5EF4-FFF2-40B4-BE49-F238E27FC236}">
                    <a16:creationId xmlns:a16="http://schemas.microsoft.com/office/drawing/2014/main" id="{65B3A667-D0A4-6447-9720-BBB6C47DE8A5}"/>
                  </a:ext>
                </a:extLst>
              </p:cNvPr>
              <p:cNvSpPr txBox="1"/>
              <p:nvPr/>
            </p:nvSpPr>
            <p:spPr>
              <a:xfrm>
                <a:off x="5092490" y="5019218"/>
                <a:ext cx="431844" cy="430887"/>
              </a:xfrm>
              <a:prstGeom prst="rect">
                <a:avLst/>
              </a:prstGeom>
              <a:noFill/>
              <a:ln w="12700">
                <a:solidFill>
                  <a:schemeClr val="accent1"/>
                </a:solidFill>
              </a:ln>
            </p:spPr>
            <p:txBody>
              <a:bodyPr wrap="none" lIns="36000" tIns="0" rIns="0" bIns="0" rtlCol="0">
                <a:spAutoFit/>
              </a:bodyPr>
              <a:lstStyle/>
              <a:p>
                <a:pPr algn="ctr"/>
                <a:r>
                  <a:rPr lang="en-GB" sz="1400" dirty="0"/>
                  <a:t>grasp</a:t>
                </a:r>
              </a:p>
              <a:p>
                <a:pPr algn="ctr"/>
                <a:r>
                  <a:rPr lang="en-GB" sz="1400" dirty="0"/>
                  <a:t>knob</a:t>
                </a:r>
              </a:p>
            </p:txBody>
          </p:sp>
          <p:sp>
            <p:nvSpPr>
              <p:cNvPr id="172" name="TextBox 171">
                <a:extLst>
                  <a:ext uri="{FF2B5EF4-FFF2-40B4-BE49-F238E27FC236}">
                    <a16:creationId xmlns:a16="http://schemas.microsoft.com/office/drawing/2014/main" id="{7B771870-B1FB-634C-888D-B59ABE547475}"/>
                  </a:ext>
                </a:extLst>
              </p:cNvPr>
              <p:cNvSpPr txBox="1"/>
              <p:nvPr/>
            </p:nvSpPr>
            <p:spPr>
              <a:xfrm>
                <a:off x="5562856" y="5019218"/>
                <a:ext cx="401836" cy="430887"/>
              </a:xfrm>
              <a:prstGeom prst="rect">
                <a:avLst/>
              </a:prstGeom>
              <a:noFill/>
              <a:ln w="12700">
                <a:solidFill>
                  <a:schemeClr val="accent1"/>
                </a:solidFill>
              </a:ln>
            </p:spPr>
            <p:txBody>
              <a:bodyPr wrap="none" lIns="36000" tIns="0" rIns="0" bIns="0" rtlCol="0">
                <a:spAutoFit/>
              </a:bodyPr>
              <a:lstStyle/>
              <a:p>
                <a:pPr algn="ctr"/>
                <a:r>
                  <a:rPr lang="en-GB" sz="1400" dirty="0"/>
                  <a:t>turn</a:t>
                </a:r>
              </a:p>
              <a:p>
                <a:pPr algn="ctr"/>
                <a:r>
                  <a:rPr lang="en-GB" sz="1400" dirty="0"/>
                  <a:t>knob</a:t>
                </a:r>
              </a:p>
            </p:txBody>
          </p:sp>
          <p:sp>
            <p:nvSpPr>
              <p:cNvPr id="173" name="TextBox 172">
                <a:extLst>
                  <a:ext uri="{FF2B5EF4-FFF2-40B4-BE49-F238E27FC236}">
                    <a16:creationId xmlns:a16="http://schemas.microsoft.com/office/drawing/2014/main" id="{A914F12F-28B1-6B41-8EBF-E31BEFC356D6}"/>
                  </a:ext>
                </a:extLst>
              </p:cNvPr>
              <p:cNvSpPr txBox="1"/>
              <p:nvPr/>
            </p:nvSpPr>
            <p:spPr>
              <a:xfrm>
                <a:off x="6003213" y="5019218"/>
                <a:ext cx="681721" cy="215444"/>
              </a:xfrm>
              <a:prstGeom prst="rect">
                <a:avLst/>
              </a:prstGeom>
              <a:noFill/>
              <a:ln w="12700">
                <a:solidFill>
                  <a:schemeClr val="accent1"/>
                </a:solidFill>
              </a:ln>
            </p:spPr>
            <p:txBody>
              <a:bodyPr wrap="none" lIns="36000" tIns="0" rIns="0" bIns="0" rtlCol="0">
                <a:spAutoFit/>
              </a:bodyPr>
              <a:lstStyle/>
              <a:p>
                <a:pPr algn="ctr"/>
                <a:r>
                  <a:rPr lang="en-GB" sz="1400" dirty="0"/>
                  <a:t>maintain</a:t>
                </a:r>
              </a:p>
            </p:txBody>
          </p:sp>
          <p:sp>
            <p:nvSpPr>
              <p:cNvPr id="174" name="TextBox 173">
                <a:extLst>
                  <a:ext uri="{FF2B5EF4-FFF2-40B4-BE49-F238E27FC236}">
                    <a16:creationId xmlns:a16="http://schemas.microsoft.com/office/drawing/2014/main" id="{92987DEF-A9F2-2247-84F7-B5721692C55A}"/>
                  </a:ext>
                </a:extLst>
              </p:cNvPr>
              <p:cNvSpPr txBox="1"/>
              <p:nvPr/>
            </p:nvSpPr>
            <p:spPr>
              <a:xfrm>
                <a:off x="6003213" y="5277276"/>
                <a:ext cx="308862" cy="215444"/>
              </a:xfrm>
              <a:prstGeom prst="rect">
                <a:avLst/>
              </a:prstGeom>
              <a:noFill/>
              <a:ln w="12700">
                <a:solidFill>
                  <a:schemeClr val="accent1"/>
                </a:solidFill>
              </a:ln>
            </p:spPr>
            <p:txBody>
              <a:bodyPr wrap="none" lIns="36000" tIns="0" rIns="0" bIns="0" rtlCol="0">
                <a:spAutoFit/>
              </a:bodyPr>
              <a:lstStyle/>
              <a:p>
                <a:pPr algn="ctr"/>
                <a:r>
                  <a:rPr lang="en-GB" sz="1400" dirty="0"/>
                  <a:t>pull</a:t>
                </a:r>
              </a:p>
            </p:txBody>
          </p:sp>
          <p:sp>
            <p:nvSpPr>
              <p:cNvPr id="175" name="TextBox 174">
                <a:extLst>
                  <a:ext uri="{FF2B5EF4-FFF2-40B4-BE49-F238E27FC236}">
                    <a16:creationId xmlns:a16="http://schemas.microsoft.com/office/drawing/2014/main" id="{AF745A48-93E0-204B-A832-69EE64FED85B}"/>
                  </a:ext>
                </a:extLst>
              </p:cNvPr>
              <p:cNvSpPr txBox="1"/>
              <p:nvPr/>
            </p:nvSpPr>
            <p:spPr>
              <a:xfrm>
                <a:off x="6732599" y="5490492"/>
                <a:ext cx="308862" cy="215444"/>
              </a:xfrm>
              <a:prstGeom prst="rect">
                <a:avLst/>
              </a:prstGeom>
              <a:noFill/>
              <a:ln w="12700">
                <a:solidFill>
                  <a:schemeClr val="accent1"/>
                </a:solidFill>
              </a:ln>
            </p:spPr>
            <p:txBody>
              <a:bodyPr wrap="none" lIns="36000" tIns="0" rIns="0" bIns="0" rtlCol="0">
                <a:spAutoFit/>
              </a:bodyPr>
              <a:lstStyle/>
              <a:p>
                <a:pPr algn="ctr"/>
                <a:r>
                  <a:rPr lang="en-GB" sz="1400" dirty="0"/>
                  <a:t>pull</a:t>
                </a:r>
              </a:p>
            </p:txBody>
          </p:sp>
          <p:sp>
            <p:nvSpPr>
              <p:cNvPr id="176" name="TextBox 175">
                <a:extLst>
                  <a:ext uri="{FF2B5EF4-FFF2-40B4-BE49-F238E27FC236}">
                    <a16:creationId xmlns:a16="http://schemas.microsoft.com/office/drawing/2014/main" id="{0092A127-289D-FA4A-859D-643F0E9B09EE}"/>
                  </a:ext>
                </a:extLst>
              </p:cNvPr>
              <p:cNvSpPr txBox="1"/>
              <p:nvPr/>
            </p:nvSpPr>
            <p:spPr>
              <a:xfrm>
                <a:off x="6729403" y="5747937"/>
                <a:ext cx="626128" cy="215444"/>
              </a:xfrm>
              <a:prstGeom prst="rect">
                <a:avLst/>
              </a:prstGeom>
              <a:noFill/>
              <a:ln w="12700">
                <a:solidFill>
                  <a:schemeClr val="accent1"/>
                </a:solidFill>
              </a:ln>
            </p:spPr>
            <p:txBody>
              <a:bodyPr wrap="none" lIns="36000" tIns="0" rIns="0" bIns="0" rtlCol="0">
                <a:spAutoFit/>
              </a:bodyPr>
              <a:lstStyle/>
              <a:p>
                <a:pPr algn="ctr"/>
                <a:r>
                  <a:rPr lang="en-GB" sz="1400" dirty="0"/>
                  <a:t>monitor</a:t>
                </a:r>
              </a:p>
            </p:txBody>
          </p:sp>
          <p:sp>
            <p:nvSpPr>
              <p:cNvPr id="177" name="TextBox 176">
                <a:extLst>
                  <a:ext uri="{FF2B5EF4-FFF2-40B4-BE49-F238E27FC236}">
                    <a16:creationId xmlns:a16="http://schemas.microsoft.com/office/drawing/2014/main" id="{2343CE99-2EF2-9E4A-9171-043D9CD59FB7}"/>
                  </a:ext>
                </a:extLst>
              </p:cNvPr>
              <p:cNvSpPr txBox="1"/>
              <p:nvPr/>
            </p:nvSpPr>
            <p:spPr>
              <a:xfrm>
                <a:off x="6006257" y="5535334"/>
                <a:ext cx="626128" cy="215444"/>
              </a:xfrm>
              <a:prstGeom prst="rect">
                <a:avLst/>
              </a:prstGeom>
              <a:noFill/>
              <a:ln w="12700">
                <a:solidFill>
                  <a:schemeClr val="accent1"/>
                </a:solidFill>
              </a:ln>
            </p:spPr>
            <p:txBody>
              <a:bodyPr wrap="none" lIns="36000" tIns="0" rIns="0" bIns="0" rtlCol="0">
                <a:spAutoFit/>
              </a:bodyPr>
              <a:lstStyle/>
              <a:p>
                <a:pPr algn="ctr"/>
                <a:r>
                  <a:rPr lang="en-GB" sz="1400" dirty="0"/>
                  <a:t>monitor</a:t>
                </a:r>
              </a:p>
            </p:txBody>
          </p:sp>
          <p:sp>
            <p:nvSpPr>
              <p:cNvPr id="178" name="TextBox 177">
                <a:extLst>
                  <a:ext uri="{FF2B5EF4-FFF2-40B4-BE49-F238E27FC236}">
                    <a16:creationId xmlns:a16="http://schemas.microsoft.com/office/drawing/2014/main" id="{2540F274-A697-8349-84A4-819C56190B17}"/>
                  </a:ext>
                </a:extLst>
              </p:cNvPr>
              <p:cNvSpPr txBox="1"/>
              <p:nvPr/>
            </p:nvSpPr>
            <p:spPr>
              <a:xfrm>
                <a:off x="7222881" y="5019218"/>
                <a:ext cx="620999" cy="215444"/>
              </a:xfrm>
              <a:prstGeom prst="rect">
                <a:avLst/>
              </a:prstGeom>
              <a:noFill/>
              <a:ln w="12700">
                <a:solidFill>
                  <a:schemeClr val="accent1"/>
                </a:solidFill>
              </a:ln>
            </p:spPr>
            <p:txBody>
              <a:bodyPr wrap="none" lIns="36000" tIns="0" rIns="0" bIns="0" rtlCol="0">
                <a:spAutoFit/>
              </a:bodyPr>
              <a:lstStyle/>
              <a:p>
                <a:pPr algn="ctr"/>
                <a:r>
                  <a:rPr lang="en-GB" sz="1400" dirty="0"/>
                  <a:t>ungrasp</a:t>
                </a:r>
              </a:p>
            </p:txBody>
          </p:sp>
          <p:sp>
            <p:nvSpPr>
              <p:cNvPr id="179" name="TextBox 178">
                <a:extLst>
                  <a:ext uri="{FF2B5EF4-FFF2-40B4-BE49-F238E27FC236}">
                    <a16:creationId xmlns:a16="http://schemas.microsoft.com/office/drawing/2014/main" id="{B362AD0A-E0A4-134C-8C41-E3B4F7AEA7F7}"/>
                  </a:ext>
                </a:extLst>
              </p:cNvPr>
              <p:cNvSpPr txBox="1"/>
              <p:nvPr/>
            </p:nvSpPr>
            <p:spPr>
              <a:xfrm>
                <a:off x="6732599" y="5019218"/>
                <a:ext cx="442617" cy="430887"/>
              </a:xfrm>
              <a:prstGeom prst="rect">
                <a:avLst/>
              </a:prstGeom>
              <a:noFill/>
              <a:ln w="12700">
                <a:solidFill>
                  <a:schemeClr val="accent1"/>
                </a:solidFill>
              </a:ln>
            </p:spPr>
            <p:txBody>
              <a:bodyPr wrap="none" lIns="36000" tIns="0" rIns="0" bIns="0" rtlCol="0">
                <a:spAutoFit/>
              </a:bodyPr>
              <a:lstStyle/>
              <a:p>
                <a:pPr algn="ctr"/>
                <a:r>
                  <a:rPr lang="en-GB" sz="1400" dirty="0"/>
                  <a:t>move</a:t>
                </a:r>
              </a:p>
              <a:p>
                <a:pPr algn="ctr"/>
                <a:r>
                  <a:rPr lang="en-GB" sz="1400" dirty="0"/>
                  <a:t>back</a:t>
                </a:r>
              </a:p>
            </p:txBody>
          </p:sp>
          <p:cxnSp>
            <p:nvCxnSpPr>
              <p:cNvPr id="180" name="Straight Arrow Connector 179">
                <a:extLst>
                  <a:ext uri="{FF2B5EF4-FFF2-40B4-BE49-F238E27FC236}">
                    <a16:creationId xmlns:a16="http://schemas.microsoft.com/office/drawing/2014/main" id="{A9CF700E-17F1-9B47-AA4A-7E7A7673541F}"/>
                  </a:ext>
                </a:extLst>
              </p:cNvPr>
              <p:cNvCxnSpPr>
                <a:stCxn id="156" idx="2"/>
                <a:endCxn id="157" idx="0"/>
              </p:cNvCxnSpPr>
              <p:nvPr/>
            </p:nvCxnSpPr>
            <p:spPr>
              <a:xfrm>
                <a:off x="5943225" y="1818012"/>
                <a:ext cx="6002" cy="42827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23554492-E6BE-0948-BD45-CEF22BF6EAC3}"/>
                  </a:ext>
                </a:extLst>
              </p:cNvPr>
              <p:cNvCxnSpPr>
                <a:cxnSpLocks/>
                <a:stCxn id="156" idx="2"/>
                <a:endCxn id="183" idx="0"/>
              </p:cNvCxnSpPr>
              <p:nvPr/>
            </p:nvCxnSpPr>
            <p:spPr>
              <a:xfrm flipH="1">
                <a:off x="5053130" y="1818012"/>
                <a:ext cx="890095" cy="42827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8DC93EF4-DAD9-AC4B-BFDA-8EFF23FA53C1}"/>
                  </a:ext>
                </a:extLst>
              </p:cNvPr>
              <p:cNvCxnSpPr>
                <a:cxnSpLocks/>
                <a:stCxn id="156" idx="2"/>
                <a:endCxn id="184" idx="0"/>
              </p:cNvCxnSpPr>
              <p:nvPr/>
            </p:nvCxnSpPr>
            <p:spPr>
              <a:xfrm>
                <a:off x="5943225" y="1818012"/>
                <a:ext cx="902085" cy="43356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96C741BA-3A18-5C49-B072-033B9EE07500}"/>
                  </a:ext>
                </a:extLst>
              </p:cNvPr>
              <p:cNvSpPr txBox="1"/>
              <p:nvPr/>
            </p:nvSpPr>
            <p:spPr>
              <a:xfrm>
                <a:off x="4881448" y="2246284"/>
                <a:ext cx="343364" cy="276999"/>
              </a:xfrm>
              <a:prstGeom prst="rect">
                <a:avLst/>
              </a:prstGeom>
              <a:noFill/>
            </p:spPr>
            <p:txBody>
              <a:bodyPr wrap="square" lIns="36000" tIns="0" rIns="0" bIns="0" rtlCol="0">
                <a:spAutoFit/>
              </a:bodyPr>
              <a:lstStyle/>
              <a:p>
                <a:r>
                  <a:rPr lang="en-GB" dirty="0">
                    <a:solidFill>
                      <a:schemeClr val="accent5"/>
                    </a:solidFill>
                  </a:rPr>
                  <a:t>…</a:t>
                </a:r>
              </a:p>
            </p:txBody>
          </p:sp>
          <p:sp>
            <p:nvSpPr>
              <p:cNvPr id="184" name="TextBox 183">
                <a:extLst>
                  <a:ext uri="{FF2B5EF4-FFF2-40B4-BE49-F238E27FC236}">
                    <a16:creationId xmlns:a16="http://schemas.microsoft.com/office/drawing/2014/main" id="{ED9E6E47-1FC6-FC43-A3A6-A62C5EE339FC}"/>
                  </a:ext>
                </a:extLst>
              </p:cNvPr>
              <p:cNvSpPr txBox="1"/>
              <p:nvPr/>
            </p:nvSpPr>
            <p:spPr>
              <a:xfrm>
                <a:off x="6673628" y="2251578"/>
                <a:ext cx="343364" cy="276999"/>
              </a:xfrm>
              <a:prstGeom prst="rect">
                <a:avLst/>
              </a:prstGeom>
              <a:noFill/>
            </p:spPr>
            <p:txBody>
              <a:bodyPr wrap="square" lIns="36000" tIns="0" rIns="0" bIns="0" rtlCol="0">
                <a:spAutoFit/>
              </a:bodyPr>
              <a:lstStyle/>
              <a:p>
                <a:r>
                  <a:rPr lang="en-GB" dirty="0">
                    <a:solidFill>
                      <a:schemeClr val="accent5"/>
                    </a:solidFill>
                  </a:rPr>
                  <a:t>…</a:t>
                </a:r>
              </a:p>
            </p:txBody>
          </p:sp>
          <p:cxnSp>
            <p:nvCxnSpPr>
              <p:cNvPr id="185" name="Straight Arrow Connector 184">
                <a:extLst>
                  <a:ext uri="{FF2B5EF4-FFF2-40B4-BE49-F238E27FC236}">
                    <a16:creationId xmlns:a16="http://schemas.microsoft.com/office/drawing/2014/main" id="{79F77302-7C1C-4A40-A30F-1F182B8D62BD}"/>
                  </a:ext>
                </a:extLst>
              </p:cNvPr>
              <p:cNvCxnSpPr>
                <a:cxnSpLocks/>
                <a:stCxn id="159" idx="2"/>
                <a:endCxn id="187" idx="1"/>
              </p:cNvCxnSpPr>
              <p:nvPr/>
            </p:nvCxnSpPr>
            <p:spPr>
              <a:xfrm flipH="1">
                <a:off x="5098928" y="3461865"/>
                <a:ext cx="188604" cy="34275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F55EE38-22B2-0D41-AA0E-B2F234AEDEAA}"/>
                  </a:ext>
                </a:extLst>
              </p:cNvPr>
              <p:cNvCxnSpPr>
                <a:cxnSpLocks/>
                <a:stCxn id="159" idx="2"/>
                <a:endCxn id="187" idx="3"/>
              </p:cNvCxnSpPr>
              <p:nvPr/>
            </p:nvCxnSpPr>
            <p:spPr>
              <a:xfrm>
                <a:off x="5287532" y="3461865"/>
                <a:ext cx="154760" cy="34275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1964162F-8197-2F4B-B075-B2618D353996}"/>
                  </a:ext>
                </a:extLst>
              </p:cNvPr>
              <p:cNvSpPr txBox="1"/>
              <p:nvPr/>
            </p:nvSpPr>
            <p:spPr>
              <a:xfrm>
                <a:off x="5098928" y="3666120"/>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cxnSp>
            <p:nvCxnSpPr>
              <p:cNvPr id="188" name="Straight Arrow Connector 187">
                <a:extLst>
                  <a:ext uri="{FF2B5EF4-FFF2-40B4-BE49-F238E27FC236}">
                    <a16:creationId xmlns:a16="http://schemas.microsoft.com/office/drawing/2014/main" id="{82DA0BD9-336F-6C4B-A078-C3AAC5719087}"/>
                  </a:ext>
                </a:extLst>
              </p:cNvPr>
              <p:cNvCxnSpPr>
                <a:cxnSpLocks/>
                <a:stCxn id="165" idx="2"/>
                <a:endCxn id="170" idx="0"/>
              </p:cNvCxnSpPr>
              <p:nvPr/>
            </p:nvCxnSpPr>
            <p:spPr>
              <a:xfrm flipH="1">
                <a:off x="4832659" y="4305276"/>
                <a:ext cx="969548"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FC43919B-55CA-D843-8D9D-5C4038EFCEA1}"/>
                  </a:ext>
                </a:extLst>
              </p:cNvPr>
              <p:cNvCxnSpPr>
                <a:cxnSpLocks/>
                <a:stCxn id="165" idx="2"/>
                <a:endCxn id="169" idx="0"/>
              </p:cNvCxnSpPr>
              <p:nvPr/>
            </p:nvCxnSpPr>
            <p:spPr>
              <a:xfrm flipH="1">
                <a:off x="4255278" y="4305276"/>
                <a:ext cx="1546929"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952E5B6B-05C4-F744-A26B-AB04785FA579}"/>
                  </a:ext>
                </a:extLst>
              </p:cNvPr>
              <p:cNvCxnSpPr>
                <a:cxnSpLocks/>
                <a:stCxn id="165" idx="2"/>
                <a:endCxn id="171" idx="0"/>
              </p:cNvCxnSpPr>
              <p:nvPr/>
            </p:nvCxnSpPr>
            <p:spPr>
              <a:xfrm flipH="1">
                <a:off x="5308412" y="4305276"/>
                <a:ext cx="493795"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FAB4D5D7-A76B-244C-99EF-96D4A21D9ACE}"/>
                  </a:ext>
                </a:extLst>
              </p:cNvPr>
              <p:cNvCxnSpPr>
                <a:cxnSpLocks/>
                <a:stCxn id="165" idx="2"/>
                <a:endCxn id="179" idx="0"/>
              </p:cNvCxnSpPr>
              <p:nvPr/>
            </p:nvCxnSpPr>
            <p:spPr>
              <a:xfrm>
                <a:off x="5802207" y="4305276"/>
                <a:ext cx="1151701"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91CBBDD-6D17-5740-9127-AC3B1789C85A}"/>
                  </a:ext>
                </a:extLst>
              </p:cNvPr>
              <p:cNvCxnSpPr>
                <a:cxnSpLocks/>
                <a:stCxn id="165" idx="2"/>
                <a:endCxn id="173" idx="0"/>
              </p:cNvCxnSpPr>
              <p:nvPr/>
            </p:nvCxnSpPr>
            <p:spPr>
              <a:xfrm>
                <a:off x="5802207" y="4305276"/>
                <a:ext cx="541867"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664A8F55-A392-E94D-B7A8-834AC7556977}"/>
                  </a:ext>
                </a:extLst>
              </p:cNvPr>
              <p:cNvCxnSpPr>
                <a:cxnSpLocks/>
                <a:stCxn id="165" idx="2"/>
                <a:endCxn id="178" idx="0"/>
              </p:cNvCxnSpPr>
              <p:nvPr/>
            </p:nvCxnSpPr>
            <p:spPr>
              <a:xfrm>
                <a:off x="5802207" y="4305276"/>
                <a:ext cx="1731174"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6C49E562-FB5A-C847-AE5B-83997D8AF643}"/>
                  </a:ext>
                </a:extLst>
              </p:cNvPr>
              <p:cNvCxnSpPr>
                <a:cxnSpLocks/>
                <a:stCxn id="165" idx="2"/>
                <a:endCxn id="172" idx="0"/>
              </p:cNvCxnSpPr>
              <p:nvPr/>
            </p:nvCxnSpPr>
            <p:spPr>
              <a:xfrm flipH="1">
                <a:off x="5763774" y="4305276"/>
                <a:ext cx="38433"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5" name="Freeform 194">
                <a:extLst>
                  <a:ext uri="{FF2B5EF4-FFF2-40B4-BE49-F238E27FC236}">
                    <a16:creationId xmlns:a16="http://schemas.microsoft.com/office/drawing/2014/main" id="{AD19EA6D-6C6A-B84B-BDE4-2D09A96D2999}"/>
                  </a:ext>
                </a:extLst>
              </p:cNvPr>
              <p:cNvSpPr/>
              <p:nvPr/>
            </p:nvSpPr>
            <p:spPr>
              <a:xfrm>
                <a:off x="5204516" y="3624050"/>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196" name="Straight Arrow Connector 195">
                <a:extLst>
                  <a:ext uri="{FF2B5EF4-FFF2-40B4-BE49-F238E27FC236}">
                    <a16:creationId xmlns:a16="http://schemas.microsoft.com/office/drawing/2014/main" id="{97E39B28-4614-1F41-8FB3-C9964822758A}"/>
                  </a:ext>
                </a:extLst>
              </p:cNvPr>
              <p:cNvCxnSpPr>
                <a:cxnSpLocks/>
                <a:endCxn id="198" idx="1"/>
              </p:cNvCxnSpPr>
              <p:nvPr/>
            </p:nvCxnSpPr>
            <p:spPr>
              <a:xfrm flipH="1">
                <a:off x="5721829" y="3451415"/>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A1FFCF50-9BD4-9143-AAC6-5A5B0B72165E}"/>
                  </a:ext>
                </a:extLst>
              </p:cNvPr>
              <p:cNvCxnSpPr>
                <a:cxnSpLocks/>
                <a:endCxn id="198" idx="3"/>
              </p:cNvCxnSpPr>
              <p:nvPr/>
            </p:nvCxnSpPr>
            <p:spPr>
              <a:xfrm>
                <a:off x="5910434" y="3451415"/>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C0F11BF4-560D-0D48-83C5-E96CE0247555}"/>
                  </a:ext>
                </a:extLst>
              </p:cNvPr>
              <p:cNvSpPr txBox="1"/>
              <p:nvPr/>
            </p:nvSpPr>
            <p:spPr>
              <a:xfrm>
                <a:off x="5721829" y="3663353"/>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199" name="Freeform 198">
                <a:extLst>
                  <a:ext uri="{FF2B5EF4-FFF2-40B4-BE49-F238E27FC236}">
                    <a16:creationId xmlns:a16="http://schemas.microsoft.com/office/drawing/2014/main" id="{A727BA0D-0CA8-1B4E-80AB-285BBC1D7D30}"/>
                  </a:ext>
                </a:extLst>
              </p:cNvPr>
              <p:cNvSpPr/>
              <p:nvPr/>
            </p:nvSpPr>
            <p:spPr>
              <a:xfrm>
                <a:off x="5829435" y="3613876"/>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0" name="Straight Arrow Connector 199">
                <a:extLst>
                  <a:ext uri="{FF2B5EF4-FFF2-40B4-BE49-F238E27FC236}">
                    <a16:creationId xmlns:a16="http://schemas.microsoft.com/office/drawing/2014/main" id="{00022342-668F-334F-8163-D6A2193A21DC}"/>
                  </a:ext>
                </a:extLst>
              </p:cNvPr>
              <p:cNvCxnSpPr>
                <a:cxnSpLocks/>
                <a:endCxn id="202" idx="1"/>
              </p:cNvCxnSpPr>
              <p:nvPr/>
            </p:nvCxnSpPr>
            <p:spPr>
              <a:xfrm flipH="1">
                <a:off x="6392350" y="3448831"/>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C648ED6F-CB74-F549-BC21-806F3E80EC4B}"/>
                  </a:ext>
                </a:extLst>
              </p:cNvPr>
              <p:cNvCxnSpPr>
                <a:cxnSpLocks/>
                <a:endCxn id="202" idx="3"/>
              </p:cNvCxnSpPr>
              <p:nvPr/>
            </p:nvCxnSpPr>
            <p:spPr>
              <a:xfrm>
                <a:off x="6580955" y="3448831"/>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D19547CB-01A0-BB4F-A9F0-2EDAA25C378E}"/>
                  </a:ext>
                </a:extLst>
              </p:cNvPr>
              <p:cNvSpPr txBox="1"/>
              <p:nvPr/>
            </p:nvSpPr>
            <p:spPr>
              <a:xfrm>
                <a:off x="6392350" y="3660769"/>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03" name="Freeform 202">
                <a:extLst>
                  <a:ext uri="{FF2B5EF4-FFF2-40B4-BE49-F238E27FC236}">
                    <a16:creationId xmlns:a16="http://schemas.microsoft.com/office/drawing/2014/main" id="{90BE85B7-1A5A-254C-810D-F18D8AF882CC}"/>
                  </a:ext>
                </a:extLst>
              </p:cNvPr>
              <p:cNvSpPr/>
              <p:nvPr/>
            </p:nvSpPr>
            <p:spPr>
              <a:xfrm>
                <a:off x="6490168" y="3619763"/>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4" name="Straight Arrow Connector 203">
                <a:extLst>
                  <a:ext uri="{FF2B5EF4-FFF2-40B4-BE49-F238E27FC236}">
                    <a16:creationId xmlns:a16="http://schemas.microsoft.com/office/drawing/2014/main" id="{7F02B049-92B6-7E4B-9685-2BF84E5C8D70}"/>
                  </a:ext>
                </a:extLst>
              </p:cNvPr>
              <p:cNvCxnSpPr>
                <a:cxnSpLocks/>
                <a:endCxn id="206" idx="1"/>
              </p:cNvCxnSpPr>
              <p:nvPr/>
            </p:nvCxnSpPr>
            <p:spPr>
              <a:xfrm flipH="1">
                <a:off x="7130463" y="3448831"/>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8CF8AE39-6F24-1542-B556-BD0829913B07}"/>
                  </a:ext>
                </a:extLst>
              </p:cNvPr>
              <p:cNvCxnSpPr>
                <a:cxnSpLocks/>
                <a:endCxn id="206" idx="3"/>
              </p:cNvCxnSpPr>
              <p:nvPr/>
            </p:nvCxnSpPr>
            <p:spPr>
              <a:xfrm>
                <a:off x="7319068" y="3448831"/>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A64961B7-1B46-EA4C-AC82-FD666B0A3C5D}"/>
                  </a:ext>
                </a:extLst>
              </p:cNvPr>
              <p:cNvSpPr txBox="1"/>
              <p:nvPr/>
            </p:nvSpPr>
            <p:spPr>
              <a:xfrm>
                <a:off x="7130463" y="3660769"/>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07" name="Freeform 206">
                <a:extLst>
                  <a:ext uri="{FF2B5EF4-FFF2-40B4-BE49-F238E27FC236}">
                    <a16:creationId xmlns:a16="http://schemas.microsoft.com/office/drawing/2014/main" id="{ED7DD39D-2771-7D44-A6E6-126048F8E382}"/>
                  </a:ext>
                </a:extLst>
              </p:cNvPr>
              <p:cNvSpPr/>
              <p:nvPr/>
            </p:nvSpPr>
            <p:spPr>
              <a:xfrm>
                <a:off x="7228282" y="3618338"/>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8" name="Straight Arrow Connector 207">
                <a:extLst>
                  <a:ext uri="{FF2B5EF4-FFF2-40B4-BE49-F238E27FC236}">
                    <a16:creationId xmlns:a16="http://schemas.microsoft.com/office/drawing/2014/main" id="{87F27C98-DDBB-E94D-8189-A086DDEC6147}"/>
                  </a:ext>
                </a:extLst>
              </p:cNvPr>
              <p:cNvCxnSpPr>
                <a:cxnSpLocks/>
                <a:endCxn id="210" idx="1"/>
              </p:cNvCxnSpPr>
              <p:nvPr/>
            </p:nvCxnSpPr>
            <p:spPr>
              <a:xfrm flipH="1">
                <a:off x="4244587" y="4309356"/>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8B0C76D9-7413-3949-9126-03927B1EB503}"/>
                  </a:ext>
                </a:extLst>
              </p:cNvPr>
              <p:cNvCxnSpPr>
                <a:cxnSpLocks/>
                <a:endCxn id="210" idx="3"/>
              </p:cNvCxnSpPr>
              <p:nvPr/>
            </p:nvCxnSpPr>
            <p:spPr>
              <a:xfrm>
                <a:off x="4433192" y="4309356"/>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FE34A32A-D27A-7446-AFDA-C1CB602D7AD4}"/>
                  </a:ext>
                </a:extLst>
              </p:cNvPr>
              <p:cNvSpPr txBox="1"/>
              <p:nvPr/>
            </p:nvSpPr>
            <p:spPr>
              <a:xfrm>
                <a:off x="4244587" y="4521294"/>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1" name="Freeform 210">
                <a:extLst>
                  <a:ext uri="{FF2B5EF4-FFF2-40B4-BE49-F238E27FC236}">
                    <a16:creationId xmlns:a16="http://schemas.microsoft.com/office/drawing/2014/main" id="{1855715E-49AD-5649-8032-A50E2671D4CF}"/>
                  </a:ext>
                </a:extLst>
              </p:cNvPr>
              <p:cNvSpPr/>
              <p:nvPr/>
            </p:nvSpPr>
            <p:spPr>
              <a:xfrm>
                <a:off x="4351374" y="4452672"/>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12" name="Straight Arrow Connector 211">
                <a:extLst>
                  <a:ext uri="{FF2B5EF4-FFF2-40B4-BE49-F238E27FC236}">
                    <a16:creationId xmlns:a16="http://schemas.microsoft.com/office/drawing/2014/main" id="{86391455-958C-8848-BB13-4DBFD90D20D6}"/>
                  </a:ext>
                </a:extLst>
              </p:cNvPr>
              <p:cNvCxnSpPr>
                <a:cxnSpLocks/>
                <a:stCxn id="214" idx="0"/>
                <a:endCxn id="214" idx="1"/>
              </p:cNvCxnSpPr>
              <p:nvPr/>
            </p:nvCxnSpPr>
            <p:spPr>
              <a:xfrm flipH="1">
                <a:off x="6568332" y="4309356"/>
                <a:ext cx="171682" cy="1385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FDDFA65-B81E-B447-B1C5-108759E651B9}"/>
                  </a:ext>
                </a:extLst>
              </p:cNvPr>
              <p:cNvCxnSpPr>
                <a:cxnSpLocks/>
                <a:stCxn id="214" idx="0"/>
                <a:endCxn id="214" idx="3"/>
              </p:cNvCxnSpPr>
              <p:nvPr/>
            </p:nvCxnSpPr>
            <p:spPr>
              <a:xfrm>
                <a:off x="6740014" y="4309356"/>
                <a:ext cx="171682" cy="1385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287E665A-DC95-B14B-9143-A5FE2D1E65C3}"/>
                  </a:ext>
                </a:extLst>
              </p:cNvPr>
              <p:cNvSpPr txBox="1"/>
              <p:nvPr/>
            </p:nvSpPr>
            <p:spPr>
              <a:xfrm>
                <a:off x="6568332" y="4309356"/>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5" name="Freeform 214">
                <a:extLst>
                  <a:ext uri="{FF2B5EF4-FFF2-40B4-BE49-F238E27FC236}">
                    <a16:creationId xmlns:a16="http://schemas.microsoft.com/office/drawing/2014/main" id="{EF886048-5D0A-8949-BD38-C1FE4049CAEA}"/>
                  </a:ext>
                </a:extLst>
              </p:cNvPr>
              <p:cNvSpPr/>
              <p:nvPr/>
            </p:nvSpPr>
            <p:spPr>
              <a:xfrm>
                <a:off x="6638156" y="4386952"/>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16" name="Straight Arrow Connector 215">
                <a:extLst>
                  <a:ext uri="{FF2B5EF4-FFF2-40B4-BE49-F238E27FC236}">
                    <a16:creationId xmlns:a16="http://schemas.microsoft.com/office/drawing/2014/main" id="{1C09557A-FE66-0B44-AA23-28B7BEAC5172}"/>
                  </a:ext>
                </a:extLst>
              </p:cNvPr>
              <p:cNvCxnSpPr>
                <a:cxnSpLocks/>
                <a:stCxn id="166" idx="2"/>
                <a:endCxn id="218" idx="1"/>
              </p:cNvCxnSpPr>
              <p:nvPr/>
            </p:nvCxnSpPr>
            <p:spPr>
              <a:xfrm flipH="1">
                <a:off x="7082545" y="4305276"/>
                <a:ext cx="167392" cy="327894"/>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C31A8B4A-9F7E-444D-A704-B31C41FFFF3F}"/>
                  </a:ext>
                </a:extLst>
              </p:cNvPr>
              <p:cNvCxnSpPr>
                <a:cxnSpLocks/>
                <a:stCxn id="166" idx="2"/>
                <a:endCxn id="218" idx="3"/>
              </p:cNvCxnSpPr>
              <p:nvPr/>
            </p:nvCxnSpPr>
            <p:spPr>
              <a:xfrm>
                <a:off x="7249937" y="4305276"/>
                <a:ext cx="175972" cy="327894"/>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5881F39A-34EA-FA4F-842B-29B3C630F2F3}"/>
                  </a:ext>
                </a:extLst>
              </p:cNvPr>
              <p:cNvSpPr txBox="1"/>
              <p:nvPr/>
            </p:nvSpPr>
            <p:spPr>
              <a:xfrm>
                <a:off x="7082545" y="4494670"/>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9" name="Freeform 218">
                <a:extLst>
                  <a:ext uri="{FF2B5EF4-FFF2-40B4-BE49-F238E27FC236}">
                    <a16:creationId xmlns:a16="http://schemas.microsoft.com/office/drawing/2014/main" id="{6B69EA1A-68FF-424F-A2D2-8882740AC53E}"/>
                  </a:ext>
                </a:extLst>
              </p:cNvPr>
              <p:cNvSpPr/>
              <p:nvPr/>
            </p:nvSpPr>
            <p:spPr>
              <a:xfrm>
                <a:off x="7181458" y="4457725"/>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220" name="Freeform 219">
                <a:extLst>
                  <a:ext uri="{FF2B5EF4-FFF2-40B4-BE49-F238E27FC236}">
                    <a16:creationId xmlns:a16="http://schemas.microsoft.com/office/drawing/2014/main" id="{7C965661-9754-9E47-9B73-48B9F5640AC2}"/>
                  </a:ext>
                </a:extLst>
              </p:cNvPr>
              <p:cNvSpPr/>
              <p:nvPr/>
            </p:nvSpPr>
            <p:spPr>
              <a:xfrm>
                <a:off x="5561266" y="2002463"/>
                <a:ext cx="750136" cy="76656"/>
              </a:xfrm>
              <a:custGeom>
                <a:avLst/>
                <a:gdLst>
                  <a:gd name="connsiteX0" fmla="*/ 0 w 750136"/>
                  <a:gd name="connsiteY0" fmla="*/ 0 h 76656"/>
                  <a:gd name="connsiteX1" fmla="*/ 383281 w 750136"/>
                  <a:gd name="connsiteY1" fmla="*/ 76656 h 76656"/>
                  <a:gd name="connsiteX2" fmla="*/ 750136 w 750136"/>
                  <a:gd name="connsiteY2" fmla="*/ 0 h 76656"/>
                </a:gdLst>
                <a:ahLst/>
                <a:cxnLst>
                  <a:cxn ang="0">
                    <a:pos x="connsiteX0" y="connsiteY0"/>
                  </a:cxn>
                  <a:cxn ang="0">
                    <a:pos x="connsiteX1" y="connsiteY1"/>
                  </a:cxn>
                  <a:cxn ang="0">
                    <a:pos x="connsiteX2" y="connsiteY2"/>
                  </a:cxn>
                </a:cxnLst>
                <a:rect l="l" t="t" r="r" b="b"/>
                <a:pathLst>
                  <a:path w="750136" h="76656">
                    <a:moveTo>
                      <a:pt x="0" y="0"/>
                    </a:moveTo>
                    <a:cubicBezTo>
                      <a:pt x="129129" y="38328"/>
                      <a:pt x="258258" y="76656"/>
                      <a:pt x="383281" y="76656"/>
                    </a:cubicBezTo>
                    <a:cubicBezTo>
                      <a:pt x="508304" y="76656"/>
                      <a:pt x="629220" y="38328"/>
                      <a:pt x="750136"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221" name="Freeform 220">
                <a:extLst>
                  <a:ext uri="{FF2B5EF4-FFF2-40B4-BE49-F238E27FC236}">
                    <a16:creationId xmlns:a16="http://schemas.microsoft.com/office/drawing/2014/main" id="{46FB9C11-52B6-584A-8C15-679C53A1857B}"/>
                  </a:ext>
                </a:extLst>
              </p:cNvPr>
              <p:cNvSpPr/>
              <p:nvPr/>
            </p:nvSpPr>
            <p:spPr>
              <a:xfrm>
                <a:off x="5160305" y="4597788"/>
                <a:ext cx="1489322" cy="240918"/>
              </a:xfrm>
              <a:custGeom>
                <a:avLst/>
                <a:gdLst>
                  <a:gd name="connsiteX0" fmla="*/ 0 w 1489322"/>
                  <a:gd name="connsiteY0" fmla="*/ 0 h 240918"/>
                  <a:gd name="connsiteX1" fmla="*/ 251870 w 1489322"/>
                  <a:gd name="connsiteY1" fmla="*/ 142361 h 240918"/>
                  <a:gd name="connsiteX2" fmla="*/ 547545 w 1489322"/>
                  <a:gd name="connsiteY2" fmla="*/ 229968 h 240918"/>
                  <a:gd name="connsiteX3" fmla="*/ 996531 w 1489322"/>
                  <a:gd name="connsiteY3" fmla="*/ 229968 h 240918"/>
                  <a:gd name="connsiteX4" fmla="*/ 1325058 w 1489322"/>
                  <a:gd name="connsiteY4" fmla="*/ 142361 h 240918"/>
                  <a:gd name="connsiteX5" fmla="*/ 1489322 w 1489322"/>
                  <a:gd name="connsiteY5" fmla="*/ 49279 h 24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322" h="240918">
                    <a:moveTo>
                      <a:pt x="0" y="0"/>
                    </a:moveTo>
                    <a:cubicBezTo>
                      <a:pt x="80306" y="52016"/>
                      <a:pt x="160613" y="104033"/>
                      <a:pt x="251870" y="142361"/>
                    </a:cubicBezTo>
                    <a:cubicBezTo>
                      <a:pt x="343127" y="180689"/>
                      <a:pt x="423435" y="215367"/>
                      <a:pt x="547545" y="229968"/>
                    </a:cubicBezTo>
                    <a:cubicBezTo>
                      <a:pt x="671655" y="244569"/>
                      <a:pt x="866946" y="244569"/>
                      <a:pt x="996531" y="229968"/>
                    </a:cubicBezTo>
                    <a:cubicBezTo>
                      <a:pt x="1126116" y="215367"/>
                      <a:pt x="1242926" y="172476"/>
                      <a:pt x="1325058" y="142361"/>
                    </a:cubicBezTo>
                    <a:cubicBezTo>
                      <a:pt x="1407190" y="112246"/>
                      <a:pt x="1448256" y="80762"/>
                      <a:pt x="1489322" y="49279"/>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22" name="Straight Arrow Connector 221">
                <a:extLst>
                  <a:ext uri="{FF2B5EF4-FFF2-40B4-BE49-F238E27FC236}">
                    <a16:creationId xmlns:a16="http://schemas.microsoft.com/office/drawing/2014/main" id="{6C280AB9-85BB-5147-A00B-B421E5D2E534}"/>
                  </a:ext>
                </a:extLst>
              </p:cNvPr>
              <p:cNvCxnSpPr>
                <a:cxnSpLocks/>
                <a:stCxn id="157" idx="2"/>
                <a:endCxn id="155" idx="0"/>
              </p:cNvCxnSpPr>
              <p:nvPr/>
            </p:nvCxnSpPr>
            <p:spPr>
              <a:xfrm flipH="1">
                <a:off x="5943226" y="2461728"/>
                <a:ext cx="6001" cy="389326"/>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1AA4E968-487A-DF4B-B2BD-DBF05F201962}"/>
                    </a:ext>
                  </a:extLst>
                </p:cNvPr>
                <p:cNvSpPr txBox="1"/>
                <p:nvPr/>
              </p:nvSpPr>
              <p:spPr>
                <a:xfrm>
                  <a:off x="5072880" y="2937849"/>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latin typeface="Cambria Math" panose="02040503050406030204" pitchFamily="18" charset="0"/>
                              </a:rPr>
                            </m:ctrlPr>
                          </m:sSubPr>
                          <m:e>
                            <m:r>
                              <a:rPr lang="en-GB" sz="1400" i="1" dirty="0" smtClean="0">
                                <a:latin typeface="Cambria Math" panose="02040503050406030204" pitchFamily="18" charset="0"/>
                              </a:rPr>
                              <m:t>𝑎</m:t>
                            </m:r>
                          </m:e>
                          <m:sub>
                            <m:r>
                              <a:rPr lang="de-DE" sz="1400" b="0" i="1" dirty="0" smtClean="0">
                                <a:latin typeface="Cambria Math" panose="02040503050406030204" pitchFamily="18" charset="0"/>
                              </a:rPr>
                              <m:t>1</m:t>
                            </m:r>
                          </m:sub>
                        </m:sSub>
                      </m:oMath>
                    </m:oMathPara>
                  </a14:m>
                  <a:endParaRPr lang="de-DE" sz="1400" b="0" dirty="0"/>
                </a:p>
              </p:txBody>
            </p:sp>
          </mc:Choice>
          <mc:Fallback xmlns="">
            <p:sp>
              <p:nvSpPr>
                <p:cNvPr id="150" name="TextBox 149">
                  <a:extLst>
                    <a:ext uri="{FF2B5EF4-FFF2-40B4-BE49-F238E27FC236}">
                      <a16:creationId xmlns:a16="http://schemas.microsoft.com/office/drawing/2014/main" id="{1AA4E968-487A-DF4B-B2BD-DBF05F201962}"/>
                    </a:ext>
                  </a:extLst>
                </p:cNvPr>
                <p:cNvSpPr txBox="1">
                  <a:spLocks noRot="1" noChangeAspect="1" noMove="1" noResize="1" noEditPoints="1" noAdjustHandles="1" noChangeArrowheads="1" noChangeShapeType="1" noTextEdit="1"/>
                </p:cNvSpPr>
                <p:nvPr/>
              </p:nvSpPr>
              <p:spPr>
                <a:xfrm>
                  <a:off x="5072880" y="2937849"/>
                  <a:ext cx="324000" cy="216000"/>
                </a:xfrm>
                <a:prstGeom prst="rect">
                  <a:avLst/>
                </a:prstGeom>
                <a:blipFill>
                  <a:blip r:embed="rId5"/>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6DC2C076-B0C0-9649-8031-563C27749557}"/>
                    </a:ext>
                  </a:extLst>
                </p:cNvPr>
                <p:cNvSpPr txBox="1"/>
                <p:nvPr/>
              </p:nvSpPr>
              <p:spPr>
                <a:xfrm>
                  <a:off x="5755587" y="294235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latin typeface="Cambria Math" panose="02040503050406030204" pitchFamily="18" charset="0"/>
                              </a:rPr>
                            </m:ctrlPr>
                          </m:sSubPr>
                          <m:e>
                            <m:r>
                              <a:rPr lang="en-GB" sz="1400" i="1" dirty="0" smtClean="0">
                                <a:latin typeface="Cambria Math" panose="02040503050406030204" pitchFamily="18" charset="0"/>
                              </a:rPr>
                              <m:t>𝑎</m:t>
                            </m:r>
                          </m:e>
                          <m:sub>
                            <m:r>
                              <a:rPr lang="de-DE" sz="1400" b="0" i="1" dirty="0" smtClean="0">
                                <a:latin typeface="Cambria Math" panose="02040503050406030204" pitchFamily="18" charset="0"/>
                              </a:rPr>
                              <m:t>2</m:t>
                            </m:r>
                          </m:sub>
                        </m:sSub>
                      </m:oMath>
                    </m:oMathPara>
                  </a14:m>
                  <a:endParaRPr lang="de-DE" sz="1400" b="0" dirty="0"/>
                </a:p>
              </p:txBody>
            </p:sp>
          </mc:Choice>
          <mc:Fallback xmlns="">
            <p:sp>
              <p:nvSpPr>
                <p:cNvPr id="151" name="TextBox 150">
                  <a:extLst>
                    <a:ext uri="{FF2B5EF4-FFF2-40B4-BE49-F238E27FC236}">
                      <a16:creationId xmlns:a16="http://schemas.microsoft.com/office/drawing/2014/main" id="{6DC2C076-B0C0-9649-8031-563C27749557}"/>
                    </a:ext>
                  </a:extLst>
                </p:cNvPr>
                <p:cNvSpPr txBox="1">
                  <a:spLocks noRot="1" noChangeAspect="1" noMove="1" noResize="1" noEditPoints="1" noAdjustHandles="1" noChangeArrowheads="1" noChangeShapeType="1" noTextEdit="1"/>
                </p:cNvSpPr>
                <p:nvPr/>
              </p:nvSpPr>
              <p:spPr>
                <a:xfrm>
                  <a:off x="5755587" y="2942357"/>
                  <a:ext cx="324000" cy="216000"/>
                </a:xfrm>
                <a:prstGeom prst="rect">
                  <a:avLst/>
                </a:prstGeom>
                <a:blipFill>
                  <a:blip r:embed="rId6"/>
                  <a:stretch>
                    <a:fillRect b="-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B28D3847-1FED-6549-BF84-9373A8FF3539}"/>
                    </a:ext>
                  </a:extLst>
                </p:cNvPr>
                <p:cNvSpPr txBox="1"/>
                <p:nvPr/>
              </p:nvSpPr>
              <p:spPr>
                <a:xfrm>
                  <a:off x="6397877" y="294235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latin typeface="Cambria Math" panose="02040503050406030204" pitchFamily="18" charset="0"/>
                              </a:rPr>
                            </m:ctrlPr>
                          </m:sSubPr>
                          <m:e>
                            <m:r>
                              <a:rPr lang="en-GB" sz="1400" i="1" dirty="0" smtClean="0">
                                <a:latin typeface="Cambria Math" panose="02040503050406030204" pitchFamily="18" charset="0"/>
                              </a:rPr>
                              <m:t>𝑎</m:t>
                            </m:r>
                          </m:e>
                          <m:sub>
                            <m:r>
                              <a:rPr lang="de-DE" sz="1400" b="0" i="1" dirty="0" smtClean="0">
                                <a:latin typeface="Cambria Math" panose="02040503050406030204" pitchFamily="18" charset="0"/>
                              </a:rPr>
                              <m:t>3</m:t>
                            </m:r>
                          </m:sub>
                        </m:sSub>
                      </m:oMath>
                    </m:oMathPara>
                  </a14:m>
                  <a:endParaRPr lang="de-DE" sz="1400" b="0" dirty="0"/>
                </a:p>
              </p:txBody>
            </p:sp>
          </mc:Choice>
          <mc:Fallback xmlns="">
            <p:sp>
              <p:nvSpPr>
                <p:cNvPr id="152" name="TextBox 151">
                  <a:extLst>
                    <a:ext uri="{FF2B5EF4-FFF2-40B4-BE49-F238E27FC236}">
                      <a16:creationId xmlns:a16="http://schemas.microsoft.com/office/drawing/2014/main" id="{B28D3847-1FED-6549-BF84-9373A8FF3539}"/>
                    </a:ext>
                  </a:extLst>
                </p:cNvPr>
                <p:cNvSpPr txBox="1">
                  <a:spLocks noRot="1" noChangeAspect="1" noMove="1" noResize="1" noEditPoints="1" noAdjustHandles="1" noChangeArrowheads="1" noChangeShapeType="1" noTextEdit="1"/>
                </p:cNvSpPr>
                <p:nvPr/>
              </p:nvSpPr>
              <p:spPr>
                <a:xfrm>
                  <a:off x="6397877" y="2942357"/>
                  <a:ext cx="324000" cy="216000"/>
                </a:xfrm>
                <a:prstGeom prst="rect">
                  <a:avLst/>
                </a:prstGeom>
                <a:blipFill>
                  <a:blip r:embed="rId7"/>
                  <a:stretch>
                    <a:fillRect b="-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CEEE13AC-A828-DE4C-B284-9636152880B3}"/>
                    </a:ext>
                  </a:extLst>
                </p:cNvPr>
                <p:cNvSpPr txBox="1"/>
                <p:nvPr/>
              </p:nvSpPr>
              <p:spPr>
                <a:xfrm>
                  <a:off x="7081381" y="2934809"/>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latin typeface="Cambria Math" panose="02040503050406030204" pitchFamily="18" charset="0"/>
                              </a:rPr>
                            </m:ctrlPr>
                          </m:sSubPr>
                          <m:e>
                            <m:r>
                              <a:rPr lang="en-GB" sz="1400" i="1" dirty="0" smtClean="0">
                                <a:latin typeface="Cambria Math" panose="02040503050406030204" pitchFamily="18" charset="0"/>
                              </a:rPr>
                              <m:t>𝑎</m:t>
                            </m:r>
                          </m:e>
                          <m:sub>
                            <m:r>
                              <a:rPr lang="de-DE" sz="1400" b="0" i="1" dirty="0" smtClean="0">
                                <a:latin typeface="Cambria Math" panose="02040503050406030204" pitchFamily="18" charset="0"/>
                              </a:rPr>
                              <m:t>4</m:t>
                            </m:r>
                          </m:sub>
                        </m:sSub>
                      </m:oMath>
                    </m:oMathPara>
                  </a14:m>
                  <a:endParaRPr lang="de-DE" sz="1400" b="0" dirty="0"/>
                </a:p>
              </p:txBody>
            </p:sp>
          </mc:Choice>
          <mc:Fallback xmlns="">
            <p:sp>
              <p:nvSpPr>
                <p:cNvPr id="153" name="TextBox 152">
                  <a:extLst>
                    <a:ext uri="{FF2B5EF4-FFF2-40B4-BE49-F238E27FC236}">
                      <a16:creationId xmlns:a16="http://schemas.microsoft.com/office/drawing/2014/main" id="{CEEE13AC-A828-DE4C-B284-9636152880B3}"/>
                    </a:ext>
                  </a:extLst>
                </p:cNvPr>
                <p:cNvSpPr txBox="1">
                  <a:spLocks noRot="1" noChangeAspect="1" noMove="1" noResize="1" noEditPoints="1" noAdjustHandles="1" noChangeArrowheads="1" noChangeShapeType="1" noTextEdit="1"/>
                </p:cNvSpPr>
                <p:nvPr/>
              </p:nvSpPr>
              <p:spPr>
                <a:xfrm>
                  <a:off x="7081381" y="2934809"/>
                  <a:ext cx="324000" cy="216000"/>
                </a:xfrm>
                <a:prstGeom prst="rect">
                  <a:avLst/>
                </a:prstGeom>
                <a:blipFill>
                  <a:blip r:embed="rId8"/>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2FF253D5-08AE-C446-84AF-F390F0B1C9BD}"/>
                    </a:ext>
                  </a:extLst>
                </p:cNvPr>
                <p:cNvSpPr txBox="1"/>
                <p:nvPr/>
              </p:nvSpPr>
              <p:spPr>
                <a:xfrm>
                  <a:off x="7779422" y="293571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latin typeface="Cambria Math" panose="02040503050406030204" pitchFamily="18" charset="0"/>
                              </a:rPr>
                            </m:ctrlPr>
                          </m:sSubPr>
                          <m:e>
                            <m:r>
                              <a:rPr lang="en-GB" sz="1400" i="1" dirty="0" smtClean="0">
                                <a:latin typeface="Cambria Math" panose="02040503050406030204" pitchFamily="18" charset="0"/>
                              </a:rPr>
                              <m:t>𝑎</m:t>
                            </m:r>
                          </m:e>
                          <m:sub>
                            <m:r>
                              <a:rPr lang="de-DE" sz="1400" b="0" i="1" dirty="0" smtClean="0">
                                <a:latin typeface="Cambria Math" panose="02040503050406030204" pitchFamily="18" charset="0"/>
                              </a:rPr>
                              <m:t>5</m:t>
                            </m:r>
                          </m:sub>
                        </m:sSub>
                      </m:oMath>
                    </m:oMathPara>
                  </a14:m>
                  <a:endParaRPr lang="de-DE" sz="1400" b="0" dirty="0"/>
                </a:p>
              </p:txBody>
            </p:sp>
          </mc:Choice>
          <mc:Fallback xmlns="">
            <p:sp>
              <p:nvSpPr>
                <p:cNvPr id="154" name="TextBox 153">
                  <a:extLst>
                    <a:ext uri="{FF2B5EF4-FFF2-40B4-BE49-F238E27FC236}">
                      <a16:creationId xmlns:a16="http://schemas.microsoft.com/office/drawing/2014/main" id="{2FF253D5-08AE-C446-84AF-F390F0B1C9BD}"/>
                    </a:ext>
                  </a:extLst>
                </p:cNvPr>
                <p:cNvSpPr txBox="1">
                  <a:spLocks noRot="1" noChangeAspect="1" noMove="1" noResize="1" noEditPoints="1" noAdjustHandles="1" noChangeArrowheads="1" noChangeShapeType="1" noTextEdit="1"/>
                </p:cNvSpPr>
                <p:nvPr/>
              </p:nvSpPr>
              <p:spPr>
                <a:xfrm>
                  <a:off x="7779422" y="2935717"/>
                  <a:ext cx="324000" cy="216000"/>
                </a:xfrm>
                <a:prstGeom prst="rect">
                  <a:avLst/>
                </a:prstGeom>
                <a:blipFill>
                  <a:blip r:embed="rId9"/>
                  <a:stretch>
                    <a:fillRect b="-11111"/>
                  </a:stretch>
                </a:blipFill>
              </p:spPr>
              <p:txBody>
                <a:bodyPr/>
                <a:lstStyle/>
                <a:p>
                  <a:r>
                    <a:rPr lang="en-GB">
                      <a:noFill/>
                    </a:rPr>
                    <a:t> </a:t>
                  </a:r>
                </a:p>
              </p:txBody>
            </p:sp>
          </mc:Fallback>
        </mc:AlternateContent>
      </p:grpSp>
    </p:spTree>
    <p:extLst>
      <p:ext uri="{BB962C8B-B14F-4D97-AF65-F5344CB8AC3E}">
        <p14:creationId xmlns:p14="http://schemas.microsoft.com/office/powerpoint/2010/main" val="93529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p:txBody>
              <a:bodyPr>
                <a:normAutofit lnSpcReduction="10000"/>
              </a:bodyPr>
              <a:lstStyle/>
              <a:p>
                <a:r>
                  <a:rPr lang="en-GB" dirty="0"/>
                  <a:t>Lookahead is the planner</a:t>
                </a:r>
              </a:p>
              <a:p>
                <a:r>
                  <a:rPr lang="en-GB" dirty="0"/>
                  <a:t>Receding </a:t>
                </a:r>
                <a:r>
                  <a:rPr lang="en-GB" dirty="0">
                    <a:solidFill>
                      <a:schemeClr val="accent1"/>
                    </a:solidFill>
                  </a:rPr>
                  <a:t>horizon</a:t>
                </a:r>
                <a:r>
                  <a:rPr lang="en-GB" dirty="0"/>
                  <a:t>:</a:t>
                </a:r>
              </a:p>
              <a:p>
                <a:pPr lvl="1"/>
                <a:r>
                  <a:rPr lang="en-GB" dirty="0"/>
                  <a:t>Call Lookahead, obtain </a:t>
                </a:r>
                <a14:m>
                  <m:oMath xmlns:m="http://schemas.openxmlformats.org/officeDocument/2006/math">
                    <m:r>
                      <a:rPr lang="el-GR" i="1" dirty="0" smtClean="0">
                        <a:latin typeface="Cambria Math" panose="02040503050406030204" pitchFamily="18" charset="0"/>
                      </a:rPr>
                      <m:t>𝜋</m:t>
                    </m:r>
                  </m:oMath>
                </a14:m>
                <a:r>
                  <a:rPr lang="el-GR" dirty="0"/>
                  <a:t>, </a:t>
                </a:r>
                <a:r>
                  <a:rPr lang="en-GB" dirty="0"/>
                  <a:t>perform 1</a:t>
                </a:r>
                <a:r>
                  <a:rPr lang="en-GB" baseline="30000" dirty="0"/>
                  <a:t>st</a:t>
                </a:r>
                <a:r>
                  <a:rPr lang="en-GB" dirty="0"/>
                  <a:t> action, call Lookahead again …</a:t>
                </a:r>
              </a:p>
              <a:p>
                <a:pPr lvl="1"/>
                <a:r>
                  <a:rPr lang="en-GB" dirty="0"/>
                  <a:t>Like game-tree search (chess, checkers, etc.)</a:t>
                </a:r>
              </a:p>
              <a:p>
                <a:r>
                  <a:rPr lang="en-GB" dirty="0"/>
                  <a:t>Useful when unpredictable things are likely to happen</a:t>
                </a:r>
              </a:p>
              <a:p>
                <a:pPr lvl="1"/>
                <a:r>
                  <a:rPr lang="en-GB" dirty="0"/>
                  <a:t>Re-plans immediately</a:t>
                </a:r>
              </a:p>
              <a:p>
                <a:r>
                  <a:rPr lang="en-GB" dirty="0"/>
                  <a:t>Potential problem:</a:t>
                </a:r>
              </a:p>
              <a:p>
                <a:pPr lvl="1"/>
                <a:r>
                  <a:rPr lang="en-GB" dirty="0"/>
                  <a:t>May pause repeatedly </a:t>
                </a:r>
                <a:br>
                  <a:rPr lang="en-GB" dirty="0"/>
                </a:br>
                <a:r>
                  <a:rPr lang="en-GB" dirty="0"/>
                  <a:t>while waiting for </a:t>
                </a:r>
                <a:br>
                  <a:rPr lang="en-GB" dirty="0"/>
                </a:br>
                <a:r>
                  <a:rPr lang="en-GB" dirty="0"/>
                  <a:t>Lookahead to return</a:t>
                </a:r>
              </a:p>
              <a:p>
                <a:pPr lvl="1"/>
                <a:r>
                  <a:rPr lang="en-GB" dirty="0"/>
                  <a:t>What if </a:t>
                </a:r>
                <a14:m>
                  <m:oMath xmlns:m="http://schemas.openxmlformats.org/officeDocument/2006/math">
                    <m:r>
                      <a:rPr lang="el-GR" i="1" dirty="0" smtClean="0">
                        <a:latin typeface="Cambria Math" panose="02040503050406030204" pitchFamily="18" charset="0"/>
                      </a:rPr>
                      <m:t>𝜉</m:t>
                    </m:r>
                  </m:oMath>
                </a14:m>
                <a:r>
                  <a:rPr lang="el-GR" dirty="0"/>
                  <a:t> </a:t>
                </a:r>
                <a:r>
                  <a:rPr lang="en-GB" dirty="0"/>
                  <a:t>changes </a:t>
                </a:r>
                <a:br>
                  <a:rPr lang="en-GB" dirty="0"/>
                </a:br>
                <a:r>
                  <a:rPr lang="en-GB" dirty="0"/>
                  <a:t>during the wait?</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blipFill>
                <a:blip r:embed="rId3"/>
                <a:stretch>
                  <a:fillRect l="-4025" t="-3297" r="-2167"/>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114</a:t>
            </a:fld>
            <a:endParaRPr lang="en-GB"/>
          </a:p>
        </p:txBody>
      </p:sp>
      <p:grpSp>
        <p:nvGrpSpPr>
          <p:cNvPr id="8" name="Group 7">
            <a:extLst>
              <a:ext uri="{FF2B5EF4-FFF2-40B4-BE49-F238E27FC236}">
                <a16:creationId xmlns:a16="http://schemas.microsoft.com/office/drawing/2014/main" id="{5B541794-8554-FF4B-8F44-B48E4E6F28BB}"/>
              </a:ext>
            </a:extLst>
          </p:cNvPr>
          <p:cNvGrpSpPr/>
          <p:nvPr/>
        </p:nvGrpSpPr>
        <p:grpSpPr>
          <a:xfrm>
            <a:off x="3185926" y="4368624"/>
            <a:ext cx="5598074" cy="1746198"/>
            <a:chOff x="1410173" y="4584541"/>
            <a:chExt cx="5598074" cy="1746198"/>
          </a:xfrm>
        </p:grpSpPr>
        <p:sp>
          <p:nvSpPr>
            <p:cNvPr id="9" name="Triangle 8">
              <a:extLst>
                <a:ext uri="{FF2B5EF4-FFF2-40B4-BE49-F238E27FC236}">
                  <a16:creationId xmlns:a16="http://schemas.microsoft.com/office/drawing/2014/main" id="{4F63A573-798F-4747-81E9-15FBE3CD9B64}"/>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1DAB093-B8B8-8B4B-9DFF-0754DED580B0}"/>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DC9EE13E-1DAE-D24C-AB25-5B5B0075321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E5440AF7-CB77-C041-A088-9E84E83EE11B}"/>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3C7A0D00-5412-5A4D-96E8-AA4B2D54E72C}"/>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E52F4DFF-A202-524A-93BE-F6111EB8803A}"/>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CEC8F-92D3-0245-9C43-0C943A85F765}"/>
                </a:ext>
              </a:extLst>
            </p:cNvPr>
            <p:cNvCxnSpPr>
              <a:cxnSpLocks/>
              <a:stCxn id="9" idx="0"/>
              <a:endCxn id="10"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2F570-257F-2A49-AC5F-49935769DA83}"/>
                </a:ext>
              </a:extLst>
            </p:cNvPr>
            <p:cNvCxnSpPr>
              <a:cxnSpLocks/>
              <a:stCxn id="10" idx="0"/>
              <a:endCxn id="11"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DF9622-BE2E-9D4C-A1AC-DE75B6B60F8E}"/>
                </a:ext>
              </a:extLst>
            </p:cNvPr>
            <p:cNvCxnSpPr>
              <a:cxnSpLocks/>
              <a:stCxn id="11" idx="0"/>
              <a:endCxn id="12"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C821D5-943F-0A48-9C0E-0B4D4179F316}"/>
                </a:ext>
              </a:extLst>
            </p:cNvPr>
            <p:cNvCxnSpPr>
              <a:cxnSpLocks/>
              <a:stCxn id="12" idx="0"/>
              <a:endCxn id="13"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6B029-1FBC-DF49-B7F0-5BE0DC027A14}"/>
                </a:ext>
              </a:extLst>
            </p:cNvPr>
            <p:cNvCxnSpPr>
              <a:cxnSpLocks/>
              <a:stCxn id="14"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595D7E-32B9-1448-9782-4316E487CB88}"/>
                </a:ext>
              </a:extLst>
            </p:cNvPr>
            <p:cNvCxnSpPr>
              <a:cxnSpLocks/>
              <a:endCxn id="14"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413F19-9517-4D43-A423-4FA0EAC910E0}"/>
                </a:ext>
              </a:extLst>
            </p:cNvPr>
            <p:cNvSpPr txBox="1"/>
            <p:nvPr/>
          </p:nvSpPr>
          <p:spPr>
            <a:xfrm>
              <a:off x="5466735" y="458454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181588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observed state 𝜉</a:t>
            </a:r>
            <a:r>
              <a:rPr lang="en-US" sz="1400" i="1" dirty="0">
                <a:latin typeface="Courier New" panose="02070309020205020404" pitchFamily="49" charset="0"/>
                <a:cs typeface="Courier New" panose="02070309020205020404" pitchFamily="49" charset="0"/>
              </a:rPr>
              <a:t> ⊭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95C5F33B-C0C0-3E44-98C7-9973BAB2F41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164982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p:txBody>
              <a:bodyPr>
                <a:normAutofit fontScale="92500" lnSpcReduction="10000"/>
              </a:bodyPr>
              <a:lstStyle/>
              <a:p>
                <a:r>
                  <a:rPr lang="en-GB" dirty="0"/>
                  <a:t>Call Lookahead, execute the plan as far as possible, don’t call Lookahead again unless necessary</a:t>
                </a:r>
              </a:p>
              <a:p>
                <a:r>
                  <a:rPr lang="en-GB" dirty="0"/>
                  <a:t>Simulate tests whether the plan will execute correctly</a:t>
                </a:r>
              </a:p>
              <a:p>
                <a:pPr lvl="1"/>
                <a:r>
                  <a:rPr lang="en-GB" dirty="0"/>
                  <a:t>Could just compute </a:t>
                </a:r>
                <a14:m>
                  <m:oMath xmlns:m="http://schemas.openxmlformats.org/officeDocument/2006/math">
                    <m:r>
                      <a:rPr lang="el-GR" i="1" dirty="0" smtClean="0">
                        <a:latin typeface="Cambria Math" panose="02040503050406030204" pitchFamily="18" charset="0"/>
                      </a:rPr>
                      <m:t>𝛾</m:t>
                    </m:r>
                    <m:d>
                      <m:dPr>
                        <m:ctrlPr>
                          <a:rPr lang="el-GR" i="1" dirty="0" smtClean="0">
                            <a:latin typeface="Cambria Math" panose="02040503050406030204" pitchFamily="18" charset="0"/>
                          </a:rPr>
                        </m:ctrlPr>
                      </m:dPr>
                      <m:e>
                        <m:r>
                          <a:rPr lang="en-GB" i="1" dirty="0">
                            <a:latin typeface="Cambria Math" panose="02040503050406030204" pitchFamily="18" charset="0"/>
                          </a:rPr>
                          <m:t>𝑠</m:t>
                        </m:r>
                        <m:r>
                          <a:rPr lang="en-GB" i="1" dirty="0">
                            <a:latin typeface="Cambria Math" panose="02040503050406030204" pitchFamily="18" charset="0"/>
                          </a:rPr>
                          <m:t>,</m:t>
                        </m:r>
                        <m:r>
                          <a:rPr lang="el-GR" i="1" dirty="0">
                            <a:latin typeface="Cambria Math" panose="02040503050406030204" pitchFamily="18" charset="0"/>
                          </a:rPr>
                          <m:t>𝜋</m:t>
                        </m:r>
                      </m:e>
                    </m:d>
                  </m:oMath>
                </a14:m>
                <a:r>
                  <a:rPr lang="el-GR" dirty="0"/>
                  <a:t>, </a:t>
                </a:r>
                <a:r>
                  <a:rPr lang="en-GB" dirty="0"/>
                  <a:t>or could do something more detailed </a:t>
                </a:r>
              </a:p>
              <a:p>
                <a:pPr lvl="2"/>
                <a:r>
                  <a:rPr lang="en-GB" dirty="0"/>
                  <a:t>Lower-level refinement, physics-based simulation</a:t>
                </a:r>
              </a:p>
              <a:p>
                <a:r>
                  <a:rPr lang="en-GB" dirty="0"/>
                  <a:t>Potential problems</a:t>
                </a:r>
              </a:p>
              <a:p>
                <a:pPr lvl="1"/>
                <a:r>
                  <a:rPr lang="en-GB" dirty="0"/>
                  <a:t>May might miss </a:t>
                </a:r>
                <a:br>
                  <a:rPr lang="en-GB" dirty="0"/>
                </a:br>
                <a:r>
                  <a:rPr lang="en-GB" dirty="0"/>
                  <a:t>opportunities to </a:t>
                </a:r>
                <a:br>
                  <a:rPr lang="en-GB" dirty="0"/>
                </a:br>
                <a:r>
                  <a:rPr lang="en-GB" dirty="0"/>
                  <a:t>replace </a:t>
                </a:r>
                <a14:m>
                  <m:oMath xmlns:m="http://schemas.openxmlformats.org/officeDocument/2006/math">
                    <m:r>
                      <a:rPr lang="el-GR" i="1" dirty="0" smtClean="0">
                        <a:latin typeface="Cambria Math" panose="02040503050406030204" pitchFamily="18" charset="0"/>
                      </a:rPr>
                      <m:t>𝜋</m:t>
                    </m:r>
                  </m:oMath>
                </a14:m>
                <a:r>
                  <a:rPr lang="el-GR" dirty="0"/>
                  <a:t> </a:t>
                </a:r>
                <a:r>
                  <a:rPr lang="en-GB" dirty="0"/>
                  <a:t>with a </a:t>
                </a:r>
                <a:br>
                  <a:rPr lang="en-GB" dirty="0"/>
                </a:br>
                <a:r>
                  <a:rPr lang="en-GB" dirty="0"/>
                  <a:t>better plan</a:t>
                </a:r>
              </a:p>
              <a:p>
                <a:pPr lvl="1"/>
                <a:r>
                  <a:rPr lang="en-GB" dirty="0"/>
                  <a:t>Without Simulate, may </a:t>
                </a:r>
                <a:br>
                  <a:rPr lang="en-GB" dirty="0"/>
                </a:br>
                <a:r>
                  <a:rPr lang="en-GB" dirty="0"/>
                  <a:t>not detect problems </a:t>
                </a:r>
                <a:br>
                  <a:rPr lang="en-GB" dirty="0"/>
                </a:br>
                <a:r>
                  <a:rPr lang="en-GB" dirty="0"/>
                  <a:t>until it is too late</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blipFill>
                <a:blip r:embed="rId3"/>
                <a:stretch>
                  <a:fillRect l="-3715" t="-3022" r="-3715" b="-824"/>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115</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310854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Run-Lazy-Lookahead(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observed state 𝜉</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π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p>
          <a:p>
            <a:pPr>
              <a:tabLst>
                <a:tab pos="354013" algn="l"/>
                <a:tab pos="709613" algn="l"/>
                <a:tab pos="1062038" algn="l"/>
                <a:tab pos="1416050" algn="l"/>
                <a:tab pos="1778000" algn="l"/>
              </a:tabLst>
            </a:pP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 pos="1768475" algn="l"/>
              </a:tabLst>
            </a:pPr>
            <a:r>
              <a:rPr lang="en-US" sz="1400" dirty="0">
                <a:latin typeface="Courier New" panose="02070309020205020404" pitchFamily="49" charset="0"/>
                <a:cs typeface="Courier New" panose="02070309020205020404" pitchFamily="49" charset="0"/>
              </a:rPr>
              <a:t>					observed state 𝜉</a:t>
            </a:r>
            <a:endParaRPr lang="en-GB" sz="1400" i="1" dirty="0">
              <a:latin typeface="Courier New" panose="02070309020205020404" pitchFamily="49" charset="0"/>
              <a:cs typeface="Courier New" panose="02070309020205020404" pitchFamily="49" charset="0"/>
            </a:endParaRPr>
          </a:p>
        </p:txBody>
      </p:sp>
      <p:grpSp>
        <p:nvGrpSpPr>
          <p:cNvPr id="23" name="Group 22">
            <a:extLst>
              <a:ext uri="{FF2B5EF4-FFF2-40B4-BE49-F238E27FC236}">
                <a16:creationId xmlns:a16="http://schemas.microsoft.com/office/drawing/2014/main" id="{E59F6B98-1681-9F45-B4C9-8A751C76CBA1}"/>
              </a:ext>
            </a:extLst>
          </p:cNvPr>
          <p:cNvGrpSpPr/>
          <p:nvPr/>
        </p:nvGrpSpPr>
        <p:grpSpPr>
          <a:xfrm>
            <a:off x="3185926" y="4368624"/>
            <a:ext cx="5598074" cy="1746198"/>
            <a:chOff x="1410173" y="4584541"/>
            <a:chExt cx="5598074" cy="1746198"/>
          </a:xfrm>
        </p:grpSpPr>
        <p:sp>
          <p:nvSpPr>
            <p:cNvPr id="24" name="Triangle 23">
              <a:extLst>
                <a:ext uri="{FF2B5EF4-FFF2-40B4-BE49-F238E27FC236}">
                  <a16:creationId xmlns:a16="http://schemas.microsoft.com/office/drawing/2014/main" id="{9BE73D03-F9A5-0D48-90DE-498C6AB3F686}"/>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riangle 24">
              <a:extLst>
                <a:ext uri="{FF2B5EF4-FFF2-40B4-BE49-F238E27FC236}">
                  <a16:creationId xmlns:a16="http://schemas.microsoft.com/office/drawing/2014/main" id="{C924B3B7-321F-7344-A30C-916C9D2F3D70}"/>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riangle 25">
              <a:extLst>
                <a:ext uri="{FF2B5EF4-FFF2-40B4-BE49-F238E27FC236}">
                  <a16:creationId xmlns:a16="http://schemas.microsoft.com/office/drawing/2014/main" id="{1F891335-A7CF-5A49-9C59-5C7E263CD257}"/>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riangle 26">
              <a:extLst>
                <a:ext uri="{FF2B5EF4-FFF2-40B4-BE49-F238E27FC236}">
                  <a16:creationId xmlns:a16="http://schemas.microsoft.com/office/drawing/2014/main" id="{BFD27215-EFCC-1442-85DF-B2259C1545B2}"/>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riangle 27">
              <a:extLst>
                <a:ext uri="{FF2B5EF4-FFF2-40B4-BE49-F238E27FC236}">
                  <a16:creationId xmlns:a16="http://schemas.microsoft.com/office/drawing/2014/main" id="{86ABA70A-9F4E-3E43-9213-EF6EC44BE69F}"/>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riangle 28">
              <a:extLst>
                <a:ext uri="{FF2B5EF4-FFF2-40B4-BE49-F238E27FC236}">
                  <a16:creationId xmlns:a16="http://schemas.microsoft.com/office/drawing/2014/main" id="{5E566ECE-887F-F742-B531-4FB3C1CFA7CF}"/>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33DDCF2A-AF92-9840-813B-F31445BB43D5}"/>
                </a:ext>
              </a:extLst>
            </p:cNvPr>
            <p:cNvCxnSpPr>
              <a:cxnSpLocks/>
              <a:stCxn id="24" idx="0"/>
              <a:endCxn id="25"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4BE302-06D2-B544-B315-E60738EEEB82}"/>
                </a:ext>
              </a:extLst>
            </p:cNvPr>
            <p:cNvCxnSpPr>
              <a:cxnSpLocks/>
              <a:stCxn id="25" idx="0"/>
              <a:endCxn id="26"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38B25FC-BA17-DC42-802F-7783E3223C08}"/>
                </a:ext>
              </a:extLst>
            </p:cNvPr>
            <p:cNvCxnSpPr>
              <a:cxnSpLocks/>
              <a:stCxn id="26" idx="0"/>
              <a:endCxn id="27"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F72464D-AC87-F041-BDFE-37AE0565C7BF}"/>
                </a:ext>
              </a:extLst>
            </p:cNvPr>
            <p:cNvCxnSpPr>
              <a:cxnSpLocks/>
              <a:stCxn id="27" idx="0"/>
              <a:endCxn id="28"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96BA46-9649-104B-8BE1-134DDE194256}"/>
                </a:ext>
              </a:extLst>
            </p:cNvPr>
            <p:cNvCxnSpPr>
              <a:cxnSpLocks/>
              <a:stCxn id="29"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CAF0840-5B8C-E541-BCAB-1079B86D1299}"/>
                </a:ext>
              </a:extLst>
            </p:cNvPr>
            <p:cNvCxnSpPr>
              <a:cxnSpLocks/>
              <a:endCxn id="29"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993832-2AE6-274F-9378-DA825675B382}"/>
                </a:ext>
              </a:extLst>
            </p:cNvPr>
            <p:cNvSpPr txBox="1"/>
            <p:nvPr/>
          </p:nvSpPr>
          <p:spPr>
            <a:xfrm>
              <a:off x="5466735" y="458454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
        <p:nvSpPr>
          <p:cNvPr id="3" name="Date Placeholder 2">
            <a:extLst>
              <a:ext uri="{FF2B5EF4-FFF2-40B4-BE49-F238E27FC236}">
                <a16:creationId xmlns:a16="http://schemas.microsoft.com/office/drawing/2014/main" id="{43F1A813-5E6B-A743-9FA6-82166E7F7D90}"/>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8198892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p:txBody>
              <a:bodyPr>
                <a:normAutofit/>
              </a:bodyPr>
              <a:lstStyle/>
              <a:p>
                <a:r>
                  <a:rPr lang="en-GB" dirty="0"/>
                  <a:t>May detect opportunities earlier than Run-Lazy-Lookahead</a:t>
                </a:r>
              </a:p>
              <a:p>
                <a:pPr lvl="1"/>
                <a:r>
                  <a:rPr lang="en-GB" dirty="0"/>
                  <a:t>But may miss some that Run-Lookahead would find </a:t>
                </a:r>
              </a:p>
              <a:p>
                <a:r>
                  <a:rPr lang="en-GB" dirty="0"/>
                  <a:t>Without Simulate, may fail to detect problems until it is too late</a:t>
                </a:r>
              </a:p>
              <a:p>
                <a:pPr lvl="1"/>
                <a:r>
                  <a:rPr lang="en-GB" dirty="0"/>
                  <a:t>Not as bad at this as Run-Lazy-Lookahead </a:t>
                </a:r>
              </a:p>
              <a:p>
                <a:pPr lvl="1"/>
                <a:r>
                  <a:rPr lang="en-GB" dirty="0"/>
                  <a:t>Possible work-around: restart Lookahead each time </a:t>
                </a:r>
                <a14:m>
                  <m:oMath xmlns:m="http://schemas.openxmlformats.org/officeDocument/2006/math">
                    <m:r>
                      <a:rPr lang="en-GB" i="1" dirty="0" smtClean="0">
                        <a:latin typeface="Cambria Math" panose="02040503050406030204" pitchFamily="18" charset="0"/>
                      </a:rPr>
                      <m:t>𝑠</m:t>
                    </m:r>
                  </m:oMath>
                </a14:m>
                <a:r>
                  <a:rPr lang="en-GB" dirty="0"/>
                  <a:t> changes</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blipFill>
                <a:blip r:embed="rId3"/>
                <a:stretch>
                  <a:fillRect l="-4025" t="-2473"/>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116</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461664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Run-Concurrent-Lookahead(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observed state 𝜉</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 thread 1 + 2 run concurrently</a:t>
            </a:r>
          </a:p>
          <a:p>
            <a:pPr>
              <a:tabLst>
                <a:tab pos="354013" algn="l"/>
                <a:tab pos="709613" algn="l"/>
                <a:tab pos="1062038" algn="l"/>
                <a:tab pos="1416050" algn="l"/>
                <a:tab pos="2170113" algn="l"/>
              </a:tabLst>
            </a:pPr>
            <a:r>
              <a:rPr lang="en-US" sz="1400" b="1" dirty="0">
                <a:latin typeface="Courier New" panose="02070309020205020404" pitchFamily="49" charset="0"/>
                <a:cs typeface="Courier New" panose="02070309020205020404" pitchFamily="49" charset="0"/>
              </a:rPr>
              <a:t>thread </a:t>
            </a:r>
            <a:r>
              <a:rPr lang="en-US" sz="1400" dirty="0">
                <a:latin typeface="Courier New" panose="02070309020205020404" pitchFamily="49" charset="0"/>
                <a:cs typeface="Courier New" panose="02070309020205020404" pitchFamily="49" charset="0"/>
              </a:rPr>
              <a:t>1:</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thread</a:t>
            </a:r>
            <a:r>
              <a:rPr lang="en-US" sz="1400" dirty="0">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success</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 </a:t>
            </a:r>
            <a:r>
              <a:rPr lang="en-US" sz="1400" dirty="0">
                <a:latin typeface="Courier New" panose="02070309020205020404" pitchFamily="49" charset="0"/>
                <a:cs typeface="Courier New" panose="02070309020205020404" pitchFamily="49" charset="0"/>
              </a:rPr>
              <a:t>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p>
          <a:p>
            <a:pPr>
              <a:tabLst>
                <a:tab pos="354013" algn="l"/>
                <a:tab pos="709613" algn="l"/>
                <a:tab pos="1062038" algn="l"/>
                <a:tab pos="1416050" algn="l"/>
                <a:tab pos="1778000" algn="l"/>
              </a:tabLst>
            </a:pP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observed state 𝜉</a:t>
            </a:r>
            <a:endParaRPr lang="en-GB" sz="1400" i="1"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0FA4EE01-B4CA-9541-BD6F-4959CA9B899F}"/>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2397464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do </a:t>
            </a:r>
            <a:r>
              <a:rPr lang="en-US" dirty="0" err="1"/>
              <a:t>Lookahead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a:solidFill>
                      <a:schemeClr val="accent1"/>
                    </a:solidFill>
                  </a:rPr>
                  <a:t>Subgoaling</a:t>
                </a:r>
              </a:p>
              <a:p>
                <a:pPr lvl="1"/>
                <a:r>
                  <a:rPr lang="en-US" dirty="0"/>
                  <a:t>Instead of planning for </a:t>
                </a:r>
                <a14:m>
                  <m:oMath xmlns:m="http://schemas.openxmlformats.org/officeDocument/2006/math">
                    <m:r>
                      <a:rPr lang="en-US" i="1" dirty="0" smtClean="0">
                        <a:latin typeface="Cambria Math" panose="02040503050406030204" pitchFamily="18" charset="0"/>
                      </a:rPr>
                      <m:t>𝑔</m:t>
                    </m:r>
                  </m:oMath>
                </a14:m>
                <a:r>
                  <a:rPr lang="en-US" dirty="0"/>
                  <a:t>, </a:t>
                </a:r>
                <a:br>
                  <a:rPr lang="en-US" dirty="0"/>
                </a:br>
                <a:r>
                  <a:rPr lang="en-US" dirty="0"/>
                  <a:t>plan for a </a:t>
                </a:r>
                <a:r>
                  <a:rPr lang="en-US" dirty="0" err="1"/>
                  <a:t>subgoal</a:t>
                </a:r>
                <a:r>
                  <a:rPr lang="en-US" dirty="0"/>
                  <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endParaRPr lang="en-US" i="1" dirty="0"/>
              </a:p>
              <a:p>
                <a:pPr lvl="1"/>
                <a:r>
                  <a:rPr lang="en-US" dirty="0"/>
                  <a:t>Once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r>
                  <a:rPr lang="en-US" dirty="0"/>
                  <a:t> is achieved, </a:t>
                </a:r>
                <a:br>
                  <a:rPr lang="en-US" dirty="0"/>
                </a:br>
                <a:r>
                  <a:rPr lang="en-US" dirty="0"/>
                  <a:t>plan for next </a:t>
                </a:r>
                <a:r>
                  <a:rPr lang="en-US" dirty="0" err="1"/>
                  <a:t>subgoal</a:t>
                </a:r>
                <a:endParaRPr lang="en-US" dirty="0"/>
              </a:p>
              <a:p>
                <a:r>
                  <a:rPr lang="en-US" dirty="0">
                    <a:solidFill>
                      <a:schemeClr val="accent1"/>
                    </a:solidFill>
                  </a:rPr>
                  <a:t>Receding horizon</a:t>
                </a:r>
              </a:p>
              <a:p>
                <a:pPr lvl="1"/>
                <a:r>
                  <a:rPr lang="en-US" dirty="0">
                    <a:cs typeface="Times New Roman"/>
                  </a:rPr>
                  <a:t>Return a plan that goes </a:t>
                </a:r>
                <a:br>
                  <a:rPr lang="en-US" dirty="0">
                    <a:cs typeface="Times New Roman"/>
                  </a:rPr>
                </a:br>
                <a:r>
                  <a:rPr lang="en-US" dirty="0">
                    <a:cs typeface="Times New Roman"/>
                  </a:rPr>
                  <a:t>just part-way to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cs typeface="Times New Roman"/>
                          </a:rPr>
                          <m:t>𝑔</m:t>
                        </m:r>
                      </m:e>
                      <m:sup>
                        <m:r>
                          <a:rPr lang="en-US" i="1" dirty="0">
                            <a:latin typeface="Cambria Math" panose="02040503050406030204" pitchFamily="18" charset="0"/>
                            <a:cs typeface="Times New Roman"/>
                          </a:rPr>
                          <m:t>′</m:t>
                        </m:r>
                      </m:sup>
                    </m:sSup>
                  </m:oMath>
                </a14:m>
                <a:endParaRPr lang="en-US" i="1" dirty="0">
                  <a:cs typeface="Times New Roman"/>
                </a:endParaRPr>
              </a:p>
              <a:p>
                <a:pPr lvl="1"/>
                <a:r>
                  <a:rPr lang="en-US" dirty="0">
                    <a:cs typeface="Times New Roman"/>
                  </a:rPr>
                  <a:t>E.g.,</a:t>
                </a:r>
                <a:r>
                  <a:rPr lang="en-US" i="1" dirty="0">
                    <a:cs typeface="Times New Roman"/>
                  </a:rPr>
                  <a:t> </a:t>
                </a:r>
                <a:r>
                  <a:rPr lang="en-US" dirty="0"/>
                  <a:t>cut off search at </a:t>
                </a:r>
              </a:p>
              <a:p>
                <a:pPr lvl="2"/>
                <a:r>
                  <a:rPr lang="en-US" dirty="0"/>
                  <a:t>every plan whose cost exceeds some value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𝑐</m:t>
                        </m:r>
                      </m:e>
                      <m:sub>
                        <m:r>
                          <a:rPr lang="de-DE" b="0" i="1" dirty="0" smtClean="0">
                            <a:latin typeface="Cambria Math" panose="02040503050406030204" pitchFamily="18" charset="0"/>
                          </a:rPr>
                          <m:t>𝑚𝑎𝑥</m:t>
                        </m:r>
                      </m:sub>
                    </m:sSub>
                  </m:oMath>
                </a14:m>
                <a:endParaRPr lang="en-US" dirty="0"/>
              </a:p>
              <a:p>
                <a:pPr lvl="2"/>
                <a:r>
                  <a:rPr lang="en-US" dirty="0"/>
                  <a:t>or whose length exceeds some value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𝑙</m:t>
                        </m:r>
                      </m:e>
                      <m:sub>
                        <m:r>
                          <a:rPr lang="de-DE" i="1" dirty="0">
                            <a:latin typeface="Cambria Math" panose="02040503050406030204" pitchFamily="18" charset="0"/>
                          </a:rPr>
                          <m:t>𝑚𝑎𝑥</m:t>
                        </m:r>
                      </m:sub>
                    </m:sSub>
                  </m:oMath>
                </a14:m>
                <a:endParaRPr lang="en-US" dirty="0"/>
              </a:p>
              <a:p>
                <a:pPr lvl="2"/>
                <a:r>
                  <a:rPr lang="en-US" dirty="0"/>
                  <a:t>or when no time is left</a:t>
                </a:r>
              </a:p>
              <a:p>
                <a:pPr lvl="1"/>
                <a:r>
                  <a:rPr lang="en-US" dirty="0"/>
                  <a:t>Horizon recedes on the actor’s </a:t>
                </a:r>
                <a:br>
                  <a:rPr lang="en-US" dirty="0"/>
                </a:br>
                <a:r>
                  <a:rPr lang="en-US" dirty="0"/>
                  <a:t>successive calls to the planner</a:t>
                </a:r>
              </a:p>
              <a:p>
                <a:r>
                  <a:rPr lang="en-US" dirty="0">
                    <a:solidFill>
                      <a:schemeClr val="accent1"/>
                    </a:solidFill>
                  </a:rPr>
                  <a:t>Sampling</a:t>
                </a:r>
              </a:p>
              <a:p>
                <a:pPr lvl="1"/>
                <a:r>
                  <a:rPr lang="en-US" dirty="0"/>
                  <a:t>Try a few (e.g., randomly chosen) </a:t>
                </a:r>
                <a:br>
                  <a:rPr lang="en-US" dirty="0"/>
                </a:br>
                <a:r>
                  <a:rPr lang="en-US" dirty="0"/>
                  <a:t>depth-first rollouts, </a:t>
                </a:r>
                <a:br>
                  <a:rPr lang="en-US" dirty="0"/>
                </a:br>
                <a:r>
                  <a:rPr lang="en-US" dirty="0"/>
                  <a:t>take the one that looks best</a:t>
                </a:r>
              </a:p>
              <a:p>
                <a:r>
                  <a:rPr lang="en-US" dirty="0"/>
                  <a:t>Can use combinations of these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4" t="-3315"/>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A81515F3-8D87-4945-B0F9-2D738851F190}"/>
              </a:ext>
            </a:extLst>
          </p:cNvPr>
          <p:cNvSpPr>
            <a:spLocks noGrp="1"/>
          </p:cNvSpPr>
          <p:nvPr>
            <p:ph type="sldNum" sz="quarter" idx="12"/>
          </p:nvPr>
        </p:nvSpPr>
        <p:spPr/>
        <p:txBody>
          <a:bodyPr/>
          <a:lstStyle/>
          <a:p>
            <a:fld id="{67C9959E-8E6B-B04C-9955-EA096F41CA7A}" type="slidenum">
              <a:rPr lang="en-GB" smtClean="0"/>
              <a:t>117</a:t>
            </a:fld>
            <a:endParaRPr lang="en-GB"/>
          </a:p>
        </p:txBody>
      </p:sp>
      <p:grpSp>
        <p:nvGrpSpPr>
          <p:cNvPr id="4" name="Group 3">
            <a:extLst>
              <a:ext uri="{FF2B5EF4-FFF2-40B4-BE49-F238E27FC236}">
                <a16:creationId xmlns:a16="http://schemas.microsoft.com/office/drawing/2014/main" id="{3E1F0476-AAAC-6D40-833D-A395D4B8ABEB}"/>
              </a:ext>
            </a:extLst>
          </p:cNvPr>
          <p:cNvGrpSpPr/>
          <p:nvPr/>
        </p:nvGrpSpPr>
        <p:grpSpPr>
          <a:xfrm>
            <a:off x="4496072" y="1281929"/>
            <a:ext cx="4140617" cy="1042293"/>
            <a:chOff x="4496072" y="1281929"/>
            <a:chExt cx="4140617" cy="1042293"/>
          </a:xfrm>
        </p:grpSpPr>
        <p:sp>
          <p:nvSpPr>
            <p:cNvPr id="25" name="Triangle 24">
              <a:extLst>
                <a:ext uri="{FF2B5EF4-FFF2-40B4-BE49-F238E27FC236}">
                  <a16:creationId xmlns:a16="http://schemas.microsoft.com/office/drawing/2014/main" id="{139E5BEB-A142-114F-A318-500F9F2B5074}"/>
                </a:ext>
              </a:extLst>
            </p:cNvPr>
            <p:cNvSpPr/>
            <p:nvPr/>
          </p:nvSpPr>
          <p:spPr>
            <a:xfrm rot="16200000">
              <a:off x="4770700"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DE597A92-285A-5C48-8698-22A39BE98C52}"/>
                </a:ext>
              </a:extLst>
            </p:cNvPr>
            <p:cNvCxnSpPr>
              <a:cxnSpLocks/>
              <a:stCxn id="25" idx="0"/>
              <a:endCxn id="25" idx="3"/>
            </p:cNvCxnSpPr>
            <p:nvPr/>
          </p:nvCxnSpPr>
          <p:spPr>
            <a:xfrm>
              <a:off x="4496073" y="1912742"/>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14639219-A231-7643-83FF-93096339D257}"/>
                </a:ext>
              </a:extLst>
            </p:cNvPr>
            <p:cNvSpPr/>
            <p:nvPr/>
          </p:nvSpPr>
          <p:spPr>
            <a:xfrm rot="16200000">
              <a:off x="6166885"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F5D24E5-3D89-2B4F-A957-A9D5A986289D}"/>
                </a:ext>
              </a:extLst>
            </p:cNvPr>
            <p:cNvCxnSpPr>
              <a:cxnSpLocks/>
              <a:stCxn id="27" idx="0"/>
            </p:cNvCxnSpPr>
            <p:nvPr/>
          </p:nvCxnSpPr>
          <p:spPr>
            <a:xfrm flipV="1">
              <a:off x="5892258" y="1696042"/>
              <a:ext cx="1372215" cy="216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Triangle 29">
              <a:extLst>
                <a:ext uri="{FF2B5EF4-FFF2-40B4-BE49-F238E27FC236}">
                  <a16:creationId xmlns:a16="http://schemas.microsoft.com/office/drawing/2014/main" id="{2DB4F4AD-1D26-1048-8C4B-BA08AE80A648}"/>
                </a:ext>
              </a:extLst>
            </p:cNvPr>
            <p:cNvSpPr/>
            <p:nvPr/>
          </p:nvSpPr>
          <p:spPr>
            <a:xfrm rot="16200000">
              <a:off x="7539101" y="100730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50EB1FBB-316A-1942-B142-1B3D46422E74}"/>
                </a:ext>
              </a:extLst>
            </p:cNvPr>
            <p:cNvCxnSpPr>
              <a:cxnSpLocks/>
              <a:stCxn id="30" idx="0"/>
            </p:cNvCxnSpPr>
            <p:nvPr/>
          </p:nvCxnSpPr>
          <p:spPr>
            <a:xfrm>
              <a:off x="7264474" y="1693409"/>
              <a:ext cx="1372215" cy="21933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BBBAC87-4B96-1C4F-B684-75FEFEF091BA}"/>
              </a:ext>
            </a:extLst>
          </p:cNvPr>
          <p:cNvGrpSpPr/>
          <p:nvPr/>
        </p:nvGrpSpPr>
        <p:grpSpPr>
          <a:xfrm>
            <a:off x="4752477" y="5138221"/>
            <a:ext cx="2615541" cy="1061605"/>
            <a:chOff x="4752477" y="5138221"/>
            <a:chExt cx="2615541" cy="1061605"/>
          </a:xfrm>
        </p:grpSpPr>
        <p:cxnSp>
          <p:nvCxnSpPr>
            <p:cNvPr id="22" name="Curved Connector 21">
              <a:extLst>
                <a:ext uri="{FF2B5EF4-FFF2-40B4-BE49-F238E27FC236}">
                  <a16:creationId xmlns:a16="http://schemas.microsoft.com/office/drawing/2014/main" id="{87D00DF5-FBF1-7C47-96A9-1C21B1FF4664}"/>
                </a:ext>
              </a:extLst>
            </p:cNvPr>
            <p:cNvCxnSpPr/>
            <p:nvPr/>
          </p:nvCxnSpPr>
          <p:spPr bwMode="auto">
            <a:xfrm flipV="1">
              <a:off x="4752477" y="5138221"/>
              <a:ext cx="2601483" cy="452891"/>
            </a:xfrm>
            <a:prstGeom prst="curvedConnector3">
              <a:avLst>
                <a:gd name="adj1" fmla="val 32051"/>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3" name="Curved Connector 22">
              <a:extLst>
                <a:ext uri="{FF2B5EF4-FFF2-40B4-BE49-F238E27FC236}">
                  <a16:creationId xmlns:a16="http://schemas.microsoft.com/office/drawing/2014/main" id="{06471B66-6C9A-844B-B49C-F9C90A9C439C}"/>
                </a:ext>
              </a:extLst>
            </p:cNvPr>
            <p:cNvCxnSpPr/>
            <p:nvPr/>
          </p:nvCxnSpPr>
          <p:spPr bwMode="auto">
            <a:xfrm flipH="1" flipV="1">
              <a:off x="4752477" y="5617081"/>
              <a:ext cx="2601483" cy="452891"/>
            </a:xfrm>
            <a:prstGeom prst="curvedConnector3">
              <a:avLst>
                <a:gd name="adj1" fmla="val 45906"/>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Curved Connector 28">
              <a:extLst>
                <a:ext uri="{FF2B5EF4-FFF2-40B4-BE49-F238E27FC236}">
                  <a16:creationId xmlns:a16="http://schemas.microsoft.com/office/drawing/2014/main" id="{7850D9DC-8B99-5A40-8AF1-66D4DF937D51}"/>
                </a:ext>
              </a:extLst>
            </p:cNvPr>
            <p:cNvCxnSpPr/>
            <p:nvPr/>
          </p:nvCxnSpPr>
          <p:spPr bwMode="auto">
            <a:xfrm flipV="1">
              <a:off x="4752477" y="5426869"/>
              <a:ext cx="2601483" cy="177835"/>
            </a:xfrm>
            <a:prstGeom prst="curvedConnector3">
              <a:avLst>
                <a:gd name="adj1" fmla="val 50000"/>
              </a:avLst>
            </a:prstGeom>
            <a:solidFill>
              <a:schemeClr val="accent1"/>
            </a:solidFill>
            <a:ln w="19050" cap="flat" cmpd="sng" algn="ctr">
              <a:solidFill>
                <a:srgbClr val="FFC000"/>
              </a:solidFill>
              <a:prstDash val="solid"/>
              <a:round/>
              <a:headEnd type="none" w="med" len="med"/>
              <a:tailEnd type="none" w="med" len="med"/>
            </a:ln>
            <a:effectLst/>
          </p:spPr>
        </p:cxnSp>
        <p:cxnSp>
          <p:nvCxnSpPr>
            <p:cNvPr id="32" name="Curved Connector 31">
              <a:extLst>
                <a:ext uri="{FF2B5EF4-FFF2-40B4-BE49-F238E27FC236}">
                  <a16:creationId xmlns:a16="http://schemas.microsoft.com/office/drawing/2014/main" id="{063C4487-34A6-0443-B795-F89540A56DE1}"/>
                </a:ext>
              </a:extLst>
            </p:cNvPr>
            <p:cNvCxnSpPr/>
            <p:nvPr/>
          </p:nvCxnSpPr>
          <p:spPr bwMode="auto">
            <a:xfrm rot="10800000">
              <a:off x="4752478" y="5595623"/>
              <a:ext cx="2605005" cy="173334"/>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3" name="Curved Connector 32">
              <a:extLst>
                <a:ext uri="{FF2B5EF4-FFF2-40B4-BE49-F238E27FC236}">
                  <a16:creationId xmlns:a16="http://schemas.microsoft.com/office/drawing/2014/main" id="{A19CCA3E-BC8F-244C-8617-9261F6340BE8}"/>
                </a:ext>
              </a:extLst>
            </p:cNvPr>
            <p:cNvCxnSpPr/>
            <p:nvPr/>
          </p:nvCxnSpPr>
          <p:spPr bwMode="auto">
            <a:xfrm rot="10800000" flipV="1">
              <a:off x="4752478" y="5262496"/>
              <a:ext cx="2615538" cy="333125"/>
            </a:xfrm>
            <a:prstGeom prst="curvedConnector3">
              <a:avLst>
                <a:gd name="adj1" fmla="val 54832"/>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4" name="Curved Connector 33">
              <a:extLst>
                <a:ext uri="{FF2B5EF4-FFF2-40B4-BE49-F238E27FC236}">
                  <a16:creationId xmlns:a16="http://schemas.microsoft.com/office/drawing/2014/main" id="{1566E538-DEDD-5946-8DD9-7C37F1BBCC98}"/>
                </a:ext>
              </a:extLst>
            </p:cNvPr>
            <p:cNvCxnSpPr/>
            <p:nvPr/>
          </p:nvCxnSpPr>
          <p:spPr bwMode="auto">
            <a:xfrm rot="10800000">
              <a:off x="4768810" y="5603183"/>
              <a:ext cx="2599208" cy="596643"/>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67F00788-2519-D049-B6CD-F790B17A7149}"/>
              </a:ext>
            </a:extLst>
          </p:cNvPr>
          <p:cNvGrpSpPr/>
          <p:nvPr/>
        </p:nvGrpSpPr>
        <p:grpSpPr>
          <a:xfrm>
            <a:off x="4496073" y="2626938"/>
            <a:ext cx="4271249" cy="869558"/>
            <a:chOff x="4496073" y="2626938"/>
            <a:chExt cx="4271249" cy="869558"/>
          </a:xfrm>
        </p:grpSpPr>
        <p:sp>
          <p:nvSpPr>
            <p:cNvPr id="35" name="Triangle 34">
              <a:extLst>
                <a:ext uri="{FF2B5EF4-FFF2-40B4-BE49-F238E27FC236}">
                  <a16:creationId xmlns:a16="http://schemas.microsoft.com/office/drawing/2014/main" id="{2F25EFF7-8999-ED42-ACD7-C9E41797E207}"/>
                </a:ext>
              </a:extLst>
            </p:cNvPr>
            <p:cNvSpPr/>
            <p:nvPr/>
          </p:nvSpPr>
          <p:spPr>
            <a:xfrm rot="16200000">
              <a:off x="4770701" y="235231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4B0EF187-7DA2-A24E-B1DC-96F1F3BE7EE2}"/>
                </a:ext>
              </a:extLst>
            </p:cNvPr>
            <p:cNvCxnSpPr>
              <a:cxnSpLocks/>
              <a:stCxn id="35" idx="0"/>
              <a:endCxn id="35" idx="3"/>
            </p:cNvCxnSpPr>
            <p:nvPr/>
          </p:nvCxnSpPr>
          <p:spPr>
            <a:xfrm>
              <a:off x="4496074" y="3038419"/>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BF3BB8D-A859-FF49-9BA4-C37A54688A2C}"/>
                </a:ext>
              </a:extLst>
            </p:cNvPr>
            <p:cNvCxnSpPr/>
            <p:nvPr/>
          </p:nvCxnSpPr>
          <p:spPr bwMode="auto">
            <a:xfrm flipV="1">
              <a:off x="5868288" y="2852523"/>
              <a:ext cx="2601483" cy="177835"/>
            </a:xfrm>
            <a:prstGeom prst="curvedConnector3">
              <a:avLst>
                <a:gd name="adj1" fmla="val 50000"/>
              </a:avLst>
            </a:prstGeom>
            <a:solidFill>
              <a:schemeClr val="accent1"/>
            </a:solidFill>
            <a:ln w="19050" cap="flat" cmpd="sng" algn="ctr">
              <a:solidFill>
                <a:schemeClr val="bg2"/>
              </a:solidFill>
              <a:prstDash val="dash"/>
              <a:round/>
              <a:headEnd type="none" w="med" len="med"/>
              <a:tailEnd type="none" w="med" len="med"/>
            </a:ln>
            <a:effectLst/>
          </p:spPr>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BD7CF-2BB6-FE45-9FA7-26EB191B387B}"/>
                    </a:ext>
                  </a:extLst>
                </p:cNvPr>
                <p:cNvSpPr txBox="1"/>
                <p:nvPr/>
              </p:nvSpPr>
              <p:spPr>
                <a:xfrm>
                  <a:off x="8384717" y="2626938"/>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𝑔</m:t>
                        </m:r>
                      </m:oMath>
                    </m:oMathPara>
                  </a14:m>
                  <a:endParaRPr lang="en-GB" dirty="0"/>
                </a:p>
              </p:txBody>
            </p:sp>
          </mc:Choice>
          <mc:Fallback xmlns="">
            <p:sp>
              <p:nvSpPr>
                <p:cNvPr id="6" name="TextBox 5">
                  <a:extLst>
                    <a:ext uri="{FF2B5EF4-FFF2-40B4-BE49-F238E27FC236}">
                      <a16:creationId xmlns:a16="http://schemas.microsoft.com/office/drawing/2014/main" id="{253BD7CF-2BB6-FE45-9FA7-26EB191B387B}"/>
                    </a:ext>
                  </a:extLst>
                </p:cNvPr>
                <p:cNvSpPr txBox="1">
                  <a:spLocks noRot="1" noChangeAspect="1" noMove="1" noResize="1" noEditPoints="1" noAdjustHandles="1" noChangeArrowheads="1" noChangeShapeType="1" noTextEdit="1"/>
                </p:cNvSpPr>
                <p:nvPr/>
              </p:nvSpPr>
              <p:spPr>
                <a:xfrm>
                  <a:off x="8384717" y="2626938"/>
                  <a:ext cx="382605" cy="369332"/>
                </a:xfrm>
                <a:prstGeom prst="rect">
                  <a:avLst/>
                </a:prstGeom>
                <a:blipFill>
                  <a:blip r:embed="rId4"/>
                  <a:stretch>
                    <a:fillRect b="-6667"/>
                  </a:stretch>
                </a:blipFill>
              </p:spPr>
              <p:txBody>
                <a:bodyPr/>
                <a:lstStyle/>
                <a:p>
                  <a:r>
                    <a:rPr lang="en-GB">
                      <a:noFill/>
                    </a:rPr>
                    <a:t> </a:t>
                  </a:r>
                </a:p>
              </p:txBody>
            </p:sp>
          </mc:Fallback>
        </mc:AlternateContent>
        <p:cxnSp>
          <p:nvCxnSpPr>
            <p:cNvPr id="40" name="Straight Connector 39">
              <a:extLst>
                <a:ext uri="{FF2B5EF4-FFF2-40B4-BE49-F238E27FC236}">
                  <a16:creationId xmlns:a16="http://schemas.microsoft.com/office/drawing/2014/main" id="{0D8FD096-55F1-A943-B200-C0427AA0D5B9}"/>
                </a:ext>
              </a:extLst>
            </p:cNvPr>
            <p:cNvCxnSpPr>
              <a:cxnSpLocks/>
            </p:cNvCxnSpPr>
            <p:nvPr/>
          </p:nvCxnSpPr>
          <p:spPr>
            <a:xfrm>
              <a:off x="5868288" y="2673536"/>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4FDF983C-81A5-0C47-B0F6-799FE814483A}"/>
              </a:ext>
            </a:extLst>
          </p:cNvPr>
          <p:cNvGrpSpPr/>
          <p:nvPr/>
        </p:nvGrpSpPr>
        <p:grpSpPr>
          <a:xfrm>
            <a:off x="5501283" y="3109803"/>
            <a:ext cx="3599836" cy="2033051"/>
            <a:chOff x="5501283" y="3109803"/>
            <a:chExt cx="3599836" cy="2033051"/>
          </a:xfrm>
        </p:grpSpPr>
        <p:grpSp>
          <p:nvGrpSpPr>
            <p:cNvPr id="10" name="Group 9">
              <a:extLst>
                <a:ext uri="{FF2B5EF4-FFF2-40B4-BE49-F238E27FC236}">
                  <a16:creationId xmlns:a16="http://schemas.microsoft.com/office/drawing/2014/main" id="{A537EBEA-0929-2846-896F-034B368E8080}"/>
                </a:ext>
              </a:extLst>
            </p:cNvPr>
            <p:cNvGrpSpPr/>
            <p:nvPr/>
          </p:nvGrpSpPr>
          <p:grpSpPr>
            <a:xfrm>
              <a:off x="5501283" y="3109803"/>
              <a:ext cx="3599836" cy="2033051"/>
              <a:chOff x="1410173" y="4297688"/>
              <a:chExt cx="3599836" cy="2033051"/>
            </a:xfrm>
          </p:grpSpPr>
          <p:sp>
            <p:nvSpPr>
              <p:cNvPr id="11" name="Triangle 10">
                <a:extLst>
                  <a:ext uri="{FF2B5EF4-FFF2-40B4-BE49-F238E27FC236}">
                    <a16:creationId xmlns:a16="http://schemas.microsoft.com/office/drawing/2014/main" id="{EE1F9045-8C3D-884E-A9CC-4B81C81277C3}"/>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C6583457-09D2-394F-AE8C-5223EF89A275}"/>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2D754FBB-21D4-DE46-BEC5-8CD4B9B8555D}"/>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riangle 14">
                <a:extLst>
                  <a:ext uri="{FF2B5EF4-FFF2-40B4-BE49-F238E27FC236}">
                    <a16:creationId xmlns:a16="http://schemas.microsoft.com/office/drawing/2014/main" id="{AF7EDDD8-5340-CE49-BC8C-ECC18F857F62}"/>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riangle 15">
                <a:extLst>
                  <a:ext uri="{FF2B5EF4-FFF2-40B4-BE49-F238E27FC236}">
                    <a16:creationId xmlns:a16="http://schemas.microsoft.com/office/drawing/2014/main" id="{70823EE1-5D2E-3548-940B-47DFF59B390D}"/>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71F19398-36DA-904B-A09E-FBCD240FDC7A}"/>
                  </a:ext>
                </a:extLst>
              </p:cNvPr>
              <p:cNvCxnSpPr>
                <a:cxnSpLocks/>
                <a:stCxn id="11" idx="0"/>
                <a:endCxn id="12"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933C08-1F3D-874D-AC66-240061F0177B}"/>
                  </a:ext>
                </a:extLst>
              </p:cNvPr>
              <p:cNvCxnSpPr>
                <a:cxnSpLocks/>
                <a:stCxn id="12" idx="0"/>
                <a:endCxn id="14"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AF3D2-CEFD-9F4F-931C-46DD8BBCFB9B}"/>
                  </a:ext>
                </a:extLst>
              </p:cNvPr>
              <p:cNvCxnSpPr>
                <a:cxnSpLocks/>
                <a:stCxn id="14" idx="0"/>
                <a:endCxn id="15"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371315-2014-2946-8E84-86F5891909DD}"/>
                  </a:ext>
                </a:extLst>
              </p:cNvPr>
              <p:cNvCxnSpPr>
                <a:cxnSpLocks/>
                <a:stCxn id="15" idx="0"/>
                <a:endCxn id="16"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6F5F59-0D79-1E47-AFFC-6B96251B9404}"/>
                  </a:ext>
                </a:extLst>
              </p:cNvPr>
              <p:cNvSpPr txBox="1"/>
              <p:nvPr/>
            </p:nvSpPr>
            <p:spPr>
              <a:xfrm>
                <a:off x="3468497" y="4297688"/>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cxnSp>
          <p:nvCxnSpPr>
            <p:cNvPr id="8" name="Straight Connector 7">
              <a:extLst>
                <a:ext uri="{FF2B5EF4-FFF2-40B4-BE49-F238E27FC236}">
                  <a16:creationId xmlns:a16="http://schemas.microsoft.com/office/drawing/2014/main" id="{53B8FE58-7120-0B48-A8CE-A18B5DFC8399}"/>
                </a:ext>
              </a:extLst>
            </p:cNvPr>
            <p:cNvCxnSpPr>
              <a:cxnSpLocks/>
            </p:cNvCxnSpPr>
            <p:nvPr/>
          </p:nvCxnSpPr>
          <p:spPr>
            <a:xfrm>
              <a:off x="6876974"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7AD0065-4A8A-5844-8567-DAABC139B876}"/>
                </a:ext>
              </a:extLst>
            </p:cNvPr>
            <p:cNvCxnSpPr>
              <a:cxnSpLocks/>
            </p:cNvCxnSpPr>
            <p:nvPr/>
          </p:nvCxnSpPr>
          <p:spPr>
            <a:xfrm>
              <a:off x="7268485"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22B982-39C4-C64D-80AC-CF28DA0C500D}"/>
                </a:ext>
              </a:extLst>
            </p:cNvPr>
            <p:cNvCxnSpPr>
              <a:cxnSpLocks/>
            </p:cNvCxnSpPr>
            <p:nvPr/>
          </p:nvCxnSpPr>
          <p:spPr>
            <a:xfrm>
              <a:off x="7642766" y="423085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F44EDD-1C3C-424E-9968-6765E4891E65}"/>
                </a:ext>
              </a:extLst>
            </p:cNvPr>
            <p:cNvCxnSpPr>
              <a:cxnSpLocks/>
            </p:cNvCxnSpPr>
            <p:nvPr/>
          </p:nvCxnSpPr>
          <p:spPr>
            <a:xfrm>
              <a:off x="8244665" y="4306863"/>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17E05D-B6EA-1443-BCE3-51BB8532F61A}"/>
                </a:ext>
              </a:extLst>
            </p:cNvPr>
            <p:cNvCxnSpPr>
              <a:cxnSpLocks/>
            </p:cNvCxnSpPr>
            <p:nvPr/>
          </p:nvCxnSpPr>
          <p:spPr>
            <a:xfrm>
              <a:off x="8781948" y="4267107"/>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7" name="Date Placeholder 16">
            <a:extLst>
              <a:ext uri="{FF2B5EF4-FFF2-40B4-BE49-F238E27FC236}">
                <a16:creationId xmlns:a16="http://schemas.microsoft.com/office/drawing/2014/main" id="{5C5E5CF6-095F-314C-B3F9-DEF04997E8CB}"/>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9267433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b">
            <a:normAutofit fontScale="90000"/>
          </a:bodyPr>
          <a:lstStyle/>
          <a:p>
            <a:r>
              <a:rPr lang="en-US" dirty="0"/>
              <a:t>Receding-Horizon </a:t>
            </a:r>
            <a:br>
              <a:rPr lang="en-US" dirty="0"/>
            </a:br>
            <a:r>
              <a:rPr lang="en-US" dirty="0"/>
              <a:t>Search</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361613" y="1717589"/>
                <a:ext cx="3644602" cy="4609070"/>
              </a:xfrm>
            </p:spPr>
            <p:txBody>
              <a:bodyPr>
                <a:normAutofit/>
              </a:bodyPr>
              <a:lstStyle/>
              <a:p>
                <a:r>
                  <a:rPr lang="en-US" sz="1800" dirty="0"/>
                  <a:t>After line (</a:t>
                </a:r>
                <a:r>
                  <a:rPr lang="en-US" sz="1800" i="1" dirty="0" err="1"/>
                  <a:t>i</a:t>
                </a:r>
                <a:r>
                  <a:rPr lang="en-US" sz="1800" dirty="0"/>
                  <a:t>), put something like these:</a:t>
                </a:r>
              </a:p>
              <a:p>
                <a:pPr lvl="1">
                  <a:tabLst>
                    <a:tab pos="1084263" algn="l"/>
                  </a:tabLst>
                </a:pPr>
                <a:r>
                  <a:rPr lang="en-US" sz="1800" i="1" dirty="0"/>
                  <a:t>cost-based cutoff</a:t>
                </a:r>
                <a:r>
                  <a:rPr lang="en-US" sz="1800" dirty="0"/>
                  <a:t>:</a:t>
                </a:r>
                <a:br>
                  <a:rPr lang="en-US" sz="1800" dirty="0"/>
                </a:br>
                <a:br>
                  <a:rPr lang="en-US" sz="1800" dirty="0"/>
                </a:br>
                <a:r>
                  <a:rPr lang="en-US" sz="1800" dirty="0"/>
                  <a:t>if </a:t>
                </a:r>
                <a14:m>
                  <m:oMath xmlns:m="http://schemas.openxmlformats.org/officeDocument/2006/math">
                    <m:r>
                      <a:rPr lang="en-US" sz="1800" i="1" dirty="0" smtClean="0">
                        <a:latin typeface="Cambria Math" panose="02040503050406030204" pitchFamily="18" charset="0"/>
                      </a:rPr>
                      <m:t>𝑐𝑜𝑠𝑡</m:t>
                    </m:r>
                    <m:d>
                      <m:dPr>
                        <m:ctrlPr>
                          <a:rPr lang="en-US" sz="1800" i="1" dirty="0" smtClean="0">
                            <a:latin typeface="Cambria Math" panose="02040503050406030204" pitchFamily="18" charset="0"/>
                          </a:rPr>
                        </m:ctrlPr>
                      </m:dPr>
                      <m:e>
                        <m:r>
                          <a:rPr lang="en-US" sz="1800" i="1" dirty="0" smtClean="0">
                            <a:latin typeface="Cambria Math" panose="02040503050406030204" pitchFamily="18" charset="0"/>
                          </a:rPr>
                          <m:t>𝜋</m:t>
                        </m:r>
                      </m:e>
                    </m:d>
                    <m:r>
                      <a:rPr lang="en-US" sz="1800" i="1" dirty="0" smtClean="0">
                        <a:latin typeface="Cambria Math" panose="02040503050406030204" pitchFamily="18" charset="0"/>
                      </a:rPr>
                      <m:t>+</m:t>
                    </m:r>
                    <m:r>
                      <a:rPr lang="en-US" sz="1800" i="1" dirty="0" smtClean="0">
                        <a:latin typeface="Cambria Math" panose="02040503050406030204" pitchFamily="18" charset="0"/>
                      </a:rPr>
                      <m:t>h</m:t>
                    </m:r>
                    <m:d>
                      <m:dPr>
                        <m:ctrlPr>
                          <a:rPr lang="en-US" sz="1800" i="1" dirty="0" smtClean="0">
                            <a:latin typeface="Cambria Math" panose="02040503050406030204" pitchFamily="18" charset="0"/>
                          </a:rPr>
                        </m:ctrlPr>
                      </m:dPr>
                      <m:e>
                        <m:r>
                          <a:rPr lang="en-US" sz="1800" i="1" dirty="0" smtClean="0">
                            <a:latin typeface="Cambria Math" panose="02040503050406030204" pitchFamily="18" charset="0"/>
                          </a:rPr>
                          <m:t>𝑠</m:t>
                        </m:r>
                      </m:e>
                    </m:d>
                    <m:r>
                      <a:rPr lang="en-US" sz="1800" i="1" dirty="0" smtClean="0">
                        <a:latin typeface="Cambria Math" panose="02040503050406030204" pitchFamily="18" charset="0"/>
                      </a:rPr>
                      <m:t>&gt;</m:t>
                    </m:r>
                    <m:sSub>
                      <m:sSubPr>
                        <m:ctrlPr>
                          <a:rPr lang="de-DE" sz="1800" b="0" i="1" dirty="0" smtClean="0">
                            <a:latin typeface="Cambria Math" panose="02040503050406030204" pitchFamily="18" charset="0"/>
                          </a:rPr>
                        </m:ctrlPr>
                      </m:sSubPr>
                      <m:e>
                        <m:r>
                          <a:rPr lang="en-US" sz="1800" i="1" dirty="0" err="1">
                            <a:latin typeface="Cambria Math" panose="02040503050406030204" pitchFamily="18" charset="0"/>
                          </a:rPr>
                          <m:t>𝑐</m:t>
                        </m:r>
                      </m:e>
                      <m:sub>
                        <m:r>
                          <a:rPr lang="de-DE" sz="1800" b="0" i="1" dirty="0" smtClean="0">
                            <a:latin typeface="Cambria Math" panose="02040503050406030204" pitchFamily="18" charset="0"/>
                          </a:rPr>
                          <m:t>𝑚𝑎𝑥</m:t>
                        </m:r>
                      </m:sub>
                    </m:sSub>
                  </m:oMath>
                </a14:m>
                <a:r>
                  <a:rPr lang="en-US" sz="1800" dirty="0"/>
                  <a:t> 		then</a:t>
                </a:r>
                <a:br>
                  <a:rPr lang="en-US" sz="1800" dirty="0"/>
                </a:br>
                <a:r>
                  <a:rPr lang="en-US" sz="1800" dirty="0"/>
                  <a:t>	return </a:t>
                </a:r>
                <a14:m>
                  <m:oMath xmlns:m="http://schemas.openxmlformats.org/officeDocument/2006/math">
                    <m:r>
                      <a:rPr lang="en-US" sz="1800" i="1" dirty="0" smtClean="0">
                        <a:latin typeface="Cambria Math" panose="02040503050406030204" pitchFamily="18" charset="0"/>
                      </a:rPr>
                      <m:t>𝜋</m:t>
                    </m:r>
                  </m:oMath>
                </a14:m>
                <a:endParaRPr lang="en-US" sz="1800" dirty="0"/>
              </a:p>
              <a:p>
                <a:pPr lvl="1">
                  <a:tabLst>
                    <a:tab pos="1084263" algn="l"/>
                  </a:tabLst>
                </a:pPr>
                <a:endParaRPr lang="en-US" sz="1800" dirty="0"/>
              </a:p>
              <a:p>
                <a:pPr lvl="1">
                  <a:tabLst>
                    <a:tab pos="1084263" algn="l"/>
                  </a:tabLst>
                </a:pPr>
                <a:r>
                  <a:rPr lang="en-US" sz="1800" i="1" dirty="0"/>
                  <a:t>length-based cutoff </a:t>
                </a:r>
                <a:r>
                  <a:rPr lang="en-US" sz="1800" dirty="0"/>
                  <a:t>:</a:t>
                </a:r>
                <a:br>
                  <a:rPr lang="en-US" sz="1800" dirty="0"/>
                </a:br>
                <a:br>
                  <a:rPr lang="en-US" sz="1800" dirty="0"/>
                </a:br>
                <a:r>
                  <a:rPr lang="en-US" sz="1800" dirty="0"/>
                  <a:t>if </a:t>
                </a:r>
                <a14:m>
                  <m:oMath xmlns:m="http://schemas.openxmlformats.org/officeDocument/2006/math">
                    <m:r>
                      <a:rPr lang="en-US" sz="1800" i="1" dirty="0" smtClean="0">
                        <a:latin typeface="Cambria Math" panose="02040503050406030204" pitchFamily="18" charset="0"/>
                      </a:rPr>
                      <m:t>|</m:t>
                    </m:r>
                    <m:r>
                      <a:rPr lang="en-US" sz="1800" i="1" dirty="0" smtClean="0">
                        <a:latin typeface="Cambria Math" panose="02040503050406030204" pitchFamily="18" charset="0"/>
                      </a:rPr>
                      <m:t>𝜋</m:t>
                    </m:r>
                    <m:r>
                      <a:rPr lang="en-US" sz="1800" i="1" dirty="0" smtClean="0">
                        <a:latin typeface="Cambria Math" panose="02040503050406030204" pitchFamily="18" charset="0"/>
                      </a:rPr>
                      <m:t>|&gt;</m:t>
                    </m:r>
                    <m:sSub>
                      <m:sSubPr>
                        <m:ctrlPr>
                          <a:rPr lang="de-DE" sz="1800" b="0" i="1" dirty="0" smtClean="0">
                            <a:latin typeface="Cambria Math" panose="02040503050406030204" pitchFamily="18" charset="0"/>
                          </a:rPr>
                        </m:ctrlPr>
                      </m:sSubPr>
                      <m:e>
                        <m:r>
                          <a:rPr lang="en-US" sz="1800" i="1" dirty="0" err="1">
                            <a:latin typeface="Cambria Math" panose="02040503050406030204" pitchFamily="18" charset="0"/>
                          </a:rPr>
                          <m:t>𝑙</m:t>
                        </m:r>
                      </m:e>
                      <m:sub>
                        <m:r>
                          <a:rPr lang="de-DE" sz="1800" b="0" i="1" dirty="0" smtClean="0">
                            <a:latin typeface="Cambria Math" panose="02040503050406030204" pitchFamily="18" charset="0"/>
                          </a:rPr>
                          <m:t>𝑚𝑎𝑥</m:t>
                        </m:r>
                      </m:sub>
                    </m:sSub>
                  </m:oMath>
                </a14:m>
                <a:r>
                  <a:rPr lang="en-US" sz="1800" dirty="0"/>
                  <a:t> then </a:t>
                </a:r>
                <a:br>
                  <a:rPr lang="en-US" sz="1800" dirty="0"/>
                </a:br>
                <a:r>
                  <a:rPr lang="en-US" sz="1800" dirty="0"/>
                  <a:t>	return </a:t>
                </a:r>
                <a14:m>
                  <m:oMath xmlns:m="http://schemas.openxmlformats.org/officeDocument/2006/math">
                    <m:r>
                      <a:rPr lang="en-US" sz="1800" i="1" dirty="0" smtClean="0">
                        <a:latin typeface="Cambria Math" panose="02040503050406030204" pitchFamily="18" charset="0"/>
                      </a:rPr>
                      <m:t>𝜋</m:t>
                    </m:r>
                  </m:oMath>
                </a14:m>
                <a:endParaRPr lang="en-US" sz="1800" dirty="0"/>
              </a:p>
              <a:p>
                <a:pPr lvl="1">
                  <a:tabLst>
                    <a:tab pos="1084263" algn="l"/>
                  </a:tabLst>
                </a:pPr>
                <a:endParaRPr lang="en-US" sz="1800" i="1" dirty="0"/>
              </a:p>
              <a:p>
                <a:pPr lvl="1">
                  <a:tabLst>
                    <a:tab pos="1084263" algn="l"/>
                  </a:tabLst>
                </a:pPr>
                <a:r>
                  <a:rPr lang="en-US" sz="1800" i="1" dirty="0"/>
                  <a:t>time-based cutoff</a:t>
                </a:r>
                <a:r>
                  <a:rPr lang="en-US" sz="1800" dirty="0"/>
                  <a:t>:</a:t>
                </a:r>
                <a:br>
                  <a:rPr lang="en-US" sz="1800" dirty="0"/>
                </a:br>
                <a:br>
                  <a:rPr lang="en-US" sz="1800" dirty="0"/>
                </a:br>
                <a:r>
                  <a:rPr lang="en-US" sz="1800" dirty="0"/>
                  <a:t>if </a:t>
                </a:r>
                <a:r>
                  <a:rPr lang="en-US" sz="1800" dirty="0">
                    <a:latin typeface="Calibri"/>
                    <a:cs typeface="Calibri"/>
                  </a:rPr>
                  <a:t>time-left</a:t>
                </a:r>
                <a:r>
                  <a:rPr lang="en-US" sz="1800" dirty="0"/>
                  <a:t>() = 0 then </a:t>
                </a:r>
                <a:br>
                  <a:rPr lang="en-US" sz="1800" dirty="0"/>
                </a:br>
                <a:r>
                  <a:rPr lang="en-US" sz="1800" dirty="0"/>
                  <a:t>	return </a:t>
                </a:r>
                <a14:m>
                  <m:oMath xmlns:m="http://schemas.openxmlformats.org/officeDocument/2006/math">
                    <m:r>
                      <a:rPr lang="en-US" sz="1800" i="1" dirty="0" smtClean="0">
                        <a:latin typeface="Cambria Math" panose="02040503050406030204" pitchFamily="18" charset="0"/>
                      </a:rPr>
                      <m:t>𝜋</m:t>
                    </m:r>
                  </m:oMath>
                </a14:m>
                <a:endParaRPr lang="en-US" sz="1800"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361613" y="1717589"/>
                <a:ext cx="3644602" cy="4609070"/>
              </a:xfrm>
              <a:blipFill>
                <a:blip r:embed="rId2"/>
                <a:stretch>
                  <a:fillRect l="-3125" t="-1923" b="-1099"/>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04B10BA-3318-B745-B599-8217F2CEA1DA}"/>
              </a:ext>
            </a:extLst>
          </p:cNvPr>
          <p:cNvSpPr>
            <a:spLocks noGrp="1"/>
          </p:cNvSpPr>
          <p:nvPr>
            <p:ph type="sldNum" sz="quarter" idx="12"/>
          </p:nvPr>
        </p:nvSpPr>
        <p:spPr/>
        <p:txBody>
          <a:bodyPr/>
          <a:lstStyle/>
          <a:p>
            <a:fld id="{67C9959E-8E6B-B04C-9955-EA096F41CA7A}" type="slidenum">
              <a:rPr lang="en-GB" smtClean="0"/>
              <a:t>118</a:t>
            </a:fld>
            <a:endParaRPr lang="en-GB"/>
          </a:p>
        </p:txBody>
      </p:sp>
      <p:sp>
        <p:nvSpPr>
          <p:cNvPr id="9" name="Rectangle 8">
            <a:extLst>
              <a:ext uri="{FF2B5EF4-FFF2-40B4-BE49-F238E27FC236}">
                <a16:creationId xmlns:a16="http://schemas.microsoft.com/office/drawing/2014/main" id="{E2A784BE-CEF7-594F-8055-0915DD6777B2}"/>
              </a:ext>
            </a:extLst>
          </p:cNvPr>
          <p:cNvSpPr/>
          <p:nvPr/>
        </p:nvSpPr>
        <p:spPr>
          <a:xfrm>
            <a:off x="4006215" y="1073197"/>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Children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A091FF8E-A8B6-6C4A-8DBA-0DC0D525D2E0}"/>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3656844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0BEB-0A80-A343-BCB8-2CCD7A3964DA}"/>
              </a:ext>
            </a:extLst>
          </p:cNvPr>
          <p:cNvSpPr>
            <a:spLocks noGrp="1"/>
          </p:cNvSpPr>
          <p:nvPr>
            <p:ph type="title"/>
          </p:nvPr>
        </p:nvSpPr>
        <p:spPr/>
        <p:txBody>
          <a:bodyPr anchor="b"/>
          <a:lstStyle/>
          <a:p>
            <a:r>
              <a:rPr lang="en-GB" dirty="0"/>
              <a:t>Partial or Non-optimal </a:t>
            </a:r>
            <a:br>
              <a:rPr lang="en-GB" dirty="0"/>
            </a:br>
            <a:r>
              <a:rPr lang="en-GB" dirty="0"/>
              <a:t>Plans</a:t>
            </a:r>
          </a:p>
        </p:txBody>
      </p:sp>
      <p:sp>
        <p:nvSpPr>
          <p:cNvPr id="3" name="Content Placeholder 2">
            <a:extLst>
              <a:ext uri="{FF2B5EF4-FFF2-40B4-BE49-F238E27FC236}">
                <a16:creationId xmlns:a16="http://schemas.microsoft.com/office/drawing/2014/main" id="{74FF1973-875D-5541-BD15-C715CCFFD7EB}"/>
              </a:ext>
            </a:extLst>
          </p:cNvPr>
          <p:cNvSpPr>
            <a:spLocks noGrp="1"/>
          </p:cNvSpPr>
          <p:nvPr>
            <p:ph sz="half" idx="1"/>
          </p:nvPr>
        </p:nvSpPr>
        <p:spPr/>
        <p:txBody>
          <a:bodyPr>
            <a:normAutofit/>
          </a:bodyPr>
          <a:lstStyle/>
          <a:p>
            <a:r>
              <a:rPr lang="en-GB" dirty="0"/>
              <a:t>Sampling</a:t>
            </a:r>
          </a:p>
          <a:p>
            <a:pPr lvl="1"/>
            <a:r>
              <a:rPr lang="en-GB" dirty="0"/>
              <a:t>Planner is a modified version of greedy algorithm </a:t>
            </a:r>
          </a:p>
          <a:p>
            <a:pPr lvl="1"/>
            <a:r>
              <a:rPr lang="en-GB" dirty="0"/>
              <a:t>Make randomized choice at (</a:t>
            </a:r>
            <a:r>
              <a:rPr lang="en-GB" dirty="0" err="1"/>
              <a:t>i</a:t>
            </a:r>
            <a:r>
              <a:rPr lang="en-GB" dirty="0"/>
              <a:t>)</a:t>
            </a:r>
          </a:p>
          <a:p>
            <a:pPr lvl="1"/>
            <a:r>
              <a:rPr lang="en-GB" dirty="0"/>
              <a:t>Run several times, get several solutions</a:t>
            </a:r>
          </a:p>
          <a:p>
            <a:pPr lvl="1"/>
            <a:r>
              <a:rPr lang="en-GB" dirty="0"/>
              <a:t>Return best one</a:t>
            </a:r>
          </a:p>
          <a:p>
            <a:endParaRPr lang="en-GB" dirty="0"/>
          </a:p>
          <a:p>
            <a:r>
              <a:rPr lang="en-GB" dirty="0"/>
              <a:t>Actor calls the planner repeatedly as it acts</a:t>
            </a:r>
          </a:p>
          <a:p>
            <a:pPr lvl="1"/>
            <a:r>
              <a:rPr lang="en-GB" dirty="0"/>
              <a:t>An analogous technique is used in the game of Go</a:t>
            </a:r>
          </a:p>
          <a:p>
            <a:endParaRPr lang="en-GB" dirty="0"/>
          </a:p>
          <a:p>
            <a:endParaRPr lang="en-GB" dirty="0"/>
          </a:p>
        </p:txBody>
      </p:sp>
      <p:sp>
        <p:nvSpPr>
          <p:cNvPr id="5" name="Slide Number Placeholder 4">
            <a:extLst>
              <a:ext uri="{FF2B5EF4-FFF2-40B4-BE49-F238E27FC236}">
                <a16:creationId xmlns:a16="http://schemas.microsoft.com/office/drawing/2014/main" id="{4CB9139F-1275-7B4F-8579-87706AB4BFB4}"/>
              </a:ext>
            </a:extLst>
          </p:cNvPr>
          <p:cNvSpPr>
            <a:spLocks noGrp="1"/>
          </p:cNvSpPr>
          <p:nvPr>
            <p:ph type="sldNum" sz="quarter" idx="12"/>
          </p:nvPr>
        </p:nvSpPr>
        <p:spPr/>
        <p:txBody>
          <a:bodyPr/>
          <a:lstStyle/>
          <a:p>
            <a:fld id="{67C9959E-8E6B-B04C-9955-EA096F41CA7A}" type="slidenum">
              <a:rPr lang="en-GB" smtClean="0"/>
              <a:t>119</a:t>
            </a:fld>
            <a:endParaRPr lang="en-GB"/>
          </a:p>
        </p:txBody>
      </p:sp>
      <p:sp>
        <p:nvSpPr>
          <p:cNvPr id="6" name="Rectangle 5">
            <a:extLst>
              <a:ext uri="{FF2B5EF4-FFF2-40B4-BE49-F238E27FC236}">
                <a16:creationId xmlns:a16="http://schemas.microsoft.com/office/drawing/2014/main" id="{E1D5355D-D619-5843-A639-5F2AC4E7C71B}"/>
              </a:ext>
            </a:extLst>
          </p:cNvPr>
          <p:cNvSpPr/>
          <p:nvPr/>
        </p:nvSpPr>
        <p:spPr>
          <a:xfrm>
            <a:off x="4378271" y="1073197"/>
            <a:ext cx="4531414" cy="295978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Greedy(Σ,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i="1" dirty="0">
                <a:latin typeface="Courier New" panose="02070309020205020404" pitchFamily="49" charset="0"/>
                <a:cs typeface="Courier New" panose="02070309020205020404" pitchFamily="49" charset="0"/>
              </a:rPr>
              <a:t>,g,Visited</a:t>
            </a:r>
            <a:r>
              <a:rPr lang="en-US" sz="1400" b="1"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a:t>
            </a:r>
            <a:r>
              <a:rPr lang="en-US" sz="1400" dirty="0">
                <a:latin typeface="Courier New" panose="02070309020205020404" pitchFamily="49" charset="0"/>
                <a:cs typeface="Courier New" panose="02070309020205020404" pitchFamily="49" charset="0"/>
              </a:rPr>
              <a:t> and </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 =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p>
          <a:p>
            <a:pPr>
              <a:spcBef>
                <a:spcPts val="200"/>
              </a:spcBef>
              <a:tabLst>
                <a:tab pos="354013" algn="l"/>
                <a:tab pos="708025" algn="l"/>
                <a:tab pos="1062038" algn="l"/>
                <a:tab pos="1416050" algn="l"/>
                <a:tab pos="399097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argmin</a:t>
            </a:r>
            <a:r>
              <a:rPr lang="en-US" sz="1400" i="1" baseline="-25000" dirty="0" err="1">
                <a:latin typeface="Courier New" panose="02070309020205020404" pitchFamily="49" charset="0"/>
                <a:cs typeface="Courier New" panose="02070309020205020404" pitchFamily="49" charset="0"/>
              </a:rPr>
              <a:t>a</a:t>
            </a:r>
            <a:r>
              <a:rPr lang="en-US" sz="1400" baseline="-25000" dirty="0" err="1">
                <a:latin typeface="Courier New" panose="02070309020205020404" pitchFamily="49" charset="0"/>
                <a:cs typeface="Courier New" panose="02070309020205020404" pitchFamily="49" charset="0"/>
              </a:rPr>
              <a:t>∈</a:t>
            </a:r>
            <a:r>
              <a:rPr lang="en-US" sz="1400" i="1" baseline="-25000" dirty="0" err="1">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h(𝛾(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𝜋 ← Greedy(</a:t>
            </a:r>
            <a:r>
              <a:rPr lang="en-US" sz="1400" dirty="0" err="1">
                <a:latin typeface="Courier New" panose="02070309020205020404" pitchFamily="49" charset="0"/>
                <a:cs typeface="Courier New" panose="02070309020205020404" pitchFamily="49" charset="0"/>
              </a:rPr>
              <a:t>Σ</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 ≠ failure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grpSp>
        <p:nvGrpSpPr>
          <p:cNvPr id="97" name="Group 96">
            <a:extLst>
              <a:ext uri="{FF2B5EF4-FFF2-40B4-BE49-F238E27FC236}">
                <a16:creationId xmlns:a16="http://schemas.microsoft.com/office/drawing/2014/main" id="{63CCBCCB-DE97-9245-9535-C957DAB9C3A8}"/>
              </a:ext>
            </a:extLst>
          </p:cNvPr>
          <p:cNvGrpSpPr/>
          <p:nvPr/>
        </p:nvGrpSpPr>
        <p:grpSpPr>
          <a:xfrm>
            <a:off x="4987204" y="4207201"/>
            <a:ext cx="3585744" cy="1969762"/>
            <a:chOff x="5004600" y="3715026"/>
            <a:chExt cx="3585744" cy="1969762"/>
          </a:xfrm>
        </p:grpSpPr>
        <p:cxnSp>
          <p:nvCxnSpPr>
            <p:cNvPr id="13" name="Straight Connector 12">
              <a:extLst>
                <a:ext uri="{FF2B5EF4-FFF2-40B4-BE49-F238E27FC236}">
                  <a16:creationId xmlns:a16="http://schemas.microsoft.com/office/drawing/2014/main" id="{8AF5098D-43D8-1D44-9EF1-064F30D27DEC}"/>
                </a:ext>
              </a:extLst>
            </p:cNvPr>
            <p:cNvCxnSpPr>
              <a:cxnSpLocks/>
            </p:cNvCxnSpPr>
            <p:nvPr/>
          </p:nvCxnSpPr>
          <p:spPr>
            <a:xfrm flipV="1">
              <a:off x="5004600" y="4953930"/>
              <a:ext cx="767241" cy="2340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0BB17B-6EA5-9B4E-BE3A-2E4B9C8FD19A}"/>
                </a:ext>
              </a:extLst>
            </p:cNvPr>
            <p:cNvCxnSpPr>
              <a:cxnSpLocks/>
            </p:cNvCxnSpPr>
            <p:nvPr/>
          </p:nvCxnSpPr>
          <p:spPr>
            <a:xfrm>
              <a:off x="5771841" y="4953930"/>
              <a:ext cx="573230" cy="2340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C9A110-9B84-9D47-95DE-85A2682E36D2}"/>
                </a:ext>
              </a:extLst>
            </p:cNvPr>
            <p:cNvCxnSpPr>
              <a:cxnSpLocks/>
            </p:cNvCxnSpPr>
            <p:nvPr/>
          </p:nvCxnSpPr>
          <p:spPr>
            <a:xfrm>
              <a:off x="6336753" y="5180800"/>
              <a:ext cx="531902" cy="4547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87FD85-6E77-CF49-86AA-D4B09C63A38D}"/>
                </a:ext>
              </a:extLst>
            </p:cNvPr>
            <p:cNvCxnSpPr>
              <a:cxnSpLocks/>
            </p:cNvCxnSpPr>
            <p:nvPr/>
          </p:nvCxnSpPr>
          <p:spPr>
            <a:xfrm flipV="1">
              <a:off x="6857585" y="5131125"/>
              <a:ext cx="688743" cy="941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7D8278-B6A3-1445-8B8F-646600F3A842}"/>
                </a:ext>
              </a:extLst>
            </p:cNvPr>
            <p:cNvSpPr txBox="1"/>
            <p:nvPr/>
          </p:nvSpPr>
          <p:spPr>
            <a:xfrm>
              <a:off x="7048832" y="3715026"/>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cxnSp>
          <p:nvCxnSpPr>
            <p:cNvPr id="30" name="Straight Connector 29">
              <a:extLst>
                <a:ext uri="{FF2B5EF4-FFF2-40B4-BE49-F238E27FC236}">
                  <a16:creationId xmlns:a16="http://schemas.microsoft.com/office/drawing/2014/main" id="{425A0B9F-A438-0E4B-A9A5-5BBFE3AB0A80}"/>
                </a:ext>
              </a:extLst>
            </p:cNvPr>
            <p:cNvCxnSpPr>
              <a:cxnSpLocks/>
            </p:cNvCxnSpPr>
            <p:nvPr/>
          </p:nvCxnSpPr>
          <p:spPr>
            <a:xfrm flipV="1">
              <a:off x="5004600" y="4773479"/>
              <a:ext cx="698776" cy="4144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F52F16-5DF5-114C-9F2F-711EBD0B0E5A}"/>
                </a:ext>
              </a:extLst>
            </p:cNvPr>
            <p:cNvCxnSpPr>
              <a:cxnSpLocks/>
            </p:cNvCxnSpPr>
            <p:nvPr/>
          </p:nvCxnSpPr>
          <p:spPr>
            <a:xfrm flipV="1">
              <a:off x="5695627" y="4722897"/>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6A8230-CEC0-424F-9DD2-08EF2207850C}"/>
                </a:ext>
              </a:extLst>
            </p:cNvPr>
            <p:cNvCxnSpPr>
              <a:cxnSpLocks/>
            </p:cNvCxnSpPr>
            <p:nvPr/>
          </p:nvCxnSpPr>
          <p:spPr>
            <a:xfrm flipV="1">
              <a:off x="6276814" y="4536803"/>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75B385-1D64-C042-B819-522212D69DA7}"/>
                </a:ext>
              </a:extLst>
            </p:cNvPr>
            <p:cNvCxnSpPr>
              <a:cxnSpLocks/>
            </p:cNvCxnSpPr>
            <p:nvPr/>
          </p:nvCxnSpPr>
          <p:spPr>
            <a:xfrm flipV="1">
              <a:off x="6857585" y="4501600"/>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5B7C780-DF02-EC44-8ABB-36835E682CDC}"/>
                </a:ext>
              </a:extLst>
            </p:cNvPr>
            <p:cNvCxnSpPr>
              <a:cxnSpLocks/>
            </p:cNvCxnSpPr>
            <p:nvPr/>
          </p:nvCxnSpPr>
          <p:spPr>
            <a:xfrm>
              <a:off x="5004600" y="5173484"/>
              <a:ext cx="774990" cy="2326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1B14F0-4019-0A47-B4DB-64E12BE94448}"/>
                </a:ext>
              </a:extLst>
            </p:cNvPr>
            <p:cNvCxnSpPr>
              <a:cxnSpLocks/>
            </p:cNvCxnSpPr>
            <p:nvPr/>
          </p:nvCxnSpPr>
          <p:spPr>
            <a:xfrm>
              <a:off x="5771841" y="5405063"/>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4176185-ECCB-A044-B69B-A39021DDD689}"/>
                </a:ext>
              </a:extLst>
            </p:cNvPr>
            <p:cNvCxnSpPr>
              <a:cxnSpLocks/>
            </p:cNvCxnSpPr>
            <p:nvPr/>
          </p:nvCxnSpPr>
          <p:spPr>
            <a:xfrm>
              <a:off x="6362230" y="5463377"/>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985949-B888-6545-BC68-29A29B76138C}"/>
                </a:ext>
              </a:extLst>
            </p:cNvPr>
            <p:cNvCxnSpPr>
              <a:cxnSpLocks/>
            </p:cNvCxnSpPr>
            <p:nvPr/>
          </p:nvCxnSpPr>
          <p:spPr>
            <a:xfrm>
              <a:off x="6954071" y="5649585"/>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6F3FE3A-24C9-744A-AEEE-FB183C161BD6}"/>
                </a:ext>
              </a:extLst>
            </p:cNvPr>
            <p:cNvCxnSpPr>
              <a:cxnSpLocks/>
            </p:cNvCxnSpPr>
            <p:nvPr/>
          </p:nvCxnSpPr>
          <p:spPr>
            <a:xfrm flipV="1">
              <a:off x="6344652" y="4999588"/>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3D1CF85-018C-BE43-A1D3-6DF10ECCCBAB}"/>
                </a:ext>
              </a:extLst>
            </p:cNvPr>
            <p:cNvCxnSpPr>
              <a:cxnSpLocks/>
            </p:cNvCxnSpPr>
            <p:nvPr/>
          </p:nvCxnSpPr>
          <p:spPr>
            <a:xfrm flipV="1">
              <a:off x="6925423" y="4975177"/>
              <a:ext cx="523792" cy="244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2AF2364-C38C-E64B-AB25-C254D2F9E503}"/>
                </a:ext>
              </a:extLst>
            </p:cNvPr>
            <p:cNvCxnSpPr>
              <a:cxnSpLocks/>
            </p:cNvCxnSpPr>
            <p:nvPr/>
          </p:nvCxnSpPr>
          <p:spPr>
            <a:xfrm flipV="1">
              <a:off x="6344652" y="4834032"/>
              <a:ext cx="512933" cy="36110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48B233C-FADA-EC48-89D2-33DB1CAB8E14}"/>
                </a:ext>
              </a:extLst>
            </p:cNvPr>
            <p:cNvCxnSpPr>
              <a:cxnSpLocks/>
            </p:cNvCxnSpPr>
            <p:nvPr/>
          </p:nvCxnSpPr>
          <p:spPr>
            <a:xfrm flipV="1">
              <a:off x="6852431" y="4730959"/>
              <a:ext cx="605297" cy="1000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D70E0E0-D2B5-D543-8EC4-57120927738E}"/>
                </a:ext>
              </a:extLst>
            </p:cNvPr>
            <p:cNvCxnSpPr>
              <a:cxnSpLocks/>
            </p:cNvCxnSpPr>
            <p:nvPr/>
          </p:nvCxnSpPr>
          <p:spPr>
            <a:xfrm>
              <a:off x="6344652" y="5190202"/>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2D34BAA-8265-4C4C-979E-10248490AA24}"/>
                </a:ext>
              </a:extLst>
            </p:cNvPr>
            <p:cNvCxnSpPr>
              <a:cxnSpLocks/>
            </p:cNvCxnSpPr>
            <p:nvPr/>
          </p:nvCxnSpPr>
          <p:spPr>
            <a:xfrm>
              <a:off x="6936493" y="5376410"/>
              <a:ext cx="521235" cy="409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18B08645-4AAE-1E45-A5CD-5BAE837BAEE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82106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Properties of Objects</a:t>
            </a:r>
          </a:p>
        </p:txBody>
      </p:sp>
      <mc:AlternateContent xmlns:mc="http://schemas.openxmlformats.org/markup-compatibility/2006" xmlns:a14="http://schemas.microsoft.com/office/drawing/2010/main">
        <mc:Choice Requires="a14">
          <p:sp>
            <p:nvSpPr>
              <p:cNvPr id="8193" name="Rectangle 3"/>
              <p:cNvSpPr>
                <a:spLocks noGrp="1" noChangeArrowheads="1"/>
              </p:cNvSpPr>
              <p:nvPr>
                <p:ph idx="1"/>
              </p:nvPr>
            </p:nvSpPr>
            <p:spPr/>
            <p:txBody>
              <a:bodyPr>
                <a:normAutofit/>
              </a:bodyPr>
              <a:lstStyle/>
              <a:p>
                <a:r>
                  <a:rPr lang="en-US" dirty="0"/>
                  <a:t>Define ways to represent properties of objects</a:t>
                </a:r>
              </a:p>
              <a:p>
                <a:pPr lvl="1"/>
                <a:r>
                  <a:rPr lang="en-US" dirty="0"/>
                  <a:t>Two kinds of properties: </a:t>
                </a:r>
                <a:r>
                  <a:rPr lang="en-US" dirty="0">
                    <a:solidFill>
                      <a:schemeClr val="accent1"/>
                    </a:solidFill>
                  </a:rPr>
                  <a:t>rigid</a:t>
                </a:r>
                <a:r>
                  <a:rPr lang="en-US" i="1" dirty="0"/>
                  <a:t> </a:t>
                </a:r>
                <a:r>
                  <a:rPr lang="en-US" dirty="0"/>
                  <a:t>and </a:t>
                </a:r>
                <a:r>
                  <a:rPr lang="en-US" dirty="0">
                    <a:solidFill>
                      <a:schemeClr val="accent1"/>
                    </a:solidFill>
                  </a:rPr>
                  <a:t>varying</a:t>
                </a:r>
              </a:p>
              <a:p>
                <a:pPr lvl="1"/>
                <a:r>
                  <a:rPr lang="en-US" dirty="0"/>
                  <a:t>Sets of rigid properties </a:t>
                </a:r>
                <a14:m>
                  <m:oMath xmlns:m="http://schemas.openxmlformats.org/officeDocument/2006/math">
                    <m:r>
                      <a:rPr lang="en-US" i="1" dirty="0" smtClean="0">
                        <a:latin typeface="Cambria Math" panose="02040503050406030204" pitchFamily="18" charset="0"/>
                      </a:rPr>
                      <m:t>𝑅</m:t>
                    </m:r>
                  </m:oMath>
                </a14:m>
                <a:r>
                  <a:rPr lang="en-US" dirty="0"/>
                  <a:t> and varying properties </a:t>
                </a:r>
                <a14:m>
                  <m:oMath xmlns:m="http://schemas.openxmlformats.org/officeDocument/2006/math">
                    <m:r>
                      <a:rPr lang="en-US" i="1" dirty="0" smtClean="0">
                        <a:latin typeface="Cambria Math" panose="02040503050406030204" pitchFamily="18" charset="0"/>
                      </a:rPr>
                      <m:t>𝑋</m:t>
                    </m:r>
                  </m:oMath>
                </a14:m>
                <a:endParaRPr lang="en-US" dirty="0"/>
              </a:p>
              <a:p>
                <a:r>
                  <a:rPr lang="en-US" dirty="0">
                    <a:solidFill>
                      <a:schemeClr val="accent1"/>
                    </a:solidFill>
                  </a:rPr>
                  <a:t>Rigid</a:t>
                </a:r>
                <a:r>
                  <a:rPr lang="en-US" dirty="0"/>
                  <a:t> </a:t>
                </a:r>
                <a:r>
                  <a:rPr lang="en-US" dirty="0">
                    <a:solidFill>
                      <a:schemeClr val="tx1"/>
                    </a:solidFill>
                  </a:rPr>
                  <a:t>property: </a:t>
                </a:r>
                <a14:m>
                  <m:oMath xmlns:m="http://schemas.openxmlformats.org/officeDocument/2006/math">
                    <m:r>
                      <a:rPr lang="en-US" i="1" dirty="0" smtClean="0">
                        <a:solidFill>
                          <a:schemeClr val="tx1"/>
                        </a:solidFill>
                        <a:latin typeface="Cambria Math" panose="02040503050406030204" pitchFamily="18" charset="0"/>
                      </a:rPr>
                      <m:t>𝑛</m:t>
                    </m:r>
                  </m:oMath>
                </a14:m>
                <a:r>
                  <a:rPr lang="en-US" dirty="0">
                    <a:solidFill>
                      <a:schemeClr val="tx1"/>
                    </a:solidFill>
                  </a:rPr>
                  <a:t>-</a:t>
                </a:r>
                <a:r>
                  <a:rPr lang="en-US" dirty="0" err="1">
                    <a:solidFill>
                      <a:schemeClr val="tx1"/>
                    </a:solidFill>
                  </a:rPr>
                  <a:t>ary</a:t>
                </a:r>
                <a:r>
                  <a:rPr lang="en-US" dirty="0">
                    <a:solidFill>
                      <a:schemeClr val="tx1"/>
                    </a:solidFill>
                  </a:rPr>
                  <a:t> relation </a:t>
                </a:r>
                <a14:m>
                  <m:oMath xmlns:m="http://schemas.openxmlformats.org/officeDocument/2006/math">
                    <m:r>
                      <a:rPr lang="en-US" i="1" dirty="0" smtClean="0">
                        <a:solidFill>
                          <a:schemeClr val="tx1"/>
                        </a:solidFill>
                        <a:latin typeface="Cambria Math" panose="02040503050406030204" pitchFamily="18" charset="0"/>
                      </a:rPr>
                      <m:t>𝑟</m:t>
                    </m:r>
                  </m:oMath>
                </a14:m>
                <a:r>
                  <a:rPr lang="en-US" dirty="0">
                    <a:solidFill>
                      <a:schemeClr val="tx1"/>
                    </a:solidFill>
                  </a:rPr>
                  <a:t> over </a:t>
                </a:r>
                <a14:m>
                  <m:oMath xmlns:m="http://schemas.openxmlformats.org/officeDocument/2006/math">
                    <m:r>
                      <a:rPr lang="en-US" i="1" dirty="0" smtClean="0">
                        <a:solidFill>
                          <a:schemeClr val="tx1"/>
                        </a:solidFill>
                        <a:latin typeface="Cambria Math" panose="02040503050406030204" pitchFamily="18" charset="0"/>
                      </a:rPr>
                      <m:t>𝐵</m:t>
                    </m:r>
                  </m:oMath>
                </a14:m>
                <a:endParaRPr lang="en-US" dirty="0">
                  <a:solidFill>
                    <a:schemeClr val="tx1"/>
                  </a:solidFill>
                </a:endParaRPr>
              </a:p>
              <a:p>
                <a:pPr lvl="1"/>
                <a:r>
                  <a:rPr lang="en-US" dirty="0">
                    <a:solidFill>
                      <a:schemeClr val="tx1"/>
                    </a:solidFill>
                  </a:rPr>
                  <a:t>Stays the same in every state</a:t>
                </a:r>
              </a:p>
              <a:p>
                <a:pPr lvl="1"/>
                <a:r>
                  <a:rPr lang="en-US" dirty="0">
                    <a:solidFill>
                      <a:schemeClr val="tx1"/>
                    </a:solidFill>
                  </a:rPr>
                  <a:t>Representation</a:t>
                </a:r>
              </a:p>
              <a:p>
                <a:pPr lvl="2"/>
                <a:r>
                  <a:rPr lang="en-US" dirty="0">
                    <a:solidFill>
                      <a:schemeClr val="tx1"/>
                    </a:solidFill>
                    <a:cs typeface="Times New Roman"/>
                  </a:rPr>
                  <a:t>As a mathematical relation</a:t>
                </a:r>
                <a:endParaRPr lang="en-US" dirty="0">
                  <a:solidFill>
                    <a:schemeClr val="tx1"/>
                  </a:solidFill>
                </a:endParaRPr>
              </a:p>
              <a:p>
                <a:pPr lvl="3"/>
                <a14:m>
                  <m:oMath xmlns:m="http://schemas.openxmlformats.org/officeDocument/2006/math">
                    <m:r>
                      <a:rPr lang="en-US" i="1" dirty="0" smtClean="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 =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cs typeface="Times New Roman"/>
                </a:endParaRPr>
              </a:p>
              <a:p>
                <a:pPr lvl="2">
                  <a:tabLst>
                    <a:tab pos="681038" algn="l"/>
                    <a:tab pos="2514600" algn="l"/>
                  </a:tabLst>
                </a:pPr>
                <a:r>
                  <a:rPr lang="en-US" dirty="0">
                    <a:solidFill>
                      <a:schemeClr val="tx1"/>
                    </a:solidFill>
                  </a:rPr>
                  <a:t>As a set of ground atoms</a:t>
                </a:r>
                <a:endParaRPr lang="en-US" baseline="30000" dirty="0">
                  <a:solidFill>
                    <a:schemeClr val="tx1"/>
                  </a:solidFill>
                </a:endParaRPr>
              </a:p>
              <a:p>
                <a:pPr lvl="3">
                  <a:tabLst>
                    <a:tab pos="681038" algn="l"/>
                    <a:tab pos="2514600" algn="l"/>
                  </a:tabLst>
                </a:pPr>
                <a14:m>
                  <m:oMath xmlns:m="http://schemas.openxmlformats.org/officeDocument/2006/math">
                    <m:r>
                      <a:rPr lang="en-US" i="1" dirty="0" smtClean="0">
                        <a:solidFill>
                          <a:schemeClr val="tx1"/>
                        </a:solidFill>
                        <a:latin typeface="Cambria Math" panose="02040503050406030204" pitchFamily="18" charset="0"/>
                        <a:cs typeface="Calibri"/>
                      </a:rPr>
                      <m:t>𝑎𝑑𝑗</m:t>
                    </m:r>
                    <m:d>
                      <m:dPr>
                        <m:ctrlPr>
                          <a:rPr lang="en-US" i="1" dirty="0" smtClean="0">
                            <a:solidFill>
                              <a:schemeClr val="tx1"/>
                            </a:solidFill>
                            <a:latin typeface="Cambria Math" panose="02040503050406030204" pitchFamily="18" charset="0"/>
                            <a:cs typeface="Calibri"/>
                          </a:rPr>
                        </m:ctrlPr>
                      </m:dPr>
                      <m:e>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2</m:t>
                        </m:r>
                      </m:e>
                    </m:d>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𝑎𝑑𝑗</m:t>
                    </m:r>
                    <m:d>
                      <m:dPr>
                        <m:ctrlPr>
                          <a:rPr lang="en-US" i="1" dirty="0" smtClean="0">
                            <a:solidFill>
                              <a:schemeClr val="tx1"/>
                            </a:solidFill>
                            <a:latin typeface="Cambria Math" panose="02040503050406030204" pitchFamily="18" charset="0"/>
                            <a:cs typeface="Calibri"/>
                          </a:rPr>
                        </m:ctrlPr>
                      </m:dPr>
                      <m:e>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2,</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e>
                    </m:d>
                    <m:r>
                      <a:rPr lang="de-DE" b="0" i="1" dirty="0" smtClean="0">
                        <a:solidFill>
                          <a:schemeClr val="tx1"/>
                        </a:solidFill>
                        <a:latin typeface="Cambria Math" panose="02040503050406030204" pitchFamily="18" charset="0"/>
                        <a:cs typeface="Calibri"/>
                      </a:rPr>
                      <m:t>,</m:t>
                    </m:r>
                  </m:oMath>
                </a14:m>
                <a:br>
                  <a:rPr lang="de-DE" b="0" i="1" dirty="0">
                    <a:solidFill>
                      <a:schemeClr val="tx1"/>
                    </a:solidFill>
                    <a:latin typeface="Cambria Math" panose="02040503050406030204" pitchFamily="18" charset="0"/>
                    <a:cs typeface="Calibri"/>
                  </a:rPr>
                </a:br>
                <a14:m>
                  <m:oMath xmlns:m="http://schemas.openxmlformats.org/officeDocument/2006/math">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3), </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3,</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oMath>
                </a14:m>
                <a:r>
                  <a:rPr lang="en-US" dirty="0">
                    <a:solidFill>
                      <a:schemeClr val="tx1"/>
                    </a:solidFill>
                    <a:cs typeface="Calibri"/>
                  </a:rPr>
                  <a:t>  </a:t>
                </a:r>
              </a:p>
            </p:txBody>
          </p:sp>
        </mc:Choice>
        <mc:Fallback xmlns="">
          <p:sp>
            <p:nvSpPr>
              <p:cNvPr id="8193" name="Rectangle 3"/>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1846A03C-95D9-AD49-940D-BAC372203F3E}"/>
              </a:ext>
            </a:extLst>
          </p:cNvPr>
          <p:cNvSpPr>
            <a:spLocks noGrp="1"/>
          </p:cNvSpPr>
          <p:nvPr>
            <p:ph type="sldNum" sz="quarter" idx="12"/>
          </p:nvPr>
        </p:nvSpPr>
        <p:spPr/>
        <p:txBody>
          <a:bodyPr/>
          <a:lstStyle/>
          <a:p>
            <a:fld id="{67C9959E-8E6B-B04C-9955-EA096F41CA7A}" type="slidenum">
              <a:rPr lang="en-GB" smtClean="0"/>
              <a:t>12</a:t>
            </a:fld>
            <a:endParaRPr lang="en-GB"/>
          </a:p>
        </p:txBody>
      </p:sp>
      <p:grpSp>
        <p:nvGrpSpPr>
          <p:cNvPr id="79" name="Group 78">
            <a:extLst>
              <a:ext uri="{FF2B5EF4-FFF2-40B4-BE49-F238E27FC236}">
                <a16:creationId xmlns:a16="http://schemas.microsoft.com/office/drawing/2014/main" id="{2916B105-B123-0E4E-8CB6-191A231695F4}"/>
              </a:ext>
            </a:extLst>
          </p:cNvPr>
          <p:cNvGrpSpPr/>
          <p:nvPr/>
        </p:nvGrpSpPr>
        <p:grpSpPr>
          <a:xfrm>
            <a:off x="4762611" y="4689876"/>
            <a:ext cx="4021389" cy="1354874"/>
            <a:chOff x="4198596" y="2859146"/>
            <a:chExt cx="4021389" cy="1354874"/>
          </a:xfrm>
        </p:grpSpPr>
        <p:sp>
          <p:nvSpPr>
            <p:cNvPr id="80" name="Rectangle 891">
              <a:extLst>
                <a:ext uri="{FF2B5EF4-FFF2-40B4-BE49-F238E27FC236}">
                  <a16:creationId xmlns:a16="http://schemas.microsoft.com/office/drawing/2014/main" id="{C14DC122-5595-EB42-A8BE-97229FCB6B11}"/>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81" name="Rectangle 891">
              <a:extLst>
                <a:ext uri="{FF2B5EF4-FFF2-40B4-BE49-F238E27FC236}">
                  <a16:creationId xmlns:a16="http://schemas.microsoft.com/office/drawing/2014/main" id="{53580BAA-6873-EB4E-AED8-37D5AD76ECB2}"/>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82" name="Group 81">
              <a:extLst>
                <a:ext uri="{FF2B5EF4-FFF2-40B4-BE49-F238E27FC236}">
                  <a16:creationId xmlns:a16="http://schemas.microsoft.com/office/drawing/2014/main" id="{DE99E55A-E321-5547-AF42-7FE0524548D5}"/>
                </a:ext>
              </a:extLst>
            </p:cNvPr>
            <p:cNvGrpSpPr/>
            <p:nvPr/>
          </p:nvGrpSpPr>
          <p:grpSpPr>
            <a:xfrm>
              <a:off x="4728546" y="2859146"/>
              <a:ext cx="1748270" cy="801164"/>
              <a:chOff x="1152149" y="2292224"/>
              <a:chExt cx="2428155" cy="1112728"/>
            </a:xfrm>
          </p:grpSpPr>
          <p:sp>
            <p:nvSpPr>
              <p:cNvPr id="147" name="Line 853">
                <a:extLst>
                  <a:ext uri="{FF2B5EF4-FFF2-40B4-BE49-F238E27FC236}">
                    <a16:creationId xmlns:a16="http://schemas.microsoft.com/office/drawing/2014/main" id="{EF57D563-5003-0A44-93DF-86A4F72C29EA}"/>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148" name="Straight Connector 147">
                <a:extLst>
                  <a:ext uri="{FF2B5EF4-FFF2-40B4-BE49-F238E27FC236}">
                    <a16:creationId xmlns:a16="http://schemas.microsoft.com/office/drawing/2014/main" id="{495CA452-12A9-644B-B33C-2EDF0FAFD0EE}"/>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9" name="Freeform 860">
                <a:extLst>
                  <a:ext uri="{FF2B5EF4-FFF2-40B4-BE49-F238E27FC236}">
                    <a16:creationId xmlns:a16="http://schemas.microsoft.com/office/drawing/2014/main" id="{F869B8BB-1799-D347-81B8-EF7B9FB5FE0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Freeform 860">
                <a:extLst>
                  <a:ext uri="{FF2B5EF4-FFF2-40B4-BE49-F238E27FC236}">
                    <a16:creationId xmlns:a16="http://schemas.microsoft.com/office/drawing/2014/main" id="{36B2D488-1D1E-E54C-842E-A33D8B55E26E}"/>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3" name="Straight Connector 82">
              <a:extLst>
                <a:ext uri="{FF2B5EF4-FFF2-40B4-BE49-F238E27FC236}">
                  <a16:creationId xmlns:a16="http://schemas.microsoft.com/office/drawing/2014/main" id="{E7179B8D-5E49-074F-A761-DE9B56C3DFC9}"/>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Freeform 860">
              <a:extLst>
                <a:ext uri="{FF2B5EF4-FFF2-40B4-BE49-F238E27FC236}">
                  <a16:creationId xmlns:a16="http://schemas.microsoft.com/office/drawing/2014/main" id="{88E45896-5BBB-DB40-85A3-3B22AA3E80D5}"/>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Freeform 860">
              <a:extLst>
                <a:ext uri="{FF2B5EF4-FFF2-40B4-BE49-F238E27FC236}">
                  <a16:creationId xmlns:a16="http://schemas.microsoft.com/office/drawing/2014/main" id="{03D40CCD-CF5C-9E4F-9DD5-00509AFC1C95}"/>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6" name="Line 853">
              <a:extLst>
                <a:ext uri="{FF2B5EF4-FFF2-40B4-BE49-F238E27FC236}">
                  <a16:creationId xmlns:a16="http://schemas.microsoft.com/office/drawing/2014/main" id="{231A69EF-1F91-AE44-9073-F2FA637B4AFC}"/>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87" name="Line 853">
              <a:extLst>
                <a:ext uri="{FF2B5EF4-FFF2-40B4-BE49-F238E27FC236}">
                  <a16:creationId xmlns:a16="http://schemas.microsoft.com/office/drawing/2014/main" id="{8D4ABFDC-8CDA-5B48-85C6-A69648EC19E2}"/>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88" name="Line 853">
              <a:extLst>
                <a:ext uri="{FF2B5EF4-FFF2-40B4-BE49-F238E27FC236}">
                  <a16:creationId xmlns:a16="http://schemas.microsoft.com/office/drawing/2014/main" id="{4768FEA7-4756-D34B-BB0D-34A335EE45C2}"/>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89" name="Group 88">
              <a:extLst>
                <a:ext uri="{FF2B5EF4-FFF2-40B4-BE49-F238E27FC236}">
                  <a16:creationId xmlns:a16="http://schemas.microsoft.com/office/drawing/2014/main" id="{A9BF903F-2E23-EC4C-8FBE-4325CCB77B11}"/>
                </a:ext>
              </a:extLst>
            </p:cNvPr>
            <p:cNvGrpSpPr/>
            <p:nvPr/>
          </p:nvGrpSpPr>
          <p:grpSpPr>
            <a:xfrm>
              <a:off x="4851800" y="2923197"/>
              <a:ext cx="1203321" cy="1021208"/>
              <a:chOff x="3906167" y="3324390"/>
              <a:chExt cx="1671281" cy="1418344"/>
            </a:xfrm>
            <a:solidFill>
              <a:srgbClr val="93D2FE"/>
            </a:solidFill>
          </p:grpSpPr>
          <p:sp>
            <p:nvSpPr>
              <p:cNvPr id="123" name="Oval 859">
                <a:extLst>
                  <a:ext uri="{FF2B5EF4-FFF2-40B4-BE49-F238E27FC236}">
                    <a16:creationId xmlns:a16="http://schemas.microsoft.com/office/drawing/2014/main" id="{94EA8F80-E234-6B49-8785-F39A9FECC20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1">
                <a:extLst>
                  <a:ext uri="{FF2B5EF4-FFF2-40B4-BE49-F238E27FC236}">
                    <a16:creationId xmlns:a16="http://schemas.microsoft.com/office/drawing/2014/main" id="{5D68614F-BFE0-D849-892A-7D264B6950D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2">
                <a:extLst>
                  <a:ext uri="{FF2B5EF4-FFF2-40B4-BE49-F238E27FC236}">
                    <a16:creationId xmlns:a16="http://schemas.microsoft.com/office/drawing/2014/main" id="{FB1425A2-D4FE-7448-8120-355189B30EF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3">
                <a:extLst>
                  <a:ext uri="{FF2B5EF4-FFF2-40B4-BE49-F238E27FC236}">
                    <a16:creationId xmlns:a16="http://schemas.microsoft.com/office/drawing/2014/main" id="{A2DB9167-5655-9344-A2F1-507CA75A38E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3">
                <a:extLst>
                  <a:ext uri="{FF2B5EF4-FFF2-40B4-BE49-F238E27FC236}">
                    <a16:creationId xmlns:a16="http://schemas.microsoft.com/office/drawing/2014/main" id="{21A72746-9BBE-6F46-98B3-3AE5DB092D5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8" name="Group 127">
                <a:extLst>
                  <a:ext uri="{FF2B5EF4-FFF2-40B4-BE49-F238E27FC236}">
                    <a16:creationId xmlns:a16="http://schemas.microsoft.com/office/drawing/2014/main" id="{4FF71D24-51BD-A34C-9146-0204E3BE4A4F}"/>
                  </a:ext>
                </a:extLst>
              </p:cNvPr>
              <p:cNvGrpSpPr/>
              <p:nvPr/>
            </p:nvGrpSpPr>
            <p:grpSpPr>
              <a:xfrm>
                <a:off x="3906167" y="4047050"/>
                <a:ext cx="1671281" cy="539042"/>
                <a:chOff x="1320274" y="4580303"/>
                <a:chExt cx="1671281" cy="467246"/>
              </a:xfrm>
              <a:grpFill/>
            </p:grpSpPr>
            <p:sp>
              <p:nvSpPr>
                <p:cNvPr id="143" name="Freeform 860">
                  <a:extLst>
                    <a:ext uri="{FF2B5EF4-FFF2-40B4-BE49-F238E27FC236}">
                      <a16:creationId xmlns:a16="http://schemas.microsoft.com/office/drawing/2014/main" id="{AA4DA46D-23BA-CA4B-81D8-E6FEF9CF7CF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4" name="Rectangle 864">
                  <a:extLst>
                    <a:ext uri="{FF2B5EF4-FFF2-40B4-BE49-F238E27FC236}">
                      <a16:creationId xmlns:a16="http://schemas.microsoft.com/office/drawing/2014/main" id="{9291DBC1-A193-EE45-AE02-EEEE7442E0E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45" name="Freeform 865">
                  <a:extLst>
                    <a:ext uri="{FF2B5EF4-FFF2-40B4-BE49-F238E27FC236}">
                      <a16:creationId xmlns:a16="http://schemas.microsoft.com/office/drawing/2014/main" id="{8D85505A-7DED-4E45-93A0-3A352798068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6" name="Freeform 866">
                  <a:extLst>
                    <a:ext uri="{FF2B5EF4-FFF2-40B4-BE49-F238E27FC236}">
                      <a16:creationId xmlns:a16="http://schemas.microsoft.com/office/drawing/2014/main" id="{F853CFA5-7306-BC48-BC12-782E55D909C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9" name="Group 128">
                <a:extLst>
                  <a:ext uri="{FF2B5EF4-FFF2-40B4-BE49-F238E27FC236}">
                    <a16:creationId xmlns:a16="http://schemas.microsoft.com/office/drawing/2014/main" id="{059E34DF-2B29-AA45-96BD-3D0F38E44E47}"/>
                  </a:ext>
                </a:extLst>
              </p:cNvPr>
              <p:cNvGrpSpPr/>
              <p:nvPr/>
            </p:nvGrpSpPr>
            <p:grpSpPr>
              <a:xfrm>
                <a:off x="4596370" y="3324390"/>
                <a:ext cx="552654" cy="1188720"/>
                <a:chOff x="1823226" y="3235632"/>
                <a:chExt cx="552654" cy="1188720"/>
              </a:xfrm>
              <a:grpFill/>
            </p:grpSpPr>
            <p:sp>
              <p:nvSpPr>
                <p:cNvPr id="130" name="Oval 878">
                  <a:extLst>
                    <a:ext uri="{FF2B5EF4-FFF2-40B4-BE49-F238E27FC236}">
                      <a16:creationId xmlns:a16="http://schemas.microsoft.com/office/drawing/2014/main" id="{7203D661-FBCE-8249-898A-9CC9FC3B5250}"/>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Rectangle 880">
                  <a:extLst>
                    <a:ext uri="{FF2B5EF4-FFF2-40B4-BE49-F238E27FC236}">
                      <a16:creationId xmlns:a16="http://schemas.microsoft.com/office/drawing/2014/main" id="{A3C413C3-7664-E648-AFEC-724A3B9105A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2" name="Oval 878">
                  <a:extLst>
                    <a:ext uri="{FF2B5EF4-FFF2-40B4-BE49-F238E27FC236}">
                      <a16:creationId xmlns:a16="http://schemas.microsoft.com/office/drawing/2014/main" id="{4EDC884C-5964-3E41-B440-B671466E3E5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1">
                  <a:extLst>
                    <a:ext uri="{FF2B5EF4-FFF2-40B4-BE49-F238E27FC236}">
                      <a16:creationId xmlns:a16="http://schemas.microsoft.com/office/drawing/2014/main" id="{4A0C42A1-69B2-9246-9911-E6159C5C6EF7}"/>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4" name="Line 882">
                  <a:extLst>
                    <a:ext uri="{FF2B5EF4-FFF2-40B4-BE49-F238E27FC236}">
                      <a16:creationId xmlns:a16="http://schemas.microsoft.com/office/drawing/2014/main" id="{EAA369E7-D0CD-2947-9E75-95DD326848F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5" name="Rectangle 880">
                  <a:extLst>
                    <a:ext uri="{FF2B5EF4-FFF2-40B4-BE49-F238E27FC236}">
                      <a16:creationId xmlns:a16="http://schemas.microsoft.com/office/drawing/2014/main" id="{16E8BB5F-FA7E-7448-BE80-1BA58B3BEE2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6" name="Oval 878">
                  <a:extLst>
                    <a:ext uri="{FF2B5EF4-FFF2-40B4-BE49-F238E27FC236}">
                      <a16:creationId xmlns:a16="http://schemas.microsoft.com/office/drawing/2014/main" id="{B4CAB188-4954-BA43-9EDE-F149C342CB4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7" name="Line 882">
                  <a:extLst>
                    <a:ext uri="{FF2B5EF4-FFF2-40B4-BE49-F238E27FC236}">
                      <a16:creationId xmlns:a16="http://schemas.microsoft.com/office/drawing/2014/main" id="{0742091C-3E84-7B47-8F9A-CB763C85353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8" name="Line 882">
                  <a:extLst>
                    <a:ext uri="{FF2B5EF4-FFF2-40B4-BE49-F238E27FC236}">
                      <a16:creationId xmlns:a16="http://schemas.microsoft.com/office/drawing/2014/main" id="{5290CA26-CA87-B146-8972-A23A4D8AEC5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9" name="Line 884">
                  <a:extLst>
                    <a:ext uri="{FF2B5EF4-FFF2-40B4-BE49-F238E27FC236}">
                      <a16:creationId xmlns:a16="http://schemas.microsoft.com/office/drawing/2014/main" id="{DDC82A6A-0100-C948-B010-F888583C2AF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40" name="Oval 885">
                  <a:extLst>
                    <a:ext uri="{FF2B5EF4-FFF2-40B4-BE49-F238E27FC236}">
                      <a16:creationId xmlns:a16="http://schemas.microsoft.com/office/drawing/2014/main" id="{0C271C51-B279-C54B-960C-BB16A43B4B8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1">
                  <a:extLst>
                    <a:ext uri="{FF2B5EF4-FFF2-40B4-BE49-F238E27FC236}">
                      <a16:creationId xmlns:a16="http://schemas.microsoft.com/office/drawing/2014/main" id="{70FC58F4-506B-2C43-A389-C655D6CA9A8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2" name="Line 882">
                  <a:extLst>
                    <a:ext uri="{FF2B5EF4-FFF2-40B4-BE49-F238E27FC236}">
                      <a16:creationId xmlns:a16="http://schemas.microsoft.com/office/drawing/2014/main" id="{44D8D308-7095-5E4C-B29F-CF508522553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0" name="Group 89">
              <a:extLst>
                <a:ext uri="{FF2B5EF4-FFF2-40B4-BE49-F238E27FC236}">
                  <a16:creationId xmlns:a16="http://schemas.microsoft.com/office/drawing/2014/main" id="{E0CCC0E7-1FF4-9240-A3AF-98F67AA31B71}"/>
                </a:ext>
              </a:extLst>
            </p:cNvPr>
            <p:cNvGrpSpPr/>
            <p:nvPr/>
          </p:nvGrpSpPr>
          <p:grpSpPr>
            <a:xfrm>
              <a:off x="4272198" y="3826579"/>
              <a:ext cx="538242" cy="343668"/>
              <a:chOff x="1012668" y="989071"/>
              <a:chExt cx="747559" cy="477316"/>
            </a:xfrm>
          </p:grpSpPr>
          <p:sp>
            <p:nvSpPr>
              <p:cNvPr id="120" name="Line 853">
                <a:extLst>
                  <a:ext uri="{FF2B5EF4-FFF2-40B4-BE49-F238E27FC236}">
                    <a16:creationId xmlns:a16="http://schemas.microsoft.com/office/drawing/2014/main" id="{B5953DDD-2FE4-D741-AEA3-C83AEB91913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21" name="Rectangle 873">
                <a:extLst>
                  <a:ext uri="{FF2B5EF4-FFF2-40B4-BE49-F238E27FC236}">
                    <a16:creationId xmlns:a16="http://schemas.microsoft.com/office/drawing/2014/main" id="{24CCFE4A-9C52-564C-99FD-CA32D30D0D8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22" name="Freeform 875">
                <a:extLst>
                  <a:ext uri="{FF2B5EF4-FFF2-40B4-BE49-F238E27FC236}">
                    <a16:creationId xmlns:a16="http://schemas.microsoft.com/office/drawing/2014/main" id="{F4B5F69A-D0B0-A24B-85DB-2D5568A3D08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1" name="Group 90">
              <a:extLst>
                <a:ext uri="{FF2B5EF4-FFF2-40B4-BE49-F238E27FC236}">
                  <a16:creationId xmlns:a16="http://schemas.microsoft.com/office/drawing/2014/main" id="{A02F0712-4E4D-B44B-9D32-3D9E8848420B}"/>
                </a:ext>
              </a:extLst>
            </p:cNvPr>
            <p:cNvGrpSpPr/>
            <p:nvPr/>
          </p:nvGrpSpPr>
          <p:grpSpPr>
            <a:xfrm>
              <a:off x="7016664" y="2938828"/>
              <a:ext cx="1203321" cy="1021208"/>
              <a:chOff x="3906167" y="3324390"/>
              <a:chExt cx="1671281" cy="1418344"/>
            </a:xfrm>
            <a:solidFill>
              <a:srgbClr val="93D2FE"/>
            </a:solidFill>
          </p:grpSpPr>
          <p:sp>
            <p:nvSpPr>
              <p:cNvPr id="96" name="Oval 859">
                <a:extLst>
                  <a:ext uri="{FF2B5EF4-FFF2-40B4-BE49-F238E27FC236}">
                    <a16:creationId xmlns:a16="http://schemas.microsoft.com/office/drawing/2014/main" id="{41170F94-60AC-6547-BE71-9A135F34500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7" name="Oval 861">
                <a:extLst>
                  <a:ext uri="{FF2B5EF4-FFF2-40B4-BE49-F238E27FC236}">
                    <a16:creationId xmlns:a16="http://schemas.microsoft.com/office/drawing/2014/main" id="{5E7E45B5-7061-9642-A9BE-23B23D462EC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Oval 862">
                <a:extLst>
                  <a:ext uri="{FF2B5EF4-FFF2-40B4-BE49-F238E27FC236}">
                    <a16:creationId xmlns:a16="http://schemas.microsoft.com/office/drawing/2014/main" id="{A62A7763-0078-3945-B04D-3BA5333B4B9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Oval 863">
                <a:extLst>
                  <a:ext uri="{FF2B5EF4-FFF2-40B4-BE49-F238E27FC236}">
                    <a16:creationId xmlns:a16="http://schemas.microsoft.com/office/drawing/2014/main" id="{777F6188-8885-7348-A6FE-27D971B33C8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3">
                <a:extLst>
                  <a:ext uri="{FF2B5EF4-FFF2-40B4-BE49-F238E27FC236}">
                    <a16:creationId xmlns:a16="http://schemas.microsoft.com/office/drawing/2014/main" id="{675762B4-9670-404A-B95D-A7EB2E8888B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1" name="Group 100">
                <a:extLst>
                  <a:ext uri="{FF2B5EF4-FFF2-40B4-BE49-F238E27FC236}">
                    <a16:creationId xmlns:a16="http://schemas.microsoft.com/office/drawing/2014/main" id="{F7DF9852-9E7E-6E4E-9E48-645467655566}"/>
                  </a:ext>
                </a:extLst>
              </p:cNvPr>
              <p:cNvGrpSpPr/>
              <p:nvPr/>
            </p:nvGrpSpPr>
            <p:grpSpPr>
              <a:xfrm>
                <a:off x="3906167" y="4047050"/>
                <a:ext cx="1671281" cy="539042"/>
                <a:chOff x="1320274" y="4580303"/>
                <a:chExt cx="1671281" cy="467246"/>
              </a:xfrm>
              <a:grpFill/>
            </p:grpSpPr>
            <p:sp>
              <p:nvSpPr>
                <p:cNvPr id="116" name="Freeform 860">
                  <a:extLst>
                    <a:ext uri="{FF2B5EF4-FFF2-40B4-BE49-F238E27FC236}">
                      <a16:creationId xmlns:a16="http://schemas.microsoft.com/office/drawing/2014/main" id="{15B3A593-BABE-BA41-80AA-ED22A338A22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Rectangle 864">
                  <a:extLst>
                    <a:ext uri="{FF2B5EF4-FFF2-40B4-BE49-F238E27FC236}">
                      <a16:creationId xmlns:a16="http://schemas.microsoft.com/office/drawing/2014/main" id="{7A082BA5-FDAD-A84D-BD69-351BB2D11D9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18" name="Freeform 865">
                  <a:extLst>
                    <a:ext uri="{FF2B5EF4-FFF2-40B4-BE49-F238E27FC236}">
                      <a16:creationId xmlns:a16="http://schemas.microsoft.com/office/drawing/2014/main" id="{B0E9FE1A-EFAF-1441-AE56-AC6A8BA27EB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Freeform 866">
                  <a:extLst>
                    <a:ext uri="{FF2B5EF4-FFF2-40B4-BE49-F238E27FC236}">
                      <a16:creationId xmlns:a16="http://schemas.microsoft.com/office/drawing/2014/main" id="{B09A6B1F-41B6-2541-B967-9342018A65B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2" name="Group 101">
                <a:extLst>
                  <a:ext uri="{FF2B5EF4-FFF2-40B4-BE49-F238E27FC236}">
                    <a16:creationId xmlns:a16="http://schemas.microsoft.com/office/drawing/2014/main" id="{5BAEE1DA-9747-C640-B82E-ADFEA891DBFB}"/>
                  </a:ext>
                </a:extLst>
              </p:cNvPr>
              <p:cNvGrpSpPr/>
              <p:nvPr/>
            </p:nvGrpSpPr>
            <p:grpSpPr>
              <a:xfrm>
                <a:off x="4596370" y="3324390"/>
                <a:ext cx="552654" cy="1188720"/>
                <a:chOff x="1823226" y="3235632"/>
                <a:chExt cx="552654" cy="1188720"/>
              </a:xfrm>
              <a:grpFill/>
            </p:grpSpPr>
            <p:sp>
              <p:nvSpPr>
                <p:cNvPr id="103" name="Oval 878">
                  <a:extLst>
                    <a:ext uri="{FF2B5EF4-FFF2-40B4-BE49-F238E27FC236}">
                      <a16:creationId xmlns:a16="http://schemas.microsoft.com/office/drawing/2014/main" id="{E92979E4-1A8D-9F43-BED5-4715EE90532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4" name="Rectangle 880">
                  <a:extLst>
                    <a:ext uri="{FF2B5EF4-FFF2-40B4-BE49-F238E27FC236}">
                      <a16:creationId xmlns:a16="http://schemas.microsoft.com/office/drawing/2014/main" id="{5FC2B77F-1544-9E49-9B7B-4FE617E8408E}"/>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5" name="Oval 878">
                  <a:extLst>
                    <a:ext uri="{FF2B5EF4-FFF2-40B4-BE49-F238E27FC236}">
                      <a16:creationId xmlns:a16="http://schemas.microsoft.com/office/drawing/2014/main" id="{B80F098C-4103-E841-915F-8C4B6156D39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6" name="Line 881">
                  <a:extLst>
                    <a:ext uri="{FF2B5EF4-FFF2-40B4-BE49-F238E27FC236}">
                      <a16:creationId xmlns:a16="http://schemas.microsoft.com/office/drawing/2014/main" id="{D0B0016A-4425-CF45-98D7-9227CC45E8F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7" name="Line 882">
                  <a:extLst>
                    <a:ext uri="{FF2B5EF4-FFF2-40B4-BE49-F238E27FC236}">
                      <a16:creationId xmlns:a16="http://schemas.microsoft.com/office/drawing/2014/main" id="{E98ED545-40D6-124C-86ED-65DF084690FF}"/>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8" name="Rectangle 880">
                  <a:extLst>
                    <a:ext uri="{FF2B5EF4-FFF2-40B4-BE49-F238E27FC236}">
                      <a16:creationId xmlns:a16="http://schemas.microsoft.com/office/drawing/2014/main" id="{8E25ACA5-8FC3-5848-A4B3-D0C23DFE221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9" name="Oval 878">
                  <a:extLst>
                    <a:ext uri="{FF2B5EF4-FFF2-40B4-BE49-F238E27FC236}">
                      <a16:creationId xmlns:a16="http://schemas.microsoft.com/office/drawing/2014/main" id="{F0FC8FAF-B1CA-AB4C-9E42-C9137D952FE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0" name="Line 882">
                  <a:extLst>
                    <a:ext uri="{FF2B5EF4-FFF2-40B4-BE49-F238E27FC236}">
                      <a16:creationId xmlns:a16="http://schemas.microsoft.com/office/drawing/2014/main" id="{9EF96B43-2AFC-F54C-9357-9FF67CB1B1D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1" name="Line 882">
                  <a:extLst>
                    <a:ext uri="{FF2B5EF4-FFF2-40B4-BE49-F238E27FC236}">
                      <a16:creationId xmlns:a16="http://schemas.microsoft.com/office/drawing/2014/main" id="{3665966B-1934-C847-A74D-48E99CF90B4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2" name="Line 884">
                  <a:extLst>
                    <a:ext uri="{FF2B5EF4-FFF2-40B4-BE49-F238E27FC236}">
                      <a16:creationId xmlns:a16="http://schemas.microsoft.com/office/drawing/2014/main" id="{B0D15A78-E476-8C4D-BB80-760A537AA33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13" name="Oval 885">
                  <a:extLst>
                    <a:ext uri="{FF2B5EF4-FFF2-40B4-BE49-F238E27FC236}">
                      <a16:creationId xmlns:a16="http://schemas.microsoft.com/office/drawing/2014/main" id="{4DDF263B-EFD2-FD47-AA07-91E26C2F3B5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4" name="Line 881">
                  <a:extLst>
                    <a:ext uri="{FF2B5EF4-FFF2-40B4-BE49-F238E27FC236}">
                      <a16:creationId xmlns:a16="http://schemas.microsoft.com/office/drawing/2014/main" id="{57B385CA-694F-504B-ABF0-0C937B5269E4}"/>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5" name="Line 882">
                  <a:extLst>
                    <a:ext uri="{FF2B5EF4-FFF2-40B4-BE49-F238E27FC236}">
                      <a16:creationId xmlns:a16="http://schemas.microsoft.com/office/drawing/2014/main" id="{1A0F30BE-BD7D-AA4F-B863-83076D66081D}"/>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2" name="Group 91">
              <a:extLst>
                <a:ext uri="{FF2B5EF4-FFF2-40B4-BE49-F238E27FC236}">
                  <a16:creationId xmlns:a16="http://schemas.microsoft.com/office/drawing/2014/main" id="{DD4B489A-654C-7E49-917C-05B9B0CE6D08}"/>
                </a:ext>
              </a:extLst>
            </p:cNvPr>
            <p:cNvGrpSpPr/>
            <p:nvPr/>
          </p:nvGrpSpPr>
          <p:grpSpPr>
            <a:xfrm>
              <a:off x="6397985" y="3842210"/>
              <a:ext cx="538242" cy="343668"/>
              <a:chOff x="1012668" y="989071"/>
              <a:chExt cx="747559" cy="477316"/>
            </a:xfrm>
          </p:grpSpPr>
          <p:sp>
            <p:nvSpPr>
              <p:cNvPr id="93" name="Line 853">
                <a:extLst>
                  <a:ext uri="{FF2B5EF4-FFF2-40B4-BE49-F238E27FC236}">
                    <a16:creationId xmlns:a16="http://schemas.microsoft.com/office/drawing/2014/main" id="{4D058ADB-B1B0-CC4F-9A43-7FD7E6B3045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94" name="Rectangle 873">
                <a:extLst>
                  <a:ext uri="{FF2B5EF4-FFF2-40B4-BE49-F238E27FC236}">
                    <a16:creationId xmlns:a16="http://schemas.microsoft.com/office/drawing/2014/main" id="{E5AAC68D-EA7B-004C-83E0-53AA24EA844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95" name="Freeform 875">
                <a:extLst>
                  <a:ext uri="{FF2B5EF4-FFF2-40B4-BE49-F238E27FC236}">
                    <a16:creationId xmlns:a16="http://schemas.microsoft.com/office/drawing/2014/main" id="{9498D054-47E9-C442-9880-2CCF3DC6317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3" name="Date Placeholder 2">
            <a:extLst>
              <a:ext uri="{FF2B5EF4-FFF2-40B4-BE49-F238E27FC236}">
                <a16:creationId xmlns:a16="http://schemas.microsoft.com/office/drawing/2014/main" id="{1B6C7B12-4169-4E46-A1E2-395EB54EF867}"/>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1127132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17270-4672-1A41-81E5-52AA0E7AA673}"/>
              </a:ext>
            </a:extLst>
          </p:cNvPr>
          <p:cNvSpPr>
            <a:spLocks noGrp="1"/>
          </p:cNvSpPr>
          <p:nvPr>
            <p:ph type="title"/>
          </p:nvPr>
        </p:nvSpPr>
        <p:spPr/>
        <p:txBody>
          <a:bodyPr/>
          <a:lstStyle/>
          <a:p>
            <a:r>
              <a:rPr lang="en-GB" dirty="0"/>
              <a:t>Intermediate Summary</a:t>
            </a:r>
          </a:p>
        </p:txBody>
      </p:sp>
      <p:sp>
        <p:nvSpPr>
          <p:cNvPr id="7" name="Content Placeholder 6">
            <a:extLst>
              <a:ext uri="{FF2B5EF4-FFF2-40B4-BE49-F238E27FC236}">
                <a16:creationId xmlns:a16="http://schemas.microsoft.com/office/drawing/2014/main" id="{3097CF7B-7F96-D34A-9B5D-3DE273DFB1FD}"/>
              </a:ext>
            </a:extLst>
          </p:cNvPr>
          <p:cNvSpPr>
            <a:spLocks noGrp="1"/>
          </p:cNvSpPr>
          <p:nvPr>
            <p:ph idx="1"/>
          </p:nvPr>
        </p:nvSpPr>
        <p:spPr/>
        <p:txBody>
          <a:bodyPr>
            <a:normAutofit/>
          </a:bodyPr>
          <a:lstStyle/>
          <a:p>
            <a:r>
              <a:rPr lang="en-GB" dirty="0"/>
              <a:t>Incorporating Planning into an actor</a:t>
            </a:r>
          </a:p>
          <a:p>
            <a:pPr lvl="1"/>
            <a:r>
              <a:rPr lang="en-GB" dirty="0"/>
              <a:t>Things that can go wrong while acting</a:t>
            </a:r>
          </a:p>
          <a:p>
            <a:pPr lvl="1"/>
            <a:r>
              <a:rPr lang="en-GB" dirty="0"/>
              <a:t>Algorithms</a:t>
            </a:r>
          </a:p>
          <a:p>
            <a:pPr lvl="2"/>
            <a:r>
              <a:rPr lang="en-GB" dirty="0"/>
              <a:t>Run-Lookahead</a:t>
            </a:r>
          </a:p>
          <a:p>
            <a:pPr lvl="2"/>
            <a:r>
              <a:rPr lang="en-GB" dirty="0"/>
              <a:t>Run-Lazy-Lookahead</a:t>
            </a:r>
          </a:p>
          <a:p>
            <a:pPr lvl="2"/>
            <a:r>
              <a:rPr lang="en-GB" dirty="0"/>
              <a:t>Run-Concurrent-Lookahead</a:t>
            </a:r>
          </a:p>
          <a:p>
            <a:pPr lvl="1"/>
            <a:r>
              <a:rPr lang="en-GB" dirty="0"/>
              <a:t>Lookahead</a:t>
            </a:r>
          </a:p>
          <a:p>
            <a:pPr lvl="2"/>
            <a:r>
              <a:rPr lang="en-GB" dirty="0" err="1"/>
              <a:t>Subgoaling</a:t>
            </a:r>
            <a:endParaRPr lang="en-GB" dirty="0"/>
          </a:p>
          <a:p>
            <a:pPr lvl="2"/>
            <a:r>
              <a:rPr lang="en-GB" dirty="0"/>
              <a:t>Receding-horizon search</a:t>
            </a:r>
          </a:p>
          <a:p>
            <a:pPr lvl="2"/>
            <a:r>
              <a:rPr lang="en-GB" dirty="0"/>
              <a:t>Sampling</a:t>
            </a:r>
          </a:p>
          <a:p>
            <a:endParaRPr lang="en-GB" dirty="0"/>
          </a:p>
          <a:p>
            <a:endParaRPr lang="en-GB" dirty="0"/>
          </a:p>
        </p:txBody>
      </p:sp>
      <p:sp>
        <p:nvSpPr>
          <p:cNvPr id="5" name="Slide Number Placeholder 4">
            <a:extLst>
              <a:ext uri="{FF2B5EF4-FFF2-40B4-BE49-F238E27FC236}">
                <a16:creationId xmlns:a16="http://schemas.microsoft.com/office/drawing/2014/main" id="{A06FBF5D-A5F7-DF4A-BC11-6CF4FC202CE6}"/>
              </a:ext>
            </a:extLst>
          </p:cNvPr>
          <p:cNvSpPr>
            <a:spLocks noGrp="1"/>
          </p:cNvSpPr>
          <p:nvPr>
            <p:ph type="sldNum" sz="quarter" idx="12"/>
          </p:nvPr>
        </p:nvSpPr>
        <p:spPr/>
        <p:txBody>
          <a:bodyPr/>
          <a:lstStyle/>
          <a:p>
            <a:fld id="{67C9959E-8E6B-B04C-9955-EA096F41CA7A}" type="slidenum">
              <a:rPr lang="en-GB" smtClean="0"/>
              <a:t>120</a:t>
            </a:fld>
            <a:endParaRPr lang="en-GB"/>
          </a:p>
        </p:txBody>
      </p:sp>
      <p:sp>
        <p:nvSpPr>
          <p:cNvPr id="2" name="Date Placeholder 1">
            <a:extLst>
              <a:ext uri="{FF2B5EF4-FFF2-40B4-BE49-F238E27FC236}">
                <a16:creationId xmlns:a16="http://schemas.microsoft.com/office/drawing/2014/main" id="{739D129E-B591-AE4A-BB1D-8A28961753DD}"/>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1537742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b="1" dirty="0">
                <a:solidFill>
                  <a:schemeClr val="accent1"/>
                </a:solidFill>
              </a:rPr>
              <a:t>2.4 </a:t>
            </a:r>
            <a:r>
              <a:rPr lang="en-US" b="1" i="1" dirty="0">
                <a:solidFill>
                  <a:schemeClr val="accent1"/>
                </a:solidFill>
              </a:rPr>
              <a:t>Backward search</a:t>
            </a:r>
          </a:p>
          <a:p>
            <a:pPr lvl="1"/>
            <a:r>
              <a:rPr lang="en-US" dirty="0">
                <a:solidFill>
                  <a:schemeClr val="accent1"/>
                </a:solidFill>
              </a:rPr>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121</a:t>
            </a:fld>
            <a:endParaRPr lang="en-GB"/>
          </a:p>
        </p:txBody>
      </p:sp>
      <p:sp>
        <p:nvSpPr>
          <p:cNvPr id="5" name="Date Placeholder 4">
            <a:extLst>
              <a:ext uri="{FF2B5EF4-FFF2-40B4-BE49-F238E27FC236}">
                <a16:creationId xmlns:a16="http://schemas.microsoft.com/office/drawing/2014/main" id="{FAD7906D-1A2B-A84F-87D8-7FCAE06B194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9226898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Backward Search</a:t>
            </a:r>
          </a:p>
        </p:txBody>
      </p:sp>
      <mc:AlternateContent xmlns:mc="http://schemas.openxmlformats.org/markup-compatibility/2006">
        <mc:Choice xmlns:a14="http://schemas.microsoft.com/office/drawing/2010/main" Requires="a14">
          <p:sp>
            <p:nvSpPr>
              <p:cNvPr id="11266" name="Rectangle 3"/>
              <p:cNvSpPr>
                <a:spLocks noGrp="1" noChangeArrowheads="1"/>
              </p:cNvSpPr>
              <p:nvPr>
                <p:ph idx="1"/>
              </p:nvPr>
            </p:nvSpPr>
            <p:spPr/>
            <p:txBody>
              <a:bodyPr>
                <a:normAutofit lnSpcReduction="10000"/>
              </a:bodyPr>
              <a:lstStyle/>
              <a:p>
                <a:pPr eaLnBrk="1" hangingPunct="1"/>
                <a:r>
                  <a:rPr lang="en-US" dirty="0"/>
                  <a:t>Forward search starts at the initial state </a:t>
                </a:r>
              </a:p>
              <a:p>
                <a:pPr lvl="1" eaLnBrk="1" hangingPunct="1"/>
                <a:r>
                  <a:rPr lang="en-US" dirty="0"/>
                  <a:t>Choose applicable action</a:t>
                </a:r>
              </a:p>
              <a:p>
                <a:pPr lvl="1" eaLnBrk="1" hangingPunct="1"/>
                <a:r>
                  <a:rPr lang="en-US" dirty="0"/>
                  <a:t>Compute state transition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rPr>
                          <m:t>𝑠</m:t>
                        </m:r>
                      </m:e>
                      <m:sup>
                        <m:r>
                          <a:rPr lang="en-US"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sym typeface="Symbol" charset="0"/>
                      </a:rPr>
                      <m:t></m:t>
                    </m:r>
                    <m:d>
                      <m:dPr>
                        <m:ctrlPr>
                          <a:rPr lang="en-US" i="1" dirty="0">
                            <a:latin typeface="Cambria Math" panose="02040503050406030204" pitchFamily="18" charset="0"/>
                            <a:sym typeface="Symbol"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eaLnBrk="1" hangingPunct="1"/>
                <a:r>
                  <a:rPr lang="en-US" dirty="0"/>
                  <a:t>Backward search starts at the goal</a:t>
                </a:r>
              </a:p>
              <a:p>
                <a:pPr lvl="1" eaLnBrk="1" hangingPunct="1"/>
                <a:r>
                  <a:rPr lang="en-US" dirty="0"/>
                  <a:t>Chooses </a:t>
                </a:r>
                <a:r>
                  <a:rPr lang="en-US" dirty="0">
                    <a:solidFill>
                      <a:schemeClr val="accent1"/>
                    </a:solidFill>
                  </a:rPr>
                  <a:t>relevant</a:t>
                </a:r>
                <a:r>
                  <a:rPr lang="en-US" i="1" dirty="0"/>
                  <a:t> </a:t>
                </a:r>
                <a:r>
                  <a:rPr lang="en-US" dirty="0"/>
                  <a:t>action</a:t>
                </a:r>
              </a:p>
              <a:p>
                <a:pPr lvl="2" eaLnBrk="1" hangingPunct="1"/>
                <a:r>
                  <a:rPr lang="en-US" dirty="0"/>
                  <a:t>A possible “last action” before the goal</a:t>
                </a:r>
              </a:p>
              <a:p>
                <a:pPr lvl="1" eaLnBrk="1" hangingPunct="1"/>
                <a:r>
                  <a:rPr lang="en-US" dirty="0"/>
                  <a:t>Computes </a:t>
                </a:r>
                <a:r>
                  <a:rPr lang="en-US" dirty="0">
                    <a:solidFill>
                      <a:schemeClr val="accent1"/>
                    </a:solidFill>
                  </a:rPr>
                  <a:t>inverse</a:t>
                </a:r>
                <a:r>
                  <a:rPr lang="en-US" i="1" dirty="0"/>
                  <a:t> </a:t>
                </a:r>
                <a:r>
                  <a:rPr lang="en-US" dirty="0"/>
                  <a:t>state transition </a:t>
                </a:r>
                <a14:m>
                  <m:oMath xmlns:m="http://schemas.openxmlformats.org/officeDocument/2006/math">
                    <m:sSup>
                      <m:sSupPr>
                        <m:ctrlPr>
                          <a:rPr lang="en-US" i="1" dirty="0" smtClean="0">
                            <a:latin typeface="Cambria Math" panose="02040503050406030204" pitchFamily="18" charset="0"/>
                            <a:cs typeface="Times New Roman"/>
                          </a:rPr>
                        </m:ctrlPr>
                      </m:sSupPr>
                      <m:e>
                        <m:r>
                          <a:rPr lang="en-US" i="1" dirty="0" smtClean="0">
                            <a:latin typeface="Cambria Math" panose="02040503050406030204" pitchFamily="18" charset="0"/>
                          </a:rPr>
                          <m:t>𝑔</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sym typeface="Symbol" charset="0"/>
                          </a:rPr>
                        </m:ctrlPr>
                      </m:sSupPr>
                      <m:e>
                        <m:r>
                          <a:rPr lang="en-US" i="1" dirty="0">
                            <a:latin typeface="Cambria Math" panose="02040503050406030204" pitchFamily="18" charset="0"/>
                            <a:sym typeface="Symbol" charset="0"/>
                          </a:rPr>
                          <m:t></m:t>
                        </m:r>
                      </m:e>
                      <m:sup>
                        <m:r>
                          <a:rPr lang="de-DE" b="0" i="1" dirty="0" smtClean="0">
                            <a:latin typeface="Cambria Math" panose="02040503050406030204" pitchFamily="18" charset="0"/>
                            <a:sym typeface="Symbol" charset="0"/>
                          </a:rPr>
                          <m:t>−1</m:t>
                        </m:r>
                      </m:sup>
                    </m:sSup>
                    <m:d>
                      <m:dPr>
                        <m:ctrlPr>
                          <a:rPr lang="en-US" b="0" i="1" dirty="0">
                            <a:latin typeface="Cambria Math" panose="02040503050406030204" pitchFamily="18" charset="0"/>
                            <a:sym typeface="Symbol"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lvl="2"/>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rPr>
                          <m:t>𝑔</m:t>
                        </m:r>
                      </m:e>
                      <m:sup>
                        <m:r>
                          <a:rPr lang="en-US" i="1" dirty="0">
                            <a:latin typeface="Cambria Math" panose="02040503050406030204" pitchFamily="18" charset="0"/>
                          </a:rPr>
                          <m:t>′</m:t>
                        </m:r>
                      </m:sup>
                    </m:sSup>
                  </m:oMath>
                </a14:m>
                <a:r>
                  <a:rPr lang="en-US" dirty="0">
                    <a:ea typeface="Times New Roman"/>
                    <a:cs typeface="Times New Roman"/>
                  </a:rPr>
                  <a:t> = properties a state </a:t>
                </a:r>
                <a14:m>
                  <m:oMath xmlns:m="http://schemas.openxmlformats.org/officeDocument/2006/math">
                    <m:sSup>
                      <m:sSupPr>
                        <m:ctrlPr>
                          <a:rPr lang="en-US" i="1" dirty="0">
                            <a:latin typeface="Cambria Math" panose="02040503050406030204" pitchFamily="18" charset="0"/>
                            <a:cs typeface="Times New Roman"/>
                          </a:rPr>
                        </m:ctrlPr>
                      </m:sSupPr>
                      <m:e>
                        <m:r>
                          <a:rPr lang="de-DE" b="0" i="1" dirty="0" smtClean="0">
                            <a:latin typeface="Cambria Math" panose="02040503050406030204" pitchFamily="18" charset="0"/>
                          </a:rPr>
                          <m:t>𝑠</m:t>
                        </m:r>
                      </m:e>
                      <m:sup>
                        <m:r>
                          <a:rPr lang="en-US" i="1" dirty="0">
                            <a:latin typeface="Cambria Math" panose="02040503050406030204" pitchFamily="18" charset="0"/>
                          </a:rPr>
                          <m:t>′</m:t>
                        </m:r>
                      </m:sup>
                    </m:sSup>
                  </m:oMath>
                </a14:m>
                <a:r>
                  <a:rPr lang="en-US" dirty="0">
                    <a:ea typeface="Times New Roman"/>
                    <a:cs typeface="Times New Roman"/>
                  </a:rPr>
                  <a:t> should satisfy in order for </a:t>
                </a:r>
                <a14:m>
                  <m:oMath xmlns:m="http://schemas.openxmlformats.org/officeDocument/2006/math">
                    <m:r>
                      <a:rPr lang="en-US" i="1" dirty="0" smtClean="0">
                        <a:latin typeface="Cambria Math" panose="02040503050406030204" pitchFamily="18" charset="0"/>
                        <a:sym typeface="Symbol" charset="0"/>
                      </a:rPr>
                      <m:t></m:t>
                    </m:r>
                    <m:d>
                      <m:dPr>
                        <m:ctrlPr>
                          <a:rPr lang="en-US" i="1" dirty="0">
                            <a:latin typeface="Cambria Math" panose="02040503050406030204" pitchFamily="18" charset="0"/>
                            <a:cs typeface="Times New Roman"/>
                          </a:rPr>
                        </m:ctrlPr>
                      </m:dPr>
                      <m:e>
                        <m:sSup>
                          <m:sSupPr>
                            <m:ctrlPr>
                              <a:rPr lang="en-US" i="1" dirty="0" err="1">
                                <a:latin typeface="Cambria Math" panose="02040503050406030204" pitchFamily="18" charset="0"/>
                                <a:cs typeface="Times New Roman"/>
                              </a:rPr>
                            </m:ctrlPr>
                          </m:sSupPr>
                          <m:e>
                            <m:r>
                              <a:rPr lang="en-US" i="1" dirty="0" err="1">
                                <a:latin typeface="Cambria Math" panose="02040503050406030204" pitchFamily="18" charset="0"/>
                              </a:rPr>
                              <m:t>𝑠</m:t>
                            </m:r>
                          </m:e>
                          <m:sup>
                            <m:r>
                              <a:rPr lang="en-US" i="1" dirty="0" err="1">
                                <a:latin typeface="Cambria Math" panose="02040503050406030204" pitchFamily="18" charset="0"/>
                              </a:rPr>
                              <m:t>′</m:t>
                            </m:r>
                          </m:sup>
                        </m:sSup>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to satisfy </a:t>
                </a:r>
                <a14:m>
                  <m:oMath xmlns:m="http://schemas.openxmlformats.org/officeDocument/2006/math">
                    <m:r>
                      <a:rPr lang="en-US" i="1" dirty="0" smtClean="0">
                        <a:latin typeface="Cambria Math" panose="02040503050406030204" pitchFamily="18" charset="0"/>
                      </a:rPr>
                      <m:t>𝑔</m:t>
                    </m:r>
                  </m:oMath>
                </a14:m>
                <a:endParaRPr lang="en-US" dirty="0">
                  <a:ea typeface="Times New Roman"/>
                  <a:cs typeface="Times New Roman"/>
                </a:endParaRPr>
              </a:p>
              <a:p>
                <a:pPr eaLnBrk="1" hangingPunct="1"/>
                <a:r>
                  <a:rPr lang="en-US" dirty="0">
                    <a:ea typeface="Times New Roman"/>
                    <a:cs typeface="Times New Roman"/>
                  </a:rPr>
                  <a:t>Sometimes has a lower branching factor</a:t>
                </a:r>
              </a:p>
              <a:p>
                <a:pPr lvl="1" eaLnBrk="1" hangingPunct="1"/>
                <a:r>
                  <a:rPr lang="en-US" dirty="0">
                    <a:ea typeface="Times New Roman"/>
                    <a:cs typeface="Times New Roman"/>
                  </a:rPr>
                  <a:t>Forward: 7 applicable actions</a:t>
                </a:r>
              </a:p>
              <a:p>
                <a:pPr lvl="2"/>
                <a:r>
                  <a:rPr lang="en-US" dirty="0">
                    <a:ea typeface="Times New Roman"/>
                    <a:cs typeface="Times New Roman"/>
                  </a:rPr>
                  <a:t>five load actions, two </a:t>
                </a:r>
                <a:r>
                  <a:rPr lang="en-US" dirty="0">
                    <a:ea typeface="Times New Roman"/>
                    <a:cs typeface="Calibri"/>
                  </a:rPr>
                  <a:t>move</a:t>
                </a:r>
                <a:r>
                  <a:rPr lang="en-US" dirty="0">
                    <a:ea typeface="Times New Roman"/>
                    <a:cs typeface="Times New Roman"/>
                  </a:rPr>
                  <a:t> actions</a:t>
                </a:r>
                <a:endParaRPr lang="en-US" dirty="0">
                  <a:ea typeface="Times New Roman"/>
                  <a:cs typeface="Calibri"/>
                </a:endParaRPr>
              </a:p>
              <a:p>
                <a:pPr lvl="1" eaLnBrk="1" hangingPunct="1"/>
                <a:r>
                  <a:rPr lang="en-US" dirty="0">
                    <a:ea typeface="Times New Roman"/>
                    <a:cs typeface="Times New Roman"/>
                  </a:rPr>
                  <a:t>Backward: </a:t>
                </a:r>
                <a14:m>
                  <m:oMath xmlns:m="http://schemas.openxmlformats.org/officeDocument/2006/math">
                    <m:r>
                      <a:rPr lang="en-US" i="1" dirty="0" smtClean="0">
                        <a:latin typeface="Cambria Math" panose="02040503050406030204" pitchFamily="18" charset="0"/>
                        <a:ea typeface="Times New Roman"/>
                        <a:cs typeface="Times New Roman"/>
                      </a:rPr>
                      <m:t>𝑔</m:t>
                    </m:r>
                    <m:r>
                      <a:rPr lang="en-US"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Calibri"/>
                      </a:rPr>
                      <m:t>𝑙𝑜𝑐</m:t>
                    </m:r>
                    <m:d>
                      <m:dPr>
                        <m:ctrlPr>
                          <a:rPr lang="en-US" i="1" dirty="0">
                            <a:latin typeface="Cambria Math" panose="02040503050406030204" pitchFamily="18" charset="0"/>
                            <a:ea typeface="Times New Roman"/>
                            <a:cs typeface="Calibri"/>
                          </a:rPr>
                        </m:ctrlPr>
                      </m:dPr>
                      <m:e>
                        <m:r>
                          <a:rPr lang="en-US" i="1" dirty="0">
                            <a:latin typeface="Cambria Math" panose="02040503050406030204" pitchFamily="18" charset="0"/>
                            <a:ea typeface="Times New Roman"/>
                            <a:cs typeface="Calibri"/>
                          </a:rPr>
                          <m:t>𝑟</m:t>
                        </m:r>
                        <m:r>
                          <a:rPr lang="en-US" i="1" dirty="0">
                            <a:latin typeface="Cambria Math" panose="02040503050406030204" pitchFamily="18" charset="0"/>
                            <a:ea typeface="Times New Roman"/>
                            <a:cs typeface="Calibri"/>
                          </a:rPr>
                          <m:t>1</m:t>
                        </m:r>
                      </m:e>
                    </m:d>
                    <m:r>
                      <a:rPr lang="en-US" i="1" dirty="0">
                        <a:latin typeface="Cambria Math" panose="02040503050406030204" pitchFamily="18" charset="0"/>
                        <a:ea typeface="Times New Roman"/>
                        <a:cs typeface="Calibri"/>
                      </a:rPr>
                      <m:t>=</m:t>
                    </m:r>
                    <m:r>
                      <a:rPr lang="en-US" i="1" dirty="0">
                        <a:latin typeface="Cambria Math" panose="02040503050406030204" pitchFamily="18" charset="0"/>
                        <a:ea typeface="Times New Roman"/>
                        <a:cs typeface="Calibri"/>
                      </a:rPr>
                      <m:t>𝑑</m:t>
                    </m:r>
                    <m:r>
                      <a:rPr lang="en-US" i="1" dirty="0">
                        <a:latin typeface="Cambria Math" panose="02040503050406030204" pitchFamily="18" charset="0"/>
                        <a:ea typeface="Times New Roman"/>
                        <a:cs typeface="Calibri"/>
                      </a:rPr>
                      <m:t>3}</m:t>
                    </m:r>
                  </m:oMath>
                </a14:m>
                <a:r>
                  <a:rPr lang="en-US" dirty="0">
                    <a:ea typeface="Times New Roman"/>
                    <a:cs typeface="Times New Roman"/>
                  </a:rPr>
                  <a:t> </a:t>
                </a:r>
              </a:p>
              <a:p>
                <a:pPr lvl="2"/>
                <a:r>
                  <a:rPr lang="en-US" dirty="0">
                    <a:ea typeface="Times New Roman"/>
                    <a:cs typeface="Times New Roman"/>
                  </a:rPr>
                  <a:t>two relevant actions:</a:t>
                </a:r>
              </a:p>
              <a:p>
                <a:pPr marL="989013" lvl="2" indent="0">
                  <a:buNone/>
                </a:pP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r>
                      <a:rPr lang="de-DE" b="0" i="1" dirty="0" smtClean="0">
                        <a:latin typeface="Cambria Math" panose="02040503050406030204" pitchFamily="18" charset="0"/>
                        <a:ea typeface="Times New Roman"/>
                        <a:cs typeface="Calibri"/>
                      </a:rPr>
                      <m:t>,</m:t>
                    </m:r>
                  </m:oMath>
                </a14:m>
                <a:r>
                  <a:rPr lang="de-DE" b="0" i="1" dirty="0">
                    <a:latin typeface="Cambria Math" panose="02040503050406030204" pitchFamily="18" charset="0"/>
                    <a:ea typeface="Times New Roman"/>
                    <a:cs typeface="Calibri"/>
                  </a:rPr>
                  <a:t> </a:t>
                </a:r>
                <a:br>
                  <a:rPr lang="de-DE" b="0" i="1" dirty="0">
                    <a:latin typeface="Cambria Math" panose="02040503050406030204" pitchFamily="18" charset="0"/>
                    <a:ea typeface="Times New Roman"/>
                    <a:cs typeface="Calibri"/>
                  </a:rPr>
                </a:b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de-DE" b="0"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m:t>
                        </m:r>
                        <m:r>
                          <a:rPr lang="en-US" i="1" dirty="0" smtClean="0">
                            <a:latin typeface="Cambria Math" panose="02040503050406030204" pitchFamily="18" charset="0"/>
                            <a:ea typeface="Times New Roman"/>
                            <a:cs typeface="Calibri"/>
                          </a:rPr>
                          <m:t>𝑑</m:t>
                        </m:r>
                        <m:r>
                          <a:rPr lang="de-DE" b="0" i="1" dirty="0" smtClean="0">
                            <a:latin typeface="Cambria Math" panose="02040503050406030204" pitchFamily="18" charset="0"/>
                            <a:ea typeface="Times New Roman"/>
                            <a:cs typeface="Calibri"/>
                          </a:rPr>
                          <m:t>2</m:t>
                        </m:r>
                        <m:r>
                          <a:rPr lang="en-US" i="1" dirty="0" smtClean="0">
                            <a:latin typeface="Cambria Math" panose="02040503050406030204" pitchFamily="18" charset="0"/>
                            <a:ea typeface="Times New Roman"/>
                            <a:cs typeface="Calibri"/>
                          </a:rPr>
                          <m:t>,</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oMath>
                </a14:m>
                <a:r>
                  <a:rPr lang="en-US" dirty="0">
                    <a:ea typeface="Times New Roman"/>
                    <a:cs typeface="Calibri"/>
                  </a:rPr>
                  <a:t> </a:t>
                </a:r>
              </a:p>
            </p:txBody>
          </p:sp>
        </mc:Choice>
        <mc:Fallback>
          <p:sp>
            <p:nvSpPr>
              <p:cNvPr id="11266" name="Rectangle 3"/>
              <p:cNvSpPr>
                <a:spLocks noGrp="1" noRot="1" noChangeAspect="1" noMove="1" noResize="1" noEditPoints="1" noAdjustHandles="1" noChangeArrowheads="1" noChangeShapeType="1" noTextEdit="1"/>
              </p:cNvSpPr>
              <p:nvPr>
                <p:ph idx="1"/>
              </p:nvPr>
            </p:nvSpPr>
            <p:spPr>
              <a:blipFill>
                <a:blip r:embed="rId2"/>
                <a:stretch>
                  <a:fillRect l="-1955" t="-3315"/>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C2CAA553-77EB-F141-AB1C-83936AD71875}"/>
              </a:ext>
            </a:extLst>
          </p:cNvPr>
          <p:cNvSpPr>
            <a:spLocks noGrp="1"/>
          </p:cNvSpPr>
          <p:nvPr>
            <p:ph type="sldNum" sz="quarter" idx="12"/>
          </p:nvPr>
        </p:nvSpPr>
        <p:spPr/>
        <p:txBody>
          <a:bodyPr/>
          <a:lstStyle/>
          <a:p>
            <a:fld id="{67C9959E-8E6B-B04C-9955-EA096F41CA7A}" type="slidenum">
              <a:rPr lang="en-GB" smtClean="0"/>
              <a:t>122</a:t>
            </a:fld>
            <a:endParaRPr lang="en-GB"/>
          </a:p>
        </p:txBody>
      </p:sp>
      <p:grpSp>
        <p:nvGrpSpPr>
          <p:cNvPr id="2" name="Group 1"/>
          <p:cNvGrpSpPr/>
          <p:nvPr/>
        </p:nvGrpSpPr>
        <p:grpSpPr>
          <a:xfrm>
            <a:off x="4361043" y="4830055"/>
            <a:ext cx="4549069" cy="1353301"/>
            <a:chOff x="4299638" y="1215821"/>
            <a:chExt cx="4549069" cy="1353301"/>
          </a:xfrm>
        </p:grpSpPr>
        <p:grpSp>
          <p:nvGrpSpPr>
            <p:cNvPr id="99" name="Group 98"/>
            <p:cNvGrpSpPr/>
            <p:nvPr/>
          </p:nvGrpSpPr>
          <p:grpSpPr>
            <a:xfrm>
              <a:off x="7587395" y="1269267"/>
              <a:ext cx="1261312" cy="885977"/>
              <a:chOff x="7668987" y="2489897"/>
              <a:chExt cx="1261312" cy="885977"/>
            </a:xfrm>
          </p:grpSpPr>
          <p:sp>
            <p:nvSpPr>
              <p:cNvPr id="287"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288" name="Line 853"/>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289" name="Group 288"/>
              <p:cNvGrpSpPr/>
              <p:nvPr/>
            </p:nvGrpSpPr>
            <p:grpSpPr>
              <a:xfrm>
                <a:off x="7861324" y="2489897"/>
                <a:ext cx="1068975" cy="280255"/>
                <a:chOff x="4618723" y="2328762"/>
                <a:chExt cx="1649655" cy="432492"/>
              </a:xfrm>
            </p:grpSpPr>
            <p:sp>
              <p:nvSpPr>
                <p:cNvPr id="290"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291" name="Straight Connector 290"/>
                <p:cNvCxnSpPr/>
                <p:nvPr/>
              </p:nvCxnSpPr>
              <p:spPr>
                <a:xfrm>
                  <a:off x="5143666" y="2328762"/>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2"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00" name="Rectangle 891"/>
            <p:cNvSpPr>
              <a:spLocks noChangeArrowheads="1"/>
            </p:cNvSpPr>
            <p:nvPr/>
          </p:nvSpPr>
          <p:spPr bwMode="auto">
            <a:xfrm>
              <a:off x="5672645" y="1889741"/>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01" name="Rectangle 891"/>
            <p:cNvSpPr>
              <a:spLocks noChangeArrowheads="1"/>
            </p:cNvSpPr>
            <p:nvPr/>
          </p:nvSpPr>
          <p:spPr bwMode="auto">
            <a:xfrm>
              <a:off x="7738894" y="1953598"/>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102" name="Group 101"/>
            <p:cNvGrpSpPr/>
            <p:nvPr/>
          </p:nvGrpSpPr>
          <p:grpSpPr>
            <a:xfrm>
              <a:off x="5276402" y="1218610"/>
              <a:ext cx="1748270" cy="801164"/>
              <a:chOff x="1152149" y="2292224"/>
              <a:chExt cx="2428155" cy="1112728"/>
            </a:xfrm>
          </p:grpSpPr>
          <p:sp>
            <p:nvSpPr>
              <p:cNvPr id="283"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84" name="Straight Connector 283"/>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8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03" name="Straight Connector 102"/>
            <p:cNvCxnSpPr/>
            <p:nvPr/>
          </p:nvCxnSpPr>
          <p:spPr>
            <a:xfrm>
              <a:off x="6791543" y="2046287"/>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p:cNvSpPr>
              <a:spLocks/>
            </p:cNvSpPr>
            <p:nvPr/>
          </p:nvSpPr>
          <p:spPr bwMode="auto">
            <a:xfrm>
              <a:off x="6468783" y="2089720"/>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5" name="Freeform 860"/>
            <p:cNvSpPr>
              <a:spLocks/>
            </p:cNvSpPr>
            <p:nvPr/>
          </p:nvSpPr>
          <p:spPr bwMode="auto">
            <a:xfrm>
              <a:off x="6342592" y="2046431"/>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06" name="Line 853"/>
            <p:cNvSpPr>
              <a:spLocks noChangeShapeType="1"/>
            </p:cNvSpPr>
            <p:nvPr/>
          </p:nvSpPr>
          <p:spPr bwMode="auto">
            <a:xfrm>
              <a:off x="6962109" y="2569122"/>
              <a:ext cx="1325880" cy="0"/>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07" name="Line 853"/>
            <p:cNvSpPr>
              <a:spLocks noChangeShapeType="1"/>
            </p:cNvSpPr>
            <p:nvPr/>
          </p:nvSpPr>
          <p:spPr bwMode="auto">
            <a:xfrm>
              <a:off x="4299638" y="2564760"/>
              <a:ext cx="228600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108" name="Line 853"/>
            <p:cNvSpPr>
              <a:spLocks noChangeShapeType="1"/>
            </p:cNvSpPr>
            <p:nvPr/>
          </p:nvSpPr>
          <p:spPr bwMode="auto">
            <a:xfrm>
              <a:off x="6418596" y="16473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09" name="Group 108"/>
            <p:cNvGrpSpPr/>
            <p:nvPr/>
          </p:nvGrpSpPr>
          <p:grpSpPr>
            <a:xfrm>
              <a:off x="5247541" y="1215821"/>
              <a:ext cx="1203321" cy="1021208"/>
              <a:chOff x="3906167" y="3324390"/>
              <a:chExt cx="1671281" cy="1418344"/>
            </a:xfrm>
            <a:solidFill>
              <a:srgbClr val="93D2FE"/>
            </a:solidFill>
          </p:grpSpPr>
          <p:sp>
            <p:nvSpPr>
              <p:cNvPr id="259"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0"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1"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2"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3"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4" name="Group 263"/>
              <p:cNvGrpSpPr/>
              <p:nvPr/>
            </p:nvGrpSpPr>
            <p:grpSpPr>
              <a:xfrm>
                <a:off x="3906167" y="4047050"/>
                <a:ext cx="1671281" cy="539042"/>
                <a:chOff x="1320274" y="4580303"/>
                <a:chExt cx="1671281" cy="467246"/>
              </a:xfrm>
              <a:grpFill/>
            </p:grpSpPr>
            <p:sp>
              <p:nvSpPr>
                <p:cNvPr id="279"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0"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281"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2"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65" name="Group 264"/>
              <p:cNvGrpSpPr/>
              <p:nvPr/>
            </p:nvGrpSpPr>
            <p:grpSpPr>
              <a:xfrm>
                <a:off x="4596370" y="3324390"/>
                <a:ext cx="552654" cy="1188720"/>
                <a:chOff x="1823226" y="3235632"/>
                <a:chExt cx="552654" cy="1188720"/>
              </a:xfrm>
              <a:grpFill/>
            </p:grpSpPr>
            <p:sp>
              <p:nvSpPr>
                <p:cNvPr id="266"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7"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68"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9"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0"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1"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72"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3"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4"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5"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276"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7"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8"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13" name="Group 112"/>
            <p:cNvGrpSpPr/>
            <p:nvPr/>
          </p:nvGrpSpPr>
          <p:grpSpPr>
            <a:xfrm>
              <a:off x="4367604" y="2190859"/>
              <a:ext cx="538242" cy="343668"/>
              <a:chOff x="1012668" y="989071"/>
              <a:chExt cx="747559" cy="477316"/>
            </a:xfrm>
          </p:grpSpPr>
          <p:sp>
            <p:nvSpPr>
              <p:cNvPr id="12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30"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3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3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4" name="Group 113"/>
            <p:cNvGrpSpPr/>
            <p:nvPr/>
          </p:nvGrpSpPr>
          <p:grpSpPr>
            <a:xfrm>
              <a:off x="4814792" y="2190859"/>
              <a:ext cx="538242" cy="343668"/>
              <a:chOff x="1012668" y="989071"/>
              <a:chExt cx="747559" cy="477316"/>
            </a:xfrm>
          </p:grpSpPr>
          <p:sp>
            <p:nvSpPr>
              <p:cNvPr id="125"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26"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27"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c2</a:t>
                </a:r>
              </a:p>
            </p:txBody>
          </p:sp>
          <p:sp>
            <p:nvSpPr>
              <p:cNvPr id="128"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5" name="Group 114"/>
            <p:cNvGrpSpPr/>
            <p:nvPr/>
          </p:nvGrpSpPr>
          <p:grpSpPr>
            <a:xfrm>
              <a:off x="5258308" y="2190859"/>
              <a:ext cx="538242" cy="343668"/>
              <a:chOff x="1012668" y="989071"/>
              <a:chExt cx="747559" cy="477316"/>
            </a:xfrm>
          </p:grpSpPr>
          <p:sp>
            <p:nvSpPr>
              <p:cNvPr id="12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22"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2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c3</a:t>
                </a:r>
              </a:p>
            </p:txBody>
          </p:sp>
          <p:sp>
            <p:nvSpPr>
              <p:cNvPr id="12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6" name="Group 115"/>
            <p:cNvGrpSpPr/>
            <p:nvPr/>
          </p:nvGrpSpPr>
          <p:grpSpPr>
            <a:xfrm>
              <a:off x="5691945" y="2190859"/>
              <a:ext cx="538242" cy="343668"/>
              <a:chOff x="1012668" y="989071"/>
              <a:chExt cx="747559" cy="477316"/>
            </a:xfrm>
          </p:grpSpPr>
          <p:sp>
            <p:nvSpPr>
              <p:cNvPr id="1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18"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c4</a:t>
                </a:r>
              </a:p>
            </p:txBody>
          </p:sp>
          <p:sp>
            <p:nvSpPr>
              <p:cNvPr id="1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293" name="Group 292"/>
            <p:cNvGrpSpPr/>
            <p:nvPr/>
          </p:nvGrpSpPr>
          <p:grpSpPr>
            <a:xfrm>
              <a:off x="6124979" y="2190859"/>
              <a:ext cx="538242" cy="343668"/>
              <a:chOff x="1012668" y="989071"/>
              <a:chExt cx="747559" cy="477316"/>
            </a:xfrm>
          </p:grpSpPr>
          <p:sp>
            <p:nvSpPr>
              <p:cNvPr id="29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95"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29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c5</a:t>
                </a:r>
              </a:p>
            </p:txBody>
          </p:sp>
          <p:sp>
            <p:nvSpPr>
              <p:cNvPr id="29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
        <p:nvSpPr>
          <p:cNvPr id="4" name="Date Placeholder 3">
            <a:extLst>
              <a:ext uri="{FF2B5EF4-FFF2-40B4-BE49-F238E27FC236}">
                <a16:creationId xmlns:a16="http://schemas.microsoft.com/office/drawing/2014/main" id="{6C0326DF-F7DC-F74F-AEB5-8CF2C21B31ED}"/>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7676125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Relevance</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idx="1"/>
              </p:nvPr>
            </p:nvSpPr>
            <p:spPr/>
            <p:txBody>
              <a:bodyPr>
                <a:normAutofit/>
              </a:bodyPr>
              <a:lstStyle/>
              <a:p>
                <a:pPr eaLnBrk="1" hangingPunct="1"/>
                <a:r>
                  <a:rPr lang="en-US" dirty="0"/>
                  <a:t>Idea: when can </a:t>
                </a:r>
                <a14:m>
                  <m:oMath xmlns:m="http://schemas.openxmlformats.org/officeDocument/2006/math">
                    <m:r>
                      <a:rPr lang="en-US" i="1" dirty="0" smtClean="0">
                        <a:latin typeface="Cambria Math" panose="02040503050406030204" pitchFamily="18" charset="0"/>
                      </a:rPr>
                      <m:t>𝑎</m:t>
                    </m:r>
                  </m:oMath>
                </a14:m>
                <a:r>
                  <a:rPr lang="en-US" dirty="0"/>
                  <a:t> be useful as the last action of a plan </a:t>
                </a:r>
                <a14:m>
                  <m:oMath xmlns:m="http://schemas.openxmlformats.org/officeDocument/2006/math">
                    <m:r>
                      <a:rPr lang="el-GR" i="1" dirty="0" smtClean="0">
                        <a:latin typeface="Cambria Math" panose="02040503050406030204" pitchFamily="18" charset="0"/>
                      </a:rPr>
                      <m:t>𝜋</m:t>
                    </m:r>
                  </m:oMath>
                </a14:m>
                <a:r>
                  <a:rPr lang="en-US" dirty="0"/>
                  <a:t> for achieving </a:t>
                </a:r>
                <a14:m>
                  <m:oMath xmlns:m="http://schemas.openxmlformats.org/officeDocument/2006/math">
                    <m:r>
                      <a:rPr lang="en-US" i="1" dirty="0" smtClean="0">
                        <a:latin typeface="Cambria Math" panose="02040503050406030204" pitchFamily="18" charset="0"/>
                      </a:rPr>
                      <m:t>𝑔</m:t>
                    </m:r>
                  </m:oMath>
                </a14:m>
                <a:r>
                  <a:rPr lang="en-US" dirty="0"/>
                  <a:t>?</a:t>
                </a:r>
              </a:p>
              <a:p>
                <a:pPr lvl="1"/>
                <a14:m>
                  <m:oMath xmlns:m="http://schemas.openxmlformats.org/officeDocument/2006/math">
                    <m:r>
                      <a:rPr lang="en-US" i="1" dirty="0">
                        <a:latin typeface="Cambria Math" panose="02040503050406030204" pitchFamily="18" charset="0"/>
                      </a:rPr>
                      <m:t>𝑎</m:t>
                    </m:r>
                  </m:oMath>
                </a14:m>
                <a:r>
                  <a:rPr lang="en-US" dirty="0"/>
                  <a:t> can make at least one atom in </a:t>
                </a:r>
                <a14:m>
                  <m:oMath xmlns:m="http://schemas.openxmlformats.org/officeDocument/2006/math">
                    <m:r>
                      <a:rPr lang="en-US" i="1" dirty="0">
                        <a:latin typeface="Cambria Math" panose="02040503050406030204" pitchFamily="18" charset="0"/>
                      </a:rPr>
                      <m:t>𝑔</m:t>
                    </m:r>
                  </m:oMath>
                </a14:m>
                <a:r>
                  <a:rPr lang="en-US" dirty="0"/>
                  <a:t> true that wasn’t true already</a:t>
                </a:r>
                <a:endParaRPr lang="en-US" i="1" dirty="0"/>
              </a:p>
              <a:p>
                <a:pPr lvl="1"/>
                <a14:m>
                  <m:oMath xmlns:m="http://schemas.openxmlformats.org/officeDocument/2006/math">
                    <m:r>
                      <a:rPr lang="en-US" i="1" dirty="0">
                        <a:latin typeface="Cambria Math" panose="02040503050406030204" pitchFamily="18" charset="0"/>
                      </a:rPr>
                      <m:t>𝑎</m:t>
                    </m:r>
                  </m:oMath>
                </a14:m>
                <a:r>
                  <a:rPr lang="en-US" i="1" dirty="0"/>
                  <a:t> </a:t>
                </a:r>
                <a:r>
                  <a:rPr lang="en-US" dirty="0"/>
                  <a:t>doesn’t make any part of </a:t>
                </a:r>
                <a14:m>
                  <m:oMath xmlns:m="http://schemas.openxmlformats.org/officeDocument/2006/math">
                    <m:r>
                      <a:rPr lang="en-US" i="1" dirty="0">
                        <a:latin typeface="Cambria Math" panose="02040503050406030204" pitchFamily="18" charset="0"/>
                      </a:rPr>
                      <m:t>𝑔</m:t>
                    </m:r>
                  </m:oMath>
                </a14:m>
                <a:r>
                  <a:rPr lang="en-US" dirty="0"/>
                  <a:t> false</a:t>
                </a:r>
              </a:p>
              <a:p>
                <a:pPr marL="0" indent="0">
                  <a:buNone/>
                </a:pPr>
                <a:r>
                  <a:rPr lang="en-US" dirty="0"/>
                  <a:t>Formally,</a:t>
                </a:r>
              </a:p>
              <a:p>
                <a14:m>
                  <m:oMath xmlns:m="http://schemas.openxmlformats.org/officeDocument/2006/math">
                    <m:r>
                      <a:rPr lang="en-US" i="1" dirty="0">
                        <a:latin typeface="Cambria Math" panose="02040503050406030204" pitchFamily="18" charset="0"/>
                      </a:rPr>
                      <m:t>𝑎</m:t>
                    </m:r>
                  </m:oMath>
                </a14:m>
                <a:r>
                  <a:rPr lang="en-US" dirty="0">
                    <a:sym typeface="Symbol" charset="0"/>
                  </a:rPr>
                  <a:t> is </a:t>
                </a:r>
                <a:r>
                  <a:rPr lang="en-US" dirty="0">
                    <a:solidFill>
                      <a:schemeClr val="accent1"/>
                    </a:solidFill>
                    <a:sym typeface="Symbol" charset="0"/>
                  </a:rPr>
                  <a:t>relevant</a:t>
                </a:r>
                <a:r>
                  <a:rPr lang="en-US" dirty="0">
                    <a:sym typeface="Symbol" charset="0"/>
                  </a:rPr>
                  <a:t> for </a:t>
                </a:r>
                <a14:m>
                  <m:oMath xmlns:m="http://schemas.openxmlformats.org/officeDocument/2006/math">
                    <m:r>
                      <a:rPr lang="en-US" i="1" dirty="0" smtClean="0">
                        <a:latin typeface="Cambria Math" panose="02040503050406030204" pitchFamily="18" charset="0"/>
                        <a:sym typeface="Symbol" charset="0"/>
                      </a:rPr>
                      <m:t>𝑔</m:t>
                    </m:r>
                    <m:r>
                      <a:rPr lang="en-US" i="1" dirty="0" smtClean="0">
                        <a:latin typeface="Cambria Math" panose="02040503050406030204" pitchFamily="18" charset="0"/>
                        <a:sym typeface="Symbol" charset="0"/>
                      </a:rPr>
                      <m:t>=</m:t>
                    </m:r>
                    <m:d>
                      <m:dPr>
                        <m:begChr m:val="{"/>
                        <m:endChr m:val="}"/>
                        <m:ctrlPr>
                          <a:rPr lang="en-US" b="0"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de-DE" b="0" i="1" dirty="0" smtClean="0">
                                <a:latin typeface="Cambria Math" panose="02040503050406030204" pitchFamily="18" charset="0"/>
                                <a:sym typeface="Symbol" charset="0"/>
                              </a:rPr>
                              <m:t>𝑥</m:t>
                            </m:r>
                          </m:e>
                          <m:sub>
                            <m:r>
                              <a:rPr lang="de-DE" b="0" i="1" dirty="0" smtClean="0">
                                <a:latin typeface="Cambria Math" panose="02040503050406030204" pitchFamily="18" charset="0"/>
                                <a:sym typeface="Symbol" charset="0"/>
                              </a:rPr>
                              <m:t>1</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sym typeface="Symbol" charset="0"/>
                              </a:rPr>
                            </m:ctrlPr>
                          </m:sSubPr>
                          <m:e>
                            <m:r>
                              <a:rPr lang="en-US" i="1" dirty="0">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1</m:t>
                            </m:r>
                          </m:sub>
                        </m:sSub>
                        <m:r>
                          <a:rPr lang="en-US" i="1" dirty="0">
                            <a:latin typeface="Cambria Math" panose="02040503050406030204" pitchFamily="18" charset="0"/>
                            <a:sym typeface="Symbol" charset="0"/>
                          </a:rPr>
                          <m:t>, …, </m:t>
                        </m:r>
                        <m:sSub>
                          <m:sSubPr>
                            <m:ctrlPr>
                              <a:rPr lang="de-DE" b="0" i="1" dirty="0" smtClean="0">
                                <a:latin typeface="Cambria Math" panose="02040503050406030204" pitchFamily="18" charset="0"/>
                                <a:sym typeface="Symbol" charset="0"/>
                              </a:rPr>
                            </m:ctrlPr>
                          </m:sSubPr>
                          <m:e>
                            <m:r>
                              <a:rPr lang="en-US" i="1" dirty="0" err="1">
                                <a:latin typeface="Cambria Math" panose="02040503050406030204" pitchFamily="18" charset="0"/>
                                <a:ea typeface="Times New Roman"/>
                                <a:cs typeface="Times New Roman"/>
                              </a:rPr>
                              <m:t>𝑥</m:t>
                            </m:r>
                          </m:e>
                          <m:sub>
                            <m:r>
                              <a:rPr lang="de-DE" b="0" i="1" dirty="0" smtClean="0">
                                <a:latin typeface="Cambria Math" panose="02040503050406030204" pitchFamily="18" charset="0"/>
                                <a:ea typeface="Times New Roman"/>
                                <a:cs typeface="Times New Roman"/>
                              </a:rPr>
                              <m:t>𝑘</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ea typeface="Times New Roman"/>
                                <a:cs typeface="Times New Roman"/>
                              </a:rPr>
                            </m:ctrlPr>
                          </m:sSubPr>
                          <m:e>
                            <m:r>
                              <a:rPr lang="en-US" i="1" dirty="0" err="1">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𝑘</m:t>
                            </m:r>
                          </m:sub>
                        </m:sSub>
                      </m:e>
                    </m:d>
                  </m:oMath>
                </a14:m>
                <a:r>
                  <a:rPr lang="en-US" dirty="0">
                    <a:sym typeface="Symbol" charset="0"/>
                  </a:rPr>
                  <a:t> if </a:t>
                </a:r>
              </a:p>
              <a:p>
                <a:pPr lvl="1"/>
                <a:r>
                  <a:rPr lang="en-US" dirty="0">
                    <a:ea typeface="Times New Roman"/>
                    <a:cs typeface="Times New Roman"/>
                    <a:sym typeface="Symbol" charset="0"/>
                  </a:rPr>
                  <a:t>at least one atom in </a:t>
                </a:r>
                <a14:m>
                  <m:oMath xmlns:m="http://schemas.openxmlformats.org/officeDocument/2006/math">
                    <m:r>
                      <a:rPr lang="en-US" i="1" dirty="0" smtClean="0">
                        <a:latin typeface="Cambria Math" panose="02040503050406030204" pitchFamily="18" charset="0"/>
                        <a:ea typeface="Times New Roman"/>
                        <a:cs typeface="Times New Roman"/>
                        <a:sym typeface="Symbol" charset="0"/>
                      </a:rPr>
                      <m:t>𝑔</m:t>
                    </m:r>
                  </m:oMath>
                </a14:m>
                <a:r>
                  <a:rPr lang="en-US" dirty="0">
                    <a:ea typeface="Times New Roman"/>
                    <a:cs typeface="Times New Roman"/>
                    <a:sym typeface="Symbol" charset="0"/>
                  </a:rPr>
                  <a:t> is also in </a:t>
                </a:r>
                <a14:m>
                  <m:oMath xmlns:m="http://schemas.openxmlformats.org/officeDocument/2006/math">
                    <m:r>
                      <a:rPr lang="en-US" i="1" dirty="0" smtClean="0">
                        <a:latin typeface="Cambria Math" panose="02040503050406030204" pitchFamily="18" charset="0"/>
                        <a:sym typeface="Symbol" charset="0"/>
                      </a:rPr>
                      <m:t>𝑒𝑓𝑓</m:t>
                    </m:r>
                    <m:d>
                      <m:dPr>
                        <m:ctrlPr>
                          <a:rPr lang="en-US" i="1" dirty="0" smtClean="0">
                            <a:latin typeface="Cambria Math" panose="02040503050406030204" pitchFamily="18" charset="0"/>
                            <a:sym typeface="Symbol" charset="0"/>
                          </a:rPr>
                        </m:ctrlPr>
                      </m:dPr>
                      <m:e>
                        <m:r>
                          <a:rPr lang="en-US" i="1" dirty="0" smtClean="0">
                            <a:latin typeface="Cambria Math" panose="02040503050406030204" pitchFamily="18" charset="0"/>
                            <a:sym typeface="Symbol" charset="0"/>
                          </a:rPr>
                          <m:t>𝑎</m:t>
                        </m:r>
                      </m:e>
                    </m:d>
                  </m:oMath>
                </a14:m>
                <a:endParaRPr lang="en-US" dirty="0">
                  <a:sym typeface="Symbol" charset="0"/>
                </a:endParaRPr>
              </a:p>
              <a:p>
                <a:pPr lvl="2"/>
                <a:r>
                  <a:rPr lang="en-US" dirty="0">
                    <a:sym typeface="Symbol" charset="0"/>
                  </a:rPr>
                  <a:t>i.e.,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and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smtClean="0">
                        <a:latin typeface="Cambria Math" panose="02040503050406030204" pitchFamily="18" charset="0"/>
                        <a:ea typeface="Times New Roman"/>
                        <a:cs typeface="Times New Roman"/>
                      </a:rPr>
                      <m:t>𝑥</m:t>
                    </m:r>
                    <m:r>
                      <a:rPr lang="en-US"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dirty="0">
                  <a:sym typeface="Symbol" charset="0"/>
                </a:endParaRPr>
              </a:p>
              <a:p>
                <a:pPr lvl="1"/>
                <a:r>
                  <a:rPr lang="en-US" dirty="0">
                    <a:ea typeface="Times New Roman"/>
                    <a:cs typeface="Times New Roman"/>
                    <a:sym typeface="Symbol" charset="0"/>
                  </a:rPr>
                  <a:t>for every atom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in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endParaRPr lang="en-US" dirty="0">
                  <a:cs typeface="Times New Roman"/>
                  <a:sym typeface="Symbol" charset="0"/>
                </a:endParaRPr>
              </a:p>
              <a:p>
                <a:pPr lvl="2"/>
                <a14:m>
                  <m:oMath xmlns:m="http://schemas.openxmlformats.org/officeDocument/2006/math">
                    <m:r>
                      <a:rPr lang="en-US" i="1" dirty="0">
                        <a:latin typeface="Cambria Math" panose="02040503050406030204" pitchFamily="18" charset="0"/>
                      </a:rPr>
                      <m:t>𝑎</m:t>
                    </m:r>
                  </m:oMath>
                </a14:m>
                <a:r>
                  <a:rPr lang="en-US" i="1" dirty="0">
                    <a:ea typeface="Times New Roman"/>
                    <a:cs typeface="Times New Roman"/>
                    <a:sym typeface="Symbol" charset="0"/>
                  </a:rPr>
                  <a:t> </a:t>
                </a:r>
                <a:r>
                  <a:rPr lang="en-US" dirty="0">
                    <a:ea typeface="Times New Roman"/>
                    <a:cs typeface="Times New Roman"/>
                    <a:sym typeface="Symbol" charset="0"/>
                  </a:rPr>
                  <a:t>doesn’t make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false</a:t>
                </a:r>
              </a:p>
              <a:p>
                <a:pPr lvl="3"/>
                <a:r>
                  <a:rPr lang="en-US" dirty="0">
                    <a:ea typeface="Times New Roman"/>
                    <a:cs typeface="Times New Roman"/>
                    <a:sym typeface="Symbol" charset="0"/>
                  </a:rPr>
                  <a:t>i.e.,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i="1" dirty="0">
                    <a:sym typeface="Symbol" charset="0"/>
                  </a:rPr>
                  <a:t> </a:t>
                </a:r>
                <a:r>
                  <a:rPr lang="en-US" dirty="0">
                    <a:sym typeface="Symbol" charset="0"/>
                  </a:rPr>
                  <a:t>doesn’t contain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oMath>
                </a14:m>
                <a:r>
                  <a:rPr lang="en-US" dirty="0">
                    <a:ea typeface="Times New Roman"/>
                    <a:cs typeface="Times New Roman"/>
                  </a:rPr>
                  <a:t> for some </a:t>
                </a:r>
                <a14:m>
                  <m:oMath xmlns:m="http://schemas.openxmlformats.org/officeDocument/2006/math">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r>
                      <a:rPr lang="de-DE" b="0" i="1" dirty="0" smtClean="0">
                        <a:latin typeface="Cambria Math" panose="02040503050406030204" pitchFamily="18" charset="0"/>
                        <a:ea typeface="Cambria Math" panose="02040503050406030204" pitchFamily="18" charset="0"/>
                        <a:cs typeface="Times New Roman"/>
                      </a:rPr>
                      <m:t>≠</m:t>
                    </m:r>
                    <m:r>
                      <a:rPr lang="de-DE" b="0" i="1" dirty="0" smtClean="0">
                        <a:latin typeface="Cambria Math" panose="02040503050406030204" pitchFamily="18" charset="0"/>
                        <a:ea typeface="Cambria Math" panose="02040503050406030204" pitchFamily="18" charset="0"/>
                        <a:cs typeface="Times New Roman"/>
                      </a:rPr>
                      <m:t>𝑐</m:t>
                    </m:r>
                  </m:oMath>
                </a14:m>
                <a:endParaRPr lang="de-DE" b="0" dirty="0">
                  <a:ea typeface="Cambria Math" panose="02040503050406030204" pitchFamily="18" charset="0"/>
                  <a:cs typeface="Times New Roman"/>
                </a:endParaRPr>
              </a:p>
              <a:p>
                <a:pPr lvl="3"/>
                <a:r>
                  <a:rPr lang="en-US" dirty="0">
                    <a:ea typeface="Times New Roman"/>
                    <a:cs typeface="Times New Roman"/>
                    <a:sym typeface="Symbol" charset="0"/>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requires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to be false, 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makes it true </a:t>
                </a:r>
              </a:p>
              <a:p>
                <a:pPr marL="1244600" lvl="8" indent="-171450"/>
                <a:r>
                  <a:rPr lang="en-US" dirty="0">
                    <a:ea typeface="Times New Roman"/>
                    <a:cs typeface="Times New Roman"/>
                    <a:sym typeface="Symbol" charset="0"/>
                  </a:rPr>
                  <a:t>i.e., </a:t>
                </a:r>
                <a:r>
                  <a:rPr lang="en-US" dirty="0">
                    <a:ea typeface="Times New Roman"/>
                    <a:cs typeface="Times New Roman"/>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smtClean="0">
                        <a:latin typeface="Cambria Math" panose="02040503050406030204" pitchFamily="18" charset="0"/>
                        <a:ea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sym typeface="Symbol" charset="0"/>
                  </a:rPr>
                  <a:t> or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smtClean="0">
                            <a:latin typeface="Cambria Math" panose="02040503050406030204" pitchFamily="18" charset="0"/>
                            <a:ea typeface="Times New Roman"/>
                            <a:cs typeface="Times New Roman"/>
                          </a:rPr>
                          <m:t>𝑐</m:t>
                        </m:r>
                      </m:e>
                      <m:sup>
                        <m:r>
                          <a:rPr lang="de-DE" b="0" i="0" dirty="0" smtClean="0">
                            <a:latin typeface="Cambria Math" panose="02040503050406030204" pitchFamily="18" charset="0"/>
                            <a:ea typeface="Times New Roman"/>
                            <a:cs typeface="Times New Roman"/>
                          </a:rPr>
                          <m:t>′</m:t>
                        </m:r>
                      </m:sup>
                    </m:sSup>
                  </m:oMath>
                </a14:m>
                <a:r>
                  <a:rPr lang="en-US" dirty="0">
                    <a:ea typeface="Times New Roman"/>
                    <a:cs typeface="Times New Roman"/>
                    <a:sym typeface="Symbol" charset="0"/>
                  </a:rPr>
                  <a:t>,</a:t>
                </a:r>
                <a:r>
                  <a:rPr lang="en-US" i="1" dirty="0">
                    <a:ea typeface="Times New Roman"/>
                    <a:cs typeface="Times New Roman"/>
                    <a:sym typeface="Symbol" charset="0"/>
                  </a:rPr>
                  <a:t> </a:t>
                </a:r>
                <a:r>
                  <a:rPr lang="en-US" dirty="0">
                    <a:sym typeface="Symbol" charset="0"/>
                  </a:rPr>
                  <a:t>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baseline="-25000" dirty="0">
                  <a:ea typeface="Times New Roman"/>
                  <a:cs typeface="Times New Roman"/>
                  <a:sym typeface="Symbol" charset="0"/>
                </a:endParaRPr>
              </a:p>
              <a:p>
                <a:pPr marL="792163" lvl="2" indent="0">
                  <a:buNone/>
                </a:pPr>
                <a:endParaRPr lang="en-US" baseline="-25000" dirty="0">
                  <a:ea typeface="Times New Roman"/>
                  <a:cs typeface="Times New Roman"/>
                </a:endParaRPr>
              </a:p>
              <a:p>
                <a:pPr marL="401638" lvl="1" indent="0" eaLnBrk="1" hangingPunct="1">
                  <a:buNone/>
                  <a:tabLst>
                    <a:tab pos="744538" algn="l"/>
                  </a:tabLst>
                </a:pPr>
                <a:endParaRPr lang="en-US" dirty="0"/>
              </a:p>
            </p:txBody>
          </p:sp>
        </mc:Choice>
        <mc:Fallback xmlns="">
          <p:sp>
            <p:nvSpPr>
              <p:cNvPr id="11266" name="Rectangle 3"/>
              <p:cNvSpPr>
                <a:spLocks noGrp="1" noRot="1" noChangeAspect="1" noMove="1" noResize="1" noEditPoints="1" noAdjustHandles="1" noChangeArrowheads="1" noChangeShapeType="1" noTextEdit="1"/>
              </p:cNvSpPr>
              <p:nvPr>
                <p:ph idx="1"/>
              </p:nvPr>
            </p:nvSpPr>
            <p:spPr>
              <a:blipFill>
                <a:blip r:embed="rId2"/>
                <a:stretch>
                  <a:fillRect l="-210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95D4021E-6CE6-6D4B-B1A1-A65770CFDCD9}"/>
              </a:ext>
            </a:extLst>
          </p:cNvPr>
          <p:cNvSpPr>
            <a:spLocks noGrp="1"/>
          </p:cNvSpPr>
          <p:nvPr>
            <p:ph type="sldNum" sz="quarter" idx="12"/>
          </p:nvPr>
        </p:nvSpPr>
        <p:spPr/>
        <p:txBody>
          <a:bodyPr/>
          <a:lstStyle/>
          <a:p>
            <a:fld id="{67C9959E-8E6B-B04C-9955-EA096F41CA7A}" type="slidenum">
              <a:rPr lang="en-GB" smtClean="0"/>
              <a:t>123</a:t>
            </a:fld>
            <a:endParaRPr lang="en-GB"/>
          </a:p>
        </p:txBody>
      </p:sp>
      <p:sp>
        <p:nvSpPr>
          <p:cNvPr id="3" name="Date Placeholder 2">
            <a:extLst>
              <a:ext uri="{FF2B5EF4-FFF2-40B4-BE49-F238E27FC236}">
                <a16:creationId xmlns:a16="http://schemas.microsoft.com/office/drawing/2014/main" id="{5DEF75EE-382E-C44E-A959-8E1187E53C2D}"/>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9755502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normAutofit/>
          </a:bodyPr>
          <a:lstStyle/>
          <a:p>
            <a:pPr eaLnBrk="1" hangingPunct="1"/>
            <a:r>
              <a:rPr lang="en-US" dirty="0"/>
              <a:t>Relevance</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61D4D7C-2D49-434F-B732-0F1BE098D8BB}"/>
                  </a:ext>
                </a:extLst>
              </p:cNvPr>
              <p:cNvSpPr>
                <a:spLocks noGrp="1"/>
              </p:cNvSpPr>
              <p:nvPr>
                <p:ph sz="half" idx="1"/>
              </p:nvPr>
            </p:nvSpPr>
            <p:spPr>
              <a:xfrm>
                <a:off x="361613" y="1717589"/>
                <a:ext cx="4089006" cy="3421804"/>
              </a:xfrm>
            </p:spPr>
            <p:txBody>
              <a:bodyPr>
                <a:normAutofit fontScale="70000" lnSpcReduction="20000"/>
              </a:bodyPr>
              <a:lstStyle/>
              <a:p>
                <a14:m>
                  <m:oMath xmlns:m="http://schemas.openxmlformats.org/officeDocument/2006/math">
                    <m:r>
                      <a:rPr lang="en-US" i="1" dirty="0" smtClean="0">
                        <a:solidFill>
                          <a:schemeClr val="tx1"/>
                        </a:solidFill>
                        <a:latin typeface="Cambria Math" panose="02040503050406030204" pitchFamily="18" charset="0"/>
                        <a:cs typeface="Calibri" panose="020F0502020204030204" pitchFamily="34" charset="0"/>
                      </a:rPr>
                      <m:t>𝑎𝑑𝑗</m:t>
                    </m:r>
                    <m:r>
                      <a:rPr lang="en-US" i="1" dirty="0">
                        <a:solidFill>
                          <a:schemeClr val="tx1"/>
                        </a:solidFill>
                        <a:latin typeface="Cambria Math" panose="02040503050406030204" pitchFamily="18" charset="0"/>
                        <a:cs typeface="Calibri" panose="020F0502020204030204" pitchFamily="34" charset="0"/>
                      </a:rPr>
                      <m:t>=</m:t>
                    </m:r>
                    <m:r>
                      <a:rPr lang="en-US" i="1" baseline="-25000" dirty="0">
                        <a:solidFill>
                          <a:schemeClr val="tx1"/>
                        </a:solidFill>
                        <a:latin typeface="Cambria Math" panose="02040503050406030204" pitchFamily="18" charset="0"/>
                        <a:cs typeface="Calibri" panose="020F0502020204030204" pitchFamily="34" charset="0"/>
                      </a:rPr>
                      <m:t> </m:t>
                    </m:r>
                    <m:r>
                      <a:rPr lang="en-US" i="1" dirty="0">
                        <a:solidFill>
                          <a:schemeClr val="tx1"/>
                        </a:solidFill>
                        <a:latin typeface="Cambria Math" panose="02040503050406030204" pitchFamily="18" charset="0"/>
                        <a:cs typeface="Calibri" panose="020F0502020204030204" pitchFamily="34" charset="0"/>
                      </a:rPr>
                      <m:t>{</m:t>
                    </m:r>
                    <m:d>
                      <m:dPr>
                        <m:ctrlPr>
                          <a:rPr lang="en-US" i="1" dirty="0">
                            <a:solidFill>
                              <a:schemeClr val="tx1"/>
                            </a:solidFill>
                            <a:latin typeface="Cambria Math" panose="02040503050406030204" pitchFamily="18" charset="0"/>
                            <a:cs typeface="Calibri" panose="020F0502020204030204" pitchFamily="34" charset="0"/>
                          </a:rPr>
                        </m:ctrlPr>
                      </m:dPr>
                      <m:e>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1,</m:t>
                        </m:r>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2</m:t>
                        </m:r>
                      </m:e>
                    </m:d>
                    <m:r>
                      <a:rPr lang="en-US" i="1" dirty="0">
                        <a:solidFill>
                          <a:schemeClr val="tx1"/>
                        </a:solidFill>
                        <a:latin typeface="Cambria Math" panose="02040503050406030204" pitchFamily="18" charset="0"/>
                        <a:cs typeface="Calibri" panose="020F0502020204030204" pitchFamily="34" charset="0"/>
                      </a:rPr>
                      <m:t>, </m:t>
                    </m:r>
                    <m:d>
                      <m:dPr>
                        <m:ctrlPr>
                          <a:rPr lang="en-US" i="1" dirty="0">
                            <a:solidFill>
                              <a:schemeClr val="tx1"/>
                            </a:solidFill>
                            <a:latin typeface="Cambria Math" panose="02040503050406030204" pitchFamily="18" charset="0"/>
                            <a:cs typeface="Calibri" panose="020F0502020204030204" pitchFamily="34" charset="0"/>
                          </a:rPr>
                        </m:ctrlPr>
                      </m:dPr>
                      <m:e>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1,</m:t>
                        </m:r>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3</m:t>
                        </m:r>
                      </m:e>
                    </m:d>
                    <m:r>
                      <a:rPr lang="en-US" i="1" dirty="0">
                        <a:solidFill>
                          <a:schemeClr val="tx1"/>
                        </a:solidFill>
                        <a:latin typeface="Cambria Math" panose="02040503050406030204" pitchFamily="18" charset="0"/>
                        <a:cs typeface="Calibri" panose="020F0502020204030204" pitchFamily="34" charset="0"/>
                      </a:rPr>
                      <m:t>, </m:t>
                    </m:r>
                    <m:d>
                      <m:dPr>
                        <m:ctrlPr>
                          <a:rPr lang="en-US" i="1" dirty="0">
                            <a:solidFill>
                              <a:schemeClr val="tx1"/>
                            </a:solidFill>
                            <a:latin typeface="Cambria Math" panose="02040503050406030204" pitchFamily="18" charset="0"/>
                            <a:cs typeface="Calibri" panose="020F0502020204030204" pitchFamily="34" charset="0"/>
                          </a:rPr>
                        </m:ctrlPr>
                      </m:dPr>
                      <m:e>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2,</m:t>
                        </m:r>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1</m:t>
                        </m:r>
                      </m:e>
                    </m:d>
                    <m:r>
                      <a:rPr lang="en-US" i="1" dirty="0">
                        <a:solidFill>
                          <a:schemeClr val="tx1"/>
                        </a:solidFill>
                        <a:latin typeface="Cambria Math" panose="02040503050406030204" pitchFamily="18" charset="0"/>
                        <a:cs typeface="Calibri" panose="020F0502020204030204" pitchFamily="34" charset="0"/>
                      </a:rPr>
                      <m:t>,</m:t>
                    </m:r>
                    <m:r>
                      <a:rPr lang="de-DE" b="0" i="1" dirty="0" smtClean="0">
                        <a:solidFill>
                          <a:schemeClr val="tx1"/>
                        </a:solidFill>
                        <a:latin typeface="Cambria Math" panose="02040503050406030204" pitchFamily="18" charset="0"/>
                        <a:cs typeface="Calibri" panose="020F0502020204030204" pitchFamily="34" charset="0"/>
                      </a:rPr>
                      <m:t> </m:t>
                    </m:r>
                    <m:r>
                      <a:rPr lang="en-US" i="1" dirty="0">
                        <a:solidFill>
                          <a:schemeClr val="tx1"/>
                        </a:solidFill>
                        <a:latin typeface="Cambria Math" panose="02040503050406030204" pitchFamily="18" charset="0"/>
                        <a:cs typeface="Calibri" panose="020F0502020204030204" pitchFamily="34" charset="0"/>
                      </a:rPr>
                      <m:t> </m:t>
                    </m:r>
                    <m:d>
                      <m:dPr>
                        <m:ctrlPr>
                          <a:rPr lang="en-US" i="1" dirty="0">
                            <a:solidFill>
                              <a:schemeClr val="tx1"/>
                            </a:solidFill>
                            <a:latin typeface="Cambria Math" panose="02040503050406030204" pitchFamily="18" charset="0"/>
                            <a:cs typeface="Calibri" panose="020F0502020204030204" pitchFamily="34" charset="0"/>
                          </a:rPr>
                        </m:ctrlPr>
                      </m:dPr>
                      <m:e>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2,</m:t>
                        </m:r>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3</m:t>
                        </m:r>
                      </m:e>
                    </m:d>
                    <m:r>
                      <a:rPr lang="en-US" i="1" dirty="0">
                        <a:solidFill>
                          <a:schemeClr val="tx1"/>
                        </a:solidFill>
                        <a:latin typeface="Cambria Math" panose="02040503050406030204" pitchFamily="18" charset="0"/>
                        <a:cs typeface="Calibri" panose="020F0502020204030204" pitchFamily="34" charset="0"/>
                      </a:rPr>
                      <m:t>, </m:t>
                    </m:r>
                    <m:d>
                      <m:dPr>
                        <m:ctrlPr>
                          <a:rPr lang="en-US" i="1" dirty="0">
                            <a:solidFill>
                              <a:schemeClr val="tx1"/>
                            </a:solidFill>
                            <a:latin typeface="Cambria Math" panose="02040503050406030204" pitchFamily="18" charset="0"/>
                            <a:cs typeface="Calibri" panose="020F0502020204030204" pitchFamily="34" charset="0"/>
                          </a:rPr>
                        </m:ctrlPr>
                      </m:dPr>
                      <m:e>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3,</m:t>
                        </m:r>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1</m:t>
                        </m:r>
                      </m:e>
                    </m:d>
                    <m:r>
                      <a:rPr lang="en-US" i="1" dirty="0">
                        <a:solidFill>
                          <a:schemeClr val="tx1"/>
                        </a:solidFill>
                        <a:latin typeface="Cambria Math" panose="02040503050406030204" pitchFamily="18" charset="0"/>
                        <a:cs typeface="Calibri" panose="020F0502020204030204" pitchFamily="34" charset="0"/>
                      </a:rPr>
                      <m:t>, </m:t>
                    </m:r>
                    <m:d>
                      <m:dPr>
                        <m:ctrlPr>
                          <a:rPr lang="en-US" i="1" dirty="0">
                            <a:solidFill>
                              <a:schemeClr val="tx1"/>
                            </a:solidFill>
                            <a:latin typeface="Cambria Math" panose="02040503050406030204" pitchFamily="18" charset="0"/>
                            <a:cs typeface="Calibri" panose="020F0502020204030204" pitchFamily="34" charset="0"/>
                          </a:rPr>
                        </m:ctrlPr>
                      </m:dPr>
                      <m:e>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3,</m:t>
                        </m:r>
                        <m:r>
                          <a:rPr lang="en-US" i="1" dirty="0">
                            <a:solidFill>
                              <a:schemeClr val="tx1"/>
                            </a:solidFill>
                            <a:latin typeface="Cambria Math" panose="02040503050406030204" pitchFamily="18" charset="0"/>
                            <a:cs typeface="Calibri" panose="020F0502020204030204" pitchFamily="34" charset="0"/>
                          </a:rPr>
                          <m:t>𝑑</m:t>
                        </m:r>
                        <m:r>
                          <a:rPr lang="en-US" i="1" dirty="0">
                            <a:solidFill>
                              <a:schemeClr val="tx1"/>
                            </a:solidFill>
                            <a:latin typeface="Cambria Math" panose="02040503050406030204" pitchFamily="18" charset="0"/>
                            <a:cs typeface="Calibri" panose="020F0502020204030204" pitchFamily="34" charset="0"/>
                          </a:rPr>
                          <m:t>2</m:t>
                        </m:r>
                      </m:e>
                    </m:d>
                    <m:r>
                      <a:rPr lang="en-US" i="1" dirty="0">
                        <a:solidFill>
                          <a:schemeClr val="tx1"/>
                        </a:solidFill>
                        <a:latin typeface="Cambria Math" panose="02040503050406030204" pitchFamily="18" charset="0"/>
                        <a:cs typeface="Calibri" panose="020F0502020204030204" pitchFamily="34" charset="0"/>
                      </a:rPr>
                      <m:t>}</m:t>
                    </m:r>
                  </m:oMath>
                </a14:m>
                <a:endParaRPr lang="en-US" i="1" dirty="0">
                  <a:solidFill>
                    <a:schemeClr val="tx1"/>
                  </a:solidFill>
                  <a:latin typeface="Calibri" panose="020F0502020204030204" pitchFamily="34" charset="0"/>
                  <a:cs typeface="Calibri" panose="020F0502020204030204" pitchFamily="34" charset="0"/>
                </a:endParaRPr>
              </a:p>
              <a:p>
                <a14:m>
                  <m:oMath xmlns:m="http://schemas.openxmlformats.org/officeDocument/2006/math">
                    <m:r>
                      <a:rPr lang="en-US" i="1" dirty="0" smtClean="0">
                        <a:solidFill>
                          <a:schemeClr val="tx1"/>
                        </a:solidFill>
                        <a:latin typeface="Cambria Math" panose="02040503050406030204" pitchFamily="18" charset="0"/>
                        <a:cs typeface="Times New Roman"/>
                      </a:rPr>
                      <m:t>𝑠</m:t>
                    </m:r>
                    <m:r>
                      <a:rPr lang="en-US" i="1" dirty="0" smtClean="0">
                        <a:solidFill>
                          <a:schemeClr val="tx1"/>
                        </a:solidFill>
                        <a:latin typeface="Cambria Math" panose="02040503050406030204" pitchFamily="18" charset="0"/>
                        <a:ea typeface="Times New Roman"/>
                        <a:cs typeface="Times New Roman"/>
                      </a:rPr>
                      <m:t> </m:t>
                    </m:r>
                    <m:r>
                      <a:rPr lang="en-US" i="1" dirty="0">
                        <a:solidFill>
                          <a:schemeClr val="tx1"/>
                        </a:solidFill>
                        <a:latin typeface="Cambria Math" panose="02040503050406030204" pitchFamily="18" charset="0"/>
                        <a:ea typeface="Times New Roman"/>
                        <a:cs typeface="Times New Roman"/>
                      </a:rPr>
                      <m:t>= </m:t>
                    </m:r>
                    <m:r>
                      <a:rPr lang="ro-RO" i="1" dirty="0">
                        <a:solidFill>
                          <a:schemeClr val="tx1"/>
                        </a:solidFill>
                        <a:latin typeface="Cambria Math" panose="02040503050406030204" pitchFamily="18" charset="0"/>
                        <a:cs typeface="Times New Roman"/>
                      </a:rPr>
                      <m:t>{</m:t>
                    </m:r>
                    <m:r>
                      <a:rPr lang="ro-RO" i="1" dirty="0">
                        <a:solidFill>
                          <a:schemeClr val="tx1"/>
                        </a:solidFill>
                        <a:latin typeface="Cambria Math" panose="02040503050406030204" pitchFamily="18" charset="0"/>
                      </a:rPr>
                      <m:t>𝑙𝑜𝑐</m:t>
                    </m:r>
                    <m:d>
                      <m:dPr>
                        <m:ctrlPr>
                          <a:rPr lang="ro-RO" i="1" dirty="0">
                            <a:solidFill>
                              <a:schemeClr val="tx1"/>
                            </a:solidFill>
                            <a:latin typeface="Cambria Math" panose="02040503050406030204" pitchFamily="18" charset="0"/>
                          </a:rPr>
                        </m:ctrlPr>
                      </m:dPr>
                      <m:e>
                        <m:r>
                          <a:rPr lang="ro-RO" i="1" dirty="0">
                            <a:solidFill>
                              <a:schemeClr val="tx1"/>
                            </a:solidFill>
                            <a:latin typeface="Cambria Math" panose="02040503050406030204" pitchFamily="18" charset="0"/>
                          </a:rPr>
                          <m:t>𝑐</m:t>
                        </m:r>
                        <m:r>
                          <a:rPr lang="ro-RO" i="1" dirty="0">
                            <a:solidFill>
                              <a:schemeClr val="tx1"/>
                            </a:solidFill>
                            <a:latin typeface="Cambria Math" panose="02040503050406030204" pitchFamily="18" charset="0"/>
                          </a:rPr>
                          <m:t>1</m:t>
                        </m:r>
                      </m:e>
                    </m:d>
                    <m:r>
                      <a:rPr lang="ro-RO" i="1" dirty="0">
                        <a:solidFill>
                          <a:schemeClr val="tx1"/>
                        </a:solidFill>
                        <a:latin typeface="Cambria Math" panose="02040503050406030204" pitchFamily="18" charset="0"/>
                      </a:rPr>
                      <m:t>=</m:t>
                    </m:r>
                    <m:r>
                      <a:rPr lang="ro-RO" i="1" dirty="0">
                        <a:solidFill>
                          <a:schemeClr val="tx1"/>
                        </a:solidFill>
                        <a:latin typeface="Cambria Math" panose="02040503050406030204" pitchFamily="18" charset="0"/>
                      </a:rPr>
                      <m:t>𝑑</m:t>
                    </m:r>
                    <m:r>
                      <a:rPr lang="ro-RO" i="1" dirty="0">
                        <a:solidFill>
                          <a:schemeClr val="tx1"/>
                        </a:solidFill>
                        <a:latin typeface="Cambria Math" panose="02040503050406030204" pitchFamily="18" charset="0"/>
                      </a:rPr>
                      <m:t>1, </m:t>
                    </m:r>
                    <m:r>
                      <a:rPr lang="ro-RO" i="1" dirty="0">
                        <a:solidFill>
                          <a:schemeClr val="tx1"/>
                        </a:solidFill>
                        <a:latin typeface="Cambria Math" panose="02040503050406030204" pitchFamily="18" charset="0"/>
                      </a:rPr>
                      <m:t>𝑙𝑜𝑐</m:t>
                    </m:r>
                    <m:d>
                      <m:dPr>
                        <m:ctrlPr>
                          <a:rPr lang="ro-RO" i="1" dirty="0">
                            <a:solidFill>
                              <a:schemeClr val="tx1"/>
                            </a:solidFill>
                            <a:latin typeface="Cambria Math" panose="02040503050406030204" pitchFamily="18" charset="0"/>
                          </a:rPr>
                        </m:ctrlPr>
                      </m:dPr>
                      <m:e>
                        <m:r>
                          <a:rPr lang="ro-RO" i="1" dirty="0">
                            <a:solidFill>
                              <a:schemeClr val="tx1"/>
                            </a:solidFill>
                            <a:latin typeface="Cambria Math" panose="02040503050406030204" pitchFamily="18" charset="0"/>
                          </a:rPr>
                          <m:t>𝑐</m:t>
                        </m:r>
                        <m:r>
                          <a:rPr lang="ro-RO" i="1" dirty="0">
                            <a:solidFill>
                              <a:schemeClr val="tx1"/>
                            </a:solidFill>
                            <a:latin typeface="Cambria Math" panose="02040503050406030204" pitchFamily="18" charset="0"/>
                          </a:rPr>
                          <m:t>2</m:t>
                        </m:r>
                      </m:e>
                    </m:d>
                    <m:r>
                      <a:rPr lang="ro-RO" i="1" dirty="0">
                        <a:solidFill>
                          <a:schemeClr val="tx1"/>
                        </a:solidFill>
                        <a:latin typeface="Cambria Math" panose="02040503050406030204" pitchFamily="18" charset="0"/>
                      </a:rPr>
                      <m:t>=</m:t>
                    </m:r>
                    <m:r>
                      <a:rPr lang="ro-RO" i="1" dirty="0">
                        <a:solidFill>
                          <a:schemeClr val="tx1"/>
                        </a:solidFill>
                        <a:latin typeface="Cambria Math" panose="02040503050406030204" pitchFamily="18" charset="0"/>
                      </a:rPr>
                      <m:t>𝑑</m:t>
                    </m:r>
                    <m:r>
                      <a:rPr lang="ro-RO" i="1" dirty="0">
                        <a:solidFill>
                          <a:schemeClr val="tx1"/>
                        </a:solidFill>
                        <a:latin typeface="Cambria Math" panose="02040503050406030204" pitchFamily="18" charset="0"/>
                      </a:rPr>
                      <m:t>1,  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3</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	</m:t>
                    </m:r>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en-US" i="1" dirty="0">
                        <a:latin typeface="Cambria Math" panose="02040503050406030204" pitchFamily="18" charset="0"/>
                      </a:rPr>
                      <m:t>2</m:t>
                    </m:r>
                    <m:r>
                      <a:rPr lang="ro-RO" i="1" dirty="0">
                        <a:latin typeface="Cambria Math" panose="02040503050406030204" pitchFamily="18" charset="0"/>
                      </a:rPr>
                      <m:t>,</m:t>
                    </m:r>
                    <m:r>
                      <a:rPr lang="de-DE" b="0" i="1" dirty="0" smtClean="0">
                        <a:latin typeface="Cambria Math" panose="02040503050406030204" pitchFamily="18" charset="0"/>
                      </a:rPr>
                      <m:t> </m:t>
                    </m:r>
                    <m:r>
                      <a:rPr lang="ro-RO" i="1" dirty="0">
                        <a:latin typeface="Cambria Math" panose="02040503050406030204" pitchFamily="18" charset="0"/>
                      </a:rPr>
                      <m:t>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m:t>
                    </m:r>
                    <m:r>
                      <a:rPr lang="ro-RO" i="1" dirty="0" smtClean="0">
                        <a:latin typeface="Cambria Math" panose="02040503050406030204" pitchFamily="18" charset="0"/>
                      </a:rPr>
                      <m:t>	</m:t>
                    </m:r>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2</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2,  </m:t>
                    </m:r>
                    <m:r>
                      <a:rPr lang="ro-RO" i="1" dirty="0" smtClean="0">
                        <a:latin typeface="Cambria Math" panose="02040503050406030204" pitchFamily="18" charset="0"/>
                      </a:rPr>
                      <m:t>𝑐𝑎𝑟𝑔𝑜</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2</m:t>
                        </m:r>
                      </m:e>
                    </m:d>
                    <m:r>
                      <a:rPr lang="ro-RO" i="1" dirty="0" smtClean="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cs typeface="Times New Roman"/>
                      </a:rPr>
                      <m:t>}</m:t>
                    </m:r>
                  </m:oMath>
                </a14:m>
                <a:endParaRPr lang="en-US" dirty="0">
                  <a:latin typeface="Times New Roman"/>
                  <a:cs typeface="Times New Roman"/>
                </a:endParaRPr>
              </a:p>
              <a:p>
                <a14:m>
                  <m:oMath xmlns:m="http://schemas.openxmlformats.org/officeDocument/2006/math">
                    <m:r>
                      <a:rPr lang="en-US" i="1" dirty="0" smtClean="0">
                        <a:latin typeface="Cambria Math" panose="02040503050406030204" pitchFamily="18" charset="0"/>
                        <a:ea typeface="Times New Roman"/>
                        <a:cs typeface="Times New Roman"/>
                      </a:rPr>
                      <m:t>𝑔</m:t>
                    </m:r>
                    <m:r>
                      <a:rPr lang="en-US"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rPr>
                      <m:t>𝑙𝑜𝑐</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𝑐</m:t>
                        </m:r>
                        <m:r>
                          <a:rPr lang="en-US" i="1" dirty="0">
                            <a:latin typeface="Cambria Math" panose="02040503050406030204" pitchFamily="18" charset="0"/>
                            <a:ea typeface="Times New Roman"/>
                          </a:rPr>
                          <m:t>1</m:t>
                        </m:r>
                      </m:e>
                    </m:d>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1, </m:t>
                    </m:r>
                    <m:r>
                      <a:rPr lang="en-US" i="1" dirty="0" err="1">
                        <a:latin typeface="Cambria Math" panose="02040503050406030204" pitchFamily="18" charset="0"/>
                        <a:ea typeface="Times New Roman"/>
                      </a:rPr>
                      <m:t>𝑙𝑜𝑐</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m:t>
                        </m:r>
                      </m:e>
                    </m:d>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𝑑</m:t>
                    </m:r>
                    <m:r>
                      <a:rPr lang="en-US" i="1" dirty="0">
                        <a:latin typeface="Cambria Math" panose="02040503050406030204" pitchFamily="18" charset="0"/>
                        <a:ea typeface="Times New Roman"/>
                      </a:rPr>
                      <m:t>3}</m:t>
                    </m:r>
                  </m:oMath>
                </a14:m>
                <a:endParaRPr lang="en-US" dirty="0">
                  <a:latin typeface="Times New Roman" panose="02020603050405020304" pitchFamily="18" charset="0"/>
                  <a:ea typeface="Times New Roman"/>
                  <a:cs typeface="Times New Roman"/>
                </a:endParaRPr>
              </a:p>
              <a:p>
                <a:r>
                  <a:rPr lang="en-GB" dirty="0"/>
                  <a:t>For each action below, is it relevant for </a:t>
                </a:r>
                <a14:m>
                  <m:oMath xmlns:m="http://schemas.openxmlformats.org/officeDocument/2006/math">
                    <m:r>
                      <a:rPr lang="en-GB" i="1" dirty="0" smtClean="0">
                        <a:latin typeface="Cambria Math" panose="02040503050406030204" pitchFamily="18" charset="0"/>
                      </a:rPr>
                      <m:t>𝑔</m:t>
                    </m:r>
                  </m:oMath>
                </a14:m>
                <a:r>
                  <a:rPr lang="en-GB" dirty="0"/>
                  <a:t>?</a:t>
                </a:r>
              </a:p>
              <a:p>
                <a:pPr lvl="1"/>
                <a14:m>
                  <m:oMath xmlns:m="http://schemas.openxmlformats.org/officeDocument/2006/math">
                    <m:r>
                      <a:rPr lang="en-GB" i="1"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r>
                          <a:rPr lang="en-GB" i="1" dirty="0" smtClean="0">
                            <a:latin typeface="Cambria Math" panose="02040503050406030204" pitchFamily="18" charset="0"/>
                          </a:rPr>
                          <m:t>𝑑</m:t>
                        </m:r>
                        <m:r>
                          <a:rPr lang="en-GB" i="1" dirty="0" smtClean="0">
                            <a:latin typeface="Cambria Math" panose="02040503050406030204" pitchFamily="18" charset="0"/>
                          </a:rPr>
                          <m:t>1,</m:t>
                        </m:r>
                        <m:r>
                          <a:rPr lang="en-GB" i="1" dirty="0">
                            <a:latin typeface="Cambria Math" panose="02040503050406030204" pitchFamily="18" charset="0"/>
                          </a:rPr>
                          <m:t>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r>
                          <a:rPr lang="en-GB" i="1" dirty="0" smtClean="0">
                            <a:latin typeface="Cambria Math" panose="02040503050406030204" pitchFamily="18" charset="0"/>
                          </a:rPr>
                          <m:t>𝑑</m:t>
                        </m:r>
                        <m:r>
                          <a:rPr lang="en-GB" i="1" dirty="0" smtClean="0">
                            <a:latin typeface="Cambria Math" panose="02040503050406030204" pitchFamily="18" charset="0"/>
                          </a:rPr>
                          <m:t>2,</m:t>
                        </m:r>
                        <m:r>
                          <a:rPr lang="en-GB" i="1" dirty="0">
                            <a:latin typeface="Cambria Math" panose="02040503050406030204" pitchFamily="18" charset="0"/>
                          </a:rPr>
                          <m:t>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𝑝𝑢𝑡</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2,</m:t>
                        </m:r>
                        <m:r>
                          <a:rPr lang="en-GB" i="1" dirty="0" smtClean="0">
                            <a:latin typeface="Cambria Math" panose="02040503050406030204" pitchFamily="18" charset="0"/>
                          </a:rPr>
                          <m:t>𝑑</m:t>
                        </m:r>
                        <m:r>
                          <a:rPr lang="en-GB" i="1" dirty="0" smtClean="0">
                            <a:latin typeface="Cambria Math" panose="02040503050406030204" pitchFamily="18" charset="0"/>
                          </a:rPr>
                          <m:t>3,</m:t>
                        </m:r>
                        <m:r>
                          <a:rPr lang="en-GB" i="1" dirty="0">
                            <a:latin typeface="Cambria Math" panose="02040503050406030204" pitchFamily="18" charset="0"/>
                          </a:rPr>
                          <m:t>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r>
                          <a:rPr lang="en-GB" i="1" dirty="0" smtClean="0">
                            <a:latin typeface="Cambria Math" panose="02040503050406030204" pitchFamily="18" charset="0"/>
                          </a:rPr>
                          <m:t>𝑑</m:t>
                        </m:r>
                        <m:r>
                          <a:rPr lang="en-GB" i="1" dirty="0" smtClean="0">
                            <a:latin typeface="Cambria Math" panose="02040503050406030204" pitchFamily="18" charset="0"/>
                          </a:rPr>
                          <m:t>1,</m:t>
                        </m:r>
                        <m:r>
                          <a:rPr lang="en-GB" i="1" dirty="0" smtClean="0">
                            <a:latin typeface="Cambria Math" panose="02040503050406030204" pitchFamily="18" charset="0"/>
                          </a:rPr>
                          <m:t>𝑑</m:t>
                        </m:r>
                        <m:r>
                          <a:rPr lang="en-GB" i="1" dirty="0" smtClean="0">
                            <a:latin typeface="Cambria Math" panose="02040503050406030204" pitchFamily="18" charset="0"/>
                          </a:rPr>
                          <m:t>3</m:t>
                        </m:r>
                      </m:e>
                    </m:d>
                  </m:oMath>
                </a14:m>
                <a:endParaRPr lang="en-GB" dirty="0"/>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2,</m:t>
                        </m:r>
                        <m:r>
                          <a:rPr lang="en-GB" i="1" dirty="0">
                            <a:latin typeface="Cambria Math" panose="02040503050406030204" pitchFamily="18" charset="0"/>
                          </a:rPr>
                          <m:t>𝑑</m:t>
                        </m:r>
                        <m:r>
                          <a:rPr lang="en-GB" i="1" dirty="0">
                            <a:latin typeface="Cambria Math" panose="02040503050406030204" pitchFamily="18" charset="0"/>
                          </a:rPr>
                          <m:t>3</m:t>
                        </m:r>
                      </m:e>
                    </m:d>
                  </m:oMath>
                </a14:m>
                <a:endParaRPr lang="en-GB" dirty="0"/>
              </a:p>
            </p:txBody>
          </p:sp>
        </mc:Choice>
        <mc:Fallback xmlns="">
          <p:sp>
            <p:nvSpPr>
              <p:cNvPr id="7" name="Content Placeholder 6">
                <a:extLst>
                  <a:ext uri="{FF2B5EF4-FFF2-40B4-BE49-F238E27FC236}">
                    <a16:creationId xmlns:a16="http://schemas.microsoft.com/office/drawing/2014/main" id="{C61D4D7C-2D49-434F-B732-0F1BE098D8BB}"/>
                  </a:ext>
                </a:extLst>
              </p:cNvPr>
              <p:cNvSpPr>
                <a:spLocks noGrp="1" noRot="1" noChangeAspect="1" noMove="1" noResize="1" noEditPoints="1" noAdjustHandles="1" noChangeArrowheads="1" noChangeShapeType="1" noTextEdit="1"/>
              </p:cNvSpPr>
              <p:nvPr>
                <p:ph sz="half" idx="1"/>
              </p:nvPr>
            </p:nvSpPr>
            <p:spPr>
              <a:xfrm>
                <a:off x="361613" y="1717589"/>
                <a:ext cx="4089006" cy="3421804"/>
              </a:xfrm>
              <a:blipFill>
                <a:blip r:embed="rId3"/>
                <a:stretch>
                  <a:fillRect l="-2786" t="-1845" r="-12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6594302-12A1-9141-8D35-79D494C25A06}"/>
                  </a:ext>
                </a:extLst>
              </p:cNvPr>
              <p:cNvSpPr>
                <a:spLocks noGrp="1"/>
              </p:cNvSpPr>
              <p:nvPr>
                <p:ph sz="half" idx="2"/>
              </p:nvPr>
            </p:nvSpPr>
            <p:spPr>
              <a:xfrm>
                <a:off x="4693381" y="1717589"/>
                <a:ext cx="4090619" cy="3421804"/>
              </a:xfrm>
            </p:spPr>
            <p:txBody>
              <a:bodyPr>
                <a:normAutofit fontScale="70000" lnSpcReduction="20000"/>
              </a:bodyPr>
              <a:lstStyle/>
              <a:p>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r>
                  <a:rPr lang="en-US" dirty="0">
                    <a:ea typeface="Cambria Math" panose="02040503050406030204" pitchFamily="18" charset="0"/>
                    <a:cs typeface="Times New Roman"/>
                  </a:rPr>
                  <a:t>Ranges</a:t>
                </a:r>
              </a:p>
              <a:p>
                <a:pPr lvl="1"/>
                <a14:m>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cs typeface="Times New Roman"/>
                      </a:rPr>
                      <m:t>ℛ</m:t>
                    </m:r>
                    <m:d>
                      <m:dPr>
                        <m:ctrlPr>
                          <a:rPr lang="en-US" i="1" dirty="0">
                            <a:solidFill>
                              <a:schemeClr val="tx1"/>
                            </a:solidFill>
                            <a:latin typeface="Cambria Math" panose="02040503050406030204" pitchFamily="18" charset="0"/>
                            <a:ea typeface="Cambria Math" panose="02040503050406030204" pitchFamily="18" charset="0"/>
                            <a:cs typeface="Times New Roman"/>
                          </a:rPr>
                        </m:ctrlPr>
                      </m:dPr>
                      <m:e>
                        <m:r>
                          <a:rPr lang="en-US" i="1" dirty="0">
                            <a:solidFill>
                              <a:schemeClr val="tx1"/>
                            </a:solidFill>
                            <a:latin typeface="Cambria Math" panose="02040503050406030204" pitchFamily="18" charset="0"/>
                          </a:rPr>
                          <m:t>𝑟</m:t>
                        </m:r>
                      </m:e>
                    </m:d>
                    <m:r>
                      <a:rPr lang="en-US" i="1" dirty="0">
                        <a:solidFill>
                          <a:schemeClr val="tx1"/>
                        </a:solidFill>
                        <a:latin typeface="Cambria Math" panose="02040503050406030204" pitchFamily="18" charset="0"/>
                      </a:rPr>
                      <m:t>= </m:t>
                    </m:r>
                    <m:r>
                      <a:rPr lang="en-US" i="1" dirty="0">
                        <a:solidFill>
                          <a:schemeClr val="tx1"/>
                        </a:solidFill>
                        <a:latin typeface="Cambria Math" panose="02040503050406030204" pitchFamily="18" charset="0"/>
                      </a:rPr>
                      <m:t>𝑅𝑜𝑏𝑜𝑡𝑠</m:t>
                    </m:r>
                    <m:r>
                      <a:rPr lang="en-US" i="1" dirty="0">
                        <a:solidFill>
                          <a:schemeClr val="tx1"/>
                        </a:solidFill>
                        <a:latin typeface="Cambria Math" panose="02040503050406030204" pitchFamily="18" charset="0"/>
                      </a:rPr>
                      <m:t> = </m:t>
                    </m:r>
                    <m:d>
                      <m:dPr>
                        <m:begChr m:val="{"/>
                        <m:endChr m:val="}"/>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oMath>
                </a14:m>
                <a:endParaRPr lang="de-DE" i="1" dirty="0">
                  <a:solidFill>
                    <a:schemeClr val="tx1"/>
                  </a:solidFill>
                  <a:latin typeface="Cambria Math" panose="02040503050406030204" pitchFamily="18" charset="0"/>
                </a:endParaRPr>
              </a:p>
              <a:p>
                <a:pPr lvl="1"/>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cs typeface="Times New Roman"/>
                      </a:rPr>
                      <m:t>ℛ</m:t>
                    </m:r>
                    <m:d>
                      <m:dPr>
                        <m:ctrlPr>
                          <a:rPr lang="en-US" i="1" dirty="0">
                            <a:solidFill>
                              <a:schemeClr val="tx1"/>
                            </a:solidFill>
                            <a:latin typeface="Cambria Math" panose="02040503050406030204" pitchFamily="18" charset="0"/>
                            <a:ea typeface="Cambria Math" panose="02040503050406030204" pitchFamily="18" charset="0"/>
                            <a:cs typeface="Times New Roman"/>
                          </a:rPr>
                        </m:ctrlPr>
                      </m:dPr>
                      <m:e>
                        <m:r>
                          <a:rPr lang="en-US" i="1" dirty="0">
                            <a:solidFill>
                              <a:schemeClr val="tx1"/>
                            </a:solidFill>
                            <a:latin typeface="Cambria Math" panose="02040503050406030204" pitchFamily="18" charset="0"/>
                          </a:rPr>
                          <m:t>𝑙</m:t>
                        </m:r>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cs typeface="Times New Roman"/>
                      </a:rPr>
                      <m:t>ℛ</m:t>
                    </m:r>
                    <m:d>
                      <m:dPr>
                        <m:ctrlPr>
                          <a:rPr lang="en-US" i="1" dirty="0">
                            <a:solidFill>
                              <a:schemeClr val="tx1"/>
                            </a:solidFill>
                            <a:latin typeface="Cambria Math" panose="02040503050406030204" pitchFamily="18" charset="0"/>
                            <a:ea typeface="Cambria Math" panose="02040503050406030204" pitchFamily="18" charset="0"/>
                            <a:cs typeface="Times New Roman"/>
                          </a:rPr>
                        </m:ctrlPr>
                      </m:dPr>
                      <m:e>
                        <m:r>
                          <a:rPr lang="en-US" i="1" dirty="0">
                            <a:solidFill>
                              <a:schemeClr val="tx1"/>
                            </a:solidFill>
                            <a:latin typeface="Cambria Math" panose="02040503050406030204" pitchFamily="18" charset="0"/>
                          </a:rPr>
                          <m:t>𝑚</m:t>
                        </m:r>
                      </m:e>
                    </m:d>
                    <m:r>
                      <a:rPr lang="en-US" i="1" dirty="0">
                        <a:solidFill>
                          <a:schemeClr val="tx1"/>
                        </a:solidFill>
                        <a:latin typeface="Cambria Math" panose="02040503050406030204" pitchFamily="18" charset="0"/>
                      </a:rPr>
                      <m:t>= </m:t>
                    </m:r>
                    <m:r>
                      <a:rPr lang="en-US" i="1" dirty="0" err="1">
                        <a:solidFill>
                          <a:schemeClr val="tx1"/>
                        </a:solidFill>
                        <a:latin typeface="Cambria Math" panose="02040503050406030204" pitchFamily="18" charset="0"/>
                      </a:rPr>
                      <m:t>𝐿𝑜𝑐𝑠</m:t>
                    </m:r>
                    <m:r>
                      <a:rPr lang="en-US" i="1" dirty="0">
                        <a:solidFill>
                          <a:schemeClr val="tx1"/>
                        </a:solidFill>
                        <a:latin typeface="Cambria Math" panose="02040503050406030204" pitchFamily="18" charset="0"/>
                      </a:rPr>
                      <m:t> = </m:t>
                    </m:r>
                    <m:d>
                      <m:dPr>
                        <m:begChr m:val="{"/>
                        <m:endChr m:val="}"/>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e>
                    </m:d>
                  </m:oMath>
                </a14:m>
                <a:endParaRPr lang="de-DE" i="1" dirty="0">
                  <a:solidFill>
                    <a:schemeClr val="tx1"/>
                  </a:solidFill>
                  <a:latin typeface="Cambria Math" panose="02040503050406030204" pitchFamily="18" charset="0"/>
                </a:endParaRPr>
              </a:p>
              <a:p>
                <a:pPr lvl="1"/>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cs typeface="Times New Roman"/>
                      </a:rPr>
                      <m:t>ℛ</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 = </m:t>
                    </m:r>
                    <m:r>
                      <a:rPr lang="en-US" i="1" dirty="0">
                        <a:solidFill>
                          <a:schemeClr val="tx1"/>
                        </a:solidFill>
                        <a:latin typeface="Cambria Math" panose="02040503050406030204" pitchFamily="18" charset="0"/>
                      </a:rPr>
                      <m:t>𝐶𝑜𝑛𝑡𝑎𝑖𝑛𝑒𝑟𝑠</m:t>
                    </m:r>
                    <m:r>
                      <a:rPr lang="en-US" i="1" dirty="0">
                        <a:solidFill>
                          <a:schemeClr val="tx1"/>
                        </a:solidFill>
                        <a:latin typeface="Cambria Math" panose="02040503050406030204" pitchFamily="18" charset="0"/>
                      </a:rPr>
                      <m:t> = {</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m:t>
                    </m:r>
                    <m:r>
                      <a:rPr lang="de-DE" b="0" i="1" dirty="0" smtClean="0">
                        <a:solidFill>
                          <a:schemeClr val="tx1"/>
                        </a:solidFill>
                        <a:latin typeface="Cambria Math" panose="02040503050406030204" pitchFamily="18" charset="0"/>
                      </a:rPr>
                      <m:t>𝑐</m:t>
                    </m:r>
                    <m:r>
                      <a:rPr lang="de-DE" b="0" i="1" dirty="0" smtClean="0">
                        <a:solidFill>
                          <a:schemeClr val="tx1"/>
                        </a:solidFill>
                        <a:latin typeface="Cambria Math" panose="02040503050406030204" pitchFamily="18" charset="0"/>
                      </a:rPr>
                      <m:t>3}</m:t>
                    </m:r>
                  </m:oMath>
                </a14:m>
                <a:endParaRPr lang="en-GB" dirty="0">
                  <a:solidFill>
                    <a:schemeClr val="tx1"/>
                  </a:solidFill>
                </a:endParaRPr>
              </a:p>
            </p:txBody>
          </p:sp>
        </mc:Choice>
        <mc:Fallback xmlns="">
          <p:sp>
            <p:nvSpPr>
              <p:cNvPr id="5" name="Content Placeholder 4">
                <a:extLst>
                  <a:ext uri="{FF2B5EF4-FFF2-40B4-BE49-F238E27FC236}">
                    <a16:creationId xmlns:a16="http://schemas.microsoft.com/office/drawing/2014/main" id="{C6594302-12A1-9141-8D35-79D494C25A06}"/>
                  </a:ext>
                </a:extLst>
              </p:cNvPr>
              <p:cNvSpPr>
                <a:spLocks noGrp="1" noRot="1" noChangeAspect="1" noMove="1" noResize="1" noEditPoints="1" noAdjustHandles="1" noChangeArrowheads="1" noChangeShapeType="1" noTextEdit="1"/>
              </p:cNvSpPr>
              <p:nvPr>
                <p:ph sz="half" idx="2"/>
              </p:nvPr>
            </p:nvSpPr>
            <p:spPr>
              <a:xfrm>
                <a:off x="4693381" y="1717589"/>
                <a:ext cx="4090619" cy="3421804"/>
              </a:xfrm>
              <a:blipFill>
                <a:blip r:embed="rId4"/>
                <a:stretch>
                  <a:fillRect l="-2786" t="-1845"/>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593C32D7-6CAE-9C46-997A-9037317A29CA}"/>
              </a:ext>
            </a:extLst>
          </p:cNvPr>
          <p:cNvSpPr>
            <a:spLocks noGrp="1"/>
          </p:cNvSpPr>
          <p:nvPr>
            <p:ph type="sldNum" sz="quarter" idx="12"/>
          </p:nvPr>
        </p:nvSpPr>
        <p:spPr/>
        <p:txBody>
          <a:bodyPr/>
          <a:lstStyle/>
          <a:p>
            <a:fld id="{67C9959E-8E6B-B04C-9955-EA096F41CA7A}" type="slidenum">
              <a:rPr lang="en-GB" smtClean="0"/>
              <a:t>124</a:t>
            </a:fld>
            <a:endParaRPr lang="en-GB"/>
          </a:p>
        </p:txBody>
      </p:sp>
      <p:grpSp>
        <p:nvGrpSpPr>
          <p:cNvPr id="60" name="Group 59">
            <a:extLst>
              <a:ext uri="{FF2B5EF4-FFF2-40B4-BE49-F238E27FC236}">
                <a16:creationId xmlns:a16="http://schemas.microsoft.com/office/drawing/2014/main" id="{553C1708-F34C-7540-9DB4-2C8B7695AE87}"/>
              </a:ext>
            </a:extLst>
          </p:cNvPr>
          <p:cNvGrpSpPr/>
          <p:nvPr/>
        </p:nvGrpSpPr>
        <p:grpSpPr>
          <a:xfrm>
            <a:off x="4307592" y="5037066"/>
            <a:ext cx="4102255" cy="1357663"/>
            <a:chOff x="4148923" y="4764780"/>
            <a:chExt cx="4102255" cy="1357663"/>
          </a:xfrm>
        </p:grpSpPr>
        <p:grpSp>
          <p:nvGrpSpPr>
            <p:cNvPr id="61" name="Group 60">
              <a:extLst>
                <a:ext uri="{FF2B5EF4-FFF2-40B4-BE49-F238E27FC236}">
                  <a16:creationId xmlns:a16="http://schemas.microsoft.com/office/drawing/2014/main" id="{7AD2C95C-1ADF-FE44-AF25-7E3B4FF7CACC}"/>
                </a:ext>
              </a:extLst>
            </p:cNvPr>
            <p:cNvGrpSpPr/>
            <p:nvPr/>
          </p:nvGrpSpPr>
          <p:grpSpPr>
            <a:xfrm>
              <a:off x="6989866" y="4797441"/>
              <a:ext cx="1261312" cy="896371"/>
              <a:chOff x="7668987" y="2479503"/>
              <a:chExt cx="1261312" cy="896371"/>
            </a:xfrm>
          </p:grpSpPr>
          <p:sp>
            <p:nvSpPr>
              <p:cNvPr id="140" name="Rectangle 891">
                <a:extLst>
                  <a:ext uri="{FF2B5EF4-FFF2-40B4-BE49-F238E27FC236}">
                    <a16:creationId xmlns:a16="http://schemas.microsoft.com/office/drawing/2014/main" id="{44C78CB6-6A55-624F-93F8-84D2E846B836}"/>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41" name="Line 853">
                <a:extLst>
                  <a:ext uri="{FF2B5EF4-FFF2-40B4-BE49-F238E27FC236}">
                    <a16:creationId xmlns:a16="http://schemas.microsoft.com/office/drawing/2014/main" id="{1A0C8AEA-0693-0E47-8721-DF3251EBF2DB}"/>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142" name="Group 141">
                <a:extLst>
                  <a:ext uri="{FF2B5EF4-FFF2-40B4-BE49-F238E27FC236}">
                    <a16:creationId xmlns:a16="http://schemas.microsoft.com/office/drawing/2014/main" id="{EDF76BF4-C5F4-8946-91B0-9C8B4BBAB4E3}"/>
                  </a:ext>
                </a:extLst>
              </p:cNvPr>
              <p:cNvGrpSpPr/>
              <p:nvPr/>
            </p:nvGrpSpPr>
            <p:grpSpPr>
              <a:xfrm>
                <a:off x="7861324" y="2479503"/>
                <a:ext cx="1068975" cy="290646"/>
                <a:chOff x="4618723" y="2312726"/>
                <a:chExt cx="1649655" cy="448528"/>
              </a:xfrm>
            </p:grpSpPr>
            <p:sp>
              <p:nvSpPr>
                <p:cNvPr id="143" name="Freeform 860">
                  <a:extLst>
                    <a:ext uri="{FF2B5EF4-FFF2-40B4-BE49-F238E27FC236}">
                      <a16:creationId xmlns:a16="http://schemas.microsoft.com/office/drawing/2014/main" id="{9A3DEFE5-B416-B84A-A08C-BD0B36E1524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144" name="Straight Connector 143">
                  <a:extLst>
                    <a:ext uri="{FF2B5EF4-FFF2-40B4-BE49-F238E27FC236}">
                      <a16:creationId xmlns:a16="http://schemas.microsoft.com/office/drawing/2014/main" id="{B15EB361-D644-4F46-86AB-89A8D0D8D753}"/>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5" name="Freeform 860">
                  <a:extLst>
                    <a:ext uri="{FF2B5EF4-FFF2-40B4-BE49-F238E27FC236}">
                      <a16:creationId xmlns:a16="http://schemas.microsoft.com/office/drawing/2014/main" id="{AB561355-B2E0-794C-9FC0-5A8E4577A12E}"/>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62" name="Rectangle 891">
              <a:extLst>
                <a:ext uri="{FF2B5EF4-FFF2-40B4-BE49-F238E27FC236}">
                  <a16:creationId xmlns:a16="http://schemas.microsoft.com/office/drawing/2014/main" id="{F1CC2BBD-E6E4-924E-9468-90C18E9646F7}"/>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63" name="Rectangle 891">
              <a:extLst>
                <a:ext uri="{FF2B5EF4-FFF2-40B4-BE49-F238E27FC236}">
                  <a16:creationId xmlns:a16="http://schemas.microsoft.com/office/drawing/2014/main" id="{F420591D-0434-2C40-88CF-CA38FEC9215D}"/>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64" name="Group 63">
              <a:extLst>
                <a:ext uri="{FF2B5EF4-FFF2-40B4-BE49-F238E27FC236}">
                  <a16:creationId xmlns:a16="http://schemas.microsoft.com/office/drawing/2014/main" id="{1A7157DB-22F8-0140-8966-DA795685E537}"/>
                </a:ext>
              </a:extLst>
            </p:cNvPr>
            <p:cNvGrpSpPr/>
            <p:nvPr/>
          </p:nvGrpSpPr>
          <p:grpSpPr>
            <a:xfrm>
              <a:off x="4678873" y="4767569"/>
              <a:ext cx="1748270" cy="801164"/>
              <a:chOff x="1152149" y="2292224"/>
              <a:chExt cx="2428155" cy="1112728"/>
            </a:xfrm>
          </p:grpSpPr>
          <p:sp>
            <p:nvSpPr>
              <p:cNvPr id="136" name="Line 853">
                <a:extLst>
                  <a:ext uri="{FF2B5EF4-FFF2-40B4-BE49-F238E27FC236}">
                    <a16:creationId xmlns:a16="http://schemas.microsoft.com/office/drawing/2014/main" id="{15C2117D-D3ED-F342-B41F-8F8D1CE50E22}"/>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137" name="Straight Connector 136">
                <a:extLst>
                  <a:ext uri="{FF2B5EF4-FFF2-40B4-BE49-F238E27FC236}">
                    <a16:creationId xmlns:a16="http://schemas.microsoft.com/office/drawing/2014/main" id="{6BF96666-FAA2-D743-9C60-A46585309A6D}"/>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Freeform 860">
                <a:extLst>
                  <a:ext uri="{FF2B5EF4-FFF2-40B4-BE49-F238E27FC236}">
                    <a16:creationId xmlns:a16="http://schemas.microsoft.com/office/drawing/2014/main" id="{7A22FB99-4550-1F40-8B45-F1B922C093F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9" name="Freeform 860">
                <a:extLst>
                  <a:ext uri="{FF2B5EF4-FFF2-40B4-BE49-F238E27FC236}">
                    <a16:creationId xmlns:a16="http://schemas.microsoft.com/office/drawing/2014/main" id="{43009774-2CE6-2544-8D70-F9BBF8C9799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65" name="Straight Connector 64">
              <a:extLst>
                <a:ext uri="{FF2B5EF4-FFF2-40B4-BE49-F238E27FC236}">
                  <a16:creationId xmlns:a16="http://schemas.microsoft.com/office/drawing/2014/main" id="{D43B546C-E41F-9B46-B2EE-5EBA1989B050}"/>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reeform 860">
              <a:extLst>
                <a:ext uri="{FF2B5EF4-FFF2-40B4-BE49-F238E27FC236}">
                  <a16:creationId xmlns:a16="http://schemas.microsoft.com/office/drawing/2014/main" id="{CD39B300-6FED-0147-8A9E-EE415E50F958}"/>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7" name="Freeform 860">
              <a:extLst>
                <a:ext uri="{FF2B5EF4-FFF2-40B4-BE49-F238E27FC236}">
                  <a16:creationId xmlns:a16="http://schemas.microsoft.com/office/drawing/2014/main" id="{44FFA8B6-A076-934E-856E-9E0AA5BB291F}"/>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68" name="Line 853">
              <a:extLst>
                <a:ext uri="{FF2B5EF4-FFF2-40B4-BE49-F238E27FC236}">
                  <a16:creationId xmlns:a16="http://schemas.microsoft.com/office/drawing/2014/main" id="{78C558D9-536B-1747-85C2-B790931CC018}"/>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d2</a:t>
              </a:r>
            </a:p>
          </p:txBody>
        </p:sp>
        <p:sp>
          <p:nvSpPr>
            <p:cNvPr id="69" name="Line 853">
              <a:extLst>
                <a:ext uri="{FF2B5EF4-FFF2-40B4-BE49-F238E27FC236}">
                  <a16:creationId xmlns:a16="http://schemas.microsoft.com/office/drawing/2014/main" id="{837AFE89-FC79-E441-A47E-62B8716A6C05}"/>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70" name="Line 853">
              <a:extLst>
                <a:ext uri="{FF2B5EF4-FFF2-40B4-BE49-F238E27FC236}">
                  <a16:creationId xmlns:a16="http://schemas.microsoft.com/office/drawing/2014/main" id="{2A7C4CB1-CE5E-404F-B4B0-129B5771A93F}"/>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71" name="Group 70">
              <a:extLst>
                <a:ext uri="{FF2B5EF4-FFF2-40B4-BE49-F238E27FC236}">
                  <a16:creationId xmlns:a16="http://schemas.microsoft.com/office/drawing/2014/main" id="{AC326151-6E96-574A-8B85-38473C4C5B13}"/>
                </a:ext>
              </a:extLst>
            </p:cNvPr>
            <p:cNvGrpSpPr/>
            <p:nvPr/>
          </p:nvGrpSpPr>
          <p:grpSpPr>
            <a:xfrm>
              <a:off x="4857832" y="4764780"/>
              <a:ext cx="1203321" cy="1021208"/>
              <a:chOff x="3906167" y="3324390"/>
              <a:chExt cx="1671281" cy="1418344"/>
            </a:xfrm>
            <a:solidFill>
              <a:srgbClr val="93D2FE"/>
            </a:solidFill>
          </p:grpSpPr>
          <p:sp>
            <p:nvSpPr>
              <p:cNvPr id="112" name="Oval 859">
                <a:extLst>
                  <a:ext uri="{FF2B5EF4-FFF2-40B4-BE49-F238E27FC236}">
                    <a16:creationId xmlns:a16="http://schemas.microsoft.com/office/drawing/2014/main" id="{26421398-1417-9E44-AF30-31EF6433CBB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3" name="Oval 861">
                <a:extLst>
                  <a:ext uri="{FF2B5EF4-FFF2-40B4-BE49-F238E27FC236}">
                    <a16:creationId xmlns:a16="http://schemas.microsoft.com/office/drawing/2014/main" id="{AA9503DF-12E6-4346-B521-0C23EA96EDA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4" name="Oval 862">
                <a:extLst>
                  <a:ext uri="{FF2B5EF4-FFF2-40B4-BE49-F238E27FC236}">
                    <a16:creationId xmlns:a16="http://schemas.microsoft.com/office/drawing/2014/main" id="{93B72785-EE0E-2942-9BC9-57EEC5C7093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5" name="Oval 863">
                <a:extLst>
                  <a:ext uri="{FF2B5EF4-FFF2-40B4-BE49-F238E27FC236}">
                    <a16:creationId xmlns:a16="http://schemas.microsoft.com/office/drawing/2014/main" id="{3603161C-ED5E-D34C-A096-76B44C3AB27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6" name="Oval 863">
                <a:extLst>
                  <a:ext uri="{FF2B5EF4-FFF2-40B4-BE49-F238E27FC236}">
                    <a16:creationId xmlns:a16="http://schemas.microsoft.com/office/drawing/2014/main" id="{88FE4973-4D4F-D947-BA66-D7BE3044C78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17" name="Group 116">
                <a:extLst>
                  <a:ext uri="{FF2B5EF4-FFF2-40B4-BE49-F238E27FC236}">
                    <a16:creationId xmlns:a16="http://schemas.microsoft.com/office/drawing/2014/main" id="{07367791-E03C-314E-BDAD-E4F2951B563F}"/>
                  </a:ext>
                </a:extLst>
              </p:cNvPr>
              <p:cNvGrpSpPr/>
              <p:nvPr/>
            </p:nvGrpSpPr>
            <p:grpSpPr>
              <a:xfrm>
                <a:off x="3906167" y="4047050"/>
                <a:ext cx="1671281" cy="539042"/>
                <a:chOff x="1320274" y="4580303"/>
                <a:chExt cx="1671281" cy="467246"/>
              </a:xfrm>
              <a:grpFill/>
            </p:grpSpPr>
            <p:sp>
              <p:nvSpPr>
                <p:cNvPr id="132" name="Freeform 860">
                  <a:extLst>
                    <a:ext uri="{FF2B5EF4-FFF2-40B4-BE49-F238E27FC236}">
                      <a16:creationId xmlns:a16="http://schemas.microsoft.com/office/drawing/2014/main" id="{E83F3A7B-2874-3144-944C-BAEC8AC7545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3" name="Rectangle 864">
                  <a:extLst>
                    <a:ext uri="{FF2B5EF4-FFF2-40B4-BE49-F238E27FC236}">
                      <a16:creationId xmlns:a16="http://schemas.microsoft.com/office/drawing/2014/main" id="{F807ADCD-2B48-804A-9868-87D02DD30B2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134" name="Freeform 865">
                  <a:extLst>
                    <a:ext uri="{FF2B5EF4-FFF2-40B4-BE49-F238E27FC236}">
                      <a16:creationId xmlns:a16="http://schemas.microsoft.com/office/drawing/2014/main" id="{1BFDF5DA-1590-E146-92C3-53B1C121059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5" name="Freeform 866">
                  <a:extLst>
                    <a:ext uri="{FF2B5EF4-FFF2-40B4-BE49-F238E27FC236}">
                      <a16:creationId xmlns:a16="http://schemas.microsoft.com/office/drawing/2014/main" id="{CB204018-E01D-144F-9545-1E29EBE214D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18" name="Group 117">
                <a:extLst>
                  <a:ext uri="{FF2B5EF4-FFF2-40B4-BE49-F238E27FC236}">
                    <a16:creationId xmlns:a16="http://schemas.microsoft.com/office/drawing/2014/main" id="{3BE7AEE3-BE53-5B42-9D9E-8B206E7CA605}"/>
                  </a:ext>
                </a:extLst>
              </p:cNvPr>
              <p:cNvGrpSpPr/>
              <p:nvPr/>
            </p:nvGrpSpPr>
            <p:grpSpPr>
              <a:xfrm>
                <a:off x="4596370" y="3324390"/>
                <a:ext cx="552654" cy="1188720"/>
                <a:chOff x="1823226" y="3235632"/>
                <a:chExt cx="552654" cy="1188720"/>
              </a:xfrm>
              <a:grpFill/>
            </p:grpSpPr>
            <p:sp>
              <p:nvSpPr>
                <p:cNvPr id="119" name="Oval 878">
                  <a:extLst>
                    <a:ext uri="{FF2B5EF4-FFF2-40B4-BE49-F238E27FC236}">
                      <a16:creationId xmlns:a16="http://schemas.microsoft.com/office/drawing/2014/main" id="{6DB9B40A-F78E-3640-B9D8-0E2652BEE4A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0" name="Rectangle 880">
                  <a:extLst>
                    <a:ext uri="{FF2B5EF4-FFF2-40B4-BE49-F238E27FC236}">
                      <a16:creationId xmlns:a16="http://schemas.microsoft.com/office/drawing/2014/main" id="{801608AF-A16A-C241-8734-90B67F56853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1" name="Oval 878">
                  <a:extLst>
                    <a:ext uri="{FF2B5EF4-FFF2-40B4-BE49-F238E27FC236}">
                      <a16:creationId xmlns:a16="http://schemas.microsoft.com/office/drawing/2014/main" id="{9FC35463-3273-374F-B27F-ECC88B184FB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2" name="Line 881">
                  <a:extLst>
                    <a:ext uri="{FF2B5EF4-FFF2-40B4-BE49-F238E27FC236}">
                      <a16:creationId xmlns:a16="http://schemas.microsoft.com/office/drawing/2014/main" id="{F4DA8144-DE42-3A47-B3E5-4F0F4BA7617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23" name="Line 882">
                  <a:extLst>
                    <a:ext uri="{FF2B5EF4-FFF2-40B4-BE49-F238E27FC236}">
                      <a16:creationId xmlns:a16="http://schemas.microsoft.com/office/drawing/2014/main" id="{4AF4559E-8820-BA4B-A760-C690E28F4F1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24" name="Rectangle 880">
                  <a:extLst>
                    <a:ext uri="{FF2B5EF4-FFF2-40B4-BE49-F238E27FC236}">
                      <a16:creationId xmlns:a16="http://schemas.microsoft.com/office/drawing/2014/main" id="{7CB24B86-0352-EE41-8D0E-B1AC51CD511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5" name="Oval 878">
                  <a:extLst>
                    <a:ext uri="{FF2B5EF4-FFF2-40B4-BE49-F238E27FC236}">
                      <a16:creationId xmlns:a16="http://schemas.microsoft.com/office/drawing/2014/main" id="{6FA0FB65-4033-9741-BDBE-9DD7D9AE46C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6" name="Line 882">
                  <a:extLst>
                    <a:ext uri="{FF2B5EF4-FFF2-40B4-BE49-F238E27FC236}">
                      <a16:creationId xmlns:a16="http://schemas.microsoft.com/office/drawing/2014/main" id="{6B4F77C4-24D1-554F-AF41-8D21DF3DA8D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27" name="Line 882">
                  <a:extLst>
                    <a:ext uri="{FF2B5EF4-FFF2-40B4-BE49-F238E27FC236}">
                      <a16:creationId xmlns:a16="http://schemas.microsoft.com/office/drawing/2014/main" id="{E565EDE5-7B61-B740-8539-5B93C22D101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28" name="Line 884">
                  <a:extLst>
                    <a:ext uri="{FF2B5EF4-FFF2-40B4-BE49-F238E27FC236}">
                      <a16:creationId xmlns:a16="http://schemas.microsoft.com/office/drawing/2014/main" id="{DF98B13B-2FA1-944A-A396-CB5488C4B64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29" name="Oval 885">
                  <a:extLst>
                    <a:ext uri="{FF2B5EF4-FFF2-40B4-BE49-F238E27FC236}">
                      <a16:creationId xmlns:a16="http://schemas.microsoft.com/office/drawing/2014/main" id="{30B6B664-85C7-2D4D-B33C-017E33D9E34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0" name="Line 881">
                  <a:extLst>
                    <a:ext uri="{FF2B5EF4-FFF2-40B4-BE49-F238E27FC236}">
                      <a16:creationId xmlns:a16="http://schemas.microsoft.com/office/drawing/2014/main" id="{03081383-E231-5447-AC36-94EFC0075E0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31" name="Line 882">
                  <a:extLst>
                    <a:ext uri="{FF2B5EF4-FFF2-40B4-BE49-F238E27FC236}">
                      <a16:creationId xmlns:a16="http://schemas.microsoft.com/office/drawing/2014/main" id="{26812DFB-5971-DD49-BFF3-57D22296253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72" name="Group 71">
              <a:extLst>
                <a:ext uri="{FF2B5EF4-FFF2-40B4-BE49-F238E27FC236}">
                  <a16:creationId xmlns:a16="http://schemas.microsoft.com/office/drawing/2014/main" id="{2C03ADF7-7417-544C-A4C3-20A095F1F9DF}"/>
                </a:ext>
              </a:extLst>
            </p:cNvPr>
            <p:cNvGrpSpPr/>
            <p:nvPr/>
          </p:nvGrpSpPr>
          <p:grpSpPr>
            <a:xfrm>
              <a:off x="4267089" y="5735002"/>
              <a:ext cx="538242" cy="343668"/>
              <a:chOff x="1012668" y="989071"/>
              <a:chExt cx="747559" cy="477316"/>
            </a:xfrm>
          </p:grpSpPr>
          <p:sp>
            <p:nvSpPr>
              <p:cNvPr id="108" name="Line 853">
                <a:extLst>
                  <a:ext uri="{FF2B5EF4-FFF2-40B4-BE49-F238E27FC236}">
                    <a16:creationId xmlns:a16="http://schemas.microsoft.com/office/drawing/2014/main" id="{CFBF7BC0-BE9A-FC4A-B83E-65CF160DE1B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09" name="Rectangle 876">
                <a:extLst>
                  <a:ext uri="{FF2B5EF4-FFF2-40B4-BE49-F238E27FC236}">
                    <a16:creationId xmlns:a16="http://schemas.microsoft.com/office/drawing/2014/main" id="{380A5E70-F17A-5549-866E-3B336080696C}"/>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110" name="Rectangle 873">
                <a:extLst>
                  <a:ext uri="{FF2B5EF4-FFF2-40B4-BE49-F238E27FC236}">
                    <a16:creationId xmlns:a16="http://schemas.microsoft.com/office/drawing/2014/main" id="{1998DF4C-A755-9849-AE36-DF208011935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11" name="Freeform 875">
                <a:extLst>
                  <a:ext uri="{FF2B5EF4-FFF2-40B4-BE49-F238E27FC236}">
                    <a16:creationId xmlns:a16="http://schemas.microsoft.com/office/drawing/2014/main" id="{FD0BE899-CC36-D24E-959C-CCC66282CA2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3" name="Group 72">
              <a:extLst>
                <a:ext uri="{FF2B5EF4-FFF2-40B4-BE49-F238E27FC236}">
                  <a16:creationId xmlns:a16="http://schemas.microsoft.com/office/drawing/2014/main" id="{7994C3EF-D6D4-7F48-92D7-AEBEF17B2359}"/>
                </a:ext>
              </a:extLst>
            </p:cNvPr>
            <p:cNvGrpSpPr/>
            <p:nvPr/>
          </p:nvGrpSpPr>
          <p:grpSpPr>
            <a:xfrm>
              <a:off x="6850921" y="4977012"/>
              <a:ext cx="1203321" cy="1021208"/>
              <a:chOff x="3906167" y="3324390"/>
              <a:chExt cx="1671281" cy="1418344"/>
            </a:xfrm>
            <a:solidFill>
              <a:srgbClr val="93D2FE"/>
            </a:solidFill>
          </p:grpSpPr>
          <p:sp>
            <p:nvSpPr>
              <p:cNvPr id="84" name="Oval 859">
                <a:extLst>
                  <a:ext uri="{FF2B5EF4-FFF2-40B4-BE49-F238E27FC236}">
                    <a16:creationId xmlns:a16="http://schemas.microsoft.com/office/drawing/2014/main" id="{DBE0A215-135B-FA45-8320-BDAB4492B22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5" name="Oval 861">
                <a:extLst>
                  <a:ext uri="{FF2B5EF4-FFF2-40B4-BE49-F238E27FC236}">
                    <a16:creationId xmlns:a16="http://schemas.microsoft.com/office/drawing/2014/main" id="{AF591E1C-A95B-394A-B9B8-BC369A5847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Oval 862">
                <a:extLst>
                  <a:ext uri="{FF2B5EF4-FFF2-40B4-BE49-F238E27FC236}">
                    <a16:creationId xmlns:a16="http://schemas.microsoft.com/office/drawing/2014/main" id="{7A1341D4-8A1A-564B-A676-9C4D176F28E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7" name="Oval 863">
                <a:extLst>
                  <a:ext uri="{FF2B5EF4-FFF2-40B4-BE49-F238E27FC236}">
                    <a16:creationId xmlns:a16="http://schemas.microsoft.com/office/drawing/2014/main" id="{8737DF13-1E17-7C46-A7BE-EF156706F94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Oval 863">
                <a:extLst>
                  <a:ext uri="{FF2B5EF4-FFF2-40B4-BE49-F238E27FC236}">
                    <a16:creationId xmlns:a16="http://schemas.microsoft.com/office/drawing/2014/main" id="{19A2A3A8-5075-8F42-B9A7-4A14763540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89" name="Group 88">
                <a:extLst>
                  <a:ext uri="{FF2B5EF4-FFF2-40B4-BE49-F238E27FC236}">
                    <a16:creationId xmlns:a16="http://schemas.microsoft.com/office/drawing/2014/main" id="{5749B573-70AC-2D4A-8A9E-10D54AAECEAB}"/>
                  </a:ext>
                </a:extLst>
              </p:cNvPr>
              <p:cNvGrpSpPr/>
              <p:nvPr/>
            </p:nvGrpSpPr>
            <p:grpSpPr>
              <a:xfrm>
                <a:off x="3906167" y="4047050"/>
                <a:ext cx="1671281" cy="539042"/>
                <a:chOff x="1320274" y="4580303"/>
                <a:chExt cx="1671281" cy="467246"/>
              </a:xfrm>
              <a:grpFill/>
            </p:grpSpPr>
            <p:sp>
              <p:nvSpPr>
                <p:cNvPr id="104" name="Freeform 860">
                  <a:extLst>
                    <a:ext uri="{FF2B5EF4-FFF2-40B4-BE49-F238E27FC236}">
                      <a16:creationId xmlns:a16="http://schemas.microsoft.com/office/drawing/2014/main" id="{A3875E8A-FB50-DC45-A422-23762D4B117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5" name="Rectangle 864">
                  <a:extLst>
                    <a:ext uri="{FF2B5EF4-FFF2-40B4-BE49-F238E27FC236}">
                      <a16:creationId xmlns:a16="http://schemas.microsoft.com/office/drawing/2014/main" id="{03DB3F68-D874-BC4C-ABF8-1070087F47D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106" name="Freeform 865">
                  <a:extLst>
                    <a:ext uri="{FF2B5EF4-FFF2-40B4-BE49-F238E27FC236}">
                      <a16:creationId xmlns:a16="http://schemas.microsoft.com/office/drawing/2014/main" id="{11D65FC9-FB40-6149-8501-61A1ADF1E02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7" name="Freeform 866">
                  <a:extLst>
                    <a:ext uri="{FF2B5EF4-FFF2-40B4-BE49-F238E27FC236}">
                      <a16:creationId xmlns:a16="http://schemas.microsoft.com/office/drawing/2014/main" id="{3F7FD063-E99E-6748-95AF-F2D05E1A421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0" name="Group 89">
                <a:extLst>
                  <a:ext uri="{FF2B5EF4-FFF2-40B4-BE49-F238E27FC236}">
                    <a16:creationId xmlns:a16="http://schemas.microsoft.com/office/drawing/2014/main" id="{0CC19093-B8AD-544B-8A55-3A0E4D97DC4E}"/>
                  </a:ext>
                </a:extLst>
              </p:cNvPr>
              <p:cNvGrpSpPr/>
              <p:nvPr/>
            </p:nvGrpSpPr>
            <p:grpSpPr>
              <a:xfrm>
                <a:off x="4596370" y="3324390"/>
                <a:ext cx="552654" cy="1188720"/>
                <a:chOff x="1823226" y="3235632"/>
                <a:chExt cx="552654" cy="1188720"/>
              </a:xfrm>
              <a:grpFill/>
            </p:grpSpPr>
            <p:sp>
              <p:nvSpPr>
                <p:cNvPr id="91" name="Oval 878">
                  <a:extLst>
                    <a:ext uri="{FF2B5EF4-FFF2-40B4-BE49-F238E27FC236}">
                      <a16:creationId xmlns:a16="http://schemas.microsoft.com/office/drawing/2014/main" id="{4EAA53BD-4D9B-CA4E-9AEE-352B6E2DEF0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2" name="Rectangle 880">
                  <a:extLst>
                    <a:ext uri="{FF2B5EF4-FFF2-40B4-BE49-F238E27FC236}">
                      <a16:creationId xmlns:a16="http://schemas.microsoft.com/office/drawing/2014/main" id="{A379751F-AB5E-AC41-B2CD-7BEF4E2E875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3" name="Oval 878">
                  <a:extLst>
                    <a:ext uri="{FF2B5EF4-FFF2-40B4-BE49-F238E27FC236}">
                      <a16:creationId xmlns:a16="http://schemas.microsoft.com/office/drawing/2014/main" id="{0F0D95B7-75E2-8D43-B1F8-1520A2BA1E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4" name="Line 881">
                  <a:extLst>
                    <a:ext uri="{FF2B5EF4-FFF2-40B4-BE49-F238E27FC236}">
                      <a16:creationId xmlns:a16="http://schemas.microsoft.com/office/drawing/2014/main" id="{73F72C2A-E8E8-924B-9A54-F2C7485AC67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95" name="Line 882">
                  <a:extLst>
                    <a:ext uri="{FF2B5EF4-FFF2-40B4-BE49-F238E27FC236}">
                      <a16:creationId xmlns:a16="http://schemas.microsoft.com/office/drawing/2014/main" id="{20A89811-B899-0E42-B5D5-40244D96856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96" name="Rectangle 880">
                  <a:extLst>
                    <a:ext uri="{FF2B5EF4-FFF2-40B4-BE49-F238E27FC236}">
                      <a16:creationId xmlns:a16="http://schemas.microsoft.com/office/drawing/2014/main" id="{64440E1A-90D0-8C45-A388-A800F004AF6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7" name="Oval 878">
                  <a:extLst>
                    <a:ext uri="{FF2B5EF4-FFF2-40B4-BE49-F238E27FC236}">
                      <a16:creationId xmlns:a16="http://schemas.microsoft.com/office/drawing/2014/main" id="{A3BD2BB7-3789-EA4D-825E-55FDBC5C739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8" name="Line 882">
                  <a:extLst>
                    <a:ext uri="{FF2B5EF4-FFF2-40B4-BE49-F238E27FC236}">
                      <a16:creationId xmlns:a16="http://schemas.microsoft.com/office/drawing/2014/main" id="{580C21AF-F56F-AD44-AB4A-1CA60287EB3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99" name="Line 882">
                  <a:extLst>
                    <a:ext uri="{FF2B5EF4-FFF2-40B4-BE49-F238E27FC236}">
                      <a16:creationId xmlns:a16="http://schemas.microsoft.com/office/drawing/2014/main" id="{FEBFBD70-784A-164C-982C-654F3D19888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0" name="Line 884">
                  <a:extLst>
                    <a:ext uri="{FF2B5EF4-FFF2-40B4-BE49-F238E27FC236}">
                      <a16:creationId xmlns:a16="http://schemas.microsoft.com/office/drawing/2014/main" id="{0C49A297-9A52-8F42-93ED-0012E0051B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01" name="Oval 885">
                  <a:extLst>
                    <a:ext uri="{FF2B5EF4-FFF2-40B4-BE49-F238E27FC236}">
                      <a16:creationId xmlns:a16="http://schemas.microsoft.com/office/drawing/2014/main" id="{11198E1A-F722-F64C-B40D-460A94FB73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2" name="Line 881">
                  <a:extLst>
                    <a:ext uri="{FF2B5EF4-FFF2-40B4-BE49-F238E27FC236}">
                      <a16:creationId xmlns:a16="http://schemas.microsoft.com/office/drawing/2014/main" id="{ABF55694-FC0A-3B4E-B207-852077C514A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672F3084-4E8A-8B43-A482-3E23E1255C9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74" name="Group 73">
              <a:extLst>
                <a:ext uri="{FF2B5EF4-FFF2-40B4-BE49-F238E27FC236}">
                  <a16:creationId xmlns:a16="http://schemas.microsoft.com/office/drawing/2014/main" id="{C5E89D45-FFE7-2447-9063-7C8DAD37B3B8}"/>
                </a:ext>
              </a:extLst>
            </p:cNvPr>
            <p:cNvGrpSpPr/>
            <p:nvPr/>
          </p:nvGrpSpPr>
          <p:grpSpPr>
            <a:xfrm>
              <a:off x="4709156" y="5732193"/>
              <a:ext cx="538242" cy="343668"/>
              <a:chOff x="1012668" y="989071"/>
              <a:chExt cx="747559" cy="477316"/>
            </a:xfrm>
          </p:grpSpPr>
          <p:sp>
            <p:nvSpPr>
              <p:cNvPr id="80" name="Line 853">
                <a:extLst>
                  <a:ext uri="{FF2B5EF4-FFF2-40B4-BE49-F238E27FC236}">
                    <a16:creationId xmlns:a16="http://schemas.microsoft.com/office/drawing/2014/main" id="{47346255-89C4-AB40-94B7-3F73EEB41BB1}"/>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81" name="Rectangle 876">
                <a:extLst>
                  <a:ext uri="{FF2B5EF4-FFF2-40B4-BE49-F238E27FC236}">
                    <a16:creationId xmlns:a16="http://schemas.microsoft.com/office/drawing/2014/main" id="{760CD9DD-7DA3-4E49-A66F-A508B1CFD96F}"/>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82" name="Rectangle 873">
                <a:extLst>
                  <a:ext uri="{FF2B5EF4-FFF2-40B4-BE49-F238E27FC236}">
                    <a16:creationId xmlns:a16="http://schemas.microsoft.com/office/drawing/2014/main" id="{D50930E6-A8A8-F449-B946-9E852462FD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c2</a:t>
                </a:r>
              </a:p>
            </p:txBody>
          </p:sp>
          <p:sp>
            <p:nvSpPr>
              <p:cNvPr id="83" name="Freeform 875">
                <a:extLst>
                  <a:ext uri="{FF2B5EF4-FFF2-40B4-BE49-F238E27FC236}">
                    <a16:creationId xmlns:a16="http://schemas.microsoft.com/office/drawing/2014/main" id="{81E597D9-6518-9542-8B1C-BCECD41D9DA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5" name="Group 74">
              <a:extLst>
                <a:ext uri="{FF2B5EF4-FFF2-40B4-BE49-F238E27FC236}">
                  <a16:creationId xmlns:a16="http://schemas.microsoft.com/office/drawing/2014/main" id="{1ED5A204-01A5-DD47-9E06-8D14D9862911}"/>
                </a:ext>
              </a:extLst>
            </p:cNvPr>
            <p:cNvGrpSpPr/>
            <p:nvPr/>
          </p:nvGrpSpPr>
          <p:grpSpPr>
            <a:xfrm>
              <a:off x="5144406" y="5732193"/>
              <a:ext cx="538242" cy="343668"/>
              <a:chOff x="1012668" y="989071"/>
              <a:chExt cx="747559" cy="477316"/>
            </a:xfrm>
          </p:grpSpPr>
          <p:sp>
            <p:nvSpPr>
              <p:cNvPr id="76" name="Line 853">
                <a:extLst>
                  <a:ext uri="{FF2B5EF4-FFF2-40B4-BE49-F238E27FC236}">
                    <a16:creationId xmlns:a16="http://schemas.microsoft.com/office/drawing/2014/main" id="{C730FDBB-6147-464A-B80B-5D41A57A0C9D}"/>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77" name="Rectangle 876">
                <a:extLst>
                  <a:ext uri="{FF2B5EF4-FFF2-40B4-BE49-F238E27FC236}">
                    <a16:creationId xmlns:a16="http://schemas.microsoft.com/office/drawing/2014/main" id="{810D47A3-206E-1449-9002-A23CD7E0AE91}"/>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78" name="Rectangle 873">
                <a:extLst>
                  <a:ext uri="{FF2B5EF4-FFF2-40B4-BE49-F238E27FC236}">
                    <a16:creationId xmlns:a16="http://schemas.microsoft.com/office/drawing/2014/main" id="{03D59A4E-9B1D-5241-9A69-DEE0D2F1D34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c3</a:t>
                </a:r>
              </a:p>
            </p:txBody>
          </p:sp>
          <p:sp>
            <p:nvSpPr>
              <p:cNvPr id="79" name="Freeform 875">
                <a:extLst>
                  <a:ext uri="{FF2B5EF4-FFF2-40B4-BE49-F238E27FC236}">
                    <a16:creationId xmlns:a16="http://schemas.microsoft.com/office/drawing/2014/main" id="{7E647798-C2EF-EF40-99FD-0B683AE5C08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grpSp>
        <p:nvGrpSpPr>
          <p:cNvPr id="150" name="Group 149">
            <a:extLst>
              <a:ext uri="{FF2B5EF4-FFF2-40B4-BE49-F238E27FC236}">
                <a16:creationId xmlns:a16="http://schemas.microsoft.com/office/drawing/2014/main" id="{18B29A38-4583-9C4E-8875-D4AA0821F411}"/>
              </a:ext>
            </a:extLst>
          </p:cNvPr>
          <p:cNvGrpSpPr>
            <a:grpSpLocks noChangeAspect="1"/>
          </p:cNvGrpSpPr>
          <p:nvPr/>
        </p:nvGrpSpPr>
        <p:grpSpPr>
          <a:xfrm>
            <a:off x="1291735" y="4947979"/>
            <a:ext cx="2657242" cy="1147446"/>
            <a:chOff x="5323352" y="4678231"/>
            <a:chExt cx="2952491" cy="1274940"/>
          </a:xfrm>
        </p:grpSpPr>
        <p:grpSp>
          <p:nvGrpSpPr>
            <p:cNvPr id="151" name="Group 150">
              <a:extLst>
                <a:ext uri="{FF2B5EF4-FFF2-40B4-BE49-F238E27FC236}">
                  <a16:creationId xmlns:a16="http://schemas.microsoft.com/office/drawing/2014/main" id="{F58EFBE2-C6F1-3C4F-B029-FA0C4311BDCC}"/>
                </a:ext>
              </a:extLst>
            </p:cNvPr>
            <p:cNvGrpSpPr/>
            <p:nvPr/>
          </p:nvGrpSpPr>
          <p:grpSpPr>
            <a:xfrm>
              <a:off x="7288292" y="5578688"/>
              <a:ext cx="987551" cy="367987"/>
              <a:chOff x="8801532" y="4013715"/>
              <a:chExt cx="1371600" cy="511093"/>
            </a:xfrm>
          </p:grpSpPr>
          <p:sp>
            <p:nvSpPr>
              <p:cNvPr id="190" name="Lightning Bolt 189">
                <a:extLst>
                  <a:ext uri="{FF2B5EF4-FFF2-40B4-BE49-F238E27FC236}">
                    <a16:creationId xmlns:a16="http://schemas.microsoft.com/office/drawing/2014/main" id="{B0DC0B5E-37FC-5148-A400-5E3D2C4ECABD}"/>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Freeform 860">
                <a:extLst>
                  <a:ext uri="{FF2B5EF4-FFF2-40B4-BE49-F238E27FC236}">
                    <a16:creationId xmlns:a16="http://schemas.microsoft.com/office/drawing/2014/main" id="{B25B0D62-533A-7C43-8481-5E58B92A9F9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2" name="Straight Connector 191">
                <a:extLst>
                  <a:ext uri="{FF2B5EF4-FFF2-40B4-BE49-F238E27FC236}">
                    <a16:creationId xmlns:a16="http://schemas.microsoft.com/office/drawing/2014/main" id="{64CEF089-EC54-6144-8CCD-F405002F3367}"/>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7FFC6065-57BF-AE46-BB3B-304F58B47D91}"/>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244C5B91-3D35-9E40-82C5-D33EB88BCAFC}"/>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F44C2E87-03B5-9E47-B2C3-4130C4E0E985}"/>
                </a:ext>
              </a:extLst>
            </p:cNvPr>
            <p:cNvGrpSpPr/>
            <p:nvPr/>
          </p:nvGrpSpPr>
          <p:grpSpPr>
            <a:xfrm>
              <a:off x="5323352" y="5509529"/>
              <a:ext cx="1253855" cy="443642"/>
              <a:chOff x="6504246" y="3854161"/>
              <a:chExt cx="1741467" cy="616169"/>
            </a:xfrm>
          </p:grpSpPr>
          <p:grpSp>
            <p:nvGrpSpPr>
              <p:cNvPr id="184" name="Group 183">
                <a:extLst>
                  <a:ext uri="{FF2B5EF4-FFF2-40B4-BE49-F238E27FC236}">
                    <a16:creationId xmlns:a16="http://schemas.microsoft.com/office/drawing/2014/main" id="{5591E12A-36E3-5F46-AD30-6AAB7D27303F}"/>
                  </a:ext>
                </a:extLst>
              </p:cNvPr>
              <p:cNvGrpSpPr/>
              <p:nvPr/>
            </p:nvGrpSpPr>
            <p:grpSpPr>
              <a:xfrm>
                <a:off x="6504246" y="3854161"/>
                <a:ext cx="1589458" cy="616169"/>
                <a:chOff x="6135946" y="3854161"/>
                <a:chExt cx="1589458" cy="616169"/>
              </a:xfrm>
            </p:grpSpPr>
            <p:sp>
              <p:nvSpPr>
                <p:cNvPr id="186" name="Lightning Bolt 185">
                  <a:extLst>
                    <a:ext uri="{FF2B5EF4-FFF2-40B4-BE49-F238E27FC236}">
                      <a16:creationId xmlns:a16="http://schemas.microsoft.com/office/drawing/2014/main" id="{B12B9511-431B-CE43-80F6-3E0FFEA603FE}"/>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C8CD174-A50B-404F-9E0D-B8C580DC7C03}"/>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6D449B5C-B8B0-604F-BAE2-D3C6CD240BE4}"/>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F0315AAA-FC01-D544-A029-8899C37EFB18}"/>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5" name="Freeform 860">
                <a:extLst>
                  <a:ext uri="{FF2B5EF4-FFF2-40B4-BE49-F238E27FC236}">
                    <a16:creationId xmlns:a16="http://schemas.microsoft.com/office/drawing/2014/main" id="{8CC32F3F-2998-3D4A-905D-22163C0662F2}"/>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3" name="Line 853">
              <a:extLst>
                <a:ext uri="{FF2B5EF4-FFF2-40B4-BE49-F238E27FC236}">
                  <a16:creationId xmlns:a16="http://schemas.microsoft.com/office/drawing/2014/main" id="{80BC7707-5676-494D-9805-5578761F3E6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54" name="Group 153">
              <a:extLst>
                <a:ext uri="{FF2B5EF4-FFF2-40B4-BE49-F238E27FC236}">
                  <a16:creationId xmlns:a16="http://schemas.microsoft.com/office/drawing/2014/main" id="{F7F18DC2-3218-A44F-A1A5-74CFC72D8C24}"/>
                </a:ext>
              </a:extLst>
            </p:cNvPr>
            <p:cNvGrpSpPr/>
            <p:nvPr/>
          </p:nvGrpSpPr>
          <p:grpSpPr>
            <a:xfrm>
              <a:off x="6377267" y="4678231"/>
              <a:ext cx="1203321" cy="1021208"/>
              <a:chOff x="3906167" y="3324390"/>
              <a:chExt cx="1671281" cy="1418344"/>
            </a:xfrm>
            <a:solidFill>
              <a:srgbClr val="93D2FE"/>
            </a:solidFill>
          </p:grpSpPr>
          <p:sp>
            <p:nvSpPr>
              <p:cNvPr id="160" name="Oval 859">
                <a:extLst>
                  <a:ext uri="{FF2B5EF4-FFF2-40B4-BE49-F238E27FC236}">
                    <a16:creationId xmlns:a16="http://schemas.microsoft.com/office/drawing/2014/main" id="{65313D1C-F907-5642-90ED-048B816398A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1" name="Oval 861">
                <a:extLst>
                  <a:ext uri="{FF2B5EF4-FFF2-40B4-BE49-F238E27FC236}">
                    <a16:creationId xmlns:a16="http://schemas.microsoft.com/office/drawing/2014/main" id="{474EE5F8-366D-034E-A545-09343EC9ED2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2">
                <a:extLst>
                  <a:ext uri="{FF2B5EF4-FFF2-40B4-BE49-F238E27FC236}">
                    <a16:creationId xmlns:a16="http://schemas.microsoft.com/office/drawing/2014/main" id="{1A2F7D72-1014-034B-9D58-AD91F5078FD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3">
                <a:extLst>
                  <a:ext uri="{FF2B5EF4-FFF2-40B4-BE49-F238E27FC236}">
                    <a16:creationId xmlns:a16="http://schemas.microsoft.com/office/drawing/2014/main" id="{F21CDF7A-D57D-E643-82A3-896E6672939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a:extLst>
                  <a:ext uri="{FF2B5EF4-FFF2-40B4-BE49-F238E27FC236}">
                    <a16:creationId xmlns:a16="http://schemas.microsoft.com/office/drawing/2014/main" id="{DB054F84-587E-9E43-B217-006305645F7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5" name="Group 164">
                <a:extLst>
                  <a:ext uri="{FF2B5EF4-FFF2-40B4-BE49-F238E27FC236}">
                    <a16:creationId xmlns:a16="http://schemas.microsoft.com/office/drawing/2014/main" id="{927342D7-E495-9F42-9FAE-0271A0526E95}"/>
                  </a:ext>
                </a:extLst>
              </p:cNvPr>
              <p:cNvGrpSpPr/>
              <p:nvPr/>
            </p:nvGrpSpPr>
            <p:grpSpPr>
              <a:xfrm>
                <a:off x="3906167" y="4047050"/>
                <a:ext cx="1671281" cy="539042"/>
                <a:chOff x="1320274" y="4580303"/>
                <a:chExt cx="1671281" cy="467246"/>
              </a:xfrm>
              <a:grpFill/>
            </p:grpSpPr>
            <p:sp>
              <p:nvSpPr>
                <p:cNvPr id="180" name="Freeform 860">
                  <a:extLst>
                    <a:ext uri="{FF2B5EF4-FFF2-40B4-BE49-F238E27FC236}">
                      <a16:creationId xmlns:a16="http://schemas.microsoft.com/office/drawing/2014/main" id="{F06CE919-B5F2-0F4A-9C3F-6A91DFBC050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1" name="Rectangle 864">
                  <a:extLst>
                    <a:ext uri="{FF2B5EF4-FFF2-40B4-BE49-F238E27FC236}">
                      <a16:creationId xmlns:a16="http://schemas.microsoft.com/office/drawing/2014/main" id="{5CB7171E-E801-814F-BB92-E716B2CC949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2" name="Freeform 865">
                  <a:extLst>
                    <a:ext uri="{FF2B5EF4-FFF2-40B4-BE49-F238E27FC236}">
                      <a16:creationId xmlns:a16="http://schemas.microsoft.com/office/drawing/2014/main" id="{FC2BEE09-D4B1-2E43-A512-6E1F18E63D8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3" name="Freeform 866">
                  <a:extLst>
                    <a:ext uri="{FF2B5EF4-FFF2-40B4-BE49-F238E27FC236}">
                      <a16:creationId xmlns:a16="http://schemas.microsoft.com/office/drawing/2014/main" id="{0B1A1C64-C309-3B4D-8C59-96D30433249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6" name="Group 165">
                <a:extLst>
                  <a:ext uri="{FF2B5EF4-FFF2-40B4-BE49-F238E27FC236}">
                    <a16:creationId xmlns:a16="http://schemas.microsoft.com/office/drawing/2014/main" id="{536C6E5C-3A13-3746-BD74-AEE04A2F1872}"/>
                  </a:ext>
                </a:extLst>
              </p:cNvPr>
              <p:cNvGrpSpPr/>
              <p:nvPr/>
            </p:nvGrpSpPr>
            <p:grpSpPr>
              <a:xfrm>
                <a:off x="4596370" y="3324390"/>
                <a:ext cx="552654" cy="1188720"/>
                <a:chOff x="1823226" y="3235632"/>
                <a:chExt cx="552654" cy="1188720"/>
              </a:xfrm>
              <a:grpFill/>
            </p:grpSpPr>
            <p:sp>
              <p:nvSpPr>
                <p:cNvPr id="167" name="Oval 878">
                  <a:extLst>
                    <a:ext uri="{FF2B5EF4-FFF2-40B4-BE49-F238E27FC236}">
                      <a16:creationId xmlns:a16="http://schemas.microsoft.com/office/drawing/2014/main" id="{D2F36D9B-98D3-4E4A-8B43-F4453AF6FD2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Rectangle 880">
                  <a:extLst>
                    <a:ext uri="{FF2B5EF4-FFF2-40B4-BE49-F238E27FC236}">
                      <a16:creationId xmlns:a16="http://schemas.microsoft.com/office/drawing/2014/main" id="{C3E6A242-8FB8-524A-B59B-CD7AB40863E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9" name="Oval 878">
                  <a:extLst>
                    <a:ext uri="{FF2B5EF4-FFF2-40B4-BE49-F238E27FC236}">
                      <a16:creationId xmlns:a16="http://schemas.microsoft.com/office/drawing/2014/main" id="{D283906E-604C-5C4A-9719-39C2220D90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Line 881">
                  <a:extLst>
                    <a:ext uri="{FF2B5EF4-FFF2-40B4-BE49-F238E27FC236}">
                      <a16:creationId xmlns:a16="http://schemas.microsoft.com/office/drawing/2014/main" id="{0EF20224-7E3B-C345-BF0E-281EFB75387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1" name="Line 882">
                  <a:extLst>
                    <a:ext uri="{FF2B5EF4-FFF2-40B4-BE49-F238E27FC236}">
                      <a16:creationId xmlns:a16="http://schemas.microsoft.com/office/drawing/2014/main" id="{129A1F73-3BFA-474B-8BD6-B668840242E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2" name="Rectangle 880">
                  <a:extLst>
                    <a:ext uri="{FF2B5EF4-FFF2-40B4-BE49-F238E27FC236}">
                      <a16:creationId xmlns:a16="http://schemas.microsoft.com/office/drawing/2014/main" id="{1793B517-9BC0-F741-8CB4-BB08CB47A74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3" name="Oval 878">
                  <a:extLst>
                    <a:ext uri="{FF2B5EF4-FFF2-40B4-BE49-F238E27FC236}">
                      <a16:creationId xmlns:a16="http://schemas.microsoft.com/office/drawing/2014/main" id="{188E6E3A-E1DF-AB4B-BEDA-EECE7952458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4" name="Line 882">
                  <a:extLst>
                    <a:ext uri="{FF2B5EF4-FFF2-40B4-BE49-F238E27FC236}">
                      <a16:creationId xmlns:a16="http://schemas.microsoft.com/office/drawing/2014/main" id="{04F0E84A-B2FF-6341-A1F8-E2A31C4FADC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5" name="Line 882">
                  <a:extLst>
                    <a:ext uri="{FF2B5EF4-FFF2-40B4-BE49-F238E27FC236}">
                      <a16:creationId xmlns:a16="http://schemas.microsoft.com/office/drawing/2014/main" id="{44FE5E3D-8861-8B49-9EF5-351D740F1A8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6" name="Line 884">
                  <a:extLst>
                    <a:ext uri="{FF2B5EF4-FFF2-40B4-BE49-F238E27FC236}">
                      <a16:creationId xmlns:a16="http://schemas.microsoft.com/office/drawing/2014/main" id="{5BD5FD70-A8D3-594E-A645-53AC94F048B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77" name="Oval 885">
                  <a:extLst>
                    <a:ext uri="{FF2B5EF4-FFF2-40B4-BE49-F238E27FC236}">
                      <a16:creationId xmlns:a16="http://schemas.microsoft.com/office/drawing/2014/main" id="{2ED0B7DA-96BB-F64B-B41F-3B146A2E20F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8" name="Line 881">
                  <a:extLst>
                    <a:ext uri="{FF2B5EF4-FFF2-40B4-BE49-F238E27FC236}">
                      <a16:creationId xmlns:a16="http://schemas.microsoft.com/office/drawing/2014/main" id="{ACF490EF-5166-8C41-8340-2C1C927229F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9" name="Line 882">
                  <a:extLst>
                    <a:ext uri="{FF2B5EF4-FFF2-40B4-BE49-F238E27FC236}">
                      <a16:creationId xmlns:a16="http://schemas.microsoft.com/office/drawing/2014/main" id="{5BBB697D-8B74-5D47-A43E-939FB78AA49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55" name="Group 154">
              <a:extLst>
                <a:ext uri="{FF2B5EF4-FFF2-40B4-BE49-F238E27FC236}">
                  <a16:creationId xmlns:a16="http://schemas.microsoft.com/office/drawing/2014/main" id="{B0F9D82D-4712-5E48-83C7-B2191FB51DFE}"/>
                </a:ext>
              </a:extLst>
            </p:cNvPr>
            <p:cNvGrpSpPr/>
            <p:nvPr/>
          </p:nvGrpSpPr>
          <p:grpSpPr>
            <a:xfrm>
              <a:off x="6990430" y="5181159"/>
              <a:ext cx="538242" cy="388227"/>
              <a:chOff x="1012668" y="927184"/>
              <a:chExt cx="747559" cy="539203"/>
            </a:xfrm>
          </p:grpSpPr>
          <p:sp>
            <p:nvSpPr>
              <p:cNvPr id="156" name="Line 853">
                <a:extLst>
                  <a:ext uri="{FF2B5EF4-FFF2-40B4-BE49-F238E27FC236}">
                    <a16:creationId xmlns:a16="http://schemas.microsoft.com/office/drawing/2014/main" id="{A52183B2-16E3-0542-A491-8076B9FAC70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57" name="Rectangle 876">
                <a:extLst>
                  <a:ext uri="{FF2B5EF4-FFF2-40B4-BE49-F238E27FC236}">
                    <a16:creationId xmlns:a16="http://schemas.microsoft.com/office/drawing/2014/main" id="{6952820A-0549-8348-8174-6E821A18A391}"/>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58" name="Rectangle 873">
                <a:extLst>
                  <a:ext uri="{FF2B5EF4-FFF2-40B4-BE49-F238E27FC236}">
                    <a16:creationId xmlns:a16="http://schemas.microsoft.com/office/drawing/2014/main" id="{27ACAA70-86A0-334D-80D6-1659E390199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59" name="Freeform 875">
                <a:extLst>
                  <a:ext uri="{FF2B5EF4-FFF2-40B4-BE49-F238E27FC236}">
                    <a16:creationId xmlns:a16="http://schemas.microsoft.com/office/drawing/2014/main" id="{5BAD72A6-5022-EC4F-A187-A900B378CD2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CBF77FA7-4288-0649-8004-6E9603B9630A}"/>
                  </a:ext>
                </a:extLst>
              </p:cNvPr>
              <p:cNvSpPr/>
              <p:nvPr/>
            </p:nvSpPr>
            <p:spPr>
              <a:xfrm>
                <a:off x="6286848" y="6475290"/>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dirty="0" smtClean="0">
                          <a:solidFill>
                            <a:srgbClr val="FFC000"/>
                          </a:solidFill>
                          <a:latin typeface="Cambria Math" panose="02040503050406030204" pitchFamily="18" charset="0"/>
                        </a:rPr>
                        <m:t>𝑠</m:t>
                      </m:r>
                    </m:oMath>
                  </m:oMathPara>
                </a14:m>
                <a:endParaRPr lang="en-GB" dirty="0">
                  <a:solidFill>
                    <a:srgbClr val="FFC000"/>
                  </a:solidFill>
                </a:endParaRPr>
              </a:p>
            </p:txBody>
          </p:sp>
        </mc:Choice>
        <mc:Fallback xmlns="">
          <p:sp>
            <p:nvSpPr>
              <p:cNvPr id="146" name="Rectangle 145">
                <a:extLst>
                  <a:ext uri="{FF2B5EF4-FFF2-40B4-BE49-F238E27FC236}">
                    <a16:creationId xmlns:a16="http://schemas.microsoft.com/office/drawing/2014/main" id="{CBF77FA7-4288-0649-8004-6E9603B9630A}"/>
                  </a:ext>
                </a:extLst>
              </p:cNvPr>
              <p:cNvSpPr>
                <a:spLocks noRot="1" noChangeAspect="1" noMove="1" noResize="1" noEditPoints="1" noAdjustHandles="1" noChangeArrowheads="1" noChangeShapeType="1" noTextEdit="1"/>
              </p:cNvSpPr>
              <p:nvPr/>
            </p:nvSpPr>
            <p:spPr>
              <a:xfrm>
                <a:off x="6286848" y="6475290"/>
                <a:ext cx="348109"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Rectangle 194">
                <a:extLst>
                  <a:ext uri="{FF2B5EF4-FFF2-40B4-BE49-F238E27FC236}">
                    <a16:creationId xmlns:a16="http://schemas.microsoft.com/office/drawing/2014/main" id="{DFA7E866-764D-574E-8817-184C5E4A7400}"/>
                  </a:ext>
                </a:extLst>
              </p:cNvPr>
              <p:cNvSpPr/>
              <p:nvPr/>
            </p:nvSpPr>
            <p:spPr>
              <a:xfrm>
                <a:off x="2342698" y="6397489"/>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195" name="Rectangle 194">
                <a:extLst>
                  <a:ext uri="{FF2B5EF4-FFF2-40B4-BE49-F238E27FC236}">
                    <a16:creationId xmlns:a16="http://schemas.microsoft.com/office/drawing/2014/main" id="{DFA7E866-764D-574E-8817-184C5E4A7400}"/>
                  </a:ext>
                </a:extLst>
              </p:cNvPr>
              <p:cNvSpPr>
                <a:spLocks noRot="1" noChangeAspect="1" noMove="1" noResize="1" noEditPoints="1" noAdjustHandles="1" noChangeArrowheads="1" noChangeShapeType="1" noTextEdit="1"/>
              </p:cNvSpPr>
              <p:nvPr/>
            </p:nvSpPr>
            <p:spPr>
              <a:xfrm>
                <a:off x="2342698" y="6397489"/>
                <a:ext cx="382604" cy="369332"/>
              </a:xfrm>
              <a:prstGeom prst="rect">
                <a:avLst/>
              </a:prstGeom>
              <a:blipFill>
                <a:blip r:embed="rId6"/>
                <a:stretch>
                  <a:fillRect b="-6897"/>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633FE9EE-AAA2-C743-9BB3-CF11D0190597}"/>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6793857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normAutofit/>
          </a:bodyPr>
          <a:lstStyle/>
          <a:p>
            <a:pPr eaLnBrk="1" hangingPunct="1"/>
            <a:r>
              <a:rPr lang="en-US" dirty="0"/>
              <a:t>Inverse State Transitions</a:t>
            </a:r>
          </a:p>
        </p:txBody>
      </p:sp>
      <mc:AlternateContent xmlns:mc="http://schemas.openxmlformats.org/markup-compatibility/2006" xmlns:a14="http://schemas.microsoft.com/office/drawing/2010/main">
        <mc:Choice Requires="a14">
          <p:sp>
            <p:nvSpPr>
              <p:cNvPr id="12290" name="Rectangle 3"/>
              <p:cNvSpPr>
                <a:spLocks noGrp="1" noChangeArrowheads="1"/>
              </p:cNvSpPr>
              <p:nvPr>
                <p:ph sz="half" idx="1"/>
              </p:nvPr>
            </p:nvSpPr>
            <p:spPr>
              <a:xfrm>
                <a:off x="361613" y="1717589"/>
                <a:ext cx="4089006" cy="3011384"/>
              </a:xfrm>
            </p:spPr>
            <p:txBody>
              <a:bodyPr>
                <a:normAutofit fontScale="92500" lnSpcReduction="20000"/>
              </a:bodyPr>
              <a:lstStyle/>
              <a:p>
                <a:pPr eaLnBrk="1" hangingPunct="1"/>
                <a:r>
                  <a:rPr lang="en-US" dirty="0"/>
                  <a:t>If </a:t>
                </a:r>
                <a14:m>
                  <m:oMath xmlns:m="http://schemas.openxmlformats.org/officeDocument/2006/math">
                    <m:r>
                      <a:rPr lang="en-US" i="1" dirty="0" smtClean="0">
                        <a:latin typeface="Cambria Math" panose="02040503050406030204" pitchFamily="18" charset="0"/>
                      </a:rPr>
                      <m:t>𝑎</m:t>
                    </m:r>
                  </m:oMath>
                </a14:m>
                <a:r>
                  <a:rPr lang="en-US" dirty="0"/>
                  <a:t> is relevant for </a:t>
                </a:r>
                <a14:m>
                  <m:oMath xmlns:m="http://schemas.openxmlformats.org/officeDocument/2006/math">
                    <m:r>
                      <a:rPr lang="en-US" i="1" dirty="0" smtClean="0">
                        <a:latin typeface="Cambria Math" panose="02040503050406030204" pitchFamily="18" charset="0"/>
                      </a:rPr>
                      <m:t>𝑔</m:t>
                    </m:r>
                  </m:oMath>
                </a14:m>
                <a:r>
                  <a:rPr lang="en-US" dirty="0"/>
                  <a:t>, then </a:t>
                </a:r>
              </a:p>
              <a:p>
                <a:pPr marL="0" indent="0" eaLnBrk="1" hangingPunct="1">
                  <a:buNone/>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−1</m:t>
                          </m:r>
                        </m:sup>
                      </m:sSup>
                      <m:d>
                        <m:dPr>
                          <m:ctrlPr>
                            <a:rPr lang="en-US" b="0"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r>
                        <a:rPr lang="en-US" i="1" dirty="0">
                          <a:latin typeface="Cambria Math" panose="02040503050406030204" pitchFamily="18" charset="0"/>
                        </a:rPr>
                        <m:t>𝑝𝑟𝑒</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en-US" i="1" dirty="0" smtClean="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 – </m:t>
                          </m:r>
                          <m:r>
                            <a:rPr lang="en-US" i="1" dirty="0" err="1">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d>
                    </m:oMath>
                  </m:oMathPara>
                </a14:m>
                <a:br>
                  <a:rPr lang="en-US" dirty="0"/>
                </a:br>
                <a:endParaRPr lang="en-US" dirty="0"/>
              </a:p>
              <a:p>
                <a:r>
                  <a:rPr lang="en-US" dirty="0"/>
                  <a:t>If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isn’t relevant for </a:t>
                </a:r>
                <a14:m>
                  <m:oMath xmlns:m="http://schemas.openxmlformats.org/officeDocument/2006/math">
                    <m:r>
                      <a:rPr lang="en-US" i="1" dirty="0" smtClean="0">
                        <a:latin typeface="Cambria Math" panose="02040503050406030204" pitchFamily="18" charset="0"/>
                      </a:rPr>
                      <m:t>𝑔</m:t>
                    </m:r>
                  </m:oMath>
                </a14:m>
                <a:r>
                  <a:rPr lang="en-US" dirty="0"/>
                  <a:t>,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undefined</a:t>
                </a:r>
              </a:p>
              <a:p>
                <a:r>
                  <a:rPr lang="en-US" dirty="0"/>
                  <a:t>Example:</a:t>
                </a:r>
              </a:p>
              <a:p>
                <a:pPr lvl="1" eaLnBrk="1" hangingPunct="1"/>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 {</m:t>
                    </m:r>
                    <m:r>
                      <a:rPr lang="en-US" i="1" dirty="0" err="1">
                        <a:latin typeface="Cambria Math" panose="02040503050406030204" pitchFamily="18" charset="0"/>
                        <a:ea typeface="Times New Roman"/>
                      </a:rPr>
                      <m:t>𝑙𝑜𝑐</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m:t>
                    </m:r>
                    <m:r>
                      <a:rPr lang="en-US" i="1" dirty="0">
                        <a:latin typeface="Cambria Math" panose="02040503050406030204" pitchFamily="18" charset="0"/>
                        <a:ea typeface="Times New Roman"/>
                      </a:rPr>
                      <m:t>1)=</m:t>
                    </m:r>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m:t>
                    </m:r>
                  </m:oMath>
                </a14:m>
                <a:endParaRPr lang="en-US" i="1" dirty="0"/>
              </a:p>
              <a:p>
                <a:pPr lvl="1"/>
                <a:r>
                  <a:rPr lang="en-US" dirty="0"/>
                  <a:t>What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smtClean="0">
                            <a:latin typeface="Cambria Math" panose="02040503050406030204" pitchFamily="18" charset="0"/>
                          </a:rPr>
                        </m:ctrlPr>
                      </m:dPr>
                      <m:e>
                        <m:r>
                          <a:rPr lang="en-US" i="1" dirty="0" smtClean="0">
                            <a:latin typeface="Cambria Math" panose="02040503050406030204" pitchFamily="18" charset="0"/>
                          </a:rPr>
                          <m:t>𝑔</m:t>
                        </m:r>
                        <m:r>
                          <a:rPr lang="en-US" i="1" dirty="0" smtClean="0">
                            <a:latin typeface="Cambria Math" panose="02040503050406030204" pitchFamily="18" charset="0"/>
                          </a:rPr>
                          <m:t>, </m:t>
                        </m:r>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𝑐</m:t>
                            </m:r>
                            <m:r>
                              <a:rPr lang="en-US" i="1" dirty="0">
                                <a:latin typeface="Cambria Math" panose="02040503050406030204" pitchFamily="18" charset="0"/>
                              </a:rPr>
                              <m:t>1</m:t>
                            </m:r>
                          </m:e>
                        </m:d>
                      </m:e>
                    </m:d>
                  </m:oMath>
                </a14:m>
                <a:r>
                  <a:rPr lang="en-US" dirty="0"/>
                  <a:t>?</a:t>
                </a:r>
              </a:p>
              <a:p>
                <a:pPr lvl="1"/>
                <a:r>
                  <a:rPr lang="en-US" dirty="0"/>
                  <a:t>What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 </m:t>
                        </m:r>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2</m:t>
                            </m:r>
                            <m:r>
                              <a:rPr lang="en-US"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e>
                        </m:d>
                      </m:e>
                    </m:d>
                  </m:oMath>
                </a14:m>
                <a:r>
                  <a:rPr lang="en-US" dirty="0"/>
                  <a:t>?</a:t>
                </a:r>
              </a:p>
              <a:p>
                <a:pPr eaLnBrk="1" hangingPunct="1"/>
                <a:endParaRPr lang="en-US" dirty="0"/>
              </a:p>
            </p:txBody>
          </p:sp>
        </mc:Choice>
        <mc:Fallback xmlns="">
          <p:sp>
            <p:nvSpPr>
              <p:cNvPr id="12290" name="Rectangle 3"/>
              <p:cNvSpPr>
                <a:spLocks noGrp="1" noRot="1" noChangeAspect="1" noMove="1" noResize="1" noEditPoints="1" noAdjustHandles="1" noChangeArrowheads="1" noChangeShapeType="1" noTextEdit="1"/>
              </p:cNvSpPr>
              <p:nvPr>
                <p:ph sz="half" idx="1"/>
              </p:nvPr>
            </p:nvSpPr>
            <p:spPr>
              <a:xfrm>
                <a:off x="361613" y="1717589"/>
                <a:ext cx="4089006" cy="3011384"/>
              </a:xfrm>
              <a:blipFill>
                <a:blip r:embed="rId3"/>
                <a:stretch>
                  <a:fillRect l="-3715" t="-54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50CD74A-647D-4A40-9F42-8F08464CA917}"/>
                  </a:ext>
                </a:extLst>
              </p:cNvPr>
              <p:cNvSpPr>
                <a:spLocks noGrp="1"/>
              </p:cNvSpPr>
              <p:nvPr>
                <p:ph sz="half" idx="2"/>
              </p:nvPr>
            </p:nvSpPr>
            <p:spPr>
              <a:xfrm>
                <a:off x="4693381" y="1717589"/>
                <a:ext cx="4090619" cy="3011384"/>
              </a:xfrm>
            </p:spPr>
            <p:txBody>
              <a:bodyPr>
                <a:normAutofit fontScale="92500" lnSpcReduction="20000"/>
              </a:bodyPr>
              <a:lstStyle/>
              <a:p>
                <a14:m>
                  <m:oMath xmlns:m="http://schemas.openxmlformats.org/officeDocument/2006/math">
                    <m:r>
                      <a:rPr lang="en-US" i="1" dirty="0" smtClean="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de-DE" b="0" i="1" dirty="0" smtClean="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GB" dirty="0"/>
              </a:p>
            </p:txBody>
          </p:sp>
        </mc:Choice>
        <mc:Fallback xmlns="">
          <p:sp>
            <p:nvSpPr>
              <p:cNvPr id="4" name="Content Placeholder 3">
                <a:extLst>
                  <a:ext uri="{FF2B5EF4-FFF2-40B4-BE49-F238E27FC236}">
                    <a16:creationId xmlns:a16="http://schemas.microsoft.com/office/drawing/2014/main" id="{550CD74A-647D-4A40-9F42-8F08464CA917}"/>
                  </a:ext>
                </a:extLst>
              </p:cNvPr>
              <p:cNvSpPr>
                <a:spLocks noGrp="1" noRot="1" noChangeAspect="1" noMove="1" noResize="1" noEditPoints="1" noAdjustHandles="1" noChangeArrowheads="1" noChangeShapeType="1" noTextEdit="1"/>
              </p:cNvSpPr>
              <p:nvPr>
                <p:ph sz="half" idx="2"/>
              </p:nvPr>
            </p:nvSpPr>
            <p:spPr>
              <a:xfrm>
                <a:off x="4693381" y="1717589"/>
                <a:ext cx="4090619" cy="3011384"/>
              </a:xfrm>
              <a:blipFill>
                <a:blip r:embed="rId4"/>
                <a:stretch>
                  <a:fillRect l="-4025" t="-3361"/>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3BE27615-54D4-D244-A8A4-524AADE987AF}"/>
              </a:ext>
            </a:extLst>
          </p:cNvPr>
          <p:cNvSpPr>
            <a:spLocks noGrp="1"/>
          </p:cNvSpPr>
          <p:nvPr>
            <p:ph type="sldNum" sz="quarter" idx="12"/>
          </p:nvPr>
        </p:nvSpPr>
        <p:spPr/>
        <p:txBody>
          <a:bodyPr/>
          <a:lstStyle/>
          <a:p>
            <a:fld id="{67C9959E-8E6B-B04C-9955-EA096F41CA7A}" type="slidenum">
              <a:rPr lang="en-GB" smtClean="0"/>
              <a:t>125</a:t>
            </a:fld>
            <a:endParaRPr lang="en-GB"/>
          </a:p>
        </p:txBody>
      </p:sp>
      <p:grpSp>
        <p:nvGrpSpPr>
          <p:cNvPr id="99" name="Group 98">
            <a:extLst>
              <a:ext uri="{FF2B5EF4-FFF2-40B4-BE49-F238E27FC236}">
                <a16:creationId xmlns:a16="http://schemas.microsoft.com/office/drawing/2014/main" id="{CC62D60D-93A8-D94F-B5B6-35240C4AECE4}"/>
              </a:ext>
            </a:extLst>
          </p:cNvPr>
          <p:cNvGrpSpPr/>
          <p:nvPr/>
        </p:nvGrpSpPr>
        <p:grpSpPr>
          <a:xfrm>
            <a:off x="4307592" y="5037067"/>
            <a:ext cx="4102255" cy="1008238"/>
            <a:chOff x="4148923" y="4764780"/>
            <a:chExt cx="4102255" cy="1357663"/>
          </a:xfrm>
        </p:grpSpPr>
        <p:grpSp>
          <p:nvGrpSpPr>
            <p:cNvPr id="100" name="Group 99">
              <a:extLst>
                <a:ext uri="{FF2B5EF4-FFF2-40B4-BE49-F238E27FC236}">
                  <a16:creationId xmlns:a16="http://schemas.microsoft.com/office/drawing/2014/main" id="{EB1E5D97-D666-D74F-8087-95CA4B61E02B}"/>
                </a:ext>
              </a:extLst>
            </p:cNvPr>
            <p:cNvGrpSpPr/>
            <p:nvPr/>
          </p:nvGrpSpPr>
          <p:grpSpPr>
            <a:xfrm>
              <a:off x="6989866" y="4797441"/>
              <a:ext cx="1261312" cy="896371"/>
              <a:chOff x="7668987" y="2479503"/>
              <a:chExt cx="1261312" cy="896371"/>
            </a:xfrm>
          </p:grpSpPr>
          <p:sp>
            <p:nvSpPr>
              <p:cNvPr id="194" name="Rectangle 891">
                <a:extLst>
                  <a:ext uri="{FF2B5EF4-FFF2-40B4-BE49-F238E27FC236}">
                    <a16:creationId xmlns:a16="http://schemas.microsoft.com/office/drawing/2014/main" id="{9DF34273-C20B-AE42-AFBD-D348ED93A6FC}"/>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95" name="Line 853">
                <a:extLst>
                  <a:ext uri="{FF2B5EF4-FFF2-40B4-BE49-F238E27FC236}">
                    <a16:creationId xmlns:a16="http://schemas.microsoft.com/office/drawing/2014/main" id="{665CD972-B8B0-1A4B-8202-F1319F8B5C64}"/>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196" name="Group 195">
                <a:extLst>
                  <a:ext uri="{FF2B5EF4-FFF2-40B4-BE49-F238E27FC236}">
                    <a16:creationId xmlns:a16="http://schemas.microsoft.com/office/drawing/2014/main" id="{B5474840-C748-A241-9490-4E7B0BBC8BB4}"/>
                  </a:ext>
                </a:extLst>
              </p:cNvPr>
              <p:cNvGrpSpPr/>
              <p:nvPr/>
            </p:nvGrpSpPr>
            <p:grpSpPr>
              <a:xfrm>
                <a:off x="7861324" y="2479503"/>
                <a:ext cx="1068975" cy="290646"/>
                <a:chOff x="4618723" y="2312726"/>
                <a:chExt cx="1649655" cy="448528"/>
              </a:xfrm>
            </p:grpSpPr>
            <p:sp>
              <p:nvSpPr>
                <p:cNvPr id="197" name="Freeform 860">
                  <a:extLst>
                    <a:ext uri="{FF2B5EF4-FFF2-40B4-BE49-F238E27FC236}">
                      <a16:creationId xmlns:a16="http://schemas.microsoft.com/office/drawing/2014/main" id="{7615E96B-9966-1D40-A381-9C44760D1C59}"/>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198" name="Straight Connector 197">
                  <a:extLst>
                    <a:ext uri="{FF2B5EF4-FFF2-40B4-BE49-F238E27FC236}">
                      <a16:creationId xmlns:a16="http://schemas.microsoft.com/office/drawing/2014/main" id="{F539C3E3-E640-8B45-AFC2-4E25CD2D556C}"/>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3" name="Freeform 860">
                  <a:extLst>
                    <a:ext uri="{FF2B5EF4-FFF2-40B4-BE49-F238E27FC236}">
                      <a16:creationId xmlns:a16="http://schemas.microsoft.com/office/drawing/2014/main" id="{7B533DB6-124E-2742-A029-27F611CA83DF}"/>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01" name="Rectangle 891">
              <a:extLst>
                <a:ext uri="{FF2B5EF4-FFF2-40B4-BE49-F238E27FC236}">
                  <a16:creationId xmlns:a16="http://schemas.microsoft.com/office/drawing/2014/main" id="{F6C23C49-BCC7-0A4E-95C4-659E4B8D436A}"/>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02" name="Rectangle 891">
              <a:extLst>
                <a:ext uri="{FF2B5EF4-FFF2-40B4-BE49-F238E27FC236}">
                  <a16:creationId xmlns:a16="http://schemas.microsoft.com/office/drawing/2014/main" id="{A9D07113-4A3C-9D45-B54A-F2570A9FD286}"/>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103" name="Group 102">
              <a:extLst>
                <a:ext uri="{FF2B5EF4-FFF2-40B4-BE49-F238E27FC236}">
                  <a16:creationId xmlns:a16="http://schemas.microsoft.com/office/drawing/2014/main" id="{E5383857-1644-D047-910F-FA6EE0198120}"/>
                </a:ext>
              </a:extLst>
            </p:cNvPr>
            <p:cNvGrpSpPr/>
            <p:nvPr/>
          </p:nvGrpSpPr>
          <p:grpSpPr>
            <a:xfrm>
              <a:off x="4678873" y="4767569"/>
              <a:ext cx="1748270" cy="801164"/>
              <a:chOff x="1152149" y="2292224"/>
              <a:chExt cx="2428155" cy="1112728"/>
            </a:xfrm>
          </p:grpSpPr>
          <p:sp>
            <p:nvSpPr>
              <p:cNvPr id="190" name="Line 853">
                <a:extLst>
                  <a:ext uri="{FF2B5EF4-FFF2-40B4-BE49-F238E27FC236}">
                    <a16:creationId xmlns:a16="http://schemas.microsoft.com/office/drawing/2014/main" id="{FC129185-DA7A-6E4C-BF06-4A20DD939857}"/>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191" name="Straight Connector 190">
                <a:extLst>
                  <a:ext uri="{FF2B5EF4-FFF2-40B4-BE49-F238E27FC236}">
                    <a16:creationId xmlns:a16="http://schemas.microsoft.com/office/drawing/2014/main" id="{08ED0E58-82B4-D540-A3CB-174F2A25E536}"/>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2" name="Freeform 860">
                <a:extLst>
                  <a:ext uri="{FF2B5EF4-FFF2-40B4-BE49-F238E27FC236}">
                    <a16:creationId xmlns:a16="http://schemas.microsoft.com/office/drawing/2014/main" id="{F311F9DC-25BC-C046-A2D7-DC070D2ECCC4}"/>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93" name="Freeform 860">
                <a:extLst>
                  <a:ext uri="{FF2B5EF4-FFF2-40B4-BE49-F238E27FC236}">
                    <a16:creationId xmlns:a16="http://schemas.microsoft.com/office/drawing/2014/main" id="{9D47C61C-E3DD-4040-AB7A-E7A95EF998DB}"/>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04" name="Straight Connector 103">
              <a:extLst>
                <a:ext uri="{FF2B5EF4-FFF2-40B4-BE49-F238E27FC236}">
                  <a16:creationId xmlns:a16="http://schemas.microsoft.com/office/drawing/2014/main" id="{6C6EB4FC-814F-C94E-B3A6-C65401BCBC84}"/>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Freeform 860">
              <a:extLst>
                <a:ext uri="{FF2B5EF4-FFF2-40B4-BE49-F238E27FC236}">
                  <a16:creationId xmlns:a16="http://schemas.microsoft.com/office/drawing/2014/main" id="{79307D36-51AB-4A47-B9C0-53D2B17F90F2}"/>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6" name="Freeform 860">
              <a:extLst>
                <a:ext uri="{FF2B5EF4-FFF2-40B4-BE49-F238E27FC236}">
                  <a16:creationId xmlns:a16="http://schemas.microsoft.com/office/drawing/2014/main" id="{4A743890-4A59-444E-88EA-869DBA979440}"/>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07" name="Line 853">
              <a:extLst>
                <a:ext uri="{FF2B5EF4-FFF2-40B4-BE49-F238E27FC236}">
                  <a16:creationId xmlns:a16="http://schemas.microsoft.com/office/drawing/2014/main" id="{249677E1-2B60-A644-A9D0-65A5EC82E349}"/>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d2</a:t>
              </a:r>
            </a:p>
          </p:txBody>
        </p:sp>
        <p:sp>
          <p:nvSpPr>
            <p:cNvPr id="108" name="Line 853">
              <a:extLst>
                <a:ext uri="{FF2B5EF4-FFF2-40B4-BE49-F238E27FC236}">
                  <a16:creationId xmlns:a16="http://schemas.microsoft.com/office/drawing/2014/main" id="{EA58BA32-5810-2045-8E9D-C6A0AD6B2EEC}"/>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109" name="Line 853">
              <a:extLst>
                <a:ext uri="{FF2B5EF4-FFF2-40B4-BE49-F238E27FC236}">
                  <a16:creationId xmlns:a16="http://schemas.microsoft.com/office/drawing/2014/main" id="{621E98F8-8022-0D49-AB26-C5C6AA074C9F}"/>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10" name="Group 109">
              <a:extLst>
                <a:ext uri="{FF2B5EF4-FFF2-40B4-BE49-F238E27FC236}">
                  <a16:creationId xmlns:a16="http://schemas.microsoft.com/office/drawing/2014/main" id="{403E658C-35C8-A444-B27F-D8C619F1121B}"/>
                </a:ext>
              </a:extLst>
            </p:cNvPr>
            <p:cNvGrpSpPr/>
            <p:nvPr/>
          </p:nvGrpSpPr>
          <p:grpSpPr>
            <a:xfrm>
              <a:off x="4857832" y="4764780"/>
              <a:ext cx="1203321" cy="1021208"/>
              <a:chOff x="3906167" y="3324390"/>
              <a:chExt cx="1671281" cy="1418344"/>
            </a:xfrm>
            <a:solidFill>
              <a:srgbClr val="93D2FE"/>
            </a:solidFill>
          </p:grpSpPr>
          <p:sp>
            <p:nvSpPr>
              <p:cNvPr id="166" name="Oval 859">
                <a:extLst>
                  <a:ext uri="{FF2B5EF4-FFF2-40B4-BE49-F238E27FC236}">
                    <a16:creationId xmlns:a16="http://schemas.microsoft.com/office/drawing/2014/main" id="{7B31366B-1DF0-3E4C-8279-E6B9A2A9452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67" name="Oval 861">
                <a:extLst>
                  <a:ext uri="{FF2B5EF4-FFF2-40B4-BE49-F238E27FC236}">
                    <a16:creationId xmlns:a16="http://schemas.microsoft.com/office/drawing/2014/main" id="{ACE69CAD-68A1-C84F-93AA-B033320D878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68" name="Oval 862">
                <a:extLst>
                  <a:ext uri="{FF2B5EF4-FFF2-40B4-BE49-F238E27FC236}">
                    <a16:creationId xmlns:a16="http://schemas.microsoft.com/office/drawing/2014/main" id="{C52D2DDC-763F-F947-B786-16DA33D2D54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69" name="Oval 863">
                <a:extLst>
                  <a:ext uri="{FF2B5EF4-FFF2-40B4-BE49-F238E27FC236}">
                    <a16:creationId xmlns:a16="http://schemas.microsoft.com/office/drawing/2014/main" id="{2FA84CBA-B841-CD42-824B-F2F44E5441F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70" name="Oval 863">
                <a:extLst>
                  <a:ext uri="{FF2B5EF4-FFF2-40B4-BE49-F238E27FC236}">
                    <a16:creationId xmlns:a16="http://schemas.microsoft.com/office/drawing/2014/main" id="{28B71B37-BB73-E54F-BE2E-BF7FC9F8FD1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71" name="Group 170">
                <a:extLst>
                  <a:ext uri="{FF2B5EF4-FFF2-40B4-BE49-F238E27FC236}">
                    <a16:creationId xmlns:a16="http://schemas.microsoft.com/office/drawing/2014/main" id="{07FA6132-4E01-3649-BEF2-18677EC9896F}"/>
                  </a:ext>
                </a:extLst>
              </p:cNvPr>
              <p:cNvGrpSpPr/>
              <p:nvPr/>
            </p:nvGrpSpPr>
            <p:grpSpPr>
              <a:xfrm>
                <a:off x="3906167" y="4047050"/>
                <a:ext cx="1671281" cy="539042"/>
                <a:chOff x="1320274" y="4580303"/>
                <a:chExt cx="1671281" cy="467246"/>
              </a:xfrm>
              <a:grpFill/>
            </p:grpSpPr>
            <p:sp>
              <p:nvSpPr>
                <p:cNvPr id="186" name="Freeform 860">
                  <a:extLst>
                    <a:ext uri="{FF2B5EF4-FFF2-40B4-BE49-F238E27FC236}">
                      <a16:creationId xmlns:a16="http://schemas.microsoft.com/office/drawing/2014/main" id="{98002CF7-7499-5D45-AB5A-28251DFF2E94}"/>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7" name="Rectangle 864">
                  <a:extLst>
                    <a:ext uri="{FF2B5EF4-FFF2-40B4-BE49-F238E27FC236}">
                      <a16:creationId xmlns:a16="http://schemas.microsoft.com/office/drawing/2014/main" id="{17324113-6556-A548-BA05-AEBC201CD0A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188" name="Freeform 865">
                  <a:extLst>
                    <a:ext uri="{FF2B5EF4-FFF2-40B4-BE49-F238E27FC236}">
                      <a16:creationId xmlns:a16="http://schemas.microsoft.com/office/drawing/2014/main" id="{25A78543-582E-5346-B876-096C23FBCF8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9" name="Freeform 866">
                  <a:extLst>
                    <a:ext uri="{FF2B5EF4-FFF2-40B4-BE49-F238E27FC236}">
                      <a16:creationId xmlns:a16="http://schemas.microsoft.com/office/drawing/2014/main" id="{E09D6662-2DBC-F44B-BC1C-26A9D11C750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72" name="Group 171">
                <a:extLst>
                  <a:ext uri="{FF2B5EF4-FFF2-40B4-BE49-F238E27FC236}">
                    <a16:creationId xmlns:a16="http://schemas.microsoft.com/office/drawing/2014/main" id="{20C02595-AA08-7046-803A-1CB6130B32AF}"/>
                  </a:ext>
                </a:extLst>
              </p:cNvPr>
              <p:cNvGrpSpPr/>
              <p:nvPr/>
            </p:nvGrpSpPr>
            <p:grpSpPr>
              <a:xfrm>
                <a:off x="4596370" y="3324390"/>
                <a:ext cx="552654" cy="1188720"/>
                <a:chOff x="1823226" y="3235632"/>
                <a:chExt cx="552654" cy="1188720"/>
              </a:xfrm>
              <a:grpFill/>
            </p:grpSpPr>
            <p:sp>
              <p:nvSpPr>
                <p:cNvPr id="173" name="Oval 878">
                  <a:extLst>
                    <a:ext uri="{FF2B5EF4-FFF2-40B4-BE49-F238E27FC236}">
                      <a16:creationId xmlns:a16="http://schemas.microsoft.com/office/drawing/2014/main" id="{B0C43D5D-E30C-E047-B178-F831FDE9131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4" name="Rectangle 880">
                  <a:extLst>
                    <a:ext uri="{FF2B5EF4-FFF2-40B4-BE49-F238E27FC236}">
                      <a16:creationId xmlns:a16="http://schemas.microsoft.com/office/drawing/2014/main" id="{21DD1C0E-62B3-FD48-9314-253B4B01D5F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75" name="Oval 878">
                  <a:extLst>
                    <a:ext uri="{FF2B5EF4-FFF2-40B4-BE49-F238E27FC236}">
                      <a16:creationId xmlns:a16="http://schemas.microsoft.com/office/drawing/2014/main" id="{BC502F71-FE0F-D740-B515-82328D0B011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6" name="Line 881">
                  <a:extLst>
                    <a:ext uri="{FF2B5EF4-FFF2-40B4-BE49-F238E27FC236}">
                      <a16:creationId xmlns:a16="http://schemas.microsoft.com/office/drawing/2014/main" id="{ADE0F807-B141-1840-BDCF-1ED44506C2A4}"/>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7" name="Line 882">
                  <a:extLst>
                    <a:ext uri="{FF2B5EF4-FFF2-40B4-BE49-F238E27FC236}">
                      <a16:creationId xmlns:a16="http://schemas.microsoft.com/office/drawing/2014/main" id="{B001D3C4-52E0-9343-90FD-FF2C0063771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8" name="Rectangle 880">
                  <a:extLst>
                    <a:ext uri="{FF2B5EF4-FFF2-40B4-BE49-F238E27FC236}">
                      <a16:creationId xmlns:a16="http://schemas.microsoft.com/office/drawing/2014/main" id="{B07615F7-A75C-FE4A-93B3-E7091DE5782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79" name="Oval 878">
                  <a:extLst>
                    <a:ext uri="{FF2B5EF4-FFF2-40B4-BE49-F238E27FC236}">
                      <a16:creationId xmlns:a16="http://schemas.microsoft.com/office/drawing/2014/main" id="{C33132BC-6AF7-2244-8BDB-55EA13C9E55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80" name="Line 882">
                  <a:extLst>
                    <a:ext uri="{FF2B5EF4-FFF2-40B4-BE49-F238E27FC236}">
                      <a16:creationId xmlns:a16="http://schemas.microsoft.com/office/drawing/2014/main" id="{9D218B3E-4026-0A4D-BF04-65FDD991322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81" name="Line 882">
                  <a:extLst>
                    <a:ext uri="{FF2B5EF4-FFF2-40B4-BE49-F238E27FC236}">
                      <a16:creationId xmlns:a16="http://schemas.microsoft.com/office/drawing/2014/main" id="{700C239F-9F63-7842-BF41-2C819537978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82" name="Line 884">
                  <a:extLst>
                    <a:ext uri="{FF2B5EF4-FFF2-40B4-BE49-F238E27FC236}">
                      <a16:creationId xmlns:a16="http://schemas.microsoft.com/office/drawing/2014/main" id="{06F21AEB-2C09-C04B-96B4-B47C32BAB3D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83" name="Oval 885">
                  <a:extLst>
                    <a:ext uri="{FF2B5EF4-FFF2-40B4-BE49-F238E27FC236}">
                      <a16:creationId xmlns:a16="http://schemas.microsoft.com/office/drawing/2014/main" id="{563A40FD-5B26-F14B-95D2-6EC95AF58B2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84" name="Line 881">
                  <a:extLst>
                    <a:ext uri="{FF2B5EF4-FFF2-40B4-BE49-F238E27FC236}">
                      <a16:creationId xmlns:a16="http://schemas.microsoft.com/office/drawing/2014/main" id="{A650CD6B-6640-2E41-8469-88244A2F54A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85" name="Line 882">
                  <a:extLst>
                    <a:ext uri="{FF2B5EF4-FFF2-40B4-BE49-F238E27FC236}">
                      <a16:creationId xmlns:a16="http://schemas.microsoft.com/office/drawing/2014/main" id="{B3A72AD0-3777-6042-8874-8B0C9F16D58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11" name="Group 110">
              <a:extLst>
                <a:ext uri="{FF2B5EF4-FFF2-40B4-BE49-F238E27FC236}">
                  <a16:creationId xmlns:a16="http://schemas.microsoft.com/office/drawing/2014/main" id="{68919665-E53F-4541-969B-31B4FA8CF86B}"/>
                </a:ext>
              </a:extLst>
            </p:cNvPr>
            <p:cNvGrpSpPr/>
            <p:nvPr/>
          </p:nvGrpSpPr>
          <p:grpSpPr>
            <a:xfrm>
              <a:off x="4267089" y="5735002"/>
              <a:ext cx="538242" cy="343668"/>
              <a:chOff x="1012668" y="989071"/>
              <a:chExt cx="747559" cy="477316"/>
            </a:xfrm>
          </p:grpSpPr>
          <p:sp>
            <p:nvSpPr>
              <p:cNvPr id="162" name="Line 853">
                <a:extLst>
                  <a:ext uri="{FF2B5EF4-FFF2-40B4-BE49-F238E27FC236}">
                    <a16:creationId xmlns:a16="http://schemas.microsoft.com/office/drawing/2014/main" id="{2971B62D-7CA6-834A-BE42-3A33CDB7C59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63" name="Rectangle 876">
                <a:extLst>
                  <a:ext uri="{FF2B5EF4-FFF2-40B4-BE49-F238E27FC236}">
                    <a16:creationId xmlns:a16="http://schemas.microsoft.com/office/drawing/2014/main" id="{E407028F-09D1-A749-8961-446C3955A540}"/>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164" name="Rectangle 873">
                <a:extLst>
                  <a:ext uri="{FF2B5EF4-FFF2-40B4-BE49-F238E27FC236}">
                    <a16:creationId xmlns:a16="http://schemas.microsoft.com/office/drawing/2014/main" id="{E4B29194-8675-0D4C-B3D7-0CB4C904FB0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65" name="Freeform 875">
                <a:extLst>
                  <a:ext uri="{FF2B5EF4-FFF2-40B4-BE49-F238E27FC236}">
                    <a16:creationId xmlns:a16="http://schemas.microsoft.com/office/drawing/2014/main" id="{C7BB1D3D-2A39-CA4D-90DC-81A95368F3B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112" name="Group 111">
              <a:extLst>
                <a:ext uri="{FF2B5EF4-FFF2-40B4-BE49-F238E27FC236}">
                  <a16:creationId xmlns:a16="http://schemas.microsoft.com/office/drawing/2014/main" id="{F4553EDC-494E-2848-8DEC-15398397D9A5}"/>
                </a:ext>
              </a:extLst>
            </p:cNvPr>
            <p:cNvGrpSpPr/>
            <p:nvPr/>
          </p:nvGrpSpPr>
          <p:grpSpPr>
            <a:xfrm>
              <a:off x="6850921" y="4977012"/>
              <a:ext cx="1203321" cy="1021208"/>
              <a:chOff x="3906167" y="3324390"/>
              <a:chExt cx="1671281" cy="1418344"/>
            </a:xfrm>
            <a:solidFill>
              <a:srgbClr val="93D2FE"/>
            </a:solidFill>
          </p:grpSpPr>
          <p:sp>
            <p:nvSpPr>
              <p:cNvPr id="138" name="Oval 859">
                <a:extLst>
                  <a:ext uri="{FF2B5EF4-FFF2-40B4-BE49-F238E27FC236}">
                    <a16:creationId xmlns:a16="http://schemas.microsoft.com/office/drawing/2014/main" id="{1ED5CD36-F28A-F94D-803B-7B729459006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9" name="Oval 861">
                <a:extLst>
                  <a:ext uri="{FF2B5EF4-FFF2-40B4-BE49-F238E27FC236}">
                    <a16:creationId xmlns:a16="http://schemas.microsoft.com/office/drawing/2014/main" id="{D2019598-CBD7-6143-B3FE-6FEC5592E5F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40" name="Oval 862">
                <a:extLst>
                  <a:ext uri="{FF2B5EF4-FFF2-40B4-BE49-F238E27FC236}">
                    <a16:creationId xmlns:a16="http://schemas.microsoft.com/office/drawing/2014/main" id="{E6DFBCB7-896A-0649-A072-4A831363638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41" name="Oval 863">
                <a:extLst>
                  <a:ext uri="{FF2B5EF4-FFF2-40B4-BE49-F238E27FC236}">
                    <a16:creationId xmlns:a16="http://schemas.microsoft.com/office/drawing/2014/main" id="{6C2940CA-2C31-CE46-B6E4-E3957AD317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42" name="Oval 863">
                <a:extLst>
                  <a:ext uri="{FF2B5EF4-FFF2-40B4-BE49-F238E27FC236}">
                    <a16:creationId xmlns:a16="http://schemas.microsoft.com/office/drawing/2014/main" id="{09A3828B-270A-9248-B3C8-9BECE4A4367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43" name="Group 142">
                <a:extLst>
                  <a:ext uri="{FF2B5EF4-FFF2-40B4-BE49-F238E27FC236}">
                    <a16:creationId xmlns:a16="http://schemas.microsoft.com/office/drawing/2014/main" id="{04D211DF-4AC2-DD48-A5F2-5B0796FCBE96}"/>
                  </a:ext>
                </a:extLst>
              </p:cNvPr>
              <p:cNvGrpSpPr/>
              <p:nvPr/>
            </p:nvGrpSpPr>
            <p:grpSpPr>
              <a:xfrm>
                <a:off x="3906167" y="4047050"/>
                <a:ext cx="1671281" cy="539042"/>
                <a:chOff x="1320274" y="4580303"/>
                <a:chExt cx="1671281" cy="467246"/>
              </a:xfrm>
              <a:grpFill/>
            </p:grpSpPr>
            <p:sp>
              <p:nvSpPr>
                <p:cNvPr id="158" name="Freeform 860">
                  <a:extLst>
                    <a:ext uri="{FF2B5EF4-FFF2-40B4-BE49-F238E27FC236}">
                      <a16:creationId xmlns:a16="http://schemas.microsoft.com/office/drawing/2014/main" id="{7A224F4F-5DAA-DC43-82D6-8D20290FFCA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59" name="Rectangle 864">
                  <a:extLst>
                    <a:ext uri="{FF2B5EF4-FFF2-40B4-BE49-F238E27FC236}">
                      <a16:creationId xmlns:a16="http://schemas.microsoft.com/office/drawing/2014/main" id="{906FFC08-74A8-9240-90D6-F1F3E80B0AE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160" name="Freeform 865">
                  <a:extLst>
                    <a:ext uri="{FF2B5EF4-FFF2-40B4-BE49-F238E27FC236}">
                      <a16:creationId xmlns:a16="http://schemas.microsoft.com/office/drawing/2014/main" id="{289F4A84-654A-244E-85A7-3043A4C5DC7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61" name="Freeform 866">
                  <a:extLst>
                    <a:ext uri="{FF2B5EF4-FFF2-40B4-BE49-F238E27FC236}">
                      <a16:creationId xmlns:a16="http://schemas.microsoft.com/office/drawing/2014/main" id="{A4046616-7549-9F44-9258-B9791CD75FF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44" name="Group 143">
                <a:extLst>
                  <a:ext uri="{FF2B5EF4-FFF2-40B4-BE49-F238E27FC236}">
                    <a16:creationId xmlns:a16="http://schemas.microsoft.com/office/drawing/2014/main" id="{F7E8C3A6-90AA-6F47-8A1C-F33D20E164D3}"/>
                  </a:ext>
                </a:extLst>
              </p:cNvPr>
              <p:cNvGrpSpPr/>
              <p:nvPr/>
            </p:nvGrpSpPr>
            <p:grpSpPr>
              <a:xfrm>
                <a:off x="4596370" y="3324390"/>
                <a:ext cx="552654" cy="1188720"/>
                <a:chOff x="1823226" y="3235632"/>
                <a:chExt cx="552654" cy="1188720"/>
              </a:xfrm>
              <a:grpFill/>
            </p:grpSpPr>
            <p:sp>
              <p:nvSpPr>
                <p:cNvPr id="145" name="Oval 878">
                  <a:extLst>
                    <a:ext uri="{FF2B5EF4-FFF2-40B4-BE49-F238E27FC236}">
                      <a16:creationId xmlns:a16="http://schemas.microsoft.com/office/drawing/2014/main" id="{781BC3B8-2C32-D643-9BAB-589B697EB48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46" name="Rectangle 880">
                  <a:extLst>
                    <a:ext uri="{FF2B5EF4-FFF2-40B4-BE49-F238E27FC236}">
                      <a16:creationId xmlns:a16="http://schemas.microsoft.com/office/drawing/2014/main" id="{273F0EE4-8C9C-744B-99AC-F0A991BA659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47" name="Oval 878">
                  <a:extLst>
                    <a:ext uri="{FF2B5EF4-FFF2-40B4-BE49-F238E27FC236}">
                      <a16:creationId xmlns:a16="http://schemas.microsoft.com/office/drawing/2014/main" id="{84C7FABA-8195-0347-BD8E-6E2BFC09ED1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48" name="Line 881">
                  <a:extLst>
                    <a:ext uri="{FF2B5EF4-FFF2-40B4-BE49-F238E27FC236}">
                      <a16:creationId xmlns:a16="http://schemas.microsoft.com/office/drawing/2014/main" id="{3878C8E6-C780-864F-B51C-358360B41E8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49" name="Line 882">
                  <a:extLst>
                    <a:ext uri="{FF2B5EF4-FFF2-40B4-BE49-F238E27FC236}">
                      <a16:creationId xmlns:a16="http://schemas.microsoft.com/office/drawing/2014/main" id="{CA57CF9E-D240-3C4A-B627-C829E68BD4A1}"/>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50" name="Rectangle 880">
                  <a:extLst>
                    <a:ext uri="{FF2B5EF4-FFF2-40B4-BE49-F238E27FC236}">
                      <a16:creationId xmlns:a16="http://schemas.microsoft.com/office/drawing/2014/main" id="{C997DC9C-6140-E74F-AFE0-F3A45BF4B2AF}"/>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51" name="Oval 878">
                  <a:extLst>
                    <a:ext uri="{FF2B5EF4-FFF2-40B4-BE49-F238E27FC236}">
                      <a16:creationId xmlns:a16="http://schemas.microsoft.com/office/drawing/2014/main" id="{9FB68E99-3052-DE41-B3B7-98245484861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52" name="Line 882">
                  <a:extLst>
                    <a:ext uri="{FF2B5EF4-FFF2-40B4-BE49-F238E27FC236}">
                      <a16:creationId xmlns:a16="http://schemas.microsoft.com/office/drawing/2014/main" id="{7335E3CF-8C0A-8245-891F-51D335842B7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53" name="Line 882">
                  <a:extLst>
                    <a:ext uri="{FF2B5EF4-FFF2-40B4-BE49-F238E27FC236}">
                      <a16:creationId xmlns:a16="http://schemas.microsoft.com/office/drawing/2014/main" id="{C88B5501-4B59-4B4F-8143-4D1620F200A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54" name="Line 884">
                  <a:extLst>
                    <a:ext uri="{FF2B5EF4-FFF2-40B4-BE49-F238E27FC236}">
                      <a16:creationId xmlns:a16="http://schemas.microsoft.com/office/drawing/2014/main" id="{B89CB86C-61BB-DF4F-8705-6579C91FF84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55" name="Oval 885">
                  <a:extLst>
                    <a:ext uri="{FF2B5EF4-FFF2-40B4-BE49-F238E27FC236}">
                      <a16:creationId xmlns:a16="http://schemas.microsoft.com/office/drawing/2014/main" id="{A2C341D0-6C1B-5A4C-922D-CFD20720E61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56" name="Line 881">
                  <a:extLst>
                    <a:ext uri="{FF2B5EF4-FFF2-40B4-BE49-F238E27FC236}">
                      <a16:creationId xmlns:a16="http://schemas.microsoft.com/office/drawing/2014/main" id="{AE111822-C236-CA47-B790-799BBDF1E44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57" name="Line 882">
                  <a:extLst>
                    <a:ext uri="{FF2B5EF4-FFF2-40B4-BE49-F238E27FC236}">
                      <a16:creationId xmlns:a16="http://schemas.microsoft.com/office/drawing/2014/main" id="{967255B0-BC22-ED4C-85AB-87D95F7253F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13" name="Group 112">
              <a:extLst>
                <a:ext uri="{FF2B5EF4-FFF2-40B4-BE49-F238E27FC236}">
                  <a16:creationId xmlns:a16="http://schemas.microsoft.com/office/drawing/2014/main" id="{3FACF24F-D4A6-E641-A9F2-55F957A6B617}"/>
                </a:ext>
              </a:extLst>
            </p:cNvPr>
            <p:cNvGrpSpPr/>
            <p:nvPr/>
          </p:nvGrpSpPr>
          <p:grpSpPr>
            <a:xfrm>
              <a:off x="4709156" y="5732193"/>
              <a:ext cx="538242" cy="343668"/>
              <a:chOff x="1012668" y="989071"/>
              <a:chExt cx="747559" cy="477316"/>
            </a:xfrm>
          </p:grpSpPr>
          <p:sp>
            <p:nvSpPr>
              <p:cNvPr id="134" name="Line 853">
                <a:extLst>
                  <a:ext uri="{FF2B5EF4-FFF2-40B4-BE49-F238E27FC236}">
                    <a16:creationId xmlns:a16="http://schemas.microsoft.com/office/drawing/2014/main" id="{820BCE9A-5279-0D40-8B42-70CF7022844C}"/>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35" name="Rectangle 876">
                <a:extLst>
                  <a:ext uri="{FF2B5EF4-FFF2-40B4-BE49-F238E27FC236}">
                    <a16:creationId xmlns:a16="http://schemas.microsoft.com/office/drawing/2014/main" id="{0F9F775C-8A6E-8F47-B5C0-DC197E8BE0A7}"/>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136" name="Rectangle 873">
                <a:extLst>
                  <a:ext uri="{FF2B5EF4-FFF2-40B4-BE49-F238E27FC236}">
                    <a16:creationId xmlns:a16="http://schemas.microsoft.com/office/drawing/2014/main" id="{D2C71A96-7F5D-6446-B6D2-462E0FB355C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c2</a:t>
                </a:r>
              </a:p>
            </p:txBody>
          </p:sp>
          <p:sp>
            <p:nvSpPr>
              <p:cNvPr id="137" name="Freeform 875">
                <a:extLst>
                  <a:ext uri="{FF2B5EF4-FFF2-40B4-BE49-F238E27FC236}">
                    <a16:creationId xmlns:a16="http://schemas.microsoft.com/office/drawing/2014/main" id="{36EEB389-C444-BF4C-AB0D-6FF93FC76D7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129" name="Group 128">
              <a:extLst>
                <a:ext uri="{FF2B5EF4-FFF2-40B4-BE49-F238E27FC236}">
                  <a16:creationId xmlns:a16="http://schemas.microsoft.com/office/drawing/2014/main" id="{E9BA8E10-FD83-0440-8AB9-3953A1EE74DD}"/>
                </a:ext>
              </a:extLst>
            </p:cNvPr>
            <p:cNvGrpSpPr/>
            <p:nvPr/>
          </p:nvGrpSpPr>
          <p:grpSpPr>
            <a:xfrm>
              <a:off x="5144406" y="5732193"/>
              <a:ext cx="538242" cy="343668"/>
              <a:chOff x="1012668" y="989071"/>
              <a:chExt cx="747559" cy="477316"/>
            </a:xfrm>
          </p:grpSpPr>
          <p:sp>
            <p:nvSpPr>
              <p:cNvPr id="130" name="Line 853">
                <a:extLst>
                  <a:ext uri="{FF2B5EF4-FFF2-40B4-BE49-F238E27FC236}">
                    <a16:creationId xmlns:a16="http://schemas.microsoft.com/office/drawing/2014/main" id="{CAEA3C98-F3D6-4E4B-88AE-1D8767803FD2}"/>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31" name="Rectangle 876">
                <a:extLst>
                  <a:ext uri="{FF2B5EF4-FFF2-40B4-BE49-F238E27FC236}">
                    <a16:creationId xmlns:a16="http://schemas.microsoft.com/office/drawing/2014/main" id="{6AE84BE5-794A-2441-A5E3-3FF28425BBDD}"/>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132" name="Rectangle 873">
                <a:extLst>
                  <a:ext uri="{FF2B5EF4-FFF2-40B4-BE49-F238E27FC236}">
                    <a16:creationId xmlns:a16="http://schemas.microsoft.com/office/drawing/2014/main" id="{0DDC4F90-A804-6E44-B365-7EDBF7EFCDC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c3</a:t>
                </a:r>
              </a:p>
            </p:txBody>
          </p:sp>
          <p:sp>
            <p:nvSpPr>
              <p:cNvPr id="133" name="Freeform 875">
                <a:extLst>
                  <a:ext uri="{FF2B5EF4-FFF2-40B4-BE49-F238E27FC236}">
                    <a16:creationId xmlns:a16="http://schemas.microsoft.com/office/drawing/2014/main" id="{78FEEF61-0A8B-4149-AD9E-6F29943CF79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64" name="Rectangle 263">
                <a:extLst>
                  <a:ext uri="{FF2B5EF4-FFF2-40B4-BE49-F238E27FC236}">
                    <a16:creationId xmlns:a16="http://schemas.microsoft.com/office/drawing/2014/main" id="{D05BDDD8-94D8-D94B-9497-AFC2250F86B8}"/>
                  </a:ext>
                </a:extLst>
              </p:cNvPr>
              <p:cNvSpPr/>
              <p:nvPr/>
            </p:nvSpPr>
            <p:spPr>
              <a:xfrm>
                <a:off x="6286848" y="6475290"/>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dirty="0" smtClean="0">
                          <a:solidFill>
                            <a:srgbClr val="FFC000"/>
                          </a:solidFill>
                          <a:latin typeface="Cambria Math" panose="02040503050406030204" pitchFamily="18" charset="0"/>
                        </a:rPr>
                        <m:t>𝑠</m:t>
                      </m:r>
                    </m:oMath>
                  </m:oMathPara>
                </a14:m>
                <a:endParaRPr lang="en-GB" dirty="0">
                  <a:solidFill>
                    <a:srgbClr val="FFC000"/>
                  </a:solidFill>
                </a:endParaRPr>
              </a:p>
            </p:txBody>
          </p:sp>
        </mc:Choice>
        <mc:Fallback xmlns="">
          <p:sp>
            <p:nvSpPr>
              <p:cNvPr id="264" name="Rectangle 263">
                <a:extLst>
                  <a:ext uri="{FF2B5EF4-FFF2-40B4-BE49-F238E27FC236}">
                    <a16:creationId xmlns:a16="http://schemas.microsoft.com/office/drawing/2014/main" id="{D05BDDD8-94D8-D94B-9497-AFC2250F86B8}"/>
                  </a:ext>
                </a:extLst>
              </p:cNvPr>
              <p:cNvSpPr>
                <a:spLocks noRot="1" noChangeAspect="1" noMove="1" noResize="1" noEditPoints="1" noAdjustHandles="1" noChangeArrowheads="1" noChangeShapeType="1" noTextEdit="1"/>
              </p:cNvSpPr>
              <p:nvPr/>
            </p:nvSpPr>
            <p:spPr>
              <a:xfrm>
                <a:off x="6286848" y="6475290"/>
                <a:ext cx="348109" cy="369332"/>
              </a:xfrm>
              <a:prstGeom prst="rect">
                <a:avLst/>
              </a:prstGeom>
              <a:blipFill>
                <a:blip r:embed="rId5"/>
                <a:stretch>
                  <a:fillRect/>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2652D061-DC6F-244B-ADA4-3E0D42ADDEDE}"/>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302470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Backward Search</a:t>
            </a:r>
          </a:p>
        </p:txBody>
      </p:sp>
      <mc:AlternateContent xmlns:mc="http://schemas.openxmlformats.org/markup-compatibility/2006">
        <mc:Choice xmlns:a14="http://schemas.microsoft.com/office/drawing/2010/main" Requires="a14">
          <p:sp>
            <p:nvSpPr>
              <p:cNvPr id="7" name="Content Placeholder 6"/>
              <p:cNvSpPr>
                <a:spLocks noGrp="1"/>
              </p:cNvSpPr>
              <p:nvPr>
                <p:ph sz="half" idx="1"/>
              </p:nvPr>
            </p:nvSpPr>
            <p:spPr/>
            <p:txBody>
              <a:bodyPr>
                <a:normAutofit fontScale="92500" lnSpcReduction="10000"/>
              </a:bodyPr>
              <a:lstStyle/>
              <a:p>
                <a:r>
                  <a:rPr lang="en-US" dirty="0"/>
                  <a:t>Cycle checking:</a:t>
                </a:r>
              </a:p>
              <a:p>
                <a:pPr lvl="1"/>
                <a:r>
                  <a:rPr lang="en-US" dirty="0"/>
                  <a:t>After line (</a:t>
                </a:r>
                <a:r>
                  <a:rPr lang="en-US" dirty="0" err="1"/>
                  <a:t>i</a:t>
                </a:r>
                <a:r>
                  <a:rPr lang="en-US" dirty="0"/>
                  <a:t>), put </a:t>
                </a:r>
              </a:p>
              <a:p>
                <a:pPr marL="533400" lvl="2"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𝑆𝑜𝑙𝑣𝑒𝑑</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𝑔</m:t>
                          </m:r>
                        </m:e>
                      </m:d>
                    </m:oMath>
                  </m:oMathPara>
                </a14:m>
                <a:endParaRPr lang="en-US" dirty="0"/>
              </a:p>
              <a:p>
                <a:pPr lvl="1"/>
                <a:r>
                  <a:rPr lang="en-US" dirty="0"/>
                  <a:t>After line (ii), put</a:t>
                </a:r>
              </a:p>
              <a:p>
                <a:pPr lvl="2"/>
                <a:r>
                  <a:rPr lang="en-US" dirty="0"/>
                  <a:t>either this:</a:t>
                </a:r>
              </a:p>
              <a:p>
                <a:pPr marL="989013" lvl="2" indent="0">
                  <a:buNone/>
                </a:pPr>
                <a:r>
                  <a:rPr lang="en-US" dirty="0"/>
                  <a:t>if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oMath>
                </a14:m>
                <a:r>
                  <a:rPr lang="en-US" i="1" dirty="0"/>
                  <a:t> </a:t>
                </a:r>
                <a:r>
                  <a:rPr lang="en-US" dirty="0"/>
                  <a:t>then </a:t>
                </a:r>
                <a:br>
                  <a:rPr lang="en-US" dirty="0"/>
                </a:br>
                <a:r>
                  <a:rPr lang="en-US" dirty="0"/>
                  <a:t>	return </a:t>
                </a:r>
                <a:r>
                  <a:rPr lang="en-US" dirty="0">
                    <a:latin typeface="Calibri"/>
                    <a:cs typeface="Calibri"/>
                  </a:rPr>
                  <a:t>failure</a:t>
                </a:r>
                <a:br>
                  <a:rPr lang="en-US" dirty="0">
                    <a:latin typeface="Calibri"/>
                    <a:cs typeface="Calibri"/>
                  </a:rPr>
                </a:b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m:oMathPara>
                </a14:m>
                <a:br>
                  <a:rPr lang="de-DE" dirty="0"/>
                </a:br>
                <a:endParaRPr lang="en-US" dirty="0"/>
              </a:p>
              <a:p>
                <a:pPr lvl="2"/>
                <a:r>
                  <a:rPr lang="en-US" dirty="0"/>
                  <a:t>or this:</a:t>
                </a:r>
              </a:p>
              <a:p>
                <a:pPr marL="989013" lvl="2" indent="0">
                  <a:buNone/>
                </a:pPr>
                <a:r>
                  <a:rPr lang="en-US" dirty="0"/>
                  <a:t>if </a:t>
                </a:r>
                <a14:m>
                  <m:oMath xmlns:m="http://schemas.openxmlformats.org/officeDocument/2006/math">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r>
                      <a:rPr lang="en-US" i="1" dirty="0" smtClean="0">
                        <a:latin typeface="Cambria Math" panose="02040503050406030204" pitchFamily="18" charset="0"/>
                      </a:rPr>
                      <m:t> </m:t>
                    </m:r>
                    <m:r>
                      <m:rPr>
                        <m:nor/>
                      </m:rPr>
                      <a:rPr lang="en-US" i="0" dirty="0" err="1">
                        <a:latin typeface="Cambria Math" panose="02040503050406030204" pitchFamily="18" charset="0"/>
                      </a:rPr>
                      <m:t>s</m:t>
                    </m:r>
                    <m:r>
                      <m:rPr>
                        <m:nor/>
                      </m:rPr>
                      <a:rPr lang="en-US" i="0" dirty="0" err="1">
                        <a:latin typeface="Cambria Math" panose="02040503050406030204" pitchFamily="18" charset="0"/>
                      </a:rPr>
                      <m:t>.</m:t>
                    </m:r>
                    <m:r>
                      <m:rPr>
                        <m:nor/>
                      </m:rPr>
                      <a:rPr lang="en-US" i="0" dirty="0" err="1">
                        <a:latin typeface="Cambria Math" panose="02040503050406030204" pitchFamily="18" charset="0"/>
                      </a:rPr>
                      <m:t>t</m:t>
                    </m:r>
                    <m:r>
                      <m:rPr>
                        <m:nor/>
                      </m:rPr>
                      <a:rPr lang="de-DE" b="0" i="0" dirty="0" smtClean="0">
                        <a:latin typeface="Cambria Math" panose="02040503050406030204" pitchFamily="18" charset="0"/>
                      </a:rPr>
                      <m:t>.</m:t>
                    </m:r>
                    <m:r>
                      <m:rPr>
                        <m:nor/>
                      </m:rPr>
                      <a:rPr lang="en-US" i="0"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𝑔</m:t>
                        </m:r>
                      </m:e>
                      <m:sup>
                        <m:r>
                          <a:rPr lang="en-US" i="1" dirty="0">
                            <a:latin typeface="Cambria Math" panose="02040503050406030204" pitchFamily="18" charset="0"/>
                          </a:rPr>
                          <m:t>′</m:t>
                        </m:r>
                      </m:sup>
                    </m:sSup>
                  </m:oMath>
                </a14:m>
                <a:r>
                  <a:rPr lang="en-US" dirty="0"/>
                  <a:t> then </a:t>
                </a:r>
                <a:br>
                  <a:rPr lang="en-US" dirty="0"/>
                </a:br>
                <a:r>
                  <a:rPr lang="en-US" dirty="0"/>
                  <a:t>	return </a:t>
                </a:r>
                <a:r>
                  <a:rPr lang="en-US" dirty="0">
                    <a:latin typeface="Calibri"/>
                    <a:cs typeface="Calibri"/>
                  </a:rPr>
                  <a:t>failure</a:t>
                </a:r>
                <a:br>
                  <a:rPr lang="en-US" dirty="0">
                    <a:latin typeface="Calibri"/>
                    <a:cs typeface="Calibri"/>
                  </a:rPr>
                </a:b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m:oMathPara>
                </a14:m>
                <a:endParaRPr lang="en-US" dirty="0"/>
              </a:p>
              <a:p>
                <a:pPr eaLnBrk="1" hangingPunct="1">
                  <a:lnSpc>
                    <a:spcPct val="90000"/>
                  </a:lnSpc>
                </a:pPr>
                <a:r>
                  <a:rPr lang="en-US" dirty="0"/>
                  <a:t>With cycle checking, sound and complete</a:t>
                </a:r>
              </a:p>
              <a:p>
                <a:pPr lvl="1">
                  <a:lnSpc>
                    <a:spcPct val="90000"/>
                  </a:lnSpc>
                </a:pPr>
                <a:r>
                  <a:rPr lang="en-US" dirty="0"/>
                  <a:t>If </a:t>
                </a:r>
                <a14:m>
                  <m:oMath xmlns:m="http://schemas.openxmlformats.org/officeDocument/2006/math">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𝑔</m:t>
                            </m:r>
                          </m:e>
                          <m:sub>
                            <m:r>
                              <a:rPr lang="de-DE" b="0" i="1" dirty="0" smtClean="0">
                                <a:latin typeface="Cambria Math" panose="02040503050406030204" pitchFamily="18" charset="0"/>
                              </a:rPr>
                              <m:t>0</m:t>
                            </m:r>
                          </m:sub>
                        </m:sSub>
                      </m:e>
                    </m:d>
                  </m:oMath>
                </a14:m>
                <a:r>
                  <a:rPr lang="en-US" dirty="0"/>
                  <a:t> is solvable, then at least one of</a:t>
                </a:r>
                <a:r>
                  <a:rPr lang="en-US" dirty="0">
                    <a:cs typeface="Times New Roman"/>
                  </a:rPr>
                  <a:t> the </a:t>
                </a:r>
                <a:r>
                  <a:rPr lang="en-US" dirty="0"/>
                  <a:t>execution traces will find a solution</a:t>
                </a:r>
              </a:p>
              <a:p>
                <a:pPr marL="406400" lvl="1" indent="0">
                  <a:buNone/>
                </a:pPr>
                <a:endParaRPr lang="en-US" dirty="0"/>
              </a:p>
            </p:txBody>
          </p:sp>
        </mc:Choice>
        <mc:Fallback>
          <p:sp>
            <p:nvSpPr>
              <p:cNvPr id="7" name="Content Placeholder 6"/>
              <p:cNvSpPr>
                <a:spLocks noGrp="1" noRot="1" noChangeAspect="1" noMove="1" noResize="1" noEditPoints="1" noAdjustHandles="1" noChangeArrowheads="1" noChangeShapeType="1" noTextEdit="1"/>
              </p:cNvSpPr>
              <p:nvPr>
                <p:ph sz="half" idx="1"/>
              </p:nvPr>
            </p:nvSpPr>
            <p:spPr>
              <a:blipFill>
                <a:blip r:embed="rId3"/>
                <a:stretch>
                  <a:fillRect l="-3715" t="-3022" r="-309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0D8F457-40A3-FB4D-A0A7-15ADDA6BD9DE}"/>
              </a:ext>
            </a:extLst>
          </p:cNvPr>
          <p:cNvSpPr>
            <a:spLocks noGrp="1"/>
          </p:cNvSpPr>
          <p:nvPr>
            <p:ph type="sldNum" sz="quarter" idx="12"/>
          </p:nvPr>
        </p:nvSpPr>
        <p:spPr/>
        <p:txBody>
          <a:bodyPr/>
          <a:lstStyle/>
          <a:p>
            <a:fld id="{67C9959E-8E6B-B04C-9955-EA096F41CA7A}" type="slidenum">
              <a:rPr lang="en-GB" smtClean="0"/>
              <a:t>126</a:t>
            </a:fld>
            <a:endParaRPr lang="en-GB"/>
          </a:p>
        </p:txBody>
      </p:sp>
      <p:sp>
        <p:nvSpPr>
          <p:cNvPr id="32" name="Text Box 3"/>
          <p:cNvSpPr txBox="1">
            <a:spLocks noChangeArrowheads="1"/>
          </p:cNvSpPr>
          <p:nvPr/>
        </p:nvSpPr>
        <p:spPr bwMode="auto">
          <a:xfrm>
            <a:off x="8417391" y="4890509"/>
            <a:ext cx="2933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p>
        </p:txBody>
      </p:sp>
      <p:sp>
        <p:nvSpPr>
          <p:cNvPr id="33" name="Text Box 4"/>
          <p:cNvSpPr txBox="1">
            <a:spLocks noChangeArrowheads="1"/>
          </p:cNvSpPr>
          <p:nvPr/>
        </p:nvSpPr>
        <p:spPr bwMode="auto">
          <a:xfrm>
            <a:off x="7273077" y="4365929"/>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34" name="Text Box 5"/>
          <p:cNvSpPr txBox="1">
            <a:spLocks noChangeArrowheads="1"/>
          </p:cNvSpPr>
          <p:nvPr/>
        </p:nvSpPr>
        <p:spPr bwMode="auto">
          <a:xfrm>
            <a:off x="7109291" y="4978971"/>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35" name="Text Box 6"/>
          <p:cNvSpPr txBox="1">
            <a:spLocks noChangeArrowheads="1"/>
          </p:cNvSpPr>
          <p:nvPr/>
        </p:nvSpPr>
        <p:spPr bwMode="auto">
          <a:xfrm>
            <a:off x="7284464" y="5704576"/>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cxnSp>
        <p:nvCxnSpPr>
          <p:cNvPr id="36" name="AutoShape 7"/>
          <p:cNvCxnSpPr>
            <a:cxnSpLocks noChangeShapeType="1"/>
          </p:cNvCxnSpPr>
          <p:nvPr/>
        </p:nvCxnSpPr>
        <p:spPr bwMode="auto">
          <a:xfrm flipH="1" flipV="1">
            <a:off x="7560527" y="4525194"/>
            <a:ext cx="865331" cy="524580"/>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37" name="AutoShape 8"/>
          <p:cNvCxnSpPr>
            <a:cxnSpLocks noChangeShapeType="1"/>
            <a:stCxn id="32" idx="1"/>
            <a:endCxn id="34" idx="3"/>
          </p:cNvCxnSpPr>
          <p:nvPr/>
        </p:nvCxnSpPr>
        <p:spPr bwMode="auto">
          <a:xfrm flipH="1">
            <a:off x="7388274" y="5075175"/>
            <a:ext cx="1029117" cy="88462"/>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38" name="AutoShape 9"/>
          <p:cNvCxnSpPr>
            <a:cxnSpLocks noChangeShapeType="1"/>
          </p:cNvCxnSpPr>
          <p:nvPr/>
        </p:nvCxnSpPr>
        <p:spPr bwMode="auto">
          <a:xfrm flipH="1">
            <a:off x="7571914" y="5100576"/>
            <a:ext cx="853944" cy="814067"/>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sp>
        <p:nvSpPr>
          <p:cNvPr id="39" name="Text Box 10"/>
          <p:cNvSpPr txBox="1">
            <a:spLocks noChangeArrowheads="1"/>
          </p:cNvSpPr>
          <p:nvPr/>
        </p:nvSpPr>
        <p:spPr bwMode="auto">
          <a:xfrm>
            <a:off x="7761079" y="4422421"/>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40" name="Text Box 11"/>
          <p:cNvSpPr txBox="1">
            <a:spLocks noChangeArrowheads="1"/>
          </p:cNvSpPr>
          <p:nvPr/>
        </p:nvSpPr>
        <p:spPr bwMode="auto">
          <a:xfrm>
            <a:off x="7579191" y="5041353"/>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41" name="Text Box 12"/>
          <p:cNvSpPr txBox="1">
            <a:spLocks noChangeArrowheads="1"/>
          </p:cNvSpPr>
          <p:nvPr/>
        </p:nvSpPr>
        <p:spPr bwMode="auto">
          <a:xfrm>
            <a:off x="7761515" y="5566628"/>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sp>
        <p:nvSpPr>
          <p:cNvPr id="42" name="Text Box 13"/>
          <p:cNvSpPr txBox="1">
            <a:spLocks noChangeArrowheads="1"/>
          </p:cNvSpPr>
          <p:nvPr/>
        </p:nvSpPr>
        <p:spPr bwMode="auto">
          <a:xfrm>
            <a:off x="6073286" y="4548833"/>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3" name="Text Box 14"/>
          <p:cNvSpPr txBox="1">
            <a:spLocks noChangeArrowheads="1"/>
          </p:cNvSpPr>
          <p:nvPr/>
        </p:nvSpPr>
        <p:spPr bwMode="auto">
          <a:xfrm>
            <a:off x="5906434" y="5328108"/>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sp>
        <p:nvSpPr>
          <p:cNvPr id="44" name="Text Box 15"/>
          <p:cNvSpPr txBox="1">
            <a:spLocks noChangeArrowheads="1"/>
          </p:cNvSpPr>
          <p:nvPr/>
        </p:nvSpPr>
        <p:spPr bwMode="auto">
          <a:xfrm>
            <a:off x="4750019" y="4946597"/>
            <a:ext cx="2606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s</a:t>
            </a:r>
            <a:r>
              <a:rPr lang="en-US" sz="1800" baseline="-25000" dirty="0">
                <a:latin typeface="Calibri"/>
                <a:ea typeface="Times New Roman"/>
                <a:cs typeface="Times New Roman"/>
              </a:rPr>
              <a:t>0</a:t>
            </a:r>
            <a:endParaRPr lang="en-US" sz="1800" dirty="0">
              <a:latin typeface="Calibri"/>
              <a:ea typeface="Times New Roman"/>
              <a:cs typeface="Times New Roman"/>
            </a:endParaRPr>
          </a:p>
        </p:txBody>
      </p:sp>
      <p:cxnSp>
        <p:nvCxnSpPr>
          <p:cNvPr id="45" name="AutoShape 16"/>
          <p:cNvCxnSpPr>
            <a:cxnSpLocks noChangeShapeType="1"/>
            <a:stCxn id="34" idx="1"/>
            <a:endCxn id="42" idx="3"/>
          </p:cNvCxnSpPr>
          <p:nvPr/>
        </p:nvCxnSpPr>
        <p:spPr bwMode="auto">
          <a:xfrm flipH="1" flipV="1">
            <a:off x="6352269" y="4733499"/>
            <a:ext cx="757022" cy="430138"/>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46" name="AutoShape 17"/>
          <p:cNvCxnSpPr>
            <a:cxnSpLocks noChangeShapeType="1"/>
          </p:cNvCxnSpPr>
          <p:nvPr/>
        </p:nvCxnSpPr>
        <p:spPr bwMode="auto">
          <a:xfrm flipH="1">
            <a:off x="6185417" y="5180571"/>
            <a:ext cx="923874" cy="349137"/>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47" name="AutoShape 18"/>
          <p:cNvCxnSpPr>
            <a:cxnSpLocks noChangeShapeType="1"/>
            <a:stCxn id="43" idx="1"/>
            <a:endCxn id="44" idx="3"/>
          </p:cNvCxnSpPr>
          <p:nvPr/>
        </p:nvCxnSpPr>
        <p:spPr bwMode="auto">
          <a:xfrm flipH="1" flipV="1">
            <a:off x="5010630" y="5131263"/>
            <a:ext cx="895804" cy="381511"/>
          </a:xfrm>
          <a:prstGeom prst="straightConnector1">
            <a:avLst/>
          </a:prstGeom>
          <a:noFill/>
          <a:ln w="12700">
            <a:solidFill>
              <a:schemeClr val="tx1"/>
            </a:solidFill>
            <a:prstDash val="dash"/>
            <a:round/>
            <a:headEnd type="stealth"/>
            <a:tailEnd type="none" w="med" len="med"/>
          </a:ln>
          <a:extLst>
            <a:ext uri="{909E8E84-426E-40dd-AFC4-6F175D3DCCD1}">
              <a14:hiddenFill xmlns:a14="http://schemas.microsoft.com/office/drawing/2010/main" xmlns="">
                <a:noFill/>
              </a14:hiddenFill>
            </a:ext>
          </a:extLst>
        </p:spPr>
      </p:cxnSp>
      <p:sp>
        <p:nvSpPr>
          <p:cNvPr id="48" name="Text Box 19"/>
          <p:cNvSpPr txBox="1">
            <a:spLocks noChangeArrowheads="1"/>
          </p:cNvSpPr>
          <p:nvPr/>
        </p:nvSpPr>
        <p:spPr bwMode="auto">
          <a:xfrm>
            <a:off x="6537791" y="4554527"/>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9" name="Text Box 20"/>
          <p:cNvSpPr txBox="1">
            <a:spLocks noChangeArrowheads="1"/>
          </p:cNvSpPr>
          <p:nvPr/>
        </p:nvSpPr>
        <p:spPr bwMode="auto">
          <a:xfrm>
            <a:off x="6423491" y="5289425"/>
            <a:ext cx="3732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sp>
        <p:nvSpPr>
          <p:cNvPr id="27" name="Rectangle 26">
            <a:extLst>
              <a:ext uri="{FF2B5EF4-FFF2-40B4-BE49-F238E27FC236}">
                <a16:creationId xmlns:a16="http://schemas.microsoft.com/office/drawing/2014/main" id="{E0CCB063-19EF-C043-8094-BFD7B3AC94C5}"/>
              </a:ext>
            </a:extLst>
          </p:cNvPr>
          <p:cNvSpPr/>
          <p:nvPr/>
        </p:nvSpPr>
        <p:spPr>
          <a:xfrm>
            <a:off x="4339590" y="1146049"/>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Backward-search(Σ,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 pos="3594100" algn="l"/>
              </a:tabLst>
            </a:pPr>
            <a:r>
              <a:rPr lang="en-US" sz="1400" dirty="0">
                <a:latin typeface="Courier New" panose="02070309020205020404" pitchFamily="49" charset="0"/>
                <a:cs typeface="Courier New" panose="02070309020205020404" pitchFamily="49" charset="0"/>
              </a:rPr>
              <a:t>	𝜋 ← ⟨⟩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relevant for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	(ii)</a:t>
            </a:r>
            <a:endParaRPr lang="en-GB" sz="1400" i="1" dirty="0">
              <a:latin typeface="Courier New" panose="02070309020205020404" pitchFamily="49" charset="0"/>
              <a:cs typeface="Courier New" panose="02070309020205020404" pitchFamily="49" charset="0"/>
            </a:endParaRPr>
          </a:p>
        </p:txBody>
      </p:sp>
      <p:sp>
        <p:nvSpPr>
          <p:cNvPr id="2" name="Date Placeholder 1">
            <a:extLst>
              <a:ext uri="{FF2B5EF4-FFF2-40B4-BE49-F238E27FC236}">
                <a16:creationId xmlns:a16="http://schemas.microsoft.com/office/drawing/2014/main" id="{E46697F0-BC1F-4742-AD69-85914FD650A5}"/>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0517118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r>
              <a:rPr lang="en-GB"/>
              <a:t>Branching Factor</a:t>
            </a:r>
          </a:p>
        </p:txBody>
      </p:sp>
      <p:sp>
        <p:nvSpPr>
          <p:cNvPr id="14338" name="Rectangle 3"/>
          <p:cNvSpPr>
            <a:spLocks noGrp="1" noChangeArrowheads="1"/>
          </p:cNvSpPr>
          <p:nvPr>
            <p:ph idx="1"/>
          </p:nvPr>
        </p:nvSpPr>
        <p:spPr/>
        <p:txBody>
          <a:bodyPr>
            <a:normAutofit/>
          </a:bodyPr>
          <a:lstStyle/>
          <a:p>
            <a:pPr eaLnBrk="1" hangingPunct="1">
              <a:lnSpc>
                <a:spcPct val="90000"/>
              </a:lnSpc>
            </a:pPr>
            <a:r>
              <a:rPr lang="en-GB"/>
              <a:t>Motivation for Backward-search was to reduce </a:t>
            </a:r>
            <a:br>
              <a:rPr lang="en-GB"/>
            </a:br>
            <a:r>
              <a:rPr lang="en-GB"/>
              <a:t>the branching factor</a:t>
            </a:r>
          </a:p>
          <a:p>
            <a:pPr lvl="1" eaLnBrk="1" hangingPunct="1">
              <a:lnSpc>
                <a:spcPct val="90000"/>
              </a:lnSpc>
            </a:pPr>
            <a:r>
              <a:rPr lang="en-GB"/>
              <a:t>As written, doesn’t accomplish that</a:t>
            </a:r>
          </a:p>
          <a:p>
            <a:pPr eaLnBrk="1" hangingPunct="1">
              <a:lnSpc>
                <a:spcPct val="90000"/>
              </a:lnSpc>
            </a:pPr>
            <a:r>
              <a:rPr lang="en-GB"/>
              <a:t>Solve this by </a:t>
            </a:r>
            <a:r>
              <a:rPr lang="en-GB">
                <a:solidFill>
                  <a:schemeClr val="accent1"/>
                </a:solidFill>
              </a:rPr>
              <a:t>lifting</a:t>
            </a:r>
            <a:r>
              <a:rPr lang="en-GB"/>
              <a:t>:</a:t>
            </a:r>
          </a:p>
          <a:p>
            <a:pPr lvl="1" eaLnBrk="1" hangingPunct="1">
              <a:lnSpc>
                <a:spcPct val="90000"/>
              </a:lnSpc>
            </a:pPr>
            <a:r>
              <a:rPr lang="en-GB"/>
              <a:t>When possible, leave </a:t>
            </a:r>
            <a:br>
              <a:rPr lang="en-GB"/>
            </a:br>
            <a:r>
              <a:rPr lang="en-GB"/>
              <a:t>variables uninstantiated </a:t>
            </a:r>
          </a:p>
        </p:txBody>
      </p:sp>
      <p:sp>
        <p:nvSpPr>
          <p:cNvPr id="4" name="Slide Number Placeholder 3">
            <a:extLst>
              <a:ext uri="{FF2B5EF4-FFF2-40B4-BE49-F238E27FC236}">
                <a16:creationId xmlns:a16="http://schemas.microsoft.com/office/drawing/2014/main" id="{6CA35E08-DD48-4B47-AF70-8B06ACC16E06}"/>
              </a:ext>
            </a:extLst>
          </p:cNvPr>
          <p:cNvSpPr>
            <a:spLocks noGrp="1"/>
          </p:cNvSpPr>
          <p:nvPr>
            <p:ph type="sldNum" sz="quarter" idx="12"/>
          </p:nvPr>
        </p:nvSpPr>
        <p:spPr/>
        <p:txBody>
          <a:bodyPr/>
          <a:lstStyle/>
          <a:p>
            <a:fld id="{67C9959E-8E6B-B04C-9955-EA096F41CA7A}" type="slidenum">
              <a:rPr lang="en-GB" smtClean="0"/>
              <a:t>127</a:t>
            </a:fld>
            <a:endParaRPr lang="en-GB"/>
          </a:p>
        </p:txBody>
      </p:sp>
      <p:sp>
        <p:nvSpPr>
          <p:cNvPr id="210" name="Text Box 43"/>
          <p:cNvSpPr txBox="1">
            <a:spLocks noChangeArrowheads="1"/>
          </p:cNvSpPr>
          <p:nvPr/>
        </p:nvSpPr>
        <p:spPr bwMode="auto">
          <a:xfrm rot="5400000">
            <a:off x="1439152" y="5422515"/>
            <a:ext cx="4732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b="1">
                <a:latin typeface="Times New Roman" charset="0"/>
                <a:ea typeface="Times New Roman"/>
                <a:cs typeface="Times New Roman"/>
              </a:rPr>
              <a:t>. . .</a:t>
            </a:r>
          </a:p>
        </p:txBody>
      </p:sp>
      <p:cxnSp>
        <p:nvCxnSpPr>
          <p:cNvPr id="211" name="AutoShape 47"/>
          <p:cNvCxnSpPr>
            <a:cxnSpLocks noChangeShapeType="1"/>
            <a:stCxn id="220" idx="1"/>
            <a:endCxn id="214" idx="3"/>
          </p:cNvCxnSpPr>
          <p:nvPr/>
        </p:nvCxnSpPr>
        <p:spPr bwMode="auto">
          <a:xfrm flipH="1" flipV="1">
            <a:off x="2440675" y="4563694"/>
            <a:ext cx="822043" cy="673827"/>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p:cxnSp>
        <p:nvCxnSpPr>
          <p:cNvPr id="212" name="AutoShape 48"/>
          <p:cNvCxnSpPr>
            <a:cxnSpLocks noChangeShapeType="1"/>
            <a:stCxn id="220" idx="1"/>
            <a:endCxn id="215" idx="3"/>
          </p:cNvCxnSpPr>
          <p:nvPr/>
        </p:nvCxnSpPr>
        <p:spPr bwMode="auto">
          <a:xfrm flipH="1" flipV="1">
            <a:off x="2440675" y="5057882"/>
            <a:ext cx="822043" cy="179639"/>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p:cxnSp>
        <p:nvCxnSpPr>
          <p:cNvPr id="213" name="AutoShape 50"/>
          <p:cNvCxnSpPr>
            <a:cxnSpLocks noChangeShapeType="1"/>
            <a:stCxn id="220" idx="1"/>
            <a:endCxn id="216" idx="3"/>
          </p:cNvCxnSpPr>
          <p:nvPr/>
        </p:nvCxnSpPr>
        <p:spPr bwMode="auto">
          <a:xfrm flipH="1">
            <a:off x="2440675" y="5237521"/>
            <a:ext cx="822043" cy="912611"/>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14" name="Text Box 40"/>
              <p:cNvSpPr txBox="1">
                <a:spLocks noChangeArrowheads="1"/>
              </p:cNvSpPr>
              <p:nvPr/>
            </p:nvSpPr>
            <p:spPr bwMode="auto">
              <a:xfrm>
                <a:off x="534127" y="4382202"/>
                <a:ext cx="1906548"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GB" altLang="ja-JP" sz="1800" i="1" smtClean="0">
                          <a:latin typeface="Cambria Math" panose="02040503050406030204" pitchFamily="18" charset="0"/>
                          <a:ea typeface="Times New Roman"/>
                          <a:cs typeface="Calibri"/>
                        </a:rPr>
                        <m:t>𝑚𝑜𝑣𝑒</m:t>
                      </m:r>
                      <m:d>
                        <m:dPr>
                          <m:ctrlPr>
                            <a:rPr lang="en-GB" altLang="ja-JP" sz="1800" i="1" smtClean="0">
                              <a:latin typeface="Cambria Math" panose="02040503050406030204" pitchFamily="18" charset="0"/>
                              <a:ea typeface="Times New Roman"/>
                              <a:cs typeface="Calibri"/>
                            </a:rPr>
                          </m:ctrlPr>
                        </m:dPr>
                        <m:e>
                          <m:r>
                            <a:rPr lang="en-GB" altLang="ja-JP" sz="1800" i="1" smtClean="0">
                              <a:latin typeface="Cambria Math" panose="02040503050406030204" pitchFamily="18" charset="0"/>
                              <a:ea typeface="Times New Roman"/>
                              <a:cs typeface="Calibri"/>
                            </a:rPr>
                            <m:t>𝑟</m:t>
                          </m:r>
                          <m:r>
                            <a:rPr lang="en-GB" altLang="ja-JP" sz="1800" i="1" smtClean="0">
                              <a:latin typeface="Cambria Math" panose="02040503050406030204" pitchFamily="18" charset="0"/>
                              <a:ea typeface="Times New Roman"/>
                              <a:cs typeface="Calibri"/>
                            </a:rPr>
                            <m:t>1,</m:t>
                          </m:r>
                          <m:r>
                            <a:rPr lang="en-GB" altLang="ja-JP" sz="1800" i="1" smtClean="0">
                              <a:solidFill>
                                <a:srgbClr val="FFC000"/>
                              </a:solidFill>
                              <a:latin typeface="Cambria Math" panose="02040503050406030204" pitchFamily="18" charset="0"/>
                              <a:ea typeface="Times New Roman"/>
                              <a:cs typeface="Calibri"/>
                            </a:rPr>
                            <m:t>𝑑</m:t>
                          </m:r>
                          <m:r>
                            <a:rPr lang="en-GB" altLang="ja-JP" sz="1800" i="1" smtClean="0">
                              <a:solidFill>
                                <a:srgbClr val="FFC000"/>
                              </a:solidFill>
                              <a:latin typeface="Cambria Math" panose="02040503050406030204" pitchFamily="18" charset="0"/>
                              <a:ea typeface="Times New Roman"/>
                              <a:cs typeface="Calibri"/>
                            </a:rPr>
                            <m:t>2,</m:t>
                          </m:r>
                          <m:r>
                            <a:rPr lang="en-GB" altLang="ja-JP" sz="1800" i="1" smtClean="0">
                              <a:latin typeface="Cambria Math" panose="02040503050406030204" pitchFamily="18" charset="0"/>
                              <a:ea typeface="Times New Roman"/>
                              <a:cs typeface="Calibri"/>
                            </a:rPr>
                            <m:t>𝑑</m:t>
                          </m:r>
                          <m:r>
                            <a:rPr lang="en-GB" altLang="ja-JP" sz="1800" i="1" smtClean="0">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4" name="Text Box 40"/>
              <p:cNvSpPr txBox="1">
                <a:spLocks noRot="1" noChangeAspect="1" noMove="1" noResize="1" noEditPoints="1" noAdjustHandles="1" noChangeArrowheads="1" noChangeShapeType="1" noTextEdit="1"/>
              </p:cNvSpPr>
              <p:nvPr/>
            </p:nvSpPr>
            <p:spPr bwMode="auto">
              <a:xfrm>
                <a:off x="534127" y="4382202"/>
                <a:ext cx="1906548" cy="362984"/>
              </a:xfrm>
              <a:prstGeom prst="rect">
                <a:avLst/>
              </a:prstGeom>
              <a:blipFill>
                <a:blip r:embed="rId2"/>
                <a:stretch>
                  <a:fillRect/>
                </a:stretch>
              </a:blipFill>
              <a:ln>
                <a:solidFill>
                  <a:schemeClr val="tx1"/>
                </a:solid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 name="Text Box 41"/>
              <p:cNvSpPr txBox="1">
                <a:spLocks noChangeArrowheads="1"/>
              </p:cNvSpPr>
              <p:nvPr/>
            </p:nvSpPr>
            <p:spPr bwMode="auto">
              <a:xfrm>
                <a:off x="534127" y="4876390"/>
                <a:ext cx="1906548"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smtClean="0">
                          <a:latin typeface="Cambria Math" panose="02040503050406030204" pitchFamily="18" charset="0"/>
                          <a:ea typeface="Times New Roman"/>
                          <a:cs typeface="Calibri"/>
                        </a:rPr>
                        <m:t>𝑚𝑜𝑣𝑒</m:t>
                      </m:r>
                      <m:d>
                        <m:dPr>
                          <m:ctrlPr>
                            <a:rPr lang="en-GB" altLang="ja-JP" sz="1800" i="1" smtClean="0">
                              <a:latin typeface="Cambria Math" panose="02040503050406030204" pitchFamily="18" charset="0"/>
                              <a:ea typeface="Times New Roman"/>
                              <a:cs typeface="Calibri"/>
                            </a:rPr>
                          </m:ctrlPr>
                        </m:dPr>
                        <m:e>
                          <m:r>
                            <a:rPr lang="en-GB" altLang="ja-JP" sz="1800" i="1" smtClean="0">
                              <a:latin typeface="Cambria Math" panose="02040503050406030204" pitchFamily="18" charset="0"/>
                              <a:ea typeface="Times New Roman"/>
                              <a:cs typeface="Calibri"/>
                            </a:rPr>
                            <m:t>𝑟</m:t>
                          </m:r>
                          <m:r>
                            <a:rPr lang="en-GB" altLang="ja-JP" sz="1800" i="1" smtClean="0">
                              <a:latin typeface="Cambria Math" panose="02040503050406030204" pitchFamily="18" charset="0"/>
                              <a:ea typeface="Times New Roman"/>
                              <a:cs typeface="Calibri"/>
                            </a:rPr>
                            <m:t>1,</m:t>
                          </m:r>
                          <m:r>
                            <a:rPr lang="en-GB" altLang="ja-JP" sz="1800" i="1" smtClean="0">
                              <a:solidFill>
                                <a:srgbClr val="FFC000"/>
                              </a:solidFill>
                              <a:latin typeface="Cambria Math" panose="02040503050406030204" pitchFamily="18" charset="0"/>
                              <a:ea typeface="Times New Roman"/>
                              <a:cs typeface="Calibri"/>
                            </a:rPr>
                            <m:t>𝑑</m:t>
                          </m:r>
                          <m:r>
                            <a:rPr lang="en-GB" altLang="ja-JP" sz="1800" i="1" smtClean="0">
                              <a:solidFill>
                                <a:srgbClr val="FFC000"/>
                              </a:solidFill>
                              <a:latin typeface="Cambria Math" panose="02040503050406030204" pitchFamily="18" charset="0"/>
                              <a:ea typeface="Times New Roman"/>
                              <a:cs typeface="Calibri"/>
                            </a:rPr>
                            <m:t>4,</m:t>
                          </m:r>
                          <m:r>
                            <a:rPr lang="en-GB" altLang="ja-JP" sz="1800" i="1" smtClean="0">
                              <a:latin typeface="Cambria Math" panose="02040503050406030204" pitchFamily="18" charset="0"/>
                              <a:ea typeface="Times New Roman"/>
                              <a:cs typeface="Calibri"/>
                            </a:rPr>
                            <m:t>𝑑</m:t>
                          </m:r>
                          <m:r>
                            <a:rPr lang="en-GB" altLang="ja-JP" sz="1800" i="1" smtClean="0">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5" name="Text Box 41"/>
              <p:cNvSpPr txBox="1">
                <a:spLocks noRot="1" noChangeAspect="1" noMove="1" noResize="1" noEditPoints="1" noAdjustHandles="1" noChangeArrowheads="1" noChangeShapeType="1" noTextEdit="1"/>
              </p:cNvSpPr>
              <p:nvPr/>
            </p:nvSpPr>
            <p:spPr bwMode="auto">
              <a:xfrm>
                <a:off x="534127" y="4876390"/>
                <a:ext cx="1906548" cy="362984"/>
              </a:xfrm>
              <a:prstGeom prst="rect">
                <a:avLst/>
              </a:prstGeom>
              <a:blipFill>
                <a:blip r:embed="rId3"/>
                <a:stretch>
                  <a:fillRect/>
                </a:stretch>
              </a:blipFill>
              <a:ln>
                <a:solidFill>
                  <a:schemeClr val="tx1"/>
                </a:solid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6" name="Text Box 52"/>
              <p:cNvSpPr txBox="1">
                <a:spLocks noChangeArrowheads="1"/>
              </p:cNvSpPr>
              <p:nvPr/>
            </p:nvSpPr>
            <p:spPr bwMode="auto">
              <a:xfrm>
                <a:off x="534127" y="5968640"/>
                <a:ext cx="1906548"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smtClean="0">
                          <a:latin typeface="Cambria Math" panose="02040503050406030204" pitchFamily="18" charset="0"/>
                          <a:ea typeface="Times New Roman"/>
                          <a:cs typeface="Calibri"/>
                        </a:rPr>
                        <m:t>𝑚𝑜𝑣𝑒</m:t>
                      </m:r>
                      <m:d>
                        <m:dPr>
                          <m:ctrlPr>
                            <a:rPr lang="en-GB" altLang="ja-JP" sz="1800" i="1" smtClean="0">
                              <a:latin typeface="Cambria Math" panose="02040503050406030204" pitchFamily="18" charset="0"/>
                              <a:ea typeface="Times New Roman"/>
                              <a:cs typeface="Calibri"/>
                            </a:rPr>
                          </m:ctrlPr>
                        </m:dPr>
                        <m:e>
                          <m:r>
                            <a:rPr lang="en-GB" altLang="ja-JP" sz="1800" i="1" smtClean="0">
                              <a:latin typeface="Cambria Math" panose="02040503050406030204" pitchFamily="18" charset="0"/>
                              <a:ea typeface="Times New Roman"/>
                              <a:cs typeface="Calibri"/>
                            </a:rPr>
                            <m:t>𝑟</m:t>
                          </m:r>
                          <m:r>
                            <a:rPr lang="en-GB" altLang="ja-JP" sz="1800" i="1" smtClean="0">
                              <a:latin typeface="Cambria Math" panose="02040503050406030204" pitchFamily="18" charset="0"/>
                              <a:ea typeface="Times New Roman"/>
                              <a:cs typeface="Calibri"/>
                            </a:rPr>
                            <m:t>1,</m:t>
                          </m:r>
                          <m:r>
                            <a:rPr lang="en-GB" altLang="ja-JP" sz="1800" i="1" smtClean="0">
                              <a:solidFill>
                                <a:srgbClr val="FFC000"/>
                              </a:solidFill>
                              <a:latin typeface="Cambria Math" panose="02040503050406030204" pitchFamily="18" charset="0"/>
                              <a:ea typeface="Times New Roman"/>
                              <a:cs typeface="Calibri"/>
                            </a:rPr>
                            <m:t>𝑑</m:t>
                          </m:r>
                          <m:r>
                            <a:rPr lang="en-GB" altLang="ja-JP" sz="1800" i="1" smtClean="0">
                              <a:solidFill>
                                <a:srgbClr val="FFC000"/>
                              </a:solidFill>
                              <a:latin typeface="Cambria Math" panose="02040503050406030204" pitchFamily="18" charset="0"/>
                              <a:ea typeface="Times New Roman"/>
                              <a:cs typeface="Calibri"/>
                            </a:rPr>
                            <m:t>7,</m:t>
                          </m:r>
                          <m:r>
                            <a:rPr lang="en-GB" altLang="ja-JP" sz="1800" i="1" smtClean="0">
                              <a:latin typeface="Cambria Math" panose="02040503050406030204" pitchFamily="18" charset="0"/>
                              <a:ea typeface="Times New Roman"/>
                              <a:cs typeface="Calibri"/>
                            </a:rPr>
                            <m:t>𝑑</m:t>
                          </m:r>
                          <m:r>
                            <a:rPr lang="en-GB" altLang="ja-JP" sz="1800" i="1" smtClean="0">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6" name="Text Box 52"/>
              <p:cNvSpPr txBox="1">
                <a:spLocks noRot="1" noChangeAspect="1" noMove="1" noResize="1" noEditPoints="1" noAdjustHandles="1" noChangeArrowheads="1" noChangeShapeType="1" noTextEdit="1"/>
              </p:cNvSpPr>
              <p:nvPr/>
            </p:nvSpPr>
            <p:spPr bwMode="auto">
              <a:xfrm>
                <a:off x="534127" y="5968640"/>
                <a:ext cx="1906548" cy="362984"/>
              </a:xfrm>
              <a:prstGeom prst="rect">
                <a:avLst/>
              </a:prstGeom>
              <a:blipFill>
                <a:blip r:embed="rId4"/>
                <a:stretch>
                  <a:fillRect/>
                </a:stretch>
              </a:blipFill>
              <a:ln>
                <a:solidFill>
                  <a:schemeClr val="tx1"/>
                </a:solid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7" name="Text Box 40"/>
              <p:cNvSpPr txBox="1">
                <a:spLocks noChangeArrowheads="1"/>
              </p:cNvSpPr>
              <p:nvPr/>
            </p:nvSpPr>
            <p:spPr bwMode="auto">
              <a:xfrm>
                <a:off x="534127" y="3888014"/>
                <a:ext cx="1906548"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smtClean="0">
                          <a:latin typeface="Cambria Math" panose="02040503050406030204" pitchFamily="18" charset="0"/>
                          <a:ea typeface="Times New Roman"/>
                          <a:cs typeface="Calibri"/>
                        </a:rPr>
                        <m:t>𝑚𝑜𝑣𝑒</m:t>
                      </m:r>
                      <m:d>
                        <m:dPr>
                          <m:ctrlPr>
                            <a:rPr lang="en-GB" altLang="ja-JP" sz="1800" i="1" smtClean="0">
                              <a:latin typeface="Cambria Math" panose="02040503050406030204" pitchFamily="18" charset="0"/>
                              <a:ea typeface="Times New Roman"/>
                              <a:cs typeface="Calibri"/>
                            </a:rPr>
                          </m:ctrlPr>
                        </m:dPr>
                        <m:e>
                          <m:r>
                            <a:rPr lang="en-GB" altLang="ja-JP" sz="1800" i="1" smtClean="0">
                              <a:latin typeface="Cambria Math" panose="02040503050406030204" pitchFamily="18" charset="0"/>
                              <a:ea typeface="Times New Roman"/>
                              <a:cs typeface="Calibri"/>
                            </a:rPr>
                            <m:t>𝑟</m:t>
                          </m:r>
                          <m:r>
                            <a:rPr lang="en-GB" altLang="ja-JP" sz="1800" i="1" smtClean="0">
                              <a:latin typeface="Cambria Math" panose="02040503050406030204" pitchFamily="18" charset="0"/>
                              <a:ea typeface="Times New Roman"/>
                              <a:cs typeface="Calibri"/>
                            </a:rPr>
                            <m:t>1,</m:t>
                          </m:r>
                          <m:r>
                            <a:rPr lang="en-GB" altLang="ja-JP" sz="1800" i="1" smtClean="0">
                              <a:solidFill>
                                <a:srgbClr val="FFC000"/>
                              </a:solidFill>
                              <a:latin typeface="Cambria Math" panose="02040503050406030204" pitchFamily="18" charset="0"/>
                              <a:ea typeface="Times New Roman"/>
                              <a:cs typeface="Calibri"/>
                            </a:rPr>
                            <m:t>𝑑</m:t>
                          </m:r>
                          <m:r>
                            <a:rPr lang="en-GB" altLang="ja-JP" sz="1800" i="1" smtClean="0">
                              <a:solidFill>
                                <a:srgbClr val="FFC000"/>
                              </a:solidFill>
                              <a:latin typeface="Cambria Math" panose="02040503050406030204" pitchFamily="18" charset="0"/>
                              <a:ea typeface="Times New Roman"/>
                              <a:cs typeface="Calibri"/>
                            </a:rPr>
                            <m:t>1,</m:t>
                          </m:r>
                          <m:r>
                            <a:rPr lang="en-GB" altLang="ja-JP" sz="1800" i="1" smtClean="0">
                              <a:latin typeface="Cambria Math" panose="02040503050406030204" pitchFamily="18" charset="0"/>
                              <a:ea typeface="Times New Roman"/>
                              <a:cs typeface="Calibri"/>
                            </a:rPr>
                            <m:t>𝑑</m:t>
                          </m:r>
                          <m:r>
                            <a:rPr lang="en-GB" altLang="ja-JP" sz="1800" i="1" smtClean="0">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7" name="Text Box 40"/>
              <p:cNvSpPr txBox="1">
                <a:spLocks noRot="1" noChangeAspect="1" noMove="1" noResize="1" noEditPoints="1" noAdjustHandles="1" noChangeArrowheads="1" noChangeShapeType="1" noTextEdit="1"/>
              </p:cNvSpPr>
              <p:nvPr/>
            </p:nvSpPr>
            <p:spPr bwMode="auto">
              <a:xfrm>
                <a:off x="534127" y="3888014"/>
                <a:ext cx="1906548" cy="362984"/>
              </a:xfrm>
              <a:prstGeom prst="rect">
                <a:avLst/>
              </a:prstGeom>
              <a:blipFill>
                <a:blip r:embed="rId5"/>
                <a:stretch>
                  <a:fillRect/>
                </a:stretch>
              </a:blipFill>
              <a:ln>
                <a:solidFill>
                  <a:schemeClr val="tx1"/>
                </a:solidFill>
              </a:ln>
              <a:extLst/>
            </p:spPr>
            <p:txBody>
              <a:bodyPr/>
              <a:lstStyle/>
              <a:p>
                <a:r>
                  <a:rPr lang="en-GB">
                    <a:noFill/>
                  </a:rPr>
                  <a:t> </a:t>
                </a:r>
              </a:p>
            </p:txBody>
          </p:sp>
        </mc:Fallback>
      </mc:AlternateContent>
      <p:cxnSp>
        <p:nvCxnSpPr>
          <p:cNvPr id="219" name="AutoShape 47"/>
          <p:cNvCxnSpPr>
            <a:cxnSpLocks noChangeShapeType="1"/>
            <a:stCxn id="220" idx="1"/>
            <a:endCxn id="217" idx="3"/>
          </p:cNvCxnSpPr>
          <p:nvPr/>
        </p:nvCxnSpPr>
        <p:spPr bwMode="auto">
          <a:xfrm flipH="1" flipV="1">
            <a:off x="2440675" y="4069506"/>
            <a:ext cx="822043" cy="1168015"/>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20" name="Text Box 19"/>
              <p:cNvSpPr txBox="1">
                <a:spLocks noChangeArrowheads="1"/>
              </p:cNvSpPr>
              <p:nvPr/>
            </p:nvSpPr>
            <p:spPr bwMode="auto">
              <a:xfrm>
                <a:off x="3262718" y="5052855"/>
                <a:ext cx="2179507"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sz="1800" i="1" smtClean="0">
                          <a:latin typeface="Cambria Math" panose="02040503050406030204" pitchFamily="18" charset="0"/>
                          <a:ea typeface="Times New Roman"/>
                          <a:cs typeface="Times New Roman"/>
                        </a:rPr>
                        <m:t>𝑔</m:t>
                      </m:r>
                      <m:r>
                        <a:rPr lang="en-GB" sz="1800" i="1" smtClean="0">
                          <a:latin typeface="Cambria Math" panose="02040503050406030204" pitchFamily="18" charset="0"/>
                          <a:ea typeface="Times New Roman"/>
                          <a:cs typeface="Times New Roman"/>
                        </a:rPr>
                        <m:t> = </m:t>
                      </m:r>
                      <m:d>
                        <m:dPr>
                          <m:begChr m:val="{"/>
                          <m:endChr m:val="}"/>
                          <m:ctrlPr>
                            <a:rPr lang="en-GB" sz="1800" i="1" smtClean="0">
                              <a:latin typeface="Cambria Math" panose="02040503050406030204" pitchFamily="18" charset="0"/>
                              <a:ea typeface="Times New Roman"/>
                              <a:cs typeface="Times New Roman"/>
                            </a:rPr>
                          </m:ctrlPr>
                        </m:dPr>
                        <m:e>
                          <m:r>
                            <a:rPr lang="en-GB" sz="1800" i="1" smtClean="0">
                              <a:latin typeface="Cambria Math" panose="02040503050406030204" pitchFamily="18" charset="0"/>
                              <a:ea typeface="Times New Roman"/>
                              <a:cs typeface="Calibri"/>
                            </a:rPr>
                            <m:t>𝑙𝑜𝑐</m:t>
                          </m:r>
                          <m:d>
                            <m:dPr>
                              <m:ctrlPr>
                                <a:rPr lang="en-GB" sz="1800" i="1" smtClean="0">
                                  <a:latin typeface="Cambria Math" panose="02040503050406030204" pitchFamily="18" charset="0"/>
                                  <a:ea typeface="Times New Roman"/>
                                  <a:cs typeface="Calibri"/>
                                </a:rPr>
                              </m:ctrlPr>
                            </m:dPr>
                            <m:e>
                              <m:r>
                                <a:rPr lang="en-GB" sz="1800" i="1" smtClean="0">
                                  <a:latin typeface="Cambria Math" panose="02040503050406030204" pitchFamily="18" charset="0"/>
                                  <a:ea typeface="Times New Roman"/>
                                  <a:cs typeface="Calibri"/>
                                </a:rPr>
                                <m:t>𝑟</m:t>
                              </m:r>
                              <m:r>
                                <a:rPr lang="en-GB" sz="1800" i="1" smtClean="0">
                                  <a:latin typeface="Cambria Math" panose="02040503050406030204" pitchFamily="18" charset="0"/>
                                  <a:ea typeface="Times New Roman"/>
                                  <a:cs typeface="Calibri"/>
                                </a:rPr>
                                <m:t>1</m:t>
                              </m:r>
                            </m:e>
                          </m:d>
                          <m:r>
                            <a:rPr lang="en-GB" sz="1800" i="1" smtClean="0">
                              <a:latin typeface="Cambria Math" panose="02040503050406030204" pitchFamily="18" charset="0"/>
                              <a:ea typeface="Times New Roman"/>
                              <a:cs typeface="Calibri"/>
                            </a:rPr>
                            <m:t>=</m:t>
                          </m:r>
                          <m:r>
                            <a:rPr lang="en-GB" sz="1800" i="1" smtClean="0">
                              <a:latin typeface="Cambria Math" panose="02040503050406030204" pitchFamily="18" charset="0"/>
                              <a:ea typeface="Times New Roman"/>
                              <a:cs typeface="Calibri"/>
                            </a:rPr>
                            <m:t>𝑑</m:t>
                          </m:r>
                          <m:r>
                            <a:rPr lang="en-GB" sz="1800" i="1" smtClean="0">
                              <a:latin typeface="Cambria Math" panose="02040503050406030204" pitchFamily="18" charset="0"/>
                              <a:ea typeface="Times New Roman"/>
                              <a:cs typeface="Calibri"/>
                            </a:rPr>
                            <m:t>3</m:t>
                          </m:r>
                        </m:e>
                      </m:d>
                    </m:oMath>
                  </m:oMathPara>
                </a14:m>
                <a:endParaRPr lang="en-GB" sz="1800">
                  <a:latin typeface="Times New Roman"/>
                  <a:ea typeface="Times New Roman"/>
                  <a:cs typeface="Times New Roman"/>
                </a:endParaRPr>
              </a:p>
            </p:txBody>
          </p:sp>
        </mc:Choice>
        <mc:Fallback xmlns="">
          <p:sp>
            <p:nvSpPr>
              <p:cNvPr id="220" name="Text Box 19"/>
              <p:cNvSpPr txBox="1">
                <a:spLocks noRot="1" noChangeAspect="1" noMove="1" noResize="1" noEditPoints="1" noAdjustHandles="1" noChangeArrowheads="1" noChangeShapeType="1" noTextEdit="1"/>
              </p:cNvSpPr>
              <p:nvPr/>
            </p:nvSpPr>
            <p:spPr bwMode="auto">
              <a:xfrm>
                <a:off x="3262718" y="5052855"/>
                <a:ext cx="2179507" cy="369332"/>
              </a:xfrm>
              <a:prstGeom prst="rect">
                <a:avLst/>
              </a:prstGeom>
              <a:blipFill>
                <a:blip r:embed="rId6"/>
                <a:stretch>
                  <a:fillRect b="-1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Text Box 40"/>
              <p:cNvSpPr txBox="1">
                <a:spLocks noChangeArrowheads="1"/>
              </p:cNvSpPr>
              <p:nvPr/>
            </p:nvSpPr>
            <p:spPr bwMode="auto">
              <a:xfrm>
                <a:off x="4553659" y="5617814"/>
                <a:ext cx="1779077"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GB" altLang="ja-JP" sz="1800" i="1" smtClean="0">
                          <a:latin typeface="Cambria Math" panose="02040503050406030204" pitchFamily="18" charset="0"/>
                          <a:ea typeface="Times New Roman"/>
                          <a:cs typeface="Calibri"/>
                        </a:rPr>
                        <m:t>𝑚𝑜𝑣𝑒</m:t>
                      </m:r>
                      <m:d>
                        <m:dPr>
                          <m:ctrlPr>
                            <a:rPr lang="en-GB" altLang="ja-JP" sz="1800" i="1" smtClean="0">
                              <a:latin typeface="Cambria Math" panose="02040503050406030204" pitchFamily="18" charset="0"/>
                              <a:ea typeface="Times New Roman"/>
                              <a:cs typeface="Calibri"/>
                            </a:rPr>
                          </m:ctrlPr>
                        </m:dPr>
                        <m:e>
                          <m:r>
                            <a:rPr lang="en-GB" altLang="ja-JP" sz="1800" i="1" smtClean="0">
                              <a:latin typeface="Cambria Math" panose="02040503050406030204" pitchFamily="18" charset="0"/>
                              <a:ea typeface="Times New Roman"/>
                              <a:cs typeface="Calibri"/>
                            </a:rPr>
                            <m:t>𝑟</m:t>
                          </m:r>
                          <m:r>
                            <a:rPr lang="en-GB" altLang="ja-JP" sz="1800" i="1" smtClean="0">
                              <a:latin typeface="Cambria Math" panose="02040503050406030204" pitchFamily="18" charset="0"/>
                              <a:ea typeface="Times New Roman"/>
                              <a:cs typeface="Calibri"/>
                            </a:rPr>
                            <m:t>1,</m:t>
                          </m:r>
                          <m:r>
                            <a:rPr lang="en-GB" altLang="ja-JP" sz="1800" i="1" smtClean="0">
                              <a:solidFill>
                                <a:srgbClr val="FFC000"/>
                              </a:solidFill>
                              <a:latin typeface="Cambria Math" panose="02040503050406030204" pitchFamily="18" charset="0"/>
                              <a:ea typeface="Times New Roman"/>
                              <a:cs typeface="Times New Roman"/>
                            </a:rPr>
                            <m:t>𝑦</m:t>
                          </m:r>
                          <m:r>
                            <a:rPr lang="en-GB" altLang="ja-JP" sz="1800" i="1" smtClean="0">
                              <a:latin typeface="Cambria Math" panose="02040503050406030204" pitchFamily="18" charset="0"/>
                              <a:ea typeface="Times New Roman"/>
                              <a:cs typeface="Calibri"/>
                            </a:rPr>
                            <m:t>,</m:t>
                          </m:r>
                          <m:r>
                            <a:rPr lang="en-GB" altLang="ja-JP" sz="1800" i="1" smtClean="0">
                              <a:latin typeface="Cambria Math" panose="02040503050406030204" pitchFamily="18" charset="0"/>
                              <a:ea typeface="Times New Roman"/>
                              <a:cs typeface="Calibri"/>
                            </a:rPr>
                            <m:t>𝑑</m:t>
                          </m:r>
                          <m:r>
                            <a:rPr lang="en-GB" altLang="ja-JP" sz="1800" i="1" smtClean="0">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89" name="Text Box 40"/>
              <p:cNvSpPr txBox="1">
                <a:spLocks noRot="1" noChangeAspect="1" noMove="1" noResize="1" noEditPoints="1" noAdjustHandles="1" noChangeArrowheads="1" noChangeShapeType="1" noTextEdit="1"/>
              </p:cNvSpPr>
              <p:nvPr/>
            </p:nvSpPr>
            <p:spPr bwMode="auto">
              <a:xfrm>
                <a:off x="4553659" y="5617814"/>
                <a:ext cx="1779077" cy="362984"/>
              </a:xfrm>
              <a:prstGeom prst="rect">
                <a:avLst/>
              </a:prstGeom>
              <a:blipFill>
                <a:blip r:embed="rId7"/>
                <a:stretch>
                  <a:fillRect b="-3226"/>
                </a:stretch>
              </a:blipFill>
              <a:ln>
                <a:solidFill>
                  <a:schemeClr val="tx1"/>
                </a:solid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0" name="Text Box 19"/>
              <p:cNvSpPr txBox="1">
                <a:spLocks noChangeArrowheads="1"/>
              </p:cNvSpPr>
              <p:nvPr/>
            </p:nvSpPr>
            <p:spPr bwMode="auto">
              <a:xfrm>
                <a:off x="6831690" y="5622480"/>
                <a:ext cx="2177969"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sz="1800" i="1" smtClean="0">
                          <a:latin typeface="Cambria Math" panose="02040503050406030204" pitchFamily="18" charset="0"/>
                          <a:ea typeface="Times New Roman"/>
                          <a:cs typeface="Times New Roman"/>
                        </a:rPr>
                        <m:t>𝑔</m:t>
                      </m:r>
                      <m:r>
                        <a:rPr lang="en-GB" sz="1800" i="1" smtClean="0">
                          <a:latin typeface="Cambria Math" panose="02040503050406030204" pitchFamily="18" charset="0"/>
                          <a:ea typeface="Times New Roman"/>
                          <a:cs typeface="Times New Roman"/>
                        </a:rPr>
                        <m:t> = </m:t>
                      </m:r>
                      <m:d>
                        <m:dPr>
                          <m:begChr m:val="{"/>
                          <m:endChr m:val="}"/>
                          <m:ctrlPr>
                            <a:rPr lang="en-GB" sz="1800" i="1" smtClean="0">
                              <a:latin typeface="Cambria Math" panose="02040503050406030204" pitchFamily="18" charset="0"/>
                              <a:ea typeface="Times New Roman"/>
                              <a:cs typeface="Times New Roman"/>
                            </a:rPr>
                          </m:ctrlPr>
                        </m:dPr>
                        <m:e>
                          <m:r>
                            <a:rPr lang="en-GB" sz="1800" i="1" smtClean="0">
                              <a:latin typeface="Cambria Math" panose="02040503050406030204" pitchFamily="18" charset="0"/>
                              <a:ea typeface="Times New Roman"/>
                              <a:cs typeface="Calibri"/>
                            </a:rPr>
                            <m:t>𝑙𝑜𝑐</m:t>
                          </m:r>
                          <m:d>
                            <m:dPr>
                              <m:ctrlPr>
                                <a:rPr lang="en-GB" sz="1800" i="1" smtClean="0">
                                  <a:latin typeface="Cambria Math" panose="02040503050406030204" pitchFamily="18" charset="0"/>
                                  <a:ea typeface="Times New Roman"/>
                                  <a:cs typeface="Calibri"/>
                                </a:rPr>
                              </m:ctrlPr>
                            </m:dPr>
                            <m:e>
                              <m:r>
                                <a:rPr lang="en-GB" sz="1800" i="1" smtClean="0">
                                  <a:latin typeface="Cambria Math" panose="02040503050406030204" pitchFamily="18" charset="0"/>
                                  <a:ea typeface="Times New Roman"/>
                                  <a:cs typeface="Calibri"/>
                                </a:rPr>
                                <m:t>𝑟</m:t>
                              </m:r>
                              <m:r>
                                <a:rPr lang="en-GB" sz="1800" i="1" smtClean="0">
                                  <a:latin typeface="Cambria Math" panose="02040503050406030204" pitchFamily="18" charset="0"/>
                                  <a:ea typeface="Times New Roman"/>
                                  <a:cs typeface="Calibri"/>
                                </a:rPr>
                                <m:t>1</m:t>
                              </m:r>
                            </m:e>
                          </m:d>
                          <m:r>
                            <a:rPr lang="en-GB" sz="1800" i="1" smtClean="0">
                              <a:latin typeface="Cambria Math" panose="02040503050406030204" pitchFamily="18" charset="0"/>
                              <a:ea typeface="Times New Roman"/>
                              <a:cs typeface="Calibri"/>
                            </a:rPr>
                            <m:t>=</m:t>
                          </m:r>
                          <m:r>
                            <a:rPr lang="en-GB" sz="1800" i="1" smtClean="0">
                              <a:latin typeface="Cambria Math" panose="02040503050406030204" pitchFamily="18" charset="0"/>
                              <a:ea typeface="Times New Roman"/>
                              <a:cs typeface="Calibri"/>
                            </a:rPr>
                            <m:t>𝑑</m:t>
                          </m:r>
                          <m:r>
                            <a:rPr lang="en-GB" sz="1800" i="1" smtClean="0">
                              <a:latin typeface="Cambria Math" panose="02040503050406030204" pitchFamily="18" charset="0"/>
                              <a:ea typeface="Times New Roman"/>
                              <a:cs typeface="Calibri"/>
                            </a:rPr>
                            <m:t>3</m:t>
                          </m:r>
                        </m:e>
                      </m:d>
                    </m:oMath>
                  </m:oMathPara>
                </a14:m>
                <a:endParaRPr lang="en-GB" sz="1800">
                  <a:latin typeface="Times New Roman"/>
                  <a:ea typeface="Times New Roman"/>
                  <a:cs typeface="Times New Roman"/>
                </a:endParaRPr>
              </a:p>
            </p:txBody>
          </p:sp>
        </mc:Choice>
        <mc:Fallback xmlns="">
          <p:sp>
            <p:nvSpPr>
              <p:cNvPr id="290" name="Text Box 19"/>
              <p:cNvSpPr txBox="1">
                <a:spLocks noRot="1" noChangeAspect="1" noMove="1" noResize="1" noEditPoints="1" noAdjustHandles="1" noChangeArrowheads="1" noChangeShapeType="1" noTextEdit="1"/>
              </p:cNvSpPr>
              <p:nvPr/>
            </p:nvSpPr>
            <p:spPr bwMode="auto">
              <a:xfrm>
                <a:off x="6831690" y="5622480"/>
                <a:ext cx="2177969" cy="369332"/>
              </a:xfrm>
              <a:prstGeom prst="rect">
                <a:avLst/>
              </a:prstGeom>
              <a:blipFill>
                <a:blip r:embed="rId8"/>
                <a:stretch>
                  <a:fillRect b="-1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649535" y="5138123"/>
                <a:ext cx="602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b="0" i="1" smtClean="0">
                              <a:latin typeface="Cambria Math" panose="02040503050406030204" pitchFamily="18" charset="0"/>
                            </a:rPr>
                            <m:t>−1</m:t>
                          </m:r>
                        </m:sup>
                      </m:sSup>
                    </m:oMath>
                  </m:oMathPara>
                </a14:m>
                <a:endParaRPr lang="en-GB"/>
              </a:p>
            </p:txBody>
          </p:sp>
        </mc:Choice>
        <mc:Fallback xmlns="">
          <p:sp>
            <p:nvSpPr>
              <p:cNvPr id="3" name="Rectangle 2"/>
              <p:cNvSpPr>
                <a:spLocks noRot="1" noChangeAspect="1" noMove="1" noResize="1" noEditPoints="1" noAdjustHandles="1" noChangeArrowheads="1" noChangeShapeType="1" noTextEdit="1"/>
              </p:cNvSpPr>
              <p:nvPr/>
            </p:nvSpPr>
            <p:spPr>
              <a:xfrm>
                <a:off x="2649535" y="5138123"/>
                <a:ext cx="602088" cy="369332"/>
              </a:xfrm>
              <a:prstGeom prst="rect">
                <a:avLst/>
              </a:prstGeom>
              <a:blipFill>
                <a:blip r:embed="rId9"/>
                <a:stretch>
                  <a:fillRect b="-3333"/>
                </a:stretch>
              </a:blipFill>
            </p:spPr>
            <p:txBody>
              <a:bodyPr/>
              <a:lstStyle/>
              <a:p>
                <a:r>
                  <a:rPr lang="en-GB">
                    <a:noFill/>
                  </a:rPr>
                  <a:t> </a:t>
                </a:r>
              </a:p>
            </p:txBody>
          </p:sp>
        </mc:Fallback>
      </mc:AlternateContent>
      <p:cxnSp>
        <p:nvCxnSpPr>
          <p:cNvPr id="292" name="AutoShape 47"/>
          <p:cNvCxnSpPr>
            <a:cxnSpLocks noChangeShapeType="1"/>
            <a:stCxn id="290" idx="1"/>
            <a:endCxn id="289" idx="3"/>
          </p:cNvCxnSpPr>
          <p:nvPr/>
        </p:nvCxnSpPr>
        <p:spPr bwMode="auto">
          <a:xfrm flipH="1" flipV="1">
            <a:off x="6332736" y="5799306"/>
            <a:ext cx="498954" cy="7840"/>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 name="Rectangle 1"/>
              <p:cNvSpPr/>
              <p:nvPr/>
            </p:nvSpPr>
            <p:spPr>
              <a:xfrm>
                <a:off x="6470906" y="5394338"/>
                <a:ext cx="602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i="1" smtClean="0">
                              <a:latin typeface="Cambria Math" panose="02040503050406030204" pitchFamily="18" charset="0"/>
                            </a:rPr>
                            <m:t>−1</m:t>
                          </m:r>
                        </m:sup>
                      </m:sSup>
                    </m:oMath>
                  </m:oMathPara>
                </a14:m>
                <a:endParaRPr lang="en-GB"/>
              </a:p>
            </p:txBody>
          </p:sp>
        </mc:Choice>
        <mc:Fallback xmlns="">
          <p:sp>
            <p:nvSpPr>
              <p:cNvPr id="2" name="Rectangle 1"/>
              <p:cNvSpPr>
                <a:spLocks noRot="1" noChangeAspect="1" noMove="1" noResize="1" noEditPoints="1" noAdjustHandles="1" noChangeArrowheads="1" noChangeShapeType="1" noTextEdit="1"/>
              </p:cNvSpPr>
              <p:nvPr/>
            </p:nvSpPr>
            <p:spPr>
              <a:xfrm>
                <a:off x="6470906" y="5394338"/>
                <a:ext cx="602088" cy="369332"/>
              </a:xfrm>
              <a:prstGeom prst="rect">
                <a:avLst/>
              </a:prstGeom>
              <a:blipFill>
                <a:blip r:embed="rId10"/>
                <a:stretch>
                  <a:fillRect b="-6667"/>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3AAAA2E1-ABBD-6140-AB3F-364FC29415AE}"/>
              </a:ext>
            </a:extLst>
          </p:cNvPr>
          <p:cNvGrpSpPr/>
          <p:nvPr/>
        </p:nvGrpSpPr>
        <p:grpSpPr>
          <a:xfrm>
            <a:off x="4310244" y="2441800"/>
            <a:ext cx="4699415" cy="2480845"/>
            <a:chOff x="4205590" y="2158215"/>
            <a:chExt cx="4699415" cy="2480845"/>
          </a:xfrm>
        </p:grpSpPr>
        <p:sp>
          <p:nvSpPr>
            <p:cNvPr id="419" name="Freeform 860"/>
            <p:cNvSpPr>
              <a:spLocks/>
            </p:cNvSpPr>
            <p:nvPr/>
          </p:nvSpPr>
          <p:spPr bwMode="auto">
            <a:xfrm>
              <a:off x="6916471" y="2562627"/>
              <a:ext cx="81637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432" name="Rectangle 891"/>
            <p:cNvSpPr>
              <a:spLocks noChangeArrowheads="1"/>
            </p:cNvSpPr>
            <p:nvPr/>
          </p:nvSpPr>
          <p:spPr bwMode="auto">
            <a:xfrm>
              <a:off x="6178443" y="315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sz="1700" b="1">
                <a:solidFill>
                  <a:schemeClr val="tx1"/>
                </a:solidFill>
                <a:latin typeface="Calibri"/>
                <a:ea typeface="Calibri"/>
                <a:cs typeface="Calibri"/>
              </a:endParaRPr>
            </a:p>
          </p:txBody>
        </p:sp>
        <p:grpSp>
          <p:nvGrpSpPr>
            <p:cNvPr id="434" name="Group 433"/>
            <p:cNvGrpSpPr/>
            <p:nvPr/>
          </p:nvGrpSpPr>
          <p:grpSpPr>
            <a:xfrm>
              <a:off x="6064482" y="2517801"/>
              <a:ext cx="728813" cy="290646"/>
              <a:chOff x="4309823" y="2312727"/>
              <a:chExt cx="1124713" cy="448527"/>
            </a:xfrm>
          </p:grpSpPr>
          <p:sp>
            <p:nvSpPr>
              <p:cNvPr id="43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436" name="Straight Connector 435"/>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1" name="Group 320"/>
            <p:cNvGrpSpPr/>
            <p:nvPr/>
          </p:nvGrpSpPr>
          <p:grpSpPr>
            <a:xfrm>
              <a:off x="7643693" y="3332476"/>
              <a:ext cx="1261312" cy="888344"/>
              <a:chOff x="7668987" y="2487530"/>
              <a:chExt cx="1261312" cy="888344"/>
            </a:xfrm>
          </p:grpSpPr>
          <p:sp>
            <p:nvSpPr>
              <p:cNvPr id="322"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sz="1700" b="1">
                  <a:solidFill>
                    <a:schemeClr val="tx1"/>
                  </a:solidFill>
                  <a:latin typeface="Calibri"/>
                  <a:ea typeface="Calibri"/>
                  <a:cs typeface="Calibri"/>
                </a:endParaRPr>
              </a:p>
            </p:txBody>
          </p:sp>
          <p:sp>
            <p:nvSpPr>
              <p:cNvPr id="323" name="Line 853"/>
              <p:cNvSpPr>
                <a:spLocks noChangeShapeType="1"/>
              </p:cNvSpPr>
              <p:nvPr/>
            </p:nvSpPr>
            <p:spPr bwMode="auto">
              <a:xfrm>
                <a:off x="7668987" y="326884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sz="1700">
                  <a:latin typeface="Calibri"/>
                  <a:ea typeface="Times New Roman"/>
                  <a:cs typeface="Times New Roman"/>
                </a:endParaRPr>
              </a:p>
            </p:txBody>
          </p:sp>
          <p:grpSp>
            <p:nvGrpSpPr>
              <p:cNvPr id="324" name="Group 323"/>
              <p:cNvGrpSpPr/>
              <p:nvPr/>
            </p:nvGrpSpPr>
            <p:grpSpPr>
              <a:xfrm>
                <a:off x="7861324" y="2487530"/>
                <a:ext cx="1068975" cy="282627"/>
                <a:chOff x="4618723" y="2325102"/>
                <a:chExt cx="1649655" cy="436152"/>
              </a:xfrm>
            </p:grpSpPr>
            <p:sp>
              <p:nvSpPr>
                <p:cNvPr id="32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326" name="Straight Connector 325"/>
                <p:cNvCxnSpPr/>
                <p:nvPr/>
              </p:nvCxnSpPr>
              <p:spPr>
                <a:xfrm>
                  <a:off x="5143667" y="232510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 name="Freeform 860"/>
                <p:cNvSpPr>
                  <a:spLocks/>
                </p:cNvSpPr>
                <p:nvPr/>
              </p:nvSpPr>
              <p:spPr bwMode="auto">
                <a:xfrm>
                  <a:off x="4618723" y="2337343"/>
                  <a:ext cx="1213406" cy="41147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grpSp>
        </p:grpSp>
        <p:sp>
          <p:nvSpPr>
            <p:cNvPr id="328" name="Rectangle 891"/>
            <p:cNvSpPr>
              <a:spLocks noChangeArrowheads="1"/>
            </p:cNvSpPr>
            <p:nvPr/>
          </p:nvSpPr>
          <p:spPr bwMode="auto">
            <a:xfrm>
              <a:off x="5728943" y="3955317"/>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sz="1700" b="1">
                <a:solidFill>
                  <a:schemeClr val="tx1"/>
                </a:solidFill>
                <a:latin typeface="Calibri"/>
                <a:ea typeface="Calibri"/>
                <a:cs typeface="Calibri"/>
              </a:endParaRPr>
            </a:p>
          </p:txBody>
        </p:sp>
        <p:sp>
          <p:nvSpPr>
            <p:cNvPr id="329" name="Rectangle 891"/>
            <p:cNvSpPr>
              <a:spLocks noChangeArrowheads="1"/>
            </p:cNvSpPr>
            <p:nvPr/>
          </p:nvSpPr>
          <p:spPr bwMode="auto">
            <a:xfrm>
              <a:off x="7732846" y="401917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sz="1700" b="1">
                <a:solidFill>
                  <a:schemeClr val="tx1"/>
                </a:solidFill>
                <a:latin typeface="Calibri"/>
                <a:ea typeface="Calibri"/>
                <a:cs typeface="Calibri"/>
              </a:endParaRPr>
            </a:p>
          </p:txBody>
        </p:sp>
        <p:sp>
          <p:nvSpPr>
            <p:cNvPr id="331" name="Line 853"/>
            <p:cNvSpPr>
              <a:spLocks noChangeShapeType="1"/>
            </p:cNvSpPr>
            <p:nvPr/>
          </p:nvSpPr>
          <p:spPr bwMode="auto">
            <a:xfrm>
              <a:off x="5332700" y="40809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5588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sz="1700">
                <a:latin typeface="Calibri"/>
                <a:ea typeface="Times New Roman"/>
                <a:cs typeface="Times New Roman"/>
              </a:endParaRPr>
            </a:p>
          </p:txBody>
        </p:sp>
        <p:cxnSp>
          <p:nvCxnSpPr>
            <p:cNvPr id="332" name="Straight Connector 331"/>
            <p:cNvCxnSpPr/>
            <p:nvPr/>
          </p:nvCxnSpPr>
          <p:spPr>
            <a:xfrm>
              <a:off x="6675526" y="3284186"/>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3" name="Freeform 860"/>
            <p:cNvSpPr>
              <a:spLocks/>
            </p:cNvSpPr>
            <p:nvPr/>
          </p:nvSpPr>
          <p:spPr bwMode="auto">
            <a:xfrm>
              <a:off x="6378519" y="3327619"/>
              <a:ext cx="283098"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334" name="Freeform 860"/>
            <p:cNvSpPr>
              <a:spLocks/>
            </p:cNvSpPr>
            <p:nvPr/>
          </p:nvSpPr>
          <p:spPr bwMode="auto">
            <a:xfrm>
              <a:off x="6248882" y="3292351"/>
              <a:ext cx="873651"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cxnSp>
          <p:nvCxnSpPr>
            <p:cNvPr id="335" name="Straight Connector 334"/>
            <p:cNvCxnSpPr/>
            <p:nvPr/>
          </p:nvCxnSpPr>
          <p:spPr>
            <a:xfrm>
              <a:off x="6775104" y="411186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6" name="Freeform 860"/>
            <p:cNvSpPr>
              <a:spLocks/>
            </p:cNvSpPr>
            <p:nvPr/>
          </p:nvSpPr>
          <p:spPr bwMode="auto">
            <a:xfrm>
              <a:off x="6462735" y="415529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337" name="Freeform 860"/>
            <p:cNvSpPr>
              <a:spLocks/>
            </p:cNvSpPr>
            <p:nvPr/>
          </p:nvSpPr>
          <p:spPr bwMode="auto">
            <a:xfrm>
              <a:off x="6336544" y="4122398"/>
              <a:ext cx="1123653" cy="2926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338" name="Line 853"/>
            <p:cNvSpPr>
              <a:spLocks noChangeShapeType="1"/>
            </p:cNvSpPr>
            <p:nvPr/>
          </p:nvSpPr>
          <p:spPr bwMode="auto">
            <a:xfrm>
              <a:off x="6956061" y="4634698"/>
              <a:ext cx="132588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latin typeface="Calibri"/>
                  <a:ea typeface="Times New Roman"/>
                  <a:cs typeface="Times New Roman"/>
                </a:rPr>
                <a:t>             d2</a:t>
              </a:r>
            </a:p>
          </p:txBody>
        </p:sp>
        <p:sp>
          <p:nvSpPr>
            <p:cNvPr id="339" name="Line 853"/>
            <p:cNvSpPr>
              <a:spLocks noChangeShapeType="1"/>
            </p:cNvSpPr>
            <p:nvPr/>
          </p:nvSpPr>
          <p:spPr bwMode="auto">
            <a:xfrm>
              <a:off x="4802750" y="463033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latin typeface="Calibri"/>
                  <a:ea typeface="Times New Roman"/>
                  <a:cs typeface="Times New Roman"/>
                </a:rPr>
                <a:t>             d1</a:t>
              </a:r>
            </a:p>
          </p:txBody>
        </p:sp>
        <p:sp>
          <p:nvSpPr>
            <p:cNvPr id="340" name="Line 853"/>
            <p:cNvSpPr>
              <a:spLocks noChangeShapeType="1"/>
            </p:cNvSpPr>
            <p:nvPr/>
          </p:nvSpPr>
          <p:spPr bwMode="auto">
            <a:xfrm>
              <a:off x="6474894" y="371292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ea typeface="Times New Roman"/>
                  <a:cs typeface="Times New Roman"/>
                </a:rPr>
                <a:t>          d3</a:t>
              </a:r>
            </a:p>
          </p:txBody>
        </p:sp>
        <p:cxnSp>
          <p:nvCxnSpPr>
            <p:cNvPr id="418" name="Straight Connector 417"/>
            <p:cNvCxnSpPr/>
            <p:nvPr/>
          </p:nvCxnSpPr>
          <p:spPr>
            <a:xfrm>
              <a:off x="7415239" y="2519194"/>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7030155" y="2527359"/>
              <a:ext cx="873652" cy="30175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23" name="Line 853"/>
            <p:cNvSpPr>
              <a:spLocks noChangeShapeType="1"/>
            </p:cNvSpPr>
            <p:nvPr/>
          </p:nvSpPr>
          <p:spPr bwMode="auto">
            <a:xfrm>
              <a:off x="7151590" y="2969080"/>
              <a:ext cx="118872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ea typeface="Times New Roman"/>
                  <a:cs typeface="Times New Roman"/>
                </a:rPr>
                <a:t>          d6</a:t>
              </a:r>
            </a:p>
          </p:txBody>
        </p:sp>
        <p:sp>
          <p:nvSpPr>
            <p:cNvPr id="448" name="Line 853"/>
            <p:cNvSpPr>
              <a:spLocks noChangeShapeType="1"/>
            </p:cNvSpPr>
            <p:nvPr/>
          </p:nvSpPr>
          <p:spPr bwMode="auto">
            <a:xfrm>
              <a:off x="6705920" y="2158215"/>
              <a:ext cx="1298448" cy="4362"/>
            </a:xfrm>
            <a:prstGeom prst="line">
              <a:avLst/>
            </a:prstGeom>
            <a:noFill/>
            <a:ln w="9525">
              <a:solidFill>
                <a:schemeClr val="tx1"/>
              </a:solidFill>
              <a:round/>
              <a:headEnd/>
              <a:tailEnd/>
            </a:ln>
            <a:scene3d>
              <a:camera prst="legacyObliqueTopRight">
                <a:rot lat="60000" lon="0" rev="0"/>
              </a:camera>
              <a:lightRig rig="legacyFlat3" dir="l"/>
            </a:scene3d>
            <a:sp3d extrusionH="13970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latin typeface="Calibri"/>
                  <a:ea typeface="Times New Roman"/>
                  <a:cs typeface="Times New Roman"/>
                </a:rPr>
                <a:t>             d7</a:t>
              </a:r>
            </a:p>
          </p:txBody>
        </p:sp>
        <p:sp>
          <p:nvSpPr>
            <p:cNvPr id="439" name="Freeform 860"/>
            <p:cNvSpPr>
              <a:spLocks/>
            </p:cNvSpPr>
            <p:nvPr/>
          </p:nvSpPr>
          <p:spPr bwMode="auto">
            <a:xfrm>
              <a:off x="6264650" y="2523356"/>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15" name="Line 853"/>
            <p:cNvSpPr>
              <a:spLocks noChangeShapeType="1"/>
            </p:cNvSpPr>
            <p:nvPr/>
          </p:nvSpPr>
          <p:spPr bwMode="auto">
            <a:xfrm>
              <a:off x="4903515" y="2899045"/>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ea typeface="Times New Roman"/>
                  <a:cs typeface="Times New Roman"/>
                </a:rPr>
                <a:t>          d5</a:t>
              </a:r>
            </a:p>
          </p:txBody>
        </p:sp>
        <p:grpSp>
          <p:nvGrpSpPr>
            <p:cNvPr id="453" name="Group 452"/>
            <p:cNvGrpSpPr/>
            <p:nvPr/>
          </p:nvGrpSpPr>
          <p:grpSpPr>
            <a:xfrm>
              <a:off x="5366557" y="3252947"/>
              <a:ext cx="728813" cy="290646"/>
              <a:chOff x="4309823" y="2312727"/>
              <a:chExt cx="1124713" cy="448527"/>
            </a:xfrm>
          </p:grpSpPr>
          <p:sp>
            <p:nvSpPr>
              <p:cNvPr id="454"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455" name="Straight Connector 454"/>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6" name="Freeform 860"/>
            <p:cNvSpPr>
              <a:spLocks/>
            </p:cNvSpPr>
            <p:nvPr/>
          </p:nvSpPr>
          <p:spPr bwMode="auto">
            <a:xfrm>
              <a:off x="5566725" y="3258502"/>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57" name="Line 853"/>
            <p:cNvSpPr>
              <a:spLocks noChangeShapeType="1"/>
            </p:cNvSpPr>
            <p:nvPr/>
          </p:nvSpPr>
          <p:spPr bwMode="auto">
            <a:xfrm>
              <a:off x="4205590" y="363419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ea typeface="Times New Roman"/>
                  <a:cs typeface="Times New Roman"/>
                </a:rPr>
                <a:t>          d4</a:t>
              </a:r>
            </a:p>
          </p:txBody>
        </p:sp>
        <p:grpSp>
          <p:nvGrpSpPr>
            <p:cNvPr id="459" name="Group 458"/>
            <p:cNvGrpSpPr/>
            <p:nvPr/>
          </p:nvGrpSpPr>
          <p:grpSpPr>
            <a:xfrm>
              <a:off x="5511659" y="3281397"/>
              <a:ext cx="1203321" cy="1021208"/>
              <a:chOff x="5511659" y="3281397"/>
              <a:chExt cx="1203321" cy="1021208"/>
            </a:xfrm>
          </p:grpSpPr>
          <p:sp>
            <p:nvSpPr>
              <p:cNvPr id="460" name="Oval 859"/>
              <p:cNvSpPr>
                <a:spLocks noChangeAspect="1" noChangeArrowheads="1"/>
              </p:cNvSpPr>
              <p:nvPr/>
            </p:nvSpPr>
            <p:spPr bwMode="auto">
              <a:xfrm>
                <a:off x="6573152" y="4080922"/>
                <a:ext cx="99232" cy="108897"/>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1" name="Oval 861"/>
              <p:cNvSpPr>
                <a:spLocks noChangeAspect="1" noChangeArrowheads="1"/>
              </p:cNvSpPr>
              <p:nvPr/>
            </p:nvSpPr>
            <p:spPr bwMode="auto">
              <a:xfrm>
                <a:off x="5511660" y="4191764"/>
                <a:ext cx="102714"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2" name="Oval 862"/>
              <p:cNvSpPr>
                <a:spLocks noChangeAspect="1" noChangeArrowheads="1"/>
              </p:cNvSpPr>
              <p:nvPr/>
            </p:nvSpPr>
            <p:spPr bwMode="auto">
              <a:xfrm>
                <a:off x="6458822" y="4191764"/>
                <a:ext cx="99232"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3" name="Oval 863"/>
              <p:cNvSpPr>
                <a:spLocks noChangeAspect="1" noChangeArrowheads="1"/>
              </p:cNvSpPr>
              <p:nvPr/>
            </p:nvSpPr>
            <p:spPr bwMode="auto">
              <a:xfrm>
                <a:off x="6357849" y="4189819"/>
                <a:ext cx="100973"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4" name="Oval 863"/>
              <p:cNvSpPr>
                <a:spLocks noChangeAspect="1" noChangeArrowheads="1"/>
              </p:cNvSpPr>
              <p:nvPr/>
            </p:nvSpPr>
            <p:spPr bwMode="auto">
              <a:xfrm>
                <a:off x="5932485" y="4191173"/>
                <a:ext cx="100973"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grpSp>
            <p:nvGrpSpPr>
              <p:cNvPr id="465" name="Group 464"/>
              <p:cNvGrpSpPr/>
              <p:nvPr/>
            </p:nvGrpSpPr>
            <p:grpSpPr>
              <a:xfrm>
                <a:off x="5511659" y="3801712"/>
                <a:ext cx="1203321" cy="388110"/>
                <a:chOff x="1320274" y="4580303"/>
                <a:chExt cx="1671281" cy="467246"/>
              </a:xfrm>
              <a:solidFill>
                <a:srgbClr val="93D2FE"/>
              </a:solidFill>
            </p:grpSpPr>
            <p:sp>
              <p:nvSpPr>
                <p:cNvPr id="480"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81"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GB" sz="1700">
                      <a:latin typeface="Calibri"/>
                      <a:ea typeface="Calibri"/>
                      <a:cs typeface="Calibri"/>
                    </a:rPr>
                    <a:t>r1</a:t>
                  </a:r>
                </a:p>
              </p:txBody>
            </p:sp>
            <p:sp>
              <p:nvSpPr>
                <p:cNvPr id="482"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83"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grpSp>
          <p:grpSp>
            <p:nvGrpSpPr>
              <p:cNvPr id="466" name="Group 465"/>
              <p:cNvGrpSpPr/>
              <p:nvPr/>
            </p:nvGrpSpPr>
            <p:grpSpPr>
              <a:xfrm>
                <a:off x="6008605" y="3281397"/>
                <a:ext cx="397910" cy="855879"/>
                <a:chOff x="1823226" y="3235632"/>
                <a:chExt cx="552654" cy="1188720"/>
              </a:xfrm>
              <a:solidFill>
                <a:srgbClr val="93D2FE"/>
              </a:solidFill>
            </p:grpSpPr>
            <p:sp>
              <p:nvSpPr>
                <p:cNvPr id="467"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68"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sz="1700">
                    <a:latin typeface="Calibri"/>
                    <a:ea typeface="Calibri"/>
                    <a:cs typeface="Calibri"/>
                  </a:endParaRPr>
                </a:p>
              </p:txBody>
            </p:sp>
            <p:sp>
              <p:nvSpPr>
                <p:cNvPr id="469"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0"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GB" sz="1700">
                    <a:latin typeface="Calibri"/>
                    <a:ea typeface="Calibri"/>
                    <a:cs typeface="Calibri"/>
                  </a:endParaRPr>
                </a:p>
              </p:txBody>
            </p:sp>
            <p:sp>
              <p:nvSpPr>
                <p:cNvPr id="471"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GB" sz="1700">
                    <a:latin typeface="Calibri"/>
                    <a:ea typeface="Calibri"/>
                    <a:cs typeface="Calibri"/>
                  </a:endParaRPr>
                </a:p>
              </p:txBody>
            </p:sp>
            <p:sp>
              <p:nvSpPr>
                <p:cNvPr id="472"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sz="1700">
                    <a:latin typeface="Calibri"/>
                    <a:ea typeface="Calibri"/>
                    <a:cs typeface="Calibri"/>
                  </a:endParaRPr>
                </a:p>
              </p:txBody>
            </p:sp>
            <p:sp>
              <p:nvSpPr>
                <p:cNvPr id="473"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4"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GB" sz="1700">
                    <a:latin typeface="Calibri"/>
                    <a:ea typeface="Calibri"/>
                    <a:cs typeface="Calibri"/>
                  </a:endParaRPr>
                </a:p>
              </p:txBody>
            </p:sp>
            <p:sp>
              <p:nvSpPr>
                <p:cNvPr id="475"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GB" sz="1700">
                    <a:latin typeface="Calibri"/>
                    <a:ea typeface="Calibri"/>
                    <a:cs typeface="Calibri"/>
                  </a:endParaRPr>
                </a:p>
              </p:txBody>
            </p:sp>
            <p:sp>
              <p:nvSpPr>
                <p:cNvPr id="476"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GB" sz="1700">
                    <a:latin typeface="Calibri"/>
                    <a:ea typeface="Calibri"/>
                    <a:cs typeface="Calibri"/>
                  </a:endParaRPr>
                </a:p>
              </p:txBody>
            </p:sp>
            <p:sp>
              <p:nvSpPr>
                <p:cNvPr id="477"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8"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GB" sz="1700">
                    <a:latin typeface="Calibri"/>
                    <a:ea typeface="Calibri"/>
                    <a:cs typeface="Calibri"/>
                  </a:endParaRPr>
                </a:p>
              </p:txBody>
            </p:sp>
            <p:sp>
              <p:nvSpPr>
                <p:cNvPr id="479"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GB" sz="1700">
                    <a:latin typeface="Calibri"/>
                    <a:ea typeface="Calibri"/>
                    <a:cs typeface="Calibri"/>
                  </a:endParaRPr>
                </a:p>
              </p:txBody>
            </p:sp>
          </p:grpSp>
        </p:grpSp>
      </p:grpSp>
      <p:sp>
        <p:nvSpPr>
          <p:cNvPr id="6" name="Date Placeholder 5">
            <a:extLst>
              <a:ext uri="{FF2B5EF4-FFF2-40B4-BE49-F238E27FC236}">
                <a16:creationId xmlns:a16="http://schemas.microsoft.com/office/drawing/2014/main" id="{B93AB1AF-7123-E648-B0C3-0BA26086126D}"/>
              </a:ext>
            </a:extLst>
          </p:cNvPr>
          <p:cNvSpPr>
            <a:spLocks noGrp="1"/>
          </p:cNvSpPr>
          <p:nvPr>
            <p:ph type="dt" sz="half" idx="10"/>
          </p:nvPr>
        </p:nvSpPr>
        <p:spPr/>
        <p:txBody>
          <a:bodyPr/>
          <a:lstStyle/>
          <a:p>
            <a:r>
              <a:rPr lang="en-GB"/>
              <a:t>APA - Deterministic</a:t>
            </a:r>
          </a:p>
        </p:txBody>
      </p:sp>
    </p:spTree>
    <p:extLst>
      <p:ext uri="{BB962C8B-B14F-4D97-AF65-F5344CB8AC3E}">
        <p14:creationId xmlns:p14="http://schemas.microsoft.com/office/powerpoint/2010/main" val="13268873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normAutofit/>
          </a:bodyPr>
          <a:lstStyle/>
          <a:p>
            <a:pPr eaLnBrk="1" hangingPunct="1"/>
            <a:r>
              <a:rPr lang="en-US" dirty="0"/>
              <a:t>Lifted Backward Search</a:t>
            </a:r>
          </a:p>
        </p:txBody>
      </p:sp>
      <p:sp>
        <p:nvSpPr>
          <p:cNvPr id="16386" name="Rectangle 3"/>
          <p:cNvSpPr>
            <a:spLocks noGrp="1" noChangeArrowheads="1"/>
          </p:cNvSpPr>
          <p:nvPr>
            <p:ph sz="half" idx="1"/>
          </p:nvPr>
        </p:nvSpPr>
        <p:spPr>
          <a:xfrm>
            <a:off x="361613" y="1717589"/>
            <a:ext cx="3977977" cy="2143669"/>
          </a:xfrm>
        </p:spPr>
        <p:txBody>
          <a:bodyPr>
            <a:normAutofit lnSpcReduction="10000"/>
          </a:bodyPr>
          <a:lstStyle/>
          <a:p>
            <a:pPr eaLnBrk="1" hangingPunct="1"/>
            <a:r>
              <a:rPr lang="en-US" dirty="0"/>
              <a:t>Like Backward-search but much smaller branching factor</a:t>
            </a:r>
          </a:p>
          <a:p>
            <a:pPr lvl="1"/>
            <a:r>
              <a:rPr lang="en-US" dirty="0"/>
              <a:t>Keep track of what values were substituted for which parameters</a:t>
            </a:r>
          </a:p>
          <a:p>
            <a:pPr lvl="1"/>
            <a:r>
              <a:rPr lang="en-US" dirty="0"/>
              <a:t>I won’t discuss the details</a:t>
            </a:r>
          </a:p>
          <a:p>
            <a:pPr lvl="1"/>
            <a:r>
              <a:rPr lang="en-US" dirty="0"/>
              <a:t>Plan-space planning (later) does something similar</a:t>
            </a:r>
          </a:p>
        </p:txBody>
      </p:sp>
      <p:sp>
        <p:nvSpPr>
          <p:cNvPr id="4" name="Slide Number Placeholder 3">
            <a:extLst>
              <a:ext uri="{FF2B5EF4-FFF2-40B4-BE49-F238E27FC236}">
                <a16:creationId xmlns:a16="http://schemas.microsoft.com/office/drawing/2014/main" id="{AD55CBC0-9B15-0647-8071-3F5ED07218BC}"/>
              </a:ext>
            </a:extLst>
          </p:cNvPr>
          <p:cNvSpPr>
            <a:spLocks noGrp="1"/>
          </p:cNvSpPr>
          <p:nvPr>
            <p:ph type="sldNum" sz="quarter" idx="12"/>
          </p:nvPr>
        </p:nvSpPr>
        <p:spPr/>
        <p:txBody>
          <a:bodyPr/>
          <a:lstStyle/>
          <a:p>
            <a:fld id="{67C9959E-8E6B-B04C-9955-EA096F41CA7A}" type="slidenum">
              <a:rPr lang="en-GB" smtClean="0"/>
              <a:t>128</a:t>
            </a:fld>
            <a:endParaRPr lang="en-GB"/>
          </a:p>
        </p:txBody>
      </p:sp>
      <p:sp>
        <p:nvSpPr>
          <p:cNvPr id="11" name="Rectangle 10">
            <a:extLst>
              <a:ext uri="{FF2B5EF4-FFF2-40B4-BE49-F238E27FC236}">
                <a16:creationId xmlns:a16="http://schemas.microsoft.com/office/drawing/2014/main" id="{AC54D71F-FBE1-2A46-B001-0B199780F3B7}"/>
              </a:ext>
            </a:extLst>
          </p:cNvPr>
          <p:cNvSpPr/>
          <p:nvPr/>
        </p:nvSpPr>
        <p:spPr>
          <a:xfrm>
            <a:off x="4401375" y="1146049"/>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Backward-search(Σ,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 pos="3594100"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relevant for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a:t>
            </a:r>
            <a:endParaRPr lang="en-GB" sz="1400" i="1" dirty="0">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F0A391D5-FB10-6449-A4A4-E13AB444D5A3}"/>
              </a:ext>
            </a:extLst>
          </p:cNvPr>
          <p:cNvSpPr/>
          <p:nvPr/>
        </p:nvSpPr>
        <p:spPr>
          <a:xfrm>
            <a:off x="711855" y="3958012"/>
            <a:ext cx="7721514"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Lifted-Backward-search(𝒜,</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3594100"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𝜃)|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a </a:t>
            </a:r>
            <a:r>
              <a:rPr lang="en-US" sz="1400" dirty="0" err="1">
                <a:latin typeface="Courier New" panose="02070309020205020404" pitchFamily="49" charset="0"/>
                <a:cs typeface="Courier New" panose="02070309020205020404" pitchFamily="49" charset="0"/>
              </a:rPr>
              <a:t>standardisation</a:t>
            </a:r>
            <a:r>
              <a:rPr lang="en-US" sz="1400" dirty="0">
                <a:latin typeface="Courier New" panose="02070309020205020404" pitchFamily="49" charset="0"/>
                <a:cs typeface="Courier New" panose="02070309020205020404" pitchFamily="49" charset="0"/>
              </a:rPr>
              <a:t> of an action template in </a:t>
            </a:r>
            <a:r>
              <a:rPr lang="en-US" sz="1400" b="1" dirty="0">
                <a:latin typeface="Courier New" panose="02070309020205020404" pitchFamily="49" charset="0"/>
                <a:cs typeface="Courier New" panose="02070309020205020404" pitchFamily="49" charset="0"/>
              </a:rPr>
              <a:t>𝒜, </a:t>
            </a:r>
          </a:p>
          <a:p>
            <a:pPr>
              <a:tabLst>
                <a:tab pos="354013" algn="l"/>
                <a:tab pos="709613" algn="l"/>
                <a:tab pos="1065213" algn="l"/>
                <a:tab pos="1416050" algn="l"/>
              </a:tabLst>
            </a:pPr>
            <a:r>
              <a:rPr lang="en-US" sz="1400" b="1"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𝜃</a:t>
            </a:r>
            <a:r>
              <a:rPr lang="en-US" sz="1400" i="1" dirty="0">
                <a:latin typeface="Courier New" panose="02070309020205020404" pitchFamily="49" charset="0"/>
                <a:cs typeface="Courier New" panose="02070309020205020404" pitchFamily="49" charset="0"/>
              </a:rPr>
              <a:t> is an </a:t>
            </a:r>
            <a:r>
              <a:rPr lang="en-US" sz="1400" i="1" dirty="0" err="1">
                <a:latin typeface="Courier New" panose="02070309020205020404" pitchFamily="49" charset="0"/>
                <a:cs typeface="Courier New" panose="02070309020205020404" pitchFamily="49" charset="0"/>
              </a:rPr>
              <a:t>mgu</a:t>
            </a:r>
            <a:r>
              <a:rPr lang="en-US" sz="1400" i="1" dirty="0">
                <a:latin typeface="Courier New" panose="02070309020205020404" pitchFamily="49" charset="0"/>
                <a:cs typeface="Courier New" panose="02070309020205020404" pitchFamily="49" charset="0"/>
              </a:rPr>
              <a:t> for an atom</a:t>
            </a:r>
            <a:r>
              <a:rPr lang="en-US" sz="1400" dirty="0">
                <a:latin typeface="Courier New" panose="02070309020205020404" pitchFamily="49" charset="0"/>
                <a:cs typeface="Courier New" panose="02070309020205020404" pitchFamily="49" charset="0"/>
              </a:rPr>
              <a:t> of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and an atom of </a:t>
            </a:r>
            <a:r>
              <a:rPr lang="en-US" sz="1400" i="1" dirty="0">
                <a:latin typeface="Courier New" panose="02070309020205020404" pitchFamily="49" charset="0"/>
                <a:cs typeface="Courier New" panose="02070309020205020404" pitchFamily="49" charset="0"/>
              </a:rPr>
              <a:t>eff</a:t>
            </a:r>
            <a:r>
              <a:rPr lang="en-US" sz="1400" baseline="300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and</a:t>
            </a:r>
          </a:p>
          <a:p>
            <a:pPr>
              <a:tabLst>
                <a:tab pos="354013" algn="l"/>
                <a:tab pos="709613" algn="l"/>
                <a:tab pos="1065213" algn="l"/>
                <a:tab pos="1416050" algn="l"/>
                <a:tab pos="1778000" algn="l"/>
              </a:tabLst>
            </a:pPr>
            <a:r>
              <a:rPr lang="en-US" sz="1400" dirty="0">
                <a:latin typeface="Courier New" panose="02070309020205020404" pitchFamily="49" charset="0"/>
                <a:cs typeface="Courier New" panose="02070309020205020404" pitchFamily="49" charset="0"/>
              </a:rPr>
              <a:t>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defined}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 </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p:txBody>
      </p:sp>
      <p:sp>
        <p:nvSpPr>
          <p:cNvPr id="2" name="Date Placeholder 1">
            <a:extLst>
              <a:ext uri="{FF2B5EF4-FFF2-40B4-BE49-F238E27FC236}">
                <a16:creationId xmlns:a16="http://schemas.microsoft.com/office/drawing/2014/main" id="{32CCF6C2-439A-2E4A-BF30-5095F434D21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6998718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ABEA-69CD-EF48-8A8A-7E13302649E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9053DD-C90D-2341-8E91-B83FB64AC3D1}"/>
                  </a:ext>
                </a:extLst>
              </p:cNvPr>
              <p:cNvSpPr>
                <a:spLocks noGrp="1"/>
              </p:cNvSpPr>
              <p:nvPr>
                <p:ph idx="1"/>
              </p:nvPr>
            </p:nvSpPr>
            <p:spPr/>
            <p:txBody>
              <a:bodyPr/>
              <a:lstStyle/>
              <a:p>
                <a:r>
                  <a:rPr lang="en-GB" dirty="0"/>
                  <a:t>Backward State-space Search</a:t>
                </a:r>
              </a:p>
              <a:p>
                <a:pPr lvl="1"/>
                <a:r>
                  <a:rPr lang="en-GB" dirty="0"/>
                  <a:t>Relevance, inverse state transition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oMath>
                </a14:m>
                <a:endParaRPr lang="en-GB" dirty="0"/>
              </a:p>
              <a:p>
                <a:pPr lvl="1"/>
                <a:r>
                  <a:rPr lang="en-GB" dirty="0"/>
                  <a:t>Backward search, cycle checking</a:t>
                </a:r>
              </a:p>
              <a:p>
                <a:pPr lvl="1"/>
                <a:r>
                  <a:rPr lang="en-GB" dirty="0"/>
                  <a:t>Lifted backward search (briefly)</a:t>
                </a:r>
              </a:p>
            </p:txBody>
          </p:sp>
        </mc:Choice>
        <mc:Fallback xmlns="">
          <p:sp>
            <p:nvSpPr>
              <p:cNvPr id="3" name="Content Placeholder 2">
                <a:extLst>
                  <a:ext uri="{FF2B5EF4-FFF2-40B4-BE49-F238E27FC236}">
                    <a16:creationId xmlns:a16="http://schemas.microsoft.com/office/drawing/2014/main" id="{D49053DD-C90D-2341-8E91-B83FB64AC3D1}"/>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4CE1BCE-9762-F94B-9270-4899A995A72B}"/>
              </a:ext>
            </a:extLst>
          </p:cNvPr>
          <p:cNvSpPr>
            <a:spLocks noGrp="1"/>
          </p:cNvSpPr>
          <p:nvPr>
            <p:ph type="sldNum" sz="quarter" idx="12"/>
          </p:nvPr>
        </p:nvSpPr>
        <p:spPr/>
        <p:txBody>
          <a:bodyPr/>
          <a:lstStyle/>
          <a:p>
            <a:fld id="{67C9959E-8E6B-B04C-9955-EA096F41CA7A}" type="slidenum">
              <a:rPr lang="en-GB" smtClean="0"/>
              <a:t>129</a:t>
            </a:fld>
            <a:endParaRPr lang="en-GB"/>
          </a:p>
        </p:txBody>
      </p:sp>
      <p:sp>
        <p:nvSpPr>
          <p:cNvPr id="5" name="Date Placeholder 4">
            <a:extLst>
              <a:ext uri="{FF2B5EF4-FFF2-40B4-BE49-F238E27FC236}">
                <a16:creationId xmlns:a16="http://schemas.microsoft.com/office/drawing/2014/main" id="{AE9CF33D-6640-064B-B36B-948313A36B70}"/>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92851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Varying Properties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tabLst>
                    <a:tab pos="681038" algn="l"/>
                    <a:tab pos="1373188" algn="l"/>
                    <a:tab pos="2514600" algn="l"/>
                  </a:tabLst>
                </a:pPr>
                <a:r>
                  <a:rPr lang="en-US" dirty="0">
                    <a:solidFill>
                      <a:schemeClr val="accent1"/>
                    </a:solidFill>
                  </a:rPr>
                  <a:t>Varying</a:t>
                </a:r>
                <a:r>
                  <a:rPr lang="en-US" dirty="0"/>
                  <a:t> </a:t>
                </a:r>
                <a:r>
                  <a:rPr lang="en-US" dirty="0">
                    <a:solidFill>
                      <a:schemeClr val="tx1"/>
                    </a:solidFill>
                  </a:rPr>
                  <a:t>property </a:t>
                </a:r>
                <a14:m>
                  <m:oMath xmlns:m="http://schemas.openxmlformats.org/officeDocument/2006/math">
                    <m:r>
                      <a:rPr lang="en-US" i="1" dirty="0" smtClean="0">
                        <a:solidFill>
                          <a:schemeClr val="tx1"/>
                        </a:solidFill>
                        <a:latin typeface="Cambria Math" panose="02040503050406030204" pitchFamily="18" charset="0"/>
                      </a:rPr>
                      <m:t>𝑥</m:t>
                    </m:r>
                  </m:oMath>
                </a14:m>
                <a:r>
                  <a:rPr lang="en-US" dirty="0">
                    <a:solidFill>
                      <a:schemeClr val="tx1"/>
                    </a:solidFill>
                  </a:rPr>
                  <a:t> (or </a:t>
                </a:r>
                <a:r>
                  <a:rPr lang="en-US" i="1" dirty="0">
                    <a:solidFill>
                      <a:schemeClr val="tx1"/>
                    </a:solidFill>
                  </a:rPr>
                  <a:t>fluent</a:t>
                </a:r>
                <a:r>
                  <a:rPr lang="en-US" dirty="0">
                    <a:solidFill>
                      <a:schemeClr val="tx1"/>
                    </a:solidFill>
                  </a:rPr>
                  <a:t>)</a:t>
                </a:r>
              </a:p>
              <a:p>
                <a:pPr lvl="1">
                  <a:tabLst>
                    <a:tab pos="681038" algn="l"/>
                    <a:tab pos="1373188" algn="l"/>
                    <a:tab pos="2514600" algn="l"/>
                  </a:tabLst>
                </a:pPr>
                <a:r>
                  <a:rPr lang="en-US" dirty="0">
                    <a:solidFill>
                      <a:schemeClr val="tx1"/>
                    </a:solidFill>
                  </a:rPr>
                  <a:t>May differ in different states</a:t>
                </a:r>
              </a:p>
              <a:p>
                <a:pPr lvl="1">
                  <a:tabLst>
                    <a:tab pos="681038" algn="l"/>
                    <a:tab pos="1373188" algn="l"/>
                    <a:tab pos="2514600" algn="l"/>
                  </a:tabLst>
                </a:pPr>
                <a:r>
                  <a:rPr lang="en-US" dirty="0">
                    <a:solidFill>
                      <a:schemeClr val="tx1"/>
                    </a:solidFill>
                  </a:rPr>
                  <a:t>Represent it using a</a:t>
                </a:r>
                <a:r>
                  <a:rPr lang="en-US" dirty="0"/>
                  <a:t> </a:t>
                </a:r>
                <a:r>
                  <a:rPr lang="en-US" dirty="0">
                    <a:solidFill>
                      <a:schemeClr val="accent1"/>
                    </a:solidFill>
                  </a:rPr>
                  <a:t>state variable</a:t>
                </a:r>
                <a:r>
                  <a:rPr lang="en-US" dirty="0"/>
                  <a:t> </a:t>
                </a:r>
                <a:r>
                  <a:rPr lang="en-US" dirty="0">
                    <a:solidFill>
                      <a:schemeClr val="tx1"/>
                    </a:solidFill>
                  </a:rPr>
                  <a:t>to assign a value to</a:t>
                </a:r>
                <a:endParaRPr lang="en-US" baseline="-25000" dirty="0">
                  <a:solidFill>
                    <a:schemeClr val="tx1"/>
                  </a:solidFill>
                </a:endParaRPr>
              </a:p>
              <a:p>
                <a:pPr>
                  <a:tabLst>
                    <a:tab pos="681038" algn="l"/>
                    <a:tab pos="1373188" algn="l"/>
                    <a:tab pos="2514600" algn="l"/>
                  </a:tabLst>
                </a:pPr>
                <a:r>
                  <a:rPr lang="en-US" dirty="0">
                    <a:solidFill>
                      <a:schemeClr val="tx1"/>
                    </a:solidFill>
                  </a:rPr>
                  <a:t>Set of state variables </a:t>
                </a:r>
                <a14:m>
                  <m:oMath xmlns:m="http://schemas.openxmlformats.org/officeDocument/2006/math">
                    <m:r>
                      <a:rPr lang="en-US" i="1" dirty="0" smtClean="0">
                        <a:solidFill>
                          <a:schemeClr val="tx1"/>
                        </a:solidFill>
                        <a:latin typeface="Cambria Math" panose="02040503050406030204" pitchFamily="18" charset="0"/>
                      </a:rPr>
                      <m:t>𝑋</m:t>
                    </m:r>
                    <m:r>
                      <a:rPr lang="en-US" i="1" dirty="0" smtClean="0">
                        <a:solidFill>
                          <a:schemeClr val="tx1"/>
                        </a:solidFill>
                        <a:latin typeface="Cambria Math" panose="02040503050406030204" pitchFamily="18" charset="0"/>
                      </a:rPr>
                      <m:t> =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 </m:t>
                    </m:r>
                    <m:r>
                      <a:rPr lang="en-US" i="1" dirty="0" smtClean="0">
                        <a:solidFill>
                          <a:schemeClr val="tx1"/>
                        </a:solidFill>
                        <a:latin typeface="Cambria Math" panose="02040503050406030204" pitchFamily="18" charset="0"/>
                      </a:rPr>
                      <m:t>𝑐𝑎𝑟𝑔𝑜</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𝑐𝑎𝑟𝑔𝑜</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oMath>
                </a14:m>
                <a:endParaRPr lang="en-US" i="1" baseline="-25000" dirty="0">
                  <a:solidFill>
                    <a:schemeClr val="tx1"/>
                  </a:solidFill>
                </a:endParaRPr>
              </a:p>
              <a:p>
                <a:pPr>
                  <a:tabLst>
                    <a:tab pos="681038" algn="l"/>
                    <a:tab pos="1373188" algn="l"/>
                    <a:tab pos="2514600" algn="l"/>
                  </a:tabLst>
                </a:pPr>
                <a:r>
                  <a:rPr lang="en-US" dirty="0">
                    <a:solidFill>
                      <a:schemeClr val="tx1"/>
                    </a:solidFill>
                  </a:rPr>
                  <a:t>Each state variable </a:t>
                </a:r>
                <a14:m>
                  <m:oMath xmlns:m="http://schemas.openxmlformats.org/officeDocument/2006/math">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 ∈ </m:t>
                    </m:r>
                    <m:r>
                      <a:rPr lang="en-US" i="1" dirty="0" smtClean="0">
                        <a:solidFill>
                          <a:schemeClr val="tx1"/>
                        </a:solidFill>
                        <a:latin typeface="Cambria Math" panose="02040503050406030204" pitchFamily="18" charset="0"/>
                      </a:rPr>
                      <m:t>𝑋</m:t>
                    </m:r>
                  </m:oMath>
                </a14:m>
                <a:r>
                  <a:rPr lang="en-US" dirty="0">
                    <a:solidFill>
                      <a:schemeClr val="tx1"/>
                    </a:solidFill>
                  </a:rPr>
                  <a:t> has a </a:t>
                </a:r>
                <a:r>
                  <a:rPr lang="en-US" dirty="0">
                    <a:solidFill>
                      <a:schemeClr val="accent1"/>
                    </a:solidFill>
                  </a:rPr>
                  <a:t>range </a:t>
                </a:r>
                <a:endParaRPr lang="de-DE" i="1" dirty="0">
                  <a:latin typeface="Cambria Math" panose="02040503050406030204" pitchFamily="18" charset="0"/>
                  <a:ea typeface="Cambria Math" panose="02040503050406030204" pitchFamily="18" charset="0"/>
                </a:endParaRPr>
              </a:p>
              <a:p>
                <a:pPr marL="0" indent="0">
                  <a:buNone/>
                  <a:tabLst>
                    <a:tab pos="681038" algn="l"/>
                    <a:tab pos="1373188" algn="l"/>
                    <a:tab pos="2514600"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rPr>
                        <m:t>ℛ</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𝑥</m:t>
                      </m:r>
                      <m:r>
                        <a:rPr lang="de-DE" b="0" i="1" dirty="0" smtClean="0">
                          <a:solidFill>
                            <a:schemeClr val="tx1"/>
                          </a:solidFill>
                          <a:latin typeface="Cambria Math" panose="02040503050406030204" pitchFamily="18" charset="0"/>
                          <a:ea typeface="Cambria Math" panose="02040503050406030204" pitchFamily="18" charset="0"/>
                        </a:rPr>
                        <m:t>)= {</m:t>
                      </m:r>
                      <m:r>
                        <m:rPr>
                          <m:nor/>
                        </m:rPr>
                        <a:rPr lang="en-US" i="0" dirty="0" smtClean="0">
                          <a:solidFill>
                            <a:schemeClr val="tx1"/>
                          </a:solidFill>
                          <a:latin typeface="Cambria Math" panose="02040503050406030204" pitchFamily="18" charset="0"/>
                        </a:rPr>
                        <m:t>all</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values</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that</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can</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be</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assigned</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to</m:t>
                      </m:r>
                      <m:r>
                        <a:rPr lang="en-US" i="1" dirty="0" smtClean="0">
                          <a:solidFill>
                            <a:schemeClr val="tx1"/>
                          </a:solidFill>
                          <a:latin typeface="Cambria Math" panose="02040503050406030204" pitchFamily="18" charset="0"/>
                        </a:rPr>
                        <m:t> </m:t>
                      </m:r>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m:t>
                      </m:r>
                    </m:oMath>
                  </m:oMathPara>
                </a14:m>
                <a:endParaRPr lang="en-US" dirty="0">
                  <a:solidFill>
                    <a:schemeClr val="tx1"/>
                  </a:solidFill>
                </a:endParaRPr>
              </a:p>
              <a:p>
                <a:pPr lvl="1">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ℛ</m:t>
                    </m:r>
                    <m:d>
                      <m:dPr>
                        <m:ctrlPr>
                          <a:rPr lang="en-US" i="1" dirty="0" smtClean="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e>
                        </m:d>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ℛ</m:t>
                    </m:r>
                    <m:d>
                      <m:dPr>
                        <m:ctrlPr>
                          <a:rPr lang="en-US" i="1"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e>
                    </m:d>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𝐿𝑜𝑐𝑠</m:t>
                    </m:r>
                  </m:oMath>
                </a14:m>
                <a:endParaRPr lang="en-US" i="1" baseline="30000" dirty="0">
                  <a:solidFill>
                    <a:schemeClr val="tx1"/>
                  </a:solidFill>
                </a:endParaRPr>
              </a:p>
              <a:p>
                <a:pPr lvl="1">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ℛ</m:t>
                    </m:r>
                    <m:r>
                      <a:rPr lang="en-US" i="1" dirty="0" smtClean="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ea typeface="Cambria Math" panose="02040503050406030204" pitchFamily="18" charset="0"/>
                      </a:rPr>
                      <m:t>ℛ</m:t>
                    </m:r>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 = </m:t>
                    </m:r>
                    <m:r>
                      <a:rPr lang="en-US" i="1" dirty="0">
                        <a:solidFill>
                          <a:schemeClr val="tx1"/>
                        </a:solidFill>
                        <a:latin typeface="Cambria Math" panose="02040503050406030204" pitchFamily="18" charset="0"/>
                      </a:rPr>
                      <m:t>𝑅𝑜𝑏𝑜𝑡𝑠</m:t>
                    </m:r>
                    <m:r>
                      <a:rPr lang="en-US" i="1" dirty="0" smtClean="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𝐿𝑜𝑐𝑠</m:t>
                    </m:r>
                  </m:oMath>
                </a14:m>
                <a:endParaRPr lang="en-US" i="1" dirty="0">
                  <a:solidFill>
                    <a:schemeClr val="tx1"/>
                  </a:solidFill>
                </a:endParaRPr>
              </a:p>
              <a:p>
                <a:pPr lvl="1">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ℛ</m:t>
                    </m:r>
                    <m:d>
                      <m:dPr>
                        <m:ctrlPr>
                          <a:rPr lang="en-US" i="1" dirty="0" smtClean="0">
                            <a:solidFill>
                              <a:schemeClr val="tx1"/>
                            </a:solidFill>
                            <a:latin typeface="Cambria Math" panose="02040503050406030204" pitchFamily="18" charset="0"/>
                            <a:ea typeface="Cambria Math" panose="02040503050406030204" pitchFamily="18" charset="0"/>
                          </a:rPr>
                        </m:ctrlPr>
                      </m:dPr>
                      <m:e>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e>
                        </m:d>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ℛ</m:t>
                    </m:r>
                    <m:d>
                      <m:dPr>
                        <m:ctrlPr>
                          <a:rPr lang="en-US" i="1" dirty="0">
                            <a:solidFill>
                              <a:schemeClr val="tx1"/>
                            </a:solidFill>
                            <a:latin typeface="Cambria Math" panose="02040503050406030204" pitchFamily="18" charset="0"/>
                            <a:ea typeface="Cambria Math" panose="02040503050406030204" pitchFamily="18" charset="0"/>
                          </a:rPr>
                        </m:ctrlPr>
                      </m:dPr>
                      <m:e>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e>
                    </m:d>
                  </m:oMath>
                </a14:m>
                <a:br>
                  <a:rPr lang="de-DE" i="1" dirty="0">
                    <a:solidFill>
                      <a:schemeClr val="tx1"/>
                    </a:solidFill>
                    <a:latin typeface="Cambria Math" panose="02040503050406030204" pitchFamily="18" charset="0"/>
                  </a:rPr>
                </a:br>
                <a14:m>
                  <m:oMath xmlns:m="http://schemas.openxmlformats.org/officeDocument/2006/math">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𝐶𝑜𝑛𝑡𝑎𝑖𝑛𝑒𝑟𝑠</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𝑛𝑖𝑙</m:t>
                    </m:r>
                    <m:r>
                      <a:rPr lang="en-US" i="1" dirty="0">
                        <a:solidFill>
                          <a:schemeClr val="tx1"/>
                        </a:solidFill>
                        <a:latin typeface="Cambria Math" panose="02040503050406030204" pitchFamily="18" charset="0"/>
                      </a:rPr>
                      <m:t>}</m:t>
                    </m:r>
                  </m:oMath>
                </a14:m>
                <a:r>
                  <a:rPr lang="en-US" dirty="0">
                    <a:solidFill>
                      <a:schemeClr val="tx1"/>
                    </a:solidFill>
                  </a:rPr>
                  <a:t> </a:t>
                </a:r>
              </a:p>
              <a:p>
                <a:pPr lvl="2">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e>
                    </m:d>
                  </m:oMath>
                </a14:m>
                <a:r>
                  <a:rPr lang="en-US" dirty="0">
                    <a:solidFill>
                      <a:schemeClr val="tx1"/>
                    </a:solidFill>
                  </a:rPr>
                  <a:t>: robot </a:t>
                </a:r>
                <a14:m>
                  <m:oMath xmlns:m="http://schemas.openxmlformats.org/officeDocument/2006/math">
                    <m:r>
                      <a:rPr lang="en-US" i="1" dirty="0">
                        <a:solidFill>
                          <a:schemeClr val="tx1"/>
                        </a:solidFill>
                        <a:latin typeface="Cambria Math" panose="02040503050406030204" pitchFamily="18" charset="0"/>
                      </a:rPr>
                      <m:t>𝑟</m:t>
                    </m:r>
                  </m:oMath>
                </a14:m>
                <a:r>
                  <a:rPr lang="en-US" dirty="0">
                    <a:solidFill>
                      <a:schemeClr val="tx1"/>
                    </a:solidFill>
                  </a:rPr>
                  <a:t> has a cargo</a:t>
                </a:r>
              </a:p>
              <a:p>
                <a:pPr>
                  <a:tabLst>
                    <a:tab pos="681038" algn="l"/>
                    <a:tab pos="1373188" algn="l"/>
                    <a:tab pos="2514600" algn="l"/>
                    <a:tab pos="4338638" algn="l"/>
                  </a:tabLst>
                </a:pPr>
                <a:endParaRPr lang="en-US" i="1" dirty="0">
                  <a:solidFill>
                    <a:srgbClr val="0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6A9BAD65-A61C-AA48-8E2B-45902F9DFA81}"/>
              </a:ext>
            </a:extLst>
          </p:cNvPr>
          <p:cNvSpPr>
            <a:spLocks noGrp="1"/>
          </p:cNvSpPr>
          <p:nvPr>
            <p:ph type="sldNum" sz="quarter" idx="12"/>
          </p:nvPr>
        </p:nvSpPr>
        <p:spPr/>
        <p:txBody>
          <a:bodyPr/>
          <a:lstStyle/>
          <a:p>
            <a:fld id="{67C9959E-8E6B-B04C-9955-EA096F41CA7A}" type="slidenum">
              <a:rPr lang="en-GB" smtClean="0"/>
              <a:t>13</a:t>
            </a:fld>
            <a:endParaRPr lang="en-GB"/>
          </a:p>
        </p:txBody>
      </p:sp>
      <p:grpSp>
        <p:nvGrpSpPr>
          <p:cNvPr id="79" name="Group 78">
            <a:extLst>
              <a:ext uri="{FF2B5EF4-FFF2-40B4-BE49-F238E27FC236}">
                <a16:creationId xmlns:a16="http://schemas.microsoft.com/office/drawing/2014/main" id="{52C17FE8-3344-0F4B-96D6-0759193A03CE}"/>
              </a:ext>
            </a:extLst>
          </p:cNvPr>
          <p:cNvGrpSpPr/>
          <p:nvPr/>
        </p:nvGrpSpPr>
        <p:grpSpPr>
          <a:xfrm>
            <a:off x="4762611" y="4689876"/>
            <a:ext cx="4021389" cy="1354874"/>
            <a:chOff x="4198596" y="2859146"/>
            <a:chExt cx="4021389" cy="1354874"/>
          </a:xfrm>
        </p:grpSpPr>
        <p:sp>
          <p:nvSpPr>
            <p:cNvPr id="80" name="Rectangle 891">
              <a:extLst>
                <a:ext uri="{FF2B5EF4-FFF2-40B4-BE49-F238E27FC236}">
                  <a16:creationId xmlns:a16="http://schemas.microsoft.com/office/drawing/2014/main" id="{427F8707-7256-BC41-82D6-868590143374}"/>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2" name="Rectangle 891">
              <a:extLst>
                <a:ext uri="{FF2B5EF4-FFF2-40B4-BE49-F238E27FC236}">
                  <a16:creationId xmlns:a16="http://schemas.microsoft.com/office/drawing/2014/main" id="{6D7D949F-C8F1-1D4E-883D-322FB1BC6567}"/>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3" name="Group 152">
              <a:extLst>
                <a:ext uri="{FF2B5EF4-FFF2-40B4-BE49-F238E27FC236}">
                  <a16:creationId xmlns:a16="http://schemas.microsoft.com/office/drawing/2014/main" id="{244FECD3-706B-0644-B441-7D0B9EF82A7D}"/>
                </a:ext>
              </a:extLst>
            </p:cNvPr>
            <p:cNvGrpSpPr/>
            <p:nvPr/>
          </p:nvGrpSpPr>
          <p:grpSpPr>
            <a:xfrm>
              <a:off x="4728546" y="2859146"/>
              <a:ext cx="1748270" cy="801164"/>
              <a:chOff x="1152149" y="2292224"/>
              <a:chExt cx="2428155" cy="1112728"/>
            </a:xfrm>
          </p:grpSpPr>
          <p:sp>
            <p:nvSpPr>
              <p:cNvPr id="218" name="Line 853">
                <a:extLst>
                  <a:ext uri="{FF2B5EF4-FFF2-40B4-BE49-F238E27FC236}">
                    <a16:creationId xmlns:a16="http://schemas.microsoft.com/office/drawing/2014/main" id="{3EF390A7-DF04-DB48-93C5-9AF190C3612E}"/>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19" name="Straight Connector 218">
                <a:extLst>
                  <a:ext uri="{FF2B5EF4-FFF2-40B4-BE49-F238E27FC236}">
                    <a16:creationId xmlns:a16="http://schemas.microsoft.com/office/drawing/2014/main" id="{5B6E63E0-91A5-D549-B9E5-915B34BF9D14}"/>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0" name="Freeform 860">
                <a:extLst>
                  <a:ext uri="{FF2B5EF4-FFF2-40B4-BE49-F238E27FC236}">
                    <a16:creationId xmlns:a16="http://schemas.microsoft.com/office/drawing/2014/main" id="{922D864C-1139-844A-8B12-C0CDF788E11E}"/>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1" name="Freeform 860">
                <a:extLst>
                  <a:ext uri="{FF2B5EF4-FFF2-40B4-BE49-F238E27FC236}">
                    <a16:creationId xmlns:a16="http://schemas.microsoft.com/office/drawing/2014/main" id="{796D6B0C-DE6F-6C43-A5F9-CC3358F2320B}"/>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4" name="Straight Connector 153">
              <a:extLst>
                <a:ext uri="{FF2B5EF4-FFF2-40B4-BE49-F238E27FC236}">
                  <a16:creationId xmlns:a16="http://schemas.microsoft.com/office/drawing/2014/main" id="{9F88B139-9A4C-8146-B1EB-5F4F0C8F45A6}"/>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5" name="Freeform 860">
              <a:extLst>
                <a:ext uri="{FF2B5EF4-FFF2-40B4-BE49-F238E27FC236}">
                  <a16:creationId xmlns:a16="http://schemas.microsoft.com/office/drawing/2014/main" id="{0F435B29-83DE-0643-811E-4EC2D2F5759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6" name="Freeform 860">
              <a:extLst>
                <a:ext uri="{FF2B5EF4-FFF2-40B4-BE49-F238E27FC236}">
                  <a16:creationId xmlns:a16="http://schemas.microsoft.com/office/drawing/2014/main" id="{AF26CA04-64BE-E748-A8D2-62B56FB65EA0}"/>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57" name="Line 853">
              <a:extLst>
                <a:ext uri="{FF2B5EF4-FFF2-40B4-BE49-F238E27FC236}">
                  <a16:creationId xmlns:a16="http://schemas.microsoft.com/office/drawing/2014/main" id="{E9D43FA7-90FC-714F-9770-852F1CB5463A}"/>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58" name="Line 853">
              <a:extLst>
                <a:ext uri="{FF2B5EF4-FFF2-40B4-BE49-F238E27FC236}">
                  <a16:creationId xmlns:a16="http://schemas.microsoft.com/office/drawing/2014/main" id="{6B2DDE5D-0607-F547-9563-85346E273F1A}"/>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59" name="Line 853">
              <a:extLst>
                <a:ext uri="{FF2B5EF4-FFF2-40B4-BE49-F238E27FC236}">
                  <a16:creationId xmlns:a16="http://schemas.microsoft.com/office/drawing/2014/main" id="{287C1BCD-A95C-5F45-B69B-DAFE3ACCD42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60" name="Group 159">
              <a:extLst>
                <a:ext uri="{FF2B5EF4-FFF2-40B4-BE49-F238E27FC236}">
                  <a16:creationId xmlns:a16="http://schemas.microsoft.com/office/drawing/2014/main" id="{352E0891-AAE4-7F4B-9800-D909FBD7C935}"/>
                </a:ext>
              </a:extLst>
            </p:cNvPr>
            <p:cNvGrpSpPr/>
            <p:nvPr/>
          </p:nvGrpSpPr>
          <p:grpSpPr>
            <a:xfrm>
              <a:off x="4851800" y="2923197"/>
              <a:ext cx="1203321" cy="1021208"/>
              <a:chOff x="3906167" y="3324390"/>
              <a:chExt cx="1671281" cy="1418344"/>
            </a:xfrm>
            <a:solidFill>
              <a:srgbClr val="93D2FE"/>
            </a:solidFill>
          </p:grpSpPr>
          <p:sp>
            <p:nvSpPr>
              <p:cNvPr id="194" name="Oval 859">
                <a:extLst>
                  <a:ext uri="{FF2B5EF4-FFF2-40B4-BE49-F238E27FC236}">
                    <a16:creationId xmlns:a16="http://schemas.microsoft.com/office/drawing/2014/main" id="{ACF4AD1F-CC3E-4246-8737-E962C1D7230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5" name="Oval 861">
                <a:extLst>
                  <a:ext uri="{FF2B5EF4-FFF2-40B4-BE49-F238E27FC236}">
                    <a16:creationId xmlns:a16="http://schemas.microsoft.com/office/drawing/2014/main" id="{61F2AC45-DC1E-6E49-9DE6-489E76E99E7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Oval 862">
                <a:extLst>
                  <a:ext uri="{FF2B5EF4-FFF2-40B4-BE49-F238E27FC236}">
                    <a16:creationId xmlns:a16="http://schemas.microsoft.com/office/drawing/2014/main" id="{BE1F96ED-225D-A245-A945-C2F11F911B8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7" name="Oval 863">
                <a:extLst>
                  <a:ext uri="{FF2B5EF4-FFF2-40B4-BE49-F238E27FC236}">
                    <a16:creationId xmlns:a16="http://schemas.microsoft.com/office/drawing/2014/main" id="{58F33915-98DD-174E-ADD4-DAC4004AEA8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8" name="Oval 863">
                <a:extLst>
                  <a:ext uri="{FF2B5EF4-FFF2-40B4-BE49-F238E27FC236}">
                    <a16:creationId xmlns:a16="http://schemas.microsoft.com/office/drawing/2014/main" id="{07407990-6E35-4E4E-9755-E346D0DEEBF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99" name="Group 198">
                <a:extLst>
                  <a:ext uri="{FF2B5EF4-FFF2-40B4-BE49-F238E27FC236}">
                    <a16:creationId xmlns:a16="http://schemas.microsoft.com/office/drawing/2014/main" id="{AB77D184-629D-6743-98CD-5E510C3A9CD5}"/>
                  </a:ext>
                </a:extLst>
              </p:cNvPr>
              <p:cNvGrpSpPr/>
              <p:nvPr/>
            </p:nvGrpSpPr>
            <p:grpSpPr>
              <a:xfrm>
                <a:off x="3906167" y="4047050"/>
                <a:ext cx="1671281" cy="539042"/>
                <a:chOff x="1320274" y="4580303"/>
                <a:chExt cx="1671281" cy="467246"/>
              </a:xfrm>
              <a:grpFill/>
            </p:grpSpPr>
            <p:sp>
              <p:nvSpPr>
                <p:cNvPr id="214" name="Freeform 860">
                  <a:extLst>
                    <a:ext uri="{FF2B5EF4-FFF2-40B4-BE49-F238E27FC236}">
                      <a16:creationId xmlns:a16="http://schemas.microsoft.com/office/drawing/2014/main" id="{AA49223E-02E2-DF49-9B83-563C1168983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5" name="Rectangle 864">
                  <a:extLst>
                    <a:ext uri="{FF2B5EF4-FFF2-40B4-BE49-F238E27FC236}">
                      <a16:creationId xmlns:a16="http://schemas.microsoft.com/office/drawing/2014/main" id="{5C9EF128-ED7E-894F-9463-E07E4A17E5C7}"/>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16" name="Freeform 865">
                  <a:extLst>
                    <a:ext uri="{FF2B5EF4-FFF2-40B4-BE49-F238E27FC236}">
                      <a16:creationId xmlns:a16="http://schemas.microsoft.com/office/drawing/2014/main" id="{3168603C-9C53-974A-A5E4-30EDFEE5A99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7" name="Freeform 866">
                  <a:extLst>
                    <a:ext uri="{FF2B5EF4-FFF2-40B4-BE49-F238E27FC236}">
                      <a16:creationId xmlns:a16="http://schemas.microsoft.com/office/drawing/2014/main" id="{2EE8ACDA-ABE8-A842-9CC8-17F6D707CE8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00" name="Group 199">
                <a:extLst>
                  <a:ext uri="{FF2B5EF4-FFF2-40B4-BE49-F238E27FC236}">
                    <a16:creationId xmlns:a16="http://schemas.microsoft.com/office/drawing/2014/main" id="{BF3942CF-C90E-B54E-925F-6F340B7CB636}"/>
                  </a:ext>
                </a:extLst>
              </p:cNvPr>
              <p:cNvGrpSpPr/>
              <p:nvPr/>
            </p:nvGrpSpPr>
            <p:grpSpPr>
              <a:xfrm>
                <a:off x="4596370" y="3324390"/>
                <a:ext cx="552654" cy="1188720"/>
                <a:chOff x="1823226" y="3235632"/>
                <a:chExt cx="552654" cy="1188720"/>
              </a:xfrm>
              <a:grpFill/>
            </p:grpSpPr>
            <p:sp>
              <p:nvSpPr>
                <p:cNvPr id="201" name="Oval 878">
                  <a:extLst>
                    <a:ext uri="{FF2B5EF4-FFF2-40B4-BE49-F238E27FC236}">
                      <a16:creationId xmlns:a16="http://schemas.microsoft.com/office/drawing/2014/main" id="{E1E7EC8B-9447-1D49-A80F-6ABBA2FD63D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2" name="Rectangle 880">
                  <a:extLst>
                    <a:ext uri="{FF2B5EF4-FFF2-40B4-BE49-F238E27FC236}">
                      <a16:creationId xmlns:a16="http://schemas.microsoft.com/office/drawing/2014/main" id="{F30DF348-AACD-4A4C-9CC3-C964211C1B3B}"/>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03" name="Oval 878">
                  <a:extLst>
                    <a:ext uri="{FF2B5EF4-FFF2-40B4-BE49-F238E27FC236}">
                      <a16:creationId xmlns:a16="http://schemas.microsoft.com/office/drawing/2014/main" id="{D9F32FE2-09B6-A241-B732-EA35154CF31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4" name="Line 881">
                  <a:extLst>
                    <a:ext uri="{FF2B5EF4-FFF2-40B4-BE49-F238E27FC236}">
                      <a16:creationId xmlns:a16="http://schemas.microsoft.com/office/drawing/2014/main" id="{0C2E4AB3-CB11-FC4A-8E67-D12F75D3930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05" name="Line 882">
                  <a:extLst>
                    <a:ext uri="{FF2B5EF4-FFF2-40B4-BE49-F238E27FC236}">
                      <a16:creationId xmlns:a16="http://schemas.microsoft.com/office/drawing/2014/main" id="{FE477312-DED6-CE40-BD90-93801193A6F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06" name="Rectangle 880">
                  <a:extLst>
                    <a:ext uri="{FF2B5EF4-FFF2-40B4-BE49-F238E27FC236}">
                      <a16:creationId xmlns:a16="http://schemas.microsoft.com/office/drawing/2014/main" id="{3E3E2B22-21D7-164F-B11F-938DC9A45B9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07" name="Oval 878">
                  <a:extLst>
                    <a:ext uri="{FF2B5EF4-FFF2-40B4-BE49-F238E27FC236}">
                      <a16:creationId xmlns:a16="http://schemas.microsoft.com/office/drawing/2014/main" id="{E17BA682-80D0-3645-BB9D-7C852AC2C58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8" name="Line 882">
                  <a:extLst>
                    <a:ext uri="{FF2B5EF4-FFF2-40B4-BE49-F238E27FC236}">
                      <a16:creationId xmlns:a16="http://schemas.microsoft.com/office/drawing/2014/main" id="{3CB6E73B-BC91-8F4A-B09C-570FE3B8B28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09" name="Line 882">
                  <a:extLst>
                    <a:ext uri="{FF2B5EF4-FFF2-40B4-BE49-F238E27FC236}">
                      <a16:creationId xmlns:a16="http://schemas.microsoft.com/office/drawing/2014/main" id="{55498076-A9A3-CD42-BEAE-F59201B3397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0" name="Line 884">
                  <a:extLst>
                    <a:ext uri="{FF2B5EF4-FFF2-40B4-BE49-F238E27FC236}">
                      <a16:creationId xmlns:a16="http://schemas.microsoft.com/office/drawing/2014/main" id="{4AE17D71-FA1A-B644-9491-811E9C26DEF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11" name="Oval 885">
                  <a:extLst>
                    <a:ext uri="{FF2B5EF4-FFF2-40B4-BE49-F238E27FC236}">
                      <a16:creationId xmlns:a16="http://schemas.microsoft.com/office/drawing/2014/main" id="{9D1DA8C3-2196-264F-870B-2D5F234CE9B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Line 881">
                  <a:extLst>
                    <a:ext uri="{FF2B5EF4-FFF2-40B4-BE49-F238E27FC236}">
                      <a16:creationId xmlns:a16="http://schemas.microsoft.com/office/drawing/2014/main" id="{F06A0945-FDA5-6948-9B1E-97FC8F1A15B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3" name="Line 882">
                  <a:extLst>
                    <a:ext uri="{FF2B5EF4-FFF2-40B4-BE49-F238E27FC236}">
                      <a16:creationId xmlns:a16="http://schemas.microsoft.com/office/drawing/2014/main" id="{16A65356-F01A-F24D-831C-4D84BD71AEE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1" name="Group 160">
              <a:extLst>
                <a:ext uri="{FF2B5EF4-FFF2-40B4-BE49-F238E27FC236}">
                  <a16:creationId xmlns:a16="http://schemas.microsoft.com/office/drawing/2014/main" id="{89B542A3-CB3F-1B4E-866C-BFA14F1FD91F}"/>
                </a:ext>
              </a:extLst>
            </p:cNvPr>
            <p:cNvGrpSpPr/>
            <p:nvPr/>
          </p:nvGrpSpPr>
          <p:grpSpPr>
            <a:xfrm>
              <a:off x="4272198" y="3826579"/>
              <a:ext cx="538242" cy="343668"/>
              <a:chOff x="1012668" y="989071"/>
              <a:chExt cx="747559" cy="477316"/>
            </a:xfrm>
          </p:grpSpPr>
          <p:sp>
            <p:nvSpPr>
              <p:cNvPr id="191" name="Line 853">
                <a:extLst>
                  <a:ext uri="{FF2B5EF4-FFF2-40B4-BE49-F238E27FC236}">
                    <a16:creationId xmlns:a16="http://schemas.microsoft.com/office/drawing/2014/main" id="{622B411F-B979-1C4C-94C6-DD2B9905E89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92" name="Rectangle 873">
                <a:extLst>
                  <a:ext uri="{FF2B5EF4-FFF2-40B4-BE49-F238E27FC236}">
                    <a16:creationId xmlns:a16="http://schemas.microsoft.com/office/drawing/2014/main" id="{D4892E49-FBB7-7E4A-A0FD-038FD646360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93" name="Freeform 875">
                <a:extLst>
                  <a:ext uri="{FF2B5EF4-FFF2-40B4-BE49-F238E27FC236}">
                    <a16:creationId xmlns:a16="http://schemas.microsoft.com/office/drawing/2014/main" id="{6206CAB7-2DBB-4648-BA79-385ED52ACC3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62" name="Group 161">
              <a:extLst>
                <a:ext uri="{FF2B5EF4-FFF2-40B4-BE49-F238E27FC236}">
                  <a16:creationId xmlns:a16="http://schemas.microsoft.com/office/drawing/2014/main" id="{67D58C2A-7035-3849-8E55-CC80065913F7}"/>
                </a:ext>
              </a:extLst>
            </p:cNvPr>
            <p:cNvGrpSpPr/>
            <p:nvPr/>
          </p:nvGrpSpPr>
          <p:grpSpPr>
            <a:xfrm>
              <a:off x="7016664" y="2938828"/>
              <a:ext cx="1203321" cy="1021208"/>
              <a:chOff x="3906167" y="3324390"/>
              <a:chExt cx="1671281" cy="1418344"/>
            </a:xfrm>
            <a:solidFill>
              <a:srgbClr val="93D2FE"/>
            </a:solidFill>
          </p:grpSpPr>
          <p:sp>
            <p:nvSpPr>
              <p:cNvPr id="167" name="Oval 859">
                <a:extLst>
                  <a:ext uri="{FF2B5EF4-FFF2-40B4-BE49-F238E27FC236}">
                    <a16:creationId xmlns:a16="http://schemas.microsoft.com/office/drawing/2014/main" id="{53532AAE-8FD5-B64C-8C62-BFBAD73EF38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8" name="Oval 861">
                <a:extLst>
                  <a:ext uri="{FF2B5EF4-FFF2-40B4-BE49-F238E27FC236}">
                    <a16:creationId xmlns:a16="http://schemas.microsoft.com/office/drawing/2014/main" id="{A509677A-561F-A244-A6C5-8372BBCF1A1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9" name="Oval 862">
                <a:extLst>
                  <a:ext uri="{FF2B5EF4-FFF2-40B4-BE49-F238E27FC236}">
                    <a16:creationId xmlns:a16="http://schemas.microsoft.com/office/drawing/2014/main" id="{D1728EA4-2A62-2646-9130-4BE569F48A9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0" name="Oval 863">
                <a:extLst>
                  <a:ext uri="{FF2B5EF4-FFF2-40B4-BE49-F238E27FC236}">
                    <a16:creationId xmlns:a16="http://schemas.microsoft.com/office/drawing/2014/main" id="{2D93F649-F237-4642-8C51-1FF981AEC42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1" name="Oval 863">
                <a:extLst>
                  <a:ext uri="{FF2B5EF4-FFF2-40B4-BE49-F238E27FC236}">
                    <a16:creationId xmlns:a16="http://schemas.microsoft.com/office/drawing/2014/main" id="{FF8B9F22-6ABC-1946-A148-9A17DDA1497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2" name="Group 171">
                <a:extLst>
                  <a:ext uri="{FF2B5EF4-FFF2-40B4-BE49-F238E27FC236}">
                    <a16:creationId xmlns:a16="http://schemas.microsoft.com/office/drawing/2014/main" id="{D0DB0051-0CE5-004E-8963-4FD8E530D9AD}"/>
                  </a:ext>
                </a:extLst>
              </p:cNvPr>
              <p:cNvGrpSpPr/>
              <p:nvPr/>
            </p:nvGrpSpPr>
            <p:grpSpPr>
              <a:xfrm>
                <a:off x="3906167" y="4047050"/>
                <a:ext cx="1671281" cy="539042"/>
                <a:chOff x="1320274" y="4580303"/>
                <a:chExt cx="1671281" cy="467246"/>
              </a:xfrm>
              <a:grpFill/>
            </p:grpSpPr>
            <p:sp>
              <p:nvSpPr>
                <p:cNvPr id="187" name="Freeform 860">
                  <a:extLst>
                    <a:ext uri="{FF2B5EF4-FFF2-40B4-BE49-F238E27FC236}">
                      <a16:creationId xmlns:a16="http://schemas.microsoft.com/office/drawing/2014/main" id="{3EA9927E-7A17-C24E-B55A-90C5806775A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8" name="Rectangle 864">
                  <a:extLst>
                    <a:ext uri="{FF2B5EF4-FFF2-40B4-BE49-F238E27FC236}">
                      <a16:creationId xmlns:a16="http://schemas.microsoft.com/office/drawing/2014/main" id="{0D53156B-8753-764A-A8F4-9E7533603C1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89" name="Freeform 865">
                  <a:extLst>
                    <a:ext uri="{FF2B5EF4-FFF2-40B4-BE49-F238E27FC236}">
                      <a16:creationId xmlns:a16="http://schemas.microsoft.com/office/drawing/2014/main" id="{AF1377B3-2D33-FF4B-B39E-37FB57591D5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0" name="Freeform 866">
                  <a:extLst>
                    <a:ext uri="{FF2B5EF4-FFF2-40B4-BE49-F238E27FC236}">
                      <a16:creationId xmlns:a16="http://schemas.microsoft.com/office/drawing/2014/main" id="{03596FA6-3569-094E-BB54-225EF2265D2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3" name="Group 172">
                <a:extLst>
                  <a:ext uri="{FF2B5EF4-FFF2-40B4-BE49-F238E27FC236}">
                    <a16:creationId xmlns:a16="http://schemas.microsoft.com/office/drawing/2014/main" id="{E89F226F-0107-5B49-8875-38A6C7AA66EC}"/>
                  </a:ext>
                </a:extLst>
              </p:cNvPr>
              <p:cNvGrpSpPr/>
              <p:nvPr/>
            </p:nvGrpSpPr>
            <p:grpSpPr>
              <a:xfrm>
                <a:off x="4596370" y="3324390"/>
                <a:ext cx="552654" cy="1188720"/>
                <a:chOff x="1823226" y="3235632"/>
                <a:chExt cx="552654" cy="1188720"/>
              </a:xfrm>
              <a:grpFill/>
            </p:grpSpPr>
            <p:sp>
              <p:nvSpPr>
                <p:cNvPr id="174" name="Oval 878">
                  <a:extLst>
                    <a:ext uri="{FF2B5EF4-FFF2-40B4-BE49-F238E27FC236}">
                      <a16:creationId xmlns:a16="http://schemas.microsoft.com/office/drawing/2014/main" id="{07AECC4F-8057-2F40-BDF8-BA04BCD5811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Rectangle 880">
                  <a:extLst>
                    <a:ext uri="{FF2B5EF4-FFF2-40B4-BE49-F238E27FC236}">
                      <a16:creationId xmlns:a16="http://schemas.microsoft.com/office/drawing/2014/main" id="{66FE6CF1-62B0-CC4B-B4E2-0E78011580F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6" name="Oval 878">
                  <a:extLst>
                    <a:ext uri="{FF2B5EF4-FFF2-40B4-BE49-F238E27FC236}">
                      <a16:creationId xmlns:a16="http://schemas.microsoft.com/office/drawing/2014/main" id="{5800488E-8338-BB4C-8FD7-6C81F04475C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7" name="Line 881">
                  <a:extLst>
                    <a:ext uri="{FF2B5EF4-FFF2-40B4-BE49-F238E27FC236}">
                      <a16:creationId xmlns:a16="http://schemas.microsoft.com/office/drawing/2014/main" id="{9A1C23E3-16D3-5943-9B82-0335221E2E1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8" name="Line 882">
                  <a:extLst>
                    <a:ext uri="{FF2B5EF4-FFF2-40B4-BE49-F238E27FC236}">
                      <a16:creationId xmlns:a16="http://schemas.microsoft.com/office/drawing/2014/main" id="{07D6A893-1227-3841-8764-0FB456750F6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5ADD7110-7E68-D84D-A861-596C046664A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EECAD818-EF64-364A-B403-DDD327D5E2F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2">
                  <a:extLst>
                    <a:ext uri="{FF2B5EF4-FFF2-40B4-BE49-F238E27FC236}">
                      <a16:creationId xmlns:a16="http://schemas.microsoft.com/office/drawing/2014/main" id="{4E1E5A68-3E6A-5A4B-8A17-A636469A7DD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5BE46963-83F4-5344-87AE-96942D9F90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3" name="Line 884">
                  <a:extLst>
                    <a:ext uri="{FF2B5EF4-FFF2-40B4-BE49-F238E27FC236}">
                      <a16:creationId xmlns:a16="http://schemas.microsoft.com/office/drawing/2014/main" id="{3E154BB8-C54A-2B43-AEA8-CE6146561B0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84" name="Oval 885">
                  <a:extLst>
                    <a:ext uri="{FF2B5EF4-FFF2-40B4-BE49-F238E27FC236}">
                      <a16:creationId xmlns:a16="http://schemas.microsoft.com/office/drawing/2014/main" id="{21F68DA7-A083-284A-B6BE-065F5446677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1">
                  <a:extLst>
                    <a:ext uri="{FF2B5EF4-FFF2-40B4-BE49-F238E27FC236}">
                      <a16:creationId xmlns:a16="http://schemas.microsoft.com/office/drawing/2014/main" id="{4FD8A694-C5B4-2C49-9576-9B7649A783D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0A8139D3-A6CF-1447-A2A1-EAB9E85848E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3" name="Group 162">
              <a:extLst>
                <a:ext uri="{FF2B5EF4-FFF2-40B4-BE49-F238E27FC236}">
                  <a16:creationId xmlns:a16="http://schemas.microsoft.com/office/drawing/2014/main" id="{A143C039-6797-F749-807B-E99A3CA09B46}"/>
                </a:ext>
              </a:extLst>
            </p:cNvPr>
            <p:cNvGrpSpPr/>
            <p:nvPr/>
          </p:nvGrpSpPr>
          <p:grpSpPr>
            <a:xfrm>
              <a:off x="6397985" y="3842210"/>
              <a:ext cx="538242" cy="343668"/>
              <a:chOff x="1012668" y="989071"/>
              <a:chExt cx="747559" cy="477316"/>
            </a:xfrm>
          </p:grpSpPr>
          <p:sp>
            <p:nvSpPr>
              <p:cNvPr id="164" name="Line 853">
                <a:extLst>
                  <a:ext uri="{FF2B5EF4-FFF2-40B4-BE49-F238E27FC236}">
                    <a16:creationId xmlns:a16="http://schemas.microsoft.com/office/drawing/2014/main" id="{890BECC2-F44F-2E42-8E81-F1F1DE7ED8B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65" name="Rectangle 873">
                <a:extLst>
                  <a:ext uri="{FF2B5EF4-FFF2-40B4-BE49-F238E27FC236}">
                    <a16:creationId xmlns:a16="http://schemas.microsoft.com/office/drawing/2014/main" id="{26250162-09CA-484A-9450-26C48C7DCC0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166" name="Freeform 875">
                <a:extLst>
                  <a:ext uri="{FF2B5EF4-FFF2-40B4-BE49-F238E27FC236}">
                    <a16:creationId xmlns:a16="http://schemas.microsoft.com/office/drawing/2014/main" id="{AB44D4E1-3848-8E40-9E68-B9B4B9C65EA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4" name="Date Placeholder 3">
            <a:extLst>
              <a:ext uri="{FF2B5EF4-FFF2-40B4-BE49-F238E27FC236}">
                <a16:creationId xmlns:a16="http://schemas.microsoft.com/office/drawing/2014/main" id="{5D6FFF7B-83A7-5C4E-9640-845AEECC513C}"/>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0851946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b="1" dirty="0">
                <a:solidFill>
                  <a:schemeClr val="accent1"/>
                </a:solidFill>
              </a:rPr>
              <a:t>2.5 </a:t>
            </a:r>
            <a:r>
              <a:rPr lang="en-US" b="1" i="1" dirty="0">
                <a:solidFill>
                  <a:schemeClr val="accent1"/>
                </a:solidFill>
              </a:rPr>
              <a:t>Plan-space search</a:t>
            </a:r>
          </a:p>
          <a:p>
            <a:pPr lvl="1"/>
            <a:r>
              <a:rPr lang="en-US" dirty="0">
                <a:solidFill>
                  <a:schemeClr val="accent1"/>
                </a:solidFill>
              </a:rPr>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130</a:t>
            </a:fld>
            <a:endParaRPr lang="en-GB"/>
          </a:p>
        </p:txBody>
      </p:sp>
      <p:sp>
        <p:nvSpPr>
          <p:cNvPr id="5" name="Date Placeholder 4">
            <a:extLst>
              <a:ext uri="{FF2B5EF4-FFF2-40B4-BE49-F238E27FC236}">
                <a16:creationId xmlns:a16="http://schemas.microsoft.com/office/drawing/2014/main" id="{5ADBB859-E440-5849-9766-74B6830DA9D3}"/>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4075751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Plan-Space Search</a:t>
            </a:r>
          </a:p>
        </p:txBody>
      </p:sp>
      <p:sp>
        <p:nvSpPr>
          <p:cNvPr id="3" name="Content Placeholder 2"/>
          <p:cNvSpPr>
            <a:spLocks noGrp="1"/>
          </p:cNvSpPr>
          <p:nvPr>
            <p:ph idx="1"/>
          </p:nvPr>
        </p:nvSpPr>
        <p:spPr/>
        <p:txBody>
          <a:bodyPr>
            <a:normAutofit/>
          </a:bodyPr>
          <a:lstStyle/>
          <a:p>
            <a:r>
              <a:rPr lang="en-US" dirty="0"/>
              <a:t>Formulate planning as a constraint satisfaction problem</a:t>
            </a:r>
          </a:p>
          <a:p>
            <a:pPr lvl="1"/>
            <a:r>
              <a:rPr lang="en-US" dirty="0"/>
              <a:t>Use constraint-satisfaction techniques to produce solutions that are more flexible than ordinary plans </a:t>
            </a:r>
          </a:p>
          <a:p>
            <a:pPr lvl="2"/>
            <a:r>
              <a:rPr lang="en-US" dirty="0"/>
              <a:t>E.g., plans in which the actions are partially ordered</a:t>
            </a:r>
          </a:p>
          <a:p>
            <a:pPr lvl="2"/>
            <a:r>
              <a:rPr lang="en-US" dirty="0"/>
              <a:t>Postpone ordering decisions until the plan is being executed</a:t>
            </a:r>
          </a:p>
          <a:p>
            <a:pPr lvl="3"/>
            <a:r>
              <a:rPr lang="en-US" dirty="0"/>
              <a:t>The actor may have a better idea about which ordering is best</a:t>
            </a:r>
          </a:p>
          <a:p>
            <a:r>
              <a:rPr lang="en-US" dirty="0"/>
              <a:t>First step toward temporal planning (Chapter 4 in book)</a:t>
            </a:r>
          </a:p>
          <a:p>
            <a:endParaRPr lang="en-US" dirty="0"/>
          </a:p>
          <a:p>
            <a:r>
              <a:rPr lang="en-US" dirty="0"/>
              <a:t>Basic idea:</a:t>
            </a:r>
          </a:p>
          <a:p>
            <a:pPr lvl="1">
              <a:lnSpc>
                <a:spcPct val="90000"/>
              </a:lnSpc>
            </a:pPr>
            <a:r>
              <a:rPr lang="en-US" dirty="0"/>
              <a:t>Backward search from the goal</a:t>
            </a:r>
          </a:p>
          <a:p>
            <a:pPr lvl="1">
              <a:lnSpc>
                <a:spcPct val="90000"/>
              </a:lnSpc>
            </a:pPr>
            <a:r>
              <a:rPr lang="en-US" dirty="0"/>
              <a:t>Each node of the search space is a </a:t>
            </a:r>
            <a:r>
              <a:rPr lang="en-US" dirty="0">
                <a:solidFill>
                  <a:schemeClr val="accent1"/>
                </a:solidFill>
              </a:rPr>
              <a:t>partial plan </a:t>
            </a:r>
            <a:r>
              <a:rPr lang="en-US" dirty="0"/>
              <a:t>that contains </a:t>
            </a:r>
            <a:r>
              <a:rPr lang="en-US" dirty="0">
                <a:solidFill>
                  <a:srgbClr val="FFC000"/>
                </a:solidFill>
              </a:rPr>
              <a:t>flaws</a:t>
            </a:r>
          </a:p>
          <a:p>
            <a:pPr lvl="2">
              <a:lnSpc>
                <a:spcPct val="90000"/>
              </a:lnSpc>
            </a:pPr>
            <a:r>
              <a:rPr lang="en-US" dirty="0"/>
              <a:t>Remove the flaws by making </a:t>
            </a:r>
            <a:r>
              <a:rPr lang="en-US" dirty="0">
                <a:solidFill>
                  <a:schemeClr val="accent1"/>
                </a:solidFill>
              </a:rPr>
              <a:t>refinements</a:t>
            </a:r>
          </a:p>
          <a:p>
            <a:pPr lvl="1">
              <a:lnSpc>
                <a:spcPct val="90000"/>
              </a:lnSpc>
            </a:pPr>
            <a:r>
              <a:rPr lang="en-US" dirty="0"/>
              <a:t>If successful, we will get a </a:t>
            </a:r>
            <a:r>
              <a:rPr lang="en-US" dirty="0">
                <a:solidFill>
                  <a:schemeClr val="accent1"/>
                </a:solidFill>
              </a:rPr>
              <a:t>partially ordered </a:t>
            </a:r>
            <a:r>
              <a:rPr lang="en-US" dirty="0"/>
              <a:t>solution</a:t>
            </a:r>
          </a:p>
        </p:txBody>
      </p:sp>
      <p:sp>
        <p:nvSpPr>
          <p:cNvPr id="4" name="Slide Number Placeholder 3">
            <a:extLst>
              <a:ext uri="{FF2B5EF4-FFF2-40B4-BE49-F238E27FC236}">
                <a16:creationId xmlns:a16="http://schemas.microsoft.com/office/drawing/2014/main" id="{6F328731-DC68-FE4E-85CE-47A83D4BED9F}"/>
              </a:ext>
            </a:extLst>
          </p:cNvPr>
          <p:cNvSpPr>
            <a:spLocks noGrp="1"/>
          </p:cNvSpPr>
          <p:nvPr>
            <p:ph type="sldNum" sz="quarter" idx="12"/>
          </p:nvPr>
        </p:nvSpPr>
        <p:spPr/>
        <p:txBody>
          <a:bodyPr/>
          <a:lstStyle/>
          <a:p>
            <a:fld id="{67C9959E-8E6B-B04C-9955-EA096F41CA7A}" type="slidenum">
              <a:rPr lang="en-GB" smtClean="0"/>
              <a:t>131</a:t>
            </a:fld>
            <a:endParaRPr lang="en-GB"/>
          </a:p>
        </p:txBody>
      </p:sp>
      <p:sp>
        <p:nvSpPr>
          <p:cNvPr id="5" name="Date Placeholder 4">
            <a:extLst>
              <a:ext uri="{FF2B5EF4-FFF2-40B4-BE49-F238E27FC236}">
                <a16:creationId xmlns:a16="http://schemas.microsoft.com/office/drawing/2014/main" id="{AE8BC4E2-74CC-BC4B-9EC3-E96D7C5119CF}"/>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2021995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title"/>
          </p:nvPr>
        </p:nvSpPr>
        <p:spPr>
          <a:noFill/>
        </p:spPr>
        <p:txBody>
          <a:bodyPr>
            <a:normAutofit/>
          </a:bodyPr>
          <a:lstStyle/>
          <a:p>
            <a:pPr eaLnBrk="1" hangingPunct="1"/>
            <a:r>
              <a:rPr lang="en-US" dirty="0"/>
              <a:t>Definitions</a:t>
            </a:r>
          </a:p>
        </p:txBody>
      </p:sp>
      <mc:AlternateContent xmlns:mc="http://schemas.openxmlformats.org/markup-compatibility/2006" xmlns:a14="http://schemas.microsoft.com/office/drawing/2010/main">
        <mc:Choice Requires="a14">
          <p:sp>
            <p:nvSpPr>
              <p:cNvPr id="10242" name="Rectangle 14"/>
              <p:cNvSpPr>
                <a:spLocks noGrp="1" noChangeArrowheads="1"/>
              </p:cNvSpPr>
              <p:nvPr>
                <p:ph idx="1"/>
              </p:nvPr>
            </p:nvSpPr>
            <p:spPr>
              <a:xfrm>
                <a:off x="360000" y="1729945"/>
                <a:ext cx="8425225" cy="4478916"/>
              </a:xfrm>
            </p:spPr>
            <p:txBody>
              <a:bodyPr>
                <a:normAutofit lnSpcReduction="10000"/>
              </a:bodyPr>
              <a:lstStyle/>
              <a:p>
                <a:pPr eaLnBrk="1" hangingPunct="1">
                  <a:lnSpc>
                    <a:spcPct val="90000"/>
                  </a:lnSpc>
                </a:pPr>
                <a:r>
                  <a:rPr lang="en-US" dirty="0">
                    <a:solidFill>
                      <a:schemeClr val="accent1"/>
                    </a:solidFill>
                  </a:rPr>
                  <a:t>Partially ordered plan</a:t>
                </a:r>
              </a:p>
              <a:p>
                <a:pPr lvl="1" eaLnBrk="1" hangingPunct="1">
                  <a:lnSpc>
                    <a:spcPct val="90000"/>
                  </a:lnSpc>
                </a:pPr>
                <a:r>
                  <a:rPr lang="en-US" dirty="0"/>
                  <a:t>Partially ordered set of nodes</a:t>
                </a:r>
              </a:p>
              <a:p>
                <a:pPr lvl="1" eaLnBrk="1" hangingPunct="1">
                  <a:lnSpc>
                    <a:spcPct val="90000"/>
                  </a:lnSpc>
                </a:pPr>
                <a:r>
                  <a:rPr lang="en-US" dirty="0"/>
                  <a:t>Each node contains an action</a:t>
                </a:r>
              </a:p>
              <a:p>
                <a:pPr eaLnBrk="1" hangingPunct="1">
                  <a:lnSpc>
                    <a:spcPct val="90000"/>
                  </a:lnSpc>
                </a:pPr>
                <a:r>
                  <a:rPr lang="en-US" dirty="0">
                    <a:solidFill>
                      <a:schemeClr val="accent1"/>
                    </a:solidFill>
                  </a:rPr>
                  <a:t>Partially ordered solution</a:t>
                </a:r>
              </a:p>
              <a:p>
                <a:pPr lvl="1" eaLnBrk="1" hangingPunct="1">
                  <a:lnSpc>
                    <a:spcPct val="90000"/>
                  </a:lnSpc>
                </a:pPr>
                <a:r>
                  <a:rPr lang="en-US" dirty="0"/>
                  <a:t>Partially ordered plan </a:t>
                </a:r>
                <a14:m>
                  <m:oMath xmlns:m="http://schemas.openxmlformats.org/officeDocument/2006/math">
                    <m:r>
                      <a:rPr lang="en-US" i="1" dirty="0" smtClean="0">
                        <a:latin typeface="Cambria Math" panose="02040503050406030204" pitchFamily="18" charset="0"/>
                      </a:rPr>
                      <m:t>𝜋</m:t>
                    </m:r>
                  </m:oMath>
                </a14:m>
                <a:r>
                  <a:rPr lang="en-US" i="1" dirty="0"/>
                  <a:t> </a:t>
                </a:r>
                <a:r>
                  <a:rPr lang="en-US" dirty="0"/>
                  <a:t>such that</a:t>
                </a:r>
                <a:br>
                  <a:rPr lang="en-US" dirty="0"/>
                </a:br>
                <a:r>
                  <a:rPr lang="en-US" dirty="0"/>
                  <a:t>every total ordering of </a:t>
                </a:r>
                <a14:m>
                  <m:oMath xmlns:m="http://schemas.openxmlformats.org/officeDocument/2006/math">
                    <m:r>
                      <a:rPr lang="en-US" i="1" dirty="0" smtClean="0">
                        <a:latin typeface="Cambria Math" panose="02040503050406030204" pitchFamily="18" charset="0"/>
                      </a:rPr>
                      <m:t>𝜋</m:t>
                    </m:r>
                  </m:oMath>
                </a14:m>
                <a:r>
                  <a:rPr lang="en-US" dirty="0"/>
                  <a:t> is a solution</a:t>
                </a:r>
              </a:p>
              <a:p>
                <a:pPr eaLnBrk="1" hangingPunct="1">
                  <a:lnSpc>
                    <a:spcPct val="90000"/>
                  </a:lnSpc>
                </a:pPr>
                <a:r>
                  <a:rPr lang="en-US" dirty="0">
                    <a:solidFill>
                      <a:schemeClr val="accent1"/>
                    </a:solidFill>
                  </a:rPr>
                  <a:t>Partial plan</a:t>
                </a:r>
              </a:p>
              <a:p>
                <a:pPr lvl="1" eaLnBrk="1" hangingPunct="1">
                  <a:lnSpc>
                    <a:spcPct val="90000"/>
                  </a:lnSpc>
                </a:pPr>
                <a:r>
                  <a:rPr lang="en-US" dirty="0"/>
                  <a:t>Partially ordered set of nodes that</a:t>
                </a:r>
                <a:br>
                  <a:rPr lang="en-US" dirty="0"/>
                </a:br>
                <a:r>
                  <a:rPr lang="en-US" dirty="0"/>
                  <a:t>contain </a:t>
                </a:r>
                <a:r>
                  <a:rPr lang="en-US" dirty="0">
                    <a:solidFill>
                      <a:schemeClr val="accent1"/>
                    </a:solidFill>
                  </a:rPr>
                  <a:t>partially instantiated </a:t>
                </a:r>
                <a:r>
                  <a:rPr lang="en-US" dirty="0"/>
                  <a:t>actions</a:t>
                </a:r>
              </a:p>
              <a:p>
                <a:pPr lvl="1" eaLnBrk="1" hangingPunct="1">
                  <a:lnSpc>
                    <a:spcPct val="90000"/>
                  </a:lnSpc>
                </a:pPr>
                <a:r>
                  <a:rPr lang="en-US" dirty="0">
                    <a:solidFill>
                      <a:schemeClr val="accent1"/>
                    </a:solidFill>
                  </a:rPr>
                  <a:t>Inequality constraints</a:t>
                </a:r>
                <a:endParaRPr lang="en-US" dirty="0"/>
              </a:p>
              <a:p>
                <a:pPr lvl="2"/>
                <a:r>
                  <a:rPr lang="en-US" dirty="0"/>
                  <a:t>e.g.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𝑥</m:t>
                    </m:r>
                  </m:oMath>
                </a14:m>
                <a:r>
                  <a:rPr lang="en-US" dirty="0"/>
                  <a:t> or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p>
              <a:p>
                <a:pPr lvl="1" eaLnBrk="1" hangingPunct="1">
                  <a:lnSpc>
                    <a:spcPct val="90000"/>
                  </a:lnSpc>
                </a:pPr>
                <a:r>
                  <a:rPr lang="en-US" dirty="0">
                    <a:solidFill>
                      <a:schemeClr val="accent1"/>
                    </a:solidFill>
                  </a:rPr>
                  <a:t>Causal links</a:t>
                </a:r>
                <a:r>
                  <a:rPr lang="en-US" dirty="0"/>
                  <a:t> (dashed arcs)</a:t>
                </a:r>
              </a:p>
              <a:p>
                <a:pPr lvl="2"/>
                <a:r>
                  <a:rPr lang="en-US" dirty="0"/>
                  <a:t>Use action </a:t>
                </a:r>
                <a14:m>
                  <m:oMath xmlns:m="http://schemas.openxmlformats.org/officeDocument/2006/math">
                    <m:r>
                      <a:rPr lang="en-US" i="1" dirty="0" smtClean="0">
                        <a:latin typeface="Cambria Math" panose="02040503050406030204" pitchFamily="18" charset="0"/>
                      </a:rPr>
                      <m:t>𝑎</m:t>
                    </m:r>
                  </m:oMath>
                </a14:m>
                <a:r>
                  <a:rPr lang="en-US" dirty="0"/>
                  <a:t> to establish </a:t>
                </a:r>
                <a:br>
                  <a:rPr lang="en-US" dirty="0"/>
                </a:br>
                <a:r>
                  <a:rPr lang="en-US" dirty="0"/>
                  <a:t>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dirty="0"/>
              </a:p>
            </p:txBody>
          </p:sp>
        </mc:Choice>
        <mc:Fallback xmlns="">
          <p:sp>
            <p:nvSpPr>
              <p:cNvPr id="10242" name="Rectangle 14"/>
              <p:cNvSpPr>
                <a:spLocks noGrp="1" noRot="1" noChangeAspect="1" noMove="1" noResize="1" noEditPoints="1" noAdjustHandles="1" noChangeArrowheads="1" noChangeShapeType="1" noTextEdit="1"/>
              </p:cNvSpPr>
              <p:nvPr>
                <p:ph idx="1"/>
              </p:nvPr>
            </p:nvSpPr>
            <p:spPr>
              <a:xfrm>
                <a:off x="360000" y="1729945"/>
                <a:ext cx="8425225" cy="4478916"/>
              </a:xfrm>
              <a:blipFill>
                <a:blip r:embed="rId3"/>
                <a:stretch>
                  <a:fillRect l="-1955" t="-339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629E173-6495-1546-A1BC-7283506451F1}"/>
              </a:ext>
            </a:extLst>
          </p:cNvPr>
          <p:cNvSpPr>
            <a:spLocks noGrp="1"/>
          </p:cNvSpPr>
          <p:nvPr>
            <p:ph type="sldNum" sz="quarter" idx="12"/>
          </p:nvPr>
        </p:nvSpPr>
        <p:spPr/>
        <p:txBody>
          <a:bodyPr/>
          <a:lstStyle/>
          <a:p>
            <a:fld id="{67C9959E-8E6B-B04C-9955-EA096F41CA7A}" type="slidenum">
              <a:rPr lang="en-GB" smtClean="0"/>
              <a:t>132</a:t>
            </a:fld>
            <a:endParaRPr lang="en-GB"/>
          </a:p>
        </p:txBody>
      </p:sp>
      <mc:AlternateContent xmlns:mc="http://schemas.openxmlformats.org/markup-compatibility/2006" xmlns:a14="http://schemas.microsoft.com/office/drawing/2010/main">
        <mc:Choice Requires="a14">
          <p:sp>
            <p:nvSpPr>
              <p:cNvPr id="10" name="Rectangle 83"/>
              <p:cNvSpPr>
                <a:spLocks noChangeArrowheads="1"/>
              </p:cNvSpPr>
              <p:nvPr/>
            </p:nvSpPr>
            <p:spPr bwMode="auto">
              <a:xfrm>
                <a:off x="5245491" y="3352730"/>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smtClean="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3,</m:t>
                          </m:r>
                          <m:r>
                            <a:rPr lang="en-US" i="1" dirty="0">
                              <a:solidFill>
                                <a:schemeClr val="bg1"/>
                              </a:solidFill>
                              <a:latin typeface="Cambria Math" panose="02040503050406030204" pitchFamily="18" charset="0"/>
                              <a:ea typeface="Calibri"/>
                              <a:cs typeface="Calibri"/>
                            </a:rPr>
                            <m:t>𝑑</m:t>
                          </m:r>
                        </m:e>
                      </m:d>
                      <m:r>
                        <a:rPr lang="en-US" i="1" baseline="-25000" dirty="0">
                          <a:solidFill>
                            <a:schemeClr val="bg1"/>
                          </a:solidFill>
                          <a:latin typeface="Cambria Math" panose="02040503050406030204" pitchFamily="18" charset="0"/>
                          <a:ea typeface="Calibri"/>
                          <a:cs typeface="Calibri"/>
                        </a:rPr>
                        <m:t> </m:t>
                      </m:r>
                    </m:oMath>
                  </m:oMathPara>
                </a14:m>
                <a:endParaRPr lang="en-US" baseline="-25000" dirty="0">
                  <a:solidFill>
                    <a:schemeClr val="bg1"/>
                  </a:solidFill>
                  <a:latin typeface="Calibri"/>
                  <a:ea typeface="Calibri"/>
                  <a:cs typeface="Calibri"/>
                </a:endParaRPr>
              </a:p>
            </p:txBody>
          </p:sp>
        </mc:Choice>
        <mc:Fallback xmlns="">
          <p:sp>
            <p:nvSpPr>
              <p:cNvPr id="10" name="Rectangle 83"/>
              <p:cNvSpPr>
                <a:spLocks noRot="1" noChangeAspect="1" noMove="1" noResize="1" noEditPoints="1" noAdjustHandles="1" noChangeArrowheads="1" noChangeShapeType="1" noTextEdit="1"/>
              </p:cNvSpPr>
              <p:nvPr/>
            </p:nvSpPr>
            <p:spPr bwMode="auto">
              <a:xfrm>
                <a:off x="5245491" y="3352730"/>
                <a:ext cx="1560107" cy="362984"/>
              </a:xfrm>
              <a:prstGeom prst="rect">
                <a:avLst/>
              </a:prstGeom>
              <a:blipFill>
                <a:blip r:embed="rId4"/>
                <a:stretch>
                  <a:fillRect l="-4000" r="-800" b="-1666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 Box 92"/>
              <p:cNvSpPr txBox="1">
                <a:spLocks noChangeArrowheads="1"/>
              </p:cNvSpPr>
              <p:nvPr/>
            </p:nvSpPr>
            <p:spPr bwMode="auto">
              <a:xfrm>
                <a:off x="6905771" y="3352730"/>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smtClean="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r>
                            <a:rPr lang="en-US" sz="1800" i="1" dirty="0">
                              <a:solidFill>
                                <a:schemeClr val="bg1"/>
                              </a:solidFill>
                              <a:latin typeface="Cambria Math" panose="02040503050406030204" pitchFamily="18" charset="0"/>
                              <a:ea typeface="Calibri"/>
                              <a:cs typeface="Calibri"/>
                            </a:rPr>
                            <m:t>𝑐</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3" name="Text Box 92"/>
              <p:cNvSpPr txBox="1">
                <a:spLocks noRot="1" noChangeAspect="1" noMove="1" noResize="1" noEditPoints="1" noAdjustHandles="1" noChangeArrowheads="1" noChangeShapeType="1" noTextEdit="1"/>
              </p:cNvSpPr>
              <p:nvPr/>
            </p:nvSpPr>
            <p:spPr bwMode="auto">
              <a:xfrm>
                <a:off x="6905771" y="3352730"/>
                <a:ext cx="1529073" cy="362984"/>
              </a:xfrm>
              <a:prstGeom prst="rect">
                <a:avLst/>
              </a:prstGeom>
              <a:blipFill>
                <a:blip r:embed="rId5"/>
                <a:stretch>
                  <a:fillRect l="-4098" r="-1639" b="-1666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83"/>
              <p:cNvSpPr>
                <a:spLocks noChangeArrowheads="1"/>
              </p:cNvSpPr>
              <p:nvPr/>
            </p:nvSpPr>
            <p:spPr bwMode="auto">
              <a:xfrm>
                <a:off x="5245491" y="2667873"/>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smtClean="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𝑑</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de-DE" b="0" i="1" dirty="0" smtClean="0">
                              <a:solidFill>
                                <a:schemeClr val="bg1"/>
                              </a:solidFill>
                              <a:latin typeface="Cambria Math" panose="02040503050406030204" pitchFamily="18" charset="0"/>
                              <a:ea typeface="Calibri"/>
                              <a:cs typeface="Calibri"/>
                            </a:rPr>
                            <m:t>3</m:t>
                          </m:r>
                        </m:e>
                      </m:d>
                    </m:oMath>
                  </m:oMathPara>
                </a14:m>
                <a:endParaRPr lang="en-US" baseline="-25000" dirty="0">
                  <a:solidFill>
                    <a:schemeClr val="bg1"/>
                  </a:solidFill>
                  <a:latin typeface="Calibri"/>
                  <a:ea typeface="Calibri"/>
                  <a:cs typeface="Calibri"/>
                </a:endParaRPr>
              </a:p>
            </p:txBody>
          </p:sp>
        </mc:Choice>
        <mc:Fallback xmlns="">
          <p:sp>
            <p:nvSpPr>
              <p:cNvPr id="14" name="Rectangle 83"/>
              <p:cNvSpPr>
                <a:spLocks noRot="1" noChangeAspect="1" noMove="1" noResize="1" noEditPoints="1" noAdjustHandles="1" noChangeArrowheads="1" noChangeShapeType="1" noTextEdit="1"/>
              </p:cNvSpPr>
              <p:nvPr/>
            </p:nvSpPr>
            <p:spPr bwMode="auto">
              <a:xfrm>
                <a:off x="5245491" y="2667873"/>
                <a:ext cx="1560107" cy="362984"/>
              </a:xfrm>
              <a:prstGeom prst="rect">
                <a:avLst/>
              </a:prstGeom>
              <a:blipFill>
                <a:blip r:embed="rId6"/>
                <a:stretch>
                  <a:fillRect l="-3200" b="-16129"/>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 Box 92"/>
              <p:cNvSpPr txBox="1">
                <a:spLocks noChangeArrowheads="1"/>
              </p:cNvSpPr>
              <p:nvPr/>
            </p:nvSpPr>
            <p:spPr bwMode="auto">
              <a:xfrm>
                <a:off x="6905771" y="2658865"/>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smtClean="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𝑐</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5" name="Text Box 92"/>
              <p:cNvSpPr txBox="1">
                <a:spLocks noRot="1" noChangeAspect="1" noMove="1" noResize="1" noEditPoints="1" noAdjustHandles="1" noChangeArrowheads="1" noChangeShapeType="1" noTextEdit="1"/>
              </p:cNvSpPr>
              <p:nvPr/>
            </p:nvSpPr>
            <p:spPr bwMode="auto">
              <a:xfrm>
                <a:off x="6905771" y="2658865"/>
                <a:ext cx="1529073" cy="362984"/>
              </a:xfrm>
              <a:prstGeom prst="rect">
                <a:avLst/>
              </a:prstGeom>
              <a:blipFill>
                <a:blip r:embed="rId7"/>
                <a:stretch>
                  <a:fillRect l="-4098" r="-1639" b="-16129"/>
                </a:stretch>
              </a:blipFill>
              <a:ln w="12700">
                <a:solidFill>
                  <a:schemeClr val="tx1"/>
                </a:solidFill>
                <a:miter lim="800000"/>
                <a:headEnd/>
                <a:tailEnd/>
              </a:ln>
            </p:spPr>
            <p:txBody>
              <a:bodyPr/>
              <a:lstStyle/>
              <a:p>
                <a:r>
                  <a:rPr lang="en-GB">
                    <a:noFill/>
                  </a:rPr>
                  <a:t> </a:t>
                </a:r>
              </a:p>
            </p:txBody>
          </p:sp>
        </mc:Fallback>
      </mc:AlternateContent>
      <p:cxnSp>
        <p:nvCxnSpPr>
          <p:cNvPr id="20" name="Straight Arrow Connector 19"/>
          <p:cNvCxnSpPr>
            <a:stCxn id="14" idx="2"/>
            <a:endCxn id="10" idx="0"/>
          </p:cNvCxnSpPr>
          <p:nvPr/>
        </p:nvCxnSpPr>
        <p:spPr bwMode="auto">
          <a:xfrm>
            <a:off x="6025545" y="3030857"/>
            <a:ext cx="0" cy="321873"/>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cxnSp>
        <p:nvCxnSpPr>
          <p:cNvPr id="21" name="Straight Arrow Connector 20"/>
          <p:cNvCxnSpPr>
            <a:stCxn id="15" idx="2"/>
            <a:endCxn id="13" idx="0"/>
          </p:cNvCxnSpPr>
          <p:nvPr/>
        </p:nvCxnSpPr>
        <p:spPr bwMode="auto">
          <a:xfrm>
            <a:off x="7670308" y="3021849"/>
            <a:ext cx="0" cy="330881"/>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grpSp>
        <p:nvGrpSpPr>
          <p:cNvPr id="22" name="Group 21"/>
          <p:cNvGrpSpPr/>
          <p:nvPr/>
        </p:nvGrpSpPr>
        <p:grpSpPr>
          <a:xfrm>
            <a:off x="5491780" y="235406"/>
            <a:ext cx="2688818" cy="1950735"/>
            <a:chOff x="6181533" y="221558"/>
            <a:chExt cx="2688818" cy="1950735"/>
          </a:xfrm>
        </p:grpSpPr>
        <p:sp>
          <p:nvSpPr>
            <p:cNvPr id="23"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24"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25"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26"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28" name="Group 872"/>
            <p:cNvGrpSpPr>
              <a:grpSpLocks noChangeAspect="1"/>
            </p:cNvGrpSpPr>
            <p:nvPr/>
          </p:nvGrpSpPr>
          <p:grpSpPr bwMode="auto">
            <a:xfrm>
              <a:off x="7141600" y="854344"/>
              <a:ext cx="651502" cy="416243"/>
              <a:chOff x="331" y="406"/>
              <a:chExt cx="288" cy="144"/>
            </a:xfrm>
          </p:grpSpPr>
          <p:sp>
            <p:nvSpPr>
              <p:cNvPr id="6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6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9" name="Group 872"/>
            <p:cNvGrpSpPr>
              <a:grpSpLocks noChangeAspect="1"/>
            </p:cNvGrpSpPr>
            <p:nvPr/>
          </p:nvGrpSpPr>
          <p:grpSpPr bwMode="auto">
            <a:xfrm>
              <a:off x="7137848" y="579909"/>
              <a:ext cx="651502" cy="416243"/>
              <a:chOff x="331" y="406"/>
              <a:chExt cx="288" cy="144"/>
            </a:xfrm>
          </p:grpSpPr>
          <p:sp>
            <p:nvSpPr>
              <p:cNvPr id="5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5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30"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31" name="Group 872"/>
            <p:cNvGrpSpPr>
              <a:grpSpLocks noChangeAspect="1"/>
            </p:cNvGrpSpPr>
            <p:nvPr/>
          </p:nvGrpSpPr>
          <p:grpSpPr bwMode="auto">
            <a:xfrm>
              <a:off x="8119863" y="872355"/>
              <a:ext cx="651502" cy="416243"/>
              <a:chOff x="331" y="406"/>
              <a:chExt cx="288" cy="144"/>
            </a:xfrm>
          </p:grpSpPr>
          <p:sp>
            <p:nvSpPr>
              <p:cNvPr id="5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5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32" name="Group 872"/>
            <p:cNvGrpSpPr>
              <a:grpSpLocks noChangeAspect="1"/>
            </p:cNvGrpSpPr>
            <p:nvPr/>
          </p:nvGrpSpPr>
          <p:grpSpPr bwMode="auto">
            <a:xfrm>
              <a:off x="8116832" y="598923"/>
              <a:ext cx="651502" cy="416243"/>
              <a:chOff x="331" y="406"/>
              <a:chExt cx="288" cy="144"/>
            </a:xfrm>
          </p:grpSpPr>
          <p:sp>
            <p:nvSpPr>
              <p:cNvPr id="4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4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4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33" name="Group 32"/>
            <p:cNvGrpSpPr/>
            <p:nvPr/>
          </p:nvGrpSpPr>
          <p:grpSpPr>
            <a:xfrm>
              <a:off x="7127889" y="221558"/>
              <a:ext cx="1219200" cy="1278997"/>
              <a:chOff x="3017318" y="1024881"/>
              <a:chExt cx="1219200" cy="1278997"/>
            </a:xfrm>
          </p:grpSpPr>
          <p:grpSp>
            <p:nvGrpSpPr>
              <p:cNvPr id="34" name="Group 33"/>
              <p:cNvGrpSpPr/>
              <p:nvPr/>
            </p:nvGrpSpPr>
            <p:grpSpPr>
              <a:xfrm>
                <a:off x="3636432" y="1147233"/>
                <a:ext cx="88096" cy="1156645"/>
                <a:chOff x="3636432" y="1147233"/>
                <a:chExt cx="88096" cy="1156645"/>
              </a:xfrm>
            </p:grpSpPr>
            <p:sp>
              <p:nvSpPr>
                <p:cNvPr id="43"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44"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45"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46"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35" name="Group 883"/>
              <p:cNvGrpSpPr>
                <a:grpSpLocks/>
              </p:cNvGrpSpPr>
              <p:nvPr/>
            </p:nvGrpSpPr>
            <p:grpSpPr bwMode="auto">
              <a:xfrm>
                <a:off x="3061519" y="1101851"/>
                <a:ext cx="42359" cy="293319"/>
                <a:chOff x="960" y="251"/>
                <a:chExt cx="23" cy="141"/>
              </a:xfrm>
            </p:grpSpPr>
            <p:sp>
              <p:nvSpPr>
                <p:cNvPr id="41"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42"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36"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37"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4" name="Group 63"/>
          <p:cNvGrpSpPr/>
          <p:nvPr/>
        </p:nvGrpSpPr>
        <p:grpSpPr>
          <a:xfrm>
            <a:off x="6219033" y="4079077"/>
            <a:ext cx="1492873" cy="686656"/>
            <a:chOff x="7218904" y="6068391"/>
            <a:chExt cx="1492873" cy="686656"/>
          </a:xfrm>
        </p:grpSpPr>
        <p:grpSp>
          <p:nvGrpSpPr>
            <p:cNvPr id="65" name="Group 872"/>
            <p:cNvGrpSpPr>
              <a:grpSpLocks noChangeAspect="1"/>
            </p:cNvGrpSpPr>
            <p:nvPr/>
          </p:nvGrpSpPr>
          <p:grpSpPr bwMode="auto">
            <a:xfrm>
              <a:off x="8054800" y="6338804"/>
              <a:ext cx="651502" cy="416243"/>
              <a:chOff x="331" y="406"/>
              <a:chExt cx="288" cy="144"/>
            </a:xfrm>
          </p:grpSpPr>
          <p:sp>
            <p:nvSpPr>
              <p:cNvPr id="8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8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66" name="Group 872"/>
            <p:cNvGrpSpPr>
              <a:grpSpLocks noChangeAspect="1"/>
            </p:cNvGrpSpPr>
            <p:nvPr/>
          </p:nvGrpSpPr>
          <p:grpSpPr bwMode="auto">
            <a:xfrm>
              <a:off x="7218904" y="6335124"/>
              <a:ext cx="651502" cy="416243"/>
              <a:chOff x="331" y="406"/>
              <a:chExt cx="288" cy="144"/>
            </a:xfrm>
          </p:grpSpPr>
          <p:sp>
            <p:nvSpPr>
              <p:cNvPr id="7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7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0"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67" name="Group 872"/>
            <p:cNvGrpSpPr>
              <a:grpSpLocks noChangeAspect="1"/>
            </p:cNvGrpSpPr>
            <p:nvPr/>
          </p:nvGrpSpPr>
          <p:grpSpPr bwMode="auto">
            <a:xfrm>
              <a:off x="8060275" y="6069116"/>
              <a:ext cx="651502" cy="416243"/>
              <a:chOff x="331" y="406"/>
              <a:chExt cx="288" cy="144"/>
            </a:xfrm>
          </p:grpSpPr>
          <p:sp>
            <p:nvSpPr>
              <p:cNvPr id="7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7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68" name="Group 872"/>
            <p:cNvGrpSpPr>
              <a:grpSpLocks noChangeAspect="1"/>
            </p:cNvGrpSpPr>
            <p:nvPr/>
          </p:nvGrpSpPr>
          <p:grpSpPr bwMode="auto">
            <a:xfrm>
              <a:off x="7221943" y="6068391"/>
              <a:ext cx="651502" cy="416243"/>
              <a:chOff x="331" y="406"/>
              <a:chExt cx="288" cy="144"/>
            </a:xfrm>
          </p:grpSpPr>
          <p:sp>
            <p:nvSpPr>
              <p:cNvPr id="6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7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mc:AlternateContent xmlns:mc="http://schemas.openxmlformats.org/markup-compatibility/2006" xmlns:a14="http://schemas.microsoft.com/office/drawing/2010/main">
        <mc:Choice Requires="a14">
          <p:sp>
            <p:nvSpPr>
              <p:cNvPr id="85" name="Rectangle 84"/>
              <p:cNvSpPr/>
              <p:nvPr/>
            </p:nvSpPr>
            <p:spPr>
              <a:xfrm>
                <a:off x="7952498" y="1795168"/>
                <a:ext cx="487185" cy="369332"/>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sSub>
                        <m:sSubPr>
                          <m:ctrlPr>
                            <a:rPr lang="de-DE" sz="2000" b="0" i="1" dirty="0" smtClean="0">
                              <a:solidFill>
                                <a:srgbClr val="FFC000"/>
                              </a:solidFill>
                              <a:latin typeface="Cambria Math" panose="02040503050406030204" pitchFamily="18" charset="0"/>
                            </a:rPr>
                          </m:ctrlPr>
                        </m:sSubPr>
                        <m:e>
                          <m:r>
                            <a:rPr lang="en-US" sz="2000" i="1" dirty="0" smtClean="0">
                              <a:solidFill>
                                <a:srgbClr val="FFC000"/>
                              </a:solidFill>
                              <a:latin typeface="Cambria Math" panose="02040503050406030204" pitchFamily="18" charset="0"/>
                            </a:rPr>
                            <m:t>𝑠</m:t>
                          </m:r>
                        </m:e>
                        <m:sub>
                          <m:r>
                            <a:rPr lang="de-DE" sz="2000" b="0" i="1" dirty="0" smtClean="0">
                              <a:solidFill>
                                <a:srgbClr val="FFC000"/>
                              </a:solidFill>
                              <a:latin typeface="Cambria Math" panose="02040503050406030204" pitchFamily="18" charset="0"/>
                            </a:rPr>
                            <m:t>0</m:t>
                          </m:r>
                        </m:sub>
                      </m:sSub>
                    </m:oMath>
                  </m:oMathPara>
                </a14:m>
                <a:endParaRPr lang="en-US" sz="2000" dirty="0">
                  <a:solidFill>
                    <a:srgbClr val="FFC000"/>
                  </a:solidFill>
                  <a:latin typeface="Times New Roman" charset="0"/>
                </a:endParaRPr>
              </a:p>
            </p:txBody>
          </p:sp>
        </mc:Choice>
        <mc:Fallback xmlns="">
          <p:sp>
            <p:nvSpPr>
              <p:cNvPr id="85" name="Rectangle 84"/>
              <p:cNvSpPr>
                <a:spLocks noRot="1" noChangeAspect="1" noMove="1" noResize="1" noEditPoints="1" noAdjustHandles="1" noChangeArrowheads="1" noChangeShapeType="1" noTextEdit="1"/>
              </p:cNvSpPr>
              <p:nvPr/>
            </p:nvSpPr>
            <p:spPr>
              <a:xfrm>
                <a:off x="7952498" y="1795168"/>
                <a:ext cx="48718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7831993" y="4237404"/>
                <a:ext cx="384592" cy="362920"/>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r>
                        <a:rPr lang="en-US" sz="2000" i="1" dirty="0" smtClean="0">
                          <a:solidFill>
                            <a:srgbClr val="FFC000"/>
                          </a:solidFill>
                          <a:latin typeface="Cambria Math" panose="02040503050406030204" pitchFamily="18" charset="0"/>
                        </a:rPr>
                        <m:t>𝑔</m:t>
                      </m:r>
                    </m:oMath>
                  </m:oMathPara>
                </a14:m>
                <a:endParaRPr lang="en-US" sz="2000" baseline="-25000" dirty="0">
                  <a:solidFill>
                    <a:srgbClr val="FFC000"/>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7831993" y="4237404"/>
                <a:ext cx="384592" cy="362920"/>
              </a:xfrm>
              <a:prstGeom prst="rect">
                <a:avLst/>
              </a:prstGeom>
              <a:blipFill>
                <a:blip r:embed="rId9"/>
                <a:stretch>
                  <a:fillRect b="-10345"/>
                </a:stretch>
              </a:blipFill>
            </p:spPr>
            <p:txBody>
              <a:bodyPr/>
              <a:lstStyle/>
              <a:p>
                <a:r>
                  <a:rPr lang="en-GB">
                    <a:noFill/>
                  </a:rPr>
                  <a:t> </a:t>
                </a:r>
              </a:p>
            </p:txBody>
          </p:sp>
        </mc:Fallback>
      </mc:AlternateContent>
      <p:grpSp>
        <p:nvGrpSpPr>
          <p:cNvPr id="10265" name="Group 10264"/>
          <p:cNvGrpSpPr/>
          <p:nvPr/>
        </p:nvGrpSpPr>
        <p:grpSpPr>
          <a:xfrm>
            <a:off x="3690184" y="5001200"/>
            <a:ext cx="5379675" cy="1167086"/>
            <a:chOff x="1858194" y="5392888"/>
            <a:chExt cx="5379675" cy="1167086"/>
          </a:xfrm>
        </p:grpSpPr>
        <mc:AlternateContent xmlns:mc="http://schemas.openxmlformats.org/markup-compatibility/2006" xmlns:a14="http://schemas.microsoft.com/office/drawing/2010/main">
          <mc:Choice Requires="a14">
            <p:sp>
              <p:nvSpPr>
                <p:cNvPr id="109" name="Text Box 50"/>
                <p:cNvSpPr txBox="1">
                  <a:spLocks noChangeArrowheads="1"/>
                </p:cNvSpPr>
                <p:nvPr/>
              </p:nvSpPr>
              <p:spPr bwMode="auto">
                <a:xfrm>
                  <a:off x="3705977" y="5392888"/>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109" name="Text Box 50"/>
                <p:cNvSpPr txBox="1">
                  <a:spLocks noRot="1" noChangeAspect="1" noMove="1" noResize="1" noEditPoints="1" noAdjustHandles="1" noChangeArrowheads="1" noChangeShapeType="1" noTextEdit="1"/>
                </p:cNvSpPr>
                <p:nvPr/>
              </p:nvSpPr>
              <p:spPr bwMode="auto">
                <a:xfrm>
                  <a:off x="3705977" y="5392888"/>
                  <a:ext cx="1714828" cy="369332"/>
                </a:xfrm>
                <a:prstGeom prst="rect">
                  <a:avLst/>
                </a:prstGeom>
                <a:blipFill>
                  <a:blip r:embed="rId10"/>
                  <a:stretch>
                    <a:fillRect l="-5147" t="-6667" r="-2206" b="-23333"/>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cxnSp>
          <p:nvCxnSpPr>
            <p:cNvPr id="110" name="AutoShape 53"/>
            <p:cNvCxnSpPr>
              <a:cxnSpLocks noChangeShapeType="1"/>
              <a:stCxn id="111" idx="3"/>
              <a:endCxn id="109" idx="1"/>
            </p:cNvCxnSpPr>
            <p:nvPr/>
          </p:nvCxnSpPr>
          <p:spPr bwMode="auto">
            <a:xfrm flipV="1">
              <a:off x="2694618" y="5577554"/>
              <a:ext cx="1011359" cy="40958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1" name="Text Box 15"/>
                <p:cNvSpPr txBox="1">
                  <a:spLocks noChangeArrowheads="1"/>
                </p:cNvSpPr>
                <p:nvPr/>
              </p:nvSpPr>
              <p:spPr bwMode="auto">
                <a:xfrm>
                  <a:off x="1881199" y="5804258"/>
                  <a:ext cx="81341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𝑓𝑜𝑜</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1" name="Text Box 15"/>
                <p:cNvSpPr txBox="1">
                  <a:spLocks noRot="1" noChangeAspect="1" noMove="1" noResize="1" noEditPoints="1" noAdjustHandles="1" noChangeArrowheads="1" noChangeShapeType="1" noTextEdit="1"/>
                </p:cNvSpPr>
                <p:nvPr/>
              </p:nvSpPr>
              <p:spPr bwMode="auto">
                <a:xfrm>
                  <a:off x="1881199" y="5804258"/>
                  <a:ext cx="813419" cy="365760"/>
                </a:xfrm>
                <a:prstGeom prst="rect">
                  <a:avLst/>
                </a:prstGeom>
                <a:blipFill>
                  <a:blip r:embed="rId11"/>
                  <a:stretch>
                    <a:fillRect l="-1515"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 Box 18"/>
                <p:cNvSpPr txBox="1">
                  <a:spLocks noChangeArrowheads="1"/>
                </p:cNvSpPr>
                <p:nvPr/>
              </p:nvSpPr>
              <p:spPr bwMode="auto">
                <a:xfrm>
                  <a:off x="4054990" y="5805001"/>
                  <a:ext cx="828000"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𝑏𝑎𝑟</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2" name="Text Box 18"/>
                <p:cNvSpPr txBox="1">
                  <a:spLocks noRot="1" noChangeAspect="1" noMove="1" noResize="1" noEditPoints="1" noAdjustHandles="1" noChangeArrowheads="1" noChangeShapeType="1" noTextEdit="1"/>
                </p:cNvSpPr>
                <p:nvPr/>
              </p:nvSpPr>
              <p:spPr bwMode="auto">
                <a:xfrm>
                  <a:off x="4054990" y="5805001"/>
                  <a:ext cx="828000" cy="365760"/>
                </a:xfrm>
                <a:prstGeom prst="rect">
                  <a:avLst/>
                </a:prstGeom>
                <a:blipFill>
                  <a:blip r:embed="rId12"/>
                  <a:stretch>
                    <a:fillRect b="-3226"/>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Rectangle 112"/>
                <p:cNvSpPr/>
                <p:nvPr/>
              </p:nvSpPr>
              <p:spPr>
                <a:xfrm>
                  <a:off x="1858194" y="6190642"/>
                  <a:ext cx="1744965"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ea typeface="Calibri"/>
                    <a:cs typeface="Calibri"/>
                  </a:endParaRPr>
                </a:p>
              </p:txBody>
            </p:sp>
          </mc:Choice>
          <mc:Fallback xmlns="">
            <p:sp>
              <p:nvSpPr>
                <p:cNvPr id="113" name="Rectangle 112"/>
                <p:cNvSpPr>
                  <a:spLocks noRot="1" noChangeAspect="1" noMove="1" noResize="1" noEditPoints="1" noAdjustHandles="1" noChangeArrowheads="1" noChangeShapeType="1" noTextEdit="1"/>
                </p:cNvSpPr>
                <p:nvPr/>
              </p:nvSpPr>
              <p:spPr>
                <a:xfrm>
                  <a:off x="1858194" y="6190642"/>
                  <a:ext cx="1744965" cy="369332"/>
                </a:xfrm>
                <a:prstGeom prst="rect">
                  <a:avLst/>
                </a:prstGeom>
                <a:blipFill>
                  <a:blip r:embed="rId13"/>
                  <a:stretch>
                    <a:fillRect l="-2174" t="-6667" b="-23333"/>
                  </a:stretch>
                </a:blipFill>
              </p:spPr>
              <p:txBody>
                <a:bodyPr/>
                <a:lstStyle/>
                <a:p>
                  <a:r>
                    <a:rPr lang="en-GB">
                      <a:noFill/>
                    </a:rPr>
                    <a:t> </a:t>
                  </a:r>
                </a:p>
              </p:txBody>
            </p:sp>
          </mc:Fallback>
        </mc:AlternateContent>
        <p:cxnSp>
          <p:nvCxnSpPr>
            <p:cNvPr id="114" name="AutoShape 48"/>
            <p:cNvCxnSpPr>
              <a:cxnSpLocks noChangeShapeType="1"/>
              <a:stCxn id="111" idx="3"/>
              <a:endCxn id="112" idx="1"/>
            </p:cNvCxnSpPr>
            <p:nvPr/>
          </p:nvCxnSpPr>
          <p:spPr bwMode="auto">
            <a:xfrm>
              <a:off x="2694618" y="5987138"/>
              <a:ext cx="1360372" cy="743"/>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6" name="Text Box 18"/>
                <p:cNvSpPr txBox="1">
                  <a:spLocks noChangeArrowheads="1"/>
                </p:cNvSpPr>
                <p:nvPr/>
              </p:nvSpPr>
              <p:spPr bwMode="auto">
                <a:xfrm>
                  <a:off x="5789416" y="5801442"/>
                  <a:ext cx="80087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𝑏𝑎𝑧</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116" name="Text Box 18"/>
                <p:cNvSpPr txBox="1">
                  <a:spLocks noRot="1" noChangeAspect="1" noMove="1" noResize="1" noEditPoints="1" noAdjustHandles="1" noChangeArrowheads="1" noChangeShapeType="1" noTextEdit="1"/>
                </p:cNvSpPr>
                <p:nvPr/>
              </p:nvSpPr>
              <p:spPr bwMode="auto">
                <a:xfrm>
                  <a:off x="5789416" y="5801442"/>
                  <a:ext cx="800874" cy="365760"/>
                </a:xfrm>
                <a:prstGeom prst="rect">
                  <a:avLst/>
                </a:prstGeom>
                <a:blipFill>
                  <a:blip r:embed="rId14"/>
                  <a:stretch>
                    <a:fillRect/>
                  </a:stretch>
                </a:blipFill>
                <a:ln w="12700">
                  <a:solidFill>
                    <a:schemeClr val="tx1"/>
                  </a:solidFill>
                  <a:miter lim="800000"/>
                  <a:headEnd/>
                  <a:tailEnd/>
                </a:ln>
              </p:spPr>
              <p:txBody>
                <a:bodyPr/>
                <a:lstStyle/>
                <a:p>
                  <a:r>
                    <a:rPr lang="en-GB">
                      <a:noFill/>
                    </a:rPr>
                    <a:t> </a:t>
                  </a:r>
                </a:p>
              </p:txBody>
            </p:sp>
          </mc:Fallback>
        </mc:AlternateContent>
        <p:cxnSp>
          <p:nvCxnSpPr>
            <p:cNvPr id="117" name="AutoShape 48"/>
            <p:cNvCxnSpPr>
              <a:cxnSpLocks noChangeShapeType="1"/>
              <a:stCxn id="112" idx="3"/>
              <a:endCxn id="116" idx="1"/>
            </p:cNvCxnSpPr>
            <p:nvPr/>
          </p:nvCxnSpPr>
          <p:spPr bwMode="auto">
            <a:xfrm flipV="1">
              <a:off x="4882990" y="5984322"/>
              <a:ext cx="906426" cy="3559"/>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mc:Choice xmlns:a14="http://schemas.microsoft.com/office/drawing/2010/main" Requires="a14">
            <p:sp>
              <p:nvSpPr>
                <p:cNvPr id="125" name="Rectangle 124"/>
                <p:cNvSpPr/>
                <p:nvPr/>
              </p:nvSpPr>
              <p:spPr>
                <a:xfrm>
                  <a:off x="4955843" y="6172436"/>
                  <a:ext cx="7855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𝑧</m:t>
                        </m:r>
                        <m:r>
                          <a:rPr lang="en-US" i="1" dirty="0" smtClean="0">
                            <a:latin typeface="Cambria Math" panose="02040503050406030204" pitchFamily="18" charset="0"/>
                            <a:ea typeface="Calibri"/>
                            <a:cs typeface="Calibri"/>
                          </a:rPr>
                          <m:t>≠</m:t>
                        </m:r>
                        <m:r>
                          <a:rPr lang="de-DE" b="0" i="1" dirty="0" smtClean="0">
                            <a:latin typeface="Cambria Math" panose="02040503050406030204" pitchFamily="18" charset="0"/>
                            <a:ea typeface="Calibri"/>
                            <a:cs typeface="Calibri"/>
                          </a:rPr>
                          <m:t>𝑦</m:t>
                        </m:r>
                      </m:oMath>
                    </m:oMathPara>
                  </a14:m>
                  <a:endParaRPr lang="en-US" dirty="0">
                    <a:ea typeface="Calibri"/>
                    <a:cs typeface="Calibri"/>
                  </a:endParaRPr>
                </a:p>
              </p:txBody>
            </p:sp>
          </mc:Choice>
          <mc:Fallback>
            <p:sp>
              <p:nvSpPr>
                <p:cNvPr id="125" name="Rectangle 124"/>
                <p:cNvSpPr>
                  <a:spLocks noRot="1" noChangeAspect="1" noMove="1" noResize="1" noEditPoints="1" noAdjustHandles="1" noChangeArrowheads="1" noChangeShapeType="1" noTextEdit="1"/>
                </p:cNvSpPr>
                <p:nvPr/>
              </p:nvSpPr>
              <p:spPr>
                <a:xfrm>
                  <a:off x="4955843" y="6172436"/>
                  <a:ext cx="785536" cy="369332"/>
                </a:xfrm>
                <a:prstGeom prst="rect">
                  <a:avLst/>
                </a:prstGeom>
                <a:blipFill>
                  <a:blip r:embed="rId15"/>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 Box 50"/>
                <p:cNvSpPr txBox="1">
                  <a:spLocks noChangeArrowheads="1"/>
                </p:cNvSpPr>
                <p:nvPr/>
              </p:nvSpPr>
              <p:spPr bwMode="auto">
                <a:xfrm>
                  <a:off x="5540673" y="5411610"/>
                  <a:ext cx="1697196"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𝑧</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2</m:t>
                      </m:r>
                    </m:oMath>
                  </a14:m>
                  <a:endParaRPr lang="en-US" sz="1800" dirty="0">
                    <a:latin typeface="+mn-lt"/>
                    <a:ea typeface="Calibri"/>
                    <a:cs typeface="Calibri"/>
                  </a:endParaRPr>
                </a:p>
              </p:txBody>
            </p:sp>
          </mc:Choice>
          <mc:Fallback xmlns="">
            <p:sp>
              <p:nvSpPr>
                <p:cNvPr id="153" name="Text Box 50"/>
                <p:cNvSpPr txBox="1">
                  <a:spLocks noRot="1" noChangeAspect="1" noMove="1" noResize="1" noEditPoints="1" noAdjustHandles="1" noChangeArrowheads="1" noChangeShapeType="1" noTextEdit="1"/>
                </p:cNvSpPr>
                <p:nvPr/>
              </p:nvSpPr>
              <p:spPr bwMode="auto">
                <a:xfrm>
                  <a:off x="5540673" y="5411610"/>
                  <a:ext cx="1697196" cy="369332"/>
                </a:xfrm>
                <a:prstGeom prst="rect">
                  <a:avLst/>
                </a:prstGeom>
                <a:blipFill>
                  <a:blip r:embed="rId16"/>
                  <a:stretch>
                    <a:fillRect l="-5185" t="-3333" r="-2222" b="-26667"/>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grpSp>
    </p:spTree>
    <p:extLst>
      <p:ext uri="{BB962C8B-B14F-4D97-AF65-F5344CB8AC3E}">
        <p14:creationId xmlns:p14="http://schemas.microsoft.com/office/powerpoint/2010/main" val="523691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1"/>
          <p:cNvSpPr>
            <a:spLocks noGrp="1" noChangeArrowheads="1"/>
          </p:cNvSpPr>
          <p:nvPr>
            <p:ph type="title"/>
          </p:nvPr>
        </p:nvSpPr>
        <p:spPr/>
        <p:txBody>
          <a:bodyPr/>
          <a:lstStyle/>
          <a:p>
            <a:pPr eaLnBrk="1" hangingPunct="1"/>
            <a:r>
              <a:rPr lang="en-US" dirty="0"/>
              <a:t>Flaws:  1. Open Goals</a:t>
            </a:r>
          </a:p>
        </p:txBody>
      </p:sp>
      <mc:AlternateContent xmlns:mc="http://schemas.openxmlformats.org/markup-compatibility/2006">
        <mc:Choice xmlns:a14="http://schemas.microsoft.com/office/drawing/2010/main" Requires="a14">
          <p:sp>
            <p:nvSpPr>
              <p:cNvPr id="12290" name="Rectangle 32"/>
              <p:cNvSpPr>
                <a:spLocks noGrp="1" noChangeArrowheads="1"/>
              </p:cNvSpPr>
              <p:nvPr>
                <p:ph idx="1"/>
              </p:nvPr>
            </p:nvSpPr>
            <p:spPr>
              <a:xfrm>
                <a:off x="360000" y="1729946"/>
                <a:ext cx="8425225" cy="3316800"/>
              </a:xfrm>
            </p:spPr>
            <p:txBody>
              <a:bodyPr>
                <a:normAutofit lnSpcReduction="10000"/>
              </a:bodyPr>
              <a:lstStyle/>
              <a:p>
                <a:pPr eaLnBrk="1" hangingPunct="1"/>
                <a:r>
                  <a:rPr lang="en-US" dirty="0"/>
                  <a:t>A precondition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of an action </a:t>
                </a:r>
                <a14:m>
                  <m:oMath xmlns:m="http://schemas.openxmlformats.org/officeDocument/2006/math">
                    <m:r>
                      <a:rPr lang="en-US" i="1" dirty="0" smtClean="0">
                        <a:latin typeface="Cambria Math" panose="02040503050406030204" pitchFamily="18" charset="0"/>
                      </a:rPr>
                      <m:t>𝑏</m:t>
                    </m:r>
                  </m:oMath>
                </a14:m>
                <a:r>
                  <a:rPr lang="en-US" dirty="0"/>
                  <a:t> is an </a:t>
                </a:r>
                <a:r>
                  <a:rPr lang="en-US" dirty="0">
                    <a:solidFill>
                      <a:schemeClr val="accent1"/>
                    </a:solidFill>
                  </a:rPr>
                  <a:t>open goal</a:t>
                </a:r>
                <a:r>
                  <a:rPr lang="en-US" i="1" dirty="0"/>
                  <a:t> </a:t>
                </a:r>
                <a:r>
                  <a:rPr lang="en-US" dirty="0"/>
                  <a:t>if there is no causal link for </a:t>
                </a:r>
                <a14:m>
                  <m:oMath xmlns:m="http://schemas.openxmlformats.org/officeDocument/2006/math">
                    <m:r>
                      <a:rPr lang="en-US" i="1" dirty="0" smtClean="0">
                        <a:latin typeface="Cambria Math" panose="02040503050406030204" pitchFamily="18" charset="0"/>
                      </a:rPr>
                      <m:t>𝑝</m:t>
                    </m:r>
                  </m:oMath>
                </a14:m>
                <a:endParaRPr lang="en-US" dirty="0"/>
              </a:p>
              <a:p>
                <a:pPr eaLnBrk="1" hangingPunct="1"/>
                <a:r>
                  <a:rPr lang="en-US" dirty="0"/>
                  <a:t>Resolve the flaw by creating a causal link</a:t>
                </a:r>
              </a:p>
              <a:p>
                <a:pPr lvl="1" eaLnBrk="1" hangingPunct="1"/>
                <a:r>
                  <a:rPr lang="en-US" dirty="0"/>
                  <a:t>Find an action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(either already in </a:t>
                </a:r>
                <a14:m>
                  <m:oMath xmlns:m="http://schemas.openxmlformats.org/officeDocument/2006/math">
                    <m:r>
                      <a:rPr lang="en-US" i="1" dirty="0" smtClean="0">
                        <a:latin typeface="Cambria Math" panose="02040503050406030204" pitchFamily="18" charset="0"/>
                      </a:rPr>
                      <m:t>𝜋</m:t>
                    </m:r>
                  </m:oMath>
                </a14:m>
                <a:r>
                  <a:rPr lang="en-US" dirty="0"/>
                  <a:t>, or can add it to </a:t>
                </a:r>
                <a14:m>
                  <m:oMath xmlns:m="http://schemas.openxmlformats.org/officeDocument/2006/math">
                    <m:r>
                      <a:rPr lang="en-US" i="1" dirty="0" smtClean="0">
                        <a:latin typeface="Cambria Math" panose="02040503050406030204" pitchFamily="18" charset="0"/>
                      </a:rPr>
                      <m:t>𝜋</m:t>
                    </m:r>
                  </m:oMath>
                </a14:m>
                <a:r>
                  <a:rPr lang="en-US" dirty="0"/>
                  <a:t>) that can establish </a:t>
                </a:r>
                <a14:m>
                  <m:oMath xmlns:m="http://schemas.openxmlformats.org/officeDocument/2006/math">
                    <m:r>
                      <a:rPr lang="en-US" i="1" dirty="0" smtClean="0">
                        <a:latin typeface="Cambria Math" panose="02040503050406030204" pitchFamily="18" charset="0"/>
                      </a:rPr>
                      <m:t>𝑝</m:t>
                    </m:r>
                  </m:oMath>
                </a14:m>
                <a:endParaRPr lang="en-US" dirty="0"/>
              </a:p>
              <a:p>
                <a:pPr marL="755650" lvl="1"/>
                <a:r>
                  <a:rPr lang="en-US" dirty="0"/>
                  <a:t>Can precede </a:t>
                </a:r>
                <a14:m>
                  <m:oMath xmlns:m="http://schemas.openxmlformats.org/officeDocument/2006/math">
                    <m:r>
                      <a:rPr lang="en-US" i="1" dirty="0" smtClean="0">
                        <a:latin typeface="Cambria Math" panose="02040503050406030204" pitchFamily="18" charset="0"/>
                      </a:rPr>
                      <m:t>𝑏</m:t>
                    </m:r>
                  </m:oMath>
                </a14:m>
                <a:r>
                  <a:rPr lang="en-US" dirty="0"/>
                  <a:t> </a:t>
                </a:r>
              </a:p>
              <a:p>
                <a:pPr marL="755650" lvl="1"/>
                <a:r>
                  <a:rPr lang="en-US" dirty="0"/>
                  <a:t>Can have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as an effect</a:t>
                </a:r>
              </a:p>
              <a:p>
                <a:pPr lvl="1" eaLnBrk="1" hangingPunct="1"/>
                <a:r>
                  <a:rPr lang="en-US" dirty="0"/>
                  <a:t>Do substitutions on variables to make </a:t>
                </a:r>
                <a14:m>
                  <m:oMath xmlns:m="http://schemas.openxmlformats.org/officeDocument/2006/math">
                    <m:r>
                      <a:rPr lang="en-US" i="1" dirty="0" smtClean="0">
                        <a:latin typeface="Cambria Math" panose="02040503050406030204" pitchFamily="18" charset="0"/>
                      </a:rPr>
                      <m:t>𝑎</m:t>
                    </m:r>
                  </m:oMath>
                </a14:m>
                <a:r>
                  <a:rPr lang="en-US" dirty="0"/>
                  <a:t> assert </a:t>
                </a:r>
                <a14:m>
                  <m:oMath xmlns:m="http://schemas.openxmlformats.org/officeDocument/2006/math">
                    <m:r>
                      <a:rPr lang="en-US" i="1" dirty="0" smtClean="0">
                        <a:latin typeface="Cambria Math" panose="02040503050406030204" pitchFamily="18" charset="0"/>
                      </a:rPr>
                      <m:t>𝑝</m:t>
                    </m:r>
                  </m:oMath>
                </a14:m>
                <a:endParaRPr lang="en-US" i="1" dirty="0"/>
              </a:p>
              <a:p>
                <a:pPr lvl="2" eaLnBrk="1" hangingPunct="1"/>
                <a:r>
                  <a:rPr lang="en-US" dirty="0"/>
                  <a:t>E.g., replace </a:t>
                </a:r>
                <a14:m>
                  <m:oMath xmlns:m="http://schemas.openxmlformats.org/officeDocument/2006/math">
                    <m:r>
                      <a:rPr lang="en-US" i="1" dirty="0" smtClean="0">
                        <a:latin typeface="Cambria Math" panose="02040503050406030204" pitchFamily="18" charset="0"/>
                      </a:rPr>
                      <m:t>𝑥</m:t>
                    </m:r>
                  </m:oMath>
                </a14:m>
                <a:r>
                  <a:rPr lang="en-US" dirty="0"/>
                  <a:t> with </a:t>
                </a:r>
                <a14:m>
                  <m:oMath xmlns:m="http://schemas.openxmlformats.org/officeDocument/2006/math">
                    <m:r>
                      <a:rPr lang="en-US" i="1" dirty="0" smtClean="0">
                        <a:latin typeface="Cambria Math" panose="02040503050406030204" pitchFamily="18" charset="0"/>
                      </a:rPr>
                      <m:t>𝑦</m:t>
                    </m:r>
                  </m:oMath>
                </a14:m>
                <a:endParaRPr lang="en-US" dirty="0"/>
              </a:p>
              <a:p>
                <a:pPr lvl="1" eaLnBrk="1" hangingPunct="1"/>
                <a:r>
                  <a:rPr lang="en-US" dirty="0"/>
                  <a:t>Add an ordering constraint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m:t>
                    </m:r>
                  </m:oMath>
                </a14:m>
                <a:endParaRPr lang="en-US" dirty="0"/>
              </a:p>
              <a:p>
                <a:pPr lvl="1" eaLnBrk="1" hangingPunct="1"/>
                <a:r>
                  <a:rPr lang="en-US" dirty="0"/>
                  <a:t>Create a causal link from </a:t>
                </a:r>
                <a14:m>
                  <m:oMath xmlns:m="http://schemas.openxmlformats.org/officeDocument/2006/math">
                    <m:r>
                      <a:rPr lang="en-US" i="1" dirty="0" smtClean="0">
                        <a:latin typeface="Cambria Math" panose="02040503050406030204" pitchFamily="18" charset="0"/>
                      </a:rPr>
                      <m:t>𝑎</m:t>
                    </m:r>
                  </m:oMath>
                </a14:m>
                <a:r>
                  <a:rPr lang="en-US" dirty="0"/>
                  <a:t> to </a:t>
                </a:r>
                <a14:m>
                  <m:oMath xmlns:m="http://schemas.openxmlformats.org/officeDocument/2006/math">
                    <m:r>
                      <a:rPr lang="en-US" i="1" dirty="0" smtClean="0">
                        <a:latin typeface="Cambria Math" panose="02040503050406030204" pitchFamily="18" charset="0"/>
                      </a:rPr>
                      <m:t>𝑝</m:t>
                    </m:r>
                  </m:oMath>
                </a14:m>
                <a:endParaRPr lang="en-US" dirty="0"/>
              </a:p>
            </p:txBody>
          </p:sp>
        </mc:Choice>
        <mc:Fallback>
          <p:sp>
            <p:nvSpPr>
              <p:cNvPr id="12290" name="Rectangle 32"/>
              <p:cNvSpPr>
                <a:spLocks noGrp="1" noRot="1" noChangeAspect="1" noMove="1" noResize="1" noEditPoints="1" noAdjustHandles="1" noChangeArrowheads="1" noChangeShapeType="1" noTextEdit="1"/>
              </p:cNvSpPr>
              <p:nvPr>
                <p:ph idx="1"/>
              </p:nvPr>
            </p:nvSpPr>
            <p:spPr>
              <a:xfrm>
                <a:off x="360000" y="1729946"/>
                <a:ext cx="8425225" cy="3316800"/>
              </a:xfrm>
              <a:blipFill>
                <a:blip r:embed="rId3"/>
                <a:stretch>
                  <a:fillRect l="-1955" t="-4580" r="-240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8AF5D96-8941-9F41-9442-3D90D86DAE7F}"/>
              </a:ext>
            </a:extLst>
          </p:cNvPr>
          <p:cNvSpPr>
            <a:spLocks noGrp="1"/>
          </p:cNvSpPr>
          <p:nvPr>
            <p:ph type="sldNum" sz="quarter" idx="12"/>
          </p:nvPr>
        </p:nvSpPr>
        <p:spPr/>
        <p:txBody>
          <a:bodyPr/>
          <a:lstStyle/>
          <a:p>
            <a:fld id="{67C9959E-8E6B-B04C-9955-EA096F41CA7A}" type="slidenum">
              <a:rPr lang="en-GB" smtClean="0"/>
              <a:t>133</a:t>
            </a:fld>
            <a:endParaRPr lang="en-GB"/>
          </a:p>
        </p:txBody>
      </p:sp>
      <mc:AlternateContent xmlns:mc="http://schemas.openxmlformats.org/markup-compatibility/2006">
        <mc:Choice xmlns:a14="http://schemas.microsoft.com/office/drawing/2010/main" Requires="a14">
          <p:sp>
            <p:nvSpPr>
              <p:cNvPr id="12291" name="Text Box 45"/>
              <p:cNvSpPr txBox="1">
                <a:spLocks noChangeArrowheads="1"/>
              </p:cNvSpPr>
              <p:nvPr/>
            </p:nvSpPr>
            <p:spPr bwMode="auto">
              <a:xfrm>
                <a:off x="2144058" y="4865893"/>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p:sp>
            <p:nvSpPr>
              <p:cNvPr id="12291" name="Text Box 45"/>
              <p:cNvSpPr txBox="1">
                <a:spLocks noRot="1" noChangeAspect="1" noMove="1" noResize="1" noEditPoints="1" noAdjustHandles="1" noChangeArrowheads="1" noChangeShapeType="1" noTextEdit="1"/>
              </p:cNvSpPr>
              <p:nvPr/>
            </p:nvSpPr>
            <p:spPr bwMode="auto">
              <a:xfrm>
                <a:off x="2144058" y="4865893"/>
                <a:ext cx="1701813" cy="369332"/>
              </a:xfrm>
              <a:prstGeom prst="rect">
                <a:avLst/>
              </a:prstGeom>
              <a:blipFill>
                <a:blip r:embed="rId4"/>
                <a:stretch>
                  <a:fillRect l="-5185" t="-3333" r="-2963"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2292" name="Text Box 50"/>
              <p:cNvSpPr txBox="1">
                <a:spLocks noChangeArrowheads="1"/>
              </p:cNvSpPr>
              <p:nvPr/>
            </p:nvSpPr>
            <p:spPr bwMode="auto">
              <a:xfrm>
                <a:off x="7042608" y="4830326"/>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p:sp>
            <p:nvSpPr>
              <p:cNvPr id="12292" name="Text Box 50"/>
              <p:cNvSpPr txBox="1">
                <a:spLocks noRot="1" noChangeAspect="1" noMove="1" noResize="1" noEditPoints="1" noAdjustHandles="1" noChangeArrowheads="1" noChangeShapeType="1" noTextEdit="1"/>
              </p:cNvSpPr>
              <p:nvPr/>
            </p:nvSpPr>
            <p:spPr bwMode="auto">
              <a:xfrm>
                <a:off x="7042608" y="4830326"/>
                <a:ext cx="1701813" cy="369332"/>
              </a:xfrm>
              <a:prstGeom prst="rect">
                <a:avLst/>
              </a:prstGeom>
              <a:blipFill>
                <a:blip r:embed="rId5"/>
                <a:stretch>
                  <a:fillRect l="-5926" t="-3333" r="-2222"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12294" name="AutoShape 53"/>
          <p:cNvCxnSpPr>
            <a:cxnSpLocks noChangeShapeType="1"/>
            <a:stCxn id="12297" idx="3"/>
            <a:endCxn id="12292" idx="1"/>
          </p:cNvCxnSpPr>
          <p:nvPr/>
        </p:nvCxnSpPr>
        <p:spPr bwMode="auto">
          <a:xfrm flipV="1">
            <a:off x="5831383" y="5014992"/>
            <a:ext cx="1211225" cy="40958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mc:Choice xmlns:a14="http://schemas.microsoft.com/office/drawing/2010/main" Requires="a14">
          <p:sp>
            <p:nvSpPr>
              <p:cNvPr id="12296" name="Text Box 18"/>
              <p:cNvSpPr txBox="1">
                <a:spLocks noChangeArrowheads="1"/>
              </p:cNvSpPr>
              <p:nvPr/>
            </p:nvSpPr>
            <p:spPr bwMode="auto">
              <a:xfrm>
                <a:off x="2489387" y="5269878"/>
                <a:ext cx="842164" cy="369332"/>
              </a:xfrm>
              <a:prstGeom prst="rect">
                <a:avLst/>
              </a:prstGeom>
              <a:solidFill>
                <a:schemeClr val="accent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𝑏𝑎𝑟</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p:sp>
            <p:nvSpPr>
              <p:cNvPr id="12296" name="Text Box 18"/>
              <p:cNvSpPr txBox="1">
                <a:spLocks noRot="1" noChangeAspect="1" noMove="1" noResize="1" noEditPoints="1" noAdjustHandles="1" noChangeArrowheads="1" noChangeShapeType="1" noTextEdit="1"/>
              </p:cNvSpPr>
              <p:nvPr/>
            </p:nvSpPr>
            <p:spPr bwMode="auto">
              <a:xfrm>
                <a:off x="2489387" y="5269878"/>
                <a:ext cx="842164" cy="369332"/>
              </a:xfrm>
              <a:prstGeom prst="rect">
                <a:avLst/>
              </a:prstGeom>
              <a:blipFill>
                <a:blip r:embed="rId6"/>
                <a:stretch>
                  <a:fillRect b="-3226"/>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2297" name="Text Box 15"/>
              <p:cNvSpPr txBox="1">
                <a:spLocks noChangeArrowheads="1"/>
              </p:cNvSpPr>
              <p:nvPr/>
            </p:nvSpPr>
            <p:spPr bwMode="auto">
              <a:xfrm>
                <a:off x="4995010" y="5241696"/>
                <a:ext cx="836373"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𝑓𝑜𝑜</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p:sp>
            <p:nvSpPr>
              <p:cNvPr id="12297" name="Text Box 15"/>
              <p:cNvSpPr txBox="1">
                <a:spLocks noRot="1" noChangeAspect="1" noMove="1" noResize="1" noEditPoints="1" noAdjustHandles="1" noChangeArrowheads="1" noChangeShapeType="1" noTextEdit="1"/>
              </p:cNvSpPr>
              <p:nvPr/>
            </p:nvSpPr>
            <p:spPr bwMode="auto">
              <a:xfrm>
                <a:off x="4995010" y="5241696"/>
                <a:ext cx="836373" cy="365760"/>
              </a:xfrm>
              <a:prstGeom prst="rect">
                <a:avLst/>
              </a:prstGeom>
              <a:blipFill>
                <a:blip r:embed="rId7"/>
                <a:stretch>
                  <a:fillRect l="-1471" b="-6452"/>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2298" name="Text Box 18"/>
              <p:cNvSpPr txBox="1">
                <a:spLocks noChangeArrowheads="1"/>
              </p:cNvSpPr>
              <p:nvPr/>
            </p:nvSpPr>
            <p:spPr bwMode="auto">
              <a:xfrm>
                <a:off x="7460004" y="5242439"/>
                <a:ext cx="82615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𝑏𝑎𝑟</m:t>
                      </m:r>
                      <m:r>
                        <a:rPr lang="en-US" sz="1800" i="1" dirty="0" smtClean="0">
                          <a:solidFill>
                            <a:schemeClr val="bg1"/>
                          </a:solidFill>
                          <a:latin typeface="Cambria Math" panose="02040503050406030204" pitchFamily="18" charset="0"/>
                          <a:ea typeface="Calibri"/>
                          <a:cs typeface="Calibri"/>
                        </a:rPr>
                        <m:t>(</m:t>
                      </m:r>
                      <m:r>
                        <a:rPr lang="en-US" sz="1800" i="1" dirty="0" smtClean="0">
                          <a:solidFill>
                            <a:schemeClr val="bg1"/>
                          </a:solidFill>
                          <a:latin typeface="Cambria Math" panose="02040503050406030204" pitchFamily="18" charset="0"/>
                          <a:ea typeface="Calibri"/>
                          <a:cs typeface="Calibri"/>
                        </a:rPr>
                        <m:t>𝑦</m:t>
                      </m:r>
                      <m:r>
                        <a:rPr lang="en-US" sz="1800" i="1" dirty="0" smtClean="0">
                          <a:solidFill>
                            <a:schemeClr val="bg1"/>
                          </a:solidFill>
                          <a:latin typeface="Cambria Math" panose="02040503050406030204" pitchFamily="18" charset="0"/>
                          <a:ea typeface="Calibri"/>
                          <a:cs typeface="Calibri"/>
                        </a:rPr>
                        <m:t>)</m:t>
                      </m:r>
                    </m:oMath>
                  </m:oMathPara>
                </a14:m>
                <a:endParaRPr lang="en-US" sz="1800" dirty="0">
                  <a:solidFill>
                    <a:schemeClr val="bg1"/>
                  </a:solidFill>
                  <a:latin typeface="Times New Roman" charset="0"/>
                  <a:ea typeface="Calibri"/>
                  <a:cs typeface="Calibri"/>
                </a:endParaRPr>
              </a:p>
            </p:txBody>
          </p:sp>
        </mc:Choice>
        <mc:Fallback>
          <p:sp>
            <p:nvSpPr>
              <p:cNvPr id="12298" name="Text Box 18"/>
              <p:cNvSpPr txBox="1">
                <a:spLocks noRot="1" noChangeAspect="1" noMove="1" noResize="1" noEditPoints="1" noAdjustHandles="1" noChangeArrowheads="1" noChangeShapeType="1" noTextEdit="1"/>
              </p:cNvSpPr>
              <p:nvPr/>
            </p:nvSpPr>
            <p:spPr bwMode="auto">
              <a:xfrm>
                <a:off x="7460004" y="5242439"/>
                <a:ext cx="826154" cy="365760"/>
              </a:xfrm>
              <a:prstGeom prst="rect">
                <a:avLst/>
              </a:prstGeom>
              <a:blipFill>
                <a:blip r:embed="rId8"/>
                <a:stretch>
                  <a:fillRect r="-5970" b="-6452"/>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5933963" y="6025594"/>
                <a:ext cx="1699715" cy="369332"/>
              </a:xfrm>
              <a:prstGeom prst="rect">
                <a:avLst/>
              </a:prstGeom>
            </p:spPr>
            <p:txBody>
              <a:bodyPr wrap="square">
                <a:spAutoFit/>
              </a:bodyPr>
              <a:lstStyle/>
              <a:p>
                <a:r>
                  <a:rPr lang="en-US" dirty="0">
                    <a:ea typeface="Calibri"/>
                    <a:cs typeface="Calibri"/>
                  </a:rPr>
                  <a:t>replace </a:t>
                </a:r>
                <a14:m>
                  <m:oMath xmlns:m="http://schemas.openxmlformats.org/officeDocument/2006/math">
                    <m:r>
                      <a:rPr lang="en-US" i="1" dirty="0" smtClean="0">
                        <a:latin typeface="Cambria Math" panose="02040503050406030204" pitchFamily="18" charset="0"/>
                        <a:ea typeface="Calibri"/>
                        <a:cs typeface="Calibri"/>
                      </a:rPr>
                      <m:t>𝑥</m:t>
                    </m:r>
                  </m:oMath>
                </a14:m>
                <a:r>
                  <a:rPr lang="en-US" dirty="0">
                    <a:ea typeface="Calibri"/>
                    <a:cs typeface="Calibri"/>
                  </a:rPr>
                  <a:t> with </a:t>
                </a:r>
                <a14:m>
                  <m:oMath xmlns:m="http://schemas.openxmlformats.org/officeDocument/2006/math">
                    <m:r>
                      <a:rPr lang="en-US" i="1" dirty="0" smtClean="0">
                        <a:latin typeface="Cambria Math" panose="02040503050406030204" pitchFamily="18" charset="0"/>
                        <a:ea typeface="Calibri"/>
                        <a:cs typeface="Calibri"/>
                      </a:rPr>
                      <m:t>𝑦</m:t>
                    </m:r>
                  </m:oMath>
                </a14:m>
                <a:endParaRPr lang="en-US" i="1" dirty="0">
                  <a:ea typeface="Calibri"/>
                  <a:cs typeface="Calibri"/>
                </a:endParaRPr>
              </a:p>
            </p:txBody>
          </p:sp>
        </mc:Choice>
        <mc:Fallback>
          <p:sp>
            <p:nvSpPr>
              <p:cNvPr id="20" name="Rectangle 19"/>
              <p:cNvSpPr>
                <a:spLocks noRot="1" noChangeAspect="1" noMove="1" noResize="1" noEditPoints="1" noAdjustHandles="1" noChangeArrowheads="1" noChangeShapeType="1" noTextEdit="1"/>
              </p:cNvSpPr>
              <p:nvPr/>
            </p:nvSpPr>
            <p:spPr>
              <a:xfrm>
                <a:off x="5933963" y="6025594"/>
                <a:ext cx="1699715" cy="369332"/>
              </a:xfrm>
              <a:prstGeom prst="rect">
                <a:avLst/>
              </a:prstGeom>
              <a:blipFill>
                <a:blip r:embed="rId9"/>
                <a:stretch>
                  <a:fillRect l="-2222" t="-3226" b="-2258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972005" y="5628080"/>
                <a:ext cx="1765035"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smtClean="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p:sp>
            <p:nvSpPr>
              <p:cNvPr id="3" name="Rectangle 2"/>
              <p:cNvSpPr>
                <a:spLocks noRot="1" noChangeAspect="1" noMove="1" noResize="1" noEditPoints="1" noAdjustHandles="1" noChangeArrowheads="1" noChangeShapeType="1" noTextEdit="1"/>
              </p:cNvSpPr>
              <p:nvPr/>
            </p:nvSpPr>
            <p:spPr>
              <a:xfrm>
                <a:off x="4972005" y="5628080"/>
                <a:ext cx="1765035" cy="369332"/>
              </a:xfrm>
              <a:prstGeom prst="rect">
                <a:avLst/>
              </a:prstGeom>
              <a:blipFill>
                <a:blip r:embed="rId10"/>
                <a:stretch>
                  <a:fillRect l="-2143" t="-3333" b="-26667"/>
                </a:stretch>
              </a:blipFill>
            </p:spPr>
            <p:txBody>
              <a:bodyPr/>
              <a:lstStyle/>
              <a:p>
                <a:r>
                  <a:rPr lang="en-GB">
                    <a:noFill/>
                  </a:rPr>
                  <a:t> </a:t>
                </a:r>
              </a:p>
            </p:txBody>
          </p:sp>
        </mc:Fallback>
      </mc:AlternateContent>
      <p:cxnSp>
        <p:nvCxnSpPr>
          <p:cNvPr id="12" name="AutoShape 48"/>
          <p:cNvCxnSpPr>
            <a:cxnSpLocks noChangeShapeType="1"/>
            <a:stCxn id="12297" idx="3"/>
          </p:cNvCxnSpPr>
          <p:nvPr/>
        </p:nvCxnSpPr>
        <p:spPr bwMode="auto">
          <a:xfrm>
            <a:off x="5831383" y="5424576"/>
            <a:ext cx="1618402" cy="743"/>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mc:Choice xmlns:a14="http://schemas.microsoft.com/office/drawing/2010/main" Requires="a14">
          <p:sp>
            <p:nvSpPr>
              <p:cNvPr id="18" name="Text Box 15"/>
              <p:cNvSpPr txBox="1">
                <a:spLocks noChangeArrowheads="1"/>
              </p:cNvSpPr>
              <p:nvPr/>
            </p:nvSpPr>
            <p:spPr bwMode="auto">
              <a:xfrm>
                <a:off x="887081" y="5454544"/>
                <a:ext cx="81584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𝑓𝑜𝑜</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𝑥</m:t>
                          </m:r>
                        </m:e>
                      </m:d>
                    </m:oMath>
                  </m:oMathPara>
                </a14:m>
                <a:endParaRPr lang="en-US" sz="1800" dirty="0">
                  <a:solidFill>
                    <a:schemeClr val="bg1"/>
                  </a:solidFill>
                  <a:latin typeface="Times New Roman" charset="0"/>
                  <a:ea typeface="Calibri"/>
                  <a:cs typeface="Calibri"/>
                </a:endParaRPr>
              </a:p>
            </p:txBody>
          </p:sp>
        </mc:Choice>
        <mc:Fallback>
          <p:sp>
            <p:nvSpPr>
              <p:cNvPr id="18" name="Text Box 15"/>
              <p:cNvSpPr txBox="1">
                <a:spLocks noRot="1" noChangeAspect="1" noMove="1" noResize="1" noEditPoints="1" noAdjustHandles="1" noChangeArrowheads="1" noChangeShapeType="1" noTextEdit="1"/>
              </p:cNvSpPr>
              <p:nvPr/>
            </p:nvSpPr>
            <p:spPr bwMode="auto">
              <a:xfrm>
                <a:off x="887081" y="5454544"/>
                <a:ext cx="815849" cy="365760"/>
              </a:xfrm>
              <a:prstGeom prst="rect">
                <a:avLst/>
              </a:prstGeom>
              <a:blipFill>
                <a:blip r:embed="rId11"/>
                <a:stretch>
                  <a:fillRect l="-1515"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864076" y="5840928"/>
                <a:ext cx="1748107"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𝑥</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p:sp>
            <p:nvSpPr>
              <p:cNvPr id="22" name="Rectangle 21"/>
              <p:cNvSpPr>
                <a:spLocks noRot="1" noChangeAspect="1" noMove="1" noResize="1" noEditPoints="1" noAdjustHandles="1" noChangeArrowheads="1" noChangeShapeType="1" noTextEdit="1"/>
              </p:cNvSpPr>
              <p:nvPr/>
            </p:nvSpPr>
            <p:spPr>
              <a:xfrm>
                <a:off x="864076" y="5840928"/>
                <a:ext cx="1748107" cy="369332"/>
              </a:xfrm>
              <a:prstGeom prst="rect">
                <a:avLst/>
              </a:prstGeom>
              <a:blipFill>
                <a:blip r:embed="rId12"/>
                <a:stretch>
                  <a:fillRect l="-2878" t="-6667" b="-23333"/>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EAFD05C-671E-C247-B9BD-ED2E675819C5}"/>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377028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normAutofit/>
          </a:bodyPr>
          <a:lstStyle/>
          <a:p>
            <a:pPr eaLnBrk="1" hangingPunct="1"/>
            <a:r>
              <a:rPr lang="en-US" dirty="0"/>
              <a:t>Flaws:  2. Threats</a:t>
            </a:r>
          </a:p>
        </p:txBody>
      </p:sp>
      <mc:AlternateContent xmlns:mc="http://schemas.openxmlformats.org/markup-compatibility/2006">
        <mc:Choice xmlns:a14="http://schemas.microsoft.com/office/drawing/2010/main" Requires="a14">
          <p:sp>
            <p:nvSpPr>
              <p:cNvPr id="14338" name="Rectangle 18"/>
              <p:cNvSpPr>
                <a:spLocks noGrp="1" noChangeArrowheads="1"/>
              </p:cNvSpPr>
              <p:nvPr>
                <p:ph idx="1"/>
              </p:nvPr>
            </p:nvSpPr>
            <p:spPr>
              <a:xfrm>
                <a:off x="360000" y="1729946"/>
                <a:ext cx="8425225" cy="3162740"/>
              </a:xfrm>
            </p:spPr>
            <p:txBody>
              <a:bodyPr>
                <a:normAutofit fontScale="92500" lnSpcReduction="20000"/>
              </a:bodyPr>
              <a:lstStyle/>
              <a:p>
                <a:pPr eaLnBrk="1" hangingPunct="1"/>
                <a:r>
                  <a:rPr lang="en-US" dirty="0"/>
                  <a:t>Suppose we have a causal link from action </a:t>
                </a:r>
                <a14:m>
                  <m:oMath xmlns:m="http://schemas.openxmlformats.org/officeDocument/2006/math">
                    <m:r>
                      <a:rPr lang="en-US" i="1" dirty="0" smtClean="0">
                        <a:latin typeface="Cambria Math" panose="02040503050406030204" pitchFamily="18" charset="0"/>
                        <a:cs typeface="Calibri"/>
                      </a:rPr>
                      <m:t>𝑎</m:t>
                    </m:r>
                  </m:oMath>
                </a14:m>
                <a:r>
                  <a:rPr lang="en-US" dirty="0">
                    <a:cs typeface="Calibri"/>
                  </a:rPr>
                  <a:t> </a:t>
                </a:r>
                <a:r>
                  <a:rPr lang="en-US" dirty="0"/>
                  <a:t>to 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i="1" dirty="0"/>
              </a:p>
              <a:p>
                <a:pPr eaLnBrk="1" hangingPunct="1"/>
                <a:r>
                  <a:rPr lang="en-US" dirty="0">
                    <a:cs typeface="Calibri"/>
                  </a:rPr>
                  <a:t>Action </a:t>
                </a:r>
                <a14:m>
                  <m:oMath xmlns:m="http://schemas.openxmlformats.org/officeDocument/2006/math">
                    <m:r>
                      <a:rPr lang="en-US" i="1" dirty="0" smtClean="0">
                        <a:latin typeface="Cambria Math" panose="02040503050406030204" pitchFamily="18" charset="0"/>
                        <a:cs typeface="Calibri"/>
                      </a:rPr>
                      <m:t>𝑐</m:t>
                    </m:r>
                  </m:oMath>
                </a14:m>
                <a:r>
                  <a:rPr lang="en-US" dirty="0">
                    <a:cs typeface="Calibri"/>
                  </a:rPr>
                  <a:t> </a:t>
                </a:r>
                <a:r>
                  <a:rPr lang="en-US" dirty="0">
                    <a:solidFill>
                      <a:schemeClr val="accent1"/>
                    </a:solidFill>
                    <a:cs typeface="Calibri"/>
                  </a:rPr>
                  <a:t>threatens</a:t>
                </a:r>
                <a:r>
                  <a:rPr lang="en-US" b="1" dirty="0">
                    <a:cs typeface="Calibri"/>
                  </a:rPr>
                  <a:t> </a:t>
                </a:r>
                <a:r>
                  <a:rPr lang="en-US" dirty="0">
                    <a:cs typeface="Calibri"/>
                  </a:rPr>
                  <a:t>the link if </a:t>
                </a:r>
                <a14:m>
                  <m:oMath xmlns:m="http://schemas.openxmlformats.org/officeDocument/2006/math">
                    <m:r>
                      <a:rPr lang="en-US" i="1" dirty="0" smtClean="0">
                        <a:latin typeface="Cambria Math" panose="02040503050406030204" pitchFamily="18" charset="0"/>
                        <a:cs typeface="Calibri"/>
                      </a:rPr>
                      <m:t>𝑐</m:t>
                    </m:r>
                  </m:oMath>
                </a14:m>
                <a:r>
                  <a:rPr lang="en-US" i="1" dirty="0">
                    <a:cs typeface="Calibri"/>
                  </a:rPr>
                  <a:t> </a:t>
                </a:r>
                <a:r>
                  <a:rPr lang="en-US" dirty="0">
                    <a:cs typeface="Calibri"/>
                  </a:rPr>
                  <a:t>may affect </a:t>
                </a:r>
                <a14:m>
                  <m:oMath xmlns:m="http://schemas.openxmlformats.org/officeDocument/2006/math">
                    <m:r>
                      <a:rPr lang="en-US" i="1" dirty="0" smtClean="0">
                        <a:latin typeface="Cambria Math" panose="02040503050406030204" pitchFamily="18" charset="0"/>
                        <a:cs typeface="Calibri"/>
                      </a:rPr>
                      <m:t>𝑝</m:t>
                    </m:r>
                  </m:oMath>
                </a14:m>
                <a:r>
                  <a:rPr lang="en-US" dirty="0">
                    <a:cs typeface="Calibri"/>
                  </a:rPr>
                  <a:t> and may come between </a:t>
                </a:r>
                <a14:m>
                  <m:oMath xmlns:m="http://schemas.openxmlformats.org/officeDocument/2006/math">
                    <m:r>
                      <a:rPr lang="en-US" i="1" dirty="0" smtClean="0">
                        <a:latin typeface="Cambria Math" panose="02040503050406030204" pitchFamily="18" charset="0"/>
                        <a:cs typeface="Calibri"/>
                      </a:rPr>
                      <m:t>𝑎</m:t>
                    </m:r>
                  </m:oMath>
                </a14:m>
                <a:r>
                  <a:rPr lang="en-US" i="1" dirty="0">
                    <a:cs typeface="Calibri"/>
                  </a:rPr>
                  <a:t> </a:t>
                </a:r>
                <a:r>
                  <a:rPr lang="en-US" dirty="0">
                    <a:cs typeface="Calibri"/>
                  </a:rPr>
                  <a:t>and </a:t>
                </a:r>
                <a14:m>
                  <m:oMath xmlns:m="http://schemas.openxmlformats.org/officeDocument/2006/math">
                    <m:r>
                      <a:rPr lang="en-US" i="1" dirty="0" smtClean="0">
                        <a:latin typeface="Cambria Math" panose="02040503050406030204" pitchFamily="18" charset="0"/>
                        <a:cs typeface="Calibri"/>
                      </a:rPr>
                      <m:t>𝑏</m:t>
                    </m:r>
                  </m:oMath>
                </a14:m>
                <a:endParaRPr lang="en-US" i="1" dirty="0">
                  <a:cs typeface="Calibri"/>
                </a:endParaRPr>
              </a:p>
              <a:p>
                <a:pPr lvl="1" eaLnBrk="1" hangingPunct="1"/>
                <a14:m>
                  <m:oMath xmlns:m="http://schemas.openxmlformats.org/officeDocument/2006/math">
                    <m:r>
                      <a:rPr lang="en-US" i="1" dirty="0" smtClean="0">
                        <a:solidFill>
                          <a:srgbClr val="FFC000"/>
                        </a:solidFill>
                        <a:latin typeface="Cambria Math" panose="02040503050406030204" pitchFamily="18" charset="0"/>
                        <a:cs typeface="Times New Roman"/>
                      </a:rPr>
                      <m:t>𝑐</m:t>
                    </m:r>
                  </m:oMath>
                </a14:m>
                <a:r>
                  <a:rPr lang="en-US" i="1" dirty="0">
                    <a:solidFill>
                      <a:srgbClr val="FFC000"/>
                    </a:solidFill>
                    <a:cs typeface="Times New Roman"/>
                  </a:rPr>
                  <a:t> </a:t>
                </a:r>
                <a:r>
                  <a:rPr lang="en-US" dirty="0">
                    <a:solidFill>
                      <a:srgbClr val="FFC000"/>
                    </a:solidFill>
                    <a:cs typeface="Times New Roman"/>
                  </a:rPr>
                  <a:t>is a threat </a:t>
                </a:r>
                <a:r>
                  <a:rPr lang="en-US" dirty="0"/>
                  <a:t>even if it makes </a:t>
                </a:r>
                <a14:m>
                  <m:oMath xmlns:m="http://schemas.openxmlformats.org/officeDocument/2006/math">
                    <m:r>
                      <a:rPr lang="en-US" i="1" dirty="0" smtClean="0">
                        <a:latin typeface="Cambria Math" panose="02040503050406030204" pitchFamily="18" charset="0"/>
                      </a:rPr>
                      <m:t>𝑝</m:t>
                    </m:r>
                  </m:oMath>
                </a14:m>
                <a:r>
                  <a:rPr lang="en-US" dirty="0"/>
                  <a:t> true rather than false</a:t>
                </a:r>
              </a:p>
              <a:p>
                <a:pPr lvl="2"/>
                <a:r>
                  <a:rPr lang="en-US" dirty="0"/>
                  <a:t>Causal link means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not </a:t>
                </a:r>
                <a14:m>
                  <m:oMath xmlns:m="http://schemas.openxmlformats.org/officeDocument/2006/math">
                    <m:r>
                      <a:rPr lang="en-US" i="1" dirty="0" smtClean="0">
                        <a:latin typeface="Cambria Math" panose="02040503050406030204" pitchFamily="18" charset="0"/>
                      </a:rPr>
                      <m:t>𝑐</m:t>
                    </m:r>
                  </m:oMath>
                </a14:m>
                <a:r>
                  <a:rPr lang="en-US" i="1" dirty="0"/>
                  <a:t>,</a:t>
                </a:r>
                <a:r>
                  <a:rPr lang="en-US" dirty="0"/>
                  <a:t> is supposed to establish </a:t>
                </a:r>
                <a14:m>
                  <m:oMath xmlns:m="http://schemas.openxmlformats.org/officeDocument/2006/math">
                    <m:r>
                      <a:rPr lang="en-US" i="1" dirty="0" smtClean="0">
                        <a:latin typeface="Cambria Math" panose="02040503050406030204" pitchFamily="18" charset="0"/>
                      </a:rPr>
                      <m:t>𝑝</m:t>
                    </m:r>
                  </m:oMath>
                </a14:m>
                <a:r>
                  <a:rPr lang="en-US" dirty="0"/>
                  <a:t> for </a:t>
                </a:r>
                <a14:m>
                  <m:oMath xmlns:m="http://schemas.openxmlformats.org/officeDocument/2006/math">
                    <m:r>
                      <a:rPr lang="en-US" i="1" dirty="0" smtClean="0">
                        <a:latin typeface="Cambria Math" panose="02040503050406030204" pitchFamily="18" charset="0"/>
                      </a:rPr>
                      <m:t>𝑏</m:t>
                    </m:r>
                  </m:oMath>
                </a14:m>
                <a:endParaRPr lang="en-US" dirty="0"/>
              </a:p>
              <a:p>
                <a:pPr lvl="2"/>
                <a:r>
                  <a:rPr lang="en-US" dirty="0"/>
                  <a:t>Plan in which </a:t>
                </a:r>
                <a14:m>
                  <m:oMath xmlns:m="http://schemas.openxmlformats.org/officeDocument/2006/math">
                    <m:r>
                      <a:rPr lang="en-US" i="1" dirty="0" smtClean="0">
                        <a:latin typeface="Cambria Math" panose="02040503050406030204" pitchFamily="18" charset="0"/>
                      </a:rPr>
                      <m:t>𝑐</m:t>
                    </m:r>
                  </m:oMath>
                </a14:m>
                <a:r>
                  <a:rPr lang="en-US" dirty="0"/>
                  <a:t> establishes </a:t>
                </a:r>
                <a14:m>
                  <m:oMath xmlns:m="http://schemas.openxmlformats.org/officeDocument/2006/math">
                    <m:r>
                      <a:rPr lang="en-US" i="1" dirty="0" smtClean="0">
                        <a:latin typeface="Cambria Math" panose="02040503050406030204" pitchFamily="18" charset="0"/>
                      </a:rPr>
                      <m:t>𝑝</m:t>
                    </m:r>
                  </m:oMath>
                </a14:m>
                <a:r>
                  <a:rPr lang="en-US" dirty="0"/>
                  <a:t> will be generated on another path in the search space</a:t>
                </a:r>
                <a:endParaRPr lang="en-US" baseline="-25000" dirty="0">
                  <a:cs typeface="Calibri"/>
                </a:endParaRPr>
              </a:p>
              <a:p>
                <a:pPr eaLnBrk="1" hangingPunct="1"/>
                <a:r>
                  <a:rPr lang="en-US" dirty="0"/>
                  <a:t>Three possible ways to resolve the flaw:</a:t>
                </a:r>
              </a:p>
              <a:p>
                <a:pPr lvl="1" eaLnBrk="1" hangingPunct="1"/>
                <a:r>
                  <a:rPr lang="en-US" dirty="0"/>
                  <a:t>Make </a:t>
                </a:r>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m:t>
                    </m:r>
                    <m:r>
                      <a:rPr lang="en-US" i="1" dirty="0" smtClean="0">
                        <a:latin typeface="Cambria Math" panose="02040503050406030204" pitchFamily="18" charset="0"/>
                      </a:rPr>
                      <m:t>𝑎</m:t>
                    </m:r>
                  </m:oMath>
                </a14:m>
                <a:endParaRPr lang="en-US" i="1" dirty="0"/>
              </a:p>
              <a:p>
                <a:pPr lvl="1" eaLnBrk="1" hangingPunct="1"/>
                <a:r>
                  <a:rPr lang="en-US" dirty="0"/>
                  <a:t>Make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𝑐</m:t>
                    </m:r>
                  </m:oMath>
                </a14:m>
                <a:endParaRPr lang="en-US" i="1" dirty="0"/>
              </a:p>
              <a:p>
                <a:pPr lvl="1" eaLnBrk="1" hangingPunct="1"/>
                <a:r>
                  <a:rPr lang="en-US" dirty="0"/>
                  <a:t>Add inequality constraints to prevent </a:t>
                </a:r>
                <a14:m>
                  <m:oMath xmlns:m="http://schemas.openxmlformats.org/officeDocument/2006/math">
                    <m:r>
                      <a:rPr lang="en-US" i="1" dirty="0" smtClean="0">
                        <a:latin typeface="Cambria Math" panose="02040503050406030204" pitchFamily="18" charset="0"/>
                      </a:rPr>
                      <m:t>𝑐</m:t>
                    </m:r>
                  </m:oMath>
                </a14:m>
                <a:r>
                  <a:rPr lang="en-US" dirty="0"/>
                  <a:t> from affecting </a:t>
                </a:r>
                <a14:m>
                  <m:oMath xmlns:m="http://schemas.openxmlformats.org/officeDocument/2006/math">
                    <m:r>
                      <a:rPr lang="en-US" i="1" dirty="0" smtClean="0">
                        <a:latin typeface="Cambria Math" panose="02040503050406030204" pitchFamily="18" charset="0"/>
                      </a:rPr>
                      <m:t>𝑝</m:t>
                    </m:r>
                  </m:oMath>
                </a14:m>
                <a:br>
                  <a:rPr lang="en-US" dirty="0"/>
                </a:br>
                <a:endParaRPr lang="en-US" dirty="0"/>
              </a:p>
            </p:txBody>
          </p:sp>
        </mc:Choice>
        <mc:Fallback>
          <p:sp>
            <p:nvSpPr>
              <p:cNvPr id="14338" name="Rectangle 18"/>
              <p:cNvSpPr>
                <a:spLocks noGrp="1" noRot="1" noChangeAspect="1" noMove="1" noResize="1" noEditPoints="1" noAdjustHandles="1" noChangeArrowheads="1" noChangeShapeType="1" noTextEdit="1"/>
              </p:cNvSpPr>
              <p:nvPr>
                <p:ph idx="1"/>
              </p:nvPr>
            </p:nvSpPr>
            <p:spPr>
              <a:xfrm>
                <a:off x="360000" y="1729946"/>
                <a:ext cx="8425225" cy="3162740"/>
              </a:xfrm>
              <a:blipFill>
                <a:blip r:embed="rId3"/>
                <a:stretch>
                  <a:fillRect l="-1805" t="-5200" r="-75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A2A05FED-5A6F-DF46-97C6-E0EBE7ED941E}"/>
              </a:ext>
            </a:extLst>
          </p:cNvPr>
          <p:cNvSpPr>
            <a:spLocks noGrp="1"/>
          </p:cNvSpPr>
          <p:nvPr>
            <p:ph type="sldNum" sz="quarter" idx="12"/>
          </p:nvPr>
        </p:nvSpPr>
        <p:spPr/>
        <p:txBody>
          <a:bodyPr/>
          <a:lstStyle/>
          <a:p>
            <a:fld id="{67C9959E-8E6B-B04C-9955-EA096F41CA7A}" type="slidenum">
              <a:rPr lang="en-GB" smtClean="0"/>
              <a:t>134</a:t>
            </a:fld>
            <a:endParaRPr lang="en-GB"/>
          </a:p>
        </p:txBody>
      </p:sp>
      <p:cxnSp>
        <p:nvCxnSpPr>
          <p:cNvPr id="29" name="AutoShape 30"/>
          <p:cNvCxnSpPr>
            <a:cxnSpLocks noChangeShapeType="1"/>
            <a:stCxn id="37" idx="3"/>
          </p:cNvCxnSpPr>
          <p:nvPr/>
        </p:nvCxnSpPr>
        <p:spPr bwMode="auto">
          <a:xfrm>
            <a:off x="4085180" y="5159448"/>
            <a:ext cx="428021" cy="333834"/>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30" name="Text Box 50"/>
              <p:cNvSpPr txBox="1">
                <a:spLocks noChangeArrowheads="1"/>
              </p:cNvSpPr>
              <p:nvPr/>
            </p:nvSpPr>
            <p:spPr bwMode="auto">
              <a:xfrm>
                <a:off x="5046866" y="5187521"/>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30" name="Text Box 50"/>
              <p:cNvSpPr txBox="1">
                <a:spLocks noRot="1" noChangeAspect="1" noMove="1" noResize="1" noEditPoints="1" noAdjustHandles="1" noChangeArrowheads="1" noChangeShapeType="1" noTextEdit="1"/>
              </p:cNvSpPr>
              <p:nvPr/>
            </p:nvSpPr>
            <p:spPr bwMode="auto">
              <a:xfrm>
                <a:off x="5046866" y="5187521"/>
                <a:ext cx="1714828" cy="369332"/>
              </a:xfrm>
              <a:prstGeom prst="rect">
                <a:avLst/>
              </a:prstGeom>
              <a:blipFill>
                <a:blip r:embed="rId4"/>
                <a:stretch>
                  <a:fillRect l="-5147" t="-6667" r="-2206" b="-2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32" name="AutoShape 53"/>
          <p:cNvCxnSpPr>
            <a:cxnSpLocks noChangeShapeType="1"/>
            <a:stCxn id="33" idx="3"/>
            <a:endCxn id="30" idx="1"/>
          </p:cNvCxnSpPr>
          <p:nvPr/>
        </p:nvCxnSpPr>
        <p:spPr bwMode="auto">
          <a:xfrm flipV="1">
            <a:off x="3769099" y="5372187"/>
            <a:ext cx="1277767" cy="40057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33" name="Text Box 15"/>
              <p:cNvSpPr txBox="1">
                <a:spLocks noChangeArrowheads="1"/>
              </p:cNvSpPr>
              <p:nvPr/>
            </p:nvSpPr>
            <p:spPr bwMode="auto">
              <a:xfrm>
                <a:off x="2941099" y="5589885"/>
                <a:ext cx="828000"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𝑓𝑜𝑜</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3" name="Text Box 15"/>
              <p:cNvSpPr txBox="1">
                <a:spLocks noRot="1" noChangeAspect="1" noMove="1" noResize="1" noEditPoints="1" noAdjustHandles="1" noChangeArrowheads="1" noChangeShapeType="1" noTextEdit="1"/>
              </p:cNvSpPr>
              <p:nvPr/>
            </p:nvSpPr>
            <p:spPr bwMode="auto">
              <a:xfrm>
                <a:off x="2941099" y="5589885"/>
                <a:ext cx="828000" cy="365760"/>
              </a:xfrm>
              <a:prstGeom prst="rect">
                <a:avLst/>
              </a:prstGeom>
              <a:blipFill>
                <a:blip r:embed="rId5"/>
                <a:stretch>
                  <a:fillRect l="-2985" b="-9677"/>
                </a:stretch>
              </a:blipFill>
              <a:ln>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 Box 18"/>
              <p:cNvSpPr txBox="1">
                <a:spLocks noChangeArrowheads="1"/>
              </p:cNvSpPr>
              <p:nvPr/>
            </p:nvSpPr>
            <p:spPr bwMode="auto">
              <a:xfrm>
                <a:off x="5494955" y="5589885"/>
                <a:ext cx="828000"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𝑏𝑎𝑟</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4" name="Text Box 18"/>
              <p:cNvSpPr txBox="1">
                <a:spLocks noRot="1" noChangeAspect="1" noMove="1" noResize="1" noEditPoints="1" noAdjustHandles="1" noChangeArrowheads="1" noChangeShapeType="1" noTextEdit="1"/>
              </p:cNvSpPr>
              <p:nvPr/>
            </p:nvSpPr>
            <p:spPr bwMode="auto">
              <a:xfrm>
                <a:off x="5494955" y="5589885"/>
                <a:ext cx="828000" cy="365760"/>
              </a:xfrm>
              <a:prstGeom prst="rect">
                <a:avLst/>
              </a:prstGeom>
              <a:blipFill>
                <a:blip r:embed="rId6"/>
                <a:stretch>
                  <a:fillRect b="-3226"/>
                </a:stretch>
              </a:blipFill>
              <a:ln>
                <a:headEnd/>
                <a:tailEnd/>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6" name="Text Box 18"/>
              <p:cNvSpPr txBox="1">
                <a:spLocks noChangeArrowheads="1"/>
              </p:cNvSpPr>
              <p:nvPr/>
            </p:nvSpPr>
            <p:spPr bwMode="auto">
              <a:xfrm>
                <a:off x="2497269" y="4608479"/>
                <a:ext cx="1325427" cy="36933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𝑐𝑙𝑜𝑏𝑏𝑒𝑟</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p:sp>
            <p:nvSpPr>
              <p:cNvPr id="36" name="Text Box 18"/>
              <p:cNvSpPr txBox="1">
                <a:spLocks noRot="1" noChangeAspect="1" noMove="1" noResize="1" noEditPoints="1" noAdjustHandles="1" noChangeArrowheads="1" noChangeShapeType="1" noTextEdit="1"/>
              </p:cNvSpPr>
              <p:nvPr/>
            </p:nvSpPr>
            <p:spPr bwMode="auto">
              <a:xfrm>
                <a:off x="2497269" y="4608479"/>
                <a:ext cx="1325427" cy="369332"/>
              </a:xfrm>
              <a:prstGeom prst="rect">
                <a:avLst/>
              </a:prstGeom>
              <a:blipFill>
                <a:blip r:embed="rId7"/>
                <a:stretch>
                  <a:fillRect/>
                </a:stretch>
              </a:blipFill>
              <a:ln>
                <a:headEnd/>
                <a:tailEnd/>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7" name="Rectangle 36"/>
              <p:cNvSpPr/>
              <p:nvPr/>
            </p:nvSpPr>
            <p:spPr>
              <a:xfrm>
                <a:off x="2430112" y="4974782"/>
                <a:ext cx="1655068" cy="369332"/>
              </a:xfrm>
              <a:prstGeom prst="rect">
                <a:avLst/>
              </a:prstGeom>
            </p:spPr>
            <p:txBody>
              <a:bodyPr wrap="none" rIns="0">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𝑧</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2</m:t>
                    </m:r>
                  </m:oMath>
                </a14:m>
                <a:endParaRPr lang="en-US" dirty="0">
                  <a:solidFill>
                    <a:srgbClr val="081D58"/>
                  </a:solidFill>
                  <a:ea typeface="Calibri"/>
                  <a:cs typeface="Calibri"/>
                </a:endParaRPr>
              </a:p>
            </p:txBody>
          </p:sp>
        </mc:Choice>
        <mc:Fallback>
          <p:sp>
            <p:nvSpPr>
              <p:cNvPr id="37" name="Rectangle 36"/>
              <p:cNvSpPr>
                <a:spLocks noRot="1" noChangeAspect="1" noMove="1" noResize="1" noEditPoints="1" noAdjustHandles="1" noChangeArrowheads="1" noChangeShapeType="1" noTextEdit="1"/>
              </p:cNvSpPr>
              <p:nvPr/>
            </p:nvSpPr>
            <p:spPr>
              <a:xfrm>
                <a:off x="2430112" y="4974782"/>
                <a:ext cx="1655068" cy="369332"/>
              </a:xfrm>
              <a:prstGeom prst="rect">
                <a:avLst/>
              </a:prstGeom>
              <a:blipFill>
                <a:blip r:embed="rId8"/>
                <a:stretch>
                  <a:fillRect l="-2273" t="-6667" r="-4545" b="-2333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8" name="Rectangle 37"/>
              <p:cNvSpPr/>
              <p:nvPr/>
            </p:nvSpPr>
            <p:spPr>
              <a:xfrm>
                <a:off x="2840499" y="5949264"/>
                <a:ext cx="1672702" cy="369332"/>
              </a:xfrm>
              <a:prstGeom prst="rect">
                <a:avLst/>
              </a:prstGeom>
            </p:spPr>
            <p:txBody>
              <a:bodyPr wrap="none" rIns="0">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ea typeface="Calibri"/>
                  <a:cs typeface="Calibri"/>
                </a:endParaRPr>
              </a:p>
            </p:txBody>
          </p:sp>
        </mc:Choice>
        <mc:Fallback>
          <p:sp>
            <p:nvSpPr>
              <p:cNvPr id="38" name="Rectangle 37"/>
              <p:cNvSpPr>
                <a:spLocks noRot="1" noChangeAspect="1" noMove="1" noResize="1" noEditPoints="1" noAdjustHandles="1" noChangeArrowheads="1" noChangeShapeType="1" noTextEdit="1"/>
              </p:cNvSpPr>
              <p:nvPr/>
            </p:nvSpPr>
            <p:spPr>
              <a:xfrm>
                <a:off x="2840499" y="5949264"/>
                <a:ext cx="1672702" cy="369332"/>
              </a:xfrm>
              <a:prstGeom prst="rect">
                <a:avLst/>
              </a:prstGeom>
              <a:blipFill>
                <a:blip r:embed="rId9"/>
                <a:stretch>
                  <a:fillRect l="-3030" t="-6667" r="-5303" b="-23333"/>
                </a:stretch>
              </a:blipFill>
            </p:spPr>
            <p:txBody>
              <a:bodyPr/>
              <a:lstStyle/>
              <a:p>
                <a:r>
                  <a:rPr lang="en-GB">
                    <a:noFill/>
                  </a:rPr>
                  <a:t> </a:t>
                </a:r>
              </a:p>
            </p:txBody>
          </p:sp>
        </mc:Fallback>
      </mc:AlternateContent>
      <p:cxnSp>
        <p:nvCxnSpPr>
          <p:cNvPr id="24" name="AutoShape 48"/>
          <p:cNvCxnSpPr>
            <a:cxnSpLocks noChangeShapeType="1"/>
            <a:stCxn id="33" idx="3"/>
            <a:endCxn id="34" idx="1"/>
          </p:cNvCxnSpPr>
          <p:nvPr/>
        </p:nvCxnSpPr>
        <p:spPr bwMode="auto">
          <a:xfrm>
            <a:off x="3769099" y="5772765"/>
            <a:ext cx="1725856" cy="1270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Date Placeholder 2">
            <a:extLst>
              <a:ext uri="{FF2B5EF4-FFF2-40B4-BE49-F238E27FC236}">
                <a16:creationId xmlns:a16="http://schemas.microsoft.com/office/drawing/2014/main" id="{456A2DE1-C866-1946-9BCF-27810CE21E20}"/>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4753771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p:txBody>
          <a:bodyPr>
            <a:normAutofit/>
          </a:bodyPr>
          <a:lstStyle/>
          <a:p>
            <a:pPr eaLnBrk="1" hangingPunct="1"/>
            <a:r>
              <a:rPr lang="en-US" dirty="0"/>
              <a:t>PSP Algorithm</a:t>
            </a:r>
          </a:p>
        </p:txBody>
      </p:sp>
      <mc:AlternateContent xmlns:mc="http://schemas.openxmlformats.org/markup-compatibility/2006" xmlns:a14="http://schemas.microsoft.com/office/drawing/2010/main">
        <mc:Choice Requires="a14">
          <p:sp>
            <p:nvSpPr>
              <p:cNvPr id="16387" name="Rectangle 4"/>
              <p:cNvSpPr>
                <a:spLocks noGrp="1" noChangeArrowheads="1"/>
              </p:cNvSpPr>
              <p:nvPr>
                <p:ph sz="half" idx="1"/>
              </p:nvPr>
            </p:nvSpPr>
            <p:spPr/>
            <p:txBody>
              <a:bodyPr>
                <a:normAutofit lnSpcReduction="10000"/>
              </a:bodyPr>
              <a:lstStyle/>
              <a:p>
                <a:pPr>
                  <a:lnSpc>
                    <a:spcPct val="90000"/>
                  </a:lnSpc>
                </a:pPr>
                <a:r>
                  <a:rPr lang="en-US" dirty="0"/>
                  <a:t>Initial plan is always </a:t>
                </a:r>
                <a14:m>
                  <m:oMath xmlns:m="http://schemas.openxmlformats.org/officeDocument/2006/math">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𝑆𝑡𝑎𝑟𝑡</m:t>
                        </m:r>
                        <m:r>
                          <a:rPr lang="en-US" i="1" dirty="0" smtClean="0">
                            <a:latin typeface="Cambria Math" panose="02040503050406030204" pitchFamily="18" charset="0"/>
                          </a:rPr>
                          <m:t>,</m:t>
                        </m:r>
                        <m:r>
                          <a:rPr lang="en-US" b="1" i="1" dirty="0">
                            <a:latin typeface="Cambria Math" panose="02040503050406030204" pitchFamily="18" charset="0"/>
                          </a:rPr>
                          <m:t> </m:t>
                        </m:r>
                        <m:r>
                          <a:rPr lang="en-US" i="1" dirty="0">
                            <a:latin typeface="Cambria Math" panose="02040503050406030204" pitchFamily="18" charset="0"/>
                          </a:rPr>
                          <m:t>𝐹𝑖𝑛𝑖𝑠h</m:t>
                        </m:r>
                      </m:e>
                    </m:d>
                  </m:oMath>
                </a14:m>
                <a:r>
                  <a:rPr lang="en-US" dirty="0"/>
                  <a:t> with </a:t>
                </a:r>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𝑆𝑡𝑎𝑟𝑡</m:t>
                    </m:r>
                    <m:r>
                      <a:rPr lang="en-US" i="1" dirty="0" smtClean="0">
                        <a:latin typeface="Cambria Math" panose="02040503050406030204" pitchFamily="18" charset="0"/>
                      </a:rPr>
                      <m:t>≺</m:t>
                    </m:r>
                    <m:r>
                      <a:rPr lang="en-US" i="1" dirty="0" smtClean="0">
                        <a:latin typeface="Cambria Math" panose="02040503050406030204" pitchFamily="18" charset="0"/>
                      </a:rPr>
                      <m:t>𝐹𝑖𝑛𝑖𝑠h</m:t>
                    </m:r>
                  </m:oMath>
                </a14:m>
                <a:endParaRPr lang="en-US" i="1" dirty="0"/>
              </a:p>
              <a:p>
                <a:pPr lvl="1">
                  <a:lnSpc>
                    <a:spcPct val="90000"/>
                  </a:lnSpc>
                </a:pPr>
                <a:r>
                  <a:rPr lang="en-US" dirty="0">
                    <a:cs typeface="Calibri"/>
                  </a:rPr>
                  <a:t>Start </a:t>
                </a:r>
              </a:p>
              <a:p>
                <a:pPr lvl="2"/>
                <a:r>
                  <a:rPr lang="en-US" dirty="0">
                    <a:cs typeface="Calibri"/>
                  </a:rPr>
                  <a:t>No preconditions</a:t>
                </a:r>
              </a:p>
              <a:p>
                <a:pPr lvl="2"/>
                <a:r>
                  <a:rPr lang="en-US" dirty="0">
                    <a:cs typeface="Calibri"/>
                  </a:rPr>
                  <a:t>Effects: atoms in </a:t>
                </a:r>
                <a14:m>
                  <m:oMath xmlns:m="http://schemas.openxmlformats.org/officeDocument/2006/math">
                    <m:sSub>
                      <m:sSubPr>
                        <m:ctrlPr>
                          <a:rPr lang="de-DE" b="0" i="1" dirty="0" smtClean="0">
                            <a:latin typeface="Cambria Math" panose="02040503050406030204" pitchFamily="18" charset="0"/>
                            <a:cs typeface="Calibri"/>
                          </a:rPr>
                        </m:ctrlPr>
                      </m:sSubPr>
                      <m:e>
                        <m:r>
                          <a:rPr lang="en-US" i="1" dirty="0" smtClean="0">
                            <a:latin typeface="Cambria Math" panose="02040503050406030204" pitchFamily="18" charset="0"/>
                            <a:cs typeface="Calibri"/>
                          </a:rPr>
                          <m:t>𝑠</m:t>
                        </m:r>
                      </m:e>
                      <m:sub>
                        <m:r>
                          <a:rPr lang="de-DE" b="0" i="1" dirty="0" smtClean="0">
                            <a:latin typeface="Cambria Math" panose="02040503050406030204" pitchFamily="18" charset="0"/>
                            <a:cs typeface="Calibri"/>
                          </a:rPr>
                          <m:t>0</m:t>
                        </m:r>
                      </m:sub>
                    </m:sSub>
                  </m:oMath>
                </a14:m>
                <a:endParaRPr lang="en-US" dirty="0">
                  <a:cs typeface="Calibri"/>
                </a:endParaRPr>
              </a:p>
              <a:p>
                <a:pPr lvl="1">
                  <a:lnSpc>
                    <a:spcPct val="90000"/>
                  </a:lnSpc>
                </a:pPr>
                <a:r>
                  <a:rPr lang="en-US" dirty="0">
                    <a:cs typeface="Calibri"/>
                  </a:rPr>
                  <a:t>Finish </a:t>
                </a:r>
              </a:p>
              <a:p>
                <a:pPr lvl="2"/>
                <a:r>
                  <a:rPr lang="en-US" dirty="0">
                    <a:cs typeface="Calibri"/>
                  </a:rPr>
                  <a:t>Preconditions: atoms in </a:t>
                </a:r>
                <a14:m>
                  <m:oMath xmlns:m="http://schemas.openxmlformats.org/officeDocument/2006/math">
                    <m:r>
                      <a:rPr lang="en-US" i="1" dirty="0" smtClean="0">
                        <a:latin typeface="Cambria Math" panose="02040503050406030204" pitchFamily="18" charset="0"/>
                        <a:cs typeface="Calibri"/>
                      </a:rPr>
                      <m:t>𝑔</m:t>
                    </m:r>
                  </m:oMath>
                </a14:m>
                <a:endParaRPr lang="en-US" dirty="0">
                  <a:cs typeface="Calibri"/>
                </a:endParaRPr>
              </a:p>
              <a:p>
                <a:pPr lvl="2"/>
                <a:r>
                  <a:rPr lang="en-US" dirty="0">
                    <a:cs typeface="Calibri"/>
                  </a:rPr>
                  <a:t>No effects</a:t>
                </a:r>
              </a:p>
              <a:p>
                <a:pPr>
                  <a:lnSpc>
                    <a:spcPct val="90000"/>
                  </a:lnSpc>
                </a:pPr>
                <a:r>
                  <a:rPr lang="en-US" dirty="0"/>
                  <a:t>PSP is sound and complete</a:t>
                </a:r>
              </a:p>
              <a:p>
                <a:pPr lvl="1">
                  <a:lnSpc>
                    <a:spcPct val="90000"/>
                  </a:lnSpc>
                </a:pPr>
                <a:r>
                  <a:rPr lang="en-US" dirty="0"/>
                  <a:t>Returns a partially ordered plan </a:t>
                </a:r>
                <a14:m>
                  <m:oMath xmlns:m="http://schemas.openxmlformats.org/officeDocument/2006/math">
                    <m:r>
                      <a:rPr lang="en-US" i="1" dirty="0" smtClean="0">
                        <a:latin typeface="Cambria Math" panose="02040503050406030204" pitchFamily="18" charset="0"/>
                      </a:rPr>
                      <m:t>𝜋</m:t>
                    </m:r>
                  </m:oMath>
                </a14:m>
                <a:r>
                  <a:rPr lang="en-US" dirty="0"/>
                  <a:t> </a:t>
                </a:r>
                <a:r>
                  <a:rPr lang="en-US" dirty="0" err="1"/>
                  <a:t>s.t.</a:t>
                </a:r>
                <a:r>
                  <a:rPr lang="en-US" dirty="0"/>
                  <a:t> any total ordering of </a:t>
                </a:r>
                <a14:m>
                  <m:oMath xmlns:m="http://schemas.openxmlformats.org/officeDocument/2006/math">
                    <m:r>
                      <a:rPr lang="en-US" i="1" dirty="0" smtClean="0">
                        <a:latin typeface="Cambria Math" panose="02040503050406030204" pitchFamily="18" charset="0"/>
                      </a:rPr>
                      <m:t>𝜋</m:t>
                    </m:r>
                  </m:oMath>
                </a14:m>
                <a:r>
                  <a:rPr lang="en-US" dirty="0"/>
                  <a:t> will achieve </a:t>
                </a:r>
                <a14:m>
                  <m:oMath xmlns:m="http://schemas.openxmlformats.org/officeDocument/2006/math">
                    <m:r>
                      <a:rPr lang="en-US" i="1" dirty="0" smtClean="0">
                        <a:latin typeface="Cambria Math" panose="02040503050406030204" pitchFamily="18" charset="0"/>
                      </a:rPr>
                      <m:t>𝑔</m:t>
                    </m:r>
                  </m:oMath>
                </a14:m>
                <a:endParaRPr lang="en-US" i="1" dirty="0"/>
              </a:p>
              <a:p>
                <a:pPr lvl="1">
                  <a:lnSpc>
                    <a:spcPct val="90000"/>
                  </a:lnSpc>
                </a:pPr>
                <a:r>
                  <a:rPr lang="en-US" dirty="0"/>
                  <a:t>In some environments, could execute actions in parallel</a:t>
                </a:r>
              </a:p>
            </p:txBody>
          </p:sp>
        </mc:Choice>
        <mc:Fallback xmlns="">
          <p:sp>
            <p:nvSpPr>
              <p:cNvPr id="16387" name="Rectangle 4"/>
              <p:cNvSpPr>
                <a:spLocks noGrp="1" noRot="1" noChangeAspect="1" noMove="1" noResize="1" noEditPoints="1" noAdjustHandles="1" noChangeArrowheads="1" noChangeShapeType="1" noTextEdit="1"/>
              </p:cNvSpPr>
              <p:nvPr>
                <p:ph sz="half" idx="1"/>
              </p:nvPr>
            </p:nvSpPr>
            <p:spPr>
              <a:blipFill>
                <a:blip r:embed="rId3"/>
                <a:stretch>
                  <a:fillRect l="-4025" t="-3297"/>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5EC8A1B4-713E-6E4B-B947-6D898873BC15}"/>
              </a:ext>
            </a:extLst>
          </p:cNvPr>
          <p:cNvSpPr>
            <a:spLocks noGrp="1"/>
          </p:cNvSpPr>
          <p:nvPr>
            <p:ph type="sldNum" sz="quarter" idx="12"/>
          </p:nvPr>
        </p:nvSpPr>
        <p:spPr/>
        <p:txBody>
          <a:bodyPr/>
          <a:lstStyle/>
          <a:p>
            <a:fld id="{67C9959E-8E6B-B04C-9955-EA096F41CA7A}" type="slidenum">
              <a:rPr lang="en-GB" smtClean="0"/>
              <a:t>135</a:t>
            </a:fld>
            <a:endParaRPr lang="en-GB"/>
          </a:p>
        </p:txBody>
      </p:sp>
      <p:grpSp>
        <p:nvGrpSpPr>
          <p:cNvPr id="6" name="Group 5">
            <a:extLst>
              <a:ext uri="{FF2B5EF4-FFF2-40B4-BE49-F238E27FC236}">
                <a16:creationId xmlns:a16="http://schemas.microsoft.com/office/drawing/2014/main" id="{BA6778D0-F248-1347-9FC7-1E0B240E7A35}"/>
              </a:ext>
            </a:extLst>
          </p:cNvPr>
          <p:cNvGrpSpPr/>
          <p:nvPr/>
        </p:nvGrpSpPr>
        <p:grpSpPr>
          <a:xfrm>
            <a:off x="5112989" y="4441320"/>
            <a:ext cx="3126535" cy="1081973"/>
            <a:chOff x="6131171" y="4252660"/>
            <a:chExt cx="3126535" cy="1081973"/>
          </a:xfrm>
        </p:grpSpPr>
        <p:grpSp>
          <p:nvGrpSpPr>
            <p:cNvPr id="4" name="Group 3"/>
            <p:cNvGrpSpPr/>
            <p:nvPr/>
          </p:nvGrpSpPr>
          <p:grpSpPr>
            <a:xfrm>
              <a:off x="6131171" y="4648247"/>
              <a:ext cx="3126535" cy="324603"/>
              <a:chOff x="926493" y="3657478"/>
              <a:chExt cx="5896393" cy="546101"/>
            </a:xfrm>
          </p:grpSpPr>
          <mc:AlternateContent xmlns:mc="http://schemas.openxmlformats.org/markup-compatibility/2006" xmlns:a14="http://schemas.microsoft.com/office/drawing/2010/main">
            <mc:Choice Requires="a14">
              <p:sp>
                <p:nvSpPr>
                  <p:cNvPr id="7" name="Rectangle 46"/>
                  <p:cNvSpPr>
                    <a:spLocks noChangeArrowheads="1"/>
                  </p:cNvSpPr>
                  <p:nvPr/>
                </p:nvSpPr>
                <p:spPr bwMode="auto">
                  <a:xfrm>
                    <a:off x="926493" y="3657478"/>
                    <a:ext cx="1493648" cy="533401"/>
                  </a:xfrm>
                  <a:prstGeom prst="rect">
                    <a:avLst/>
                  </a:prstGeom>
                  <a:solidFill>
                    <a:schemeClr val="accent1"/>
                  </a:solidFill>
                  <a:ln w="12700">
                    <a:solidFill>
                      <a:schemeClr val="tx1"/>
                    </a:solidFill>
                    <a:miter lim="800000"/>
                    <a:headEnd/>
                    <a:tailEnd/>
                  </a:ln>
                </p:spPr>
                <p:txBody>
                  <a:bodyPr wrap="none" anchor="ctr"/>
                  <a:lstStyle/>
                  <a:p>
                    <a:pPr algn="ctr"/>
                    <a:r>
                      <a:rPr lang="en-US" dirty="0">
                        <a:solidFill>
                          <a:schemeClr val="bg1"/>
                        </a:solidFill>
                        <a:ea typeface="Calibri"/>
                        <a:cs typeface="Calibri"/>
                      </a:rPr>
                      <a:t> </a:t>
                    </a:r>
                    <a14:m>
                      <m:oMath xmlns:m="http://schemas.openxmlformats.org/officeDocument/2006/math">
                        <m:r>
                          <a:rPr lang="en-US" i="1" dirty="0" smtClean="0">
                            <a:solidFill>
                              <a:schemeClr val="bg1"/>
                            </a:solidFill>
                            <a:latin typeface="Cambria Math" panose="02040503050406030204" pitchFamily="18" charset="0"/>
                            <a:ea typeface="Calibri"/>
                            <a:cs typeface="Calibri"/>
                          </a:rPr>
                          <m:t>𝑆𝑡𝑎𝑟𝑡</m:t>
                        </m:r>
                      </m:oMath>
                    </a14:m>
                    <a:endParaRPr lang="en-US" dirty="0">
                      <a:solidFill>
                        <a:schemeClr val="bg1"/>
                      </a:solidFill>
                      <a:latin typeface="Calibri"/>
                      <a:ea typeface="Calibri"/>
                      <a:cs typeface="Calibri"/>
                    </a:endParaRPr>
                  </a:p>
                </p:txBody>
              </p:sp>
            </mc:Choice>
            <mc:Fallback xmlns="">
              <p:sp>
                <p:nvSpPr>
                  <p:cNvPr id="7" name="Rectangle 46"/>
                  <p:cNvSpPr>
                    <a:spLocks noRot="1" noChangeAspect="1" noMove="1" noResize="1" noEditPoints="1" noAdjustHandles="1" noChangeArrowheads="1" noChangeShapeType="1" noTextEdit="1"/>
                  </p:cNvSpPr>
                  <p:nvPr/>
                </p:nvSpPr>
                <p:spPr bwMode="auto">
                  <a:xfrm>
                    <a:off x="926493" y="3657478"/>
                    <a:ext cx="1493648" cy="533401"/>
                  </a:xfrm>
                  <a:prstGeom prst="rect">
                    <a:avLst/>
                  </a:prstGeom>
                  <a:blipFill>
                    <a:blip r:embed="rId4"/>
                    <a:stretch>
                      <a:fillRect/>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47"/>
                  <p:cNvSpPr>
                    <a:spLocks noChangeArrowheads="1"/>
                  </p:cNvSpPr>
                  <p:nvPr/>
                </p:nvSpPr>
                <p:spPr bwMode="auto">
                  <a:xfrm>
                    <a:off x="5261345" y="3657478"/>
                    <a:ext cx="1561541" cy="546101"/>
                  </a:xfrm>
                  <a:prstGeom prst="rect">
                    <a:avLst/>
                  </a:prstGeom>
                  <a:solidFill>
                    <a:schemeClr val="accent1"/>
                  </a:solidFill>
                  <a:ln w="12700">
                    <a:solidFill>
                      <a:schemeClr val="tx1"/>
                    </a:solidFill>
                    <a:miter lim="800000"/>
                    <a:headEnd/>
                    <a:tailEnd/>
                  </a:ln>
                </p:spPr>
                <p:txBody>
                  <a:bodyPr wrap="none" anchor="ctr"/>
                  <a:lstStyle/>
                  <a:p>
                    <a:pPr algn="ctr"/>
                    <a:r>
                      <a:rPr lang="en-US" dirty="0">
                        <a:solidFill>
                          <a:schemeClr val="bg1"/>
                        </a:solidFill>
                        <a:ea typeface="Calibri"/>
                        <a:cs typeface="Calibri"/>
                      </a:rPr>
                      <a:t> </a:t>
                    </a:r>
                    <a14:m>
                      <m:oMath xmlns:m="http://schemas.openxmlformats.org/officeDocument/2006/math">
                        <m:r>
                          <a:rPr lang="en-US" i="1" dirty="0" smtClean="0">
                            <a:solidFill>
                              <a:schemeClr val="bg1"/>
                            </a:solidFill>
                            <a:latin typeface="Cambria Math" panose="02040503050406030204" pitchFamily="18" charset="0"/>
                            <a:ea typeface="Calibri"/>
                            <a:cs typeface="Calibri"/>
                          </a:rPr>
                          <m:t>𝐹𝑖𝑛𝑖𝑠h</m:t>
                        </m:r>
                      </m:oMath>
                    </a14:m>
                    <a:endParaRPr lang="en-US" dirty="0">
                      <a:solidFill>
                        <a:schemeClr val="bg1"/>
                      </a:solidFill>
                      <a:latin typeface="Calibri"/>
                      <a:ea typeface="Calibri"/>
                      <a:cs typeface="Calibri"/>
                    </a:endParaRPr>
                  </a:p>
                </p:txBody>
              </p:sp>
            </mc:Choice>
            <mc:Fallback xmlns="">
              <p:sp>
                <p:nvSpPr>
                  <p:cNvPr id="8" name="Rectangle 47"/>
                  <p:cNvSpPr>
                    <a:spLocks noRot="1" noChangeAspect="1" noMove="1" noResize="1" noEditPoints="1" noAdjustHandles="1" noChangeArrowheads="1" noChangeShapeType="1" noTextEdit="1"/>
                  </p:cNvSpPr>
                  <p:nvPr/>
                </p:nvSpPr>
                <p:spPr bwMode="auto">
                  <a:xfrm>
                    <a:off x="5261345" y="3657478"/>
                    <a:ext cx="1561541" cy="546101"/>
                  </a:xfrm>
                  <a:prstGeom prst="rect">
                    <a:avLst/>
                  </a:prstGeom>
                  <a:blipFill>
                    <a:blip r:embed="rId5"/>
                    <a:stretch>
                      <a:fillRect/>
                    </a:stretch>
                  </a:blipFill>
                  <a:ln w="12700">
                    <a:solidFill>
                      <a:schemeClr val="tx1"/>
                    </a:solidFill>
                    <a:miter lim="800000"/>
                    <a:headEnd/>
                    <a:tailEnd/>
                  </a:ln>
                </p:spPr>
                <p:txBody>
                  <a:bodyPr/>
                  <a:lstStyle/>
                  <a:p>
                    <a:r>
                      <a:rPr lang="en-GB">
                        <a:noFill/>
                      </a:rPr>
                      <a:t> </a:t>
                    </a:r>
                  </a:p>
                </p:txBody>
              </p:sp>
            </mc:Fallback>
          </mc:AlternateContent>
          <p:cxnSp>
            <p:nvCxnSpPr>
              <p:cNvPr id="9" name="AutoShape 48"/>
              <p:cNvCxnSpPr>
                <a:cxnSpLocks noChangeShapeType="1"/>
                <a:stCxn id="7" idx="3"/>
                <a:endCxn id="8" idx="1"/>
              </p:cNvCxnSpPr>
              <p:nvPr/>
            </p:nvCxnSpPr>
            <p:spPr bwMode="auto">
              <a:xfrm>
                <a:off x="2420141" y="3924178"/>
                <a:ext cx="2841204" cy="6351"/>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mc:AlternateContent xmlns:mc="http://schemas.openxmlformats.org/markup-compatibility/2006" xmlns:a14="http://schemas.microsoft.com/office/drawing/2010/main">
          <mc:Choice Requires="a14">
            <p:sp>
              <p:nvSpPr>
                <p:cNvPr id="2" name="Rectangle 1"/>
                <p:cNvSpPr/>
                <p:nvPr/>
              </p:nvSpPr>
              <p:spPr>
                <a:xfrm>
                  <a:off x="6143596" y="4965301"/>
                  <a:ext cx="759760" cy="369332"/>
                </a:xfrm>
                <a:prstGeom prst="rect">
                  <a:avLst/>
                </a:prstGeom>
              </p:spPr>
              <p:txBody>
                <a:bodyPr wrap="none">
                  <a:spAutoFit/>
                </a:bodyPr>
                <a:lstStyle/>
                <a:p>
                  <a:r>
                    <a:rPr lang="en-US" dirty="0">
                      <a:cs typeface="Calibri"/>
                    </a:rPr>
                    <a:t>eff: </a:t>
                  </a:r>
                  <a14:m>
                    <m:oMath xmlns:m="http://schemas.openxmlformats.org/officeDocument/2006/math">
                      <m:sSub>
                        <m:sSubPr>
                          <m:ctrlPr>
                            <a:rPr lang="de-DE" b="0" i="1" dirty="0" smtClean="0">
                              <a:latin typeface="Cambria Math" panose="02040503050406030204" pitchFamily="18" charset="0"/>
                              <a:cs typeface="Calibri"/>
                            </a:rPr>
                          </m:ctrlPr>
                        </m:sSubPr>
                        <m:e>
                          <m:r>
                            <a:rPr lang="en-US" i="1" dirty="0" smtClean="0">
                              <a:latin typeface="Cambria Math" panose="02040503050406030204" pitchFamily="18" charset="0"/>
                              <a:cs typeface="Calibri"/>
                            </a:rPr>
                            <m:t>𝑠</m:t>
                          </m:r>
                        </m:e>
                        <m:sub>
                          <m:r>
                            <a:rPr lang="de-DE" b="0" i="1" dirty="0" smtClean="0">
                              <a:latin typeface="Cambria Math" panose="02040503050406030204" pitchFamily="18" charset="0"/>
                              <a:cs typeface="Calibri"/>
                            </a:rPr>
                            <m:t>0</m:t>
                          </m:r>
                        </m:sub>
                      </m:sSub>
                    </m:oMath>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143596" y="4965301"/>
                  <a:ext cx="759760" cy="369332"/>
                </a:xfrm>
                <a:prstGeom prst="rect">
                  <a:avLst/>
                </a:prstGeom>
                <a:blipFill>
                  <a:blip r:embed="rId6"/>
                  <a:stretch>
                    <a:fillRect l="-6667" t="-6667"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429707" y="4252660"/>
                  <a:ext cx="759503" cy="369332"/>
                </a:xfrm>
                <a:prstGeom prst="rect">
                  <a:avLst/>
                </a:prstGeom>
              </p:spPr>
              <p:txBody>
                <a:bodyPr wrap="none">
                  <a:spAutoFit/>
                </a:bodyPr>
                <a:lstStyle/>
                <a:p>
                  <a:r>
                    <a:rPr lang="en-US" dirty="0">
                      <a:cs typeface="Calibri"/>
                    </a:rPr>
                    <a:t>pre: </a:t>
                  </a:r>
                  <a14:m>
                    <m:oMath xmlns:m="http://schemas.openxmlformats.org/officeDocument/2006/math">
                      <m:r>
                        <a:rPr lang="en-US" i="1" dirty="0" smtClean="0">
                          <a:latin typeface="Cambria Math" panose="02040503050406030204" pitchFamily="18" charset="0"/>
                          <a:cs typeface="Calibri"/>
                        </a:rPr>
                        <m:t>𝑔</m:t>
                      </m:r>
                    </m:oMath>
                  </a14:m>
                  <a:endParaRPr lang="en-US" i="1" dirty="0"/>
                </a:p>
              </p:txBody>
            </p:sp>
          </mc:Choice>
          <mc:Fallback xmlns="">
            <p:sp>
              <p:nvSpPr>
                <p:cNvPr id="10" name="Rectangle 9"/>
                <p:cNvSpPr>
                  <a:spLocks noRot="1" noChangeAspect="1" noMove="1" noResize="1" noEditPoints="1" noAdjustHandles="1" noChangeArrowheads="1" noChangeShapeType="1" noTextEdit="1"/>
                </p:cNvSpPr>
                <p:nvPr/>
              </p:nvSpPr>
              <p:spPr>
                <a:xfrm>
                  <a:off x="8429707" y="4252660"/>
                  <a:ext cx="759503" cy="369332"/>
                </a:xfrm>
                <a:prstGeom prst="rect">
                  <a:avLst/>
                </a:prstGeom>
                <a:blipFill>
                  <a:blip r:embed="rId7"/>
                  <a:stretch>
                    <a:fillRect l="-6667" t="-6667" b="-23333"/>
                  </a:stretch>
                </a:blipFill>
              </p:spPr>
              <p:txBody>
                <a:bodyPr/>
                <a:lstStyle/>
                <a:p>
                  <a:r>
                    <a:rPr lang="en-GB">
                      <a:noFill/>
                    </a:rPr>
                    <a:t> </a:t>
                  </a:r>
                </a:p>
              </p:txBody>
            </p:sp>
          </mc:Fallback>
        </mc:AlternateContent>
      </p:grpSp>
      <p:sp>
        <p:nvSpPr>
          <p:cNvPr id="13" name="Rectangle 12">
            <a:extLst>
              <a:ext uri="{FF2B5EF4-FFF2-40B4-BE49-F238E27FC236}">
                <a16:creationId xmlns:a16="http://schemas.microsoft.com/office/drawing/2014/main" id="{97286485-4193-9A48-8F04-8B3BCDE5F5AA}"/>
              </a:ext>
            </a:extLst>
          </p:cNvPr>
          <p:cNvSpPr/>
          <p:nvPr/>
        </p:nvSpPr>
        <p:spPr>
          <a:xfrm>
            <a:off x="4339590" y="1146049"/>
            <a:ext cx="4606290"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PSP(</a:t>
            </a:r>
            <a:r>
              <a:rPr lang="en-US" sz="1400" b="1" dirty="0" err="1">
                <a:latin typeface="Courier New" panose="02070309020205020404" pitchFamily="49" charset="0"/>
                <a:cs typeface="Courier New" panose="02070309020205020404" pitchFamily="49" charset="0"/>
              </a:rPr>
              <a:t>Σ</a:t>
            </a:r>
            <a:r>
              <a:rPr lang="en-US" sz="1400" b="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Flaws</a:t>
            </a:r>
            <a:r>
              <a:rPr lang="en-US" sz="1400" dirty="0">
                <a:latin typeface="Courier New" panose="02070309020205020404" pitchFamily="49" charset="0"/>
                <a:cs typeface="Courier New" panose="02070309020205020404" pitchFamily="49" charset="0"/>
              </a:rPr>
              <a:t>(𝜋) = ∅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arbitrarily select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Flaws</a:t>
            </a:r>
            <a:r>
              <a:rPr lang="en-US" sz="1400" dirty="0">
                <a:latin typeface="Courier New" panose="02070309020205020404" pitchFamily="49" charset="0"/>
                <a:cs typeface="Courier New" panose="02070309020205020404" pitchFamily="49" charset="0"/>
              </a:rPr>
              <a:t>(𝜋)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←{all feasible resolvers for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𝜌 ∈ </a:t>
            </a:r>
            <a:r>
              <a:rPr lang="en-US" sz="1400" i="1" dirty="0">
                <a:latin typeface="Courier New" panose="02070309020205020404" pitchFamily="49" charset="0"/>
                <a:cs typeface="Courier New" panose="02070309020205020404" pitchFamily="49" charset="0"/>
              </a:rPr>
              <a:t>R</a:t>
            </a:r>
            <a:endParaRPr lang="en-US" sz="1400" dirty="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𝜌</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p>
        </p:txBody>
      </p:sp>
      <p:sp>
        <p:nvSpPr>
          <p:cNvPr id="5" name="Date Placeholder 4">
            <a:extLst>
              <a:ext uri="{FF2B5EF4-FFF2-40B4-BE49-F238E27FC236}">
                <a16:creationId xmlns:a16="http://schemas.microsoft.com/office/drawing/2014/main" id="{D62B366F-CFEA-1649-BF61-CBC52FE2BE69}"/>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7345876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ontent Placeholder 10">
            <a:extLst>
              <a:ext uri="{FF2B5EF4-FFF2-40B4-BE49-F238E27FC236}">
                <a16:creationId xmlns:a16="http://schemas.microsoft.com/office/drawing/2014/main" id="{DC123F0F-146B-2A4B-B42D-D35FFEA9DC8D}"/>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3" name="Slide Number Placeholder 2">
            <a:extLst>
              <a:ext uri="{FF2B5EF4-FFF2-40B4-BE49-F238E27FC236}">
                <a16:creationId xmlns:a16="http://schemas.microsoft.com/office/drawing/2014/main" id="{290AAD56-7DC7-D24C-B520-87C2F193C33A}"/>
              </a:ext>
            </a:extLst>
          </p:cNvPr>
          <p:cNvSpPr>
            <a:spLocks noGrp="1"/>
          </p:cNvSpPr>
          <p:nvPr>
            <p:ph type="sldNum" sz="quarter" idx="12"/>
          </p:nvPr>
        </p:nvSpPr>
        <p:spPr/>
        <p:txBody>
          <a:bodyPr/>
          <a:lstStyle/>
          <a:p>
            <a:fld id="{67C9959E-8E6B-B04C-9955-EA096F41CA7A}" type="slidenum">
              <a:rPr lang="en-GB" smtClean="0"/>
              <a:t>136</a:t>
            </a:fld>
            <a:endParaRPr lang="en-GB"/>
          </a:p>
        </p:txBody>
      </p:sp>
      <p:sp>
        <p:nvSpPr>
          <p:cNvPr id="80"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p:sp>
        <p:nvSpPr>
          <p:cNvPr id="74" name="Rectangle 3">
            <a:extLst>
              <a:ext uri="{FF2B5EF4-FFF2-40B4-BE49-F238E27FC236}">
                <a16:creationId xmlns:a16="http://schemas.microsoft.com/office/drawing/2014/main" id="{D711440A-AA58-4E48-AFF0-5C1C3C028E38}"/>
              </a:ext>
            </a:extLst>
          </p:cNvPr>
          <p:cNvSpPr>
            <a:spLocks noGrp="1" noChangeArrowheads="1"/>
          </p:cNvSpPr>
          <p:nvPr>
            <p:ph idx="4294967295"/>
          </p:nvPr>
        </p:nvSpPr>
        <p:spPr>
          <a:xfrm>
            <a:off x="0" y="1158875"/>
            <a:ext cx="4070350" cy="1541463"/>
          </a:xfrm>
        </p:spPr>
        <p:txBody>
          <a:bodyPr>
            <a:normAutofit/>
          </a:bodyPr>
          <a:lstStyle/>
          <a:p>
            <a:r>
              <a:rPr lang="en-US" dirty="0"/>
              <a:t>Finish</a:t>
            </a:r>
            <a:r>
              <a:rPr lang="en-US" dirty="0">
                <a:cs typeface="Times New Roman"/>
              </a:rPr>
              <a:t> has two open goals: </a:t>
            </a:r>
            <a:r>
              <a:rPr lang="en-US" dirty="0" err="1">
                <a:cs typeface="Calibri"/>
              </a:rPr>
              <a:t>pos</a:t>
            </a:r>
            <a:r>
              <a:rPr lang="en-US" dirty="0">
                <a:cs typeface="Calibri"/>
              </a:rPr>
              <a:t>(a)=d</a:t>
            </a:r>
            <a:r>
              <a:rPr lang="en-US" dirty="0">
                <a:cs typeface="Times New Roman"/>
              </a:rPr>
              <a:t>, </a:t>
            </a:r>
            <a:r>
              <a:rPr lang="en-US" dirty="0" err="1">
                <a:cs typeface="Calibri"/>
              </a:rPr>
              <a:t>pos</a:t>
            </a:r>
            <a:r>
              <a:rPr lang="en-US" dirty="0">
                <a:cs typeface="Calibri"/>
              </a:rPr>
              <a:t>(b)=c</a:t>
            </a:r>
          </a:p>
        </p:txBody>
      </p:sp>
      <p:sp>
        <p:nvSpPr>
          <p:cNvPr id="20489" name="Rectangle 47"/>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anchor="ctr">
            <a:spAutoFit/>
          </a:bodyPr>
          <a:lstStyle/>
          <a:p>
            <a:pPr algn="ctr"/>
            <a:r>
              <a:rPr lang="en-US" dirty="0">
                <a:solidFill>
                  <a:schemeClr val="bg1"/>
                </a:solidFill>
                <a:ea typeface="Calibri"/>
                <a:cs typeface="Calibri"/>
              </a:rPr>
              <a:t>Finish</a:t>
            </a:r>
          </a:p>
        </p:txBody>
      </p:sp>
      <p:cxnSp>
        <p:nvCxnSpPr>
          <p:cNvPr id="20490" name="AutoShape 48"/>
          <p:cNvCxnSpPr>
            <a:cxnSpLocks noChangeShapeType="1"/>
            <a:stCxn id="82" idx="2"/>
            <a:endCxn id="20489" idx="0"/>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82"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84"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85"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sp>
        <p:nvSpPr>
          <p:cNvPr id="76"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78" name="Rectangle 82"/>
          <p:cNvSpPr>
            <a:spLocks noChangeArrowheads="1"/>
          </p:cNvSpPr>
          <p:nvPr/>
        </p:nvSpPr>
        <p:spPr bwMode="auto">
          <a:xfrm>
            <a:off x="3597794"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ea typeface="Calibri"/>
                <a:cs typeface="Calibri"/>
              </a:rPr>
              <a:t>    </a:t>
            </a:r>
          </a:p>
        </p:txBody>
      </p:sp>
      <p:sp>
        <p:nvSpPr>
          <p:cNvPr id="79" name="Rectangle 78">
            <a:extLst>
              <a:ext uri="{FF2B5EF4-FFF2-40B4-BE49-F238E27FC236}">
                <a16:creationId xmlns:a16="http://schemas.microsoft.com/office/drawing/2014/main" id="{4B87992C-205B-3846-BBB4-CD07268579A3}"/>
              </a:ext>
            </a:extLst>
          </p:cNvPr>
          <p:cNvSpPr/>
          <p:nvPr/>
        </p:nvSpPr>
        <p:spPr>
          <a:xfrm>
            <a:off x="46840" y="2659990"/>
            <a:ext cx="4105517"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Lst>
            </a:pP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Flaws</a:t>
            </a:r>
            <a:r>
              <a:rPr lang="en-US" sz="1400" dirty="0">
                <a:latin typeface="Courier New" panose="02070309020205020404" pitchFamily="49" charset="0"/>
                <a:cs typeface="Courier New" panose="02070309020205020404" pitchFamily="49" charset="0"/>
              </a:rPr>
              <a:t>(𝜋) = ∅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arbitrarily select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Flaws</a:t>
            </a:r>
            <a:r>
              <a:rPr lang="en-US" sz="1400" dirty="0">
                <a:latin typeface="Courier New" panose="02070309020205020404" pitchFamily="49" charset="0"/>
                <a:cs typeface="Courier New" panose="02070309020205020404" pitchFamily="49" charset="0"/>
              </a:rPr>
              <a:t>(π)</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←{all feasible resolvers for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𝜌 ∈ </a:t>
            </a:r>
            <a:r>
              <a:rPr lang="en-US" sz="1400" i="1" dirty="0">
                <a:latin typeface="Courier New" panose="02070309020205020404" pitchFamily="49" charset="0"/>
                <a:cs typeface="Courier New" panose="02070309020205020404" pitchFamily="49" charset="0"/>
              </a:rPr>
              <a:t>R</a:t>
            </a:r>
            <a:endParaRPr lang="en-US" sz="1400" dirty="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err="1">
                <a:latin typeface="Courier New" panose="02070309020205020404" pitchFamily="49" charset="0"/>
                <a:cs typeface="Courier New" panose="02070309020205020404" pitchFamily="49" charset="0"/>
              </a:rPr>
              <a:t>ρ</a:t>
            </a:r>
            <a:r>
              <a:rPr lang="en-US" sz="1400" dirty="0">
                <a:latin typeface="Courier New" panose="02070309020205020404" pitchFamily="49" charset="0"/>
                <a:cs typeface="Courier New" panose="02070309020205020404" pitchFamily="49" charset="0"/>
              </a:rPr>
              <a:t>(𝜋)</a:t>
            </a:r>
          </a:p>
        </p:txBody>
      </p:sp>
      <p:grpSp>
        <p:nvGrpSpPr>
          <p:cNvPr id="83" name="Group 82">
            <a:extLst>
              <a:ext uri="{FF2B5EF4-FFF2-40B4-BE49-F238E27FC236}">
                <a16:creationId xmlns:a16="http://schemas.microsoft.com/office/drawing/2014/main" id="{30DCD555-1532-C849-9DD7-42389F78E79C}"/>
              </a:ext>
            </a:extLst>
          </p:cNvPr>
          <p:cNvGrpSpPr/>
          <p:nvPr/>
        </p:nvGrpSpPr>
        <p:grpSpPr>
          <a:xfrm>
            <a:off x="6125133" y="188057"/>
            <a:ext cx="2688818" cy="1950735"/>
            <a:chOff x="6181533" y="221558"/>
            <a:chExt cx="2688818" cy="1950735"/>
          </a:xfrm>
        </p:grpSpPr>
        <p:sp>
          <p:nvSpPr>
            <p:cNvPr id="86" name="Line 853">
              <a:extLst>
                <a:ext uri="{FF2B5EF4-FFF2-40B4-BE49-F238E27FC236}">
                  <a16:creationId xmlns:a16="http://schemas.microsoft.com/office/drawing/2014/main" id="{84B5936F-4088-F846-B614-29B2FDB65ED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87" name="Freeform 830">
              <a:extLst>
                <a:ext uri="{FF2B5EF4-FFF2-40B4-BE49-F238E27FC236}">
                  <a16:creationId xmlns:a16="http://schemas.microsoft.com/office/drawing/2014/main" id="{E5ED7683-3CD0-DF44-9880-9665568961A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88" name="Freeform 830">
              <a:extLst>
                <a:ext uri="{FF2B5EF4-FFF2-40B4-BE49-F238E27FC236}">
                  <a16:creationId xmlns:a16="http://schemas.microsoft.com/office/drawing/2014/main" id="{08A3D821-2CDF-8347-94B4-CA335463728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89" name="Freeform 830">
              <a:extLst>
                <a:ext uri="{FF2B5EF4-FFF2-40B4-BE49-F238E27FC236}">
                  <a16:creationId xmlns:a16="http://schemas.microsoft.com/office/drawing/2014/main" id="{3F33688D-34FA-C047-B67D-F5C9A0D0E3C5}"/>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90" name="Group 872">
              <a:extLst>
                <a:ext uri="{FF2B5EF4-FFF2-40B4-BE49-F238E27FC236}">
                  <a16:creationId xmlns:a16="http://schemas.microsoft.com/office/drawing/2014/main" id="{4090C79F-A94F-304D-A4BF-FA3DA0CB49D5}"/>
                </a:ext>
              </a:extLst>
            </p:cNvPr>
            <p:cNvGrpSpPr>
              <a:grpSpLocks noChangeAspect="1"/>
            </p:cNvGrpSpPr>
            <p:nvPr/>
          </p:nvGrpSpPr>
          <p:grpSpPr bwMode="auto">
            <a:xfrm>
              <a:off x="7141600" y="854344"/>
              <a:ext cx="651502" cy="416243"/>
              <a:chOff x="331" y="406"/>
              <a:chExt cx="288" cy="144"/>
            </a:xfrm>
          </p:grpSpPr>
          <p:sp>
            <p:nvSpPr>
              <p:cNvPr id="121" name="Rectangle 873">
                <a:extLst>
                  <a:ext uri="{FF2B5EF4-FFF2-40B4-BE49-F238E27FC236}">
                    <a16:creationId xmlns:a16="http://schemas.microsoft.com/office/drawing/2014/main" id="{5D4D4297-4012-7441-880D-34F37C6EDAD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122" name="Freeform 874">
                <a:extLst>
                  <a:ext uri="{FF2B5EF4-FFF2-40B4-BE49-F238E27FC236}">
                    <a16:creationId xmlns:a16="http://schemas.microsoft.com/office/drawing/2014/main" id="{07F09E53-F941-2546-B407-A1D1DEEB059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3" name="Freeform 875">
                <a:extLst>
                  <a:ext uri="{FF2B5EF4-FFF2-40B4-BE49-F238E27FC236}">
                    <a16:creationId xmlns:a16="http://schemas.microsoft.com/office/drawing/2014/main" id="{035017D4-8FE1-7743-8328-8A782B6A4E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4" name="Rectangle 876">
                <a:extLst>
                  <a:ext uri="{FF2B5EF4-FFF2-40B4-BE49-F238E27FC236}">
                    <a16:creationId xmlns:a16="http://schemas.microsoft.com/office/drawing/2014/main" id="{E863FD25-00C9-F042-9CDE-1D550E29E4D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91" name="Group 872">
              <a:extLst>
                <a:ext uri="{FF2B5EF4-FFF2-40B4-BE49-F238E27FC236}">
                  <a16:creationId xmlns:a16="http://schemas.microsoft.com/office/drawing/2014/main" id="{4A5C43A3-6E3A-ED4C-9A7B-A65698ED2F16}"/>
                </a:ext>
              </a:extLst>
            </p:cNvPr>
            <p:cNvGrpSpPr>
              <a:grpSpLocks noChangeAspect="1"/>
            </p:cNvGrpSpPr>
            <p:nvPr/>
          </p:nvGrpSpPr>
          <p:grpSpPr bwMode="auto">
            <a:xfrm>
              <a:off x="7137848" y="579909"/>
              <a:ext cx="651502" cy="416243"/>
              <a:chOff x="331" y="406"/>
              <a:chExt cx="288" cy="144"/>
            </a:xfrm>
          </p:grpSpPr>
          <p:sp>
            <p:nvSpPr>
              <p:cNvPr id="117" name="Rectangle 873">
                <a:extLst>
                  <a:ext uri="{FF2B5EF4-FFF2-40B4-BE49-F238E27FC236}">
                    <a16:creationId xmlns:a16="http://schemas.microsoft.com/office/drawing/2014/main" id="{DD48494B-EC87-6F4D-A050-DD8D063BB1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118" name="Freeform 874">
                <a:extLst>
                  <a:ext uri="{FF2B5EF4-FFF2-40B4-BE49-F238E27FC236}">
                    <a16:creationId xmlns:a16="http://schemas.microsoft.com/office/drawing/2014/main" id="{A1697502-DE74-614A-BABF-0F4DE6E933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9" name="Freeform 875">
                <a:extLst>
                  <a:ext uri="{FF2B5EF4-FFF2-40B4-BE49-F238E27FC236}">
                    <a16:creationId xmlns:a16="http://schemas.microsoft.com/office/drawing/2014/main" id="{42D0F15F-19FE-FB44-8BBC-ABFF9CCBF8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0" name="Rectangle 876">
                <a:extLst>
                  <a:ext uri="{FF2B5EF4-FFF2-40B4-BE49-F238E27FC236}">
                    <a16:creationId xmlns:a16="http://schemas.microsoft.com/office/drawing/2014/main" id="{060BD254-47DA-8B4B-9902-673EB749491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92" name="Freeform 830">
              <a:extLst>
                <a:ext uri="{FF2B5EF4-FFF2-40B4-BE49-F238E27FC236}">
                  <a16:creationId xmlns:a16="http://schemas.microsoft.com/office/drawing/2014/main" id="{9F655843-FE1E-8A45-BD38-24A748D3908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93" name="Group 872">
              <a:extLst>
                <a:ext uri="{FF2B5EF4-FFF2-40B4-BE49-F238E27FC236}">
                  <a16:creationId xmlns:a16="http://schemas.microsoft.com/office/drawing/2014/main" id="{C39F06C8-6846-4E4D-9E26-96028EB8944E}"/>
                </a:ext>
              </a:extLst>
            </p:cNvPr>
            <p:cNvGrpSpPr>
              <a:grpSpLocks noChangeAspect="1"/>
            </p:cNvGrpSpPr>
            <p:nvPr/>
          </p:nvGrpSpPr>
          <p:grpSpPr bwMode="auto">
            <a:xfrm>
              <a:off x="8119863" y="872355"/>
              <a:ext cx="651502" cy="416243"/>
              <a:chOff x="331" y="406"/>
              <a:chExt cx="288" cy="144"/>
            </a:xfrm>
          </p:grpSpPr>
          <p:sp>
            <p:nvSpPr>
              <p:cNvPr id="113" name="Rectangle 873">
                <a:extLst>
                  <a:ext uri="{FF2B5EF4-FFF2-40B4-BE49-F238E27FC236}">
                    <a16:creationId xmlns:a16="http://schemas.microsoft.com/office/drawing/2014/main" id="{B48C9972-78CA-0844-ACF2-BB3A86EBD93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114" name="Freeform 874">
                <a:extLst>
                  <a:ext uri="{FF2B5EF4-FFF2-40B4-BE49-F238E27FC236}">
                    <a16:creationId xmlns:a16="http://schemas.microsoft.com/office/drawing/2014/main" id="{F6B3CCE6-7122-D446-B7A7-DACC7852EA3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5" name="Freeform 875">
                <a:extLst>
                  <a:ext uri="{FF2B5EF4-FFF2-40B4-BE49-F238E27FC236}">
                    <a16:creationId xmlns:a16="http://schemas.microsoft.com/office/drawing/2014/main" id="{D1D728F2-AB3C-234E-B92A-EC54068F61B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6" name="Rectangle 876">
                <a:extLst>
                  <a:ext uri="{FF2B5EF4-FFF2-40B4-BE49-F238E27FC236}">
                    <a16:creationId xmlns:a16="http://schemas.microsoft.com/office/drawing/2014/main" id="{3CC945E0-3C7E-E243-90CF-72BDF90E7D0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94" name="Group 872">
              <a:extLst>
                <a:ext uri="{FF2B5EF4-FFF2-40B4-BE49-F238E27FC236}">
                  <a16:creationId xmlns:a16="http://schemas.microsoft.com/office/drawing/2014/main" id="{7EA0963B-AF0E-9746-BF39-9E242B7DF473}"/>
                </a:ext>
              </a:extLst>
            </p:cNvPr>
            <p:cNvGrpSpPr>
              <a:grpSpLocks noChangeAspect="1"/>
            </p:cNvGrpSpPr>
            <p:nvPr/>
          </p:nvGrpSpPr>
          <p:grpSpPr bwMode="auto">
            <a:xfrm>
              <a:off x="8116832" y="598923"/>
              <a:ext cx="651502" cy="416243"/>
              <a:chOff x="331" y="406"/>
              <a:chExt cx="288" cy="144"/>
            </a:xfrm>
          </p:grpSpPr>
          <p:sp>
            <p:nvSpPr>
              <p:cNvPr id="109" name="Rectangle 873">
                <a:extLst>
                  <a:ext uri="{FF2B5EF4-FFF2-40B4-BE49-F238E27FC236}">
                    <a16:creationId xmlns:a16="http://schemas.microsoft.com/office/drawing/2014/main" id="{131A386C-469A-BB47-9596-D51E2D38B4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10" name="Freeform 874">
                <a:extLst>
                  <a:ext uri="{FF2B5EF4-FFF2-40B4-BE49-F238E27FC236}">
                    <a16:creationId xmlns:a16="http://schemas.microsoft.com/office/drawing/2014/main" id="{CDF3EBF0-7B0E-2748-97D7-9B75A1CD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1" name="Freeform 875">
                <a:extLst>
                  <a:ext uri="{FF2B5EF4-FFF2-40B4-BE49-F238E27FC236}">
                    <a16:creationId xmlns:a16="http://schemas.microsoft.com/office/drawing/2014/main" id="{42F99D43-AD10-5C47-A8BA-7BBD9286B6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2" name="Rectangle 876">
                <a:extLst>
                  <a:ext uri="{FF2B5EF4-FFF2-40B4-BE49-F238E27FC236}">
                    <a16:creationId xmlns:a16="http://schemas.microsoft.com/office/drawing/2014/main" id="{FF0AFC69-BC01-CF41-9C06-D2200995998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95" name="Group 94">
              <a:extLst>
                <a:ext uri="{FF2B5EF4-FFF2-40B4-BE49-F238E27FC236}">
                  <a16:creationId xmlns:a16="http://schemas.microsoft.com/office/drawing/2014/main" id="{E7052F09-B371-344C-A859-85200B511BD9}"/>
                </a:ext>
              </a:extLst>
            </p:cNvPr>
            <p:cNvGrpSpPr/>
            <p:nvPr/>
          </p:nvGrpSpPr>
          <p:grpSpPr>
            <a:xfrm>
              <a:off x="7127889" y="221558"/>
              <a:ext cx="1219200" cy="1278997"/>
              <a:chOff x="3017318" y="1024881"/>
              <a:chExt cx="1219200" cy="1278997"/>
            </a:xfrm>
          </p:grpSpPr>
          <p:grpSp>
            <p:nvGrpSpPr>
              <p:cNvPr id="96" name="Group 95">
                <a:extLst>
                  <a:ext uri="{FF2B5EF4-FFF2-40B4-BE49-F238E27FC236}">
                    <a16:creationId xmlns:a16="http://schemas.microsoft.com/office/drawing/2014/main" id="{D647BFA0-15B3-8F43-A839-C6E1238E1D50}"/>
                  </a:ext>
                </a:extLst>
              </p:cNvPr>
              <p:cNvGrpSpPr/>
              <p:nvPr/>
            </p:nvGrpSpPr>
            <p:grpSpPr>
              <a:xfrm>
                <a:off x="3636432" y="1147233"/>
                <a:ext cx="88096" cy="1156645"/>
                <a:chOff x="3636432" y="1147233"/>
                <a:chExt cx="88096" cy="1156645"/>
              </a:xfrm>
            </p:grpSpPr>
            <p:sp>
              <p:nvSpPr>
                <p:cNvPr id="105" name="Oval 878">
                  <a:extLst>
                    <a:ext uri="{FF2B5EF4-FFF2-40B4-BE49-F238E27FC236}">
                      <a16:creationId xmlns:a16="http://schemas.microsoft.com/office/drawing/2014/main" id="{3DB3D91A-3880-D849-B0EF-19456CBDB367}"/>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06" name="Rectangle 880">
                  <a:extLst>
                    <a:ext uri="{FF2B5EF4-FFF2-40B4-BE49-F238E27FC236}">
                      <a16:creationId xmlns:a16="http://schemas.microsoft.com/office/drawing/2014/main" id="{1208CB0E-E561-7E43-A96E-1BDFC0DD0AC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07" name="Line 881">
                  <a:extLst>
                    <a:ext uri="{FF2B5EF4-FFF2-40B4-BE49-F238E27FC236}">
                      <a16:creationId xmlns:a16="http://schemas.microsoft.com/office/drawing/2014/main" id="{270A7A51-BE1E-DD4B-8107-F0B6D8AA2C1C}"/>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08" name="Line 882">
                  <a:extLst>
                    <a:ext uri="{FF2B5EF4-FFF2-40B4-BE49-F238E27FC236}">
                      <a16:creationId xmlns:a16="http://schemas.microsoft.com/office/drawing/2014/main" id="{351DAE42-3BB2-AD44-AEF1-6D9333A3DA4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97" name="Group 883">
                <a:extLst>
                  <a:ext uri="{FF2B5EF4-FFF2-40B4-BE49-F238E27FC236}">
                    <a16:creationId xmlns:a16="http://schemas.microsoft.com/office/drawing/2014/main" id="{88D7EE9E-7459-7B4D-AD32-A8EE87A5AF8F}"/>
                  </a:ext>
                </a:extLst>
              </p:cNvPr>
              <p:cNvGrpSpPr>
                <a:grpSpLocks/>
              </p:cNvGrpSpPr>
              <p:nvPr/>
            </p:nvGrpSpPr>
            <p:grpSpPr bwMode="auto">
              <a:xfrm>
                <a:off x="3061519" y="1101851"/>
                <a:ext cx="42359" cy="293319"/>
                <a:chOff x="960" y="251"/>
                <a:chExt cx="23" cy="141"/>
              </a:xfrm>
            </p:grpSpPr>
            <p:sp>
              <p:nvSpPr>
                <p:cNvPr id="103" name="Line 884">
                  <a:extLst>
                    <a:ext uri="{FF2B5EF4-FFF2-40B4-BE49-F238E27FC236}">
                      <a16:creationId xmlns:a16="http://schemas.microsoft.com/office/drawing/2014/main" id="{F2F365C0-010E-E343-867D-0BC47D1BEBFA}"/>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04" name="Oval 885">
                  <a:extLst>
                    <a:ext uri="{FF2B5EF4-FFF2-40B4-BE49-F238E27FC236}">
                      <a16:creationId xmlns:a16="http://schemas.microsoft.com/office/drawing/2014/main" id="{3F562978-344A-AE43-890A-DE1FA0B748AE}"/>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98" name="Rectangle 886">
                <a:extLst>
                  <a:ext uri="{FF2B5EF4-FFF2-40B4-BE49-F238E27FC236}">
                    <a16:creationId xmlns:a16="http://schemas.microsoft.com/office/drawing/2014/main" id="{4782BD1F-D2D2-034F-9BCC-EFB34EE97F3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99" name="Freeform 887">
                <a:extLst>
                  <a:ext uri="{FF2B5EF4-FFF2-40B4-BE49-F238E27FC236}">
                    <a16:creationId xmlns:a16="http://schemas.microsoft.com/office/drawing/2014/main" id="{C063FEEF-EB89-7046-A0B4-6F5F4263E93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0" name="Freeform 888">
                <a:extLst>
                  <a:ext uri="{FF2B5EF4-FFF2-40B4-BE49-F238E27FC236}">
                    <a16:creationId xmlns:a16="http://schemas.microsoft.com/office/drawing/2014/main" id="{9B4739E3-F856-3241-B3D5-2C71683B9CF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1" name="Freeform 889">
                <a:extLst>
                  <a:ext uri="{FF2B5EF4-FFF2-40B4-BE49-F238E27FC236}">
                    <a16:creationId xmlns:a16="http://schemas.microsoft.com/office/drawing/2014/main" id="{782F2774-0877-8041-BCFA-B8EABC44B1C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2" name="Freeform 890">
                <a:extLst>
                  <a:ext uri="{FF2B5EF4-FFF2-40B4-BE49-F238E27FC236}">
                    <a16:creationId xmlns:a16="http://schemas.microsoft.com/office/drawing/2014/main" id="{9E12D37C-D033-964F-9F95-51920A93113F}"/>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125" name="Group 124">
            <a:extLst>
              <a:ext uri="{FF2B5EF4-FFF2-40B4-BE49-F238E27FC236}">
                <a16:creationId xmlns:a16="http://schemas.microsoft.com/office/drawing/2014/main" id="{5B37DD10-6A99-214E-8275-4786BF38A522}"/>
              </a:ext>
            </a:extLst>
          </p:cNvPr>
          <p:cNvGrpSpPr/>
          <p:nvPr/>
        </p:nvGrpSpPr>
        <p:grpSpPr>
          <a:xfrm>
            <a:off x="7454592" y="5507164"/>
            <a:ext cx="1492873" cy="686656"/>
            <a:chOff x="7218904" y="6068391"/>
            <a:chExt cx="1492873" cy="686656"/>
          </a:xfrm>
        </p:grpSpPr>
        <p:grpSp>
          <p:nvGrpSpPr>
            <p:cNvPr id="126" name="Group 872">
              <a:extLst>
                <a:ext uri="{FF2B5EF4-FFF2-40B4-BE49-F238E27FC236}">
                  <a16:creationId xmlns:a16="http://schemas.microsoft.com/office/drawing/2014/main" id="{54290A34-F74B-3A46-89BB-C5F928D3A374}"/>
                </a:ext>
              </a:extLst>
            </p:cNvPr>
            <p:cNvGrpSpPr>
              <a:grpSpLocks noChangeAspect="1"/>
            </p:cNvGrpSpPr>
            <p:nvPr/>
          </p:nvGrpSpPr>
          <p:grpSpPr bwMode="auto">
            <a:xfrm>
              <a:off x="8054800" y="6338804"/>
              <a:ext cx="651502" cy="416243"/>
              <a:chOff x="331" y="406"/>
              <a:chExt cx="288" cy="144"/>
            </a:xfrm>
          </p:grpSpPr>
          <p:sp>
            <p:nvSpPr>
              <p:cNvPr id="142" name="Rectangle 873">
                <a:extLst>
                  <a:ext uri="{FF2B5EF4-FFF2-40B4-BE49-F238E27FC236}">
                    <a16:creationId xmlns:a16="http://schemas.microsoft.com/office/drawing/2014/main" id="{7899AB30-9E4C-FB4D-B671-64AFC5CCFD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43" name="Freeform 874">
                <a:extLst>
                  <a:ext uri="{FF2B5EF4-FFF2-40B4-BE49-F238E27FC236}">
                    <a16:creationId xmlns:a16="http://schemas.microsoft.com/office/drawing/2014/main" id="{B02A12E2-8ADE-FB4B-B3DA-39D9D9C5C28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4" name="Freeform 875">
                <a:extLst>
                  <a:ext uri="{FF2B5EF4-FFF2-40B4-BE49-F238E27FC236}">
                    <a16:creationId xmlns:a16="http://schemas.microsoft.com/office/drawing/2014/main" id="{6F986614-ED7B-9A4C-8403-5AEEF2B2157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5" name="Rectangle 876">
                <a:extLst>
                  <a:ext uri="{FF2B5EF4-FFF2-40B4-BE49-F238E27FC236}">
                    <a16:creationId xmlns:a16="http://schemas.microsoft.com/office/drawing/2014/main" id="{E16DED2D-CB5C-B742-BC34-1CB94A37D4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27" name="Group 872">
              <a:extLst>
                <a:ext uri="{FF2B5EF4-FFF2-40B4-BE49-F238E27FC236}">
                  <a16:creationId xmlns:a16="http://schemas.microsoft.com/office/drawing/2014/main" id="{0D494F94-3E59-B146-9C88-63932DFA20C6}"/>
                </a:ext>
              </a:extLst>
            </p:cNvPr>
            <p:cNvGrpSpPr>
              <a:grpSpLocks noChangeAspect="1"/>
            </p:cNvGrpSpPr>
            <p:nvPr/>
          </p:nvGrpSpPr>
          <p:grpSpPr bwMode="auto">
            <a:xfrm>
              <a:off x="7218904" y="6335124"/>
              <a:ext cx="651502" cy="416243"/>
              <a:chOff x="331" y="406"/>
              <a:chExt cx="288" cy="144"/>
            </a:xfrm>
          </p:grpSpPr>
          <p:sp>
            <p:nvSpPr>
              <p:cNvPr id="138" name="Rectangle 873">
                <a:extLst>
                  <a:ext uri="{FF2B5EF4-FFF2-40B4-BE49-F238E27FC236}">
                    <a16:creationId xmlns:a16="http://schemas.microsoft.com/office/drawing/2014/main" id="{787875F5-C6AE-9049-8481-7ED44B1FAEE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139" name="Freeform 874">
                <a:extLst>
                  <a:ext uri="{FF2B5EF4-FFF2-40B4-BE49-F238E27FC236}">
                    <a16:creationId xmlns:a16="http://schemas.microsoft.com/office/drawing/2014/main" id="{8F72AEA1-19BF-F24F-BE27-78AC9E20317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0" name="Freeform 875">
                <a:extLst>
                  <a:ext uri="{FF2B5EF4-FFF2-40B4-BE49-F238E27FC236}">
                    <a16:creationId xmlns:a16="http://schemas.microsoft.com/office/drawing/2014/main" id="{A832B37F-3D92-4745-948B-47CBF4AE36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1" name="Rectangle 876">
                <a:extLst>
                  <a:ext uri="{FF2B5EF4-FFF2-40B4-BE49-F238E27FC236}">
                    <a16:creationId xmlns:a16="http://schemas.microsoft.com/office/drawing/2014/main" id="{FD672271-C47B-B14A-A3CF-AB849EAD02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28" name="Group 872">
              <a:extLst>
                <a:ext uri="{FF2B5EF4-FFF2-40B4-BE49-F238E27FC236}">
                  <a16:creationId xmlns:a16="http://schemas.microsoft.com/office/drawing/2014/main" id="{42C6FB52-7589-1848-A27C-0B0CD4FF05E4}"/>
                </a:ext>
              </a:extLst>
            </p:cNvPr>
            <p:cNvGrpSpPr>
              <a:grpSpLocks noChangeAspect="1"/>
            </p:cNvGrpSpPr>
            <p:nvPr/>
          </p:nvGrpSpPr>
          <p:grpSpPr bwMode="auto">
            <a:xfrm>
              <a:off x="8060275" y="6069116"/>
              <a:ext cx="651502" cy="416243"/>
              <a:chOff x="331" y="406"/>
              <a:chExt cx="288" cy="144"/>
            </a:xfrm>
          </p:grpSpPr>
          <p:sp>
            <p:nvSpPr>
              <p:cNvPr id="134" name="Rectangle 873">
                <a:extLst>
                  <a:ext uri="{FF2B5EF4-FFF2-40B4-BE49-F238E27FC236}">
                    <a16:creationId xmlns:a16="http://schemas.microsoft.com/office/drawing/2014/main" id="{6155B946-314D-314A-8B2E-7CA28E94F3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135" name="Freeform 874">
                <a:extLst>
                  <a:ext uri="{FF2B5EF4-FFF2-40B4-BE49-F238E27FC236}">
                    <a16:creationId xmlns:a16="http://schemas.microsoft.com/office/drawing/2014/main" id="{8F7F3872-8E9A-2B4E-9313-96B0ED3C84B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6" name="Freeform 875">
                <a:extLst>
                  <a:ext uri="{FF2B5EF4-FFF2-40B4-BE49-F238E27FC236}">
                    <a16:creationId xmlns:a16="http://schemas.microsoft.com/office/drawing/2014/main" id="{28643C28-96B1-6D43-93A9-E930A48CF7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7" name="Rectangle 876">
                <a:extLst>
                  <a:ext uri="{FF2B5EF4-FFF2-40B4-BE49-F238E27FC236}">
                    <a16:creationId xmlns:a16="http://schemas.microsoft.com/office/drawing/2014/main" id="{708EE875-5847-2147-9820-4099FECA318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29" name="Group 872">
              <a:extLst>
                <a:ext uri="{FF2B5EF4-FFF2-40B4-BE49-F238E27FC236}">
                  <a16:creationId xmlns:a16="http://schemas.microsoft.com/office/drawing/2014/main" id="{A7271756-FAD7-1346-A3DB-3009CA367CD0}"/>
                </a:ext>
              </a:extLst>
            </p:cNvPr>
            <p:cNvGrpSpPr>
              <a:grpSpLocks noChangeAspect="1"/>
            </p:cNvGrpSpPr>
            <p:nvPr/>
          </p:nvGrpSpPr>
          <p:grpSpPr bwMode="auto">
            <a:xfrm>
              <a:off x="7221943" y="6068391"/>
              <a:ext cx="651502" cy="416243"/>
              <a:chOff x="331" y="406"/>
              <a:chExt cx="288" cy="144"/>
            </a:xfrm>
          </p:grpSpPr>
          <p:sp>
            <p:nvSpPr>
              <p:cNvPr id="130" name="Rectangle 873">
                <a:extLst>
                  <a:ext uri="{FF2B5EF4-FFF2-40B4-BE49-F238E27FC236}">
                    <a16:creationId xmlns:a16="http://schemas.microsoft.com/office/drawing/2014/main" id="{9AF19919-9935-CE4F-9C8B-BAAA3A7D22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131" name="Freeform 874">
                <a:extLst>
                  <a:ext uri="{FF2B5EF4-FFF2-40B4-BE49-F238E27FC236}">
                    <a16:creationId xmlns:a16="http://schemas.microsoft.com/office/drawing/2014/main" id="{A4CA8547-408C-6940-8066-3BFFB68B9E9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2" name="Freeform 875">
                <a:extLst>
                  <a:ext uri="{FF2B5EF4-FFF2-40B4-BE49-F238E27FC236}">
                    <a16:creationId xmlns:a16="http://schemas.microsoft.com/office/drawing/2014/main" id="{0E9B390E-ECC6-944D-85E3-B78089BBF1E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3" name="Rectangle 876">
                <a:extLst>
                  <a:ext uri="{FF2B5EF4-FFF2-40B4-BE49-F238E27FC236}">
                    <a16:creationId xmlns:a16="http://schemas.microsoft.com/office/drawing/2014/main" id="{FFC627A7-ADCB-D341-B014-2777B70D289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35676349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ontent Placeholder 10">
            <a:extLst>
              <a:ext uri="{FF2B5EF4-FFF2-40B4-BE49-F238E27FC236}">
                <a16:creationId xmlns:a16="http://schemas.microsoft.com/office/drawing/2014/main" id="{ED6DAB83-DE01-3E4C-BAEE-8F4673E21125}"/>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77617" y="4687433"/>
            <a:ext cx="140483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a:t>
            </a:r>
            <a:r>
              <a:rPr lang="en-US" i="1" dirty="0">
                <a:solidFill>
                  <a:schemeClr val="bg1"/>
                </a:solidFill>
                <a:ea typeface="Calibri"/>
                <a:cs typeface="Times New Roman" charset="0"/>
              </a:rPr>
              <a:t>y</a:t>
            </a:r>
            <a:r>
              <a:rPr lang="en-US" baseline="-25000" dirty="0">
                <a:solidFill>
                  <a:schemeClr val="bg1"/>
                </a:solidFill>
                <a:ea typeface="Calibri"/>
                <a:cs typeface="Times New Roman" charset="0"/>
              </a:rPr>
              <a:t>1</a:t>
            </a:r>
            <a:r>
              <a:rPr lang="en-US" dirty="0">
                <a:solidFill>
                  <a:schemeClr val="bg1"/>
                </a:solidFill>
                <a:ea typeface="Calibri"/>
                <a:cs typeface="Calibri"/>
              </a:rPr>
              <a:t>,d)</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cxnSp>
        <p:nvCxnSpPr>
          <p:cNvPr id="22542" name="AutoShape 89"/>
          <p:cNvCxnSpPr>
            <a:cxnSpLocks noChangeShapeType="1"/>
            <a:stCxn id="22537" idx="2"/>
            <a:endCxn id="142" idx="0"/>
          </p:cNvCxnSpPr>
          <p:nvPr/>
        </p:nvCxnSpPr>
        <p:spPr bwMode="auto">
          <a:xfrm rot="16200000" flipH="1">
            <a:off x="2981590" y="4755211"/>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2550" name="Rectangle 97"/>
          <p:cNvSpPr>
            <a:spLocks noChangeArrowheads="1"/>
          </p:cNvSpPr>
          <p:nvPr/>
        </p:nvSpPr>
        <p:spPr bwMode="auto">
          <a:xfrm>
            <a:off x="1557769" y="4355146"/>
            <a:ext cx="11481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132" name="Rectangle 97"/>
          <p:cNvSpPr>
            <a:spLocks noChangeArrowheads="1"/>
          </p:cNvSpPr>
          <p:nvPr/>
        </p:nvSpPr>
        <p:spPr bwMode="auto">
          <a:xfrm>
            <a:off x="2836831" y="435514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i="1" dirty="0">
                <a:ea typeface="Calibri"/>
                <a:cs typeface="Times New Roman"/>
              </a:rPr>
              <a:t>y</a:t>
            </a:r>
            <a:r>
              <a:rPr lang="en-US" baseline="-25000" dirty="0">
                <a:ea typeface="Calibri"/>
                <a:cs typeface="Times New Roman"/>
              </a:rPr>
              <a:t>1</a:t>
            </a:r>
            <a:endParaRPr lang="en-US" dirty="0">
              <a:ea typeface="Calibri"/>
              <a:cs typeface="Calibri"/>
            </a:endParaRPr>
          </a:p>
        </p:txBody>
      </p:sp>
      <p:sp>
        <p:nvSpPr>
          <p:cNvPr id="142"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0"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92"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 name="Slide Number Placeholder 1">
            <a:extLst>
              <a:ext uri="{FF2B5EF4-FFF2-40B4-BE49-F238E27FC236}">
                <a16:creationId xmlns:a16="http://schemas.microsoft.com/office/drawing/2014/main" id="{2AF44DE9-2140-9A4A-9630-9DFEFD3A83FD}"/>
              </a:ext>
            </a:extLst>
          </p:cNvPr>
          <p:cNvSpPr>
            <a:spLocks noGrp="1"/>
          </p:cNvSpPr>
          <p:nvPr>
            <p:ph type="sldNum" sz="quarter" idx="12"/>
          </p:nvPr>
        </p:nvSpPr>
        <p:spPr/>
        <p:txBody>
          <a:bodyPr/>
          <a:lstStyle/>
          <a:p>
            <a:fld id="{67C9959E-8E6B-B04C-9955-EA096F41CA7A}" type="slidenum">
              <a:rPr lang="en-GB" smtClean="0"/>
              <a:t>137</a:t>
            </a:fld>
            <a:endParaRPr lang="en-GB"/>
          </a:p>
        </p:txBody>
      </p:sp>
      <p:sp>
        <p:nvSpPr>
          <p:cNvPr id="218"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3" name="Rectangle 3"/>
          <p:cNvSpPr>
            <a:spLocks noGrp="1" noChangeArrowheads="1"/>
          </p:cNvSpPr>
          <p:nvPr>
            <p:ph idx="4294967295"/>
          </p:nvPr>
        </p:nvSpPr>
        <p:spPr>
          <a:xfrm>
            <a:off x="0" y="1158875"/>
            <a:ext cx="4086225" cy="5018088"/>
          </a:xfrm>
        </p:spPr>
        <p:txBody>
          <a:bodyPr>
            <a:normAutofit/>
          </a:bodyPr>
          <a:lstStyle/>
          <a:p>
            <a:pPr eaLnBrk="1" hangingPunct="1"/>
            <a:r>
              <a:rPr lang="en-US" dirty="0"/>
              <a:t>For each open goal, add a new action</a:t>
            </a:r>
          </a:p>
          <a:p>
            <a:pPr lvl="1" eaLnBrk="1" hangingPunct="1"/>
            <a:r>
              <a:rPr lang="en-US" dirty="0"/>
              <a:t>Every new action </a:t>
            </a:r>
            <a:r>
              <a:rPr lang="en-US" i="1" dirty="0"/>
              <a:t>a</a:t>
            </a:r>
            <a:r>
              <a:rPr lang="en-US" dirty="0"/>
              <a:t> must have </a:t>
            </a:r>
            <a:r>
              <a:rPr lang="en-US" dirty="0">
                <a:cs typeface="Calibri"/>
              </a:rPr>
              <a:t>Start</a:t>
            </a:r>
            <a:r>
              <a:rPr lang="en-US" dirty="0"/>
              <a:t> ≺ </a:t>
            </a:r>
            <a:r>
              <a:rPr lang="en-US" i="1" dirty="0"/>
              <a:t>a</a:t>
            </a:r>
            <a:r>
              <a:rPr lang="en-US" dirty="0"/>
              <a:t> ≺ </a:t>
            </a:r>
            <a:r>
              <a:rPr lang="en-US" dirty="0">
                <a:cs typeface="Calibri"/>
              </a:rPr>
              <a:t>Finish</a:t>
            </a:r>
          </a:p>
        </p:txBody>
      </p:sp>
      <p:cxnSp>
        <p:nvCxnSpPr>
          <p:cNvPr id="94" name="AutoShape 89"/>
          <p:cNvCxnSpPr>
            <a:cxnSpLocks noChangeShapeType="1"/>
            <a:stCxn id="22537" idx="3"/>
            <a:endCxn id="22538" idx="0"/>
          </p:cNvCxnSpPr>
          <p:nvPr/>
        </p:nvCxnSpPr>
        <p:spPr bwMode="auto">
          <a:xfrm>
            <a:off x="3382456" y="4872099"/>
            <a:ext cx="1074208"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98" name="AutoShape 89"/>
          <p:cNvCxnSpPr>
            <a:cxnSpLocks noChangeShapeType="1"/>
          </p:cNvCxnSpPr>
          <p:nvPr/>
        </p:nvCxnSpPr>
        <p:spPr bwMode="auto">
          <a:xfrm rot="5400000">
            <a:off x="3297872" y="3648630"/>
            <a:ext cx="1242122" cy="10607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70" name="Rectangle 99"/>
          <p:cNvSpPr>
            <a:spLocks noChangeArrowheads="1"/>
          </p:cNvSpPr>
          <p:nvPr/>
        </p:nvSpPr>
        <p:spPr bwMode="auto">
          <a:xfrm>
            <a:off x="6146979" y="4355146"/>
            <a:ext cx="113364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clear(b)=T</a:t>
            </a:r>
          </a:p>
        </p:txBody>
      </p:sp>
      <p:sp>
        <p:nvSpPr>
          <p:cNvPr id="172" name="Text Box 77"/>
          <p:cNvSpPr txBox="1">
            <a:spLocks noChangeArrowheads="1"/>
          </p:cNvSpPr>
          <p:nvPr/>
        </p:nvSpPr>
        <p:spPr bwMode="auto">
          <a:xfrm>
            <a:off x="4905912" y="4355146"/>
            <a:ext cx="1102548"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i="1" dirty="0">
                <a:latin typeface="+mn-lt"/>
                <a:ea typeface="Calibri"/>
                <a:cs typeface="Times New Roman" charset="0"/>
              </a:rPr>
              <a:t>y</a:t>
            </a:r>
            <a:r>
              <a:rPr lang="en-US" sz="1800" baseline="-25000" dirty="0">
                <a:latin typeface="+mn-lt"/>
                <a:ea typeface="Calibri"/>
                <a:cs typeface="Times New Roman" charset="0"/>
              </a:rPr>
              <a:t>2</a:t>
            </a:r>
            <a:endParaRPr lang="en-US" sz="1800" dirty="0">
              <a:latin typeface="+mn-lt"/>
              <a:ea typeface="Calibri"/>
              <a:cs typeface="Calibri"/>
            </a:endParaRPr>
          </a:p>
        </p:txBody>
      </p:sp>
      <p:cxnSp>
        <p:nvCxnSpPr>
          <p:cNvPr id="173" name="AutoShape 91"/>
          <p:cNvCxnSpPr>
            <a:cxnSpLocks noChangeShapeType="1"/>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74"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175" name="AutoShape 89"/>
          <p:cNvCxnSpPr>
            <a:cxnSpLocks noChangeShapeType="1"/>
            <a:endCxn id="22538" idx="0"/>
          </p:cNvCxnSpPr>
          <p:nvPr/>
        </p:nvCxnSpPr>
        <p:spPr bwMode="auto">
          <a:xfrm rot="10800000" flipV="1">
            <a:off x="4456665" y="4872098"/>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6"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14" name="Text Box 92"/>
          <p:cNvSpPr txBox="1">
            <a:spLocks noChangeArrowheads="1"/>
          </p:cNvSpPr>
          <p:nvPr/>
        </p:nvSpPr>
        <p:spPr bwMode="auto">
          <a:xfrm>
            <a:off x="5467915" y="4687433"/>
            <a:ext cx="136336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a:t>
            </a:r>
            <a:r>
              <a:rPr lang="en-US" sz="1800" i="1" dirty="0">
                <a:solidFill>
                  <a:schemeClr val="bg1"/>
                </a:solidFill>
                <a:latin typeface="+mn-lt"/>
                <a:ea typeface="Calibri"/>
                <a:cs typeface="Times New Roman" charset="0"/>
              </a:rPr>
              <a:t>y</a:t>
            </a:r>
            <a:r>
              <a:rPr lang="en-US" sz="1800" baseline="-25000" dirty="0">
                <a:solidFill>
                  <a:schemeClr val="bg1"/>
                </a:solidFill>
                <a:latin typeface="+mn-lt"/>
                <a:ea typeface="Calibri"/>
                <a:cs typeface="Times New Roman" charset="0"/>
              </a:rPr>
              <a:t>2</a:t>
            </a:r>
            <a:r>
              <a:rPr lang="en-US" sz="1800" dirty="0">
                <a:solidFill>
                  <a:schemeClr val="bg1"/>
                </a:solidFill>
                <a:latin typeface="+mn-lt"/>
                <a:ea typeface="Calibri"/>
                <a:cs typeface="Calibri"/>
              </a:rPr>
              <a:t>,c)</a:t>
            </a:r>
          </a:p>
        </p:txBody>
      </p:sp>
      <p:sp>
        <p:nvSpPr>
          <p:cNvPr id="95"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grpSp>
        <p:nvGrpSpPr>
          <p:cNvPr id="89" name="Group 88">
            <a:extLst>
              <a:ext uri="{FF2B5EF4-FFF2-40B4-BE49-F238E27FC236}">
                <a16:creationId xmlns:a16="http://schemas.microsoft.com/office/drawing/2014/main" id="{58233A09-E894-6544-8502-856583AEC00E}"/>
              </a:ext>
            </a:extLst>
          </p:cNvPr>
          <p:cNvGrpSpPr/>
          <p:nvPr/>
        </p:nvGrpSpPr>
        <p:grpSpPr>
          <a:xfrm>
            <a:off x="6125133" y="188057"/>
            <a:ext cx="2688818" cy="1950735"/>
            <a:chOff x="6181533" y="221558"/>
            <a:chExt cx="2688818" cy="1950735"/>
          </a:xfrm>
        </p:grpSpPr>
        <p:sp>
          <p:nvSpPr>
            <p:cNvPr id="90" name="Line 853">
              <a:extLst>
                <a:ext uri="{FF2B5EF4-FFF2-40B4-BE49-F238E27FC236}">
                  <a16:creationId xmlns:a16="http://schemas.microsoft.com/office/drawing/2014/main" id="{9FE2F3A4-C383-7542-BF2C-6AD9928F19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62" name="Freeform 830">
              <a:extLst>
                <a:ext uri="{FF2B5EF4-FFF2-40B4-BE49-F238E27FC236}">
                  <a16:creationId xmlns:a16="http://schemas.microsoft.com/office/drawing/2014/main" id="{4A7A47F1-BEBC-8945-B47B-C194E4B0DA58}"/>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63" name="Freeform 830">
              <a:extLst>
                <a:ext uri="{FF2B5EF4-FFF2-40B4-BE49-F238E27FC236}">
                  <a16:creationId xmlns:a16="http://schemas.microsoft.com/office/drawing/2014/main" id="{91883305-D9C3-F840-ACCF-55B172BF9F6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64" name="Freeform 830">
              <a:extLst>
                <a:ext uri="{FF2B5EF4-FFF2-40B4-BE49-F238E27FC236}">
                  <a16:creationId xmlns:a16="http://schemas.microsoft.com/office/drawing/2014/main" id="{C29382CD-1EFA-4F4D-816F-D3A4A575233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5" name="Group 872">
              <a:extLst>
                <a:ext uri="{FF2B5EF4-FFF2-40B4-BE49-F238E27FC236}">
                  <a16:creationId xmlns:a16="http://schemas.microsoft.com/office/drawing/2014/main" id="{A0D5476B-6469-C74E-B59D-FC885A6C741F}"/>
                </a:ext>
              </a:extLst>
            </p:cNvPr>
            <p:cNvGrpSpPr>
              <a:grpSpLocks noChangeAspect="1"/>
            </p:cNvGrpSpPr>
            <p:nvPr/>
          </p:nvGrpSpPr>
          <p:grpSpPr bwMode="auto">
            <a:xfrm>
              <a:off x="7141600" y="854344"/>
              <a:ext cx="651502" cy="416243"/>
              <a:chOff x="331" y="406"/>
              <a:chExt cx="288" cy="144"/>
            </a:xfrm>
          </p:grpSpPr>
          <p:sp>
            <p:nvSpPr>
              <p:cNvPr id="202" name="Rectangle 873">
                <a:extLst>
                  <a:ext uri="{FF2B5EF4-FFF2-40B4-BE49-F238E27FC236}">
                    <a16:creationId xmlns:a16="http://schemas.microsoft.com/office/drawing/2014/main" id="{29E5965D-10EF-6F4D-B447-A41C8FCA7E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03" name="Freeform 874">
                <a:extLst>
                  <a:ext uri="{FF2B5EF4-FFF2-40B4-BE49-F238E27FC236}">
                    <a16:creationId xmlns:a16="http://schemas.microsoft.com/office/drawing/2014/main" id="{02B4CAA7-4FCA-3146-AAC6-50C57F933F8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A39E680C-49D9-3A42-A637-E61991A34D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7C727DEF-0134-BC47-92C8-C51D0C729B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6" name="Group 872">
              <a:extLst>
                <a:ext uri="{FF2B5EF4-FFF2-40B4-BE49-F238E27FC236}">
                  <a16:creationId xmlns:a16="http://schemas.microsoft.com/office/drawing/2014/main" id="{6CE04925-1273-524D-9791-D8993347C3EB}"/>
                </a:ext>
              </a:extLst>
            </p:cNvPr>
            <p:cNvGrpSpPr>
              <a:grpSpLocks noChangeAspect="1"/>
            </p:cNvGrpSpPr>
            <p:nvPr/>
          </p:nvGrpSpPr>
          <p:grpSpPr bwMode="auto">
            <a:xfrm>
              <a:off x="7137848" y="579909"/>
              <a:ext cx="651502" cy="416243"/>
              <a:chOff x="331" y="406"/>
              <a:chExt cx="288" cy="144"/>
            </a:xfrm>
          </p:grpSpPr>
          <p:sp>
            <p:nvSpPr>
              <p:cNvPr id="198" name="Rectangle 873">
                <a:extLst>
                  <a:ext uri="{FF2B5EF4-FFF2-40B4-BE49-F238E27FC236}">
                    <a16:creationId xmlns:a16="http://schemas.microsoft.com/office/drawing/2014/main" id="{A26E7C35-1212-954C-97F5-DD8772ED8D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199" name="Freeform 874">
                <a:extLst>
                  <a:ext uri="{FF2B5EF4-FFF2-40B4-BE49-F238E27FC236}">
                    <a16:creationId xmlns:a16="http://schemas.microsoft.com/office/drawing/2014/main" id="{5E853451-1BF3-314E-9EF2-642297E2FE7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C7AD4EC0-CB26-C344-90C2-304EF8B69DA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1D3AFCE9-BCFA-4149-B1B5-A02224306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67" name="Freeform 830">
              <a:extLst>
                <a:ext uri="{FF2B5EF4-FFF2-40B4-BE49-F238E27FC236}">
                  <a16:creationId xmlns:a16="http://schemas.microsoft.com/office/drawing/2014/main" id="{1B163A10-B735-3C4E-B032-196853D76162}"/>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8" name="Group 872">
              <a:extLst>
                <a:ext uri="{FF2B5EF4-FFF2-40B4-BE49-F238E27FC236}">
                  <a16:creationId xmlns:a16="http://schemas.microsoft.com/office/drawing/2014/main" id="{55D8CE8B-57CD-2F4C-B96D-AC59B63A83B5}"/>
                </a:ext>
              </a:extLst>
            </p:cNvPr>
            <p:cNvGrpSpPr>
              <a:grpSpLocks noChangeAspect="1"/>
            </p:cNvGrpSpPr>
            <p:nvPr/>
          </p:nvGrpSpPr>
          <p:grpSpPr bwMode="auto">
            <a:xfrm>
              <a:off x="8119863" y="872355"/>
              <a:ext cx="651502" cy="416243"/>
              <a:chOff x="331" y="406"/>
              <a:chExt cx="288" cy="144"/>
            </a:xfrm>
          </p:grpSpPr>
          <p:sp>
            <p:nvSpPr>
              <p:cNvPr id="194" name="Rectangle 873">
                <a:extLst>
                  <a:ext uri="{FF2B5EF4-FFF2-40B4-BE49-F238E27FC236}">
                    <a16:creationId xmlns:a16="http://schemas.microsoft.com/office/drawing/2014/main" id="{BBEE198A-1DD0-B746-98B3-091E2422492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195" name="Freeform 874">
                <a:extLst>
                  <a:ext uri="{FF2B5EF4-FFF2-40B4-BE49-F238E27FC236}">
                    <a16:creationId xmlns:a16="http://schemas.microsoft.com/office/drawing/2014/main" id="{D39ACDB9-B593-5D45-920D-8BFF93EF85D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6" name="Freeform 875">
                <a:extLst>
                  <a:ext uri="{FF2B5EF4-FFF2-40B4-BE49-F238E27FC236}">
                    <a16:creationId xmlns:a16="http://schemas.microsoft.com/office/drawing/2014/main" id="{62103952-7F33-2848-AD9D-7FBA7C368A2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7" name="Rectangle 876">
                <a:extLst>
                  <a:ext uri="{FF2B5EF4-FFF2-40B4-BE49-F238E27FC236}">
                    <a16:creationId xmlns:a16="http://schemas.microsoft.com/office/drawing/2014/main" id="{9BA85CE5-074D-A340-B004-610B51D0416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9" name="Group 872">
              <a:extLst>
                <a:ext uri="{FF2B5EF4-FFF2-40B4-BE49-F238E27FC236}">
                  <a16:creationId xmlns:a16="http://schemas.microsoft.com/office/drawing/2014/main" id="{96F9FA2D-7F04-CE43-854B-6DCBC0078B2D}"/>
                </a:ext>
              </a:extLst>
            </p:cNvPr>
            <p:cNvGrpSpPr>
              <a:grpSpLocks noChangeAspect="1"/>
            </p:cNvGrpSpPr>
            <p:nvPr/>
          </p:nvGrpSpPr>
          <p:grpSpPr bwMode="auto">
            <a:xfrm>
              <a:off x="8116832" y="598923"/>
              <a:ext cx="651502" cy="416243"/>
              <a:chOff x="331" y="406"/>
              <a:chExt cx="288" cy="144"/>
            </a:xfrm>
          </p:grpSpPr>
          <p:sp>
            <p:nvSpPr>
              <p:cNvPr id="190" name="Rectangle 873">
                <a:extLst>
                  <a:ext uri="{FF2B5EF4-FFF2-40B4-BE49-F238E27FC236}">
                    <a16:creationId xmlns:a16="http://schemas.microsoft.com/office/drawing/2014/main" id="{4E833CBD-60E0-4642-A84E-BB36E47CE0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91" name="Freeform 874">
                <a:extLst>
                  <a:ext uri="{FF2B5EF4-FFF2-40B4-BE49-F238E27FC236}">
                    <a16:creationId xmlns:a16="http://schemas.microsoft.com/office/drawing/2014/main" id="{E6EB4F30-332B-794F-882B-25430067088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2" name="Freeform 875">
                <a:extLst>
                  <a:ext uri="{FF2B5EF4-FFF2-40B4-BE49-F238E27FC236}">
                    <a16:creationId xmlns:a16="http://schemas.microsoft.com/office/drawing/2014/main" id="{BD01AEC9-CDE9-524A-A638-23627B7EC79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3" name="Rectangle 876">
                <a:extLst>
                  <a:ext uri="{FF2B5EF4-FFF2-40B4-BE49-F238E27FC236}">
                    <a16:creationId xmlns:a16="http://schemas.microsoft.com/office/drawing/2014/main" id="{3649CC27-A9B6-F44B-A7E0-70193DBC3E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1" name="Group 170">
              <a:extLst>
                <a:ext uri="{FF2B5EF4-FFF2-40B4-BE49-F238E27FC236}">
                  <a16:creationId xmlns:a16="http://schemas.microsoft.com/office/drawing/2014/main" id="{9E70DD9D-BF37-D343-A1D0-23FA504E536A}"/>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3B796C45-BFEE-CF4C-8DE8-900C8ADA5947}"/>
                  </a:ext>
                </a:extLst>
              </p:cNvPr>
              <p:cNvGrpSpPr/>
              <p:nvPr/>
            </p:nvGrpSpPr>
            <p:grpSpPr>
              <a:xfrm>
                <a:off x="3636432" y="1147233"/>
                <a:ext cx="88096" cy="1156645"/>
                <a:chOff x="3636432" y="1147233"/>
                <a:chExt cx="88096" cy="1156645"/>
              </a:xfrm>
            </p:grpSpPr>
            <p:sp>
              <p:nvSpPr>
                <p:cNvPr id="186" name="Oval 878">
                  <a:extLst>
                    <a:ext uri="{FF2B5EF4-FFF2-40B4-BE49-F238E27FC236}">
                      <a16:creationId xmlns:a16="http://schemas.microsoft.com/office/drawing/2014/main" id="{034204E1-AE04-2D4C-90AA-698B74173A79}"/>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87" name="Rectangle 880">
                  <a:extLst>
                    <a:ext uri="{FF2B5EF4-FFF2-40B4-BE49-F238E27FC236}">
                      <a16:creationId xmlns:a16="http://schemas.microsoft.com/office/drawing/2014/main" id="{EB442040-9914-2646-AF76-374EE512E16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88" name="Line 881">
                  <a:extLst>
                    <a:ext uri="{FF2B5EF4-FFF2-40B4-BE49-F238E27FC236}">
                      <a16:creationId xmlns:a16="http://schemas.microsoft.com/office/drawing/2014/main" id="{538C49B9-85AD-1746-BC07-E817A9CC31C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9" name="Line 882">
                  <a:extLst>
                    <a:ext uri="{FF2B5EF4-FFF2-40B4-BE49-F238E27FC236}">
                      <a16:creationId xmlns:a16="http://schemas.microsoft.com/office/drawing/2014/main" id="{009C6FE4-8A2F-D94C-99DA-2B4062BE08D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8" name="Group 883">
                <a:extLst>
                  <a:ext uri="{FF2B5EF4-FFF2-40B4-BE49-F238E27FC236}">
                    <a16:creationId xmlns:a16="http://schemas.microsoft.com/office/drawing/2014/main" id="{6FBC9EDF-05BA-1E45-8FAD-96BDC0F744D1}"/>
                  </a:ext>
                </a:extLst>
              </p:cNvPr>
              <p:cNvGrpSpPr>
                <a:grpSpLocks/>
              </p:cNvGrpSpPr>
              <p:nvPr/>
            </p:nvGrpSpPr>
            <p:grpSpPr bwMode="auto">
              <a:xfrm>
                <a:off x="3061519" y="1101851"/>
                <a:ext cx="42359" cy="293319"/>
                <a:chOff x="960" y="251"/>
                <a:chExt cx="23" cy="141"/>
              </a:xfrm>
            </p:grpSpPr>
            <p:sp>
              <p:nvSpPr>
                <p:cNvPr id="184" name="Line 884">
                  <a:extLst>
                    <a:ext uri="{FF2B5EF4-FFF2-40B4-BE49-F238E27FC236}">
                      <a16:creationId xmlns:a16="http://schemas.microsoft.com/office/drawing/2014/main" id="{1BD87A52-260E-154E-9A3D-E945E52E5F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5" name="Oval 885">
                  <a:extLst>
                    <a:ext uri="{FF2B5EF4-FFF2-40B4-BE49-F238E27FC236}">
                      <a16:creationId xmlns:a16="http://schemas.microsoft.com/office/drawing/2014/main" id="{632CFE37-DED4-F74D-BEDF-A0B31A94566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9" name="Rectangle 886">
                <a:extLst>
                  <a:ext uri="{FF2B5EF4-FFF2-40B4-BE49-F238E27FC236}">
                    <a16:creationId xmlns:a16="http://schemas.microsoft.com/office/drawing/2014/main" id="{20ED09AB-BD47-3D40-A26F-532E24F56AD3}"/>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0" name="Freeform 887">
                <a:extLst>
                  <a:ext uri="{FF2B5EF4-FFF2-40B4-BE49-F238E27FC236}">
                    <a16:creationId xmlns:a16="http://schemas.microsoft.com/office/drawing/2014/main" id="{A0D71E16-FE7B-7D42-88DB-4A0F063893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1" name="Freeform 888">
                <a:extLst>
                  <a:ext uri="{FF2B5EF4-FFF2-40B4-BE49-F238E27FC236}">
                    <a16:creationId xmlns:a16="http://schemas.microsoft.com/office/drawing/2014/main" id="{8D586DF4-AC1E-F648-9D76-D0E0C47D7D0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2" name="Freeform 889">
                <a:extLst>
                  <a:ext uri="{FF2B5EF4-FFF2-40B4-BE49-F238E27FC236}">
                    <a16:creationId xmlns:a16="http://schemas.microsoft.com/office/drawing/2014/main" id="{E20D8933-8649-C844-A09E-2E6CD60B50F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3" name="Freeform 890">
                <a:extLst>
                  <a:ext uri="{FF2B5EF4-FFF2-40B4-BE49-F238E27FC236}">
                    <a16:creationId xmlns:a16="http://schemas.microsoft.com/office/drawing/2014/main" id="{5B696BEC-B44A-E84E-BCD8-D7C3EC2CC7D0}"/>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06" name="Group 205">
            <a:extLst>
              <a:ext uri="{FF2B5EF4-FFF2-40B4-BE49-F238E27FC236}">
                <a16:creationId xmlns:a16="http://schemas.microsoft.com/office/drawing/2014/main" id="{3F649337-55B5-B846-8930-CD4007F02D6C}"/>
              </a:ext>
            </a:extLst>
          </p:cNvPr>
          <p:cNvGrpSpPr/>
          <p:nvPr/>
        </p:nvGrpSpPr>
        <p:grpSpPr>
          <a:xfrm>
            <a:off x="7454592" y="5507164"/>
            <a:ext cx="1492873" cy="686656"/>
            <a:chOff x="7218904" y="6068391"/>
            <a:chExt cx="1492873" cy="686656"/>
          </a:xfrm>
        </p:grpSpPr>
        <p:grpSp>
          <p:nvGrpSpPr>
            <p:cNvPr id="207" name="Group 872">
              <a:extLst>
                <a:ext uri="{FF2B5EF4-FFF2-40B4-BE49-F238E27FC236}">
                  <a16:creationId xmlns:a16="http://schemas.microsoft.com/office/drawing/2014/main" id="{E12DF1E0-D356-4741-9213-72357D0C5EF7}"/>
                </a:ext>
              </a:extLst>
            </p:cNvPr>
            <p:cNvGrpSpPr>
              <a:grpSpLocks noChangeAspect="1"/>
            </p:cNvGrpSpPr>
            <p:nvPr/>
          </p:nvGrpSpPr>
          <p:grpSpPr bwMode="auto">
            <a:xfrm>
              <a:off x="8054800" y="6338804"/>
              <a:ext cx="651502" cy="416243"/>
              <a:chOff x="331" y="406"/>
              <a:chExt cx="288" cy="144"/>
            </a:xfrm>
          </p:grpSpPr>
          <p:sp>
            <p:nvSpPr>
              <p:cNvPr id="226" name="Rectangle 873">
                <a:extLst>
                  <a:ext uri="{FF2B5EF4-FFF2-40B4-BE49-F238E27FC236}">
                    <a16:creationId xmlns:a16="http://schemas.microsoft.com/office/drawing/2014/main" id="{4C9F1D7B-6444-1842-9FEA-A62F658FB0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27" name="Freeform 874">
                <a:extLst>
                  <a:ext uri="{FF2B5EF4-FFF2-40B4-BE49-F238E27FC236}">
                    <a16:creationId xmlns:a16="http://schemas.microsoft.com/office/drawing/2014/main" id="{2C451985-7AE2-A043-8C08-236C24CBC10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AEB70032-9049-6149-A75B-442E0B726C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3FD40A23-567D-7B44-840F-500BCCE4FA2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08" name="Group 872">
              <a:extLst>
                <a:ext uri="{FF2B5EF4-FFF2-40B4-BE49-F238E27FC236}">
                  <a16:creationId xmlns:a16="http://schemas.microsoft.com/office/drawing/2014/main" id="{137D839C-704B-F34F-B92C-004B14102C0C}"/>
                </a:ext>
              </a:extLst>
            </p:cNvPr>
            <p:cNvGrpSpPr>
              <a:grpSpLocks noChangeAspect="1"/>
            </p:cNvGrpSpPr>
            <p:nvPr/>
          </p:nvGrpSpPr>
          <p:grpSpPr bwMode="auto">
            <a:xfrm>
              <a:off x="7218904" y="6335124"/>
              <a:ext cx="651502" cy="416243"/>
              <a:chOff x="331" y="406"/>
              <a:chExt cx="288" cy="144"/>
            </a:xfrm>
          </p:grpSpPr>
          <p:sp>
            <p:nvSpPr>
              <p:cNvPr id="222" name="Rectangle 873">
                <a:extLst>
                  <a:ext uri="{FF2B5EF4-FFF2-40B4-BE49-F238E27FC236}">
                    <a16:creationId xmlns:a16="http://schemas.microsoft.com/office/drawing/2014/main" id="{AE243A91-9129-5E4F-9742-04E8D7519D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23" name="Freeform 874">
                <a:extLst>
                  <a:ext uri="{FF2B5EF4-FFF2-40B4-BE49-F238E27FC236}">
                    <a16:creationId xmlns:a16="http://schemas.microsoft.com/office/drawing/2014/main" id="{5ACA83B6-7578-944E-985F-C081A5E4EF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4" name="Freeform 875">
                <a:extLst>
                  <a:ext uri="{FF2B5EF4-FFF2-40B4-BE49-F238E27FC236}">
                    <a16:creationId xmlns:a16="http://schemas.microsoft.com/office/drawing/2014/main" id="{45A36E95-845E-104C-8EB0-19AD290AC39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Rectangle 876">
                <a:extLst>
                  <a:ext uri="{FF2B5EF4-FFF2-40B4-BE49-F238E27FC236}">
                    <a16:creationId xmlns:a16="http://schemas.microsoft.com/office/drawing/2014/main" id="{7987269F-4802-9745-ACEF-9FEB3312D5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09" name="Group 872">
              <a:extLst>
                <a:ext uri="{FF2B5EF4-FFF2-40B4-BE49-F238E27FC236}">
                  <a16:creationId xmlns:a16="http://schemas.microsoft.com/office/drawing/2014/main" id="{C9F59A4D-1B1D-C64C-8274-C351251A1296}"/>
                </a:ext>
              </a:extLst>
            </p:cNvPr>
            <p:cNvGrpSpPr>
              <a:grpSpLocks noChangeAspect="1"/>
            </p:cNvGrpSpPr>
            <p:nvPr/>
          </p:nvGrpSpPr>
          <p:grpSpPr bwMode="auto">
            <a:xfrm>
              <a:off x="8060275" y="6069116"/>
              <a:ext cx="651502" cy="416243"/>
              <a:chOff x="331" y="406"/>
              <a:chExt cx="288" cy="144"/>
            </a:xfrm>
          </p:grpSpPr>
          <p:sp>
            <p:nvSpPr>
              <p:cNvPr id="217" name="Rectangle 873">
                <a:extLst>
                  <a:ext uri="{FF2B5EF4-FFF2-40B4-BE49-F238E27FC236}">
                    <a16:creationId xmlns:a16="http://schemas.microsoft.com/office/drawing/2014/main" id="{183042E1-066B-7240-9D0C-CB4EB4BFC24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19" name="Freeform 874">
                <a:extLst>
                  <a:ext uri="{FF2B5EF4-FFF2-40B4-BE49-F238E27FC236}">
                    <a16:creationId xmlns:a16="http://schemas.microsoft.com/office/drawing/2014/main" id="{C939C0B1-24DA-CD43-97C4-5E1853EE998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Freeform 875">
                <a:extLst>
                  <a:ext uri="{FF2B5EF4-FFF2-40B4-BE49-F238E27FC236}">
                    <a16:creationId xmlns:a16="http://schemas.microsoft.com/office/drawing/2014/main" id="{4DD42C4A-B6BB-9345-8D6D-0B662D711C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Rectangle 876">
                <a:extLst>
                  <a:ext uri="{FF2B5EF4-FFF2-40B4-BE49-F238E27FC236}">
                    <a16:creationId xmlns:a16="http://schemas.microsoft.com/office/drawing/2014/main" id="{98E54271-EA8B-3540-A349-FE25F92FDC9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1" name="Group 872">
              <a:extLst>
                <a:ext uri="{FF2B5EF4-FFF2-40B4-BE49-F238E27FC236}">
                  <a16:creationId xmlns:a16="http://schemas.microsoft.com/office/drawing/2014/main" id="{E912B7BD-A8FC-3C4E-8C7D-CF63A2839F82}"/>
                </a:ext>
              </a:extLst>
            </p:cNvPr>
            <p:cNvGrpSpPr>
              <a:grpSpLocks noChangeAspect="1"/>
            </p:cNvGrpSpPr>
            <p:nvPr/>
          </p:nvGrpSpPr>
          <p:grpSpPr bwMode="auto">
            <a:xfrm>
              <a:off x="7221943" y="6068391"/>
              <a:ext cx="651502" cy="416243"/>
              <a:chOff x="331" y="406"/>
              <a:chExt cx="288" cy="144"/>
            </a:xfrm>
          </p:grpSpPr>
          <p:sp>
            <p:nvSpPr>
              <p:cNvPr id="212" name="Rectangle 873">
                <a:extLst>
                  <a:ext uri="{FF2B5EF4-FFF2-40B4-BE49-F238E27FC236}">
                    <a16:creationId xmlns:a16="http://schemas.microsoft.com/office/drawing/2014/main" id="{5533F762-2975-9C40-9A4A-FE5E40406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3" name="Freeform 874">
                <a:extLst>
                  <a:ext uri="{FF2B5EF4-FFF2-40B4-BE49-F238E27FC236}">
                    <a16:creationId xmlns:a16="http://schemas.microsoft.com/office/drawing/2014/main" id="{72EEA716-DB0B-C149-82D6-D77482C4318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5" name="Freeform 875">
                <a:extLst>
                  <a:ext uri="{FF2B5EF4-FFF2-40B4-BE49-F238E27FC236}">
                    <a16:creationId xmlns:a16="http://schemas.microsoft.com/office/drawing/2014/main" id="{6E4F4E15-FD80-6D4C-9BAD-7C3AC259BE4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6" name="Rectangle 876">
                <a:extLst>
                  <a:ext uri="{FF2B5EF4-FFF2-40B4-BE49-F238E27FC236}">
                    <a16:creationId xmlns:a16="http://schemas.microsoft.com/office/drawing/2014/main" id="{B649BEDB-1144-D545-9CD3-78CB4E3B7FE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41201343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ontent Placeholder 10">
            <a:extLst>
              <a:ext uri="{FF2B5EF4-FFF2-40B4-BE49-F238E27FC236}">
                <a16:creationId xmlns:a16="http://schemas.microsoft.com/office/drawing/2014/main" id="{DFBFB79E-3099-9D44-8FD1-34F39BD3A6A6}"/>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179" name="Rectangle 82"/>
          <p:cNvSpPr>
            <a:spLocks noChangeArrowheads="1"/>
          </p:cNvSpPr>
          <p:nvPr/>
        </p:nvSpPr>
        <p:spPr bwMode="auto">
          <a:xfrm>
            <a:off x="3597794"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ea typeface="Calibri"/>
                <a:cs typeface="Calibri"/>
              </a:rPr>
              <a:t>    </a:t>
            </a:r>
          </a:p>
        </p:txBody>
      </p:sp>
      <p:sp>
        <p:nvSpPr>
          <p:cNvPr id="22537" name="Rectangle 83"/>
          <p:cNvSpPr>
            <a:spLocks noChangeArrowheads="1"/>
          </p:cNvSpPr>
          <p:nvPr/>
        </p:nvSpPr>
        <p:spPr bwMode="auto">
          <a:xfrm>
            <a:off x="1949109"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ea typeface="Calibri"/>
                <a:cs typeface="Calibri"/>
              </a:rPr>
              <a:t>move(a,p3,d)</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clear(b)=T</a:t>
            </a:r>
          </a:p>
        </p:txBody>
      </p:sp>
      <p:cxnSp>
        <p:nvCxnSpPr>
          <p:cNvPr id="98" name="AutoShape 89"/>
          <p:cNvCxnSpPr>
            <a:cxnSpLocks noChangeShapeType="1"/>
            <a:stCxn id="22536" idx="2"/>
            <a:endCxn id="96"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95"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5"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96"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cxnSp>
        <p:nvCxnSpPr>
          <p:cNvPr id="106" name="AutoShape 89"/>
          <p:cNvCxnSpPr>
            <a:cxnSpLocks noChangeShapeType="1"/>
            <a:stCxn id="22537" idx="2"/>
            <a:endCxn id="131" idx="0"/>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30" name="AutoShape 91"/>
          <p:cNvCxnSpPr>
            <a:cxnSpLocks noChangeShapeType="1"/>
            <a:endCxn id="132"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1"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2"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43"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Slide Number Placeholder 2">
            <a:extLst>
              <a:ext uri="{FF2B5EF4-FFF2-40B4-BE49-F238E27FC236}">
                <a16:creationId xmlns:a16="http://schemas.microsoft.com/office/drawing/2014/main" id="{ABD8CDD2-EECB-9144-B042-84F53CD696B4}"/>
              </a:ext>
            </a:extLst>
          </p:cNvPr>
          <p:cNvSpPr>
            <a:spLocks noGrp="1"/>
          </p:cNvSpPr>
          <p:nvPr>
            <p:ph type="sldNum" sz="quarter" idx="12"/>
          </p:nvPr>
        </p:nvSpPr>
        <p:spPr/>
        <p:txBody>
          <a:bodyPr/>
          <a:lstStyle/>
          <a:p>
            <a:fld id="{67C9959E-8E6B-B04C-9955-EA096F41CA7A}" type="slidenum">
              <a:rPr lang="en-GB" smtClean="0"/>
              <a:t>138</a:t>
            </a:fld>
            <a:endParaRPr lang="en-GB"/>
          </a:p>
        </p:txBody>
      </p:sp>
      <p:sp>
        <p:nvSpPr>
          <p:cNvPr id="182"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2" name="Rectangle 3"/>
          <p:cNvSpPr>
            <a:spLocks noGrp="1" noChangeArrowheads="1"/>
          </p:cNvSpPr>
          <p:nvPr>
            <p:ph idx="4294967295"/>
          </p:nvPr>
        </p:nvSpPr>
        <p:spPr>
          <a:xfrm>
            <a:off x="0" y="1158875"/>
            <a:ext cx="4113213" cy="5018088"/>
          </a:xfrm>
        </p:spPr>
        <p:txBody>
          <a:bodyPr>
            <a:normAutofit/>
          </a:bodyPr>
          <a:lstStyle/>
          <a:p>
            <a:pPr eaLnBrk="1" hangingPunct="1"/>
            <a:r>
              <a:rPr lang="en-US" dirty="0"/>
              <a:t>Resolve four open goals using the </a:t>
            </a:r>
            <a:r>
              <a:rPr lang="en-US" dirty="0">
                <a:cs typeface="Calibri"/>
              </a:rPr>
              <a:t>Start</a:t>
            </a:r>
            <a:r>
              <a:rPr lang="en-US" dirty="0">
                <a:cs typeface="Times New Roman"/>
              </a:rPr>
              <a:t> action</a:t>
            </a:r>
            <a:endParaRPr lang="en-US" dirty="0"/>
          </a:p>
          <a:p>
            <a:pPr lvl="1"/>
            <a:r>
              <a:rPr lang="en-US" dirty="0"/>
              <a:t>substitute  </a:t>
            </a:r>
            <a:r>
              <a:rPr lang="en-US" i="1" dirty="0"/>
              <a:t>y</a:t>
            </a:r>
            <a:r>
              <a:rPr lang="en-US" baseline="-25000" dirty="0"/>
              <a:t>1</a:t>
            </a:r>
            <a:r>
              <a:rPr lang="en-US" dirty="0"/>
              <a:t>=</a:t>
            </a:r>
            <a:r>
              <a:rPr lang="en-US" dirty="0">
                <a:cs typeface="Calibri"/>
              </a:rPr>
              <a:t>p3</a:t>
            </a:r>
            <a:r>
              <a:rPr lang="en-US" dirty="0"/>
              <a:t>,  </a:t>
            </a:r>
            <a:r>
              <a:rPr lang="en-US" i="1" dirty="0"/>
              <a:t>y</a:t>
            </a:r>
            <a:r>
              <a:rPr lang="en-US" baseline="-25000" dirty="0"/>
              <a:t>2</a:t>
            </a:r>
            <a:r>
              <a:rPr lang="en-US" dirty="0"/>
              <a:t>=</a:t>
            </a:r>
            <a:r>
              <a:rPr lang="en-US" dirty="0">
                <a:cs typeface="Calibri"/>
              </a:rPr>
              <a:t>p4</a:t>
            </a:r>
            <a:endParaRPr lang="en-US" dirty="0"/>
          </a:p>
        </p:txBody>
      </p:sp>
      <p:sp>
        <p:nvSpPr>
          <p:cNvPr id="93"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7" name="AutoShape 89"/>
          <p:cNvCxnSpPr>
            <a:cxnSpLocks noChangeShapeType="1"/>
            <a:stCxn id="99"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9"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sp>
        <p:nvSpPr>
          <p:cNvPr id="100"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02"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3" name="AutoShape 89"/>
          <p:cNvCxnSpPr>
            <a:cxnSpLocks noChangeShapeType="1"/>
            <a:stCxn id="104"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4"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09"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1"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a:endCxn id="22538" idx="0"/>
          </p:cNvCxnSpPr>
          <p:nvPr/>
        </p:nvCxnSpPr>
        <p:spPr bwMode="auto">
          <a:xfrm rot="10800000" flipV="1">
            <a:off x="4456665" y="4872098"/>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78"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59"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2" name="Rectangle 1">
            <a:extLst>
              <a:ext uri="{FF2B5EF4-FFF2-40B4-BE49-F238E27FC236}">
                <a16:creationId xmlns:a16="http://schemas.microsoft.com/office/drawing/2014/main" id="{B6F9F77B-C1F4-9140-A189-570ACE219181}"/>
              </a:ext>
            </a:extLst>
          </p:cNvPr>
          <p:cNvSpPr/>
          <p:nvPr/>
        </p:nvSpPr>
        <p:spPr>
          <a:xfrm>
            <a:off x="3065122" y="4049582"/>
            <a:ext cx="893193" cy="369332"/>
          </a:xfrm>
          <a:prstGeom prst="rect">
            <a:avLst/>
          </a:prstGeom>
        </p:spPr>
        <p:txBody>
          <a:bodyPr wrap="none">
            <a:spAutoFit/>
          </a:bodyPr>
          <a:lstStyle/>
          <a:p>
            <a:pPr algn="ctr"/>
            <a:r>
              <a:rPr lang="en-US" dirty="0">
                <a:solidFill>
                  <a:schemeClr val="accent5">
                    <a:lumMod val="25000"/>
                  </a:schemeClr>
                </a:solidFill>
                <a:ea typeface="Calibri"/>
                <a:cs typeface="Calibri"/>
              </a:rPr>
              <a:t>          </a:t>
            </a:r>
            <a:r>
              <a:rPr lang="en-US" i="1" dirty="0">
                <a:solidFill>
                  <a:schemeClr val="accent5">
                    <a:lumMod val="25000"/>
                  </a:schemeClr>
                </a:solidFill>
                <a:ea typeface="Calibri"/>
                <a:cs typeface="Calibri"/>
              </a:rPr>
              <a:t>y</a:t>
            </a:r>
            <a:r>
              <a:rPr lang="en-US" baseline="-25000" dirty="0">
                <a:solidFill>
                  <a:schemeClr val="accent5">
                    <a:lumMod val="25000"/>
                  </a:schemeClr>
                </a:solidFill>
                <a:ea typeface="Calibri"/>
                <a:cs typeface="Calibri"/>
              </a:rPr>
              <a:t>1</a:t>
            </a:r>
          </a:p>
        </p:txBody>
      </p:sp>
      <p:sp>
        <p:nvSpPr>
          <p:cNvPr id="107" name="Rectangle 106">
            <a:extLst>
              <a:ext uri="{FF2B5EF4-FFF2-40B4-BE49-F238E27FC236}">
                <a16:creationId xmlns:a16="http://schemas.microsoft.com/office/drawing/2014/main" id="{40CA6588-A4F2-9946-9E78-C119E85D3A1A}"/>
              </a:ext>
            </a:extLst>
          </p:cNvPr>
          <p:cNvSpPr/>
          <p:nvPr/>
        </p:nvSpPr>
        <p:spPr>
          <a:xfrm>
            <a:off x="5112092" y="4043788"/>
            <a:ext cx="893193" cy="369332"/>
          </a:xfrm>
          <a:prstGeom prst="rect">
            <a:avLst/>
          </a:prstGeom>
        </p:spPr>
        <p:txBody>
          <a:bodyPr wrap="none">
            <a:spAutoFit/>
          </a:bodyPr>
          <a:lstStyle/>
          <a:p>
            <a:pPr algn="ctr"/>
            <a:r>
              <a:rPr lang="en-US" dirty="0">
                <a:solidFill>
                  <a:schemeClr val="accent5">
                    <a:lumMod val="25000"/>
                  </a:schemeClr>
                </a:solidFill>
                <a:ea typeface="Calibri"/>
                <a:cs typeface="Calibri"/>
              </a:rPr>
              <a:t>          </a:t>
            </a:r>
            <a:r>
              <a:rPr lang="en-US" i="1" dirty="0">
                <a:solidFill>
                  <a:schemeClr val="accent5">
                    <a:lumMod val="25000"/>
                  </a:schemeClr>
                </a:solidFill>
                <a:ea typeface="Calibri"/>
                <a:cs typeface="Calibri"/>
              </a:rPr>
              <a:t>y</a:t>
            </a:r>
            <a:r>
              <a:rPr lang="en-US" baseline="-25000" dirty="0">
                <a:solidFill>
                  <a:schemeClr val="accent5">
                    <a:lumMod val="25000"/>
                  </a:schemeClr>
                </a:solidFill>
                <a:ea typeface="Calibri"/>
                <a:cs typeface="Calibri"/>
              </a:rPr>
              <a:t>2</a:t>
            </a:r>
          </a:p>
        </p:txBody>
      </p:sp>
      <p:grpSp>
        <p:nvGrpSpPr>
          <p:cNvPr id="108" name="Group 107">
            <a:extLst>
              <a:ext uri="{FF2B5EF4-FFF2-40B4-BE49-F238E27FC236}">
                <a16:creationId xmlns:a16="http://schemas.microsoft.com/office/drawing/2014/main" id="{87EB077F-2731-E54E-AB68-9505A49E3CFC}"/>
              </a:ext>
            </a:extLst>
          </p:cNvPr>
          <p:cNvGrpSpPr/>
          <p:nvPr/>
        </p:nvGrpSpPr>
        <p:grpSpPr>
          <a:xfrm>
            <a:off x="6125133" y="188057"/>
            <a:ext cx="2688818" cy="1950735"/>
            <a:chOff x="6181533" y="221558"/>
            <a:chExt cx="2688818" cy="1950735"/>
          </a:xfrm>
        </p:grpSpPr>
        <p:sp>
          <p:nvSpPr>
            <p:cNvPr id="110" name="Line 853">
              <a:extLst>
                <a:ext uri="{FF2B5EF4-FFF2-40B4-BE49-F238E27FC236}">
                  <a16:creationId xmlns:a16="http://schemas.microsoft.com/office/drawing/2014/main" id="{BC5E04BA-8010-3C46-B263-E82B52634CE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13" name="Freeform 830">
              <a:extLst>
                <a:ext uri="{FF2B5EF4-FFF2-40B4-BE49-F238E27FC236}">
                  <a16:creationId xmlns:a16="http://schemas.microsoft.com/office/drawing/2014/main" id="{A87C97BE-D107-3A4B-BDFE-F834A4138F6E}"/>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8" name="Freeform 830">
              <a:extLst>
                <a:ext uri="{FF2B5EF4-FFF2-40B4-BE49-F238E27FC236}">
                  <a16:creationId xmlns:a16="http://schemas.microsoft.com/office/drawing/2014/main" id="{8CDD8018-3079-A741-B8DE-B5D9C22B57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60" name="Freeform 830">
              <a:extLst>
                <a:ext uri="{FF2B5EF4-FFF2-40B4-BE49-F238E27FC236}">
                  <a16:creationId xmlns:a16="http://schemas.microsoft.com/office/drawing/2014/main" id="{69C4AB36-0BB3-A14A-86E5-6C289B0D622E}"/>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1" name="Group 872">
              <a:extLst>
                <a:ext uri="{FF2B5EF4-FFF2-40B4-BE49-F238E27FC236}">
                  <a16:creationId xmlns:a16="http://schemas.microsoft.com/office/drawing/2014/main" id="{71327EDC-7C2E-1D45-B558-2DD51296DF3C}"/>
                </a:ext>
              </a:extLst>
            </p:cNvPr>
            <p:cNvGrpSpPr>
              <a:grpSpLocks noChangeAspect="1"/>
            </p:cNvGrpSpPr>
            <p:nvPr/>
          </p:nvGrpSpPr>
          <p:grpSpPr bwMode="auto">
            <a:xfrm>
              <a:off x="7141600" y="854344"/>
              <a:ext cx="651502" cy="416243"/>
              <a:chOff x="331" y="406"/>
              <a:chExt cx="288" cy="144"/>
            </a:xfrm>
          </p:grpSpPr>
          <p:sp>
            <p:nvSpPr>
              <p:cNvPr id="217" name="Rectangle 873">
                <a:extLst>
                  <a:ext uri="{FF2B5EF4-FFF2-40B4-BE49-F238E27FC236}">
                    <a16:creationId xmlns:a16="http://schemas.microsoft.com/office/drawing/2014/main" id="{899E23B9-376A-DA4D-9015-D368533219A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8" name="Freeform 874">
                <a:extLst>
                  <a:ext uri="{FF2B5EF4-FFF2-40B4-BE49-F238E27FC236}">
                    <a16:creationId xmlns:a16="http://schemas.microsoft.com/office/drawing/2014/main" id="{1AFC44CC-A2E1-2F4B-BC50-BABAA996701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9" name="Freeform 875">
                <a:extLst>
                  <a:ext uri="{FF2B5EF4-FFF2-40B4-BE49-F238E27FC236}">
                    <a16:creationId xmlns:a16="http://schemas.microsoft.com/office/drawing/2014/main" id="{527050A0-D25B-E94A-8AB8-3DD9BEE6126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Rectangle 876">
                <a:extLst>
                  <a:ext uri="{FF2B5EF4-FFF2-40B4-BE49-F238E27FC236}">
                    <a16:creationId xmlns:a16="http://schemas.microsoft.com/office/drawing/2014/main" id="{0F8A8E0F-1958-7D43-991D-F5DAB0D173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2" name="Group 872">
              <a:extLst>
                <a:ext uri="{FF2B5EF4-FFF2-40B4-BE49-F238E27FC236}">
                  <a16:creationId xmlns:a16="http://schemas.microsoft.com/office/drawing/2014/main" id="{219A7AA9-F076-9C4D-8BAB-81DAAC045448}"/>
                </a:ext>
              </a:extLst>
            </p:cNvPr>
            <p:cNvGrpSpPr>
              <a:grpSpLocks noChangeAspect="1"/>
            </p:cNvGrpSpPr>
            <p:nvPr/>
          </p:nvGrpSpPr>
          <p:grpSpPr bwMode="auto">
            <a:xfrm>
              <a:off x="7137848" y="579909"/>
              <a:ext cx="651502" cy="416243"/>
              <a:chOff x="331" y="406"/>
              <a:chExt cx="288" cy="144"/>
            </a:xfrm>
          </p:grpSpPr>
          <p:sp>
            <p:nvSpPr>
              <p:cNvPr id="213" name="Rectangle 873">
                <a:extLst>
                  <a:ext uri="{FF2B5EF4-FFF2-40B4-BE49-F238E27FC236}">
                    <a16:creationId xmlns:a16="http://schemas.microsoft.com/office/drawing/2014/main" id="{21E9949B-43E0-4C47-9A69-CF19126459E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14" name="Freeform 874">
                <a:extLst>
                  <a:ext uri="{FF2B5EF4-FFF2-40B4-BE49-F238E27FC236}">
                    <a16:creationId xmlns:a16="http://schemas.microsoft.com/office/drawing/2014/main" id="{CFF84D17-9756-B947-80ED-D64E74EFD6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5" name="Freeform 875">
                <a:extLst>
                  <a:ext uri="{FF2B5EF4-FFF2-40B4-BE49-F238E27FC236}">
                    <a16:creationId xmlns:a16="http://schemas.microsoft.com/office/drawing/2014/main" id="{15C8A3D3-6492-4144-87D5-99D92DE519B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6" name="Rectangle 876">
                <a:extLst>
                  <a:ext uri="{FF2B5EF4-FFF2-40B4-BE49-F238E27FC236}">
                    <a16:creationId xmlns:a16="http://schemas.microsoft.com/office/drawing/2014/main" id="{44B4ACD4-4191-3B4F-9A32-B27155CE3D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63" name="Freeform 830">
              <a:extLst>
                <a:ext uri="{FF2B5EF4-FFF2-40B4-BE49-F238E27FC236}">
                  <a16:creationId xmlns:a16="http://schemas.microsoft.com/office/drawing/2014/main" id="{D8D52475-E2E0-8D46-8796-B859365AA61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4" name="Group 872">
              <a:extLst>
                <a:ext uri="{FF2B5EF4-FFF2-40B4-BE49-F238E27FC236}">
                  <a16:creationId xmlns:a16="http://schemas.microsoft.com/office/drawing/2014/main" id="{EB0782E2-BDB0-384A-ABCE-031A89CB901D}"/>
                </a:ext>
              </a:extLst>
            </p:cNvPr>
            <p:cNvGrpSpPr>
              <a:grpSpLocks noChangeAspect="1"/>
            </p:cNvGrpSpPr>
            <p:nvPr/>
          </p:nvGrpSpPr>
          <p:grpSpPr bwMode="auto">
            <a:xfrm>
              <a:off x="8119863" y="872355"/>
              <a:ext cx="651502" cy="416243"/>
              <a:chOff x="331" y="406"/>
              <a:chExt cx="288" cy="144"/>
            </a:xfrm>
          </p:grpSpPr>
          <p:sp>
            <p:nvSpPr>
              <p:cNvPr id="209" name="Rectangle 873">
                <a:extLst>
                  <a:ext uri="{FF2B5EF4-FFF2-40B4-BE49-F238E27FC236}">
                    <a16:creationId xmlns:a16="http://schemas.microsoft.com/office/drawing/2014/main" id="{032B47BB-5156-234E-955F-58A6EF41295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10" name="Freeform 874">
                <a:extLst>
                  <a:ext uri="{FF2B5EF4-FFF2-40B4-BE49-F238E27FC236}">
                    <a16:creationId xmlns:a16="http://schemas.microsoft.com/office/drawing/2014/main" id="{8557BABB-2B73-154B-849E-B940A2B37A2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1" name="Freeform 875">
                <a:extLst>
                  <a:ext uri="{FF2B5EF4-FFF2-40B4-BE49-F238E27FC236}">
                    <a16:creationId xmlns:a16="http://schemas.microsoft.com/office/drawing/2014/main" id="{79A9E3D0-F557-1B46-9E29-41462E2DE1D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Rectangle 876">
                <a:extLst>
                  <a:ext uri="{FF2B5EF4-FFF2-40B4-BE49-F238E27FC236}">
                    <a16:creationId xmlns:a16="http://schemas.microsoft.com/office/drawing/2014/main" id="{3425948E-66E1-0741-9FA0-CDB42352178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5" name="Group 872">
              <a:extLst>
                <a:ext uri="{FF2B5EF4-FFF2-40B4-BE49-F238E27FC236}">
                  <a16:creationId xmlns:a16="http://schemas.microsoft.com/office/drawing/2014/main" id="{EE6A81C6-3567-3D40-863E-DC24806DFFAC}"/>
                </a:ext>
              </a:extLst>
            </p:cNvPr>
            <p:cNvGrpSpPr>
              <a:grpSpLocks noChangeAspect="1"/>
            </p:cNvGrpSpPr>
            <p:nvPr/>
          </p:nvGrpSpPr>
          <p:grpSpPr bwMode="auto">
            <a:xfrm>
              <a:off x="8116832" y="598923"/>
              <a:ext cx="651502" cy="416243"/>
              <a:chOff x="331" y="406"/>
              <a:chExt cx="288" cy="144"/>
            </a:xfrm>
          </p:grpSpPr>
          <p:sp>
            <p:nvSpPr>
              <p:cNvPr id="205" name="Rectangle 873">
                <a:extLst>
                  <a:ext uri="{FF2B5EF4-FFF2-40B4-BE49-F238E27FC236}">
                    <a16:creationId xmlns:a16="http://schemas.microsoft.com/office/drawing/2014/main" id="{CD87C92D-B209-6346-A7FB-5190A05D477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06" name="Freeform 874">
                <a:extLst>
                  <a:ext uri="{FF2B5EF4-FFF2-40B4-BE49-F238E27FC236}">
                    <a16:creationId xmlns:a16="http://schemas.microsoft.com/office/drawing/2014/main" id="{A44DC986-32BE-3747-B0A3-88C051EEFBA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7" name="Freeform 875">
                <a:extLst>
                  <a:ext uri="{FF2B5EF4-FFF2-40B4-BE49-F238E27FC236}">
                    <a16:creationId xmlns:a16="http://schemas.microsoft.com/office/drawing/2014/main" id="{95D7D612-102A-E64F-892C-42F4D4B7C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Rectangle 876">
                <a:extLst>
                  <a:ext uri="{FF2B5EF4-FFF2-40B4-BE49-F238E27FC236}">
                    <a16:creationId xmlns:a16="http://schemas.microsoft.com/office/drawing/2014/main" id="{03D20F27-D3A7-B64F-92FA-C2D195F6AF1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6" name="Group 165">
              <a:extLst>
                <a:ext uri="{FF2B5EF4-FFF2-40B4-BE49-F238E27FC236}">
                  <a16:creationId xmlns:a16="http://schemas.microsoft.com/office/drawing/2014/main" id="{A182C164-7DF8-744C-B7B1-F556D167B362}"/>
                </a:ext>
              </a:extLst>
            </p:cNvPr>
            <p:cNvGrpSpPr/>
            <p:nvPr/>
          </p:nvGrpSpPr>
          <p:grpSpPr>
            <a:xfrm>
              <a:off x="7127889" y="221558"/>
              <a:ext cx="1219200" cy="1278997"/>
              <a:chOff x="3017318" y="1024881"/>
              <a:chExt cx="1219200" cy="1278997"/>
            </a:xfrm>
          </p:grpSpPr>
          <p:grpSp>
            <p:nvGrpSpPr>
              <p:cNvPr id="167" name="Group 166">
                <a:extLst>
                  <a:ext uri="{FF2B5EF4-FFF2-40B4-BE49-F238E27FC236}">
                    <a16:creationId xmlns:a16="http://schemas.microsoft.com/office/drawing/2014/main" id="{CFCF3228-4A4C-9B4E-B8E9-D82D64D5013C}"/>
                  </a:ext>
                </a:extLst>
              </p:cNvPr>
              <p:cNvGrpSpPr/>
              <p:nvPr/>
            </p:nvGrpSpPr>
            <p:grpSpPr>
              <a:xfrm>
                <a:off x="3636432" y="1147233"/>
                <a:ext cx="88096" cy="1156645"/>
                <a:chOff x="3636432" y="1147233"/>
                <a:chExt cx="88096" cy="1156645"/>
              </a:xfrm>
            </p:grpSpPr>
            <p:sp>
              <p:nvSpPr>
                <p:cNvPr id="176" name="Oval 878">
                  <a:extLst>
                    <a:ext uri="{FF2B5EF4-FFF2-40B4-BE49-F238E27FC236}">
                      <a16:creationId xmlns:a16="http://schemas.microsoft.com/office/drawing/2014/main" id="{CBBFB1E3-CBFC-E34A-A7EC-92BA443D2CA2}"/>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77" name="Rectangle 880">
                  <a:extLst>
                    <a:ext uri="{FF2B5EF4-FFF2-40B4-BE49-F238E27FC236}">
                      <a16:creationId xmlns:a16="http://schemas.microsoft.com/office/drawing/2014/main" id="{4D9B6C8B-D2D1-2845-B8CE-6219D50F0AA6}"/>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3" name="Line 881">
                  <a:extLst>
                    <a:ext uri="{FF2B5EF4-FFF2-40B4-BE49-F238E27FC236}">
                      <a16:creationId xmlns:a16="http://schemas.microsoft.com/office/drawing/2014/main" id="{10E0AF6D-3469-484C-A86B-E0DC9160474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4" name="Line 882">
                  <a:extLst>
                    <a:ext uri="{FF2B5EF4-FFF2-40B4-BE49-F238E27FC236}">
                      <a16:creationId xmlns:a16="http://schemas.microsoft.com/office/drawing/2014/main" id="{DDDBAE94-761A-9C47-8ED6-A1D0887DE4B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68" name="Group 883">
                <a:extLst>
                  <a:ext uri="{FF2B5EF4-FFF2-40B4-BE49-F238E27FC236}">
                    <a16:creationId xmlns:a16="http://schemas.microsoft.com/office/drawing/2014/main" id="{561C13D9-B692-264C-A833-FBB2CA866871}"/>
                  </a:ext>
                </a:extLst>
              </p:cNvPr>
              <p:cNvGrpSpPr>
                <a:grpSpLocks/>
              </p:cNvGrpSpPr>
              <p:nvPr/>
            </p:nvGrpSpPr>
            <p:grpSpPr bwMode="auto">
              <a:xfrm>
                <a:off x="3061519" y="1101851"/>
                <a:ext cx="42359" cy="293319"/>
                <a:chOff x="960" y="251"/>
                <a:chExt cx="23" cy="141"/>
              </a:xfrm>
            </p:grpSpPr>
            <p:sp>
              <p:nvSpPr>
                <p:cNvPr id="174" name="Line 884">
                  <a:extLst>
                    <a:ext uri="{FF2B5EF4-FFF2-40B4-BE49-F238E27FC236}">
                      <a16:creationId xmlns:a16="http://schemas.microsoft.com/office/drawing/2014/main" id="{7AFEDCB9-7428-3740-85C2-D113D20CCB61}"/>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75" name="Oval 885">
                  <a:extLst>
                    <a:ext uri="{FF2B5EF4-FFF2-40B4-BE49-F238E27FC236}">
                      <a16:creationId xmlns:a16="http://schemas.microsoft.com/office/drawing/2014/main" id="{6C2CE674-8E1D-BB49-BC71-A32EE8DE573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9" name="Rectangle 886">
                <a:extLst>
                  <a:ext uri="{FF2B5EF4-FFF2-40B4-BE49-F238E27FC236}">
                    <a16:creationId xmlns:a16="http://schemas.microsoft.com/office/drawing/2014/main" id="{A8F46F47-59B6-304C-B9BC-5A057D37D94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70" name="Freeform 887">
                <a:extLst>
                  <a:ext uri="{FF2B5EF4-FFF2-40B4-BE49-F238E27FC236}">
                    <a16:creationId xmlns:a16="http://schemas.microsoft.com/office/drawing/2014/main" id="{44077763-1B8C-D844-8AF8-494354476BD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1" name="Freeform 888">
                <a:extLst>
                  <a:ext uri="{FF2B5EF4-FFF2-40B4-BE49-F238E27FC236}">
                    <a16:creationId xmlns:a16="http://schemas.microsoft.com/office/drawing/2014/main" id="{6AE55594-022F-8F49-941C-5EFF395A393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2" name="Freeform 889">
                <a:extLst>
                  <a:ext uri="{FF2B5EF4-FFF2-40B4-BE49-F238E27FC236}">
                    <a16:creationId xmlns:a16="http://schemas.microsoft.com/office/drawing/2014/main" id="{7DA5860A-028A-5749-BA94-53CE3DD46E9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3" name="Freeform 890">
                <a:extLst>
                  <a:ext uri="{FF2B5EF4-FFF2-40B4-BE49-F238E27FC236}">
                    <a16:creationId xmlns:a16="http://schemas.microsoft.com/office/drawing/2014/main" id="{1FABB196-DC1A-0D48-A23F-1285C7288D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21" name="Group 220">
            <a:extLst>
              <a:ext uri="{FF2B5EF4-FFF2-40B4-BE49-F238E27FC236}">
                <a16:creationId xmlns:a16="http://schemas.microsoft.com/office/drawing/2014/main" id="{F1D07E42-A5C9-564E-A4B0-DC81C4AF3005}"/>
              </a:ext>
            </a:extLst>
          </p:cNvPr>
          <p:cNvGrpSpPr/>
          <p:nvPr/>
        </p:nvGrpSpPr>
        <p:grpSpPr>
          <a:xfrm>
            <a:off x="7454592" y="5507164"/>
            <a:ext cx="1492873" cy="686656"/>
            <a:chOff x="7218904" y="6068391"/>
            <a:chExt cx="1492873" cy="686656"/>
          </a:xfrm>
        </p:grpSpPr>
        <p:grpSp>
          <p:nvGrpSpPr>
            <p:cNvPr id="222" name="Group 872">
              <a:extLst>
                <a:ext uri="{FF2B5EF4-FFF2-40B4-BE49-F238E27FC236}">
                  <a16:creationId xmlns:a16="http://schemas.microsoft.com/office/drawing/2014/main" id="{48EA730A-36BB-B141-87DB-EDE0B59A843B}"/>
                </a:ext>
              </a:extLst>
            </p:cNvPr>
            <p:cNvGrpSpPr>
              <a:grpSpLocks noChangeAspect="1"/>
            </p:cNvGrpSpPr>
            <p:nvPr/>
          </p:nvGrpSpPr>
          <p:grpSpPr bwMode="auto">
            <a:xfrm>
              <a:off x="8054800" y="6338804"/>
              <a:ext cx="651502" cy="416243"/>
              <a:chOff x="331" y="406"/>
              <a:chExt cx="288" cy="144"/>
            </a:xfrm>
          </p:grpSpPr>
          <p:sp>
            <p:nvSpPr>
              <p:cNvPr id="238" name="Rectangle 873">
                <a:extLst>
                  <a:ext uri="{FF2B5EF4-FFF2-40B4-BE49-F238E27FC236}">
                    <a16:creationId xmlns:a16="http://schemas.microsoft.com/office/drawing/2014/main" id="{6F0F03BC-923D-AB4D-BF2F-B99AB778FF1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39" name="Freeform 874">
                <a:extLst>
                  <a:ext uri="{FF2B5EF4-FFF2-40B4-BE49-F238E27FC236}">
                    <a16:creationId xmlns:a16="http://schemas.microsoft.com/office/drawing/2014/main" id="{73B2870C-245E-9C45-95BD-BAD4555B23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0" name="Freeform 875">
                <a:extLst>
                  <a:ext uri="{FF2B5EF4-FFF2-40B4-BE49-F238E27FC236}">
                    <a16:creationId xmlns:a16="http://schemas.microsoft.com/office/drawing/2014/main" id="{D9BADDE9-B180-5040-AB06-CB96BCD2F00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Rectangle 876">
                <a:extLst>
                  <a:ext uri="{FF2B5EF4-FFF2-40B4-BE49-F238E27FC236}">
                    <a16:creationId xmlns:a16="http://schemas.microsoft.com/office/drawing/2014/main" id="{863E0FBF-9518-3E40-87CA-FCC681DC1C3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3" name="Group 872">
              <a:extLst>
                <a:ext uri="{FF2B5EF4-FFF2-40B4-BE49-F238E27FC236}">
                  <a16:creationId xmlns:a16="http://schemas.microsoft.com/office/drawing/2014/main" id="{0647704B-74EF-6548-879E-CDBFA2B1D5D6}"/>
                </a:ext>
              </a:extLst>
            </p:cNvPr>
            <p:cNvGrpSpPr>
              <a:grpSpLocks noChangeAspect="1"/>
            </p:cNvGrpSpPr>
            <p:nvPr/>
          </p:nvGrpSpPr>
          <p:grpSpPr bwMode="auto">
            <a:xfrm>
              <a:off x="7218904" y="6335124"/>
              <a:ext cx="651502" cy="416243"/>
              <a:chOff x="331" y="406"/>
              <a:chExt cx="288" cy="144"/>
            </a:xfrm>
          </p:grpSpPr>
          <p:sp>
            <p:nvSpPr>
              <p:cNvPr id="234" name="Rectangle 873">
                <a:extLst>
                  <a:ext uri="{FF2B5EF4-FFF2-40B4-BE49-F238E27FC236}">
                    <a16:creationId xmlns:a16="http://schemas.microsoft.com/office/drawing/2014/main" id="{FE182F23-78BA-6846-9B2F-65ED59987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35" name="Freeform 874">
                <a:extLst>
                  <a:ext uri="{FF2B5EF4-FFF2-40B4-BE49-F238E27FC236}">
                    <a16:creationId xmlns:a16="http://schemas.microsoft.com/office/drawing/2014/main" id="{097E507D-FE74-1D4E-B745-1EBF3DCA060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6" name="Freeform 875">
                <a:extLst>
                  <a:ext uri="{FF2B5EF4-FFF2-40B4-BE49-F238E27FC236}">
                    <a16:creationId xmlns:a16="http://schemas.microsoft.com/office/drawing/2014/main" id="{6A7B1908-A8E9-4F4F-BDBA-4477EF8C95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Rectangle 876">
                <a:extLst>
                  <a:ext uri="{FF2B5EF4-FFF2-40B4-BE49-F238E27FC236}">
                    <a16:creationId xmlns:a16="http://schemas.microsoft.com/office/drawing/2014/main" id="{2CAEB760-3E66-0D4A-9DD2-D2CE4207FEB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4" name="Group 872">
              <a:extLst>
                <a:ext uri="{FF2B5EF4-FFF2-40B4-BE49-F238E27FC236}">
                  <a16:creationId xmlns:a16="http://schemas.microsoft.com/office/drawing/2014/main" id="{AC6A8283-F0A5-0F43-9C0A-ACB287D9E612}"/>
                </a:ext>
              </a:extLst>
            </p:cNvPr>
            <p:cNvGrpSpPr>
              <a:grpSpLocks noChangeAspect="1"/>
            </p:cNvGrpSpPr>
            <p:nvPr/>
          </p:nvGrpSpPr>
          <p:grpSpPr bwMode="auto">
            <a:xfrm>
              <a:off x="8060275" y="6069116"/>
              <a:ext cx="651502" cy="416243"/>
              <a:chOff x="331" y="406"/>
              <a:chExt cx="288" cy="144"/>
            </a:xfrm>
          </p:grpSpPr>
          <p:sp>
            <p:nvSpPr>
              <p:cNvPr id="230" name="Rectangle 873">
                <a:extLst>
                  <a:ext uri="{FF2B5EF4-FFF2-40B4-BE49-F238E27FC236}">
                    <a16:creationId xmlns:a16="http://schemas.microsoft.com/office/drawing/2014/main" id="{570F161E-E161-BE44-B43A-5116208D62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1" name="Freeform 874">
                <a:extLst>
                  <a:ext uri="{FF2B5EF4-FFF2-40B4-BE49-F238E27FC236}">
                    <a16:creationId xmlns:a16="http://schemas.microsoft.com/office/drawing/2014/main" id="{E6037E59-7ADB-2C4A-A846-E7446F222C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E618A57C-6383-CF44-A4D6-DE86F0DDBE9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A0DFA2A4-9C94-0E4C-ABE1-763A303B867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5" name="Group 872">
              <a:extLst>
                <a:ext uri="{FF2B5EF4-FFF2-40B4-BE49-F238E27FC236}">
                  <a16:creationId xmlns:a16="http://schemas.microsoft.com/office/drawing/2014/main" id="{9F139B9E-264D-A04D-B496-E21828025FDD}"/>
                </a:ext>
              </a:extLst>
            </p:cNvPr>
            <p:cNvGrpSpPr>
              <a:grpSpLocks noChangeAspect="1"/>
            </p:cNvGrpSpPr>
            <p:nvPr/>
          </p:nvGrpSpPr>
          <p:grpSpPr bwMode="auto">
            <a:xfrm>
              <a:off x="7221943" y="6068391"/>
              <a:ext cx="651502" cy="416243"/>
              <a:chOff x="331" y="406"/>
              <a:chExt cx="288" cy="144"/>
            </a:xfrm>
          </p:grpSpPr>
          <p:sp>
            <p:nvSpPr>
              <p:cNvPr id="226" name="Rectangle 873">
                <a:extLst>
                  <a:ext uri="{FF2B5EF4-FFF2-40B4-BE49-F238E27FC236}">
                    <a16:creationId xmlns:a16="http://schemas.microsoft.com/office/drawing/2014/main" id="{C01661A8-FBF4-9C44-AC62-B82669C69A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27" name="Freeform 874">
                <a:extLst>
                  <a:ext uri="{FF2B5EF4-FFF2-40B4-BE49-F238E27FC236}">
                    <a16:creationId xmlns:a16="http://schemas.microsoft.com/office/drawing/2014/main" id="{30403C64-4726-7D44-91D9-FEC29B5A7F9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CCF4EAC1-1F56-334A-93A8-140F8B2904F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A1CAB08B-4DFC-7647-B0FE-77B42BFC911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18514773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ontent Placeholder 10">
            <a:extLst>
              <a:ext uri="{FF2B5EF4-FFF2-40B4-BE49-F238E27FC236}">
                <a16:creationId xmlns:a16="http://schemas.microsoft.com/office/drawing/2014/main" id="{61451C4C-0AA9-3549-A8CD-34E4BD9A0C04}"/>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 name="Slide Number Placeholder 1">
            <a:extLst>
              <a:ext uri="{FF2B5EF4-FFF2-40B4-BE49-F238E27FC236}">
                <a16:creationId xmlns:a16="http://schemas.microsoft.com/office/drawing/2014/main" id="{6EB4842D-5CC5-3F42-BF80-EA413CD3BA9F}"/>
              </a:ext>
            </a:extLst>
          </p:cNvPr>
          <p:cNvSpPr>
            <a:spLocks noGrp="1"/>
          </p:cNvSpPr>
          <p:nvPr>
            <p:ph type="sldNum" sz="quarter" idx="12"/>
          </p:nvPr>
        </p:nvSpPr>
        <p:spPr/>
        <p:txBody>
          <a:bodyPr/>
          <a:lstStyle/>
          <a:p>
            <a:fld id="{67C9959E-8E6B-B04C-9955-EA096F41CA7A}" type="slidenum">
              <a:rPr lang="en-GB" smtClean="0"/>
              <a:t>139</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3" name="Rectangle 3"/>
          <p:cNvSpPr>
            <a:spLocks noGrp="1" noChangeArrowheads="1"/>
          </p:cNvSpPr>
          <p:nvPr>
            <p:ph idx="4294967295"/>
          </p:nvPr>
        </p:nvSpPr>
        <p:spPr>
          <a:xfrm>
            <a:off x="0" y="1158875"/>
            <a:ext cx="4098925" cy="1709738"/>
          </a:xfrm>
        </p:spPr>
        <p:txBody>
          <a:bodyPr>
            <a:normAutofit fontScale="92500"/>
          </a:bodyPr>
          <a:lstStyle/>
          <a:p>
            <a:pPr eaLnBrk="1" hangingPunct="1"/>
            <a:r>
              <a:rPr lang="en-US" dirty="0"/>
              <a:t>New action to resolve open goal</a:t>
            </a:r>
          </a:p>
          <a:p>
            <a:pPr eaLnBrk="1" hangingPunct="1"/>
            <a:r>
              <a:rPr lang="en-US" dirty="0"/>
              <a:t>1</a:t>
            </a:r>
            <a:r>
              <a:rPr lang="en-US" baseline="30000" dirty="0"/>
              <a:t>st</a:t>
            </a:r>
            <a:r>
              <a:rPr lang="en-US" dirty="0"/>
              <a:t> threat has one resolver: </a:t>
            </a:r>
            <a:r>
              <a:rPr lang="en-US" i="1" dirty="0">
                <a:cs typeface="Times New Roman" charset="0"/>
              </a:rPr>
              <a:t>z</a:t>
            </a:r>
            <a:r>
              <a:rPr lang="en-US" baseline="-25000" dirty="0">
                <a:cs typeface="Times New Roman" charset="0"/>
              </a:rPr>
              <a:t>3</a:t>
            </a:r>
            <a:r>
              <a:rPr lang="en-US" dirty="0">
                <a:cs typeface="Times New Roman" charset="0"/>
              </a:rPr>
              <a:t>≠</a:t>
            </a:r>
            <a:r>
              <a:rPr lang="en-US" dirty="0"/>
              <a:t>d</a:t>
            </a:r>
            <a:r>
              <a:rPr lang="en-US" dirty="0">
                <a:cs typeface="Times New Roman"/>
              </a:rPr>
              <a:t> </a:t>
            </a:r>
            <a:endParaRPr lang="en-US" dirty="0"/>
          </a:p>
          <a:p>
            <a:pPr eaLnBrk="1" hangingPunct="1"/>
            <a:r>
              <a:rPr lang="en-US" dirty="0"/>
              <a:t>2</a:t>
            </a:r>
            <a:r>
              <a:rPr lang="en-US" baseline="30000" dirty="0"/>
              <a:t>nd</a:t>
            </a:r>
            <a:r>
              <a:rPr lang="en-US" dirty="0"/>
              <a:t> threat has two resolvers:</a:t>
            </a:r>
          </a:p>
          <a:p>
            <a:pPr lvl="1" eaLnBrk="1" hangingPunct="1"/>
            <a:r>
              <a:rPr lang="en-US" dirty="0">
                <a:cs typeface="Calibri"/>
              </a:rPr>
              <a:t>move(b,p4,c)</a:t>
            </a:r>
            <a:r>
              <a:rPr lang="en-US" dirty="0"/>
              <a:t> ≺ </a:t>
            </a:r>
            <a:r>
              <a:rPr lang="en-US" dirty="0">
                <a:cs typeface="Calibri"/>
              </a:rPr>
              <a:t>move(</a:t>
            </a:r>
            <a:r>
              <a:rPr lang="en-US" i="1" dirty="0">
                <a:cs typeface="Times New Roman" charset="0"/>
              </a:rPr>
              <a:t>x</a:t>
            </a:r>
            <a:r>
              <a:rPr lang="en-US" baseline="-25000" dirty="0">
                <a:cs typeface="Times New Roman" charset="0"/>
              </a:rPr>
              <a:t>3</a:t>
            </a:r>
            <a:r>
              <a:rPr lang="en-US" dirty="0">
                <a:cs typeface="Calibri"/>
              </a:rPr>
              <a:t>,a,</a:t>
            </a:r>
            <a:r>
              <a:rPr lang="en-US" i="1" dirty="0">
                <a:cs typeface="Times New Roman" charset="0"/>
              </a:rPr>
              <a:t>z</a:t>
            </a:r>
            <a:r>
              <a:rPr lang="en-US" baseline="-25000" dirty="0">
                <a:cs typeface="Times New Roman" charset="0"/>
              </a:rPr>
              <a:t>3</a:t>
            </a:r>
            <a:r>
              <a:rPr lang="en-US" dirty="0">
                <a:cs typeface="Calibri"/>
              </a:rPr>
              <a:t>)</a:t>
            </a:r>
            <a:endParaRPr lang="en-US" dirty="0"/>
          </a:p>
          <a:p>
            <a:pPr lvl="1" eaLnBrk="1" hangingPunct="1"/>
            <a:r>
              <a:rPr lang="en-US" i="1" dirty="0">
                <a:cs typeface="Times New Roman" charset="0"/>
              </a:rPr>
              <a:t>z</a:t>
            </a:r>
            <a:r>
              <a:rPr lang="en-US" baseline="-25000" dirty="0">
                <a:cs typeface="Times New Roman" charset="0"/>
              </a:rPr>
              <a:t>3</a:t>
            </a:r>
            <a:r>
              <a:rPr lang="en-US" dirty="0">
                <a:cs typeface="Times New Roman" charset="0"/>
              </a:rPr>
              <a:t>≠</a:t>
            </a:r>
            <a:r>
              <a:rPr lang="en-US" dirty="0">
                <a:cs typeface="Calibri"/>
              </a:rPr>
              <a:t>c</a:t>
            </a:r>
            <a:endParaRPr lang="en-US" dirty="0"/>
          </a:p>
          <a:p>
            <a:pPr lvl="1" eaLnBrk="1" hangingPunct="1"/>
            <a:endParaRPr lang="en-US"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96" name="AutoShape 89"/>
          <p:cNvCxnSpPr>
            <a:cxnSpLocks noChangeShapeType="1"/>
            <a:stCxn id="183" idx="3"/>
            <a:endCxn id="22531" idx="0"/>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103"/>
          <p:cNvCxnSpPr>
            <a:cxnSpLocks noChangeShapeType="1"/>
            <a:endCxn id="136" idx="0"/>
          </p:cNvCxnSpPr>
          <p:nvPr/>
        </p:nvCxnSpPr>
        <p:spPr bwMode="auto">
          <a:xfrm rot="5400000">
            <a:off x="1873694" y="3426790"/>
            <a:ext cx="455437" cy="741512"/>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36" name="Oval 17"/>
          <p:cNvSpPr>
            <a:spLocks noChangeArrowheads="1"/>
          </p:cNvSpPr>
          <p:nvPr/>
        </p:nvSpPr>
        <p:spPr bwMode="auto">
          <a:xfrm>
            <a:off x="1616356" y="4025265"/>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1376708" y="2850186"/>
            <a:ext cx="122341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269175" y="2859194"/>
            <a:ext cx="1210588"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9" name="Rectangle 97"/>
          <p:cNvSpPr>
            <a:spLocks noChangeArrowheads="1"/>
          </p:cNvSpPr>
          <p:nvPr/>
        </p:nvSpPr>
        <p:spPr bwMode="auto">
          <a:xfrm>
            <a:off x="2494530" y="285018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sp>
        <p:nvSpPr>
          <p:cNvPr id="183"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88" name="AutoShape 89"/>
          <p:cNvCxnSpPr>
            <a:cxnSpLocks noChangeShapeType="1"/>
            <a:stCxn id="22537" idx="2"/>
            <a:endCxn id="190" idx="0"/>
          </p:cNvCxnSpPr>
          <p:nvPr/>
        </p:nvCxnSpPr>
        <p:spPr bwMode="auto">
          <a:xfrm rot="16200000" flipH="1">
            <a:off x="2981590" y="4755211"/>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89" name="AutoShape 91"/>
          <p:cNvCxnSpPr>
            <a:cxnSpLocks noChangeShapeType="1"/>
            <a:endCxn id="191"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90"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91"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79"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1" name="Straight Arrow Connector 140"/>
          <p:cNvCxnSpPr>
            <a:endCxn id="22550" idx="0"/>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3"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5" name="AutoShape 89"/>
          <p:cNvCxnSpPr>
            <a:cxnSpLocks noChangeShapeType="1"/>
            <a:stCxn id="106"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6"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09"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3"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Straight Arrow Connector 113"/>
          <p:cNvCxnSpPr>
            <a:endCxn id="22537" idx="0"/>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5"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7" name="AutoShape 103"/>
          <p:cNvCxnSpPr>
            <a:cxnSpLocks noChangeShapeType="1"/>
          </p:cNvCxnSpPr>
          <p:nvPr/>
        </p:nvCxnSpPr>
        <p:spPr bwMode="auto">
          <a:xfrm rot="16200000" flipH="1">
            <a:off x="4740559" y="1301437"/>
            <a:ext cx="563485" cy="5100266"/>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16" name="Rectangle 6"/>
          <p:cNvSpPr>
            <a:spLocks noChangeArrowheads="1"/>
          </p:cNvSpPr>
          <p:nvPr/>
        </p:nvSpPr>
        <p:spPr bwMode="auto">
          <a:xfrm>
            <a:off x="354650" y="2532156"/>
            <a:ext cx="595923" cy="340155"/>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64" name="Rectangle 83"/>
          <p:cNvSpPr>
            <a:spLocks noChangeArrowheads="1"/>
          </p:cNvSpPr>
          <p:nvPr/>
        </p:nvSpPr>
        <p:spPr bwMode="auto">
          <a:xfrm>
            <a:off x="1764225"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65"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7"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92"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8" name="Rectangle 6"/>
          <p:cNvSpPr>
            <a:spLocks noChangeArrowheads="1"/>
          </p:cNvSpPr>
          <p:nvPr/>
        </p:nvSpPr>
        <p:spPr bwMode="auto">
          <a:xfrm>
            <a:off x="3227544" y="1497150"/>
            <a:ext cx="609599" cy="340155"/>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10" name="TextBox 109">
            <a:extLst>
              <a:ext uri="{FF2B5EF4-FFF2-40B4-BE49-F238E27FC236}">
                <a16:creationId xmlns:a16="http://schemas.microsoft.com/office/drawing/2014/main" id="{403386D6-6E75-1A48-98A1-B9E29376F29A}"/>
              </a:ext>
            </a:extLst>
          </p:cNvPr>
          <p:cNvSpPr txBox="1"/>
          <p:nvPr/>
        </p:nvSpPr>
        <p:spPr>
          <a:xfrm>
            <a:off x="1764225" y="3558862"/>
            <a:ext cx="288862" cy="338554"/>
          </a:xfrm>
          <a:prstGeom prst="rect">
            <a:avLst/>
          </a:prstGeom>
          <a:noFill/>
        </p:spPr>
        <p:txBody>
          <a:bodyPr wrap="none" rtlCol="0">
            <a:spAutoFit/>
          </a:bodyPr>
          <a:lstStyle/>
          <a:p>
            <a:r>
              <a:rPr lang="en-US" sz="1600" i="1" dirty="0">
                <a:solidFill>
                  <a:srgbClr val="FFC000"/>
                </a:solidFill>
              </a:rPr>
              <a:t>1</a:t>
            </a:r>
          </a:p>
        </p:txBody>
      </p:sp>
      <p:sp>
        <p:nvSpPr>
          <p:cNvPr id="111" name="TextBox 110">
            <a:extLst>
              <a:ext uri="{FF2B5EF4-FFF2-40B4-BE49-F238E27FC236}">
                <a16:creationId xmlns:a16="http://schemas.microsoft.com/office/drawing/2014/main" id="{A8FCEDC1-5E24-B84F-9663-775542190FBE}"/>
              </a:ext>
            </a:extLst>
          </p:cNvPr>
          <p:cNvSpPr txBox="1"/>
          <p:nvPr/>
        </p:nvSpPr>
        <p:spPr>
          <a:xfrm>
            <a:off x="3828054" y="3655547"/>
            <a:ext cx="288862" cy="338554"/>
          </a:xfrm>
          <a:prstGeom prst="rect">
            <a:avLst/>
          </a:prstGeom>
          <a:noFill/>
        </p:spPr>
        <p:txBody>
          <a:bodyPr wrap="none" rtlCol="0">
            <a:spAutoFit/>
          </a:bodyPr>
          <a:lstStyle/>
          <a:p>
            <a:r>
              <a:rPr lang="en-US" sz="1600" i="1" dirty="0">
                <a:solidFill>
                  <a:srgbClr val="FFC000"/>
                </a:solidFill>
              </a:rPr>
              <a:t>2</a:t>
            </a:r>
          </a:p>
        </p:txBody>
      </p:sp>
      <p:grpSp>
        <p:nvGrpSpPr>
          <p:cNvPr id="163" name="Group 162">
            <a:extLst>
              <a:ext uri="{FF2B5EF4-FFF2-40B4-BE49-F238E27FC236}">
                <a16:creationId xmlns:a16="http://schemas.microsoft.com/office/drawing/2014/main" id="{BE0C710F-3A19-D345-AE2B-0CFB962BC4BC}"/>
              </a:ext>
            </a:extLst>
          </p:cNvPr>
          <p:cNvGrpSpPr/>
          <p:nvPr/>
        </p:nvGrpSpPr>
        <p:grpSpPr>
          <a:xfrm>
            <a:off x="6125133" y="188057"/>
            <a:ext cx="2688818" cy="1950735"/>
            <a:chOff x="6181533" y="221558"/>
            <a:chExt cx="2688818" cy="1950735"/>
          </a:xfrm>
        </p:grpSpPr>
        <p:sp>
          <p:nvSpPr>
            <p:cNvPr id="167" name="Line 853">
              <a:extLst>
                <a:ext uri="{FF2B5EF4-FFF2-40B4-BE49-F238E27FC236}">
                  <a16:creationId xmlns:a16="http://schemas.microsoft.com/office/drawing/2014/main" id="{DB754279-3460-AD43-8873-E93CD5A2BE05}"/>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68" name="Freeform 830">
              <a:extLst>
                <a:ext uri="{FF2B5EF4-FFF2-40B4-BE49-F238E27FC236}">
                  <a16:creationId xmlns:a16="http://schemas.microsoft.com/office/drawing/2014/main" id="{88C679C6-D887-FC4E-A917-BF3A4599B29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69" name="Freeform 830">
              <a:extLst>
                <a:ext uri="{FF2B5EF4-FFF2-40B4-BE49-F238E27FC236}">
                  <a16:creationId xmlns:a16="http://schemas.microsoft.com/office/drawing/2014/main" id="{51613DDB-16B7-3941-AD94-827F16B3287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70" name="Freeform 830">
              <a:extLst>
                <a:ext uri="{FF2B5EF4-FFF2-40B4-BE49-F238E27FC236}">
                  <a16:creationId xmlns:a16="http://schemas.microsoft.com/office/drawing/2014/main" id="{1ADCEDA2-08A8-AD48-9A60-33F41AED1333}"/>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71" name="Group 872">
              <a:extLst>
                <a:ext uri="{FF2B5EF4-FFF2-40B4-BE49-F238E27FC236}">
                  <a16:creationId xmlns:a16="http://schemas.microsoft.com/office/drawing/2014/main" id="{0B5D8482-3EB1-EF4D-8EF1-A35A4C64043F}"/>
                </a:ext>
              </a:extLst>
            </p:cNvPr>
            <p:cNvGrpSpPr>
              <a:grpSpLocks noChangeAspect="1"/>
            </p:cNvGrpSpPr>
            <p:nvPr/>
          </p:nvGrpSpPr>
          <p:grpSpPr bwMode="auto">
            <a:xfrm>
              <a:off x="7141600" y="854344"/>
              <a:ext cx="651502" cy="416243"/>
              <a:chOff x="331" y="406"/>
              <a:chExt cx="288" cy="144"/>
            </a:xfrm>
          </p:grpSpPr>
          <p:sp>
            <p:nvSpPr>
              <p:cNvPr id="230" name="Rectangle 873">
                <a:extLst>
                  <a:ext uri="{FF2B5EF4-FFF2-40B4-BE49-F238E27FC236}">
                    <a16:creationId xmlns:a16="http://schemas.microsoft.com/office/drawing/2014/main" id="{A1FAF792-C113-AF40-8F0D-0B49DCE131D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31" name="Freeform 874">
                <a:extLst>
                  <a:ext uri="{FF2B5EF4-FFF2-40B4-BE49-F238E27FC236}">
                    <a16:creationId xmlns:a16="http://schemas.microsoft.com/office/drawing/2014/main" id="{0B1AD707-A057-0448-8505-41340B31A61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D11D779C-9EA1-C04D-9545-85678E9CD7B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857C7017-CFB1-6F4F-9DF9-3EA7EFB3411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2" name="Group 872">
              <a:extLst>
                <a:ext uri="{FF2B5EF4-FFF2-40B4-BE49-F238E27FC236}">
                  <a16:creationId xmlns:a16="http://schemas.microsoft.com/office/drawing/2014/main" id="{3C1AE1DD-4912-304C-9AEC-159292E28FAA}"/>
                </a:ext>
              </a:extLst>
            </p:cNvPr>
            <p:cNvGrpSpPr>
              <a:grpSpLocks noChangeAspect="1"/>
            </p:cNvGrpSpPr>
            <p:nvPr/>
          </p:nvGrpSpPr>
          <p:grpSpPr bwMode="auto">
            <a:xfrm>
              <a:off x="7137848" y="579909"/>
              <a:ext cx="651502" cy="416243"/>
              <a:chOff x="331" y="406"/>
              <a:chExt cx="288" cy="144"/>
            </a:xfrm>
          </p:grpSpPr>
          <p:sp>
            <p:nvSpPr>
              <p:cNvPr id="226" name="Rectangle 873">
                <a:extLst>
                  <a:ext uri="{FF2B5EF4-FFF2-40B4-BE49-F238E27FC236}">
                    <a16:creationId xmlns:a16="http://schemas.microsoft.com/office/drawing/2014/main" id="{3D9F2F5A-87A1-EC49-A4EA-B3220586484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27" name="Freeform 874">
                <a:extLst>
                  <a:ext uri="{FF2B5EF4-FFF2-40B4-BE49-F238E27FC236}">
                    <a16:creationId xmlns:a16="http://schemas.microsoft.com/office/drawing/2014/main" id="{EEF67501-B41E-3342-8BF7-D1A814A1A7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9806A128-4023-3848-8239-3000108F11F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EFB98A0A-B065-9348-A539-BF52E97B2AF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73" name="Freeform 830">
              <a:extLst>
                <a:ext uri="{FF2B5EF4-FFF2-40B4-BE49-F238E27FC236}">
                  <a16:creationId xmlns:a16="http://schemas.microsoft.com/office/drawing/2014/main" id="{ECEA1041-D387-8C47-B65B-BDB6A7607EBA}"/>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74" name="Group 872">
              <a:extLst>
                <a:ext uri="{FF2B5EF4-FFF2-40B4-BE49-F238E27FC236}">
                  <a16:creationId xmlns:a16="http://schemas.microsoft.com/office/drawing/2014/main" id="{9D3C7034-13D6-AE45-BB90-65FF2E470E62}"/>
                </a:ext>
              </a:extLst>
            </p:cNvPr>
            <p:cNvGrpSpPr>
              <a:grpSpLocks noChangeAspect="1"/>
            </p:cNvGrpSpPr>
            <p:nvPr/>
          </p:nvGrpSpPr>
          <p:grpSpPr bwMode="auto">
            <a:xfrm>
              <a:off x="8119863" y="872355"/>
              <a:ext cx="651502" cy="416243"/>
              <a:chOff x="331" y="406"/>
              <a:chExt cx="288" cy="144"/>
            </a:xfrm>
          </p:grpSpPr>
          <p:sp>
            <p:nvSpPr>
              <p:cNvPr id="222" name="Rectangle 873">
                <a:extLst>
                  <a:ext uri="{FF2B5EF4-FFF2-40B4-BE49-F238E27FC236}">
                    <a16:creationId xmlns:a16="http://schemas.microsoft.com/office/drawing/2014/main" id="{C88556B1-0C29-B544-8125-24826C95148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23" name="Freeform 874">
                <a:extLst>
                  <a:ext uri="{FF2B5EF4-FFF2-40B4-BE49-F238E27FC236}">
                    <a16:creationId xmlns:a16="http://schemas.microsoft.com/office/drawing/2014/main" id="{B8D00FE3-7953-0D46-A70F-7E0674DC60B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4" name="Freeform 875">
                <a:extLst>
                  <a:ext uri="{FF2B5EF4-FFF2-40B4-BE49-F238E27FC236}">
                    <a16:creationId xmlns:a16="http://schemas.microsoft.com/office/drawing/2014/main" id="{EF018068-7581-194C-B0B6-BEDD47737C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Rectangle 876">
                <a:extLst>
                  <a:ext uri="{FF2B5EF4-FFF2-40B4-BE49-F238E27FC236}">
                    <a16:creationId xmlns:a16="http://schemas.microsoft.com/office/drawing/2014/main" id="{DBF0CB82-890C-E743-A757-3776469A16F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5" name="Group 872">
              <a:extLst>
                <a:ext uri="{FF2B5EF4-FFF2-40B4-BE49-F238E27FC236}">
                  <a16:creationId xmlns:a16="http://schemas.microsoft.com/office/drawing/2014/main" id="{61EDFC5A-188E-2440-9803-AC4889C4B660}"/>
                </a:ext>
              </a:extLst>
            </p:cNvPr>
            <p:cNvGrpSpPr>
              <a:grpSpLocks noChangeAspect="1"/>
            </p:cNvGrpSpPr>
            <p:nvPr/>
          </p:nvGrpSpPr>
          <p:grpSpPr bwMode="auto">
            <a:xfrm>
              <a:off x="8116832" y="598923"/>
              <a:ext cx="651502" cy="416243"/>
              <a:chOff x="331" y="406"/>
              <a:chExt cx="288" cy="144"/>
            </a:xfrm>
          </p:grpSpPr>
          <p:sp>
            <p:nvSpPr>
              <p:cNvPr id="218" name="Rectangle 873">
                <a:extLst>
                  <a:ext uri="{FF2B5EF4-FFF2-40B4-BE49-F238E27FC236}">
                    <a16:creationId xmlns:a16="http://schemas.microsoft.com/office/drawing/2014/main" id="{A9BA8115-E727-B541-A798-6D952FCAFD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19" name="Freeform 874">
                <a:extLst>
                  <a:ext uri="{FF2B5EF4-FFF2-40B4-BE49-F238E27FC236}">
                    <a16:creationId xmlns:a16="http://schemas.microsoft.com/office/drawing/2014/main" id="{748958F4-59F2-2B44-988E-1C2E6C69085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Freeform 875">
                <a:extLst>
                  <a:ext uri="{FF2B5EF4-FFF2-40B4-BE49-F238E27FC236}">
                    <a16:creationId xmlns:a16="http://schemas.microsoft.com/office/drawing/2014/main" id="{C259431D-9109-D147-92F4-17ED556B5B1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Rectangle 876">
                <a:extLst>
                  <a:ext uri="{FF2B5EF4-FFF2-40B4-BE49-F238E27FC236}">
                    <a16:creationId xmlns:a16="http://schemas.microsoft.com/office/drawing/2014/main" id="{C3383547-6B61-884C-A0CD-65B00E7770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6" name="Group 175">
              <a:extLst>
                <a:ext uri="{FF2B5EF4-FFF2-40B4-BE49-F238E27FC236}">
                  <a16:creationId xmlns:a16="http://schemas.microsoft.com/office/drawing/2014/main" id="{A99FC761-3B2D-594E-986B-1A12D6DA4D63}"/>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23BBBABA-A91B-324F-A278-134C884CE224}"/>
                  </a:ext>
                </a:extLst>
              </p:cNvPr>
              <p:cNvGrpSpPr/>
              <p:nvPr/>
            </p:nvGrpSpPr>
            <p:grpSpPr>
              <a:xfrm>
                <a:off x="3636432" y="1147233"/>
                <a:ext cx="88096" cy="1156645"/>
                <a:chOff x="3636432" y="1147233"/>
                <a:chExt cx="88096" cy="1156645"/>
              </a:xfrm>
            </p:grpSpPr>
            <p:sp>
              <p:nvSpPr>
                <p:cNvPr id="193" name="Oval 878">
                  <a:extLst>
                    <a:ext uri="{FF2B5EF4-FFF2-40B4-BE49-F238E27FC236}">
                      <a16:creationId xmlns:a16="http://schemas.microsoft.com/office/drawing/2014/main" id="{94C266FE-E5A9-6C40-A2B0-B8465F05359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15" name="Rectangle 880">
                  <a:extLst>
                    <a:ext uri="{FF2B5EF4-FFF2-40B4-BE49-F238E27FC236}">
                      <a16:creationId xmlns:a16="http://schemas.microsoft.com/office/drawing/2014/main" id="{2B5B1B72-75B5-2D40-918C-05E759E1350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16" name="Line 881">
                  <a:extLst>
                    <a:ext uri="{FF2B5EF4-FFF2-40B4-BE49-F238E27FC236}">
                      <a16:creationId xmlns:a16="http://schemas.microsoft.com/office/drawing/2014/main" id="{C5C95DFC-A924-4E47-95FA-A0EF36298F3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17" name="Line 882">
                  <a:extLst>
                    <a:ext uri="{FF2B5EF4-FFF2-40B4-BE49-F238E27FC236}">
                      <a16:creationId xmlns:a16="http://schemas.microsoft.com/office/drawing/2014/main" id="{458E2143-A90C-EC4E-9296-85AFB08330E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8" name="Group 883">
                <a:extLst>
                  <a:ext uri="{FF2B5EF4-FFF2-40B4-BE49-F238E27FC236}">
                    <a16:creationId xmlns:a16="http://schemas.microsoft.com/office/drawing/2014/main" id="{E7C9F2C0-F21C-1C44-A3E9-A7A1501D45F3}"/>
                  </a:ext>
                </a:extLst>
              </p:cNvPr>
              <p:cNvGrpSpPr>
                <a:grpSpLocks/>
              </p:cNvGrpSpPr>
              <p:nvPr/>
            </p:nvGrpSpPr>
            <p:grpSpPr bwMode="auto">
              <a:xfrm>
                <a:off x="3061519" y="1101851"/>
                <a:ext cx="42359" cy="293319"/>
                <a:chOff x="960" y="251"/>
                <a:chExt cx="23" cy="141"/>
              </a:xfrm>
            </p:grpSpPr>
            <p:sp>
              <p:nvSpPr>
                <p:cNvPr id="185" name="Line 884">
                  <a:extLst>
                    <a:ext uri="{FF2B5EF4-FFF2-40B4-BE49-F238E27FC236}">
                      <a16:creationId xmlns:a16="http://schemas.microsoft.com/office/drawing/2014/main" id="{23A1110A-008E-3A42-9DC0-21933F38563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6" name="Oval 885">
                  <a:extLst>
                    <a:ext uri="{FF2B5EF4-FFF2-40B4-BE49-F238E27FC236}">
                      <a16:creationId xmlns:a16="http://schemas.microsoft.com/office/drawing/2014/main" id="{6F75C97A-73C4-8540-9CC9-FA8D0C62240D}"/>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9" name="Rectangle 886">
                <a:extLst>
                  <a:ext uri="{FF2B5EF4-FFF2-40B4-BE49-F238E27FC236}">
                    <a16:creationId xmlns:a16="http://schemas.microsoft.com/office/drawing/2014/main" id="{174ABB66-6B24-EA4E-90F8-1AE8D1E3E86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0" name="Freeform 887">
                <a:extLst>
                  <a:ext uri="{FF2B5EF4-FFF2-40B4-BE49-F238E27FC236}">
                    <a16:creationId xmlns:a16="http://schemas.microsoft.com/office/drawing/2014/main" id="{9A98F024-9111-4244-9790-595FC4572B06}"/>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1" name="Freeform 888">
                <a:extLst>
                  <a:ext uri="{FF2B5EF4-FFF2-40B4-BE49-F238E27FC236}">
                    <a16:creationId xmlns:a16="http://schemas.microsoft.com/office/drawing/2014/main" id="{8A80E3E5-D5B9-4847-B4C4-562887085AA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2" name="Freeform 889">
                <a:extLst>
                  <a:ext uri="{FF2B5EF4-FFF2-40B4-BE49-F238E27FC236}">
                    <a16:creationId xmlns:a16="http://schemas.microsoft.com/office/drawing/2014/main" id="{79514863-EEBC-2B47-9650-479C196D5EE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4" name="Freeform 890">
                <a:extLst>
                  <a:ext uri="{FF2B5EF4-FFF2-40B4-BE49-F238E27FC236}">
                    <a16:creationId xmlns:a16="http://schemas.microsoft.com/office/drawing/2014/main" id="{9D7FB118-768B-374B-A4C6-358506B7CD0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34" name="Group 233">
            <a:extLst>
              <a:ext uri="{FF2B5EF4-FFF2-40B4-BE49-F238E27FC236}">
                <a16:creationId xmlns:a16="http://schemas.microsoft.com/office/drawing/2014/main" id="{6DC98A36-456E-C64D-8D5A-E61702B8D784}"/>
              </a:ext>
            </a:extLst>
          </p:cNvPr>
          <p:cNvGrpSpPr/>
          <p:nvPr/>
        </p:nvGrpSpPr>
        <p:grpSpPr>
          <a:xfrm>
            <a:off x="7454592" y="5507164"/>
            <a:ext cx="1492873" cy="686656"/>
            <a:chOff x="7218904" y="6068391"/>
            <a:chExt cx="1492873" cy="686656"/>
          </a:xfrm>
        </p:grpSpPr>
        <p:grpSp>
          <p:nvGrpSpPr>
            <p:cNvPr id="235" name="Group 872">
              <a:extLst>
                <a:ext uri="{FF2B5EF4-FFF2-40B4-BE49-F238E27FC236}">
                  <a16:creationId xmlns:a16="http://schemas.microsoft.com/office/drawing/2014/main" id="{70632C8D-896B-EC4E-9A80-C9AD390FED04}"/>
                </a:ext>
              </a:extLst>
            </p:cNvPr>
            <p:cNvGrpSpPr>
              <a:grpSpLocks noChangeAspect="1"/>
            </p:cNvGrpSpPr>
            <p:nvPr/>
          </p:nvGrpSpPr>
          <p:grpSpPr bwMode="auto">
            <a:xfrm>
              <a:off x="8054800" y="6338804"/>
              <a:ext cx="651502" cy="416243"/>
              <a:chOff x="331" y="406"/>
              <a:chExt cx="288" cy="144"/>
            </a:xfrm>
          </p:grpSpPr>
          <p:sp>
            <p:nvSpPr>
              <p:cNvPr id="251" name="Rectangle 873">
                <a:extLst>
                  <a:ext uri="{FF2B5EF4-FFF2-40B4-BE49-F238E27FC236}">
                    <a16:creationId xmlns:a16="http://schemas.microsoft.com/office/drawing/2014/main" id="{5B23576C-E45F-9943-8340-C2E4DD3F3DB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52" name="Freeform 874">
                <a:extLst>
                  <a:ext uri="{FF2B5EF4-FFF2-40B4-BE49-F238E27FC236}">
                    <a16:creationId xmlns:a16="http://schemas.microsoft.com/office/drawing/2014/main" id="{A7D3829D-212D-C14A-9456-0E629467326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Freeform 875">
                <a:extLst>
                  <a:ext uri="{FF2B5EF4-FFF2-40B4-BE49-F238E27FC236}">
                    <a16:creationId xmlns:a16="http://schemas.microsoft.com/office/drawing/2014/main" id="{80368634-086E-A34C-AD33-41171C8C3C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Rectangle 876">
                <a:extLst>
                  <a:ext uri="{FF2B5EF4-FFF2-40B4-BE49-F238E27FC236}">
                    <a16:creationId xmlns:a16="http://schemas.microsoft.com/office/drawing/2014/main" id="{45C5B61F-EA00-034A-A855-D38990F00E5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6" name="Group 872">
              <a:extLst>
                <a:ext uri="{FF2B5EF4-FFF2-40B4-BE49-F238E27FC236}">
                  <a16:creationId xmlns:a16="http://schemas.microsoft.com/office/drawing/2014/main" id="{EA35060A-05BD-1842-81EB-47AB9C10636E}"/>
                </a:ext>
              </a:extLst>
            </p:cNvPr>
            <p:cNvGrpSpPr>
              <a:grpSpLocks noChangeAspect="1"/>
            </p:cNvGrpSpPr>
            <p:nvPr/>
          </p:nvGrpSpPr>
          <p:grpSpPr bwMode="auto">
            <a:xfrm>
              <a:off x="7218904" y="6335124"/>
              <a:ext cx="651502" cy="416243"/>
              <a:chOff x="331" y="406"/>
              <a:chExt cx="288" cy="144"/>
            </a:xfrm>
          </p:grpSpPr>
          <p:sp>
            <p:nvSpPr>
              <p:cNvPr id="247" name="Rectangle 873">
                <a:extLst>
                  <a:ext uri="{FF2B5EF4-FFF2-40B4-BE49-F238E27FC236}">
                    <a16:creationId xmlns:a16="http://schemas.microsoft.com/office/drawing/2014/main" id="{BE86D2A8-ACA1-3A47-ADB2-11FD31BE13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8" name="Freeform 874">
                <a:extLst>
                  <a:ext uri="{FF2B5EF4-FFF2-40B4-BE49-F238E27FC236}">
                    <a16:creationId xmlns:a16="http://schemas.microsoft.com/office/drawing/2014/main" id="{B1EF03F4-5592-3945-A9EF-BE32D37B32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9" name="Freeform 875">
                <a:extLst>
                  <a:ext uri="{FF2B5EF4-FFF2-40B4-BE49-F238E27FC236}">
                    <a16:creationId xmlns:a16="http://schemas.microsoft.com/office/drawing/2014/main" id="{E425977B-185F-F44A-BD30-D639C0EF550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0" name="Rectangle 876">
                <a:extLst>
                  <a:ext uri="{FF2B5EF4-FFF2-40B4-BE49-F238E27FC236}">
                    <a16:creationId xmlns:a16="http://schemas.microsoft.com/office/drawing/2014/main" id="{79D94430-0218-0341-A790-F96C286387C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7" name="Group 872">
              <a:extLst>
                <a:ext uri="{FF2B5EF4-FFF2-40B4-BE49-F238E27FC236}">
                  <a16:creationId xmlns:a16="http://schemas.microsoft.com/office/drawing/2014/main" id="{632B0BC3-5526-CF4F-BF53-ECF751E8D719}"/>
                </a:ext>
              </a:extLst>
            </p:cNvPr>
            <p:cNvGrpSpPr>
              <a:grpSpLocks noChangeAspect="1"/>
            </p:cNvGrpSpPr>
            <p:nvPr/>
          </p:nvGrpSpPr>
          <p:grpSpPr bwMode="auto">
            <a:xfrm>
              <a:off x="8060275" y="6069116"/>
              <a:ext cx="651502" cy="416243"/>
              <a:chOff x="331" y="406"/>
              <a:chExt cx="288" cy="144"/>
            </a:xfrm>
          </p:grpSpPr>
          <p:sp>
            <p:nvSpPr>
              <p:cNvPr id="243" name="Rectangle 873">
                <a:extLst>
                  <a:ext uri="{FF2B5EF4-FFF2-40B4-BE49-F238E27FC236}">
                    <a16:creationId xmlns:a16="http://schemas.microsoft.com/office/drawing/2014/main" id="{338354F2-029A-024C-B2F3-01E5C3C35A8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44" name="Freeform 874">
                <a:extLst>
                  <a:ext uri="{FF2B5EF4-FFF2-40B4-BE49-F238E27FC236}">
                    <a16:creationId xmlns:a16="http://schemas.microsoft.com/office/drawing/2014/main" id="{6F91D7AA-2D9F-174E-A32F-314E6672A0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8D0829A8-5B96-3D49-B59C-447D464154E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DC9C9575-6F81-924F-A73F-05AC9AEE9A4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8" name="Group 872">
              <a:extLst>
                <a:ext uri="{FF2B5EF4-FFF2-40B4-BE49-F238E27FC236}">
                  <a16:creationId xmlns:a16="http://schemas.microsoft.com/office/drawing/2014/main" id="{8197B74C-58B3-0940-BFB3-85E44C39CE66}"/>
                </a:ext>
              </a:extLst>
            </p:cNvPr>
            <p:cNvGrpSpPr>
              <a:grpSpLocks noChangeAspect="1"/>
            </p:cNvGrpSpPr>
            <p:nvPr/>
          </p:nvGrpSpPr>
          <p:grpSpPr bwMode="auto">
            <a:xfrm>
              <a:off x="7221943" y="6068391"/>
              <a:ext cx="651502" cy="416243"/>
              <a:chOff x="331" y="406"/>
              <a:chExt cx="288" cy="144"/>
            </a:xfrm>
          </p:grpSpPr>
          <p:sp>
            <p:nvSpPr>
              <p:cNvPr id="239" name="Rectangle 873">
                <a:extLst>
                  <a:ext uri="{FF2B5EF4-FFF2-40B4-BE49-F238E27FC236}">
                    <a16:creationId xmlns:a16="http://schemas.microsoft.com/office/drawing/2014/main" id="{7601B968-39AA-894B-A303-BA8D2CA04DA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0" name="Freeform 874">
                <a:extLst>
                  <a:ext uri="{FF2B5EF4-FFF2-40B4-BE49-F238E27FC236}">
                    <a16:creationId xmlns:a16="http://schemas.microsoft.com/office/drawing/2014/main" id="{8C11973E-60FF-174E-BDDE-2B106D8FB85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9A8A70C6-6BD7-2945-8A93-677AF3F8881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50D168E6-4540-5C4B-83F3-4745A9FF69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9086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States as Functions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Represent each state as a </a:t>
                </a:r>
                <a:r>
                  <a:rPr lang="en-US" dirty="0">
                    <a:solidFill>
                      <a:schemeClr val="accent1"/>
                    </a:solidFill>
                  </a:rPr>
                  <a:t>variable-assignment function</a:t>
                </a:r>
              </a:p>
              <a:p>
                <a:pPr lvl="1"/>
                <a:r>
                  <a:rPr lang="en-US" dirty="0">
                    <a:solidFill>
                      <a:schemeClr val="tx1"/>
                    </a:solidFill>
                  </a:rPr>
                  <a:t>Function that maps each </a:t>
                </a:r>
                <a14:m>
                  <m:oMath xmlns:m="http://schemas.openxmlformats.org/officeDocument/2006/math">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 ∈ </m:t>
                    </m:r>
                    <m:r>
                      <a:rPr lang="en-US" i="1" dirty="0" smtClean="0">
                        <a:solidFill>
                          <a:schemeClr val="tx1"/>
                        </a:solidFill>
                        <a:latin typeface="Cambria Math" panose="02040503050406030204" pitchFamily="18" charset="0"/>
                      </a:rPr>
                      <m:t>𝑋</m:t>
                    </m:r>
                  </m:oMath>
                </a14:m>
                <a:r>
                  <a:rPr lang="en-US" dirty="0">
                    <a:solidFill>
                      <a:schemeClr val="tx1"/>
                    </a:solidFill>
                  </a:rPr>
                  <a:t> to a value in </a:t>
                </a: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ℛ</m:t>
                    </m:r>
                    <m:d>
                      <m:dPr>
                        <m:ctrlPr>
                          <a:rPr lang="de-DE" i="1" dirty="0">
                            <a:solidFill>
                              <a:schemeClr val="tx1"/>
                            </a:solidFill>
                            <a:latin typeface="Cambria Math" panose="02040503050406030204" pitchFamily="18" charset="0"/>
                            <a:ea typeface="Cambria Math" panose="02040503050406030204" pitchFamily="18" charset="0"/>
                          </a:rPr>
                        </m:ctrlPr>
                      </m:dPr>
                      <m:e>
                        <m:r>
                          <a:rPr lang="de-DE" i="1" dirty="0">
                            <a:solidFill>
                              <a:schemeClr val="tx1"/>
                            </a:solidFill>
                            <a:latin typeface="Cambria Math" panose="02040503050406030204" pitchFamily="18" charset="0"/>
                            <a:ea typeface="Cambria Math" panose="02040503050406030204" pitchFamily="18" charset="0"/>
                          </a:rPr>
                          <m:t>𝑥</m:t>
                        </m:r>
                      </m:e>
                    </m:d>
                  </m:oMath>
                </a14:m>
                <a:endParaRPr lang="de-DE" i="1" dirty="0">
                  <a:solidFill>
                    <a:schemeClr val="tx1"/>
                  </a:solidFill>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d>
                        <m:dPr>
                          <m:ctrlPr>
                            <a:rPr lang="en-US" i="1" baseline="-25000"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e>
                          </m:d>
                        </m:e>
                      </m:d>
                      <m:r>
                        <a:rPr lang="en-US" i="1" dirty="0">
                          <a:solidFill>
                            <a:schemeClr val="tx1"/>
                          </a:solidFill>
                          <a:latin typeface="Cambria Math" panose="02040503050406030204" pitchFamily="18" charset="0"/>
                          <a:cs typeface="Calibri"/>
                        </a:rPr>
                        <m:t>= </m:t>
                      </m:r>
                      <m:r>
                        <a:rPr lang="en-US" i="1" dirty="0">
                          <a:solidFill>
                            <a:schemeClr val="tx1"/>
                          </a:solidFill>
                          <a:latin typeface="Cambria Math" panose="02040503050406030204" pitchFamily="18" charset="0"/>
                          <a:cs typeface="Calibri"/>
                        </a:rPr>
                        <m:t>𝑑</m:t>
                      </m:r>
                      <m:r>
                        <a:rPr lang="de-DE" b="0" i="1" dirty="0" smtClean="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m:oMathPara>
                </a14:m>
                <a:endParaRPr lang="en-US" dirty="0">
                  <a:solidFill>
                    <a:schemeClr val="tx1"/>
                  </a:solidFill>
                  <a:latin typeface="Calibri"/>
                  <a:cs typeface="Calibri"/>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Times New Roman"/>
                        </a:rPr>
                        <m:t>, </m:t>
                      </m:r>
                      <m:r>
                        <a:rPr lang="de-DE" b="0" i="1" dirty="0" smtClean="0">
                          <a:solidFill>
                            <a:schemeClr val="tx1"/>
                          </a:solidFill>
                          <a:latin typeface="Cambria Math" panose="02040503050406030204" pitchFamily="18" charset="0"/>
                          <a:cs typeface="Times New Roman"/>
                        </a:rPr>
                        <m:t>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Times New Roman"/>
                        </a:rPr>
                        <m:t>,</m:t>
                      </m:r>
                    </m:oMath>
                  </m:oMathPara>
                </a14:m>
                <a:endParaRPr lang="en-US" i="1" dirty="0">
                  <a:solidFill>
                    <a:schemeClr val="tx1"/>
                  </a:solidFill>
                  <a:cs typeface="Times New Roman"/>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m:oMathPara>
                </a14:m>
                <a:br>
                  <a:rPr lang="en-US" baseline="-25000" dirty="0">
                    <a:solidFill>
                      <a:schemeClr val="tx1"/>
                    </a:solidFill>
                    <a:cs typeface="Calibri"/>
                  </a:rPr>
                </a:br>
                <a:endParaRPr lang="en-US" baseline="-25000" dirty="0">
                  <a:solidFill>
                    <a:schemeClr val="tx1"/>
                  </a:solidFill>
                </a:endParaRPr>
              </a:p>
              <a:p>
                <a:pPr lvl="1"/>
                <a:r>
                  <a:rPr lang="en-US" dirty="0">
                    <a:solidFill>
                      <a:schemeClr val="tx1"/>
                    </a:solidFill>
                  </a:rPr>
                  <a:t>Mathematically, a function is a set of ordered pairs</a:t>
                </a:r>
              </a:p>
              <a:p>
                <a:pPr marL="793750" lvl="2" indent="0">
                  <a:buNone/>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oMath>
                  </m:oMathPara>
                </a14:m>
                <a:br>
                  <a:rPr lang="en-US" dirty="0">
                    <a:solidFill>
                      <a:srgbClr val="000000"/>
                    </a:solidFill>
                    <a:latin typeface="Times New Roman" charset="0"/>
                  </a:rPr>
                </a:br>
                <a:endParaRPr lang="en-US" baseline="-25000" dirty="0"/>
              </a:p>
              <a:p>
                <a:r>
                  <a:rPr lang="en-US" dirty="0"/>
                  <a:t>Write it as a set of </a:t>
                </a:r>
                <a:r>
                  <a:rPr lang="en-US" dirty="0">
                    <a:solidFill>
                      <a:schemeClr val="accent1"/>
                    </a:solidFill>
                  </a:rPr>
                  <a:t>ground positive literals </a:t>
                </a:r>
                <a:br>
                  <a:rPr lang="en-US" dirty="0">
                    <a:solidFill>
                      <a:schemeClr val="accent1"/>
                    </a:solidFill>
                  </a:rPr>
                </a:br>
                <a:r>
                  <a:rPr lang="en-US" dirty="0"/>
                  <a:t>(or </a:t>
                </a:r>
                <a:r>
                  <a:rPr lang="en-US" i="1" dirty="0"/>
                  <a:t>ground atoms</a:t>
                </a:r>
                <a:r>
                  <a:rPr lang="en-US" dirty="0"/>
                  <a:t>):</a:t>
                </a:r>
              </a:p>
              <a:p>
                <a:pPr marL="179388" lvl="1" indent="0">
                  <a:buNone/>
                  <a:tabLst>
                    <a:tab pos="930275" algn="l"/>
                  </a:tabLst>
                </a:pPr>
                <a14:m>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r>
                      <a:rPr lang="en-US" i="1" dirty="0">
                        <a:latin typeface="Cambria Math" panose="02040503050406030204" pitchFamily="18" charset="0"/>
                      </a:rPr>
                      <m:t> </m:t>
                    </m:r>
                    <m:r>
                      <a:rPr lang="en-US" i="1" dirty="0" smtClean="0">
                        <a:solidFill>
                          <a:schemeClr val="tx1"/>
                        </a:solidFill>
                        <a:latin typeface="Cambria Math" panose="02040503050406030204" pitchFamily="18" charset="0"/>
                      </a:rPr>
                      <m:t>=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oMath>
                </a14:m>
                <a:r>
                  <a:rPr lang="en-US" i="1" dirty="0">
                    <a:latin typeface="Cambria Math" panose="02040503050406030204" pitchFamily="18" charset="0"/>
                    <a:cs typeface="Calibri"/>
                  </a:rPr>
                  <a:t> </a:t>
                </a:r>
                <a:br>
                  <a:rPr lang="en-US" i="1" dirty="0">
                    <a:latin typeface="Cambria Math" panose="02040503050406030204" pitchFamily="18" charset="0"/>
                    <a:cs typeface="Calibri"/>
                  </a:rPr>
                </a:br>
                <a:r>
                  <a:rPr lang="en-US" i="1" dirty="0">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a:solidFill>
                          <a:schemeClr val="tx1"/>
                        </a:solidFill>
                        <a:latin typeface="Cambria Math" panose="02040503050406030204" pitchFamily="18" charset="0"/>
                        <a:cs typeface="Calibri"/>
                      </a:rPr>
                      <m:t>𝑐𝑎𝑟𝑔𝑜</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oMath>
                </a14:m>
                <a:r>
                  <a:rPr lang="de-DE" i="1" dirty="0">
                    <a:solidFill>
                      <a:schemeClr val="tx1"/>
                    </a:solidFill>
                    <a:latin typeface="Cambria Math" panose="02040503050406030204" pitchFamily="18" charset="0"/>
                    <a:cs typeface="Calibri"/>
                  </a:rPr>
                  <a:t> </a:t>
                </a:r>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r>
                  <a:rPr lang="en-US" dirty="0">
                    <a:solidFill>
                      <a:srgbClr val="000000"/>
                    </a:solidFill>
                    <a:latin typeface="Times New Roman" charset="0"/>
                  </a:rPr>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F2DAE19-2484-B04A-A955-8C55CC6B653C}"/>
              </a:ext>
            </a:extLst>
          </p:cNvPr>
          <p:cNvSpPr>
            <a:spLocks noGrp="1"/>
          </p:cNvSpPr>
          <p:nvPr>
            <p:ph type="sldNum" sz="quarter" idx="12"/>
          </p:nvPr>
        </p:nvSpPr>
        <p:spPr/>
        <p:txBody>
          <a:bodyPr/>
          <a:lstStyle/>
          <a:p>
            <a:fld id="{67C9959E-8E6B-B04C-9955-EA096F41CA7A}" type="slidenum">
              <a:rPr lang="en-GB" smtClean="0"/>
              <a:t>14</a:t>
            </a:fld>
            <a:endParaRPr lang="en-GB"/>
          </a:p>
        </p:txBody>
      </p:sp>
      <p:grpSp>
        <p:nvGrpSpPr>
          <p:cNvPr id="225" name="Group 224">
            <a:extLst>
              <a:ext uri="{FF2B5EF4-FFF2-40B4-BE49-F238E27FC236}">
                <a16:creationId xmlns:a16="http://schemas.microsoft.com/office/drawing/2014/main" id="{7BF3751E-15A5-CD40-A770-0DC0405D858C}"/>
              </a:ext>
            </a:extLst>
          </p:cNvPr>
          <p:cNvGrpSpPr/>
          <p:nvPr/>
        </p:nvGrpSpPr>
        <p:grpSpPr>
          <a:xfrm>
            <a:off x="4762611" y="4689876"/>
            <a:ext cx="4021389" cy="1354874"/>
            <a:chOff x="4198596" y="2859146"/>
            <a:chExt cx="4021389" cy="1354874"/>
          </a:xfrm>
        </p:grpSpPr>
        <p:sp>
          <p:nvSpPr>
            <p:cNvPr id="226" name="Rectangle 891">
              <a:extLst>
                <a:ext uri="{FF2B5EF4-FFF2-40B4-BE49-F238E27FC236}">
                  <a16:creationId xmlns:a16="http://schemas.microsoft.com/office/drawing/2014/main" id="{608000D2-524F-9D43-B96F-C3E9E4FB4CA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227" name="Rectangle 891">
              <a:extLst>
                <a:ext uri="{FF2B5EF4-FFF2-40B4-BE49-F238E27FC236}">
                  <a16:creationId xmlns:a16="http://schemas.microsoft.com/office/drawing/2014/main" id="{23B464CC-8BCC-B04C-A942-4F11CDBD62D6}"/>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28" name="Group 227">
              <a:extLst>
                <a:ext uri="{FF2B5EF4-FFF2-40B4-BE49-F238E27FC236}">
                  <a16:creationId xmlns:a16="http://schemas.microsoft.com/office/drawing/2014/main" id="{8FCD93AD-33E6-A747-80C1-5012836A41BA}"/>
                </a:ext>
              </a:extLst>
            </p:cNvPr>
            <p:cNvGrpSpPr/>
            <p:nvPr/>
          </p:nvGrpSpPr>
          <p:grpSpPr>
            <a:xfrm>
              <a:off x="4728546" y="2859146"/>
              <a:ext cx="1748270" cy="801164"/>
              <a:chOff x="1152149" y="2292224"/>
              <a:chExt cx="2428155" cy="1112728"/>
            </a:xfrm>
          </p:grpSpPr>
          <p:sp>
            <p:nvSpPr>
              <p:cNvPr id="293" name="Line 853">
                <a:extLst>
                  <a:ext uri="{FF2B5EF4-FFF2-40B4-BE49-F238E27FC236}">
                    <a16:creationId xmlns:a16="http://schemas.microsoft.com/office/drawing/2014/main" id="{12199E5E-D52C-4A49-BB22-6E7E7431FC01}"/>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94" name="Straight Connector 293">
                <a:extLst>
                  <a:ext uri="{FF2B5EF4-FFF2-40B4-BE49-F238E27FC236}">
                    <a16:creationId xmlns:a16="http://schemas.microsoft.com/office/drawing/2014/main" id="{7B16DB2C-313D-4341-84A5-D355A054C31C}"/>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5" name="Freeform 860">
                <a:extLst>
                  <a:ext uri="{FF2B5EF4-FFF2-40B4-BE49-F238E27FC236}">
                    <a16:creationId xmlns:a16="http://schemas.microsoft.com/office/drawing/2014/main" id="{994E628E-3D8E-FF49-AEE0-43A31A762AF5}"/>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96" name="Freeform 860">
                <a:extLst>
                  <a:ext uri="{FF2B5EF4-FFF2-40B4-BE49-F238E27FC236}">
                    <a16:creationId xmlns:a16="http://schemas.microsoft.com/office/drawing/2014/main" id="{36927941-F5CF-784F-80E1-22C410241082}"/>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29" name="Straight Connector 228">
              <a:extLst>
                <a:ext uri="{FF2B5EF4-FFF2-40B4-BE49-F238E27FC236}">
                  <a16:creationId xmlns:a16="http://schemas.microsoft.com/office/drawing/2014/main" id="{326CEB0B-E68B-2D48-B02C-28CA6A3AABD3}"/>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0" name="Freeform 860">
              <a:extLst>
                <a:ext uri="{FF2B5EF4-FFF2-40B4-BE49-F238E27FC236}">
                  <a16:creationId xmlns:a16="http://schemas.microsoft.com/office/drawing/2014/main" id="{ED12D3B5-D4B2-E642-B936-45C574E12FA3}"/>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Freeform 860">
              <a:extLst>
                <a:ext uri="{FF2B5EF4-FFF2-40B4-BE49-F238E27FC236}">
                  <a16:creationId xmlns:a16="http://schemas.microsoft.com/office/drawing/2014/main" id="{BBBE4F5B-B3EF-F744-A865-5579DED59E15}"/>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32" name="Line 853">
              <a:extLst>
                <a:ext uri="{FF2B5EF4-FFF2-40B4-BE49-F238E27FC236}">
                  <a16:creationId xmlns:a16="http://schemas.microsoft.com/office/drawing/2014/main" id="{64884522-4C2E-C843-B92E-CE0FFBB16308}"/>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233" name="Line 853">
              <a:extLst>
                <a:ext uri="{FF2B5EF4-FFF2-40B4-BE49-F238E27FC236}">
                  <a16:creationId xmlns:a16="http://schemas.microsoft.com/office/drawing/2014/main" id="{E62538FE-B398-2641-A512-7A3E68A6DD7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234" name="Line 853">
              <a:extLst>
                <a:ext uri="{FF2B5EF4-FFF2-40B4-BE49-F238E27FC236}">
                  <a16:creationId xmlns:a16="http://schemas.microsoft.com/office/drawing/2014/main" id="{5C2C1263-8CCD-674A-B970-21B71A7E6F0A}"/>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235" name="Group 234">
              <a:extLst>
                <a:ext uri="{FF2B5EF4-FFF2-40B4-BE49-F238E27FC236}">
                  <a16:creationId xmlns:a16="http://schemas.microsoft.com/office/drawing/2014/main" id="{F308D407-CCBA-5945-99C0-3B1D1FC23B40}"/>
                </a:ext>
              </a:extLst>
            </p:cNvPr>
            <p:cNvGrpSpPr/>
            <p:nvPr/>
          </p:nvGrpSpPr>
          <p:grpSpPr>
            <a:xfrm>
              <a:off x="4851800" y="2923197"/>
              <a:ext cx="1203321" cy="1021208"/>
              <a:chOff x="3906167" y="3324390"/>
              <a:chExt cx="1671281" cy="1418344"/>
            </a:xfrm>
            <a:solidFill>
              <a:srgbClr val="93D2FE"/>
            </a:solidFill>
          </p:grpSpPr>
          <p:sp>
            <p:nvSpPr>
              <p:cNvPr id="269" name="Oval 859">
                <a:extLst>
                  <a:ext uri="{FF2B5EF4-FFF2-40B4-BE49-F238E27FC236}">
                    <a16:creationId xmlns:a16="http://schemas.microsoft.com/office/drawing/2014/main" id="{D8929341-23B0-934A-B202-88F91BDFABF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0" name="Oval 861">
                <a:extLst>
                  <a:ext uri="{FF2B5EF4-FFF2-40B4-BE49-F238E27FC236}">
                    <a16:creationId xmlns:a16="http://schemas.microsoft.com/office/drawing/2014/main" id="{536DE2A8-A9D8-8242-BE31-62223158A59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1" name="Oval 862">
                <a:extLst>
                  <a:ext uri="{FF2B5EF4-FFF2-40B4-BE49-F238E27FC236}">
                    <a16:creationId xmlns:a16="http://schemas.microsoft.com/office/drawing/2014/main" id="{F81B9DC2-B9E9-8F42-B9DF-90BCD77D310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2" name="Oval 863">
                <a:extLst>
                  <a:ext uri="{FF2B5EF4-FFF2-40B4-BE49-F238E27FC236}">
                    <a16:creationId xmlns:a16="http://schemas.microsoft.com/office/drawing/2014/main" id="{7D3CBE2C-FCC6-5341-B47C-215D7C11961E}"/>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3" name="Oval 863">
                <a:extLst>
                  <a:ext uri="{FF2B5EF4-FFF2-40B4-BE49-F238E27FC236}">
                    <a16:creationId xmlns:a16="http://schemas.microsoft.com/office/drawing/2014/main" id="{C1CFE2FE-1552-854E-91FC-77E2EAD571B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4" name="Group 273">
                <a:extLst>
                  <a:ext uri="{FF2B5EF4-FFF2-40B4-BE49-F238E27FC236}">
                    <a16:creationId xmlns:a16="http://schemas.microsoft.com/office/drawing/2014/main" id="{B94B5743-DFFE-D54D-8EF3-DCDE500C20DD}"/>
                  </a:ext>
                </a:extLst>
              </p:cNvPr>
              <p:cNvGrpSpPr/>
              <p:nvPr/>
            </p:nvGrpSpPr>
            <p:grpSpPr>
              <a:xfrm>
                <a:off x="3906167" y="4047050"/>
                <a:ext cx="1671281" cy="539042"/>
                <a:chOff x="1320274" y="4580303"/>
                <a:chExt cx="1671281" cy="467246"/>
              </a:xfrm>
              <a:grpFill/>
            </p:grpSpPr>
            <p:sp>
              <p:nvSpPr>
                <p:cNvPr id="289" name="Freeform 860">
                  <a:extLst>
                    <a:ext uri="{FF2B5EF4-FFF2-40B4-BE49-F238E27FC236}">
                      <a16:creationId xmlns:a16="http://schemas.microsoft.com/office/drawing/2014/main" id="{E35FBD0D-98AC-8B4A-A41C-624FFF10885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0" name="Rectangle 864">
                  <a:extLst>
                    <a:ext uri="{FF2B5EF4-FFF2-40B4-BE49-F238E27FC236}">
                      <a16:creationId xmlns:a16="http://schemas.microsoft.com/office/drawing/2014/main" id="{197414D3-3D2E-5843-AE3E-266ABB6AF207}"/>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91" name="Freeform 865">
                  <a:extLst>
                    <a:ext uri="{FF2B5EF4-FFF2-40B4-BE49-F238E27FC236}">
                      <a16:creationId xmlns:a16="http://schemas.microsoft.com/office/drawing/2014/main" id="{8D830D2F-E65E-0649-BDB8-7E276EB4B17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2" name="Freeform 866">
                  <a:extLst>
                    <a:ext uri="{FF2B5EF4-FFF2-40B4-BE49-F238E27FC236}">
                      <a16:creationId xmlns:a16="http://schemas.microsoft.com/office/drawing/2014/main" id="{DF6BD62F-6EC5-C348-96DA-A9AF9373FC8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5" name="Group 274">
                <a:extLst>
                  <a:ext uri="{FF2B5EF4-FFF2-40B4-BE49-F238E27FC236}">
                    <a16:creationId xmlns:a16="http://schemas.microsoft.com/office/drawing/2014/main" id="{872B9E8F-9B50-AA4F-9888-16476BFC273C}"/>
                  </a:ext>
                </a:extLst>
              </p:cNvPr>
              <p:cNvGrpSpPr/>
              <p:nvPr/>
            </p:nvGrpSpPr>
            <p:grpSpPr>
              <a:xfrm>
                <a:off x="4596370" y="3324390"/>
                <a:ext cx="552654" cy="1188720"/>
                <a:chOff x="1823226" y="3235632"/>
                <a:chExt cx="552654" cy="1188720"/>
              </a:xfrm>
              <a:grpFill/>
            </p:grpSpPr>
            <p:sp>
              <p:nvSpPr>
                <p:cNvPr id="276" name="Oval 878">
                  <a:extLst>
                    <a:ext uri="{FF2B5EF4-FFF2-40B4-BE49-F238E27FC236}">
                      <a16:creationId xmlns:a16="http://schemas.microsoft.com/office/drawing/2014/main" id="{2161DA17-5A47-D043-BFAC-13D357173FD7}"/>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F0112022-A768-DF4E-B65A-EFA09535340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475ACD8E-420E-094C-9053-1E1D1B7A3B9F}"/>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1">
                  <a:extLst>
                    <a:ext uri="{FF2B5EF4-FFF2-40B4-BE49-F238E27FC236}">
                      <a16:creationId xmlns:a16="http://schemas.microsoft.com/office/drawing/2014/main" id="{1A615474-ACD5-7B4C-ACC2-C1F29A37E55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E883310E-6E5A-1046-8755-3AE4BE15CCC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Rectangle 880">
                  <a:extLst>
                    <a:ext uri="{FF2B5EF4-FFF2-40B4-BE49-F238E27FC236}">
                      <a16:creationId xmlns:a16="http://schemas.microsoft.com/office/drawing/2014/main" id="{78D077DB-360E-0D41-81FA-0DC98F33992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82" name="Oval 878">
                  <a:extLst>
                    <a:ext uri="{FF2B5EF4-FFF2-40B4-BE49-F238E27FC236}">
                      <a16:creationId xmlns:a16="http://schemas.microsoft.com/office/drawing/2014/main" id="{347C46FF-6BB6-6C4D-8EFC-501591C28C8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2">
                  <a:extLst>
                    <a:ext uri="{FF2B5EF4-FFF2-40B4-BE49-F238E27FC236}">
                      <a16:creationId xmlns:a16="http://schemas.microsoft.com/office/drawing/2014/main" id="{5497F75D-C04F-514F-A0BF-C85F6DBF7C8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AF0525F7-45DE-6C4F-AB5D-1310296D429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5" name="Line 884">
                  <a:extLst>
                    <a:ext uri="{FF2B5EF4-FFF2-40B4-BE49-F238E27FC236}">
                      <a16:creationId xmlns:a16="http://schemas.microsoft.com/office/drawing/2014/main" id="{9A337639-5959-C24B-8A13-805223E4413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6" name="Oval 885">
                  <a:extLst>
                    <a:ext uri="{FF2B5EF4-FFF2-40B4-BE49-F238E27FC236}">
                      <a16:creationId xmlns:a16="http://schemas.microsoft.com/office/drawing/2014/main" id="{CFD96D74-B773-E142-A1EB-1999430F39B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7" name="Line 881">
                  <a:extLst>
                    <a:ext uri="{FF2B5EF4-FFF2-40B4-BE49-F238E27FC236}">
                      <a16:creationId xmlns:a16="http://schemas.microsoft.com/office/drawing/2014/main" id="{123F32A4-7838-954C-A78F-1400CE9627E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8" name="Line 882">
                  <a:extLst>
                    <a:ext uri="{FF2B5EF4-FFF2-40B4-BE49-F238E27FC236}">
                      <a16:creationId xmlns:a16="http://schemas.microsoft.com/office/drawing/2014/main" id="{3B0B25A8-A309-C240-95FA-F8CDE4477E8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36" name="Group 235">
              <a:extLst>
                <a:ext uri="{FF2B5EF4-FFF2-40B4-BE49-F238E27FC236}">
                  <a16:creationId xmlns:a16="http://schemas.microsoft.com/office/drawing/2014/main" id="{DA729091-1D43-F341-8815-08BE54FE78EE}"/>
                </a:ext>
              </a:extLst>
            </p:cNvPr>
            <p:cNvGrpSpPr/>
            <p:nvPr/>
          </p:nvGrpSpPr>
          <p:grpSpPr>
            <a:xfrm>
              <a:off x="4272198" y="3826579"/>
              <a:ext cx="538242" cy="343668"/>
              <a:chOff x="1012668" y="989071"/>
              <a:chExt cx="747559" cy="477316"/>
            </a:xfrm>
          </p:grpSpPr>
          <p:sp>
            <p:nvSpPr>
              <p:cNvPr id="266" name="Line 853">
                <a:extLst>
                  <a:ext uri="{FF2B5EF4-FFF2-40B4-BE49-F238E27FC236}">
                    <a16:creationId xmlns:a16="http://schemas.microsoft.com/office/drawing/2014/main" id="{129AECC2-3188-8D45-83CA-81FA316C068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67" name="Rectangle 873">
                <a:extLst>
                  <a:ext uri="{FF2B5EF4-FFF2-40B4-BE49-F238E27FC236}">
                    <a16:creationId xmlns:a16="http://schemas.microsoft.com/office/drawing/2014/main" id="{2002D4B3-2A30-F442-A40D-30D0505C931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268" name="Freeform 875">
                <a:extLst>
                  <a:ext uri="{FF2B5EF4-FFF2-40B4-BE49-F238E27FC236}">
                    <a16:creationId xmlns:a16="http://schemas.microsoft.com/office/drawing/2014/main" id="{D4DA394A-1F58-094F-83FC-9DE2B305059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237" name="Group 236">
              <a:extLst>
                <a:ext uri="{FF2B5EF4-FFF2-40B4-BE49-F238E27FC236}">
                  <a16:creationId xmlns:a16="http://schemas.microsoft.com/office/drawing/2014/main" id="{4A813EF1-A2C2-774F-BF7B-0BA7D0CD467D}"/>
                </a:ext>
              </a:extLst>
            </p:cNvPr>
            <p:cNvGrpSpPr/>
            <p:nvPr/>
          </p:nvGrpSpPr>
          <p:grpSpPr>
            <a:xfrm>
              <a:off x="7016664" y="2938828"/>
              <a:ext cx="1203321" cy="1021208"/>
              <a:chOff x="3906167" y="3324390"/>
              <a:chExt cx="1671281" cy="1418344"/>
            </a:xfrm>
            <a:solidFill>
              <a:srgbClr val="93D2FE"/>
            </a:solidFill>
          </p:grpSpPr>
          <p:sp>
            <p:nvSpPr>
              <p:cNvPr id="242" name="Oval 859">
                <a:extLst>
                  <a:ext uri="{FF2B5EF4-FFF2-40B4-BE49-F238E27FC236}">
                    <a16:creationId xmlns:a16="http://schemas.microsoft.com/office/drawing/2014/main" id="{2AED6D0C-7A5D-4244-BFF4-42308C7750D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3" name="Oval 861">
                <a:extLst>
                  <a:ext uri="{FF2B5EF4-FFF2-40B4-BE49-F238E27FC236}">
                    <a16:creationId xmlns:a16="http://schemas.microsoft.com/office/drawing/2014/main" id="{BAD6F4EF-2484-6044-BA37-EA299F5BD1D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4" name="Oval 862">
                <a:extLst>
                  <a:ext uri="{FF2B5EF4-FFF2-40B4-BE49-F238E27FC236}">
                    <a16:creationId xmlns:a16="http://schemas.microsoft.com/office/drawing/2014/main" id="{04554D7A-294C-4A43-A383-102C3265926E}"/>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5" name="Oval 863">
                <a:extLst>
                  <a:ext uri="{FF2B5EF4-FFF2-40B4-BE49-F238E27FC236}">
                    <a16:creationId xmlns:a16="http://schemas.microsoft.com/office/drawing/2014/main" id="{B386F674-6DD3-C546-8044-ED9D12BCE91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Oval 863">
                <a:extLst>
                  <a:ext uri="{FF2B5EF4-FFF2-40B4-BE49-F238E27FC236}">
                    <a16:creationId xmlns:a16="http://schemas.microsoft.com/office/drawing/2014/main" id="{623FF983-9853-1C42-A788-9360649C12D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47" name="Group 246">
                <a:extLst>
                  <a:ext uri="{FF2B5EF4-FFF2-40B4-BE49-F238E27FC236}">
                    <a16:creationId xmlns:a16="http://schemas.microsoft.com/office/drawing/2014/main" id="{D5367575-9C08-6A4F-A509-B200CFD1EA10}"/>
                  </a:ext>
                </a:extLst>
              </p:cNvPr>
              <p:cNvGrpSpPr/>
              <p:nvPr/>
            </p:nvGrpSpPr>
            <p:grpSpPr>
              <a:xfrm>
                <a:off x="3906167" y="4047050"/>
                <a:ext cx="1671281" cy="539042"/>
                <a:chOff x="1320274" y="4580303"/>
                <a:chExt cx="1671281" cy="467246"/>
              </a:xfrm>
              <a:grpFill/>
            </p:grpSpPr>
            <p:sp>
              <p:nvSpPr>
                <p:cNvPr id="262" name="Freeform 860">
                  <a:extLst>
                    <a:ext uri="{FF2B5EF4-FFF2-40B4-BE49-F238E27FC236}">
                      <a16:creationId xmlns:a16="http://schemas.microsoft.com/office/drawing/2014/main" id="{789C4B3B-D723-5447-83E5-339CDB13225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3" name="Rectangle 864">
                  <a:extLst>
                    <a:ext uri="{FF2B5EF4-FFF2-40B4-BE49-F238E27FC236}">
                      <a16:creationId xmlns:a16="http://schemas.microsoft.com/office/drawing/2014/main" id="{53F1335B-3FE3-1D45-AE5D-99161C82018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264" name="Freeform 865">
                  <a:extLst>
                    <a:ext uri="{FF2B5EF4-FFF2-40B4-BE49-F238E27FC236}">
                      <a16:creationId xmlns:a16="http://schemas.microsoft.com/office/drawing/2014/main" id="{BD49C09A-1E96-874C-9F52-05F4165FEC2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5" name="Freeform 866">
                  <a:extLst>
                    <a:ext uri="{FF2B5EF4-FFF2-40B4-BE49-F238E27FC236}">
                      <a16:creationId xmlns:a16="http://schemas.microsoft.com/office/drawing/2014/main" id="{98E555F6-22FA-D840-9F7D-C278C3AC3BE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48" name="Group 247">
                <a:extLst>
                  <a:ext uri="{FF2B5EF4-FFF2-40B4-BE49-F238E27FC236}">
                    <a16:creationId xmlns:a16="http://schemas.microsoft.com/office/drawing/2014/main" id="{BAE55BA8-0D18-DF47-85D2-3647D9DFA710}"/>
                  </a:ext>
                </a:extLst>
              </p:cNvPr>
              <p:cNvGrpSpPr/>
              <p:nvPr/>
            </p:nvGrpSpPr>
            <p:grpSpPr>
              <a:xfrm>
                <a:off x="4596370" y="3324390"/>
                <a:ext cx="552654" cy="1188720"/>
                <a:chOff x="1823226" y="3235632"/>
                <a:chExt cx="552654" cy="1188720"/>
              </a:xfrm>
              <a:grpFill/>
            </p:grpSpPr>
            <p:sp>
              <p:nvSpPr>
                <p:cNvPr id="249" name="Oval 878">
                  <a:extLst>
                    <a:ext uri="{FF2B5EF4-FFF2-40B4-BE49-F238E27FC236}">
                      <a16:creationId xmlns:a16="http://schemas.microsoft.com/office/drawing/2014/main" id="{13FEB7BA-532A-AF46-8570-B71CC92536D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0" name="Rectangle 880">
                  <a:extLst>
                    <a:ext uri="{FF2B5EF4-FFF2-40B4-BE49-F238E27FC236}">
                      <a16:creationId xmlns:a16="http://schemas.microsoft.com/office/drawing/2014/main" id="{A251E1F6-5B8B-1040-A225-8F915848DDAB}"/>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51" name="Oval 878">
                  <a:extLst>
                    <a:ext uri="{FF2B5EF4-FFF2-40B4-BE49-F238E27FC236}">
                      <a16:creationId xmlns:a16="http://schemas.microsoft.com/office/drawing/2014/main" id="{89576CFD-64F6-0746-AA81-2A79EE0A575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2" name="Line 881">
                  <a:extLst>
                    <a:ext uri="{FF2B5EF4-FFF2-40B4-BE49-F238E27FC236}">
                      <a16:creationId xmlns:a16="http://schemas.microsoft.com/office/drawing/2014/main" id="{09E8F0AE-3E5B-D74C-9C28-B9E07AC1864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53" name="Line 882">
                  <a:extLst>
                    <a:ext uri="{FF2B5EF4-FFF2-40B4-BE49-F238E27FC236}">
                      <a16:creationId xmlns:a16="http://schemas.microsoft.com/office/drawing/2014/main" id="{8EE581AC-7556-1A4B-A611-B8124726B43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54" name="Rectangle 880">
                  <a:extLst>
                    <a:ext uri="{FF2B5EF4-FFF2-40B4-BE49-F238E27FC236}">
                      <a16:creationId xmlns:a16="http://schemas.microsoft.com/office/drawing/2014/main" id="{FCE73137-A623-3041-AFCB-404EFBCA098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55" name="Oval 878">
                  <a:extLst>
                    <a:ext uri="{FF2B5EF4-FFF2-40B4-BE49-F238E27FC236}">
                      <a16:creationId xmlns:a16="http://schemas.microsoft.com/office/drawing/2014/main" id="{9B57382A-A8BF-0E4F-87B7-B2DB9C98C04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6" name="Line 882">
                  <a:extLst>
                    <a:ext uri="{FF2B5EF4-FFF2-40B4-BE49-F238E27FC236}">
                      <a16:creationId xmlns:a16="http://schemas.microsoft.com/office/drawing/2014/main" id="{0DE928D3-3886-6B4E-BEF4-E58836F6149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57" name="Line 882">
                  <a:extLst>
                    <a:ext uri="{FF2B5EF4-FFF2-40B4-BE49-F238E27FC236}">
                      <a16:creationId xmlns:a16="http://schemas.microsoft.com/office/drawing/2014/main" id="{6E83AF0C-0C27-9F47-8D0C-D08B47CE376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58" name="Line 884">
                  <a:extLst>
                    <a:ext uri="{FF2B5EF4-FFF2-40B4-BE49-F238E27FC236}">
                      <a16:creationId xmlns:a16="http://schemas.microsoft.com/office/drawing/2014/main" id="{17FC661C-2D7B-1E49-89D8-70B761FD7E5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59" name="Oval 885">
                  <a:extLst>
                    <a:ext uri="{FF2B5EF4-FFF2-40B4-BE49-F238E27FC236}">
                      <a16:creationId xmlns:a16="http://schemas.microsoft.com/office/drawing/2014/main" id="{AC39E019-A02B-2B46-B253-D6902AF9334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60" name="Line 881">
                  <a:extLst>
                    <a:ext uri="{FF2B5EF4-FFF2-40B4-BE49-F238E27FC236}">
                      <a16:creationId xmlns:a16="http://schemas.microsoft.com/office/drawing/2014/main" id="{C13E9CFF-1768-8142-94D1-9079C61DD05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1" name="Line 882">
                  <a:extLst>
                    <a:ext uri="{FF2B5EF4-FFF2-40B4-BE49-F238E27FC236}">
                      <a16:creationId xmlns:a16="http://schemas.microsoft.com/office/drawing/2014/main" id="{EA24741A-0D29-5547-BBC0-8B72284D55D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38" name="Group 237">
              <a:extLst>
                <a:ext uri="{FF2B5EF4-FFF2-40B4-BE49-F238E27FC236}">
                  <a16:creationId xmlns:a16="http://schemas.microsoft.com/office/drawing/2014/main" id="{465DD855-5FB4-844F-B79F-BF0E065AE600}"/>
                </a:ext>
              </a:extLst>
            </p:cNvPr>
            <p:cNvGrpSpPr/>
            <p:nvPr/>
          </p:nvGrpSpPr>
          <p:grpSpPr>
            <a:xfrm>
              <a:off x="6397985" y="3842210"/>
              <a:ext cx="538242" cy="343668"/>
              <a:chOff x="1012668" y="989071"/>
              <a:chExt cx="747559" cy="477316"/>
            </a:xfrm>
          </p:grpSpPr>
          <p:sp>
            <p:nvSpPr>
              <p:cNvPr id="239" name="Line 853">
                <a:extLst>
                  <a:ext uri="{FF2B5EF4-FFF2-40B4-BE49-F238E27FC236}">
                    <a16:creationId xmlns:a16="http://schemas.microsoft.com/office/drawing/2014/main" id="{1BDB7624-9C40-7D41-A484-374A1E83CBC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40" name="Rectangle 873">
                <a:extLst>
                  <a:ext uri="{FF2B5EF4-FFF2-40B4-BE49-F238E27FC236}">
                    <a16:creationId xmlns:a16="http://schemas.microsoft.com/office/drawing/2014/main" id="{C07412A3-FAED-554B-9E99-153CBEF3B58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241" name="Freeform 875">
                <a:extLst>
                  <a:ext uri="{FF2B5EF4-FFF2-40B4-BE49-F238E27FC236}">
                    <a16:creationId xmlns:a16="http://schemas.microsoft.com/office/drawing/2014/main" id="{D22BBE7D-83DE-E144-AD22-D286D813566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5" name="Date Placeholder 4">
            <a:extLst>
              <a:ext uri="{FF2B5EF4-FFF2-40B4-BE49-F238E27FC236}">
                <a16:creationId xmlns:a16="http://schemas.microsoft.com/office/drawing/2014/main" id="{69531D4C-F1DC-B24F-8CBA-967C735A041D}"/>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7019125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ontent Placeholder 10">
            <a:extLst>
              <a:ext uri="{FF2B5EF4-FFF2-40B4-BE49-F238E27FC236}">
                <a16:creationId xmlns:a16="http://schemas.microsoft.com/office/drawing/2014/main" id="{B86C39CB-92E9-3846-ABE3-2F4E6C00AF1A}"/>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 name="Slide Number Placeholder 1">
            <a:extLst>
              <a:ext uri="{FF2B5EF4-FFF2-40B4-BE49-F238E27FC236}">
                <a16:creationId xmlns:a16="http://schemas.microsoft.com/office/drawing/2014/main" id="{65298041-B271-FB4A-9AEE-C38E45E1D561}"/>
              </a:ext>
            </a:extLst>
          </p:cNvPr>
          <p:cNvSpPr>
            <a:spLocks noGrp="1"/>
          </p:cNvSpPr>
          <p:nvPr>
            <p:ph type="sldNum" sz="quarter" idx="12"/>
          </p:nvPr>
        </p:nvSpPr>
        <p:spPr/>
        <p:txBody>
          <a:bodyPr/>
          <a:lstStyle/>
          <a:p>
            <a:fld id="{67C9959E-8E6B-B04C-9955-EA096F41CA7A}" type="slidenum">
              <a:rPr lang="en-GB" smtClean="0"/>
              <a:t>140</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214" name="Rectangle 3"/>
          <p:cNvSpPr>
            <a:spLocks noGrp="1" noChangeArrowheads="1"/>
          </p:cNvSpPr>
          <p:nvPr>
            <p:ph idx="4294967295"/>
          </p:nvPr>
        </p:nvSpPr>
        <p:spPr>
          <a:xfrm>
            <a:off x="0" y="1158875"/>
            <a:ext cx="7886700" cy="5018088"/>
          </a:xfrm>
        </p:spPr>
        <p:txBody>
          <a:bodyPr>
            <a:normAutofit/>
          </a:bodyPr>
          <a:lstStyle/>
          <a:p>
            <a:pPr eaLnBrk="1" hangingPunct="1"/>
            <a:r>
              <a:rPr lang="en-US" dirty="0"/>
              <a:t>Threats resolved</a:t>
            </a:r>
            <a:endParaRPr lang="en-US"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6" name="Oval 17"/>
          <p:cNvSpPr>
            <a:spLocks noChangeArrowheads="1"/>
          </p:cNvSpPr>
          <p:nvPr/>
        </p:nvSpPr>
        <p:spPr bwMode="auto">
          <a:xfrm>
            <a:off x="954121"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1376708" y="2850186"/>
            <a:ext cx="122341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269175" y="2859194"/>
            <a:ext cx="1210588"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9" name="Rectangle 97"/>
          <p:cNvSpPr>
            <a:spLocks noChangeArrowheads="1"/>
          </p:cNvSpPr>
          <p:nvPr/>
        </p:nvSpPr>
        <p:spPr bwMode="auto">
          <a:xfrm>
            <a:off x="2494530" y="285018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99" name="AutoShape 89"/>
          <p:cNvCxnSpPr>
            <a:cxnSpLocks noChangeShapeType="1"/>
            <a:stCxn id="102"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2"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03" name="AutoShape 89"/>
          <p:cNvCxnSpPr>
            <a:cxnSpLocks noChangeShapeType="1"/>
            <a:stCxn id="22537" idx="2"/>
            <a:endCxn id="106" idx="0"/>
          </p:cNvCxnSpPr>
          <p:nvPr/>
        </p:nvCxnSpPr>
        <p:spPr bwMode="auto">
          <a:xfrm rot="16200000" flipH="1">
            <a:off x="2981590" y="4755211"/>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91"/>
          <p:cNvCxnSpPr>
            <a:cxnSpLocks noChangeShapeType="1"/>
            <a:endCxn id="107"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6"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07"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01"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03" name="Straight Arrow Connector 202"/>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95" name="AutoShape 89"/>
          <p:cNvCxnSpPr>
            <a:cxnSpLocks noChangeShapeType="1"/>
            <a:stCxn id="96"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6"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08"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3"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Straight Arrow Connector 113"/>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6"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63" name="Rectangle 83"/>
          <p:cNvSpPr>
            <a:spLocks noChangeArrowheads="1"/>
          </p:cNvSpPr>
          <p:nvPr/>
        </p:nvSpPr>
        <p:spPr bwMode="auto">
          <a:xfrm>
            <a:off x="1764225"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64"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08"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79"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4" name="Text Box 75">
            <a:extLst>
              <a:ext uri="{FF2B5EF4-FFF2-40B4-BE49-F238E27FC236}">
                <a16:creationId xmlns:a16="http://schemas.microsoft.com/office/drawing/2014/main" id="{408DCC8D-7E94-BE40-B7EF-7531039F01A2}"/>
              </a:ext>
            </a:extLst>
          </p:cNvPr>
          <p:cNvSpPr txBox="1">
            <a:spLocks noChangeArrowheads="1"/>
          </p:cNvSpPr>
          <p:nvPr/>
        </p:nvSpPr>
        <p:spPr bwMode="auto">
          <a:xfrm>
            <a:off x="4314086" y="803632"/>
            <a:ext cx="599844"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grpSp>
        <p:nvGrpSpPr>
          <p:cNvPr id="109" name="Group 108">
            <a:extLst>
              <a:ext uri="{FF2B5EF4-FFF2-40B4-BE49-F238E27FC236}">
                <a16:creationId xmlns:a16="http://schemas.microsoft.com/office/drawing/2014/main" id="{B7E20E19-5042-9041-81FE-01BDD790D929}"/>
              </a:ext>
            </a:extLst>
          </p:cNvPr>
          <p:cNvGrpSpPr/>
          <p:nvPr/>
        </p:nvGrpSpPr>
        <p:grpSpPr>
          <a:xfrm>
            <a:off x="6125133" y="188057"/>
            <a:ext cx="2688818" cy="1950735"/>
            <a:chOff x="6181533" y="221558"/>
            <a:chExt cx="2688818" cy="1950735"/>
          </a:xfrm>
        </p:grpSpPr>
        <p:sp>
          <p:nvSpPr>
            <p:cNvPr id="110" name="Line 853">
              <a:extLst>
                <a:ext uri="{FF2B5EF4-FFF2-40B4-BE49-F238E27FC236}">
                  <a16:creationId xmlns:a16="http://schemas.microsoft.com/office/drawing/2014/main" id="{83B264C3-26B3-A04B-AAD8-97BF825DDDA7}"/>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11" name="Freeform 830">
              <a:extLst>
                <a:ext uri="{FF2B5EF4-FFF2-40B4-BE49-F238E27FC236}">
                  <a16:creationId xmlns:a16="http://schemas.microsoft.com/office/drawing/2014/main" id="{4DF3B16D-6F42-1B46-B840-93EEFDCAB00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15" name="Freeform 830">
              <a:extLst>
                <a:ext uri="{FF2B5EF4-FFF2-40B4-BE49-F238E27FC236}">
                  <a16:creationId xmlns:a16="http://schemas.microsoft.com/office/drawing/2014/main" id="{ADCAE71E-FA86-5B4D-A0D3-23F83A6D3E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17" name="Freeform 830">
              <a:extLst>
                <a:ext uri="{FF2B5EF4-FFF2-40B4-BE49-F238E27FC236}">
                  <a16:creationId xmlns:a16="http://schemas.microsoft.com/office/drawing/2014/main" id="{8262536B-27BA-1B44-9763-54B1A0A7AA97}"/>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6" name="Group 872">
              <a:extLst>
                <a:ext uri="{FF2B5EF4-FFF2-40B4-BE49-F238E27FC236}">
                  <a16:creationId xmlns:a16="http://schemas.microsoft.com/office/drawing/2014/main" id="{E4F1771D-3584-C043-9285-12F46EA12E2C}"/>
                </a:ext>
              </a:extLst>
            </p:cNvPr>
            <p:cNvGrpSpPr>
              <a:grpSpLocks noChangeAspect="1"/>
            </p:cNvGrpSpPr>
            <p:nvPr/>
          </p:nvGrpSpPr>
          <p:grpSpPr bwMode="auto">
            <a:xfrm>
              <a:off x="7141600" y="854344"/>
              <a:ext cx="651502" cy="416243"/>
              <a:chOff x="331" y="406"/>
              <a:chExt cx="288" cy="144"/>
            </a:xfrm>
          </p:grpSpPr>
          <p:sp>
            <p:nvSpPr>
              <p:cNvPr id="223" name="Rectangle 873">
                <a:extLst>
                  <a:ext uri="{FF2B5EF4-FFF2-40B4-BE49-F238E27FC236}">
                    <a16:creationId xmlns:a16="http://schemas.microsoft.com/office/drawing/2014/main" id="{8563A42A-B195-9B40-99F4-9C5EDC02666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24" name="Freeform 874">
                <a:extLst>
                  <a:ext uri="{FF2B5EF4-FFF2-40B4-BE49-F238E27FC236}">
                    <a16:creationId xmlns:a16="http://schemas.microsoft.com/office/drawing/2014/main" id="{0C2E080C-55E5-334E-9826-FB307EFE33E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Freeform 875">
                <a:extLst>
                  <a:ext uri="{FF2B5EF4-FFF2-40B4-BE49-F238E27FC236}">
                    <a16:creationId xmlns:a16="http://schemas.microsoft.com/office/drawing/2014/main" id="{95AFE8E4-4FFE-7143-8532-42A1DB9A86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Rectangle 876">
                <a:extLst>
                  <a:ext uri="{FF2B5EF4-FFF2-40B4-BE49-F238E27FC236}">
                    <a16:creationId xmlns:a16="http://schemas.microsoft.com/office/drawing/2014/main" id="{1D7AFDBC-835B-4B4F-8DF1-DE2323D0F8E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7" name="Group 872">
              <a:extLst>
                <a:ext uri="{FF2B5EF4-FFF2-40B4-BE49-F238E27FC236}">
                  <a16:creationId xmlns:a16="http://schemas.microsoft.com/office/drawing/2014/main" id="{70F15B4F-1E2B-FB43-803C-36B453B65690}"/>
                </a:ext>
              </a:extLst>
            </p:cNvPr>
            <p:cNvGrpSpPr>
              <a:grpSpLocks noChangeAspect="1"/>
            </p:cNvGrpSpPr>
            <p:nvPr/>
          </p:nvGrpSpPr>
          <p:grpSpPr bwMode="auto">
            <a:xfrm>
              <a:off x="7137848" y="579909"/>
              <a:ext cx="651502" cy="416243"/>
              <a:chOff x="331" y="406"/>
              <a:chExt cx="288" cy="144"/>
            </a:xfrm>
          </p:grpSpPr>
          <p:sp>
            <p:nvSpPr>
              <p:cNvPr id="219" name="Rectangle 873">
                <a:extLst>
                  <a:ext uri="{FF2B5EF4-FFF2-40B4-BE49-F238E27FC236}">
                    <a16:creationId xmlns:a16="http://schemas.microsoft.com/office/drawing/2014/main" id="{771CC129-7498-BA45-8021-B336C4AA780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20" name="Freeform 874">
                <a:extLst>
                  <a:ext uri="{FF2B5EF4-FFF2-40B4-BE49-F238E27FC236}">
                    <a16:creationId xmlns:a16="http://schemas.microsoft.com/office/drawing/2014/main" id="{FD5A1BED-63B2-394E-8564-7E2AED9AC70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Freeform 875">
                <a:extLst>
                  <a:ext uri="{FF2B5EF4-FFF2-40B4-BE49-F238E27FC236}">
                    <a16:creationId xmlns:a16="http://schemas.microsoft.com/office/drawing/2014/main" id="{639D02C8-DACC-8245-AB2E-762EC904A79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2" name="Rectangle 876">
                <a:extLst>
                  <a:ext uri="{FF2B5EF4-FFF2-40B4-BE49-F238E27FC236}">
                    <a16:creationId xmlns:a16="http://schemas.microsoft.com/office/drawing/2014/main" id="{E4EB9BD4-4B71-F84C-9046-F3F88F0D91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68" name="Freeform 830">
              <a:extLst>
                <a:ext uri="{FF2B5EF4-FFF2-40B4-BE49-F238E27FC236}">
                  <a16:creationId xmlns:a16="http://schemas.microsoft.com/office/drawing/2014/main" id="{B1EB0CDB-9E06-D343-9590-0BD227E33C2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9" name="Group 872">
              <a:extLst>
                <a:ext uri="{FF2B5EF4-FFF2-40B4-BE49-F238E27FC236}">
                  <a16:creationId xmlns:a16="http://schemas.microsoft.com/office/drawing/2014/main" id="{2D04B0E5-A24A-2746-AD95-B360B23EF17B}"/>
                </a:ext>
              </a:extLst>
            </p:cNvPr>
            <p:cNvGrpSpPr>
              <a:grpSpLocks noChangeAspect="1"/>
            </p:cNvGrpSpPr>
            <p:nvPr/>
          </p:nvGrpSpPr>
          <p:grpSpPr bwMode="auto">
            <a:xfrm>
              <a:off x="8119863" y="872355"/>
              <a:ext cx="651502" cy="416243"/>
              <a:chOff x="331" y="406"/>
              <a:chExt cx="288" cy="144"/>
            </a:xfrm>
          </p:grpSpPr>
          <p:sp>
            <p:nvSpPr>
              <p:cNvPr id="215" name="Rectangle 873">
                <a:extLst>
                  <a:ext uri="{FF2B5EF4-FFF2-40B4-BE49-F238E27FC236}">
                    <a16:creationId xmlns:a16="http://schemas.microsoft.com/office/drawing/2014/main" id="{B6DA5279-290A-7341-85C7-8D52DE289A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16" name="Freeform 874">
                <a:extLst>
                  <a:ext uri="{FF2B5EF4-FFF2-40B4-BE49-F238E27FC236}">
                    <a16:creationId xmlns:a16="http://schemas.microsoft.com/office/drawing/2014/main" id="{8FCA4631-6EA2-CE48-8A9D-B274C81C6E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7" name="Freeform 875">
                <a:extLst>
                  <a:ext uri="{FF2B5EF4-FFF2-40B4-BE49-F238E27FC236}">
                    <a16:creationId xmlns:a16="http://schemas.microsoft.com/office/drawing/2014/main" id="{313D8324-049F-FB40-8205-8745AF73728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8" name="Rectangle 876">
                <a:extLst>
                  <a:ext uri="{FF2B5EF4-FFF2-40B4-BE49-F238E27FC236}">
                    <a16:creationId xmlns:a16="http://schemas.microsoft.com/office/drawing/2014/main" id="{34C13193-AEC0-4949-A445-BC994125883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0" name="Group 872">
              <a:extLst>
                <a:ext uri="{FF2B5EF4-FFF2-40B4-BE49-F238E27FC236}">
                  <a16:creationId xmlns:a16="http://schemas.microsoft.com/office/drawing/2014/main" id="{9E2AF5D0-979E-344A-9BB5-698455BB1105}"/>
                </a:ext>
              </a:extLst>
            </p:cNvPr>
            <p:cNvGrpSpPr>
              <a:grpSpLocks noChangeAspect="1"/>
            </p:cNvGrpSpPr>
            <p:nvPr/>
          </p:nvGrpSpPr>
          <p:grpSpPr bwMode="auto">
            <a:xfrm>
              <a:off x="8116832" y="598923"/>
              <a:ext cx="651502" cy="416243"/>
              <a:chOff x="331" y="406"/>
              <a:chExt cx="288" cy="144"/>
            </a:xfrm>
          </p:grpSpPr>
          <p:sp>
            <p:nvSpPr>
              <p:cNvPr id="210" name="Rectangle 873">
                <a:extLst>
                  <a:ext uri="{FF2B5EF4-FFF2-40B4-BE49-F238E27FC236}">
                    <a16:creationId xmlns:a16="http://schemas.microsoft.com/office/drawing/2014/main" id="{4F6CB166-0F7C-BC49-957A-42257872993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11" name="Freeform 874">
                <a:extLst>
                  <a:ext uri="{FF2B5EF4-FFF2-40B4-BE49-F238E27FC236}">
                    <a16:creationId xmlns:a16="http://schemas.microsoft.com/office/drawing/2014/main" id="{DC4E483F-84FC-BA4A-8F9C-19F9989AD7D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35EFD624-410D-2E40-A01F-41EE218BEAA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B7F37D9B-DD25-D944-90FC-179A3C222F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1" name="Group 170">
              <a:extLst>
                <a:ext uri="{FF2B5EF4-FFF2-40B4-BE49-F238E27FC236}">
                  <a16:creationId xmlns:a16="http://schemas.microsoft.com/office/drawing/2014/main" id="{689CFDB9-4E95-6D4C-94E2-27C5F64D40D9}"/>
                </a:ext>
              </a:extLst>
            </p:cNvPr>
            <p:cNvGrpSpPr/>
            <p:nvPr/>
          </p:nvGrpSpPr>
          <p:grpSpPr>
            <a:xfrm>
              <a:off x="7127889" y="221558"/>
              <a:ext cx="1219200" cy="1278997"/>
              <a:chOff x="3017318" y="1024881"/>
              <a:chExt cx="1219200" cy="1278997"/>
            </a:xfrm>
          </p:grpSpPr>
          <p:grpSp>
            <p:nvGrpSpPr>
              <p:cNvPr id="172" name="Group 171">
                <a:extLst>
                  <a:ext uri="{FF2B5EF4-FFF2-40B4-BE49-F238E27FC236}">
                    <a16:creationId xmlns:a16="http://schemas.microsoft.com/office/drawing/2014/main" id="{6377EA28-814F-864A-BC49-CB21F38F5577}"/>
                  </a:ext>
                </a:extLst>
              </p:cNvPr>
              <p:cNvGrpSpPr/>
              <p:nvPr/>
            </p:nvGrpSpPr>
            <p:grpSpPr>
              <a:xfrm>
                <a:off x="3636432" y="1147233"/>
                <a:ext cx="88096" cy="1156645"/>
                <a:chOff x="3636432" y="1147233"/>
                <a:chExt cx="88096" cy="1156645"/>
              </a:xfrm>
            </p:grpSpPr>
            <p:sp>
              <p:nvSpPr>
                <p:cNvPr id="205" name="Oval 878">
                  <a:extLst>
                    <a:ext uri="{FF2B5EF4-FFF2-40B4-BE49-F238E27FC236}">
                      <a16:creationId xmlns:a16="http://schemas.microsoft.com/office/drawing/2014/main" id="{BBC800AC-BDEF-554F-8D98-5F130C5FA1E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06" name="Rectangle 880">
                  <a:extLst>
                    <a:ext uri="{FF2B5EF4-FFF2-40B4-BE49-F238E27FC236}">
                      <a16:creationId xmlns:a16="http://schemas.microsoft.com/office/drawing/2014/main" id="{4304F00F-1526-514A-98DE-515F6E4443B5}"/>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7" name="Line 881">
                  <a:extLst>
                    <a:ext uri="{FF2B5EF4-FFF2-40B4-BE49-F238E27FC236}">
                      <a16:creationId xmlns:a16="http://schemas.microsoft.com/office/drawing/2014/main" id="{F24CDDBE-EAA8-AA44-A926-784553E8E254}"/>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9" name="Line 882">
                  <a:extLst>
                    <a:ext uri="{FF2B5EF4-FFF2-40B4-BE49-F238E27FC236}">
                      <a16:creationId xmlns:a16="http://schemas.microsoft.com/office/drawing/2014/main" id="{CAECAB45-0E05-7847-9255-9E3CE89B995D}"/>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3" name="Group 883">
                <a:extLst>
                  <a:ext uri="{FF2B5EF4-FFF2-40B4-BE49-F238E27FC236}">
                    <a16:creationId xmlns:a16="http://schemas.microsoft.com/office/drawing/2014/main" id="{0072E263-3A34-9645-964D-50F16F9325C3}"/>
                  </a:ext>
                </a:extLst>
              </p:cNvPr>
              <p:cNvGrpSpPr>
                <a:grpSpLocks/>
              </p:cNvGrpSpPr>
              <p:nvPr/>
            </p:nvGrpSpPr>
            <p:grpSpPr bwMode="auto">
              <a:xfrm>
                <a:off x="3061519" y="1101851"/>
                <a:ext cx="42359" cy="293319"/>
                <a:chOff x="960" y="251"/>
                <a:chExt cx="23" cy="141"/>
              </a:xfrm>
            </p:grpSpPr>
            <p:sp>
              <p:nvSpPr>
                <p:cNvPr id="202" name="Line 884">
                  <a:extLst>
                    <a:ext uri="{FF2B5EF4-FFF2-40B4-BE49-F238E27FC236}">
                      <a16:creationId xmlns:a16="http://schemas.microsoft.com/office/drawing/2014/main" id="{D5FD7091-2ADE-2D4D-9FC2-C441077DB26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4" name="Oval 885">
                  <a:extLst>
                    <a:ext uri="{FF2B5EF4-FFF2-40B4-BE49-F238E27FC236}">
                      <a16:creationId xmlns:a16="http://schemas.microsoft.com/office/drawing/2014/main" id="{738010B9-2312-6444-91B4-7E4090A36DF8}"/>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4" name="Rectangle 886">
                <a:extLst>
                  <a:ext uri="{FF2B5EF4-FFF2-40B4-BE49-F238E27FC236}">
                    <a16:creationId xmlns:a16="http://schemas.microsoft.com/office/drawing/2014/main" id="{5BCD4F26-25BE-7A4C-9CB7-80BF2153D5BC}"/>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75" name="Freeform 887">
                <a:extLst>
                  <a:ext uri="{FF2B5EF4-FFF2-40B4-BE49-F238E27FC236}">
                    <a16:creationId xmlns:a16="http://schemas.microsoft.com/office/drawing/2014/main" id="{1DAB673E-5B0C-3847-9CC8-E5ED9D97420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6" name="Freeform 888">
                <a:extLst>
                  <a:ext uri="{FF2B5EF4-FFF2-40B4-BE49-F238E27FC236}">
                    <a16:creationId xmlns:a16="http://schemas.microsoft.com/office/drawing/2014/main" id="{C2F38922-A321-4C48-BB03-05C1F3C31544}"/>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7" name="Freeform 889">
                <a:extLst>
                  <a:ext uri="{FF2B5EF4-FFF2-40B4-BE49-F238E27FC236}">
                    <a16:creationId xmlns:a16="http://schemas.microsoft.com/office/drawing/2014/main" id="{5E3539C9-8C60-6642-A2D4-AF6A80D6F466}"/>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00" name="Freeform 890">
                <a:extLst>
                  <a:ext uri="{FF2B5EF4-FFF2-40B4-BE49-F238E27FC236}">
                    <a16:creationId xmlns:a16="http://schemas.microsoft.com/office/drawing/2014/main" id="{FC9BA8E5-A02E-F344-B639-56ACC7EFB2F7}"/>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27" name="Group 226">
            <a:extLst>
              <a:ext uri="{FF2B5EF4-FFF2-40B4-BE49-F238E27FC236}">
                <a16:creationId xmlns:a16="http://schemas.microsoft.com/office/drawing/2014/main" id="{440B9A6B-0444-C645-B3F8-EF5F4ADC1DB7}"/>
              </a:ext>
            </a:extLst>
          </p:cNvPr>
          <p:cNvGrpSpPr/>
          <p:nvPr/>
        </p:nvGrpSpPr>
        <p:grpSpPr>
          <a:xfrm>
            <a:off x="7454592" y="5507164"/>
            <a:ext cx="1492873" cy="686656"/>
            <a:chOff x="7218904" y="6068391"/>
            <a:chExt cx="1492873" cy="686656"/>
          </a:xfrm>
        </p:grpSpPr>
        <p:grpSp>
          <p:nvGrpSpPr>
            <p:cNvPr id="228" name="Group 872">
              <a:extLst>
                <a:ext uri="{FF2B5EF4-FFF2-40B4-BE49-F238E27FC236}">
                  <a16:creationId xmlns:a16="http://schemas.microsoft.com/office/drawing/2014/main" id="{E0FDBE82-A221-A442-9CFF-5283E92CE5DD}"/>
                </a:ext>
              </a:extLst>
            </p:cNvPr>
            <p:cNvGrpSpPr>
              <a:grpSpLocks noChangeAspect="1"/>
            </p:cNvGrpSpPr>
            <p:nvPr/>
          </p:nvGrpSpPr>
          <p:grpSpPr bwMode="auto">
            <a:xfrm>
              <a:off x="8054800" y="6338804"/>
              <a:ext cx="651502" cy="416243"/>
              <a:chOff x="331" y="406"/>
              <a:chExt cx="288" cy="144"/>
            </a:xfrm>
          </p:grpSpPr>
          <p:sp>
            <p:nvSpPr>
              <p:cNvPr id="244" name="Rectangle 873">
                <a:extLst>
                  <a:ext uri="{FF2B5EF4-FFF2-40B4-BE49-F238E27FC236}">
                    <a16:creationId xmlns:a16="http://schemas.microsoft.com/office/drawing/2014/main" id="{EFE920C9-4D7A-2344-BFCC-9E21B2908F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45" name="Freeform 874">
                <a:extLst>
                  <a:ext uri="{FF2B5EF4-FFF2-40B4-BE49-F238E27FC236}">
                    <a16:creationId xmlns:a16="http://schemas.microsoft.com/office/drawing/2014/main" id="{427A52AC-4952-9241-8F37-759566C41D5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Freeform 875">
                <a:extLst>
                  <a:ext uri="{FF2B5EF4-FFF2-40B4-BE49-F238E27FC236}">
                    <a16:creationId xmlns:a16="http://schemas.microsoft.com/office/drawing/2014/main" id="{3A247CDD-A37C-884A-90E4-E242E8A469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7" name="Rectangle 876">
                <a:extLst>
                  <a:ext uri="{FF2B5EF4-FFF2-40B4-BE49-F238E27FC236}">
                    <a16:creationId xmlns:a16="http://schemas.microsoft.com/office/drawing/2014/main" id="{0FF90D66-9601-5848-BDE4-28E2C624032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9" name="Group 872">
              <a:extLst>
                <a:ext uri="{FF2B5EF4-FFF2-40B4-BE49-F238E27FC236}">
                  <a16:creationId xmlns:a16="http://schemas.microsoft.com/office/drawing/2014/main" id="{5476C4D3-C464-A742-BA09-4DDAF65D6CC7}"/>
                </a:ext>
              </a:extLst>
            </p:cNvPr>
            <p:cNvGrpSpPr>
              <a:grpSpLocks noChangeAspect="1"/>
            </p:cNvGrpSpPr>
            <p:nvPr/>
          </p:nvGrpSpPr>
          <p:grpSpPr bwMode="auto">
            <a:xfrm>
              <a:off x="7218904" y="6335124"/>
              <a:ext cx="651502" cy="416243"/>
              <a:chOff x="331" y="406"/>
              <a:chExt cx="288" cy="144"/>
            </a:xfrm>
          </p:grpSpPr>
          <p:sp>
            <p:nvSpPr>
              <p:cNvPr id="240" name="Rectangle 873">
                <a:extLst>
                  <a:ext uri="{FF2B5EF4-FFF2-40B4-BE49-F238E27FC236}">
                    <a16:creationId xmlns:a16="http://schemas.microsoft.com/office/drawing/2014/main" id="{4E943477-4850-5F4B-8D03-90615BAC8B9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1" name="Freeform 874">
                <a:extLst>
                  <a:ext uri="{FF2B5EF4-FFF2-40B4-BE49-F238E27FC236}">
                    <a16:creationId xmlns:a16="http://schemas.microsoft.com/office/drawing/2014/main" id="{FC99D527-65FE-5F4A-9E67-71ED3A8E171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Freeform 875">
                <a:extLst>
                  <a:ext uri="{FF2B5EF4-FFF2-40B4-BE49-F238E27FC236}">
                    <a16:creationId xmlns:a16="http://schemas.microsoft.com/office/drawing/2014/main" id="{16B0C7E0-CB94-9444-AEEF-D73D63D6EC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3" name="Rectangle 876">
                <a:extLst>
                  <a:ext uri="{FF2B5EF4-FFF2-40B4-BE49-F238E27FC236}">
                    <a16:creationId xmlns:a16="http://schemas.microsoft.com/office/drawing/2014/main" id="{48466461-1D6E-224E-A86A-4AF33962B9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0" name="Group 872">
              <a:extLst>
                <a:ext uri="{FF2B5EF4-FFF2-40B4-BE49-F238E27FC236}">
                  <a16:creationId xmlns:a16="http://schemas.microsoft.com/office/drawing/2014/main" id="{4202647B-0D4E-D14C-9916-DA7E4450FDE4}"/>
                </a:ext>
              </a:extLst>
            </p:cNvPr>
            <p:cNvGrpSpPr>
              <a:grpSpLocks noChangeAspect="1"/>
            </p:cNvGrpSpPr>
            <p:nvPr/>
          </p:nvGrpSpPr>
          <p:grpSpPr bwMode="auto">
            <a:xfrm>
              <a:off x="8060275" y="6069116"/>
              <a:ext cx="651502" cy="416243"/>
              <a:chOff x="331" y="406"/>
              <a:chExt cx="288" cy="144"/>
            </a:xfrm>
          </p:grpSpPr>
          <p:sp>
            <p:nvSpPr>
              <p:cNvPr id="236" name="Rectangle 873">
                <a:extLst>
                  <a:ext uri="{FF2B5EF4-FFF2-40B4-BE49-F238E27FC236}">
                    <a16:creationId xmlns:a16="http://schemas.microsoft.com/office/drawing/2014/main" id="{F34A539E-F002-0B47-83AE-778979E15FF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7" name="Freeform 874">
                <a:extLst>
                  <a:ext uri="{FF2B5EF4-FFF2-40B4-BE49-F238E27FC236}">
                    <a16:creationId xmlns:a16="http://schemas.microsoft.com/office/drawing/2014/main" id="{81FAB2D0-BCF0-3B4D-9517-E6F93A7B22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Freeform 875">
                <a:extLst>
                  <a:ext uri="{FF2B5EF4-FFF2-40B4-BE49-F238E27FC236}">
                    <a16:creationId xmlns:a16="http://schemas.microsoft.com/office/drawing/2014/main" id="{C5F16B90-92DA-ED46-A38E-12E5BA36319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9" name="Rectangle 876">
                <a:extLst>
                  <a:ext uri="{FF2B5EF4-FFF2-40B4-BE49-F238E27FC236}">
                    <a16:creationId xmlns:a16="http://schemas.microsoft.com/office/drawing/2014/main" id="{CBE776D6-D1E0-3F4F-87A6-2198A3CF34C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1" name="Group 872">
              <a:extLst>
                <a:ext uri="{FF2B5EF4-FFF2-40B4-BE49-F238E27FC236}">
                  <a16:creationId xmlns:a16="http://schemas.microsoft.com/office/drawing/2014/main" id="{75882381-769D-ED4C-BDF4-6A4F2719D1F6}"/>
                </a:ext>
              </a:extLst>
            </p:cNvPr>
            <p:cNvGrpSpPr>
              <a:grpSpLocks noChangeAspect="1"/>
            </p:cNvGrpSpPr>
            <p:nvPr/>
          </p:nvGrpSpPr>
          <p:grpSpPr bwMode="auto">
            <a:xfrm>
              <a:off x="7221943" y="6068391"/>
              <a:ext cx="651502" cy="416243"/>
              <a:chOff x="331" y="406"/>
              <a:chExt cx="288" cy="144"/>
            </a:xfrm>
          </p:grpSpPr>
          <p:sp>
            <p:nvSpPr>
              <p:cNvPr id="232" name="Rectangle 873">
                <a:extLst>
                  <a:ext uri="{FF2B5EF4-FFF2-40B4-BE49-F238E27FC236}">
                    <a16:creationId xmlns:a16="http://schemas.microsoft.com/office/drawing/2014/main" id="{3424318B-2BFE-144B-A9FD-F76FB41332D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33" name="Freeform 874">
                <a:extLst>
                  <a:ext uri="{FF2B5EF4-FFF2-40B4-BE49-F238E27FC236}">
                    <a16:creationId xmlns:a16="http://schemas.microsoft.com/office/drawing/2014/main" id="{0127C58F-0CCC-7A4E-9094-409367ECF7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4" name="Freeform 875">
                <a:extLst>
                  <a:ext uri="{FF2B5EF4-FFF2-40B4-BE49-F238E27FC236}">
                    <a16:creationId xmlns:a16="http://schemas.microsoft.com/office/drawing/2014/main" id="{DAA76D80-0D88-0F4A-A445-6B76972B0B9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5" name="Rectangle 876">
                <a:extLst>
                  <a:ext uri="{FF2B5EF4-FFF2-40B4-BE49-F238E27FC236}">
                    <a16:creationId xmlns:a16="http://schemas.microsoft.com/office/drawing/2014/main" id="{784A6AE1-B23D-0541-B9EA-40647A74D1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34661605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4B6A5845-3ED0-DE48-AF49-EA156BA9985D}"/>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F18E4694-9D6F-0840-96D6-EF3C73B4605A}"/>
              </a:ext>
            </a:extLst>
          </p:cNvPr>
          <p:cNvSpPr>
            <a:spLocks noGrp="1"/>
          </p:cNvSpPr>
          <p:nvPr>
            <p:ph type="sldNum" sz="quarter" idx="12"/>
          </p:nvPr>
        </p:nvSpPr>
        <p:spPr/>
        <p:txBody>
          <a:bodyPr/>
          <a:lstStyle/>
          <a:p>
            <a:fld id="{67C9959E-8E6B-B04C-9955-EA096F41CA7A}" type="slidenum">
              <a:rPr lang="en-GB" smtClean="0"/>
              <a:t>141</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12" name="Rectangle 3"/>
          <p:cNvSpPr>
            <a:spLocks noGrp="1" noChangeArrowheads="1"/>
          </p:cNvSpPr>
          <p:nvPr>
            <p:ph idx="4294967295"/>
          </p:nvPr>
        </p:nvSpPr>
        <p:spPr>
          <a:xfrm>
            <a:off x="0" y="1158875"/>
            <a:ext cx="4125913" cy="1652588"/>
          </a:xfrm>
        </p:spPr>
        <p:txBody>
          <a:bodyPr>
            <a:normAutofit/>
          </a:bodyPr>
          <a:lstStyle/>
          <a:p>
            <a:pPr eaLnBrk="1" hangingPunct="1"/>
            <a:r>
              <a:rPr lang="en-US" sz="1900" dirty="0"/>
              <a:t>1</a:t>
            </a:r>
            <a:r>
              <a:rPr lang="en-US" sz="1900" baseline="30000" dirty="0"/>
              <a:t>st</a:t>
            </a:r>
            <a:r>
              <a:rPr lang="en-US" sz="1900" dirty="0"/>
              <a:t> threat has two resolvers:</a:t>
            </a:r>
          </a:p>
          <a:p>
            <a:pPr lvl="1" eaLnBrk="1" hangingPunct="1"/>
            <a:r>
              <a:rPr lang="en-US" sz="1900" dirty="0">
                <a:cs typeface="Times New Roman"/>
              </a:rPr>
              <a:t>An ordering constraint, and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cs typeface="Calibri"/>
              </a:rPr>
              <a:t>d</a:t>
            </a:r>
            <a:r>
              <a:rPr lang="en-US" sz="1900" dirty="0">
                <a:cs typeface="Times New Roman"/>
              </a:rPr>
              <a:t> </a:t>
            </a:r>
          </a:p>
          <a:p>
            <a:pPr eaLnBrk="1" hangingPunct="1"/>
            <a:r>
              <a:rPr lang="en-US" sz="1900" dirty="0">
                <a:cs typeface="Times New Roman"/>
              </a:rPr>
              <a:t>2</a:t>
            </a:r>
            <a:r>
              <a:rPr lang="en-US" sz="1900" baseline="30000" dirty="0">
                <a:cs typeface="Times New Roman"/>
              </a:rPr>
              <a:t>nd</a:t>
            </a:r>
            <a:r>
              <a:rPr lang="en-US" sz="1900" dirty="0">
                <a:cs typeface="Times New Roman"/>
              </a:rPr>
              <a:t> threat has three resolvers:</a:t>
            </a:r>
          </a:p>
          <a:p>
            <a:pPr lvl="1" eaLnBrk="1" hangingPunct="1"/>
            <a:r>
              <a:rPr lang="en-US" sz="1900" dirty="0">
                <a:cs typeface="Times New Roman"/>
              </a:rPr>
              <a:t>Two ordering constraints, and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cs typeface="Calibri"/>
              </a:rPr>
              <a:t>a</a:t>
            </a:r>
            <a:r>
              <a:rPr lang="en-US" sz="1900" dirty="0">
                <a:cs typeface="Times New Roman"/>
              </a:rPr>
              <a:t> </a:t>
            </a:r>
          </a:p>
          <a:p>
            <a:pPr eaLnBrk="1" hangingPunct="1"/>
            <a:r>
              <a:rPr lang="en-US" sz="1900" dirty="0">
                <a:cs typeface="Times New Roman"/>
              </a:rPr>
              <a:t>3</a:t>
            </a:r>
            <a:r>
              <a:rPr lang="en-US" sz="1900" baseline="30000" dirty="0">
                <a:cs typeface="Times New Roman"/>
              </a:rPr>
              <a:t>rd</a:t>
            </a:r>
            <a:r>
              <a:rPr lang="en-US" sz="1900" dirty="0">
                <a:cs typeface="Times New Roman"/>
              </a:rPr>
              <a:t> threat has one: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t>c</a:t>
            </a:r>
          </a:p>
          <a:p>
            <a:pPr lvl="1" eaLnBrk="1" hangingPunct="1"/>
            <a:endParaRPr lang="en-US" sz="1900"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3" name="Text Box 92"/>
          <p:cNvSpPr txBox="1">
            <a:spLocks noChangeArrowheads="1"/>
          </p:cNvSpPr>
          <p:nvPr/>
        </p:nvSpPr>
        <p:spPr bwMode="auto">
          <a:xfrm>
            <a:off x="5684808"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cxnSp>
        <p:nvCxnSpPr>
          <p:cNvPr id="105" name="AutoShape 103"/>
          <p:cNvCxnSpPr>
            <a:cxnSpLocks noChangeShapeType="1"/>
            <a:stCxn id="93" idx="2"/>
            <a:endCxn id="145" idx="1"/>
          </p:cNvCxnSpPr>
          <p:nvPr/>
        </p:nvCxnSpPr>
        <p:spPr bwMode="auto">
          <a:xfrm rot="16200000" flipH="1">
            <a:off x="6723367" y="3238526"/>
            <a:ext cx="540164" cy="1184752"/>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45" name="Oval 17"/>
          <p:cNvSpPr>
            <a:spLocks noChangeArrowheads="1"/>
          </p:cNvSpPr>
          <p:nvPr/>
        </p:nvSpPr>
        <p:spPr bwMode="auto">
          <a:xfrm>
            <a:off x="7572434" y="4087593"/>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1376708" y="2850186"/>
            <a:ext cx="122341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6353436" y="2850186"/>
            <a:ext cx="1187983"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x</a:t>
            </a:r>
            <a:r>
              <a:rPr lang="en-US" baseline="-25000" dirty="0">
                <a:ea typeface="Calibri"/>
                <a:cs typeface="Times New Roman" charset="0"/>
              </a:rPr>
              <a:t>4</a:t>
            </a:r>
            <a:r>
              <a:rPr lang="en-US" dirty="0">
                <a:ea typeface="Calibri"/>
                <a:cs typeface="Calibri"/>
              </a:rPr>
              <a:t>)=T</a:t>
            </a:r>
          </a:p>
        </p:txBody>
      </p:sp>
      <p:sp>
        <p:nvSpPr>
          <p:cNvPr id="156" name="Rectangle 97"/>
          <p:cNvSpPr>
            <a:spLocks noChangeArrowheads="1"/>
          </p:cNvSpPr>
          <p:nvPr/>
        </p:nvSpPr>
        <p:spPr bwMode="auto">
          <a:xfrm>
            <a:off x="269175" y="2859194"/>
            <a:ext cx="1210588"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7"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58" name="Text Box 77"/>
          <p:cNvSpPr txBox="1">
            <a:spLocks noChangeArrowheads="1"/>
          </p:cNvSpPr>
          <p:nvPr/>
        </p:nvSpPr>
        <p:spPr bwMode="auto">
          <a:xfrm>
            <a:off x="5281087" y="2850186"/>
            <a:ext cx="1102548"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2494530" y="285018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108" name="AutoShape 89"/>
          <p:cNvCxnSpPr>
            <a:cxnSpLocks noChangeShapeType="1"/>
            <a:stCxn id="109"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0" name="AutoShape 89"/>
          <p:cNvCxnSpPr>
            <a:cxnSpLocks noChangeShapeType="1"/>
            <a:stCxn id="111"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sp>
        <p:nvSpPr>
          <p:cNvPr id="136" name="Oval 17"/>
          <p:cNvSpPr>
            <a:spLocks noChangeArrowheads="1"/>
          </p:cNvSpPr>
          <p:nvPr/>
        </p:nvSpPr>
        <p:spPr bwMode="auto">
          <a:xfrm>
            <a:off x="1008658" y="4040846"/>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22537" idx="2"/>
            <a:endCxn id="115" idx="0"/>
          </p:cNvCxnSpPr>
          <p:nvPr/>
        </p:nvCxnSpPr>
        <p:spPr bwMode="auto">
          <a:xfrm rot="16200000" flipH="1">
            <a:off x="2981590" y="4755211"/>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14" name="AutoShape 91"/>
          <p:cNvCxnSpPr>
            <a:cxnSpLocks noChangeShapeType="1"/>
            <a:endCxn id="116"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5"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3"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6401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7"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cxnSp>
        <p:nvCxnSpPr>
          <p:cNvPr id="119"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Straight Arrow Connector 125"/>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3" name="AutoShape 103"/>
          <p:cNvCxnSpPr>
            <a:cxnSpLocks noChangeShapeType="1"/>
            <a:stCxn id="93" idx="2"/>
            <a:endCxn id="136" idx="6"/>
          </p:cNvCxnSpPr>
          <p:nvPr/>
        </p:nvCxnSpPr>
        <p:spPr bwMode="auto">
          <a:xfrm rot="5400000">
            <a:off x="3518828" y="1279251"/>
            <a:ext cx="600676" cy="5163815"/>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80" name="Rectangle 83"/>
          <p:cNvSpPr>
            <a:spLocks noChangeArrowheads="1"/>
          </p:cNvSpPr>
          <p:nvPr/>
        </p:nvSpPr>
        <p:spPr bwMode="auto">
          <a:xfrm>
            <a:off x="1764225"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81"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2" name="Rectangle 6"/>
          <p:cNvSpPr>
            <a:spLocks noChangeArrowheads="1"/>
          </p:cNvSpPr>
          <p:nvPr/>
        </p:nvSpPr>
        <p:spPr bwMode="auto">
          <a:xfrm>
            <a:off x="3153222" y="1461258"/>
            <a:ext cx="470936" cy="263122"/>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83" name="Oval 17"/>
          <p:cNvSpPr>
            <a:spLocks noChangeArrowheads="1"/>
          </p:cNvSpPr>
          <p:nvPr/>
        </p:nvSpPr>
        <p:spPr bwMode="auto">
          <a:xfrm>
            <a:off x="1944634" y="413018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84" name="AutoShape 103"/>
          <p:cNvCxnSpPr>
            <a:cxnSpLocks noChangeShapeType="1"/>
            <a:stCxn id="93" idx="2"/>
            <a:endCxn id="183" idx="6"/>
          </p:cNvCxnSpPr>
          <p:nvPr/>
        </p:nvCxnSpPr>
        <p:spPr bwMode="auto">
          <a:xfrm rot="5400000">
            <a:off x="3942145" y="1791910"/>
            <a:ext cx="690018" cy="4227839"/>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87" name="Rectangle 6"/>
          <p:cNvSpPr>
            <a:spLocks noChangeArrowheads="1"/>
          </p:cNvSpPr>
          <p:nvPr/>
        </p:nvSpPr>
        <p:spPr bwMode="auto">
          <a:xfrm>
            <a:off x="3348396" y="2080016"/>
            <a:ext cx="533656" cy="315110"/>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214" name="Rectangle 6"/>
          <p:cNvSpPr>
            <a:spLocks noChangeArrowheads="1"/>
          </p:cNvSpPr>
          <p:nvPr/>
        </p:nvSpPr>
        <p:spPr bwMode="auto">
          <a:xfrm>
            <a:off x="1983318" y="2444801"/>
            <a:ext cx="518890" cy="272059"/>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17" name="Text Box 75">
            <a:extLst>
              <a:ext uri="{FF2B5EF4-FFF2-40B4-BE49-F238E27FC236}">
                <a16:creationId xmlns:a16="http://schemas.microsoft.com/office/drawing/2014/main" id="{E785F0B6-30C7-D24B-A93D-4CEE1A30EC80}"/>
              </a:ext>
            </a:extLst>
          </p:cNvPr>
          <p:cNvSpPr txBox="1">
            <a:spLocks noChangeArrowheads="1"/>
          </p:cNvSpPr>
          <p:nvPr/>
        </p:nvSpPr>
        <p:spPr bwMode="auto">
          <a:xfrm>
            <a:off x="4314086" y="803632"/>
            <a:ext cx="599844"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8" name="AutoShape 89">
            <a:extLst>
              <a:ext uri="{FF2B5EF4-FFF2-40B4-BE49-F238E27FC236}">
                <a16:creationId xmlns:a16="http://schemas.microsoft.com/office/drawing/2014/main" id="{FCC8E9AA-63D9-0044-9B5B-A94B992E0870}"/>
              </a:ext>
            </a:extLst>
          </p:cNvPr>
          <p:cNvCxnSpPr>
            <a:cxnSpLocks noChangeShapeType="1"/>
            <a:stCxn id="107" idx="2"/>
            <a:endCxn id="93" idx="1"/>
          </p:cNvCxnSpPr>
          <p:nvPr/>
        </p:nvCxnSpPr>
        <p:spPr bwMode="auto">
          <a:xfrm rot="16200000" flipH="1">
            <a:off x="4460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4" name="TextBox 3">
            <a:extLst>
              <a:ext uri="{FF2B5EF4-FFF2-40B4-BE49-F238E27FC236}">
                <a16:creationId xmlns:a16="http://schemas.microsoft.com/office/drawing/2014/main" id="{7DF183CE-C14B-0745-BEB2-EA386959F3E6}"/>
              </a:ext>
            </a:extLst>
          </p:cNvPr>
          <p:cNvSpPr txBox="1"/>
          <p:nvPr/>
        </p:nvSpPr>
        <p:spPr>
          <a:xfrm>
            <a:off x="3669405" y="3760890"/>
            <a:ext cx="288862" cy="338554"/>
          </a:xfrm>
          <a:prstGeom prst="rect">
            <a:avLst/>
          </a:prstGeom>
          <a:noFill/>
        </p:spPr>
        <p:txBody>
          <a:bodyPr wrap="none" rtlCol="0">
            <a:spAutoFit/>
          </a:bodyPr>
          <a:lstStyle/>
          <a:p>
            <a:r>
              <a:rPr lang="en-US" sz="1600" i="1" dirty="0">
                <a:solidFill>
                  <a:srgbClr val="FFC000"/>
                </a:solidFill>
              </a:rPr>
              <a:t>1</a:t>
            </a:r>
          </a:p>
        </p:txBody>
      </p:sp>
      <p:sp>
        <p:nvSpPr>
          <p:cNvPr id="120" name="TextBox 119">
            <a:extLst>
              <a:ext uri="{FF2B5EF4-FFF2-40B4-BE49-F238E27FC236}">
                <a16:creationId xmlns:a16="http://schemas.microsoft.com/office/drawing/2014/main" id="{9D9959CA-7635-C34E-9378-FBBE58210D7C}"/>
              </a:ext>
            </a:extLst>
          </p:cNvPr>
          <p:cNvSpPr txBox="1"/>
          <p:nvPr/>
        </p:nvSpPr>
        <p:spPr>
          <a:xfrm>
            <a:off x="3890093" y="4115963"/>
            <a:ext cx="288862" cy="338554"/>
          </a:xfrm>
          <a:prstGeom prst="rect">
            <a:avLst/>
          </a:prstGeom>
          <a:noFill/>
        </p:spPr>
        <p:txBody>
          <a:bodyPr wrap="none" rtlCol="0">
            <a:spAutoFit/>
          </a:bodyPr>
          <a:lstStyle/>
          <a:p>
            <a:r>
              <a:rPr lang="en-US" sz="1600" i="1" dirty="0">
                <a:solidFill>
                  <a:srgbClr val="FFC000"/>
                </a:solidFill>
              </a:rPr>
              <a:t>2</a:t>
            </a:r>
          </a:p>
        </p:txBody>
      </p:sp>
      <p:sp>
        <p:nvSpPr>
          <p:cNvPr id="121" name="TextBox 120">
            <a:extLst>
              <a:ext uri="{FF2B5EF4-FFF2-40B4-BE49-F238E27FC236}">
                <a16:creationId xmlns:a16="http://schemas.microsoft.com/office/drawing/2014/main" id="{937EDC63-57A9-A046-AB75-53A461C07D89}"/>
              </a:ext>
            </a:extLst>
          </p:cNvPr>
          <p:cNvSpPr txBox="1"/>
          <p:nvPr/>
        </p:nvSpPr>
        <p:spPr>
          <a:xfrm>
            <a:off x="7123937" y="3591613"/>
            <a:ext cx="288862" cy="338554"/>
          </a:xfrm>
          <a:prstGeom prst="rect">
            <a:avLst/>
          </a:prstGeom>
          <a:noFill/>
        </p:spPr>
        <p:txBody>
          <a:bodyPr wrap="none" rtlCol="0">
            <a:spAutoFit/>
          </a:bodyPr>
          <a:lstStyle/>
          <a:p>
            <a:r>
              <a:rPr lang="en-US" sz="1600" i="1" dirty="0">
                <a:solidFill>
                  <a:srgbClr val="FFC000"/>
                </a:solidFill>
              </a:rPr>
              <a:t>3</a:t>
            </a:r>
          </a:p>
        </p:txBody>
      </p:sp>
      <p:grpSp>
        <p:nvGrpSpPr>
          <p:cNvPr id="122" name="Group 121">
            <a:extLst>
              <a:ext uri="{FF2B5EF4-FFF2-40B4-BE49-F238E27FC236}">
                <a16:creationId xmlns:a16="http://schemas.microsoft.com/office/drawing/2014/main" id="{DEBFBCE1-535C-5344-878B-220E4C90C427}"/>
              </a:ext>
            </a:extLst>
          </p:cNvPr>
          <p:cNvGrpSpPr/>
          <p:nvPr/>
        </p:nvGrpSpPr>
        <p:grpSpPr>
          <a:xfrm>
            <a:off x="6125133" y="188057"/>
            <a:ext cx="2688818" cy="1950735"/>
            <a:chOff x="6181533" y="221558"/>
            <a:chExt cx="2688818" cy="1950735"/>
          </a:xfrm>
        </p:grpSpPr>
        <p:sp>
          <p:nvSpPr>
            <p:cNvPr id="123" name="Line 853">
              <a:extLst>
                <a:ext uri="{FF2B5EF4-FFF2-40B4-BE49-F238E27FC236}">
                  <a16:creationId xmlns:a16="http://schemas.microsoft.com/office/drawing/2014/main" id="{7DB55343-600F-2E46-86CF-516D2B408EDD}"/>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9" name="Freeform 830">
              <a:extLst>
                <a:ext uri="{FF2B5EF4-FFF2-40B4-BE49-F238E27FC236}">
                  <a16:creationId xmlns:a16="http://schemas.microsoft.com/office/drawing/2014/main" id="{33103085-5EF6-4644-8004-0656FE8AD2E7}"/>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30" name="Freeform 830">
              <a:extLst>
                <a:ext uri="{FF2B5EF4-FFF2-40B4-BE49-F238E27FC236}">
                  <a16:creationId xmlns:a16="http://schemas.microsoft.com/office/drawing/2014/main" id="{5BF4B69B-E3D4-3F44-9B0B-EDC5BDC32DD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31" name="Freeform 830">
              <a:extLst>
                <a:ext uri="{FF2B5EF4-FFF2-40B4-BE49-F238E27FC236}">
                  <a16:creationId xmlns:a16="http://schemas.microsoft.com/office/drawing/2014/main" id="{B0F6F523-8265-B34B-8E5C-778898759031}"/>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85" name="Group 872">
              <a:extLst>
                <a:ext uri="{FF2B5EF4-FFF2-40B4-BE49-F238E27FC236}">
                  <a16:creationId xmlns:a16="http://schemas.microsoft.com/office/drawing/2014/main" id="{4B190CB7-5797-BF4F-A21C-59CE95C6D3B8}"/>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4709AC35-1F5A-2143-887C-696A91B82EF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4" name="Freeform 874">
                <a:extLst>
                  <a:ext uri="{FF2B5EF4-FFF2-40B4-BE49-F238E27FC236}">
                    <a16:creationId xmlns:a16="http://schemas.microsoft.com/office/drawing/2014/main" id="{ADB73E95-45D2-D04E-B8CE-FEBA019DFEF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88DF26AE-B307-DE42-950C-2A6F4818BA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C9A9EE83-F2EF-E241-984C-2B9470D74E9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86" name="Group 872">
              <a:extLst>
                <a:ext uri="{FF2B5EF4-FFF2-40B4-BE49-F238E27FC236}">
                  <a16:creationId xmlns:a16="http://schemas.microsoft.com/office/drawing/2014/main" id="{E8D13688-21FA-4743-8D5F-F478D5E50B52}"/>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ED8DC11F-6E63-A848-A14B-B28EE01E74C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0" name="Freeform 874">
                <a:extLst>
                  <a:ext uri="{FF2B5EF4-FFF2-40B4-BE49-F238E27FC236}">
                    <a16:creationId xmlns:a16="http://schemas.microsoft.com/office/drawing/2014/main" id="{68E10925-B128-EC43-A7AF-92DAEEE8BF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BB554883-D2BA-8A44-A80B-05DFCD56E83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9F28832C-E175-6642-846A-785F3F01F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89" name="Freeform 830">
              <a:extLst>
                <a:ext uri="{FF2B5EF4-FFF2-40B4-BE49-F238E27FC236}">
                  <a16:creationId xmlns:a16="http://schemas.microsoft.com/office/drawing/2014/main" id="{119A3B8D-E47A-2F42-96AE-CD259596E864}"/>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211" name="Group 872">
              <a:extLst>
                <a:ext uri="{FF2B5EF4-FFF2-40B4-BE49-F238E27FC236}">
                  <a16:creationId xmlns:a16="http://schemas.microsoft.com/office/drawing/2014/main" id="{AC27D148-5821-A341-B84C-17DEA5CC8744}"/>
                </a:ext>
              </a:extLst>
            </p:cNvPr>
            <p:cNvGrpSpPr>
              <a:grpSpLocks noChangeAspect="1"/>
            </p:cNvGrpSpPr>
            <p:nvPr/>
          </p:nvGrpSpPr>
          <p:grpSpPr bwMode="auto">
            <a:xfrm>
              <a:off x="8119863" y="872355"/>
              <a:ext cx="651502" cy="416243"/>
              <a:chOff x="331" y="406"/>
              <a:chExt cx="288" cy="144"/>
            </a:xfrm>
          </p:grpSpPr>
          <p:sp>
            <p:nvSpPr>
              <p:cNvPr id="235" name="Rectangle 873">
                <a:extLst>
                  <a:ext uri="{FF2B5EF4-FFF2-40B4-BE49-F238E27FC236}">
                    <a16:creationId xmlns:a16="http://schemas.microsoft.com/office/drawing/2014/main" id="{F518A8CB-4FDB-634C-84A0-9435603FE72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6" name="Freeform 874">
                <a:extLst>
                  <a:ext uri="{FF2B5EF4-FFF2-40B4-BE49-F238E27FC236}">
                    <a16:creationId xmlns:a16="http://schemas.microsoft.com/office/drawing/2014/main" id="{060C5610-0AFA-0D45-A95E-8D97D936250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3B8B1DF2-6BF4-B74C-BF5E-B6ADBA33B26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B4DE84C6-B29E-3D43-B197-565818EB8C1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2" name="Group 872">
              <a:extLst>
                <a:ext uri="{FF2B5EF4-FFF2-40B4-BE49-F238E27FC236}">
                  <a16:creationId xmlns:a16="http://schemas.microsoft.com/office/drawing/2014/main" id="{0CFD66C3-9FA4-0341-BB95-059CCCC38B99}"/>
                </a:ext>
              </a:extLst>
            </p:cNvPr>
            <p:cNvGrpSpPr>
              <a:grpSpLocks noChangeAspect="1"/>
            </p:cNvGrpSpPr>
            <p:nvPr/>
          </p:nvGrpSpPr>
          <p:grpSpPr bwMode="auto">
            <a:xfrm>
              <a:off x="8116832" y="598923"/>
              <a:ext cx="651502" cy="416243"/>
              <a:chOff x="331" y="406"/>
              <a:chExt cx="288" cy="144"/>
            </a:xfrm>
          </p:grpSpPr>
          <p:sp>
            <p:nvSpPr>
              <p:cNvPr id="231" name="Rectangle 873">
                <a:extLst>
                  <a:ext uri="{FF2B5EF4-FFF2-40B4-BE49-F238E27FC236}">
                    <a16:creationId xmlns:a16="http://schemas.microsoft.com/office/drawing/2014/main" id="{1367C0DB-6A9D-E149-A299-08590833147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32" name="Freeform 874">
                <a:extLst>
                  <a:ext uri="{FF2B5EF4-FFF2-40B4-BE49-F238E27FC236}">
                    <a16:creationId xmlns:a16="http://schemas.microsoft.com/office/drawing/2014/main" id="{14D6F16E-7343-324D-8A45-3D23C9953B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Freeform 875">
                <a:extLst>
                  <a:ext uri="{FF2B5EF4-FFF2-40B4-BE49-F238E27FC236}">
                    <a16:creationId xmlns:a16="http://schemas.microsoft.com/office/drawing/2014/main" id="{7BA6D0C7-C5B0-8B47-A26C-C0BD06617BC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4" name="Rectangle 876">
                <a:extLst>
                  <a:ext uri="{FF2B5EF4-FFF2-40B4-BE49-F238E27FC236}">
                    <a16:creationId xmlns:a16="http://schemas.microsoft.com/office/drawing/2014/main" id="{206DFA7A-DEDB-0440-9DAE-760184613F1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5" name="Group 214">
              <a:extLst>
                <a:ext uri="{FF2B5EF4-FFF2-40B4-BE49-F238E27FC236}">
                  <a16:creationId xmlns:a16="http://schemas.microsoft.com/office/drawing/2014/main" id="{168B573D-EA6B-3F43-A20A-5804B267DBD7}"/>
                </a:ext>
              </a:extLst>
            </p:cNvPr>
            <p:cNvGrpSpPr/>
            <p:nvPr/>
          </p:nvGrpSpPr>
          <p:grpSpPr>
            <a:xfrm>
              <a:off x="7127889" y="221558"/>
              <a:ext cx="1219200" cy="1278997"/>
              <a:chOff x="3017318" y="1024881"/>
              <a:chExt cx="1219200" cy="1278997"/>
            </a:xfrm>
          </p:grpSpPr>
          <p:grpSp>
            <p:nvGrpSpPr>
              <p:cNvPr id="218" name="Group 217">
                <a:extLst>
                  <a:ext uri="{FF2B5EF4-FFF2-40B4-BE49-F238E27FC236}">
                    <a16:creationId xmlns:a16="http://schemas.microsoft.com/office/drawing/2014/main" id="{CB0F0911-99E3-6C4A-BDC6-E0E412F5BEEB}"/>
                  </a:ext>
                </a:extLst>
              </p:cNvPr>
              <p:cNvGrpSpPr/>
              <p:nvPr/>
            </p:nvGrpSpPr>
            <p:grpSpPr>
              <a:xfrm>
                <a:off x="3636432" y="1147233"/>
                <a:ext cx="88096" cy="1156645"/>
                <a:chOff x="3636432" y="1147233"/>
                <a:chExt cx="88096" cy="1156645"/>
              </a:xfrm>
            </p:grpSpPr>
            <p:sp>
              <p:nvSpPr>
                <p:cNvPr id="227" name="Oval 878">
                  <a:extLst>
                    <a:ext uri="{FF2B5EF4-FFF2-40B4-BE49-F238E27FC236}">
                      <a16:creationId xmlns:a16="http://schemas.microsoft.com/office/drawing/2014/main" id="{FAF66D1B-FCDA-2846-9DED-B5CA16E3C1E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28" name="Rectangle 880">
                  <a:extLst>
                    <a:ext uri="{FF2B5EF4-FFF2-40B4-BE49-F238E27FC236}">
                      <a16:creationId xmlns:a16="http://schemas.microsoft.com/office/drawing/2014/main" id="{F25E0A32-F84A-AA48-B4EF-8DDA30994AAC}"/>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9" name="Line 881">
                  <a:extLst>
                    <a:ext uri="{FF2B5EF4-FFF2-40B4-BE49-F238E27FC236}">
                      <a16:creationId xmlns:a16="http://schemas.microsoft.com/office/drawing/2014/main" id="{271A8313-7DDE-674B-98F5-C36E4DBBC2A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30" name="Line 882">
                  <a:extLst>
                    <a:ext uri="{FF2B5EF4-FFF2-40B4-BE49-F238E27FC236}">
                      <a16:creationId xmlns:a16="http://schemas.microsoft.com/office/drawing/2014/main" id="{2032956E-CF34-7243-A9D0-4880B170993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219" name="Group 883">
                <a:extLst>
                  <a:ext uri="{FF2B5EF4-FFF2-40B4-BE49-F238E27FC236}">
                    <a16:creationId xmlns:a16="http://schemas.microsoft.com/office/drawing/2014/main" id="{9D2601BD-0C39-B54B-81D5-44E12154EC90}"/>
                  </a:ext>
                </a:extLst>
              </p:cNvPr>
              <p:cNvGrpSpPr>
                <a:grpSpLocks/>
              </p:cNvGrpSpPr>
              <p:nvPr/>
            </p:nvGrpSpPr>
            <p:grpSpPr bwMode="auto">
              <a:xfrm>
                <a:off x="3061519" y="1101851"/>
                <a:ext cx="42359" cy="293319"/>
                <a:chOff x="960" y="251"/>
                <a:chExt cx="23" cy="141"/>
              </a:xfrm>
            </p:grpSpPr>
            <p:sp>
              <p:nvSpPr>
                <p:cNvPr id="225" name="Line 884">
                  <a:extLst>
                    <a:ext uri="{FF2B5EF4-FFF2-40B4-BE49-F238E27FC236}">
                      <a16:creationId xmlns:a16="http://schemas.microsoft.com/office/drawing/2014/main" id="{9D2A35EB-7031-7C43-AE65-52C167D0DB1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6" name="Oval 885">
                  <a:extLst>
                    <a:ext uri="{FF2B5EF4-FFF2-40B4-BE49-F238E27FC236}">
                      <a16:creationId xmlns:a16="http://schemas.microsoft.com/office/drawing/2014/main" id="{80B993E6-C3D6-7C4F-B606-662B097EAB53}"/>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220" name="Rectangle 886">
                <a:extLst>
                  <a:ext uri="{FF2B5EF4-FFF2-40B4-BE49-F238E27FC236}">
                    <a16:creationId xmlns:a16="http://schemas.microsoft.com/office/drawing/2014/main" id="{BD011EB0-E41B-694D-9C9B-19BB0B3CF6F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221" name="Freeform 887">
                <a:extLst>
                  <a:ext uri="{FF2B5EF4-FFF2-40B4-BE49-F238E27FC236}">
                    <a16:creationId xmlns:a16="http://schemas.microsoft.com/office/drawing/2014/main" id="{A8E376BD-BF08-C34B-BB58-F5D49E00A82F}"/>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2" name="Freeform 888">
                <a:extLst>
                  <a:ext uri="{FF2B5EF4-FFF2-40B4-BE49-F238E27FC236}">
                    <a16:creationId xmlns:a16="http://schemas.microsoft.com/office/drawing/2014/main" id="{C855A56B-6AE1-5F4E-822E-B26398F3D91B}"/>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3" name="Freeform 889">
                <a:extLst>
                  <a:ext uri="{FF2B5EF4-FFF2-40B4-BE49-F238E27FC236}">
                    <a16:creationId xmlns:a16="http://schemas.microsoft.com/office/drawing/2014/main" id="{DF138816-BAA4-B244-94AF-F38BCF06CE5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4" name="Freeform 890">
                <a:extLst>
                  <a:ext uri="{FF2B5EF4-FFF2-40B4-BE49-F238E27FC236}">
                    <a16:creationId xmlns:a16="http://schemas.microsoft.com/office/drawing/2014/main" id="{DA22614D-9CF8-5C41-8DCA-2D0C454ACF69}"/>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B16CBC8A-2341-5043-9EB7-84662E5135CC}"/>
              </a:ext>
            </a:extLst>
          </p:cNvPr>
          <p:cNvGrpSpPr/>
          <p:nvPr/>
        </p:nvGrpSpPr>
        <p:grpSpPr>
          <a:xfrm>
            <a:off x="7454592" y="5507164"/>
            <a:ext cx="1492873" cy="686656"/>
            <a:chOff x="7218904" y="6068391"/>
            <a:chExt cx="1492873" cy="686656"/>
          </a:xfrm>
        </p:grpSpPr>
        <p:grpSp>
          <p:nvGrpSpPr>
            <p:cNvPr id="248" name="Group 872">
              <a:extLst>
                <a:ext uri="{FF2B5EF4-FFF2-40B4-BE49-F238E27FC236}">
                  <a16:creationId xmlns:a16="http://schemas.microsoft.com/office/drawing/2014/main" id="{B353753F-C796-BA44-9FD0-7FF4770C81E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B9174DA2-4B5B-5E4E-9F1E-DF71911B266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8602F535-82BE-BF49-922B-25CF30E133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D315BC13-5E94-FF4E-8FA6-1A5617CD1C6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FCAACEE3-8C14-394B-ADDE-3FB4C1D3956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9" name="Group 872">
              <a:extLst>
                <a:ext uri="{FF2B5EF4-FFF2-40B4-BE49-F238E27FC236}">
                  <a16:creationId xmlns:a16="http://schemas.microsoft.com/office/drawing/2014/main" id="{5EF01D36-5CC7-9A44-8E7C-3417B44A8D65}"/>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97FB60E2-3B21-7545-8C4D-E824512528C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91FB77B8-89D0-7B4A-BA5C-C3B38E8B31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52947472-3307-8548-8A07-748087117D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2F182441-5DD5-1040-854B-89B84D982FC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0" name="Group 872">
              <a:extLst>
                <a:ext uri="{FF2B5EF4-FFF2-40B4-BE49-F238E27FC236}">
                  <a16:creationId xmlns:a16="http://schemas.microsoft.com/office/drawing/2014/main" id="{BF4D1D95-C7C5-3C42-8828-174048D47F1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02EC005A-E571-B640-B0FC-24F2356BBA5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9F85F989-38F4-A64A-97F0-340F6A57A6F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A16E5A3C-C6B5-C349-8D2B-601CCF7730B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6F8A393A-7BEF-A049-81B3-391EB1F819B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1" name="Group 872">
              <a:extLst>
                <a:ext uri="{FF2B5EF4-FFF2-40B4-BE49-F238E27FC236}">
                  <a16:creationId xmlns:a16="http://schemas.microsoft.com/office/drawing/2014/main" id="{D42EB0AF-8172-9F4B-90F8-7C0CC215A011}"/>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8786CC16-D297-294F-990C-3091025D45E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53" name="Freeform 874">
                <a:extLst>
                  <a:ext uri="{FF2B5EF4-FFF2-40B4-BE49-F238E27FC236}">
                    <a16:creationId xmlns:a16="http://schemas.microsoft.com/office/drawing/2014/main" id="{87201308-BCA5-EE41-B2DA-E039A00D457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43140A1C-CB52-3C47-A171-9B6C240783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05D687A9-39DF-734D-9863-932D9A986D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29853961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ontent Placeholder 10">
            <a:extLst>
              <a:ext uri="{FF2B5EF4-FFF2-40B4-BE49-F238E27FC236}">
                <a16:creationId xmlns:a16="http://schemas.microsoft.com/office/drawing/2014/main" id="{7E22D183-499F-204E-865B-8D6AE9B8CAE8}"/>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179" name="Rectangle 83"/>
          <p:cNvSpPr>
            <a:spLocks noChangeArrowheads="1"/>
          </p:cNvSpPr>
          <p:nvPr/>
        </p:nvSpPr>
        <p:spPr bwMode="auto">
          <a:xfrm>
            <a:off x="1764225"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8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064EEDBC-8231-744E-9B9B-9892CC10DB73}"/>
              </a:ext>
            </a:extLst>
          </p:cNvPr>
          <p:cNvSpPr>
            <a:spLocks noGrp="1"/>
          </p:cNvSpPr>
          <p:nvPr>
            <p:ph type="sldNum" sz="quarter" idx="12"/>
          </p:nvPr>
        </p:nvSpPr>
        <p:spPr/>
        <p:txBody>
          <a:bodyPr/>
          <a:lstStyle/>
          <a:p>
            <a:fld id="{67C9959E-8E6B-B04C-9955-EA096F41CA7A}" type="slidenum">
              <a:rPr lang="en-GB" smtClean="0"/>
              <a:t>142</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224" name="Rectangle 3"/>
          <p:cNvSpPr>
            <a:spLocks noGrp="1" noChangeArrowheads="1"/>
          </p:cNvSpPr>
          <p:nvPr>
            <p:ph idx="4294967295"/>
          </p:nvPr>
        </p:nvSpPr>
        <p:spPr>
          <a:xfrm>
            <a:off x="0" y="1158875"/>
            <a:ext cx="4070350" cy="1627188"/>
          </a:xfrm>
        </p:spPr>
        <p:txBody>
          <a:bodyPr>
            <a:normAutofit/>
          </a:bodyPr>
          <a:lstStyle/>
          <a:p>
            <a:pPr eaLnBrk="1" hangingPunct="1"/>
            <a:r>
              <a:rPr lang="en-US" dirty="0"/>
              <a:t>Resolve the three threats using inequality constraints</a:t>
            </a:r>
            <a:endParaRPr lang="en-US"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3" name="Text Box 92"/>
          <p:cNvSpPr txBox="1">
            <a:spLocks noChangeArrowheads="1"/>
          </p:cNvSpPr>
          <p:nvPr/>
        </p:nvSpPr>
        <p:spPr bwMode="auto">
          <a:xfrm>
            <a:off x="5684808"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45" name="Oval 17"/>
          <p:cNvSpPr>
            <a:spLocks noChangeArrowheads="1"/>
          </p:cNvSpPr>
          <p:nvPr/>
        </p:nvSpPr>
        <p:spPr bwMode="auto">
          <a:xfrm>
            <a:off x="7572434" y="4087593"/>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1376708" y="2850186"/>
            <a:ext cx="122341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6353436" y="2850186"/>
            <a:ext cx="1187983"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x</a:t>
            </a:r>
            <a:r>
              <a:rPr lang="en-US" baseline="-25000" dirty="0">
                <a:ea typeface="Calibri"/>
                <a:cs typeface="Times New Roman" charset="0"/>
              </a:rPr>
              <a:t>4</a:t>
            </a:r>
            <a:r>
              <a:rPr lang="en-US" dirty="0">
                <a:ea typeface="Calibri"/>
                <a:cs typeface="Calibri"/>
              </a:rPr>
              <a:t>)=T</a:t>
            </a:r>
          </a:p>
        </p:txBody>
      </p:sp>
      <p:sp>
        <p:nvSpPr>
          <p:cNvPr id="156" name="Rectangle 97"/>
          <p:cNvSpPr>
            <a:spLocks noChangeArrowheads="1"/>
          </p:cNvSpPr>
          <p:nvPr/>
        </p:nvSpPr>
        <p:spPr bwMode="auto">
          <a:xfrm>
            <a:off x="269175" y="2859194"/>
            <a:ext cx="1210588"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7"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58" name="Text Box 77"/>
          <p:cNvSpPr txBox="1">
            <a:spLocks noChangeArrowheads="1"/>
          </p:cNvSpPr>
          <p:nvPr/>
        </p:nvSpPr>
        <p:spPr bwMode="auto">
          <a:xfrm>
            <a:off x="5281087" y="2850186"/>
            <a:ext cx="1102548"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2494530" y="285018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108" name="AutoShape 89"/>
          <p:cNvCxnSpPr>
            <a:cxnSpLocks noChangeShapeType="1"/>
            <a:stCxn id="109"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0" name="AutoShape 89"/>
          <p:cNvCxnSpPr>
            <a:cxnSpLocks noChangeShapeType="1"/>
            <a:stCxn id="111"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sp>
        <p:nvSpPr>
          <p:cNvPr id="136" name="Oval 17"/>
          <p:cNvSpPr>
            <a:spLocks noChangeArrowheads="1"/>
          </p:cNvSpPr>
          <p:nvPr/>
        </p:nvSpPr>
        <p:spPr bwMode="auto">
          <a:xfrm>
            <a:off x="1008658" y="4040846"/>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4" name="AutoShape 91"/>
          <p:cNvCxnSpPr>
            <a:cxnSpLocks noChangeShapeType="1"/>
            <a:endCxn id="116"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5"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3"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6401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Straight Arrow Connector 123"/>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6" name="Text Box 75"/>
          <p:cNvSpPr txBox="1">
            <a:spLocks noChangeArrowheads="1"/>
          </p:cNvSpPr>
          <p:nvPr/>
        </p:nvSpPr>
        <p:spPr bwMode="auto">
          <a:xfrm>
            <a:off x="5061740" y="803632"/>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223"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29" name="Text Box 75"/>
          <p:cNvSpPr txBox="1">
            <a:spLocks noChangeArrowheads="1"/>
          </p:cNvSpPr>
          <p:nvPr/>
        </p:nvSpPr>
        <p:spPr bwMode="auto">
          <a:xfrm>
            <a:off x="4314086" y="803632"/>
            <a:ext cx="599844"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7" name="AutoShape 89">
            <a:extLst>
              <a:ext uri="{FF2B5EF4-FFF2-40B4-BE49-F238E27FC236}">
                <a16:creationId xmlns:a16="http://schemas.microsoft.com/office/drawing/2014/main" id="{FF529517-7587-1548-B7BC-96A3639205E6}"/>
              </a:ext>
            </a:extLst>
          </p:cNvPr>
          <p:cNvCxnSpPr>
            <a:cxnSpLocks noChangeShapeType="1"/>
          </p:cNvCxnSpPr>
          <p:nvPr/>
        </p:nvCxnSpPr>
        <p:spPr bwMode="auto">
          <a:xfrm rot="16200000" flipH="1">
            <a:off x="4460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grpSp>
        <p:nvGrpSpPr>
          <p:cNvPr id="118" name="Group 117">
            <a:extLst>
              <a:ext uri="{FF2B5EF4-FFF2-40B4-BE49-F238E27FC236}">
                <a16:creationId xmlns:a16="http://schemas.microsoft.com/office/drawing/2014/main" id="{E8C4ACE9-E9C4-984B-AC68-E8D291F214D0}"/>
              </a:ext>
            </a:extLst>
          </p:cNvPr>
          <p:cNvGrpSpPr/>
          <p:nvPr/>
        </p:nvGrpSpPr>
        <p:grpSpPr>
          <a:xfrm>
            <a:off x="6125133" y="188057"/>
            <a:ext cx="2688818" cy="1950735"/>
            <a:chOff x="6181533" y="221558"/>
            <a:chExt cx="2688818" cy="1950735"/>
          </a:xfrm>
        </p:grpSpPr>
        <p:sp>
          <p:nvSpPr>
            <p:cNvPr id="119" name="Line 853">
              <a:extLst>
                <a:ext uri="{FF2B5EF4-FFF2-40B4-BE49-F238E27FC236}">
                  <a16:creationId xmlns:a16="http://schemas.microsoft.com/office/drawing/2014/main" id="{9268651F-D14B-C548-A1B4-DF74CC22544A}"/>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0" name="Freeform 830">
              <a:extLst>
                <a:ext uri="{FF2B5EF4-FFF2-40B4-BE49-F238E27FC236}">
                  <a16:creationId xmlns:a16="http://schemas.microsoft.com/office/drawing/2014/main" id="{783A8107-AC33-B642-AD7C-C575FFFCD1A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21" name="Freeform 830">
              <a:extLst>
                <a:ext uri="{FF2B5EF4-FFF2-40B4-BE49-F238E27FC236}">
                  <a16:creationId xmlns:a16="http://schemas.microsoft.com/office/drawing/2014/main" id="{EC48782A-3CED-5A40-B057-430E138632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26" name="Freeform 830">
              <a:extLst>
                <a:ext uri="{FF2B5EF4-FFF2-40B4-BE49-F238E27FC236}">
                  <a16:creationId xmlns:a16="http://schemas.microsoft.com/office/drawing/2014/main" id="{DF691927-D698-F142-995A-E8982A965B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76" name="Group 872">
              <a:extLst>
                <a:ext uri="{FF2B5EF4-FFF2-40B4-BE49-F238E27FC236}">
                  <a16:creationId xmlns:a16="http://schemas.microsoft.com/office/drawing/2014/main" id="{164C5776-AEC9-9845-8C6F-C3A75EE4C18B}"/>
                </a:ext>
              </a:extLst>
            </p:cNvPr>
            <p:cNvGrpSpPr>
              <a:grpSpLocks noChangeAspect="1"/>
            </p:cNvGrpSpPr>
            <p:nvPr/>
          </p:nvGrpSpPr>
          <p:grpSpPr bwMode="auto">
            <a:xfrm>
              <a:off x="7141600" y="854344"/>
              <a:ext cx="651502" cy="416243"/>
              <a:chOff x="331" y="406"/>
              <a:chExt cx="288" cy="144"/>
            </a:xfrm>
          </p:grpSpPr>
          <p:sp>
            <p:nvSpPr>
              <p:cNvPr id="237" name="Rectangle 873">
                <a:extLst>
                  <a:ext uri="{FF2B5EF4-FFF2-40B4-BE49-F238E27FC236}">
                    <a16:creationId xmlns:a16="http://schemas.microsoft.com/office/drawing/2014/main" id="{95EE2FA2-FCBD-DC47-9EB8-B8DD55F3B2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38" name="Freeform 874">
                <a:extLst>
                  <a:ext uri="{FF2B5EF4-FFF2-40B4-BE49-F238E27FC236}">
                    <a16:creationId xmlns:a16="http://schemas.microsoft.com/office/drawing/2014/main" id="{5C6168D9-46C3-F34C-BE65-9AB5D34B842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9" name="Freeform 875">
                <a:extLst>
                  <a:ext uri="{FF2B5EF4-FFF2-40B4-BE49-F238E27FC236}">
                    <a16:creationId xmlns:a16="http://schemas.microsoft.com/office/drawing/2014/main" id="{5E69CF9F-E13A-C042-B7EA-9B62A561570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0" name="Rectangle 876">
                <a:extLst>
                  <a:ext uri="{FF2B5EF4-FFF2-40B4-BE49-F238E27FC236}">
                    <a16:creationId xmlns:a16="http://schemas.microsoft.com/office/drawing/2014/main" id="{EF00E8CF-4D87-8149-B431-2BD6712E49B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7" name="Group 872">
              <a:extLst>
                <a:ext uri="{FF2B5EF4-FFF2-40B4-BE49-F238E27FC236}">
                  <a16:creationId xmlns:a16="http://schemas.microsoft.com/office/drawing/2014/main" id="{E6818F12-B27E-454C-9EC0-76207BEBE279}"/>
                </a:ext>
              </a:extLst>
            </p:cNvPr>
            <p:cNvGrpSpPr>
              <a:grpSpLocks noChangeAspect="1"/>
            </p:cNvGrpSpPr>
            <p:nvPr/>
          </p:nvGrpSpPr>
          <p:grpSpPr bwMode="auto">
            <a:xfrm>
              <a:off x="7137848" y="579909"/>
              <a:ext cx="651502" cy="416243"/>
              <a:chOff x="331" y="406"/>
              <a:chExt cx="288" cy="144"/>
            </a:xfrm>
          </p:grpSpPr>
          <p:sp>
            <p:nvSpPr>
              <p:cNvPr id="233" name="Rectangle 873">
                <a:extLst>
                  <a:ext uri="{FF2B5EF4-FFF2-40B4-BE49-F238E27FC236}">
                    <a16:creationId xmlns:a16="http://schemas.microsoft.com/office/drawing/2014/main" id="{528C9BAA-4552-0F4F-873D-38977E487EF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34" name="Freeform 874">
                <a:extLst>
                  <a:ext uri="{FF2B5EF4-FFF2-40B4-BE49-F238E27FC236}">
                    <a16:creationId xmlns:a16="http://schemas.microsoft.com/office/drawing/2014/main" id="{47CBD0F7-8762-884F-9F6D-066930371B2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5" name="Freeform 875">
                <a:extLst>
                  <a:ext uri="{FF2B5EF4-FFF2-40B4-BE49-F238E27FC236}">
                    <a16:creationId xmlns:a16="http://schemas.microsoft.com/office/drawing/2014/main" id="{452A5506-C437-8842-A223-2DD2A9B5E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6" name="Rectangle 876">
                <a:extLst>
                  <a:ext uri="{FF2B5EF4-FFF2-40B4-BE49-F238E27FC236}">
                    <a16:creationId xmlns:a16="http://schemas.microsoft.com/office/drawing/2014/main" id="{3E1E63BF-2B17-B34D-B327-50AC07A5C4E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78" name="Freeform 830">
              <a:extLst>
                <a:ext uri="{FF2B5EF4-FFF2-40B4-BE49-F238E27FC236}">
                  <a16:creationId xmlns:a16="http://schemas.microsoft.com/office/drawing/2014/main" id="{A1FC1220-81F0-1B41-8421-B37BB731EA25}"/>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81" name="Group 872">
              <a:extLst>
                <a:ext uri="{FF2B5EF4-FFF2-40B4-BE49-F238E27FC236}">
                  <a16:creationId xmlns:a16="http://schemas.microsoft.com/office/drawing/2014/main" id="{55181B31-0A84-2348-94CD-5AFD7CDA1152}"/>
                </a:ext>
              </a:extLst>
            </p:cNvPr>
            <p:cNvGrpSpPr>
              <a:grpSpLocks noChangeAspect="1"/>
            </p:cNvGrpSpPr>
            <p:nvPr/>
          </p:nvGrpSpPr>
          <p:grpSpPr bwMode="auto">
            <a:xfrm>
              <a:off x="8119863" y="872355"/>
              <a:ext cx="651502" cy="416243"/>
              <a:chOff x="331" y="406"/>
              <a:chExt cx="288" cy="144"/>
            </a:xfrm>
          </p:grpSpPr>
          <p:sp>
            <p:nvSpPr>
              <p:cNvPr id="228" name="Rectangle 873">
                <a:extLst>
                  <a:ext uri="{FF2B5EF4-FFF2-40B4-BE49-F238E27FC236}">
                    <a16:creationId xmlns:a16="http://schemas.microsoft.com/office/drawing/2014/main" id="{5C543074-936B-C44B-B386-CEE18BD395A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0" name="Freeform 874">
                <a:extLst>
                  <a:ext uri="{FF2B5EF4-FFF2-40B4-BE49-F238E27FC236}">
                    <a16:creationId xmlns:a16="http://schemas.microsoft.com/office/drawing/2014/main" id="{DF1E10E3-B5D0-2747-A6FD-A59D2A606B0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1" name="Freeform 875">
                <a:extLst>
                  <a:ext uri="{FF2B5EF4-FFF2-40B4-BE49-F238E27FC236}">
                    <a16:creationId xmlns:a16="http://schemas.microsoft.com/office/drawing/2014/main" id="{34830E12-2050-0742-AF4F-D89968DD17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Rectangle 876">
                <a:extLst>
                  <a:ext uri="{FF2B5EF4-FFF2-40B4-BE49-F238E27FC236}">
                    <a16:creationId xmlns:a16="http://schemas.microsoft.com/office/drawing/2014/main" id="{75B487F7-A437-FA46-B038-6D82AF694C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82" name="Group 872">
              <a:extLst>
                <a:ext uri="{FF2B5EF4-FFF2-40B4-BE49-F238E27FC236}">
                  <a16:creationId xmlns:a16="http://schemas.microsoft.com/office/drawing/2014/main" id="{904197DA-AFEC-A648-B8CF-93E7B4B4E9FF}"/>
                </a:ext>
              </a:extLst>
            </p:cNvPr>
            <p:cNvGrpSpPr>
              <a:grpSpLocks noChangeAspect="1"/>
            </p:cNvGrpSpPr>
            <p:nvPr/>
          </p:nvGrpSpPr>
          <p:grpSpPr bwMode="auto">
            <a:xfrm>
              <a:off x="8116832" y="598923"/>
              <a:ext cx="651502" cy="416243"/>
              <a:chOff x="331" y="406"/>
              <a:chExt cx="288" cy="144"/>
            </a:xfrm>
          </p:grpSpPr>
          <p:sp>
            <p:nvSpPr>
              <p:cNvPr id="222" name="Rectangle 873">
                <a:extLst>
                  <a:ext uri="{FF2B5EF4-FFF2-40B4-BE49-F238E27FC236}">
                    <a16:creationId xmlns:a16="http://schemas.microsoft.com/office/drawing/2014/main" id="{C74EB28A-445B-0F4A-B349-A22A8D8A4C5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25" name="Freeform 874">
                <a:extLst>
                  <a:ext uri="{FF2B5EF4-FFF2-40B4-BE49-F238E27FC236}">
                    <a16:creationId xmlns:a16="http://schemas.microsoft.com/office/drawing/2014/main" id="{9D305FE0-B9E7-5842-AF06-15166BD9E2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Freeform 875">
                <a:extLst>
                  <a:ext uri="{FF2B5EF4-FFF2-40B4-BE49-F238E27FC236}">
                    <a16:creationId xmlns:a16="http://schemas.microsoft.com/office/drawing/2014/main" id="{A71A7671-F8EF-AC40-8F39-3507C0A9A43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7" name="Rectangle 876">
                <a:extLst>
                  <a:ext uri="{FF2B5EF4-FFF2-40B4-BE49-F238E27FC236}">
                    <a16:creationId xmlns:a16="http://schemas.microsoft.com/office/drawing/2014/main" id="{569B0C0F-42ED-964D-9DE1-5960DE9052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84" name="Group 183">
              <a:extLst>
                <a:ext uri="{FF2B5EF4-FFF2-40B4-BE49-F238E27FC236}">
                  <a16:creationId xmlns:a16="http://schemas.microsoft.com/office/drawing/2014/main" id="{1F668D6E-B206-A540-BB14-F3AF005CD3C2}"/>
                </a:ext>
              </a:extLst>
            </p:cNvPr>
            <p:cNvGrpSpPr/>
            <p:nvPr/>
          </p:nvGrpSpPr>
          <p:grpSpPr>
            <a:xfrm>
              <a:off x="7127889" y="221558"/>
              <a:ext cx="1219200" cy="1278997"/>
              <a:chOff x="3017318" y="1024881"/>
              <a:chExt cx="1219200" cy="1278997"/>
            </a:xfrm>
          </p:grpSpPr>
          <p:grpSp>
            <p:nvGrpSpPr>
              <p:cNvPr id="185" name="Group 184">
                <a:extLst>
                  <a:ext uri="{FF2B5EF4-FFF2-40B4-BE49-F238E27FC236}">
                    <a16:creationId xmlns:a16="http://schemas.microsoft.com/office/drawing/2014/main" id="{22ADDC7D-954C-234A-A592-6B09033EA7D7}"/>
                  </a:ext>
                </a:extLst>
              </p:cNvPr>
              <p:cNvGrpSpPr/>
              <p:nvPr/>
            </p:nvGrpSpPr>
            <p:grpSpPr>
              <a:xfrm>
                <a:off x="3636432" y="1147233"/>
                <a:ext cx="88096" cy="1156645"/>
                <a:chOff x="3636432" y="1147233"/>
                <a:chExt cx="88096" cy="1156645"/>
              </a:xfrm>
            </p:grpSpPr>
            <p:sp>
              <p:nvSpPr>
                <p:cNvPr id="218" name="Oval 878">
                  <a:extLst>
                    <a:ext uri="{FF2B5EF4-FFF2-40B4-BE49-F238E27FC236}">
                      <a16:creationId xmlns:a16="http://schemas.microsoft.com/office/drawing/2014/main" id="{88EF9612-8A40-8F49-9BF0-8A655C5D725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19" name="Rectangle 880">
                  <a:extLst>
                    <a:ext uri="{FF2B5EF4-FFF2-40B4-BE49-F238E27FC236}">
                      <a16:creationId xmlns:a16="http://schemas.microsoft.com/office/drawing/2014/main" id="{F4F90F56-D128-C847-8005-770FA142B06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0" name="Line 881">
                  <a:extLst>
                    <a:ext uri="{FF2B5EF4-FFF2-40B4-BE49-F238E27FC236}">
                      <a16:creationId xmlns:a16="http://schemas.microsoft.com/office/drawing/2014/main" id="{F0E1CA67-B687-DA40-BC52-323FD56670D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1" name="Line 882">
                  <a:extLst>
                    <a:ext uri="{FF2B5EF4-FFF2-40B4-BE49-F238E27FC236}">
                      <a16:creationId xmlns:a16="http://schemas.microsoft.com/office/drawing/2014/main" id="{C0B38A55-26B7-9A4A-A37A-9F812C3ED7AB}"/>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87" name="Group 883">
                <a:extLst>
                  <a:ext uri="{FF2B5EF4-FFF2-40B4-BE49-F238E27FC236}">
                    <a16:creationId xmlns:a16="http://schemas.microsoft.com/office/drawing/2014/main" id="{5BD33D6A-BCA2-4F49-9FF8-12A88761BD46}"/>
                  </a:ext>
                </a:extLst>
              </p:cNvPr>
              <p:cNvGrpSpPr>
                <a:grpSpLocks/>
              </p:cNvGrpSpPr>
              <p:nvPr/>
            </p:nvGrpSpPr>
            <p:grpSpPr bwMode="auto">
              <a:xfrm>
                <a:off x="3061519" y="1101851"/>
                <a:ext cx="42359" cy="293319"/>
                <a:chOff x="960" y="251"/>
                <a:chExt cx="23" cy="141"/>
              </a:xfrm>
            </p:grpSpPr>
            <p:sp>
              <p:nvSpPr>
                <p:cNvPr id="214" name="Line 884">
                  <a:extLst>
                    <a:ext uri="{FF2B5EF4-FFF2-40B4-BE49-F238E27FC236}">
                      <a16:creationId xmlns:a16="http://schemas.microsoft.com/office/drawing/2014/main" id="{485ABCA5-6A37-3649-B34C-F4CD5F06103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15" name="Oval 885">
                  <a:extLst>
                    <a:ext uri="{FF2B5EF4-FFF2-40B4-BE49-F238E27FC236}">
                      <a16:creationId xmlns:a16="http://schemas.microsoft.com/office/drawing/2014/main" id="{B67D48BA-6353-9B41-80EB-870DA1FCFCC2}"/>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88" name="Rectangle 886">
                <a:extLst>
                  <a:ext uri="{FF2B5EF4-FFF2-40B4-BE49-F238E27FC236}">
                    <a16:creationId xmlns:a16="http://schemas.microsoft.com/office/drawing/2014/main" id="{1A63A211-6172-B64B-8551-E6AA6CE6CFF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9" name="Freeform 887">
                <a:extLst>
                  <a:ext uri="{FF2B5EF4-FFF2-40B4-BE49-F238E27FC236}">
                    <a16:creationId xmlns:a16="http://schemas.microsoft.com/office/drawing/2014/main" id="{64C1AFA5-B3D3-D948-B35F-B41CB9704277}"/>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0" name="Freeform 888">
                <a:extLst>
                  <a:ext uri="{FF2B5EF4-FFF2-40B4-BE49-F238E27FC236}">
                    <a16:creationId xmlns:a16="http://schemas.microsoft.com/office/drawing/2014/main" id="{416AE99A-AF0B-6740-A840-F510BD395132}"/>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1" name="Freeform 889">
                <a:extLst>
                  <a:ext uri="{FF2B5EF4-FFF2-40B4-BE49-F238E27FC236}">
                    <a16:creationId xmlns:a16="http://schemas.microsoft.com/office/drawing/2014/main" id="{8E0E991C-DF07-D74E-9B90-553A2410370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2" name="Freeform 890">
                <a:extLst>
                  <a:ext uri="{FF2B5EF4-FFF2-40B4-BE49-F238E27FC236}">
                    <a16:creationId xmlns:a16="http://schemas.microsoft.com/office/drawing/2014/main" id="{C37748BA-4C73-2145-B425-817B3C6CC22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1" name="Group 240">
            <a:extLst>
              <a:ext uri="{FF2B5EF4-FFF2-40B4-BE49-F238E27FC236}">
                <a16:creationId xmlns:a16="http://schemas.microsoft.com/office/drawing/2014/main" id="{A8E49B16-79DB-1748-8202-24C238CB0369}"/>
              </a:ext>
            </a:extLst>
          </p:cNvPr>
          <p:cNvGrpSpPr/>
          <p:nvPr/>
        </p:nvGrpSpPr>
        <p:grpSpPr>
          <a:xfrm>
            <a:off x="7454592" y="5507164"/>
            <a:ext cx="1492873" cy="686656"/>
            <a:chOff x="7218904" y="6068391"/>
            <a:chExt cx="1492873" cy="686656"/>
          </a:xfrm>
        </p:grpSpPr>
        <p:grpSp>
          <p:nvGrpSpPr>
            <p:cNvPr id="242" name="Group 872">
              <a:extLst>
                <a:ext uri="{FF2B5EF4-FFF2-40B4-BE49-F238E27FC236}">
                  <a16:creationId xmlns:a16="http://schemas.microsoft.com/office/drawing/2014/main" id="{34EF6073-6437-5C48-BF70-F233FC06B793}"/>
                </a:ext>
              </a:extLst>
            </p:cNvPr>
            <p:cNvGrpSpPr>
              <a:grpSpLocks noChangeAspect="1"/>
            </p:cNvGrpSpPr>
            <p:nvPr/>
          </p:nvGrpSpPr>
          <p:grpSpPr bwMode="auto">
            <a:xfrm>
              <a:off x="8054800" y="6338804"/>
              <a:ext cx="651502" cy="416243"/>
              <a:chOff x="331" y="406"/>
              <a:chExt cx="288" cy="144"/>
            </a:xfrm>
          </p:grpSpPr>
          <p:sp>
            <p:nvSpPr>
              <p:cNvPr id="258" name="Rectangle 873">
                <a:extLst>
                  <a:ext uri="{FF2B5EF4-FFF2-40B4-BE49-F238E27FC236}">
                    <a16:creationId xmlns:a16="http://schemas.microsoft.com/office/drawing/2014/main" id="{1564C190-1B94-1C47-8BAB-F8CDB7128C1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59" name="Freeform 874">
                <a:extLst>
                  <a:ext uri="{FF2B5EF4-FFF2-40B4-BE49-F238E27FC236}">
                    <a16:creationId xmlns:a16="http://schemas.microsoft.com/office/drawing/2014/main" id="{12DC0419-3CB2-C640-90E3-0AE5DDC2B0C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0" name="Freeform 875">
                <a:extLst>
                  <a:ext uri="{FF2B5EF4-FFF2-40B4-BE49-F238E27FC236}">
                    <a16:creationId xmlns:a16="http://schemas.microsoft.com/office/drawing/2014/main" id="{D082AC33-D66A-8643-A20E-9D7A933227A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1" name="Rectangle 876">
                <a:extLst>
                  <a:ext uri="{FF2B5EF4-FFF2-40B4-BE49-F238E27FC236}">
                    <a16:creationId xmlns:a16="http://schemas.microsoft.com/office/drawing/2014/main" id="{3848A1B3-790C-3E46-8EF6-1AB64ABC853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3" name="Group 872">
              <a:extLst>
                <a:ext uri="{FF2B5EF4-FFF2-40B4-BE49-F238E27FC236}">
                  <a16:creationId xmlns:a16="http://schemas.microsoft.com/office/drawing/2014/main" id="{564524AA-2298-244B-92A9-AF4EF1B3C063}"/>
                </a:ext>
              </a:extLst>
            </p:cNvPr>
            <p:cNvGrpSpPr>
              <a:grpSpLocks noChangeAspect="1"/>
            </p:cNvGrpSpPr>
            <p:nvPr/>
          </p:nvGrpSpPr>
          <p:grpSpPr bwMode="auto">
            <a:xfrm>
              <a:off x="7218904" y="6335124"/>
              <a:ext cx="651502" cy="416243"/>
              <a:chOff x="331" y="406"/>
              <a:chExt cx="288" cy="144"/>
            </a:xfrm>
          </p:grpSpPr>
          <p:sp>
            <p:nvSpPr>
              <p:cNvPr id="254" name="Rectangle 873">
                <a:extLst>
                  <a:ext uri="{FF2B5EF4-FFF2-40B4-BE49-F238E27FC236}">
                    <a16:creationId xmlns:a16="http://schemas.microsoft.com/office/drawing/2014/main" id="{65C1F106-2EBA-5E4C-8796-B4B7FCBF02C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55" name="Freeform 874">
                <a:extLst>
                  <a:ext uri="{FF2B5EF4-FFF2-40B4-BE49-F238E27FC236}">
                    <a16:creationId xmlns:a16="http://schemas.microsoft.com/office/drawing/2014/main" id="{E05830EB-F20A-B842-9F2E-412E83470A7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6" name="Freeform 875">
                <a:extLst>
                  <a:ext uri="{FF2B5EF4-FFF2-40B4-BE49-F238E27FC236}">
                    <a16:creationId xmlns:a16="http://schemas.microsoft.com/office/drawing/2014/main" id="{F216E943-C9B6-0E48-B082-D9D63D94CD3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7" name="Rectangle 876">
                <a:extLst>
                  <a:ext uri="{FF2B5EF4-FFF2-40B4-BE49-F238E27FC236}">
                    <a16:creationId xmlns:a16="http://schemas.microsoft.com/office/drawing/2014/main" id="{A320E58C-6F04-5643-B3EA-69BFB9DDF9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4" name="Group 872">
              <a:extLst>
                <a:ext uri="{FF2B5EF4-FFF2-40B4-BE49-F238E27FC236}">
                  <a16:creationId xmlns:a16="http://schemas.microsoft.com/office/drawing/2014/main" id="{AD64C824-BBF8-1B44-8D2F-E27C18E5E837}"/>
                </a:ext>
              </a:extLst>
            </p:cNvPr>
            <p:cNvGrpSpPr>
              <a:grpSpLocks noChangeAspect="1"/>
            </p:cNvGrpSpPr>
            <p:nvPr/>
          </p:nvGrpSpPr>
          <p:grpSpPr bwMode="auto">
            <a:xfrm>
              <a:off x="8060275" y="6069116"/>
              <a:ext cx="651502" cy="416243"/>
              <a:chOff x="331" y="406"/>
              <a:chExt cx="288" cy="144"/>
            </a:xfrm>
          </p:grpSpPr>
          <p:sp>
            <p:nvSpPr>
              <p:cNvPr id="250" name="Rectangle 873">
                <a:extLst>
                  <a:ext uri="{FF2B5EF4-FFF2-40B4-BE49-F238E27FC236}">
                    <a16:creationId xmlns:a16="http://schemas.microsoft.com/office/drawing/2014/main" id="{D5362C33-8F61-1442-B102-67F5C5984E7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1" name="Freeform 874">
                <a:extLst>
                  <a:ext uri="{FF2B5EF4-FFF2-40B4-BE49-F238E27FC236}">
                    <a16:creationId xmlns:a16="http://schemas.microsoft.com/office/drawing/2014/main" id="{E742D04F-37B1-A345-84AE-DB27779DFF2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2" name="Freeform 875">
                <a:extLst>
                  <a:ext uri="{FF2B5EF4-FFF2-40B4-BE49-F238E27FC236}">
                    <a16:creationId xmlns:a16="http://schemas.microsoft.com/office/drawing/2014/main" id="{52AA6CC0-8032-4F41-84F5-96036281E9F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Rectangle 876">
                <a:extLst>
                  <a:ext uri="{FF2B5EF4-FFF2-40B4-BE49-F238E27FC236}">
                    <a16:creationId xmlns:a16="http://schemas.microsoft.com/office/drawing/2014/main" id="{B1BFB970-1B7A-C044-B97E-F03E8B2BFB1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5" name="Group 872">
              <a:extLst>
                <a:ext uri="{FF2B5EF4-FFF2-40B4-BE49-F238E27FC236}">
                  <a16:creationId xmlns:a16="http://schemas.microsoft.com/office/drawing/2014/main" id="{12604109-DA51-A240-9EF3-C7848C37F728}"/>
                </a:ext>
              </a:extLst>
            </p:cNvPr>
            <p:cNvGrpSpPr>
              <a:grpSpLocks noChangeAspect="1"/>
            </p:cNvGrpSpPr>
            <p:nvPr/>
          </p:nvGrpSpPr>
          <p:grpSpPr bwMode="auto">
            <a:xfrm>
              <a:off x="7221943" y="6068391"/>
              <a:ext cx="651502" cy="416243"/>
              <a:chOff x="331" y="406"/>
              <a:chExt cx="288" cy="144"/>
            </a:xfrm>
          </p:grpSpPr>
          <p:sp>
            <p:nvSpPr>
              <p:cNvPr id="246" name="Rectangle 873">
                <a:extLst>
                  <a:ext uri="{FF2B5EF4-FFF2-40B4-BE49-F238E27FC236}">
                    <a16:creationId xmlns:a16="http://schemas.microsoft.com/office/drawing/2014/main" id="{BF797652-4A79-8243-82CB-62B2BF1D67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7" name="Freeform 874">
                <a:extLst>
                  <a:ext uri="{FF2B5EF4-FFF2-40B4-BE49-F238E27FC236}">
                    <a16:creationId xmlns:a16="http://schemas.microsoft.com/office/drawing/2014/main" id="{C46441D8-40F3-B948-BA17-EE66F5D2F8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8" name="Freeform 875">
                <a:extLst>
                  <a:ext uri="{FF2B5EF4-FFF2-40B4-BE49-F238E27FC236}">
                    <a16:creationId xmlns:a16="http://schemas.microsoft.com/office/drawing/2014/main" id="{294E2A47-AEB2-6240-9CF5-C2A27A8C22D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9" name="Rectangle 876">
                <a:extLst>
                  <a:ext uri="{FF2B5EF4-FFF2-40B4-BE49-F238E27FC236}">
                    <a16:creationId xmlns:a16="http://schemas.microsoft.com/office/drawing/2014/main" id="{670EE0DD-A69F-3543-A123-5B1BA5168C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29575267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ontent Placeholder 10"/>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3A43CC8B-52CA-864B-92DC-7FAC1A75E494}"/>
              </a:ext>
            </a:extLst>
          </p:cNvPr>
          <p:cNvSpPr>
            <a:spLocks noGrp="1"/>
          </p:cNvSpPr>
          <p:nvPr>
            <p:ph type="sldNum" sz="quarter" idx="12"/>
          </p:nvPr>
        </p:nvSpPr>
        <p:spPr/>
        <p:txBody>
          <a:bodyPr/>
          <a:lstStyle/>
          <a:p>
            <a:fld id="{67C9959E-8E6B-B04C-9955-EA096F41CA7A}" type="slidenum">
              <a:rPr lang="en-GB" smtClean="0"/>
              <a:t>143</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08" name="Rectangle 3"/>
          <p:cNvSpPr>
            <a:spLocks noGrp="1" noChangeArrowheads="1"/>
          </p:cNvSpPr>
          <p:nvPr>
            <p:ph idx="4294967295"/>
          </p:nvPr>
        </p:nvSpPr>
        <p:spPr>
          <a:xfrm>
            <a:off x="0" y="1158875"/>
            <a:ext cx="4070350" cy="1414463"/>
          </a:xfrm>
        </p:spPr>
        <p:txBody>
          <a:bodyPr>
            <a:normAutofit/>
          </a:bodyPr>
          <a:lstStyle/>
          <a:p>
            <a:pPr eaLnBrk="1" hangingPunct="1"/>
            <a:r>
              <a:rPr lang="en-US" dirty="0"/>
              <a:t>Resolve five open goals using the </a:t>
            </a:r>
            <a:r>
              <a:rPr lang="en-US" dirty="0">
                <a:cs typeface="Calibri"/>
              </a:rPr>
              <a:t>Start</a:t>
            </a:r>
            <a:r>
              <a:rPr lang="en-US" dirty="0">
                <a:cs typeface="Times New Roman"/>
              </a:rPr>
              <a:t> action</a:t>
            </a:r>
            <a:endParaRPr lang="en-US" dirty="0"/>
          </a:p>
          <a:p>
            <a:pPr lvl="1" eaLnBrk="1" hangingPunct="1"/>
            <a:r>
              <a:rPr lang="en-US" dirty="0"/>
              <a:t>substitute</a:t>
            </a:r>
            <a:br>
              <a:rPr lang="en-US" dirty="0"/>
            </a:br>
            <a:r>
              <a:rPr lang="en-US" i="1" dirty="0"/>
              <a:t>x</a:t>
            </a:r>
            <a:r>
              <a:rPr lang="en-US" baseline="-25000" dirty="0"/>
              <a:t>3</a:t>
            </a:r>
            <a:r>
              <a:rPr lang="en-US" dirty="0"/>
              <a:t>=</a:t>
            </a:r>
            <a:r>
              <a:rPr lang="en-US" dirty="0">
                <a:cs typeface="Calibri"/>
              </a:rPr>
              <a:t>d</a:t>
            </a:r>
            <a:r>
              <a:rPr lang="en-US" dirty="0"/>
              <a:t>,  </a:t>
            </a:r>
            <a:r>
              <a:rPr lang="en-US" i="1" dirty="0"/>
              <a:t>x</a:t>
            </a:r>
            <a:r>
              <a:rPr lang="en-US" baseline="-25000" dirty="0"/>
              <a:t>4</a:t>
            </a:r>
            <a:r>
              <a:rPr lang="en-US" dirty="0"/>
              <a:t>=</a:t>
            </a:r>
            <a:r>
              <a:rPr lang="en-US" dirty="0">
                <a:cs typeface="Calibri"/>
              </a:rPr>
              <a:t>c</a:t>
            </a:r>
            <a:r>
              <a:rPr lang="en-US" dirty="0"/>
              <a:t>, </a:t>
            </a:r>
            <a:r>
              <a:rPr lang="en-US" i="1" dirty="0"/>
              <a:t> z</a:t>
            </a:r>
            <a:r>
              <a:rPr lang="en-US" baseline="-25000" dirty="0"/>
              <a:t>3</a:t>
            </a:r>
            <a:r>
              <a:rPr lang="en-US" dirty="0"/>
              <a:t>=</a:t>
            </a:r>
            <a:r>
              <a:rPr lang="en-US" dirty="0">
                <a:cs typeface="Calibri"/>
              </a:rPr>
              <a:t>p1</a:t>
            </a:r>
            <a:endParaRPr lang="en-US" dirty="0"/>
          </a:p>
          <a:p>
            <a:pPr lvl="1" eaLnBrk="1" hangingPunct="1"/>
            <a:endParaRPr lang="en-US" dirty="0"/>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70"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954121"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2"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5" name="AutoShape 89"/>
          <p:cNvCxnSpPr>
            <a:cxnSpLocks noChangeShapeType="1"/>
            <a:stCxn id="137"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7"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8" name="AutoShape 89"/>
          <p:cNvCxnSpPr>
            <a:cxnSpLocks noChangeShapeType="1"/>
            <a:stCxn id="139"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9"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42" name="AutoShape 91"/>
          <p:cNvCxnSpPr>
            <a:cxnSpLocks noChangeShapeType="1"/>
            <a:endCxn id="144"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3"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4"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2"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7" name="Straight Arrow Connector 236"/>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8" name="Straight Arrow Connector 237"/>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7" name="Straight Arrow Connector 126"/>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9"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Straight Arrow Connector 129"/>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3"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grpSp>
        <p:nvGrpSpPr>
          <p:cNvPr id="134" name="Group 133"/>
          <p:cNvGrpSpPr/>
          <p:nvPr/>
        </p:nvGrpSpPr>
        <p:grpSpPr>
          <a:xfrm>
            <a:off x="6125133" y="188057"/>
            <a:ext cx="2688818" cy="1950735"/>
            <a:chOff x="6181533" y="221558"/>
            <a:chExt cx="2688818" cy="1950735"/>
          </a:xfrm>
        </p:grpSpPr>
        <p:sp>
          <p:nvSpPr>
            <p:cNvPr id="140"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46"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47"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48"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49" name="Group 872"/>
            <p:cNvGrpSpPr>
              <a:grpSpLocks noChangeAspect="1"/>
            </p:cNvGrpSpPr>
            <p:nvPr/>
          </p:nvGrpSpPr>
          <p:grpSpPr bwMode="auto">
            <a:xfrm>
              <a:off x="7141600" y="854344"/>
              <a:ext cx="651502" cy="416243"/>
              <a:chOff x="331" y="406"/>
              <a:chExt cx="288" cy="144"/>
            </a:xfrm>
          </p:grpSpPr>
          <p:sp>
            <p:nvSpPr>
              <p:cNvPr id="18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18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8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8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0" name="Group 872"/>
            <p:cNvGrpSpPr>
              <a:grpSpLocks noChangeAspect="1"/>
            </p:cNvGrpSpPr>
            <p:nvPr/>
          </p:nvGrpSpPr>
          <p:grpSpPr bwMode="auto">
            <a:xfrm>
              <a:off x="7137848" y="579909"/>
              <a:ext cx="651502" cy="416243"/>
              <a:chOff x="331" y="406"/>
              <a:chExt cx="288" cy="144"/>
            </a:xfrm>
          </p:grpSpPr>
          <p:sp>
            <p:nvSpPr>
              <p:cNvPr id="17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17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51"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52" name="Group 872"/>
            <p:cNvGrpSpPr>
              <a:grpSpLocks noChangeAspect="1"/>
            </p:cNvGrpSpPr>
            <p:nvPr/>
          </p:nvGrpSpPr>
          <p:grpSpPr bwMode="auto">
            <a:xfrm>
              <a:off x="8119863" y="872355"/>
              <a:ext cx="651502" cy="416243"/>
              <a:chOff x="331" y="406"/>
              <a:chExt cx="288" cy="144"/>
            </a:xfrm>
          </p:grpSpPr>
          <p:sp>
            <p:nvSpPr>
              <p:cNvPr id="17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17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3" name="Group 872"/>
            <p:cNvGrpSpPr>
              <a:grpSpLocks noChangeAspect="1"/>
            </p:cNvGrpSpPr>
            <p:nvPr/>
          </p:nvGrpSpPr>
          <p:grpSpPr bwMode="auto">
            <a:xfrm>
              <a:off x="8116832" y="598923"/>
              <a:ext cx="651502" cy="416243"/>
              <a:chOff x="331" y="406"/>
              <a:chExt cx="288" cy="144"/>
            </a:xfrm>
          </p:grpSpPr>
          <p:sp>
            <p:nvSpPr>
              <p:cNvPr id="168"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69"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0"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4" name="Group 153"/>
            <p:cNvGrpSpPr/>
            <p:nvPr/>
          </p:nvGrpSpPr>
          <p:grpSpPr>
            <a:xfrm>
              <a:off x="7127889" y="221558"/>
              <a:ext cx="1219200" cy="1278997"/>
              <a:chOff x="3017318" y="1024881"/>
              <a:chExt cx="1219200" cy="1278997"/>
            </a:xfrm>
          </p:grpSpPr>
          <p:grpSp>
            <p:nvGrpSpPr>
              <p:cNvPr id="155" name="Group 154"/>
              <p:cNvGrpSpPr/>
              <p:nvPr/>
            </p:nvGrpSpPr>
            <p:grpSpPr>
              <a:xfrm>
                <a:off x="3636432" y="1147233"/>
                <a:ext cx="88096" cy="1156645"/>
                <a:chOff x="3636432" y="1147233"/>
                <a:chExt cx="88096" cy="1156645"/>
              </a:xfrm>
            </p:grpSpPr>
            <p:sp>
              <p:nvSpPr>
                <p:cNvPr id="164"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65"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66"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67"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56" name="Group 883"/>
              <p:cNvGrpSpPr>
                <a:grpSpLocks/>
              </p:cNvGrpSpPr>
              <p:nvPr/>
            </p:nvGrpSpPr>
            <p:grpSpPr bwMode="auto">
              <a:xfrm>
                <a:off x="3061519" y="1101851"/>
                <a:ext cx="42359" cy="293319"/>
                <a:chOff x="960" y="251"/>
                <a:chExt cx="23" cy="141"/>
              </a:xfrm>
            </p:grpSpPr>
            <p:sp>
              <p:nvSpPr>
                <p:cNvPr id="162"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63"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57"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58"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59"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0"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1"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cxnSp>
        <p:nvCxnSpPr>
          <p:cNvPr id="185" name="AutoShape 89"/>
          <p:cNvCxnSpPr>
            <a:cxnSpLocks noChangeShapeType="1"/>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206"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41" name="Text Box 75"/>
          <p:cNvSpPr txBox="1">
            <a:spLocks noChangeArrowheads="1"/>
          </p:cNvSpPr>
          <p:nvPr/>
        </p:nvSpPr>
        <p:spPr bwMode="auto">
          <a:xfrm>
            <a:off x="5061740" y="803632"/>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41" name="Group 140"/>
          <p:cNvGrpSpPr/>
          <p:nvPr/>
        </p:nvGrpSpPr>
        <p:grpSpPr>
          <a:xfrm>
            <a:off x="7454592" y="5507164"/>
            <a:ext cx="1492873" cy="686656"/>
            <a:chOff x="7218904" y="6068391"/>
            <a:chExt cx="1492873" cy="686656"/>
          </a:xfrm>
        </p:grpSpPr>
        <p:grpSp>
          <p:nvGrpSpPr>
            <p:cNvPr id="188" name="Group 872"/>
            <p:cNvGrpSpPr>
              <a:grpSpLocks noChangeAspect="1"/>
            </p:cNvGrpSpPr>
            <p:nvPr/>
          </p:nvGrpSpPr>
          <p:grpSpPr bwMode="auto">
            <a:xfrm>
              <a:off x="8054800" y="6338804"/>
              <a:ext cx="651502" cy="416243"/>
              <a:chOff x="331" y="406"/>
              <a:chExt cx="288" cy="144"/>
            </a:xfrm>
          </p:grpSpPr>
          <p:sp>
            <p:nvSpPr>
              <p:cNvPr id="22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2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08" name="Group 872"/>
            <p:cNvGrpSpPr>
              <a:grpSpLocks noChangeAspect="1"/>
            </p:cNvGrpSpPr>
            <p:nvPr/>
          </p:nvGrpSpPr>
          <p:grpSpPr bwMode="auto">
            <a:xfrm>
              <a:off x="7218904" y="6335124"/>
              <a:ext cx="651502" cy="416243"/>
              <a:chOff x="331" y="406"/>
              <a:chExt cx="288" cy="144"/>
            </a:xfrm>
          </p:grpSpPr>
          <p:sp>
            <p:nvSpPr>
              <p:cNvPr id="21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2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09" name="Group 872"/>
            <p:cNvGrpSpPr>
              <a:grpSpLocks noChangeAspect="1"/>
            </p:cNvGrpSpPr>
            <p:nvPr/>
          </p:nvGrpSpPr>
          <p:grpSpPr bwMode="auto">
            <a:xfrm>
              <a:off x="8060275" y="6069116"/>
              <a:ext cx="651502" cy="416243"/>
              <a:chOff x="331" y="406"/>
              <a:chExt cx="288" cy="144"/>
            </a:xfrm>
          </p:grpSpPr>
          <p:sp>
            <p:nvSpPr>
              <p:cNvPr id="215"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16"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7"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8"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0" name="Group 872"/>
            <p:cNvGrpSpPr>
              <a:grpSpLocks noChangeAspect="1"/>
            </p:cNvGrpSpPr>
            <p:nvPr/>
          </p:nvGrpSpPr>
          <p:grpSpPr bwMode="auto">
            <a:xfrm>
              <a:off x="7221943" y="6068391"/>
              <a:ext cx="651502" cy="416243"/>
              <a:chOff x="331" y="406"/>
              <a:chExt cx="288" cy="144"/>
            </a:xfrm>
          </p:grpSpPr>
          <p:sp>
            <p:nvSpPr>
              <p:cNvPr id="21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
        <p:nvSpPr>
          <p:cNvPr id="121" name="Text Box 75">
            <a:extLst>
              <a:ext uri="{FF2B5EF4-FFF2-40B4-BE49-F238E27FC236}">
                <a16:creationId xmlns:a16="http://schemas.microsoft.com/office/drawing/2014/main" id="{B9B5D251-A35A-8243-9EAA-71475B321C19}"/>
              </a:ext>
            </a:extLst>
          </p:cNvPr>
          <p:cNvSpPr txBox="1">
            <a:spLocks noChangeArrowheads="1"/>
          </p:cNvSpPr>
          <p:nvPr/>
        </p:nvSpPr>
        <p:spPr bwMode="auto">
          <a:xfrm>
            <a:off x="4129896" y="803632"/>
            <a:ext cx="9653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r>
              <a:rPr lang="en-US" sz="1800" i="1" dirty="0">
                <a:latin typeface="+mn-lt"/>
                <a:ea typeface="Calibri"/>
                <a:cs typeface="Calibri"/>
              </a:rPr>
              <a:t>satisfied</a:t>
            </a:r>
          </a:p>
        </p:txBody>
      </p:sp>
      <p:sp>
        <p:nvSpPr>
          <p:cNvPr id="128" name="Rectangle 127">
            <a:extLst>
              <a:ext uri="{FF2B5EF4-FFF2-40B4-BE49-F238E27FC236}">
                <a16:creationId xmlns:a16="http://schemas.microsoft.com/office/drawing/2014/main" id="{99D17CB1-2A44-4049-A514-C78CBFBCF2B9}"/>
              </a:ext>
            </a:extLst>
          </p:cNvPr>
          <p:cNvSpPr/>
          <p:nvPr/>
        </p:nvSpPr>
        <p:spPr>
          <a:xfrm>
            <a:off x="5741502" y="2539872"/>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4</a:t>
            </a:r>
          </a:p>
        </p:txBody>
      </p:sp>
      <p:sp>
        <p:nvSpPr>
          <p:cNvPr id="131" name="Rectangle 130">
            <a:extLst>
              <a:ext uri="{FF2B5EF4-FFF2-40B4-BE49-F238E27FC236}">
                <a16:creationId xmlns:a16="http://schemas.microsoft.com/office/drawing/2014/main" id="{FF4D020B-1FB2-3A44-92E4-CDC7BABAECC7}"/>
              </a:ext>
            </a:extLst>
          </p:cNvPr>
          <p:cNvSpPr/>
          <p:nvPr/>
        </p:nvSpPr>
        <p:spPr>
          <a:xfrm>
            <a:off x="6879474" y="2549581"/>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4</a:t>
            </a:r>
          </a:p>
        </p:txBody>
      </p:sp>
      <p:sp>
        <p:nvSpPr>
          <p:cNvPr id="184" name="Rectangle 183">
            <a:extLst>
              <a:ext uri="{FF2B5EF4-FFF2-40B4-BE49-F238E27FC236}">
                <a16:creationId xmlns:a16="http://schemas.microsoft.com/office/drawing/2014/main" id="{3C90BC6E-B785-E047-87F6-D7BA08CFC1A8}"/>
              </a:ext>
            </a:extLst>
          </p:cNvPr>
          <p:cNvSpPr/>
          <p:nvPr/>
        </p:nvSpPr>
        <p:spPr>
          <a:xfrm>
            <a:off x="778453" y="3039465"/>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3</a:t>
            </a:r>
          </a:p>
        </p:txBody>
      </p:sp>
      <p:sp>
        <p:nvSpPr>
          <p:cNvPr id="186" name="Rectangle 185">
            <a:extLst>
              <a:ext uri="{FF2B5EF4-FFF2-40B4-BE49-F238E27FC236}">
                <a16:creationId xmlns:a16="http://schemas.microsoft.com/office/drawing/2014/main" id="{A3F4B66F-78F2-E240-9702-58761DD5ACB7}"/>
              </a:ext>
            </a:extLst>
          </p:cNvPr>
          <p:cNvSpPr/>
          <p:nvPr/>
        </p:nvSpPr>
        <p:spPr>
          <a:xfrm>
            <a:off x="2006951" y="2592209"/>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3</a:t>
            </a:r>
          </a:p>
        </p:txBody>
      </p:sp>
      <p:sp>
        <p:nvSpPr>
          <p:cNvPr id="187" name="Rectangle 186">
            <a:extLst>
              <a:ext uri="{FF2B5EF4-FFF2-40B4-BE49-F238E27FC236}">
                <a16:creationId xmlns:a16="http://schemas.microsoft.com/office/drawing/2014/main" id="{F5A37D36-F555-FE41-B4E6-C3ACC423DD63}"/>
              </a:ext>
            </a:extLst>
          </p:cNvPr>
          <p:cNvSpPr/>
          <p:nvPr/>
        </p:nvSpPr>
        <p:spPr>
          <a:xfrm>
            <a:off x="3006058" y="2574439"/>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3</a:t>
            </a:r>
          </a:p>
        </p:txBody>
      </p:sp>
    </p:spTree>
    <p:extLst>
      <p:ext uri="{BB962C8B-B14F-4D97-AF65-F5344CB8AC3E}">
        <p14:creationId xmlns:p14="http://schemas.microsoft.com/office/powerpoint/2010/main" val="42305735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70AD33EC-63E7-9C44-8C5A-B60C2D20074C}"/>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D8CBF530-D3EB-3249-A94B-58C25E3EF87A}"/>
              </a:ext>
            </a:extLst>
          </p:cNvPr>
          <p:cNvSpPr>
            <a:spLocks noGrp="1"/>
          </p:cNvSpPr>
          <p:nvPr>
            <p:ph type="sldNum" sz="quarter" idx="12"/>
          </p:nvPr>
        </p:nvSpPr>
        <p:spPr/>
        <p:txBody>
          <a:bodyPr/>
          <a:lstStyle/>
          <a:p>
            <a:fld id="{67C9959E-8E6B-B04C-9955-EA096F41CA7A}" type="slidenum">
              <a:rPr lang="en-GB" smtClean="0"/>
              <a:t>144</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11" name="Rectangle 3"/>
          <p:cNvSpPr>
            <a:spLocks noGrp="1" noChangeArrowheads="1"/>
          </p:cNvSpPr>
          <p:nvPr>
            <p:ph idx="4294967295"/>
          </p:nvPr>
        </p:nvSpPr>
        <p:spPr>
          <a:xfrm>
            <a:off x="0" y="1158875"/>
            <a:ext cx="7886700" cy="1308100"/>
          </a:xfrm>
        </p:spPr>
        <p:txBody>
          <a:bodyPr>
            <a:normAutofit fontScale="92500" lnSpcReduction="10000"/>
          </a:bodyPr>
          <a:lstStyle/>
          <a:p>
            <a:pPr eaLnBrk="1" hangingPunct="1"/>
            <a:r>
              <a:rPr lang="en-US" dirty="0"/>
              <a:t>Threatened causal link</a:t>
            </a:r>
          </a:p>
          <a:p>
            <a:pPr eaLnBrk="1" hangingPunct="1"/>
            <a:r>
              <a:rPr lang="en-US" dirty="0"/>
              <a:t>Resolvers:</a:t>
            </a:r>
          </a:p>
          <a:p>
            <a:pPr lvl="1" eaLnBrk="1" hangingPunct="1"/>
            <a:r>
              <a:rPr lang="en-US" dirty="0">
                <a:cs typeface="Calibri"/>
              </a:rPr>
              <a:t>move(d,a,p1)</a:t>
            </a:r>
            <a:r>
              <a:rPr lang="en-US" dirty="0"/>
              <a:t> ≺ move(c,b,</a:t>
            </a:r>
            <a:r>
              <a:rPr lang="en-US" i="1" dirty="0">
                <a:cs typeface="Times New Roman" charset="0"/>
              </a:rPr>
              <a:t>z</a:t>
            </a:r>
            <a:r>
              <a:rPr lang="en-US" baseline="-25000" dirty="0">
                <a:cs typeface="Times New Roman" charset="0"/>
              </a:rPr>
              <a:t>4</a:t>
            </a:r>
            <a:r>
              <a:rPr lang="en-US" dirty="0"/>
              <a:t>)</a:t>
            </a:r>
            <a:endParaRPr lang="en-US" i="1" dirty="0">
              <a:cs typeface="Calibri"/>
            </a:endParaRPr>
          </a:p>
          <a:p>
            <a:pPr lvl="1" eaLnBrk="1" hangingPunct="1"/>
            <a:r>
              <a:rPr lang="en-US" i="1" dirty="0">
                <a:cs typeface="Times New Roman" charset="0"/>
              </a:rPr>
              <a:t>z</a:t>
            </a:r>
            <a:r>
              <a:rPr lang="en-US" baseline="-25000" dirty="0">
                <a:cs typeface="Times New Roman" charset="0"/>
              </a:rPr>
              <a:t>4</a:t>
            </a:r>
            <a:r>
              <a:rPr lang="en-US" dirty="0">
                <a:cs typeface="Times New Roman" charset="0"/>
              </a:rPr>
              <a:t>≠</a:t>
            </a:r>
            <a:r>
              <a:rPr lang="en-US" dirty="0">
                <a:cs typeface="Calibri"/>
              </a:rPr>
              <a:t>p1</a:t>
            </a:r>
            <a:endParaRPr lang="en-US" dirty="0"/>
          </a:p>
          <a:p>
            <a:pPr lvl="1" eaLnBrk="1" hangingPunct="1"/>
            <a:endParaRPr lang="en-US"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1943609" y="2319042"/>
            <a:ext cx="228600" cy="241300"/>
          </a:xfrm>
          <a:prstGeom prst="ellipse">
            <a:avLst/>
          </a:prstGeom>
          <a:solidFill>
            <a:schemeClr val="bg1"/>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120" idx="5"/>
            <a:endCxn id="52" idx="0"/>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1" name="AutoShape 89"/>
          <p:cNvCxnSpPr>
            <a:cxnSpLocks noChangeShapeType="1"/>
            <a:stCxn id="126"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41" name="AutoShape 91"/>
          <p:cNvCxnSpPr>
            <a:cxnSpLocks noChangeShapeType="1"/>
            <a:endCxn id="143"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1"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103"/>
          <p:cNvCxnSpPr>
            <a:cxnSpLocks noChangeShapeType="1"/>
          </p:cNvCxnSpPr>
          <p:nvPr/>
        </p:nvCxnSpPr>
        <p:spPr bwMode="auto">
          <a:xfrm rot="10800000">
            <a:off x="2138731" y="2525004"/>
            <a:ext cx="3586972" cy="923206"/>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93" name="Rectangle 6"/>
          <p:cNvSpPr>
            <a:spLocks noChangeArrowheads="1"/>
          </p:cNvSpPr>
          <p:nvPr/>
        </p:nvSpPr>
        <p:spPr bwMode="auto">
          <a:xfrm>
            <a:off x="372189" y="2030442"/>
            <a:ext cx="669007" cy="340155"/>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cxnSp>
        <p:nvCxnSpPr>
          <p:cNvPr id="205"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5061740" y="803632"/>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24" name="Group 123">
            <a:extLst>
              <a:ext uri="{FF2B5EF4-FFF2-40B4-BE49-F238E27FC236}">
                <a16:creationId xmlns:a16="http://schemas.microsoft.com/office/drawing/2014/main" id="{73EDE6A7-F56B-934E-95BF-0C67C12C4E10}"/>
              </a:ext>
            </a:extLst>
          </p:cNvPr>
          <p:cNvGrpSpPr/>
          <p:nvPr/>
        </p:nvGrpSpPr>
        <p:grpSpPr>
          <a:xfrm>
            <a:off x="6125133" y="188057"/>
            <a:ext cx="2688818" cy="1950735"/>
            <a:chOff x="6181533" y="221558"/>
            <a:chExt cx="2688818" cy="1950735"/>
          </a:xfrm>
        </p:grpSpPr>
        <p:sp>
          <p:nvSpPr>
            <p:cNvPr id="127" name="Line 853">
              <a:extLst>
                <a:ext uri="{FF2B5EF4-FFF2-40B4-BE49-F238E27FC236}">
                  <a16:creationId xmlns:a16="http://schemas.microsoft.com/office/drawing/2014/main" id="{F4950C71-E424-654C-9174-9BF03E1D0BC3}"/>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8" name="Freeform 830">
              <a:extLst>
                <a:ext uri="{FF2B5EF4-FFF2-40B4-BE49-F238E27FC236}">
                  <a16:creationId xmlns:a16="http://schemas.microsoft.com/office/drawing/2014/main" id="{BCDC422F-DC64-A647-890D-4F2D6C44967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29" name="Freeform 830">
              <a:extLst>
                <a:ext uri="{FF2B5EF4-FFF2-40B4-BE49-F238E27FC236}">
                  <a16:creationId xmlns:a16="http://schemas.microsoft.com/office/drawing/2014/main" id="{34EA01DA-08AD-074B-B33E-568C0D643B5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31" name="Freeform 830">
              <a:extLst>
                <a:ext uri="{FF2B5EF4-FFF2-40B4-BE49-F238E27FC236}">
                  <a16:creationId xmlns:a16="http://schemas.microsoft.com/office/drawing/2014/main" id="{40CF9AA6-F69D-D441-A450-6A734AB9C236}"/>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32" name="Group 872">
              <a:extLst>
                <a:ext uri="{FF2B5EF4-FFF2-40B4-BE49-F238E27FC236}">
                  <a16:creationId xmlns:a16="http://schemas.microsoft.com/office/drawing/2014/main" id="{B0F37121-4CE0-CC4F-B432-3DB981A58D94}"/>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D97C6415-290B-2343-B868-B808D6885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4" name="Freeform 874">
                <a:extLst>
                  <a:ext uri="{FF2B5EF4-FFF2-40B4-BE49-F238E27FC236}">
                    <a16:creationId xmlns:a16="http://schemas.microsoft.com/office/drawing/2014/main" id="{7BB9E1EC-74A8-DE48-A964-092CFA25569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195161C9-3A9B-1A43-96C2-6B131A27A0C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2DB900BF-369B-C44E-A441-617E3E16D9E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33" name="Group 872">
              <a:extLst>
                <a:ext uri="{FF2B5EF4-FFF2-40B4-BE49-F238E27FC236}">
                  <a16:creationId xmlns:a16="http://schemas.microsoft.com/office/drawing/2014/main" id="{86B8A962-ABDA-E546-A1A7-C19194D7B1F3}"/>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AA961B35-023F-654C-AA22-98CC0EF06C4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0" name="Freeform 874">
                <a:extLst>
                  <a:ext uri="{FF2B5EF4-FFF2-40B4-BE49-F238E27FC236}">
                    <a16:creationId xmlns:a16="http://schemas.microsoft.com/office/drawing/2014/main" id="{4D301DF7-CFD2-7940-98E7-1B794ED296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2921B3C7-C86A-C94F-930D-CF07D2D08D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B27691DB-4F9A-9049-A5BD-89C2DE373AB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38" name="Freeform 830">
              <a:extLst>
                <a:ext uri="{FF2B5EF4-FFF2-40B4-BE49-F238E27FC236}">
                  <a16:creationId xmlns:a16="http://schemas.microsoft.com/office/drawing/2014/main" id="{B0C14C17-E2D3-4449-A07D-0A685167496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44" name="Group 872">
              <a:extLst>
                <a:ext uri="{FF2B5EF4-FFF2-40B4-BE49-F238E27FC236}">
                  <a16:creationId xmlns:a16="http://schemas.microsoft.com/office/drawing/2014/main" id="{B791C80B-AEC9-D64A-9FC4-4C3939D992A1}"/>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B0259BAE-1F4F-BA44-A0F2-DAA5D95D95E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5" name="Freeform 874">
                <a:extLst>
                  <a:ext uri="{FF2B5EF4-FFF2-40B4-BE49-F238E27FC236}">
                    <a16:creationId xmlns:a16="http://schemas.microsoft.com/office/drawing/2014/main" id="{520ED636-CD5C-F24A-B6BE-3C2A6366590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3F6CD9AB-F5E0-D54C-B808-4999B8E673B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55435D0A-4EB7-A541-901A-0A1DCEFEC84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46" name="Group 872">
              <a:extLst>
                <a:ext uri="{FF2B5EF4-FFF2-40B4-BE49-F238E27FC236}">
                  <a16:creationId xmlns:a16="http://schemas.microsoft.com/office/drawing/2014/main" id="{21742BE1-5DD4-D74A-931D-6C518FFAA727}"/>
                </a:ext>
              </a:extLst>
            </p:cNvPr>
            <p:cNvGrpSpPr>
              <a:grpSpLocks noChangeAspect="1"/>
            </p:cNvGrpSpPr>
            <p:nvPr/>
          </p:nvGrpSpPr>
          <p:grpSpPr bwMode="auto">
            <a:xfrm>
              <a:off x="8116832" y="598923"/>
              <a:ext cx="651502" cy="416243"/>
              <a:chOff x="331" y="406"/>
              <a:chExt cx="288" cy="144"/>
            </a:xfrm>
          </p:grpSpPr>
          <p:sp>
            <p:nvSpPr>
              <p:cNvPr id="227" name="Rectangle 873">
                <a:extLst>
                  <a:ext uri="{FF2B5EF4-FFF2-40B4-BE49-F238E27FC236}">
                    <a16:creationId xmlns:a16="http://schemas.microsoft.com/office/drawing/2014/main" id="{5AC7B211-EBCB-B049-AF51-E0B3CB10DAB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28" name="Freeform 874">
                <a:extLst>
                  <a:ext uri="{FF2B5EF4-FFF2-40B4-BE49-F238E27FC236}">
                    <a16:creationId xmlns:a16="http://schemas.microsoft.com/office/drawing/2014/main" id="{B606110B-FBEE-A04D-B727-FE7A9FDE5CE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Freeform 875">
                <a:extLst>
                  <a:ext uri="{FF2B5EF4-FFF2-40B4-BE49-F238E27FC236}">
                    <a16:creationId xmlns:a16="http://schemas.microsoft.com/office/drawing/2014/main" id="{CA0A7702-EA7C-3B40-8024-6FFA5E5939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0" name="Rectangle 876">
                <a:extLst>
                  <a:ext uri="{FF2B5EF4-FFF2-40B4-BE49-F238E27FC236}">
                    <a16:creationId xmlns:a16="http://schemas.microsoft.com/office/drawing/2014/main" id="{A4597E3E-7219-8443-AB48-CE76CB6EAEB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47" name="Group 146">
              <a:extLst>
                <a:ext uri="{FF2B5EF4-FFF2-40B4-BE49-F238E27FC236}">
                  <a16:creationId xmlns:a16="http://schemas.microsoft.com/office/drawing/2014/main" id="{61E4F565-24FF-1D44-A3D5-A229B5238DC2}"/>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898D0A3A-756F-4C44-9A54-892BDBA123EE}"/>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309A9958-1467-8A47-A0CD-448CEE11890C}"/>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02" name="Rectangle 880">
                  <a:extLst>
                    <a:ext uri="{FF2B5EF4-FFF2-40B4-BE49-F238E27FC236}">
                      <a16:creationId xmlns:a16="http://schemas.microsoft.com/office/drawing/2014/main" id="{95037E62-EF84-3A41-B48D-D14AB4D79E4A}"/>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4" name="Line 881">
                  <a:extLst>
                    <a:ext uri="{FF2B5EF4-FFF2-40B4-BE49-F238E27FC236}">
                      <a16:creationId xmlns:a16="http://schemas.microsoft.com/office/drawing/2014/main" id="{8340B003-B7DF-D44F-BA1A-D000D210B30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6" name="Line 882">
                  <a:extLst>
                    <a:ext uri="{FF2B5EF4-FFF2-40B4-BE49-F238E27FC236}">
                      <a16:creationId xmlns:a16="http://schemas.microsoft.com/office/drawing/2014/main" id="{5C22DC26-5DBD-8044-A54E-33C5CFA1FF3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52" name="Group 883">
                <a:extLst>
                  <a:ext uri="{FF2B5EF4-FFF2-40B4-BE49-F238E27FC236}">
                    <a16:creationId xmlns:a16="http://schemas.microsoft.com/office/drawing/2014/main" id="{2B8B4D70-DB6B-CA46-9B17-CFE448DEF666}"/>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ECB825BF-5D29-7C4F-8787-AC4DB606A0B3}"/>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0" name="Oval 885">
                  <a:extLst>
                    <a:ext uri="{FF2B5EF4-FFF2-40B4-BE49-F238E27FC236}">
                      <a16:creationId xmlns:a16="http://schemas.microsoft.com/office/drawing/2014/main" id="{4CBE93CE-69A0-7F4C-8644-56669754EDB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94" name="Rectangle 886">
                <a:extLst>
                  <a:ext uri="{FF2B5EF4-FFF2-40B4-BE49-F238E27FC236}">
                    <a16:creationId xmlns:a16="http://schemas.microsoft.com/office/drawing/2014/main" id="{3F9F4980-859C-944D-BB53-F4784D57629F}"/>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95" name="Freeform 887">
                <a:extLst>
                  <a:ext uri="{FF2B5EF4-FFF2-40B4-BE49-F238E27FC236}">
                    <a16:creationId xmlns:a16="http://schemas.microsoft.com/office/drawing/2014/main" id="{F22C50FB-C7F7-7C4B-ABFF-F2DF66E1F9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6" name="Freeform 888">
                <a:extLst>
                  <a:ext uri="{FF2B5EF4-FFF2-40B4-BE49-F238E27FC236}">
                    <a16:creationId xmlns:a16="http://schemas.microsoft.com/office/drawing/2014/main" id="{25EAC774-8697-154F-B66B-22813A1B189F}"/>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7" name="Freeform 889">
                <a:extLst>
                  <a:ext uri="{FF2B5EF4-FFF2-40B4-BE49-F238E27FC236}">
                    <a16:creationId xmlns:a16="http://schemas.microsoft.com/office/drawing/2014/main" id="{46AC654A-3056-A14D-994E-51FDFDA3FBE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8" name="Freeform 890">
                <a:extLst>
                  <a:ext uri="{FF2B5EF4-FFF2-40B4-BE49-F238E27FC236}">
                    <a16:creationId xmlns:a16="http://schemas.microsoft.com/office/drawing/2014/main" id="{9EC9EC38-3FB5-D844-8FF6-8957EEB239C1}"/>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2C07702E-6367-B241-B15F-86C2A620C80F}"/>
              </a:ext>
            </a:extLst>
          </p:cNvPr>
          <p:cNvGrpSpPr/>
          <p:nvPr/>
        </p:nvGrpSpPr>
        <p:grpSpPr>
          <a:xfrm>
            <a:off x="7454592" y="5507164"/>
            <a:ext cx="1492873" cy="686656"/>
            <a:chOff x="7218904" y="6068391"/>
            <a:chExt cx="1492873" cy="686656"/>
          </a:xfrm>
        </p:grpSpPr>
        <p:grpSp>
          <p:nvGrpSpPr>
            <p:cNvPr id="248" name="Group 872">
              <a:extLst>
                <a:ext uri="{FF2B5EF4-FFF2-40B4-BE49-F238E27FC236}">
                  <a16:creationId xmlns:a16="http://schemas.microsoft.com/office/drawing/2014/main" id="{CDE5426A-EC46-9F44-AAFF-0AD66400A1C1}"/>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4BB52E7-572B-4B40-8C2F-9AA87D0A701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67271DF6-F8BE-5541-82D4-1A837DF0DB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AB1520C4-662D-3B42-AD1D-D2D3C1365A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918A859A-7DFD-674F-A987-65EE68C39D7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9" name="Group 872">
              <a:extLst>
                <a:ext uri="{FF2B5EF4-FFF2-40B4-BE49-F238E27FC236}">
                  <a16:creationId xmlns:a16="http://schemas.microsoft.com/office/drawing/2014/main" id="{F6B05B60-564C-F94B-9691-90BB2783088F}"/>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D21A8D6-3F19-144C-98E7-D4816C0110F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978EF1B5-EF27-914F-812B-A3986D970E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3003E058-7542-BC45-899B-A92438E857B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7E82AF85-837B-6B4D-81C2-7ED3AEE8696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0" name="Group 872">
              <a:extLst>
                <a:ext uri="{FF2B5EF4-FFF2-40B4-BE49-F238E27FC236}">
                  <a16:creationId xmlns:a16="http://schemas.microsoft.com/office/drawing/2014/main" id="{CEB0CC1A-89A1-804B-B329-0F0CC7D560D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4EA709DD-878F-EA4C-90D3-A94D7F79E8F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8D6646F9-4570-DB46-851D-3C7FDF64943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0152E580-C14A-5346-B77B-C421C289E85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C7ED3B4F-1A2E-AB43-B3E6-7C0F57ACDCB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1" name="Group 872">
              <a:extLst>
                <a:ext uri="{FF2B5EF4-FFF2-40B4-BE49-F238E27FC236}">
                  <a16:creationId xmlns:a16="http://schemas.microsoft.com/office/drawing/2014/main" id="{A5E8DF91-A60B-E348-B859-F8310436EB0D}"/>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A06B2396-F3DF-0746-AD9F-73CA2A49691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53" name="Freeform 874">
                <a:extLst>
                  <a:ext uri="{FF2B5EF4-FFF2-40B4-BE49-F238E27FC236}">
                    <a16:creationId xmlns:a16="http://schemas.microsoft.com/office/drawing/2014/main" id="{1079F5DE-6BAA-594E-ACE4-D2B7115CD04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A3C40896-22D6-5B42-A855-9047C246B7C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493B4900-E34A-7546-A774-2F0F95C32A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12093635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3518AB8F-D880-634E-A959-B2FAA97403C7}"/>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652FD54D-B4AB-4248-A5CD-19AC4082C034}"/>
              </a:ext>
            </a:extLst>
          </p:cNvPr>
          <p:cNvSpPr>
            <a:spLocks noGrp="1"/>
          </p:cNvSpPr>
          <p:nvPr>
            <p:ph type="sldNum" sz="quarter" idx="12"/>
          </p:nvPr>
        </p:nvSpPr>
        <p:spPr/>
        <p:txBody>
          <a:bodyPr/>
          <a:lstStyle/>
          <a:p>
            <a:fld id="{67C9959E-8E6B-B04C-9955-EA096F41CA7A}" type="slidenum">
              <a:rPr lang="en-GB" smtClean="0"/>
              <a:t>145</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21" name="Rectangle 3"/>
          <p:cNvSpPr>
            <a:spLocks noGrp="1" noChangeArrowheads="1"/>
          </p:cNvSpPr>
          <p:nvPr>
            <p:ph idx="4294967295"/>
          </p:nvPr>
        </p:nvSpPr>
        <p:spPr>
          <a:xfrm>
            <a:off x="0" y="1158875"/>
            <a:ext cx="7886700" cy="5018088"/>
          </a:xfrm>
        </p:spPr>
        <p:txBody>
          <a:bodyPr/>
          <a:lstStyle/>
          <a:p>
            <a:pPr eaLnBrk="1" hangingPunct="1"/>
            <a:r>
              <a:rPr lang="en-US" dirty="0"/>
              <a:t>Threat resolved</a:t>
            </a: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1943609" y="2599518"/>
            <a:ext cx="228600" cy="241300"/>
          </a:xfrm>
          <a:prstGeom prst="ellipse">
            <a:avLst/>
          </a:prstGeom>
          <a:solidFill>
            <a:schemeClr val="bg1"/>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7" name="AutoShape 89"/>
          <p:cNvCxnSpPr>
            <a:cxnSpLocks noChangeShapeType="1"/>
            <a:stCxn id="128"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9" name="AutoShape 89"/>
          <p:cNvCxnSpPr>
            <a:cxnSpLocks noChangeShapeType="1"/>
            <a:stCxn id="130"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0"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2" name="AutoShape 91"/>
          <p:cNvCxnSpPr>
            <a:cxnSpLocks noChangeShapeType="1"/>
            <a:endCxn id="134"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3"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4"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23"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4" name="Straight Arrow Connector 223"/>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5" name="Straight Arrow Connector 224"/>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0" name="Straight Arrow Connector 139"/>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2"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3" name="Straight Arrow Connector 142"/>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7"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231"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5060388" y="803632"/>
            <a:ext cx="708848" cy="1107996"/>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p1</a:t>
            </a:r>
          </a:p>
        </p:txBody>
      </p:sp>
      <p:grpSp>
        <p:nvGrpSpPr>
          <p:cNvPr id="125" name="Group 124">
            <a:extLst>
              <a:ext uri="{FF2B5EF4-FFF2-40B4-BE49-F238E27FC236}">
                <a16:creationId xmlns:a16="http://schemas.microsoft.com/office/drawing/2014/main" id="{BFE1C827-B53C-5444-9BEA-6A458A8E5990}"/>
              </a:ext>
            </a:extLst>
          </p:cNvPr>
          <p:cNvGrpSpPr/>
          <p:nvPr/>
        </p:nvGrpSpPr>
        <p:grpSpPr>
          <a:xfrm>
            <a:off x="6125133" y="188057"/>
            <a:ext cx="2688818" cy="1950735"/>
            <a:chOff x="6181533" y="221558"/>
            <a:chExt cx="2688818" cy="1950735"/>
          </a:xfrm>
        </p:grpSpPr>
        <p:sp>
          <p:nvSpPr>
            <p:cNvPr id="126" name="Line 853">
              <a:extLst>
                <a:ext uri="{FF2B5EF4-FFF2-40B4-BE49-F238E27FC236}">
                  <a16:creationId xmlns:a16="http://schemas.microsoft.com/office/drawing/2014/main" id="{49900334-B565-0C43-BDAC-76CDD08E10AB}"/>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35" name="Freeform 830">
              <a:extLst>
                <a:ext uri="{FF2B5EF4-FFF2-40B4-BE49-F238E27FC236}">
                  <a16:creationId xmlns:a16="http://schemas.microsoft.com/office/drawing/2014/main" id="{FAEBAC4F-E840-FA49-BFD4-ED15EFE3AE7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38" name="Freeform 830">
              <a:extLst>
                <a:ext uri="{FF2B5EF4-FFF2-40B4-BE49-F238E27FC236}">
                  <a16:creationId xmlns:a16="http://schemas.microsoft.com/office/drawing/2014/main" id="{EC66055D-7E53-9E45-9312-30122F91BF3C}"/>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41" name="Freeform 830">
              <a:extLst>
                <a:ext uri="{FF2B5EF4-FFF2-40B4-BE49-F238E27FC236}">
                  <a16:creationId xmlns:a16="http://schemas.microsoft.com/office/drawing/2014/main" id="{055298AC-F3D0-C540-ABBB-DD863F8506B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44" name="Group 872">
              <a:extLst>
                <a:ext uri="{FF2B5EF4-FFF2-40B4-BE49-F238E27FC236}">
                  <a16:creationId xmlns:a16="http://schemas.microsoft.com/office/drawing/2014/main" id="{4D38C4BA-38D2-CB4D-8A5A-5AE9E1AAE08C}"/>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0E33E321-FA7A-354D-AFAD-43F58F93EB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4" name="Freeform 874">
                <a:extLst>
                  <a:ext uri="{FF2B5EF4-FFF2-40B4-BE49-F238E27FC236}">
                    <a16:creationId xmlns:a16="http://schemas.microsoft.com/office/drawing/2014/main" id="{9B9D186B-756E-8445-A7EE-127C67CA70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A732A5DF-19C2-D240-8650-3FD1225BFD7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667ADE69-5FE0-CF42-BB7E-691F886EA6C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46" name="Group 872">
              <a:extLst>
                <a:ext uri="{FF2B5EF4-FFF2-40B4-BE49-F238E27FC236}">
                  <a16:creationId xmlns:a16="http://schemas.microsoft.com/office/drawing/2014/main" id="{EFF81FBB-9C7C-7843-A6FB-B34B565B6120}"/>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D6E20795-35FF-8845-932A-7BF820ED06C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0" name="Freeform 874">
                <a:extLst>
                  <a:ext uri="{FF2B5EF4-FFF2-40B4-BE49-F238E27FC236}">
                    <a16:creationId xmlns:a16="http://schemas.microsoft.com/office/drawing/2014/main" id="{02EC0540-77C0-7544-9213-F83C9820923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C7319A8C-9425-6247-AF00-D31EDE9EB51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F7D806EF-E085-9A4F-A59E-BF8FF1D210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89" name="Freeform 830">
              <a:extLst>
                <a:ext uri="{FF2B5EF4-FFF2-40B4-BE49-F238E27FC236}">
                  <a16:creationId xmlns:a16="http://schemas.microsoft.com/office/drawing/2014/main" id="{8F6EA1FA-0D3F-D342-9ED5-C85B41CD8D11}"/>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90" name="Group 872">
              <a:extLst>
                <a:ext uri="{FF2B5EF4-FFF2-40B4-BE49-F238E27FC236}">
                  <a16:creationId xmlns:a16="http://schemas.microsoft.com/office/drawing/2014/main" id="{9C517E7E-33AF-0842-8054-504034CE16CA}"/>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7F5802B4-48C9-1B44-855D-896EC8BD294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5" name="Freeform 874">
                <a:extLst>
                  <a:ext uri="{FF2B5EF4-FFF2-40B4-BE49-F238E27FC236}">
                    <a16:creationId xmlns:a16="http://schemas.microsoft.com/office/drawing/2014/main" id="{1F6E20E6-4572-7849-BC26-0C9E85C2B3E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B2A21E2A-BEED-CF43-9EEE-41AED39DBD4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F8A5B453-510B-894A-BD5E-41DD9CF4B8A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91" name="Group 872">
              <a:extLst>
                <a:ext uri="{FF2B5EF4-FFF2-40B4-BE49-F238E27FC236}">
                  <a16:creationId xmlns:a16="http://schemas.microsoft.com/office/drawing/2014/main" id="{661DDEB8-62CD-6D46-9B3A-A5C094BBA74A}"/>
                </a:ext>
              </a:extLst>
            </p:cNvPr>
            <p:cNvGrpSpPr>
              <a:grpSpLocks noChangeAspect="1"/>
            </p:cNvGrpSpPr>
            <p:nvPr/>
          </p:nvGrpSpPr>
          <p:grpSpPr bwMode="auto">
            <a:xfrm>
              <a:off x="8116832" y="598923"/>
              <a:ext cx="651502" cy="416243"/>
              <a:chOff x="331" y="406"/>
              <a:chExt cx="288" cy="144"/>
            </a:xfrm>
          </p:grpSpPr>
          <p:sp>
            <p:nvSpPr>
              <p:cNvPr id="229" name="Rectangle 873">
                <a:extLst>
                  <a:ext uri="{FF2B5EF4-FFF2-40B4-BE49-F238E27FC236}">
                    <a16:creationId xmlns:a16="http://schemas.microsoft.com/office/drawing/2014/main" id="{544027AF-9942-D646-BA8F-3991DE6D27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30" name="Freeform 874">
                <a:extLst>
                  <a:ext uri="{FF2B5EF4-FFF2-40B4-BE49-F238E27FC236}">
                    <a16:creationId xmlns:a16="http://schemas.microsoft.com/office/drawing/2014/main" id="{8604326B-598C-664D-B830-C2375D035A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8B750290-8D70-FF4D-9359-E993C2DF172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F4F218FE-0AFC-2346-A2BA-8E2056C0E47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92" name="Group 191">
              <a:extLst>
                <a:ext uri="{FF2B5EF4-FFF2-40B4-BE49-F238E27FC236}">
                  <a16:creationId xmlns:a16="http://schemas.microsoft.com/office/drawing/2014/main" id="{6323C3E1-7B60-AD43-BDB6-9F805A7A1808}"/>
                </a:ext>
              </a:extLst>
            </p:cNvPr>
            <p:cNvGrpSpPr/>
            <p:nvPr/>
          </p:nvGrpSpPr>
          <p:grpSpPr>
            <a:xfrm>
              <a:off x="7127889" y="221558"/>
              <a:ext cx="1219200" cy="1278997"/>
              <a:chOff x="3017318" y="1024881"/>
              <a:chExt cx="1219200" cy="1278997"/>
            </a:xfrm>
          </p:grpSpPr>
          <p:grpSp>
            <p:nvGrpSpPr>
              <p:cNvPr id="193" name="Group 192">
                <a:extLst>
                  <a:ext uri="{FF2B5EF4-FFF2-40B4-BE49-F238E27FC236}">
                    <a16:creationId xmlns:a16="http://schemas.microsoft.com/office/drawing/2014/main" id="{9AC37491-33F5-234B-8AFC-8C9F738681B5}"/>
                  </a:ext>
                </a:extLst>
              </p:cNvPr>
              <p:cNvGrpSpPr/>
              <p:nvPr/>
            </p:nvGrpSpPr>
            <p:grpSpPr>
              <a:xfrm>
                <a:off x="3636432" y="1147233"/>
                <a:ext cx="88096" cy="1156645"/>
                <a:chOff x="3636432" y="1147233"/>
                <a:chExt cx="88096" cy="1156645"/>
              </a:xfrm>
            </p:grpSpPr>
            <p:sp>
              <p:nvSpPr>
                <p:cNvPr id="222" name="Oval 878">
                  <a:extLst>
                    <a:ext uri="{FF2B5EF4-FFF2-40B4-BE49-F238E27FC236}">
                      <a16:creationId xmlns:a16="http://schemas.microsoft.com/office/drawing/2014/main" id="{EBF36C4A-D2AD-0046-BB1C-B7CF58476F9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26" name="Rectangle 880">
                  <a:extLst>
                    <a:ext uri="{FF2B5EF4-FFF2-40B4-BE49-F238E27FC236}">
                      <a16:creationId xmlns:a16="http://schemas.microsoft.com/office/drawing/2014/main" id="{8A3E0405-838C-0540-A518-5CDDC4B6555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7" name="Line 881">
                  <a:extLst>
                    <a:ext uri="{FF2B5EF4-FFF2-40B4-BE49-F238E27FC236}">
                      <a16:creationId xmlns:a16="http://schemas.microsoft.com/office/drawing/2014/main" id="{C401ADB1-8603-C441-A247-D9217F91271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8" name="Line 882">
                  <a:extLst>
                    <a:ext uri="{FF2B5EF4-FFF2-40B4-BE49-F238E27FC236}">
                      <a16:creationId xmlns:a16="http://schemas.microsoft.com/office/drawing/2014/main" id="{BBA00547-2C92-CF47-8B91-C37B636EA4A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94" name="Group 883">
                <a:extLst>
                  <a:ext uri="{FF2B5EF4-FFF2-40B4-BE49-F238E27FC236}">
                    <a16:creationId xmlns:a16="http://schemas.microsoft.com/office/drawing/2014/main" id="{7882FE43-3A1B-DD41-B359-486A87434AD9}"/>
                  </a:ext>
                </a:extLst>
              </p:cNvPr>
              <p:cNvGrpSpPr>
                <a:grpSpLocks/>
              </p:cNvGrpSpPr>
              <p:nvPr/>
            </p:nvGrpSpPr>
            <p:grpSpPr bwMode="auto">
              <a:xfrm>
                <a:off x="3061519" y="1101851"/>
                <a:ext cx="42359" cy="293319"/>
                <a:chOff x="960" y="251"/>
                <a:chExt cx="23" cy="141"/>
              </a:xfrm>
            </p:grpSpPr>
            <p:sp>
              <p:nvSpPr>
                <p:cNvPr id="220" name="Line 884">
                  <a:extLst>
                    <a:ext uri="{FF2B5EF4-FFF2-40B4-BE49-F238E27FC236}">
                      <a16:creationId xmlns:a16="http://schemas.microsoft.com/office/drawing/2014/main" id="{4B7139BE-0BAF-8A4A-8820-67AB5F5FF4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1" name="Oval 885">
                  <a:extLst>
                    <a:ext uri="{FF2B5EF4-FFF2-40B4-BE49-F238E27FC236}">
                      <a16:creationId xmlns:a16="http://schemas.microsoft.com/office/drawing/2014/main" id="{8489BB1C-EFE4-6745-A43C-4D015DBDC8F0}"/>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95" name="Rectangle 886">
                <a:extLst>
                  <a:ext uri="{FF2B5EF4-FFF2-40B4-BE49-F238E27FC236}">
                    <a16:creationId xmlns:a16="http://schemas.microsoft.com/office/drawing/2014/main" id="{338562AA-6BFC-0845-A571-B4E374D0E349}"/>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96" name="Freeform 887">
                <a:extLst>
                  <a:ext uri="{FF2B5EF4-FFF2-40B4-BE49-F238E27FC236}">
                    <a16:creationId xmlns:a16="http://schemas.microsoft.com/office/drawing/2014/main" id="{476C20B8-8B4D-614A-ABD4-F03AD582E39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7" name="Freeform 888">
                <a:extLst>
                  <a:ext uri="{FF2B5EF4-FFF2-40B4-BE49-F238E27FC236}">
                    <a16:creationId xmlns:a16="http://schemas.microsoft.com/office/drawing/2014/main" id="{149DE9D8-12DA-4B43-8E17-68B6A4ADB611}"/>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8" name="Freeform 889">
                <a:extLst>
                  <a:ext uri="{FF2B5EF4-FFF2-40B4-BE49-F238E27FC236}">
                    <a16:creationId xmlns:a16="http://schemas.microsoft.com/office/drawing/2014/main" id="{8131D184-C419-0843-AD67-76C07F6DEAAD}"/>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9" name="Freeform 890">
                <a:extLst>
                  <a:ext uri="{FF2B5EF4-FFF2-40B4-BE49-F238E27FC236}">
                    <a16:creationId xmlns:a16="http://schemas.microsoft.com/office/drawing/2014/main" id="{BBF55619-5534-BA40-8137-3CA884D3FFDE}"/>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4D616BA8-1F2A-4444-8C1F-2695D7651F76}"/>
              </a:ext>
            </a:extLst>
          </p:cNvPr>
          <p:cNvGrpSpPr/>
          <p:nvPr/>
        </p:nvGrpSpPr>
        <p:grpSpPr>
          <a:xfrm>
            <a:off x="7454592" y="5507164"/>
            <a:ext cx="1492873" cy="686656"/>
            <a:chOff x="7218904" y="6068391"/>
            <a:chExt cx="1492873" cy="686656"/>
          </a:xfrm>
        </p:grpSpPr>
        <p:grpSp>
          <p:nvGrpSpPr>
            <p:cNvPr id="248" name="Group 872">
              <a:extLst>
                <a:ext uri="{FF2B5EF4-FFF2-40B4-BE49-F238E27FC236}">
                  <a16:creationId xmlns:a16="http://schemas.microsoft.com/office/drawing/2014/main" id="{B7686F1B-CA7F-9B47-8A5F-EF75AEC49679}"/>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CEAA1EB-BD6D-2840-87D6-692D592ACC0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17540399-3999-2B4D-AA19-7A07F3330D6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10388D19-A000-A34D-B0CB-179472A6F4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75D929EA-FA65-0A40-9224-863A64BA7F5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9" name="Group 872">
              <a:extLst>
                <a:ext uri="{FF2B5EF4-FFF2-40B4-BE49-F238E27FC236}">
                  <a16:creationId xmlns:a16="http://schemas.microsoft.com/office/drawing/2014/main" id="{B321894A-705D-CB47-879B-A373413157AE}"/>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7405777F-4334-734A-A16D-4FDF15746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3C196634-D799-A34C-B499-EFD2460251C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AE98D97B-A482-F145-9886-091E763243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23BA9F65-67B7-DF4B-9727-22C4FF75A6F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0" name="Group 872">
              <a:extLst>
                <a:ext uri="{FF2B5EF4-FFF2-40B4-BE49-F238E27FC236}">
                  <a16:creationId xmlns:a16="http://schemas.microsoft.com/office/drawing/2014/main" id="{7BCCFA4A-AAE4-F541-8BE4-7E813047623A}"/>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ADC1B80F-4206-0340-93F7-BBC087EB3E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4944E817-9684-9A42-956D-8C38C3C111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CF134528-0A7A-8F45-9B96-F3F461F2FCF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49F48D15-B806-024B-9722-AF8C461CAA5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1" name="Group 872">
              <a:extLst>
                <a:ext uri="{FF2B5EF4-FFF2-40B4-BE49-F238E27FC236}">
                  <a16:creationId xmlns:a16="http://schemas.microsoft.com/office/drawing/2014/main" id="{B9C8196F-8D09-4C4E-848E-6ACBE5BF3AB2}"/>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94BDAB2C-8862-3C44-A48A-4578F80A119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53" name="Freeform 874">
                <a:extLst>
                  <a:ext uri="{FF2B5EF4-FFF2-40B4-BE49-F238E27FC236}">
                    <a16:creationId xmlns:a16="http://schemas.microsoft.com/office/drawing/2014/main" id="{67BB6B3B-58CC-9341-8C3B-DEE7FF470CF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2ED04C51-1AF2-AB41-B5EF-78791280E93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52472315-3317-3243-91AC-7FBF3EF7C6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38640496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E5288C17-C71B-A140-B41B-6DBE34C4BABB}"/>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A810DE5F-2266-6B42-BC6D-BD7CE67AE030}"/>
              </a:ext>
            </a:extLst>
          </p:cNvPr>
          <p:cNvSpPr>
            <a:spLocks noGrp="1"/>
          </p:cNvSpPr>
          <p:nvPr>
            <p:ph type="sldNum" sz="quarter" idx="12"/>
          </p:nvPr>
        </p:nvSpPr>
        <p:spPr/>
        <p:txBody>
          <a:bodyPr/>
          <a:lstStyle/>
          <a:p>
            <a:fld id="{67C9959E-8E6B-B04C-9955-EA096F41CA7A}" type="slidenum">
              <a:rPr lang="en-GB" smtClean="0"/>
              <a:t>146</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mc:AlternateContent xmlns:mc="http://schemas.openxmlformats.org/markup-compatibility/2006" xmlns:a14="http://schemas.microsoft.com/office/drawing/2010/main">
        <mc:Choice Requires="a14">
          <p:sp>
            <p:nvSpPr>
              <p:cNvPr id="218" name="Rectangle 3"/>
              <p:cNvSpPr>
                <a:spLocks noGrp="1" noChangeArrowheads="1"/>
              </p:cNvSpPr>
              <p:nvPr>
                <p:ph sz="half" idx="4294967295"/>
              </p:nvPr>
            </p:nvSpPr>
            <p:spPr>
              <a:xfrm>
                <a:off x="0" y="1146175"/>
                <a:ext cx="4132263" cy="1257300"/>
              </a:xfrm>
            </p:spPr>
            <p:txBody>
              <a:bodyPr>
                <a:normAutofit fontScale="92500" lnSpcReduction="10000"/>
              </a:bodyPr>
              <a:lstStyle/>
              <a:p>
                <a:pPr eaLnBrk="1" hangingPunct="1"/>
                <a:r>
                  <a:rPr lang="en-US" dirty="0"/>
                  <a:t>Resolve open goal using the </a:t>
                </a:r>
                <a:r>
                  <a:rPr lang="en-US" dirty="0">
                    <a:cs typeface="Calibri"/>
                  </a:rPr>
                  <a:t>Start action</a:t>
                </a:r>
                <a:endParaRPr lang="en-US" dirty="0"/>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we’re done!</a:t>
                </a:r>
              </a:p>
            </p:txBody>
          </p:sp>
        </mc:Choice>
        <mc:Fallback xmlns="">
          <p:sp>
            <p:nvSpPr>
              <p:cNvPr id="218" name="Rectangle 3"/>
              <p:cNvSpPr>
                <a:spLocks noGrp="1" noRot="1" noChangeAspect="1" noMove="1" noResize="1" noEditPoints="1" noAdjustHandles="1" noChangeArrowheads="1" noChangeShapeType="1" noTextEdit="1"/>
              </p:cNvSpPr>
              <p:nvPr>
                <p:ph sz="half" idx="4294967295"/>
              </p:nvPr>
            </p:nvSpPr>
            <p:spPr>
              <a:xfrm>
                <a:off x="0" y="1146175"/>
                <a:ext cx="4132263" cy="1257300"/>
              </a:xfrm>
              <a:blipFill>
                <a:blip r:embed="rId3"/>
                <a:stretch>
                  <a:fillRect l="-3692" t="-11000" r="-923" b="-6000"/>
                </a:stretch>
              </a:blipFill>
            </p:spPr>
            <p:txBody>
              <a:bodyPr/>
              <a:lstStyle/>
              <a:p>
                <a:r>
                  <a:rPr lang="en-GB">
                    <a:noFill/>
                  </a:rPr>
                  <a:t> </a:t>
                </a:r>
              </a:p>
            </p:txBody>
          </p:sp>
        </mc:Fallback>
      </mc:AlternateContent>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689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1943609" y="2599518"/>
            <a:ext cx="228600" cy="241300"/>
          </a:xfrm>
          <a:prstGeom prst="ellipse">
            <a:avLst/>
          </a:prstGeom>
          <a:solidFill>
            <a:schemeClr val="bg1"/>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32692" y="2850186"/>
            <a:ext cx="1249060" cy="276999"/>
          </a:xfrm>
          <a:prstGeom prst="rect">
            <a:avLst/>
          </a:prstGeom>
          <a:noFill/>
          <a:ln>
            <a:noFill/>
          </a:ln>
          <a:extLst/>
        </p:spPr>
        <p:txBody>
          <a:bodyPr wrap="none" lIns="91440" tIns="0" rIns="91440" bIns="0" anchor="ctr">
            <a:spAutoFit/>
          </a:bodyPr>
          <a:lstStyle/>
          <a:p>
            <a:pPr algn="ctr"/>
            <a:r>
              <a:rPr lang="en-US" dirty="0">
                <a:ea typeface="Calibri"/>
                <a:cs typeface="Calibri"/>
              </a:rPr>
              <a:t>clear(p2)=T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89"/>
          <p:cNvCxnSpPr>
            <a:cxnSpLocks noChangeShapeType="1"/>
            <a:stCxn id="22536" idx="2"/>
            <a:endCxn id="116" idx="0"/>
          </p:cNvCxnSpPr>
          <p:nvPr/>
        </p:nvCxnSpPr>
        <p:spPr bwMode="auto">
          <a:xfrm rot="16200000" flipH="1">
            <a:off x="5909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2" name="AutoShape 89"/>
          <p:cNvCxnSpPr>
            <a:cxnSpLocks noChangeShapeType="1"/>
            <a:stCxn id="113"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3"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0" name="AutoShape 89"/>
          <p:cNvCxnSpPr>
            <a:cxnSpLocks noChangeShapeType="1"/>
            <a:stCxn id="121"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1"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7" name="AutoShape 91"/>
          <p:cNvCxnSpPr>
            <a:cxnSpLocks noChangeShapeType="1"/>
            <a:endCxn id="129"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9"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0" name="Straight Arrow Connector 219"/>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1"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3"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6200000" flipH="1">
            <a:off x="4460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3"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4" name="Text Box 75">
            <a:extLst>
              <a:ext uri="{FF2B5EF4-FFF2-40B4-BE49-F238E27FC236}">
                <a16:creationId xmlns:a16="http://schemas.microsoft.com/office/drawing/2014/main" id="{B10B764B-BBE9-574D-A610-366EBE407A3A}"/>
              </a:ext>
            </a:extLst>
          </p:cNvPr>
          <p:cNvSpPr txBox="1">
            <a:spLocks noChangeArrowheads="1"/>
          </p:cNvSpPr>
          <p:nvPr/>
        </p:nvSpPr>
        <p:spPr bwMode="auto">
          <a:xfrm>
            <a:off x="5060388" y="803632"/>
            <a:ext cx="965329" cy="1384995"/>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p1</a:t>
            </a:r>
          </a:p>
          <a:p>
            <a:r>
              <a:rPr lang="en-US" sz="1800" i="1" dirty="0">
                <a:solidFill>
                  <a:schemeClr val="bg1">
                    <a:lumMod val="50000"/>
                  </a:schemeClr>
                </a:solidFill>
                <a:latin typeface="+mn-lt"/>
                <a:ea typeface="Calibri"/>
                <a:cs typeface="Calibri"/>
              </a:rPr>
              <a:t>satisfied</a:t>
            </a:r>
          </a:p>
        </p:txBody>
      </p:sp>
      <p:sp>
        <p:nvSpPr>
          <p:cNvPr id="125" name="Rectangle 124">
            <a:extLst>
              <a:ext uri="{FF2B5EF4-FFF2-40B4-BE49-F238E27FC236}">
                <a16:creationId xmlns:a16="http://schemas.microsoft.com/office/drawing/2014/main" id="{09DBAFA1-F9EC-004E-947B-77451FE2AF4C}"/>
              </a:ext>
            </a:extLst>
          </p:cNvPr>
          <p:cNvSpPr/>
          <p:nvPr/>
        </p:nvSpPr>
        <p:spPr>
          <a:xfrm>
            <a:off x="8017769" y="2531578"/>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4</a:t>
            </a:r>
          </a:p>
        </p:txBody>
      </p:sp>
      <p:grpSp>
        <p:nvGrpSpPr>
          <p:cNvPr id="130" name="Group 129">
            <a:extLst>
              <a:ext uri="{FF2B5EF4-FFF2-40B4-BE49-F238E27FC236}">
                <a16:creationId xmlns:a16="http://schemas.microsoft.com/office/drawing/2014/main" id="{ED74F3DB-77B7-6A4A-A0F0-04054B0B14D7}"/>
              </a:ext>
            </a:extLst>
          </p:cNvPr>
          <p:cNvGrpSpPr/>
          <p:nvPr/>
        </p:nvGrpSpPr>
        <p:grpSpPr>
          <a:xfrm>
            <a:off x="6125133" y="188057"/>
            <a:ext cx="2688818" cy="1950735"/>
            <a:chOff x="6181533" y="221558"/>
            <a:chExt cx="2688818" cy="1950735"/>
          </a:xfrm>
        </p:grpSpPr>
        <p:sp>
          <p:nvSpPr>
            <p:cNvPr id="132" name="Line 853">
              <a:extLst>
                <a:ext uri="{FF2B5EF4-FFF2-40B4-BE49-F238E27FC236}">
                  <a16:creationId xmlns:a16="http://schemas.microsoft.com/office/drawing/2014/main" id="{F584BC4E-C61E-6948-B6C9-773606DD22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34" name="Freeform 830">
              <a:extLst>
                <a:ext uri="{FF2B5EF4-FFF2-40B4-BE49-F238E27FC236}">
                  <a16:creationId xmlns:a16="http://schemas.microsoft.com/office/drawing/2014/main" id="{8BB6ACF0-2F2B-B54D-88DA-D1F6CAC1B20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5" name="Freeform 830">
              <a:extLst>
                <a:ext uri="{FF2B5EF4-FFF2-40B4-BE49-F238E27FC236}">
                  <a16:creationId xmlns:a16="http://schemas.microsoft.com/office/drawing/2014/main" id="{1B4AA4BC-4558-FC49-A74B-DFF150A499BD}"/>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56" name="Freeform 830">
              <a:extLst>
                <a:ext uri="{FF2B5EF4-FFF2-40B4-BE49-F238E27FC236}">
                  <a16:creationId xmlns:a16="http://schemas.microsoft.com/office/drawing/2014/main" id="{8FD25777-E352-E046-9D9C-01C54E059A8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57" name="Group 872">
              <a:extLst>
                <a:ext uri="{FF2B5EF4-FFF2-40B4-BE49-F238E27FC236}">
                  <a16:creationId xmlns:a16="http://schemas.microsoft.com/office/drawing/2014/main" id="{CB1DFE46-AC57-B347-96E5-12DCB7D4192D}"/>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F38C0B1B-901F-2A4C-B057-751E62E81A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1" name="Freeform 874">
                <a:extLst>
                  <a:ext uri="{FF2B5EF4-FFF2-40B4-BE49-F238E27FC236}">
                    <a16:creationId xmlns:a16="http://schemas.microsoft.com/office/drawing/2014/main" id="{4C96C9CF-F13F-BF41-814C-0D61A8F095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937FA150-BE8F-864E-A9B1-08765435CA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2A37ADB2-967D-FF45-B6FF-B2C399C48AD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8" name="Group 872">
              <a:extLst>
                <a:ext uri="{FF2B5EF4-FFF2-40B4-BE49-F238E27FC236}">
                  <a16:creationId xmlns:a16="http://schemas.microsoft.com/office/drawing/2014/main" id="{BB68CB89-BF08-2742-9BEE-9AFF5036137E}"/>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5EC16A99-A7D6-494B-862A-D782A0524D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07" name="Freeform 874">
                <a:extLst>
                  <a:ext uri="{FF2B5EF4-FFF2-40B4-BE49-F238E27FC236}">
                    <a16:creationId xmlns:a16="http://schemas.microsoft.com/office/drawing/2014/main" id="{688C816B-34F8-DC4C-8850-ACC9FBB426E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Freeform 875">
                <a:extLst>
                  <a:ext uri="{FF2B5EF4-FFF2-40B4-BE49-F238E27FC236}">
                    <a16:creationId xmlns:a16="http://schemas.microsoft.com/office/drawing/2014/main" id="{74713178-9F6B-6C40-93AE-AA2F2D83A3E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9" name="Rectangle 876">
                <a:extLst>
                  <a:ext uri="{FF2B5EF4-FFF2-40B4-BE49-F238E27FC236}">
                    <a16:creationId xmlns:a16="http://schemas.microsoft.com/office/drawing/2014/main" id="{9C5D139B-C61C-7447-A98A-76BF41AFA6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59" name="Freeform 830">
              <a:extLst>
                <a:ext uri="{FF2B5EF4-FFF2-40B4-BE49-F238E27FC236}">
                  <a16:creationId xmlns:a16="http://schemas.microsoft.com/office/drawing/2014/main" id="{85166663-D74A-6947-AD1B-7D53FAE3B7BB}"/>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0" name="Group 872">
              <a:extLst>
                <a:ext uri="{FF2B5EF4-FFF2-40B4-BE49-F238E27FC236}">
                  <a16:creationId xmlns:a16="http://schemas.microsoft.com/office/drawing/2014/main" id="{594E09EE-BDF7-5B44-ACC3-F1B666C7A641}"/>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68BA47D1-8EFC-3D4A-9896-0BB40DF04B3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03" name="Freeform 874">
                <a:extLst>
                  <a:ext uri="{FF2B5EF4-FFF2-40B4-BE49-F238E27FC236}">
                    <a16:creationId xmlns:a16="http://schemas.microsoft.com/office/drawing/2014/main" id="{3BB3B356-B74E-9446-86AD-9BDBD79745A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23266174-4622-C74D-B23B-9C7FF24FDB9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2E53DC6C-A46F-0D44-9258-DFF600B90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1" name="Group 872">
              <a:extLst>
                <a:ext uri="{FF2B5EF4-FFF2-40B4-BE49-F238E27FC236}">
                  <a16:creationId xmlns:a16="http://schemas.microsoft.com/office/drawing/2014/main" id="{28E91D65-8F76-4A48-8287-2782FB2DFABD}"/>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6256D0E5-ECC3-B845-A998-C243D34404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99" name="Freeform 874">
                <a:extLst>
                  <a:ext uri="{FF2B5EF4-FFF2-40B4-BE49-F238E27FC236}">
                    <a16:creationId xmlns:a16="http://schemas.microsoft.com/office/drawing/2014/main" id="{8005104A-ACF4-A54D-BA45-1F363116650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AD0101AD-25F6-1145-95AE-18CCDEFE8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8BEBF255-E0C2-AC4C-B67C-F64AC975B8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2" name="Group 161">
              <a:extLst>
                <a:ext uri="{FF2B5EF4-FFF2-40B4-BE49-F238E27FC236}">
                  <a16:creationId xmlns:a16="http://schemas.microsoft.com/office/drawing/2014/main" id="{9FD395EC-308C-0E45-BA42-842B36D0A67A}"/>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37D89495-8857-574C-9630-3803E53C27AB}"/>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EBA26551-1634-3A4D-B3A2-99B3BF3C139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74" name="Rectangle 880">
                  <a:extLst>
                    <a:ext uri="{FF2B5EF4-FFF2-40B4-BE49-F238E27FC236}">
                      <a16:creationId xmlns:a16="http://schemas.microsoft.com/office/drawing/2014/main" id="{4BC516C7-F13D-AF45-AE11-EE6E4049834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96" name="Line 881">
                  <a:extLst>
                    <a:ext uri="{FF2B5EF4-FFF2-40B4-BE49-F238E27FC236}">
                      <a16:creationId xmlns:a16="http://schemas.microsoft.com/office/drawing/2014/main" id="{07B3A798-C0B0-F942-96AA-6DF7F389EE0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97" name="Line 882">
                  <a:extLst>
                    <a:ext uri="{FF2B5EF4-FFF2-40B4-BE49-F238E27FC236}">
                      <a16:creationId xmlns:a16="http://schemas.microsoft.com/office/drawing/2014/main" id="{AB8D425E-C7F1-A741-AC63-A42289F0CCD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64" name="Group 883">
                <a:extLst>
                  <a:ext uri="{FF2B5EF4-FFF2-40B4-BE49-F238E27FC236}">
                    <a16:creationId xmlns:a16="http://schemas.microsoft.com/office/drawing/2014/main" id="{479948A9-D8E4-9147-A5FB-01C026BF296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9DE0A93F-8ECE-D248-83C6-41218EC4119D}"/>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71" name="Oval 885">
                  <a:extLst>
                    <a:ext uri="{FF2B5EF4-FFF2-40B4-BE49-F238E27FC236}">
                      <a16:creationId xmlns:a16="http://schemas.microsoft.com/office/drawing/2014/main" id="{2E319CB4-5E56-7F4F-9BF6-5EC928D95E0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5" name="Rectangle 886">
                <a:extLst>
                  <a:ext uri="{FF2B5EF4-FFF2-40B4-BE49-F238E27FC236}">
                    <a16:creationId xmlns:a16="http://schemas.microsoft.com/office/drawing/2014/main" id="{B9B5EC8A-FAA0-A34E-B2EF-939CEA80596D}"/>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66" name="Freeform 887">
                <a:extLst>
                  <a:ext uri="{FF2B5EF4-FFF2-40B4-BE49-F238E27FC236}">
                    <a16:creationId xmlns:a16="http://schemas.microsoft.com/office/drawing/2014/main" id="{EEA02138-0AB7-C54B-95C7-9E6A3369B88D}"/>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7" name="Freeform 888">
                <a:extLst>
                  <a:ext uri="{FF2B5EF4-FFF2-40B4-BE49-F238E27FC236}">
                    <a16:creationId xmlns:a16="http://schemas.microsoft.com/office/drawing/2014/main" id="{1E5540C1-E81B-B240-97D1-0E820E8470E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8" name="Freeform 889">
                <a:extLst>
                  <a:ext uri="{FF2B5EF4-FFF2-40B4-BE49-F238E27FC236}">
                    <a16:creationId xmlns:a16="http://schemas.microsoft.com/office/drawing/2014/main" id="{0E3A641E-6010-F240-8E38-62DA9E8873A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9" name="Freeform 890">
                <a:extLst>
                  <a:ext uri="{FF2B5EF4-FFF2-40B4-BE49-F238E27FC236}">
                    <a16:creationId xmlns:a16="http://schemas.microsoft.com/office/drawing/2014/main" id="{ED3E49C0-DA70-7043-B213-515433845B8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14" name="Group 213">
            <a:extLst>
              <a:ext uri="{FF2B5EF4-FFF2-40B4-BE49-F238E27FC236}">
                <a16:creationId xmlns:a16="http://schemas.microsoft.com/office/drawing/2014/main" id="{DF230B71-416D-AF4B-BA4B-B6CA2793DDD9}"/>
              </a:ext>
            </a:extLst>
          </p:cNvPr>
          <p:cNvGrpSpPr/>
          <p:nvPr/>
        </p:nvGrpSpPr>
        <p:grpSpPr>
          <a:xfrm>
            <a:off x="7454592" y="5507164"/>
            <a:ext cx="1492873" cy="686656"/>
            <a:chOff x="7218904" y="6068391"/>
            <a:chExt cx="1492873" cy="686656"/>
          </a:xfrm>
        </p:grpSpPr>
        <p:grpSp>
          <p:nvGrpSpPr>
            <p:cNvPr id="215" name="Group 872">
              <a:extLst>
                <a:ext uri="{FF2B5EF4-FFF2-40B4-BE49-F238E27FC236}">
                  <a16:creationId xmlns:a16="http://schemas.microsoft.com/office/drawing/2014/main" id="{A9D62410-071B-2443-BC31-209206320D2C}"/>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F12829DA-77A1-1540-A2A6-C6055DA7E4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B98FA3B1-97E5-CA46-99AF-15E9FD6870D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11D4DC3D-941C-274D-AC16-06B7685EF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B358A259-5A13-0D45-88C5-4F27387744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6" name="Group 872">
              <a:extLst>
                <a:ext uri="{FF2B5EF4-FFF2-40B4-BE49-F238E27FC236}">
                  <a16:creationId xmlns:a16="http://schemas.microsoft.com/office/drawing/2014/main" id="{760334CD-C614-1249-925D-08C15581A864}"/>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10A0B415-AA79-754E-8C99-EBE58078E16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B3E737E8-2693-C240-BF9F-9A59E9A4DE7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67DED0F4-CBE1-C541-96BA-1CF82C01AE6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D5058C2B-6BA8-1C4C-8A72-F743F34725D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7" name="Group 872">
              <a:extLst>
                <a:ext uri="{FF2B5EF4-FFF2-40B4-BE49-F238E27FC236}">
                  <a16:creationId xmlns:a16="http://schemas.microsoft.com/office/drawing/2014/main" id="{DE6D6F0A-EAAA-7540-B6C4-0BB170BB4472}"/>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F9D077E2-F369-024C-A858-8E575464FE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2B39EAB9-A2B7-6143-94C6-CBFE8CFDF52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264C8BC8-C7F6-3040-BCF0-0B056A852B8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1338EB51-0777-804F-B7DF-BD38689D6C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6" name="Group 872">
              <a:extLst>
                <a:ext uri="{FF2B5EF4-FFF2-40B4-BE49-F238E27FC236}">
                  <a16:creationId xmlns:a16="http://schemas.microsoft.com/office/drawing/2014/main" id="{E8C26F8B-2CA8-1745-8E7F-6675773F3F8F}"/>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6D847838-B331-AC41-B7B8-952F895665E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28" name="Freeform 874">
                <a:extLst>
                  <a:ext uri="{FF2B5EF4-FFF2-40B4-BE49-F238E27FC236}">
                    <a16:creationId xmlns:a16="http://schemas.microsoft.com/office/drawing/2014/main" id="{8651D7BD-E125-F747-89B8-66FE32E4FD4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7F96D7DB-3F35-0B4F-A608-1A8B0835EBC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5EB4B49C-2AFF-2E41-AE30-270E1AD2C12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2675362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9B8A64F3-5E18-7C45-A248-1AE618730F11}"/>
              </a:ext>
            </a:extLst>
          </p:cNvPr>
          <p:cNvSpPr>
            <a:spLocks noGrp="1"/>
          </p:cNvSpPr>
          <p:nvPr>
            <p:ph type="sldNum" sz="quarter" idx="12"/>
          </p:nvPr>
        </p:nvSpPr>
        <p:spPr/>
        <p:txBody>
          <a:bodyPr/>
          <a:lstStyle/>
          <a:p>
            <a:fld id="{67C9959E-8E6B-B04C-9955-EA096F41CA7A}" type="slidenum">
              <a:rPr lang="en-GB" smtClean="0"/>
              <a:t>147</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p:sp>
        <p:nvSpPr>
          <p:cNvPr id="218" name="Rectangle 3"/>
          <p:cNvSpPr>
            <a:spLocks noGrp="1" noChangeArrowheads="1"/>
          </p:cNvSpPr>
          <p:nvPr>
            <p:ph sz="half" idx="4294967295"/>
          </p:nvPr>
        </p:nvSpPr>
        <p:spPr>
          <a:xfrm>
            <a:off x="0" y="1146175"/>
            <a:ext cx="3886200" cy="5030788"/>
          </a:xfrm>
        </p:spPr>
        <p:txBody>
          <a:bodyPr/>
          <a:lstStyle/>
          <a:p>
            <a:pPr eaLnBrk="1" hangingPunct="1"/>
            <a:r>
              <a:rPr lang="en-US" dirty="0"/>
              <a:t>PSP returns this solution:</a:t>
            </a:r>
          </a:p>
        </p:txBody>
      </p:sp>
      <p:sp>
        <p:nvSpPr>
          <p:cNvPr id="92" name="Rectangle 83"/>
          <p:cNvSpPr>
            <a:spLocks noChangeArrowheads="1"/>
          </p:cNvSpPr>
          <p:nvPr/>
        </p:nvSpPr>
        <p:spPr bwMode="auto">
          <a:xfrm>
            <a:off x="1962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5474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3046151" y="1796333"/>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a:stCxn id="22536" idx="2"/>
            <a:endCxn id="93" idx="0"/>
          </p:cNvCxnSpPr>
          <p:nvPr/>
        </p:nvCxnSpPr>
        <p:spPr bwMode="auto">
          <a:xfrm rot="16200000" flipH="1">
            <a:off x="4803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a:stCxn id="22537" idx="2"/>
            <a:endCxn id="22538" idx="0"/>
          </p:cNvCxnSpPr>
          <p:nvPr/>
        </p:nvCxnSpPr>
        <p:spPr bwMode="auto">
          <a:xfrm rot="16200000" flipH="1">
            <a:off x="3068041" y="4668760"/>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a:stCxn id="22555" idx="2"/>
            <a:endCxn id="22538" idx="0"/>
          </p:cNvCxnSpPr>
          <p:nvPr/>
        </p:nvCxnSpPr>
        <p:spPr bwMode="auto">
          <a:xfrm rot="5400000">
            <a:off x="4820835"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2680037" y="3569828"/>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6185624" y="3560820"/>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78" name="Group 77">
            <a:extLst>
              <a:ext uri="{FF2B5EF4-FFF2-40B4-BE49-F238E27FC236}">
                <a16:creationId xmlns:a16="http://schemas.microsoft.com/office/drawing/2014/main" id="{5576F7C6-3676-C041-9D42-DE212AA8D8AB}"/>
              </a:ext>
            </a:extLst>
          </p:cNvPr>
          <p:cNvGrpSpPr/>
          <p:nvPr/>
        </p:nvGrpSpPr>
        <p:grpSpPr>
          <a:xfrm>
            <a:off x="6125133" y="188057"/>
            <a:ext cx="2688818" cy="1950735"/>
            <a:chOff x="6181533" y="221558"/>
            <a:chExt cx="2688818" cy="1950735"/>
          </a:xfrm>
        </p:grpSpPr>
        <p:sp>
          <p:nvSpPr>
            <p:cNvPr id="102" name="Line 853">
              <a:extLst>
                <a:ext uri="{FF2B5EF4-FFF2-40B4-BE49-F238E27FC236}">
                  <a16:creationId xmlns:a16="http://schemas.microsoft.com/office/drawing/2014/main" id="{F4590C0A-9BBC-3744-9044-57AFE83F8FFE}"/>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03" name="Freeform 830">
              <a:extLst>
                <a:ext uri="{FF2B5EF4-FFF2-40B4-BE49-F238E27FC236}">
                  <a16:creationId xmlns:a16="http://schemas.microsoft.com/office/drawing/2014/main" id="{DCFE794D-9AF8-3A4D-98B7-5B48A4AEE609}"/>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4" name="Freeform 830">
              <a:extLst>
                <a:ext uri="{FF2B5EF4-FFF2-40B4-BE49-F238E27FC236}">
                  <a16:creationId xmlns:a16="http://schemas.microsoft.com/office/drawing/2014/main" id="{07D6AE42-984A-7B44-B51C-1123319A0D3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5" name="Freeform 830">
              <a:extLst>
                <a:ext uri="{FF2B5EF4-FFF2-40B4-BE49-F238E27FC236}">
                  <a16:creationId xmlns:a16="http://schemas.microsoft.com/office/drawing/2014/main" id="{167A5F57-AD2C-F443-BD88-E606DB5E6C28}"/>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6" name="Group 872">
              <a:extLst>
                <a:ext uri="{FF2B5EF4-FFF2-40B4-BE49-F238E27FC236}">
                  <a16:creationId xmlns:a16="http://schemas.microsoft.com/office/drawing/2014/main" id="{5CCD59CB-124E-184E-ADB0-2463693DAF95}"/>
                </a:ext>
              </a:extLst>
            </p:cNvPr>
            <p:cNvGrpSpPr>
              <a:grpSpLocks noChangeAspect="1"/>
            </p:cNvGrpSpPr>
            <p:nvPr/>
          </p:nvGrpSpPr>
          <p:grpSpPr bwMode="auto">
            <a:xfrm>
              <a:off x="7141600" y="854344"/>
              <a:ext cx="651502" cy="416243"/>
              <a:chOff x="331" y="406"/>
              <a:chExt cx="288" cy="144"/>
            </a:xfrm>
          </p:grpSpPr>
          <p:sp>
            <p:nvSpPr>
              <p:cNvPr id="155" name="Rectangle 873">
                <a:extLst>
                  <a:ext uri="{FF2B5EF4-FFF2-40B4-BE49-F238E27FC236}">
                    <a16:creationId xmlns:a16="http://schemas.microsoft.com/office/drawing/2014/main" id="{3F9BE046-C5B3-9D48-8D39-2B9A61BDB4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156" name="Freeform 874">
                <a:extLst>
                  <a:ext uri="{FF2B5EF4-FFF2-40B4-BE49-F238E27FC236}">
                    <a16:creationId xmlns:a16="http://schemas.microsoft.com/office/drawing/2014/main" id="{6FB5A167-FCC0-2F41-89B9-515CB97591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7" name="Freeform 875">
                <a:extLst>
                  <a:ext uri="{FF2B5EF4-FFF2-40B4-BE49-F238E27FC236}">
                    <a16:creationId xmlns:a16="http://schemas.microsoft.com/office/drawing/2014/main" id="{C5777FE1-53B3-3F4B-A67B-B34305BD591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8" name="Rectangle 876">
                <a:extLst>
                  <a:ext uri="{FF2B5EF4-FFF2-40B4-BE49-F238E27FC236}">
                    <a16:creationId xmlns:a16="http://schemas.microsoft.com/office/drawing/2014/main" id="{C25DDDCF-0DCC-A648-BE8A-7D2329A0234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07" name="Group 872">
              <a:extLst>
                <a:ext uri="{FF2B5EF4-FFF2-40B4-BE49-F238E27FC236}">
                  <a16:creationId xmlns:a16="http://schemas.microsoft.com/office/drawing/2014/main" id="{92D08CBA-CCB6-D94F-808D-644D5484D9D6}"/>
                </a:ext>
              </a:extLst>
            </p:cNvPr>
            <p:cNvGrpSpPr>
              <a:grpSpLocks noChangeAspect="1"/>
            </p:cNvGrpSpPr>
            <p:nvPr/>
          </p:nvGrpSpPr>
          <p:grpSpPr bwMode="auto">
            <a:xfrm>
              <a:off x="7137848" y="579909"/>
              <a:ext cx="651502" cy="416243"/>
              <a:chOff x="331" y="406"/>
              <a:chExt cx="288" cy="144"/>
            </a:xfrm>
          </p:grpSpPr>
          <p:sp>
            <p:nvSpPr>
              <p:cNvPr id="134" name="Rectangle 873">
                <a:extLst>
                  <a:ext uri="{FF2B5EF4-FFF2-40B4-BE49-F238E27FC236}">
                    <a16:creationId xmlns:a16="http://schemas.microsoft.com/office/drawing/2014/main" id="{00DC6818-5C4D-494E-B7B2-B02C2A0DE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136" name="Freeform 874">
                <a:extLst>
                  <a:ext uri="{FF2B5EF4-FFF2-40B4-BE49-F238E27FC236}">
                    <a16:creationId xmlns:a16="http://schemas.microsoft.com/office/drawing/2014/main" id="{B0E53332-EC9B-C14F-92C9-DD8E1AEF26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1" name="Freeform 875">
                <a:extLst>
                  <a:ext uri="{FF2B5EF4-FFF2-40B4-BE49-F238E27FC236}">
                    <a16:creationId xmlns:a16="http://schemas.microsoft.com/office/drawing/2014/main" id="{C627DF1D-F25F-4B4E-8734-E20C67267A0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5" name="Rectangle 876">
                <a:extLst>
                  <a:ext uri="{FF2B5EF4-FFF2-40B4-BE49-F238E27FC236}">
                    <a16:creationId xmlns:a16="http://schemas.microsoft.com/office/drawing/2014/main" id="{21AC04B2-94F7-E440-A9CA-E7358BC537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08" name="Freeform 830">
              <a:extLst>
                <a:ext uri="{FF2B5EF4-FFF2-40B4-BE49-F238E27FC236}">
                  <a16:creationId xmlns:a16="http://schemas.microsoft.com/office/drawing/2014/main" id="{45433210-7792-B146-9854-14044403D0D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09" name="Group 872">
              <a:extLst>
                <a:ext uri="{FF2B5EF4-FFF2-40B4-BE49-F238E27FC236}">
                  <a16:creationId xmlns:a16="http://schemas.microsoft.com/office/drawing/2014/main" id="{163A4D53-DD63-D647-BBB6-68F83B9EDFA4}"/>
                </a:ext>
              </a:extLst>
            </p:cNvPr>
            <p:cNvGrpSpPr>
              <a:grpSpLocks noChangeAspect="1"/>
            </p:cNvGrpSpPr>
            <p:nvPr/>
          </p:nvGrpSpPr>
          <p:grpSpPr bwMode="auto">
            <a:xfrm>
              <a:off x="8119863" y="872355"/>
              <a:ext cx="651502" cy="416243"/>
              <a:chOff x="331" y="406"/>
              <a:chExt cx="288" cy="144"/>
            </a:xfrm>
          </p:grpSpPr>
          <p:sp>
            <p:nvSpPr>
              <p:cNvPr id="129" name="Rectangle 873">
                <a:extLst>
                  <a:ext uri="{FF2B5EF4-FFF2-40B4-BE49-F238E27FC236}">
                    <a16:creationId xmlns:a16="http://schemas.microsoft.com/office/drawing/2014/main" id="{5A52BC13-3DED-1F40-BFB4-391E2D283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130" name="Freeform 874">
                <a:extLst>
                  <a:ext uri="{FF2B5EF4-FFF2-40B4-BE49-F238E27FC236}">
                    <a16:creationId xmlns:a16="http://schemas.microsoft.com/office/drawing/2014/main" id="{DA2A8848-7A0D-424B-958E-7F8000BA1E4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1" name="Freeform 875">
                <a:extLst>
                  <a:ext uri="{FF2B5EF4-FFF2-40B4-BE49-F238E27FC236}">
                    <a16:creationId xmlns:a16="http://schemas.microsoft.com/office/drawing/2014/main" id="{6693502B-476A-4B45-839C-4F61878E5BD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2" name="Rectangle 876">
                <a:extLst>
                  <a:ext uri="{FF2B5EF4-FFF2-40B4-BE49-F238E27FC236}">
                    <a16:creationId xmlns:a16="http://schemas.microsoft.com/office/drawing/2014/main" id="{7757E377-A171-DB4C-97A9-E5C1CF39BA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10" name="Group 872">
              <a:extLst>
                <a:ext uri="{FF2B5EF4-FFF2-40B4-BE49-F238E27FC236}">
                  <a16:creationId xmlns:a16="http://schemas.microsoft.com/office/drawing/2014/main" id="{80DF7B39-B888-234A-962A-8BAC64494C05}"/>
                </a:ext>
              </a:extLst>
            </p:cNvPr>
            <p:cNvGrpSpPr>
              <a:grpSpLocks noChangeAspect="1"/>
            </p:cNvGrpSpPr>
            <p:nvPr/>
          </p:nvGrpSpPr>
          <p:grpSpPr bwMode="auto">
            <a:xfrm>
              <a:off x="8116832" y="598923"/>
              <a:ext cx="651502" cy="416243"/>
              <a:chOff x="331" y="406"/>
              <a:chExt cx="288" cy="144"/>
            </a:xfrm>
          </p:grpSpPr>
          <p:sp>
            <p:nvSpPr>
              <p:cNvPr id="125" name="Rectangle 873">
                <a:extLst>
                  <a:ext uri="{FF2B5EF4-FFF2-40B4-BE49-F238E27FC236}">
                    <a16:creationId xmlns:a16="http://schemas.microsoft.com/office/drawing/2014/main" id="{25C74621-A244-1D48-9DF0-37E556AAEE3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26" name="Freeform 874">
                <a:extLst>
                  <a:ext uri="{FF2B5EF4-FFF2-40B4-BE49-F238E27FC236}">
                    <a16:creationId xmlns:a16="http://schemas.microsoft.com/office/drawing/2014/main" id="{D7A1A5B3-4813-D949-8250-2EA4EEE4626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7" name="Freeform 875">
                <a:extLst>
                  <a:ext uri="{FF2B5EF4-FFF2-40B4-BE49-F238E27FC236}">
                    <a16:creationId xmlns:a16="http://schemas.microsoft.com/office/drawing/2014/main" id="{E3C43883-4D11-5743-8781-4ECC186C05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8" name="Rectangle 876">
                <a:extLst>
                  <a:ext uri="{FF2B5EF4-FFF2-40B4-BE49-F238E27FC236}">
                    <a16:creationId xmlns:a16="http://schemas.microsoft.com/office/drawing/2014/main" id="{95293656-8549-2449-860B-8E03C9F7CC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11" name="Group 110">
              <a:extLst>
                <a:ext uri="{FF2B5EF4-FFF2-40B4-BE49-F238E27FC236}">
                  <a16:creationId xmlns:a16="http://schemas.microsoft.com/office/drawing/2014/main" id="{D6AE2AE2-FE0B-3648-8D65-D712BDCB477C}"/>
                </a:ext>
              </a:extLst>
            </p:cNvPr>
            <p:cNvGrpSpPr/>
            <p:nvPr/>
          </p:nvGrpSpPr>
          <p:grpSpPr>
            <a:xfrm>
              <a:off x="7127889" y="221558"/>
              <a:ext cx="1219200" cy="1278997"/>
              <a:chOff x="3017318" y="1024881"/>
              <a:chExt cx="1219200" cy="1278997"/>
            </a:xfrm>
          </p:grpSpPr>
          <p:grpSp>
            <p:nvGrpSpPr>
              <p:cNvPr id="112" name="Group 111">
                <a:extLst>
                  <a:ext uri="{FF2B5EF4-FFF2-40B4-BE49-F238E27FC236}">
                    <a16:creationId xmlns:a16="http://schemas.microsoft.com/office/drawing/2014/main" id="{4396E8D4-1F18-2E42-A703-508171DC0A88}"/>
                  </a:ext>
                </a:extLst>
              </p:cNvPr>
              <p:cNvGrpSpPr/>
              <p:nvPr/>
            </p:nvGrpSpPr>
            <p:grpSpPr>
              <a:xfrm>
                <a:off x="3636432" y="1147233"/>
                <a:ext cx="88096" cy="1156645"/>
                <a:chOff x="3636432" y="1147233"/>
                <a:chExt cx="88096" cy="1156645"/>
              </a:xfrm>
            </p:grpSpPr>
            <p:sp>
              <p:nvSpPr>
                <p:cNvPr id="121" name="Oval 878">
                  <a:extLst>
                    <a:ext uri="{FF2B5EF4-FFF2-40B4-BE49-F238E27FC236}">
                      <a16:creationId xmlns:a16="http://schemas.microsoft.com/office/drawing/2014/main" id="{86D275DE-23BA-464F-B276-93E078686BD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2" name="Rectangle 880">
                  <a:extLst>
                    <a:ext uri="{FF2B5EF4-FFF2-40B4-BE49-F238E27FC236}">
                      <a16:creationId xmlns:a16="http://schemas.microsoft.com/office/drawing/2014/main" id="{44FC57C2-41D9-AA42-9C76-A385871EEFB9}"/>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3" name="Line 881">
                  <a:extLst>
                    <a:ext uri="{FF2B5EF4-FFF2-40B4-BE49-F238E27FC236}">
                      <a16:creationId xmlns:a16="http://schemas.microsoft.com/office/drawing/2014/main" id="{C5133569-E94A-0341-9D59-F11F6DF74428}"/>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43AFF32B-24EC-8B47-8C4C-BCCD4EDF4F8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13" name="Group 883">
                <a:extLst>
                  <a:ext uri="{FF2B5EF4-FFF2-40B4-BE49-F238E27FC236}">
                    <a16:creationId xmlns:a16="http://schemas.microsoft.com/office/drawing/2014/main" id="{D42F101C-6284-5245-9166-DAF0439C1C9B}"/>
                  </a:ext>
                </a:extLst>
              </p:cNvPr>
              <p:cNvGrpSpPr>
                <a:grpSpLocks/>
              </p:cNvGrpSpPr>
              <p:nvPr/>
            </p:nvGrpSpPr>
            <p:grpSpPr bwMode="auto">
              <a:xfrm>
                <a:off x="3061519" y="1101851"/>
                <a:ext cx="42359" cy="293319"/>
                <a:chOff x="960" y="251"/>
                <a:chExt cx="23" cy="141"/>
              </a:xfrm>
            </p:grpSpPr>
            <p:sp>
              <p:nvSpPr>
                <p:cNvPr id="119" name="Line 884">
                  <a:extLst>
                    <a:ext uri="{FF2B5EF4-FFF2-40B4-BE49-F238E27FC236}">
                      <a16:creationId xmlns:a16="http://schemas.microsoft.com/office/drawing/2014/main" id="{2F17EA6E-B02A-9347-872A-915EBB5F28C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0" name="Oval 885">
                  <a:extLst>
                    <a:ext uri="{FF2B5EF4-FFF2-40B4-BE49-F238E27FC236}">
                      <a16:creationId xmlns:a16="http://schemas.microsoft.com/office/drawing/2014/main" id="{B0C7E43B-239E-4540-B932-EFDFAE8669B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4" name="Rectangle 886">
                <a:extLst>
                  <a:ext uri="{FF2B5EF4-FFF2-40B4-BE49-F238E27FC236}">
                    <a16:creationId xmlns:a16="http://schemas.microsoft.com/office/drawing/2014/main" id="{5551E0DB-123B-DE46-8D5F-D79FE2B2DAC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5" name="Freeform 887">
                <a:extLst>
                  <a:ext uri="{FF2B5EF4-FFF2-40B4-BE49-F238E27FC236}">
                    <a16:creationId xmlns:a16="http://schemas.microsoft.com/office/drawing/2014/main" id="{74252213-3A2D-044A-8493-D357870C8E43}"/>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Freeform 888">
                <a:extLst>
                  <a:ext uri="{FF2B5EF4-FFF2-40B4-BE49-F238E27FC236}">
                    <a16:creationId xmlns:a16="http://schemas.microsoft.com/office/drawing/2014/main" id="{D438931D-ADB4-0540-B4C2-20AD4C1AEBE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Freeform 889">
                <a:extLst>
                  <a:ext uri="{FF2B5EF4-FFF2-40B4-BE49-F238E27FC236}">
                    <a16:creationId xmlns:a16="http://schemas.microsoft.com/office/drawing/2014/main" id="{DC04BCF1-0990-C14B-AE95-5C0CC76D6600}"/>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90">
                <a:extLst>
                  <a:ext uri="{FF2B5EF4-FFF2-40B4-BE49-F238E27FC236}">
                    <a16:creationId xmlns:a16="http://schemas.microsoft.com/office/drawing/2014/main" id="{9737722A-E437-C34A-BDF5-63CA4459784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9" name="Group 158">
            <a:extLst>
              <a:ext uri="{FF2B5EF4-FFF2-40B4-BE49-F238E27FC236}">
                <a16:creationId xmlns:a16="http://schemas.microsoft.com/office/drawing/2014/main" id="{F4A8AB6F-05C6-8146-B4FB-40104178B6CF}"/>
              </a:ext>
            </a:extLst>
          </p:cNvPr>
          <p:cNvGrpSpPr/>
          <p:nvPr/>
        </p:nvGrpSpPr>
        <p:grpSpPr>
          <a:xfrm>
            <a:off x="7454592" y="5507164"/>
            <a:ext cx="1492873" cy="686656"/>
            <a:chOff x="7218904" y="6068391"/>
            <a:chExt cx="1492873" cy="686656"/>
          </a:xfrm>
        </p:grpSpPr>
        <p:grpSp>
          <p:nvGrpSpPr>
            <p:cNvPr id="160" name="Group 872">
              <a:extLst>
                <a:ext uri="{FF2B5EF4-FFF2-40B4-BE49-F238E27FC236}">
                  <a16:creationId xmlns:a16="http://schemas.microsoft.com/office/drawing/2014/main" id="{E391E0CD-E7C4-5147-984B-6E1CB44028C1}"/>
                </a:ext>
              </a:extLst>
            </p:cNvPr>
            <p:cNvGrpSpPr>
              <a:grpSpLocks noChangeAspect="1"/>
            </p:cNvGrpSpPr>
            <p:nvPr/>
          </p:nvGrpSpPr>
          <p:grpSpPr bwMode="auto">
            <a:xfrm>
              <a:off x="8054800" y="6338804"/>
              <a:ext cx="651502" cy="416243"/>
              <a:chOff x="331" y="406"/>
              <a:chExt cx="288" cy="144"/>
            </a:xfrm>
          </p:grpSpPr>
          <p:sp>
            <p:nvSpPr>
              <p:cNvPr id="176" name="Rectangle 873">
                <a:extLst>
                  <a:ext uri="{FF2B5EF4-FFF2-40B4-BE49-F238E27FC236}">
                    <a16:creationId xmlns:a16="http://schemas.microsoft.com/office/drawing/2014/main" id="{A40C437A-6671-5C46-9531-CECFA10A433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77" name="Freeform 874">
                <a:extLst>
                  <a:ext uri="{FF2B5EF4-FFF2-40B4-BE49-F238E27FC236}">
                    <a16:creationId xmlns:a16="http://schemas.microsoft.com/office/drawing/2014/main" id="{B6F64230-ACFF-1E4F-A92C-03EEE311A8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8" name="Freeform 875">
                <a:extLst>
                  <a:ext uri="{FF2B5EF4-FFF2-40B4-BE49-F238E27FC236}">
                    <a16:creationId xmlns:a16="http://schemas.microsoft.com/office/drawing/2014/main" id="{06D7FFDB-C048-F84E-A210-473871C22EA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9" name="Rectangle 876">
                <a:extLst>
                  <a:ext uri="{FF2B5EF4-FFF2-40B4-BE49-F238E27FC236}">
                    <a16:creationId xmlns:a16="http://schemas.microsoft.com/office/drawing/2014/main" id="{5B7764E5-10A6-574D-ABEC-84DFA714E6D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1" name="Group 872">
              <a:extLst>
                <a:ext uri="{FF2B5EF4-FFF2-40B4-BE49-F238E27FC236}">
                  <a16:creationId xmlns:a16="http://schemas.microsoft.com/office/drawing/2014/main" id="{F760BC3D-FA2B-A64A-8152-4A398A21B2DD}"/>
                </a:ext>
              </a:extLst>
            </p:cNvPr>
            <p:cNvGrpSpPr>
              <a:grpSpLocks noChangeAspect="1"/>
            </p:cNvGrpSpPr>
            <p:nvPr/>
          </p:nvGrpSpPr>
          <p:grpSpPr bwMode="auto">
            <a:xfrm>
              <a:off x="7218904" y="6335124"/>
              <a:ext cx="651502" cy="416243"/>
              <a:chOff x="331" y="406"/>
              <a:chExt cx="288" cy="144"/>
            </a:xfrm>
          </p:grpSpPr>
          <p:sp>
            <p:nvSpPr>
              <p:cNvPr id="172" name="Rectangle 873">
                <a:extLst>
                  <a:ext uri="{FF2B5EF4-FFF2-40B4-BE49-F238E27FC236}">
                    <a16:creationId xmlns:a16="http://schemas.microsoft.com/office/drawing/2014/main" id="{DC61DBB7-C2EE-C249-A415-37165DAB979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173" name="Freeform 874">
                <a:extLst>
                  <a:ext uri="{FF2B5EF4-FFF2-40B4-BE49-F238E27FC236}">
                    <a16:creationId xmlns:a16="http://schemas.microsoft.com/office/drawing/2014/main" id="{0029BFE6-7D97-9548-9A24-99FD036256C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4" name="Freeform 875">
                <a:extLst>
                  <a:ext uri="{FF2B5EF4-FFF2-40B4-BE49-F238E27FC236}">
                    <a16:creationId xmlns:a16="http://schemas.microsoft.com/office/drawing/2014/main" id="{17382B6C-D0EB-E54E-A2DB-6BB6CA361C9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5" name="Rectangle 876">
                <a:extLst>
                  <a:ext uri="{FF2B5EF4-FFF2-40B4-BE49-F238E27FC236}">
                    <a16:creationId xmlns:a16="http://schemas.microsoft.com/office/drawing/2014/main" id="{2BEC37A4-D687-C240-8E9D-8D3DAC41CEF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2" name="Group 872">
              <a:extLst>
                <a:ext uri="{FF2B5EF4-FFF2-40B4-BE49-F238E27FC236}">
                  <a16:creationId xmlns:a16="http://schemas.microsoft.com/office/drawing/2014/main" id="{BD77DBE7-EF82-2244-AE5F-EBB4D4B7CADC}"/>
                </a:ext>
              </a:extLst>
            </p:cNvPr>
            <p:cNvGrpSpPr>
              <a:grpSpLocks noChangeAspect="1"/>
            </p:cNvGrpSpPr>
            <p:nvPr/>
          </p:nvGrpSpPr>
          <p:grpSpPr bwMode="auto">
            <a:xfrm>
              <a:off x="8060275" y="6069116"/>
              <a:ext cx="651502" cy="416243"/>
              <a:chOff x="331" y="406"/>
              <a:chExt cx="288" cy="144"/>
            </a:xfrm>
          </p:grpSpPr>
          <p:sp>
            <p:nvSpPr>
              <p:cNvPr id="168" name="Rectangle 873">
                <a:extLst>
                  <a:ext uri="{FF2B5EF4-FFF2-40B4-BE49-F238E27FC236}">
                    <a16:creationId xmlns:a16="http://schemas.microsoft.com/office/drawing/2014/main" id="{89929DAC-16A4-494B-AC2C-87A8D173D0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169" name="Freeform 874">
                <a:extLst>
                  <a:ext uri="{FF2B5EF4-FFF2-40B4-BE49-F238E27FC236}">
                    <a16:creationId xmlns:a16="http://schemas.microsoft.com/office/drawing/2014/main" id="{BCAC9809-7DE1-6042-9956-ADF7FE27660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0" name="Freeform 875">
                <a:extLst>
                  <a:ext uri="{FF2B5EF4-FFF2-40B4-BE49-F238E27FC236}">
                    <a16:creationId xmlns:a16="http://schemas.microsoft.com/office/drawing/2014/main" id="{43DEB2C8-A98F-5749-A837-5748198DE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1" name="Rectangle 876">
                <a:extLst>
                  <a:ext uri="{FF2B5EF4-FFF2-40B4-BE49-F238E27FC236}">
                    <a16:creationId xmlns:a16="http://schemas.microsoft.com/office/drawing/2014/main" id="{5CD631C5-AECA-CA45-B6DD-FDDDEC56B4A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3" name="Group 872">
              <a:extLst>
                <a:ext uri="{FF2B5EF4-FFF2-40B4-BE49-F238E27FC236}">
                  <a16:creationId xmlns:a16="http://schemas.microsoft.com/office/drawing/2014/main" id="{FAC4EB31-4D9D-C54E-B9DC-607E786973BF}"/>
                </a:ext>
              </a:extLst>
            </p:cNvPr>
            <p:cNvGrpSpPr>
              <a:grpSpLocks noChangeAspect="1"/>
            </p:cNvGrpSpPr>
            <p:nvPr/>
          </p:nvGrpSpPr>
          <p:grpSpPr bwMode="auto">
            <a:xfrm>
              <a:off x="7221943" y="6068391"/>
              <a:ext cx="651502" cy="416243"/>
              <a:chOff x="331" y="406"/>
              <a:chExt cx="288" cy="144"/>
            </a:xfrm>
          </p:grpSpPr>
          <p:sp>
            <p:nvSpPr>
              <p:cNvPr id="164" name="Rectangle 873">
                <a:extLst>
                  <a:ext uri="{FF2B5EF4-FFF2-40B4-BE49-F238E27FC236}">
                    <a16:creationId xmlns:a16="http://schemas.microsoft.com/office/drawing/2014/main" id="{BF8D4BC5-00D4-5C4F-9657-377B460FDC2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165" name="Freeform 874">
                <a:extLst>
                  <a:ext uri="{FF2B5EF4-FFF2-40B4-BE49-F238E27FC236}">
                    <a16:creationId xmlns:a16="http://schemas.microsoft.com/office/drawing/2014/main" id="{B5E9D9C6-0C0D-9D4F-AE2B-3179661172A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6" name="Freeform 875">
                <a:extLst>
                  <a:ext uri="{FF2B5EF4-FFF2-40B4-BE49-F238E27FC236}">
                    <a16:creationId xmlns:a16="http://schemas.microsoft.com/office/drawing/2014/main" id="{6A96AD19-3FFB-014B-9BFB-5113DF1F958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7" name="Rectangle 876">
                <a:extLst>
                  <a:ext uri="{FF2B5EF4-FFF2-40B4-BE49-F238E27FC236}">
                    <a16:creationId xmlns:a16="http://schemas.microsoft.com/office/drawing/2014/main" id="{C587C97C-1DDE-E64A-A761-0DEC01C9E26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spTree>
    <p:extLst>
      <p:ext uri="{BB962C8B-B14F-4D97-AF65-F5344CB8AC3E}">
        <p14:creationId xmlns:p14="http://schemas.microsoft.com/office/powerpoint/2010/main" val="25755363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22A41B10-7DDB-D547-B15A-80AF90E4AE29}"/>
              </a:ext>
            </a:extLst>
          </p:cNvPr>
          <p:cNvSpPr>
            <a:spLocks noGrp="1"/>
          </p:cNvSpPr>
          <p:nvPr>
            <p:ph type="sldNum" sz="quarter" idx="12"/>
          </p:nvPr>
        </p:nvSpPr>
        <p:spPr/>
        <p:txBody>
          <a:bodyPr/>
          <a:lstStyle/>
          <a:p>
            <a:fld id="{67C9959E-8E6B-B04C-9955-EA096F41CA7A}" type="slidenum">
              <a:rPr lang="en-GB" smtClean="0"/>
              <a:t>148</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mc:AlternateContent xmlns:mc="http://schemas.openxmlformats.org/markup-compatibility/2006" xmlns:a14="http://schemas.microsoft.com/office/drawing/2010/main">
        <mc:Choice Requires="a14">
          <p:sp>
            <p:nvSpPr>
              <p:cNvPr id="111" name="Rectangle 3"/>
              <p:cNvSpPr>
                <a:spLocks noGrp="1" noChangeArrowheads="1"/>
              </p:cNvSpPr>
              <p:nvPr>
                <p:ph sz="half" idx="4294967295"/>
              </p:nvPr>
            </p:nvSpPr>
            <p:spPr>
              <a:xfrm>
                <a:off x="0" y="1146175"/>
                <a:ext cx="4116388" cy="1296988"/>
              </a:xfrm>
            </p:spPr>
            <p:txBody>
              <a:bodyPr>
                <a:normAutofit lnSpcReduction="10000"/>
              </a:bodyPr>
              <a:lstStyle/>
              <a:p>
                <a:pPr eaLnBrk="1" hangingPunct="1"/>
                <a:r>
                  <a:rPr lang="en-US" dirty="0"/>
                  <a:t>Go back to the last threat, choose the other resolver:</a:t>
                </a:r>
              </a:p>
              <a:p>
                <a:pPr lvl="1" eaLnBrk="1" hangingPunct="1"/>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𝑎</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𝑝</m:t>
                        </m:r>
                        <m:r>
                          <a:rPr lang="en-US" i="1" dirty="0" smtClean="0">
                            <a:latin typeface="Cambria Math" panose="02040503050406030204" pitchFamily="18" charset="0"/>
                            <a:cs typeface="Calibri"/>
                          </a:rPr>
                          <m:t>1</m:t>
                        </m:r>
                      </m:e>
                    </m:d>
                    <m:r>
                      <a:rPr lang="en-US" i="1" dirty="0">
                        <a:latin typeface="Cambria Math" panose="02040503050406030204" pitchFamily="18" charset="0"/>
                      </a:rPr>
                      <m:t>≺</m:t>
                    </m:r>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m:t>
                        </m:r>
                        <m:r>
                          <a:rPr lang="en-US" i="1" dirty="0">
                            <a:latin typeface="Cambria Math" panose="02040503050406030204" pitchFamily="18" charset="0"/>
                          </a:rPr>
                          <m:t>𝑏</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e>
                    </m:d>
                  </m:oMath>
                </a14:m>
                <a:endParaRPr lang="en-US" i="1" dirty="0">
                  <a:latin typeface="Times New Roman" charset="0"/>
                  <a:cs typeface="Calibri"/>
                </a:endParaRPr>
              </a:p>
              <a:p>
                <a:pPr lvl="1" eaLnBrk="1" hangingPunct="1"/>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latin typeface="Calibri"/>
                </a:endParaRPr>
              </a:p>
            </p:txBody>
          </p:sp>
        </mc:Choice>
        <mc:Fallback xmlns="">
          <p:sp>
            <p:nvSpPr>
              <p:cNvPr id="111" name="Rectangle 3"/>
              <p:cNvSpPr>
                <a:spLocks noGrp="1" noRot="1" noChangeAspect="1" noMove="1" noResize="1" noEditPoints="1" noAdjustHandles="1" noChangeArrowheads="1" noChangeShapeType="1" noTextEdit="1"/>
              </p:cNvSpPr>
              <p:nvPr>
                <p:ph sz="half" idx="4294967295"/>
              </p:nvPr>
            </p:nvSpPr>
            <p:spPr>
              <a:xfrm>
                <a:off x="0" y="1146175"/>
                <a:ext cx="4116388" cy="1296988"/>
              </a:xfrm>
              <a:blipFill>
                <a:blip r:embed="rId3"/>
                <a:stretch>
                  <a:fillRect l="-4012" t="-11650" b="-6796"/>
                </a:stretch>
              </a:blipFill>
            </p:spPr>
            <p:txBody>
              <a:bodyPr/>
              <a:lstStyle/>
              <a:p>
                <a:r>
                  <a:rPr lang="en-GB">
                    <a:noFill/>
                  </a:rPr>
                  <a:t> </a:t>
                </a:r>
              </a:p>
            </p:txBody>
          </p:sp>
        </mc:Fallback>
      </mc:AlternateContent>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1943609" y="2319042"/>
            <a:ext cx="228600" cy="241300"/>
          </a:xfrm>
          <a:prstGeom prst="ellipse">
            <a:avLst/>
          </a:prstGeom>
          <a:solidFill>
            <a:schemeClr val="bg1"/>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120" idx="5"/>
            <a:endCxn id="52" idx="0"/>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1" name="AutoShape 89"/>
          <p:cNvCxnSpPr>
            <a:cxnSpLocks noChangeShapeType="1"/>
            <a:stCxn id="126"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41" name="AutoShape 91"/>
          <p:cNvCxnSpPr>
            <a:cxnSpLocks noChangeShapeType="1"/>
            <a:endCxn id="143"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1"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103"/>
          <p:cNvCxnSpPr>
            <a:cxnSpLocks noChangeShapeType="1"/>
          </p:cNvCxnSpPr>
          <p:nvPr/>
        </p:nvCxnSpPr>
        <p:spPr bwMode="auto">
          <a:xfrm rot="10800000">
            <a:off x="2138731" y="2525004"/>
            <a:ext cx="3586972" cy="923206"/>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93" name="Rectangle 6"/>
          <p:cNvSpPr>
            <a:spLocks noChangeArrowheads="1"/>
          </p:cNvSpPr>
          <p:nvPr/>
        </p:nvSpPr>
        <p:spPr bwMode="auto">
          <a:xfrm>
            <a:off x="379641" y="1757902"/>
            <a:ext cx="3572641" cy="339084"/>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cxnSp>
        <p:nvCxnSpPr>
          <p:cNvPr id="205"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grpSp>
        <p:nvGrpSpPr>
          <p:cNvPr id="124" name="Group 123">
            <a:extLst>
              <a:ext uri="{FF2B5EF4-FFF2-40B4-BE49-F238E27FC236}">
                <a16:creationId xmlns:a16="http://schemas.microsoft.com/office/drawing/2014/main" id="{3C651F58-02A8-D24E-BE57-D0B15B592836}"/>
              </a:ext>
            </a:extLst>
          </p:cNvPr>
          <p:cNvGrpSpPr/>
          <p:nvPr/>
        </p:nvGrpSpPr>
        <p:grpSpPr>
          <a:xfrm>
            <a:off x="6125133" y="188057"/>
            <a:ext cx="2688818" cy="1950735"/>
            <a:chOff x="6181533" y="221558"/>
            <a:chExt cx="2688818" cy="1950735"/>
          </a:xfrm>
        </p:grpSpPr>
        <p:sp>
          <p:nvSpPr>
            <p:cNvPr id="127" name="Line 853">
              <a:extLst>
                <a:ext uri="{FF2B5EF4-FFF2-40B4-BE49-F238E27FC236}">
                  <a16:creationId xmlns:a16="http://schemas.microsoft.com/office/drawing/2014/main" id="{7B6EF1FB-B367-844D-A070-30046286B3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28" name="Freeform 830">
              <a:extLst>
                <a:ext uri="{FF2B5EF4-FFF2-40B4-BE49-F238E27FC236}">
                  <a16:creationId xmlns:a16="http://schemas.microsoft.com/office/drawing/2014/main" id="{2FB250E6-E4CA-D249-99D2-8AEBFC873A8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29" name="Freeform 830">
              <a:extLst>
                <a:ext uri="{FF2B5EF4-FFF2-40B4-BE49-F238E27FC236}">
                  <a16:creationId xmlns:a16="http://schemas.microsoft.com/office/drawing/2014/main" id="{E5E969E9-1BDE-8445-A78D-884008A2161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31" name="Freeform 830">
              <a:extLst>
                <a:ext uri="{FF2B5EF4-FFF2-40B4-BE49-F238E27FC236}">
                  <a16:creationId xmlns:a16="http://schemas.microsoft.com/office/drawing/2014/main" id="{389C89C2-B8B4-F544-B8AB-268467448E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32" name="Group 872">
              <a:extLst>
                <a:ext uri="{FF2B5EF4-FFF2-40B4-BE49-F238E27FC236}">
                  <a16:creationId xmlns:a16="http://schemas.microsoft.com/office/drawing/2014/main" id="{C0F55A2A-599F-BE4E-A344-FB78507395C6}"/>
                </a:ext>
              </a:extLst>
            </p:cNvPr>
            <p:cNvGrpSpPr>
              <a:grpSpLocks noChangeAspect="1"/>
            </p:cNvGrpSpPr>
            <p:nvPr/>
          </p:nvGrpSpPr>
          <p:grpSpPr bwMode="auto">
            <a:xfrm>
              <a:off x="7141600" y="854344"/>
              <a:ext cx="651502" cy="416243"/>
              <a:chOff x="331" y="406"/>
              <a:chExt cx="288" cy="144"/>
            </a:xfrm>
          </p:grpSpPr>
          <p:sp>
            <p:nvSpPr>
              <p:cNvPr id="242" name="Rectangle 873">
                <a:extLst>
                  <a:ext uri="{FF2B5EF4-FFF2-40B4-BE49-F238E27FC236}">
                    <a16:creationId xmlns:a16="http://schemas.microsoft.com/office/drawing/2014/main" id="{1098F03D-C608-5E48-BB98-2C486ED782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243" name="Freeform 874">
                <a:extLst>
                  <a:ext uri="{FF2B5EF4-FFF2-40B4-BE49-F238E27FC236}">
                    <a16:creationId xmlns:a16="http://schemas.microsoft.com/office/drawing/2014/main" id="{391A773B-D7C8-784D-A74E-3559E85EE4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4" name="Freeform 875">
                <a:extLst>
                  <a:ext uri="{FF2B5EF4-FFF2-40B4-BE49-F238E27FC236}">
                    <a16:creationId xmlns:a16="http://schemas.microsoft.com/office/drawing/2014/main" id="{26ED126B-BD6F-2A48-9D56-326AA90CD32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5" name="Rectangle 876">
                <a:extLst>
                  <a:ext uri="{FF2B5EF4-FFF2-40B4-BE49-F238E27FC236}">
                    <a16:creationId xmlns:a16="http://schemas.microsoft.com/office/drawing/2014/main" id="{45BCB08C-8336-BF4A-BA83-0CB617B4727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33" name="Group 872">
              <a:extLst>
                <a:ext uri="{FF2B5EF4-FFF2-40B4-BE49-F238E27FC236}">
                  <a16:creationId xmlns:a16="http://schemas.microsoft.com/office/drawing/2014/main" id="{3E4D31CB-3E33-F249-99D2-5EBC3E3CE326}"/>
                </a:ext>
              </a:extLst>
            </p:cNvPr>
            <p:cNvGrpSpPr>
              <a:grpSpLocks noChangeAspect="1"/>
            </p:cNvGrpSpPr>
            <p:nvPr/>
          </p:nvGrpSpPr>
          <p:grpSpPr bwMode="auto">
            <a:xfrm>
              <a:off x="7137848" y="579909"/>
              <a:ext cx="651502" cy="416243"/>
              <a:chOff x="331" y="406"/>
              <a:chExt cx="288" cy="144"/>
            </a:xfrm>
          </p:grpSpPr>
          <p:sp>
            <p:nvSpPr>
              <p:cNvPr id="238" name="Rectangle 873">
                <a:extLst>
                  <a:ext uri="{FF2B5EF4-FFF2-40B4-BE49-F238E27FC236}">
                    <a16:creationId xmlns:a16="http://schemas.microsoft.com/office/drawing/2014/main" id="{33FF4B89-EFB5-0E48-A15C-8C5D215EB24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239" name="Freeform 874">
                <a:extLst>
                  <a:ext uri="{FF2B5EF4-FFF2-40B4-BE49-F238E27FC236}">
                    <a16:creationId xmlns:a16="http://schemas.microsoft.com/office/drawing/2014/main" id="{FFAF36BF-5A5A-C34C-B619-4F3145C0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0" name="Freeform 875">
                <a:extLst>
                  <a:ext uri="{FF2B5EF4-FFF2-40B4-BE49-F238E27FC236}">
                    <a16:creationId xmlns:a16="http://schemas.microsoft.com/office/drawing/2014/main" id="{BBEDBE15-CA7A-2046-9B0A-55D61CC2B8A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1" name="Rectangle 876">
                <a:extLst>
                  <a:ext uri="{FF2B5EF4-FFF2-40B4-BE49-F238E27FC236}">
                    <a16:creationId xmlns:a16="http://schemas.microsoft.com/office/drawing/2014/main" id="{BA53DC51-224C-5043-A8B0-C08631CFE29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38" name="Freeform 830">
              <a:extLst>
                <a:ext uri="{FF2B5EF4-FFF2-40B4-BE49-F238E27FC236}">
                  <a16:creationId xmlns:a16="http://schemas.microsoft.com/office/drawing/2014/main" id="{23281FAE-2377-774E-8ED6-723C9ED17EE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44" name="Group 872">
              <a:extLst>
                <a:ext uri="{FF2B5EF4-FFF2-40B4-BE49-F238E27FC236}">
                  <a16:creationId xmlns:a16="http://schemas.microsoft.com/office/drawing/2014/main" id="{E8C77AE4-3AF5-E34A-B2B9-E48057E14AAE}"/>
                </a:ext>
              </a:extLst>
            </p:cNvPr>
            <p:cNvGrpSpPr>
              <a:grpSpLocks noChangeAspect="1"/>
            </p:cNvGrpSpPr>
            <p:nvPr/>
          </p:nvGrpSpPr>
          <p:grpSpPr bwMode="auto">
            <a:xfrm>
              <a:off x="8119863" y="872355"/>
              <a:ext cx="651502" cy="416243"/>
              <a:chOff x="331" y="406"/>
              <a:chExt cx="288" cy="144"/>
            </a:xfrm>
          </p:grpSpPr>
          <p:sp>
            <p:nvSpPr>
              <p:cNvPr id="230" name="Rectangle 873">
                <a:extLst>
                  <a:ext uri="{FF2B5EF4-FFF2-40B4-BE49-F238E27FC236}">
                    <a16:creationId xmlns:a16="http://schemas.microsoft.com/office/drawing/2014/main" id="{B72DA224-C6AE-3445-B3C9-67CB8DFD59A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234" name="Freeform 874">
                <a:extLst>
                  <a:ext uri="{FF2B5EF4-FFF2-40B4-BE49-F238E27FC236}">
                    <a16:creationId xmlns:a16="http://schemas.microsoft.com/office/drawing/2014/main" id="{657E4C86-C920-3B41-8ED6-B589849E5F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5" name="Freeform 875">
                <a:extLst>
                  <a:ext uri="{FF2B5EF4-FFF2-40B4-BE49-F238E27FC236}">
                    <a16:creationId xmlns:a16="http://schemas.microsoft.com/office/drawing/2014/main" id="{5D6B8F5F-D2F2-2A43-B471-59B2E4A9C8F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7" name="Rectangle 876">
                <a:extLst>
                  <a:ext uri="{FF2B5EF4-FFF2-40B4-BE49-F238E27FC236}">
                    <a16:creationId xmlns:a16="http://schemas.microsoft.com/office/drawing/2014/main" id="{488CF770-BBE6-5344-A171-B86E736CA7C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46" name="Group 872">
              <a:extLst>
                <a:ext uri="{FF2B5EF4-FFF2-40B4-BE49-F238E27FC236}">
                  <a16:creationId xmlns:a16="http://schemas.microsoft.com/office/drawing/2014/main" id="{9CB8C504-BD19-0A47-AE2F-C5D6B2F3E417}"/>
                </a:ext>
              </a:extLst>
            </p:cNvPr>
            <p:cNvGrpSpPr>
              <a:grpSpLocks noChangeAspect="1"/>
            </p:cNvGrpSpPr>
            <p:nvPr/>
          </p:nvGrpSpPr>
          <p:grpSpPr bwMode="auto">
            <a:xfrm>
              <a:off x="8116832" y="598923"/>
              <a:ext cx="651502" cy="416243"/>
              <a:chOff x="331" y="406"/>
              <a:chExt cx="288" cy="144"/>
            </a:xfrm>
          </p:grpSpPr>
          <p:sp>
            <p:nvSpPr>
              <p:cNvPr id="226" name="Rectangle 873">
                <a:extLst>
                  <a:ext uri="{FF2B5EF4-FFF2-40B4-BE49-F238E27FC236}">
                    <a16:creationId xmlns:a16="http://schemas.microsoft.com/office/drawing/2014/main" id="{781C1120-C9CB-7F4C-B6BC-6FB55B807F7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227" name="Freeform 874">
                <a:extLst>
                  <a:ext uri="{FF2B5EF4-FFF2-40B4-BE49-F238E27FC236}">
                    <a16:creationId xmlns:a16="http://schemas.microsoft.com/office/drawing/2014/main" id="{C7E7E23C-E071-6C4C-B465-E7228956CC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8" name="Freeform 875">
                <a:extLst>
                  <a:ext uri="{FF2B5EF4-FFF2-40B4-BE49-F238E27FC236}">
                    <a16:creationId xmlns:a16="http://schemas.microsoft.com/office/drawing/2014/main" id="{7E466F75-C01C-4740-AE81-6A9AF3EC5E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9" name="Rectangle 876">
                <a:extLst>
                  <a:ext uri="{FF2B5EF4-FFF2-40B4-BE49-F238E27FC236}">
                    <a16:creationId xmlns:a16="http://schemas.microsoft.com/office/drawing/2014/main" id="{6556AD83-85AC-174B-9C30-231F23A5017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47" name="Group 146">
              <a:extLst>
                <a:ext uri="{FF2B5EF4-FFF2-40B4-BE49-F238E27FC236}">
                  <a16:creationId xmlns:a16="http://schemas.microsoft.com/office/drawing/2014/main" id="{78C56558-06AA-2D4B-8DA8-750B024904DB}"/>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CF178890-4C4B-F947-8F2C-5B1F17C97183}"/>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F6AA1328-7F92-EA44-990F-B4A581CA9B6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202" name="Rectangle 880">
                  <a:extLst>
                    <a:ext uri="{FF2B5EF4-FFF2-40B4-BE49-F238E27FC236}">
                      <a16:creationId xmlns:a16="http://schemas.microsoft.com/office/drawing/2014/main" id="{39BD81F8-B602-EB4D-85FD-1232389434F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204" name="Line 881">
                  <a:extLst>
                    <a:ext uri="{FF2B5EF4-FFF2-40B4-BE49-F238E27FC236}">
                      <a16:creationId xmlns:a16="http://schemas.microsoft.com/office/drawing/2014/main" id="{62CD10AA-D8B9-7D45-BD5C-6DA59E00C10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25" name="Line 882">
                  <a:extLst>
                    <a:ext uri="{FF2B5EF4-FFF2-40B4-BE49-F238E27FC236}">
                      <a16:creationId xmlns:a16="http://schemas.microsoft.com/office/drawing/2014/main" id="{9E625F9E-0744-0A44-B24B-AC5C717E374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52" name="Group 883">
                <a:extLst>
                  <a:ext uri="{FF2B5EF4-FFF2-40B4-BE49-F238E27FC236}">
                    <a16:creationId xmlns:a16="http://schemas.microsoft.com/office/drawing/2014/main" id="{8AD6D35E-6C52-0F4C-BC47-03622C5488CB}"/>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F7AF3DA7-86C6-7A47-8707-A59E01B30F3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00" name="Oval 885">
                  <a:extLst>
                    <a:ext uri="{FF2B5EF4-FFF2-40B4-BE49-F238E27FC236}">
                      <a16:creationId xmlns:a16="http://schemas.microsoft.com/office/drawing/2014/main" id="{0D4DE27A-09A1-1943-BB0E-6856F7006821}"/>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94" name="Rectangle 886">
                <a:extLst>
                  <a:ext uri="{FF2B5EF4-FFF2-40B4-BE49-F238E27FC236}">
                    <a16:creationId xmlns:a16="http://schemas.microsoft.com/office/drawing/2014/main" id="{67AF653C-FD34-D247-BFAA-75745FD4AC7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95" name="Freeform 887">
                <a:extLst>
                  <a:ext uri="{FF2B5EF4-FFF2-40B4-BE49-F238E27FC236}">
                    <a16:creationId xmlns:a16="http://schemas.microsoft.com/office/drawing/2014/main" id="{5F1B7611-BA7B-B644-A54D-93B97D0E02B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Freeform 888">
                <a:extLst>
                  <a:ext uri="{FF2B5EF4-FFF2-40B4-BE49-F238E27FC236}">
                    <a16:creationId xmlns:a16="http://schemas.microsoft.com/office/drawing/2014/main" id="{7C35E2A6-1431-E34C-851B-CA5DF022D1DE}"/>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Freeform 889">
                <a:extLst>
                  <a:ext uri="{FF2B5EF4-FFF2-40B4-BE49-F238E27FC236}">
                    <a16:creationId xmlns:a16="http://schemas.microsoft.com/office/drawing/2014/main" id="{06B9E560-D520-C946-BF10-8254635E203A}"/>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8" name="Freeform 890">
                <a:extLst>
                  <a:ext uri="{FF2B5EF4-FFF2-40B4-BE49-F238E27FC236}">
                    <a16:creationId xmlns:a16="http://schemas.microsoft.com/office/drawing/2014/main" id="{4064A3AC-58F8-514E-99B4-3A4916A4CC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6" name="Group 245">
            <a:extLst>
              <a:ext uri="{FF2B5EF4-FFF2-40B4-BE49-F238E27FC236}">
                <a16:creationId xmlns:a16="http://schemas.microsoft.com/office/drawing/2014/main" id="{C36FAD66-A54F-2246-83CF-C85B09BC9EC3}"/>
              </a:ext>
            </a:extLst>
          </p:cNvPr>
          <p:cNvGrpSpPr/>
          <p:nvPr/>
        </p:nvGrpSpPr>
        <p:grpSpPr>
          <a:xfrm>
            <a:off x="7454592" y="5507164"/>
            <a:ext cx="1492873" cy="686656"/>
            <a:chOff x="7218904" y="6068391"/>
            <a:chExt cx="1492873" cy="686656"/>
          </a:xfrm>
        </p:grpSpPr>
        <p:grpSp>
          <p:nvGrpSpPr>
            <p:cNvPr id="247" name="Group 872">
              <a:extLst>
                <a:ext uri="{FF2B5EF4-FFF2-40B4-BE49-F238E27FC236}">
                  <a16:creationId xmlns:a16="http://schemas.microsoft.com/office/drawing/2014/main" id="{D8415FA2-716C-A34A-9178-FE4CB727C649}"/>
                </a:ext>
              </a:extLst>
            </p:cNvPr>
            <p:cNvGrpSpPr>
              <a:grpSpLocks noChangeAspect="1"/>
            </p:cNvGrpSpPr>
            <p:nvPr/>
          </p:nvGrpSpPr>
          <p:grpSpPr bwMode="auto">
            <a:xfrm>
              <a:off x="8054800" y="6338804"/>
              <a:ext cx="651502" cy="416243"/>
              <a:chOff x="331" y="406"/>
              <a:chExt cx="288" cy="144"/>
            </a:xfrm>
          </p:grpSpPr>
          <p:sp>
            <p:nvSpPr>
              <p:cNvPr id="263" name="Rectangle 873">
                <a:extLst>
                  <a:ext uri="{FF2B5EF4-FFF2-40B4-BE49-F238E27FC236}">
                    <a16:creationId xmlns:a16="http://schemas.microsoft.com/office/drawing/2014/main" id="{1F2C25A9-4071-5547-A06C-544EAE09A3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4" name="Freeform 874">
                <a:extLst>
                  <a:ext uri="{FF2B5EF4-FFF2-40B4-BE49-F238E27FC236}">
                    <a16:creationId xmlns:a16="http://schemas.microsoft.com/office/drawing/2014/main" id="{A170D7CA-7684-F042-99E0-9A8E9C0281D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5" name="Freeform 875">
                <a:extLst>
                  <a:ext uri="{FF2B5EF4-FFF2-40B4-BE49-F238E27FC236}">
                    <a16:creationId xmlns:a16="http://schemas.microsoft.com/office/drawing/2014/main" id="{D49B2FA7-22D7-7843-80F2-66E1475FA4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Rectangle 876">
                <a:extLst>
                  <a:ext uri="{FF2B5EF4-FFF2-40B4-BE49-F238E27FC236}">
                    <a16:creationId xmlns:a16="http://schemas.microsoft.com/office/drawing/2014/main" id="{99831C87-DFFA-D940-9E57-A9B23C10B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8" name="Group 872">
              <a:extLst>
                <a:ext uri="{FF2B5EF4-FFF2-40B4-BE49-F238E27FC236}">
                  <a16:creationId xmlns:a16="http://schemas.microsoft.com/office/drawing/2014/main" id="{3179DE01-A496-894A-B6E9-ADF347B51157}"/>
                </a:ext>
              </a:extLst>
            </p:cNvPr>
            <p:cNvGrpSpPr>
              <a:grpSpLocks noChangeAspect="1"/>
            </p:cNvGrpSpPr>
            <p:nvPr/>
          </p:nvGrpSpPr>
          <p:grpSpPr bwMode="auto">
            <a:xfrm>
              <a:off x="7218904" y="6335124"/>
              <a:ext cx="651502" cy="416243"/>
              <a:chOff x="331" y="406"/>
              <a:chExt cx="288" cy="144"/>
            </a:xfrm>
          </p:grpSpPr>
          <p:sp>
            <p:nvSpPr>
              <p:cNvPr id="259" name="Rectangle 873">
                <a:extLst>
                  <a:ext uri="{FF2B5EF4-FFF2-40B4-BE49-F238E27FC236}">
                    <a16:creationId xmlns:a16="http://schemas.microsoft.com/office/drawing/2014/main" id="{F748D3E8-17BA-7A4C-80EF-92D7BF287D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0" name="Freeform 874">
                <a:extLst>
                  <a:ext uri="{FF2B5EF4-FFF2-40B4-BE49-F238E27FC236}">
                    <a16:creationId xmlns:a16="http://schemas.microsoft.com/office/drawing/2014/main" id="{28CDDA2E-6891-9C49-9154-57CCD7E3584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1" name="Freeform 875">
                <a:extLst>
                  <a:ext uri="{FF2B5EF4-FFF2-40B4-BE49-F238E27FC236}">
                    <a16:creationId xmlns:a16="http://schemas.microsoft.com/office/drawing/2014/main" id="{4C92B6CF-216D-0F4B-9895-6EB9A029978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Rectangle 876">
                <a:extLst>
                  <a:ext uri="{FF2B5EF4-FFF2-40B4-BE49-F238E27FC236}">
                    <a16:creationId xmlns:a16="http://schemas.microsoft.com/office/drawing/2014/main" id="{CDFA26ED-B851-FC42-9FFC-A57A70779C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9" name="Group 872">
              <a:extLst>
                <a:ext uri="{FF2B5EF4-FFF2-40B4-BE49-F238E27FC236}">
                  <a16:creationId xmlns:a16="http://schemas.microsoft.com/office/drawing/2014/main" id="{C0D8CD43-B97B-F742-9F36-43ADA630EAD3}"/>
                </a:ext>
              </a:extLst>
            </p:cNvPr>
            <p:cNvGrpSpPr>
              <a:grpSpLocks noChangeAspect="1"/>
            </p:cNvGrpSpPr>
            <p:nvPr/>
          </p:nvGrpSpPr>
          <p:grpSpPr bwMode="auto">
            <a:xfrm>
              <a:off x="8060275" y="6069116"/>
              <a:ext cx="651502" cy="416243"/>
              <a:chOff x="331" y="406"/>
              <a:chExt cx="288" cy="144"/>
            </a:xfrm>
          </p:grpSpPr>
          <p:sp>
            <p:nvSpPr>
              <p:cNvPr id="255" name="Rectangle 873">
                <a:extLst>
                  <a:ext uri="{FF2B5EF4-FFF2-40B4-BE49-F238E27FC236}">
                    <a16:creationId xmlns:a16="http://schemas.microsoft.com/office/drawing/2014/main" id="{4E64F6AC-EDCE-2B41-A758-22E0AB654A4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6" name="Freeform 874">
                <a:extLst>
                  <a:ext uri="{FF2B5EF4-FFF2-40B4-BE49-F238E27FC236}">
                    <a16:creationId xmlns:a16="http://schemas.microsoft.com/office/drawing/2014/main" id="{2AE5F02B-55DC-474C-8CFE-E924FA49085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7" name="Freeform 875">
                <a:extLst>
                  <a:ext uri="{FF2B5EF4-FFF2-40B4-BE49-F238E27FC236}">
                    <a16:creationId xmlns:a16="http://schemas.microsoft.com/office/drawing/2014/main" id="{E396D368-D04A-9246-8D37-23A6C7E6B3D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Rectangle 876">
                <a:extLst>
                  <a:ext uri="{FF2B5EF4-FFF2-40B4-BE49-F238E27FC236}">
                    <a16:creationId xmlns:a16="http://schemas.microsoft.com/office/drawing/2014/main" id="{8E1869DB-9D95-5D49-8FD1-685E89ECA51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0" name="Group 872">
              <a:extLst>
                <a:ext uri="{FF2B5EF4-FFF2-40B4-BE49-F238E27FC236}">
                  <a16:creationId xmlns:a16="http://schemas.microsoft.com/office/drawing/2014/main" id="{79D05758-046D-D643-BC88-BC755CC8444F}"/>
                </a:ext>
              </a:extLst>
            </p:cNvPr>
            <p:cNvGrpSpPr>
              <a:grpSpLocks noChangeAspect="1"/>
            </p:cNvGrpSpPr>
            <p:nvPr/>
          </p:nvGrpSpPr>
          <p:grpSpPr bwMode="auto">
            <a:xfrm>
              <a:off x="7221943" y="6068391"/>
              <a:ext cx="651502" cy="416243"/>
              <a:chOff x="331" y="406"/>
              <a:chExt cx="288" cy="144"/>
            </a:xfrm>
          </p:grpSpPr>
          <p:sp>
            <p:nvSpPr>
              <p:cNvPr id="251" name="Rectangle 873">
                <a:extLst>
                  <a:ext uri="{FF2B5EF4-FFF2-40B4-BE49-F238E27FC236}">
                    <a16:creationId xmlns:a16="http://schemas.microsoft.com/office/drawing/2014/main" id="{099CA01C-4FA1-604F-8120-DBDB8DE339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52" name="Freeform 874">
                <a:extLst>
                  <a:ext uri="{FF2B5EF4-FFF2-40B4-BE49-F238E27FC236}">
                    <a16:creationId xmlns:a16="http://schemas.microsoft.com/office/drawing/2014/main" id="{45859397-DB6A-7E47-A651-341A96FFA72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Freeform 875">
                <a:extLst>
                  <a:ext uri="{FF2B5EF4-FFF2-40B4-BE49-F238E27FC236}">
                    <a16:creationId xmlns:a16="http://schemas.microsoft.com/office/drawing/2014/main" id="{581EA919-6B7C-CC4B-889C-9B2871F05A3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Rectangle 876">
                <a:extLst>
                  <a:ext uri="{FF2B5EF4-FFF2-40B4-BE49-F238E27FC236}">
                    <a16:creationId xmlns:a16="http://schemas.microsoft.com/office/drawing/2014/main" id="{CB744C9C-64C2-E54D-888A-BBA019CEA4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
        <p:nvSpPr>
          <p:cNvPr id="267" name="Text Box 75">
            <a:extLst>
              <a:ext uri="{FF2B5EF4-FFF2-40B4-BE49-F238E27FC236}">
                <a16:creationId xmlns:a16="http://schemas.microsoft.com/office/drawing/2014/main" id="{CD6D4A2C-2365-934F-AF5D-A37A9F7A9A08}"/>
              </a:ext>
            </a:extLst>
          </p:cNvPr>
          <p:cNvSpPr txBox="1">
            <a:spLocks noChangeArrowheads="1"/>
          </p:cNvSpPr>
          <p:nvPr/>
        </p:nvSpPr>
        <p:spPr bwMode="auto">
          <a:xfrm>
            <a:off x="4894024" y="1076231"/>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spTree>
    <p:extLst>
      <p:ext uri="{BB962C8B-B14F-4D97-AF65-F5344CB8AC3E}">
        <p14:creationId xmlns:p14="http://schemas.microsoft.com/office/powerpoint/2010/main" val="15656396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E38A0E7E-F145-B749-A991-D51BA0AB9BE3}"/>
              </a:ext>
            </a:extLst>
          </p:cNvPr>
          <p:cNvSpPr>
            <a:spLocks noGrp="1"/>
          </p:cNvSpPr>
          <p:nvPr>
            <p:ph type="sldNum" sz="quarter" idx="12"/>
          </p:nvPr>
        </p:nvSpPr>
        <p:spPr/>
        <p:txBody>
          <a:bodyPr/>
          <a:lstStyle/>
          <a:p>
            <a:fld id="{67C9959E-8E6B-B04C-9955-EA096F41CA7A}" type="slidenum">
              <a:rPr lang="en-GB" smtClean="0"/>
              <a:t>149</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p:sp>
        <p:nvSpPr>
          <p:cNvPr id="111" name="Rectangle 3"/>
          <p:cNvSpPr>
            <a:spLocks noGrp="1" noChangeArrowheads="1"/>
          </p:cNvSpPr>
          <p:nvPr>
            <p:ph sz="half" idx="4294967295"/>
          </p:nvPr>
        </p:nvSpPr>
        <p:spPr>
          <a:xfrm>
            <a:off x="0" y="1146175"/>
            <a:ext cx="3886200" cy="5030788"/>
          </a:xfrm>
        </p:spPr>
        <p:txBody>
          <a:bodyPr/>
          <a:lstStyle/>
          <a:p>
            <a:pPr eaLnBrk="1" hangingPunct="1"/>
            <a:r>
              <a:rPr lang="en-US" dirty="0"/>
              <a:t>Threat resolved</a:t>
            </a: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a:t>
            </a:r>
            <a:r>
              <a:rPr lang="en-US" sz="1800" dirty="0">
                <a:solidFill>
                  <a:schemeClr val="bg1"/>
                </a:solidFill>
                <a:latin typeface="+mn-lt"/>
                <a:ea typeface="Calibri"/>
                <a:cs typeface="Calibri"/>
              </a:rPr>
              <a:t>,</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Calibri"/>
                <a:ea typeface="Calibri"/>
                <a:cs typeface="Calibri"/>
              </a:rPr>
              <a:t>)</a:t>
            </a:r>
          </a:p>
        </p:txBody>
      </p:sp>
      <p:sp>
        <p:nvSpPr>
          <p:cNvPr id="136" name="Oval 17"/>
          <p:cNvSpPr>
            <a:spLocks noChangeArrowheads="1"/>
          </p:cNvSpPr>
          <p:nvPr/>
        </p:nvSpPr>
        <p:spPr bwMode="auto">
          <a:xfrm>
            <a:off x="1943609" y="2319042"/>
            <a:ext cx="228600" cy="241300"/>
          </a:xfrm>
          <a:prstGeom prst="ellipse">
            <a:avLst/>
          </a:prstGeom>
          <a:solidFill>
            <a:schemeClr val="bg1"/>
          </a:solidFill>
          <a:ln>
            <a:noFill/>
          </a:ln>
          <a:extLst/>
        </p:spPr>
        <p:txBody>
          <a:bodyPr wrap="none" lIns="91440" tIns="0" rIns="91440" bIns="0" anchor="ctr"/>
          <a:lstStyle/>
          <a:p>
            <a:pPr algn="ctr"/>
            <a:endParaRPr lang="en-US" dirty="0">
              <a:latin typeface="Calibri"/>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clear(c)=T</a:t>
            </a:r>
          </a:p>
        </p:txBody>
      </p:sp>
      <p:sp>
        <p:nvSpPr>
          <p:cNvPr id="115" name="Rectangle 97"/>
          <p:cNvSpPr>
            <a:spLocks noChangeArrowheads="1"/>
          </p:cNvSpPr>
          <p:nvPr/>
        </p:nvSpPr>
        <p:spPr bwMode="auto">
          <a:xfrm>
            <a:off x="236314" y="2859194"/>
            <a:ext cx="127631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a:t>
            </a:r>
            <a:r>
              <a:rPr lang="en-US" dirty="0">
                <a:ea typeface="Calibri"/>
                <a:cs typeface="Calibri"/>
              </a:rPr>
              <a:t>(</a:t>
            </a:r>
            <a:r>
              <a:rPr lang="en-US" i="1" dirty="0">
                <a:ea typeface="Calibri"/>
                <a:cs typeface="Times New Roman" charset="0"/>
              </a:rPr>
              <a:t>z</a:t>
            </a:r>
            <a:r>
              <a:rPr lang="en-US" baseline="-25000" dirty="0">
                <a:ea typeface="Calibri"/>
                <a:cs typeface="Times New Roman" charset="0"/>
              </a:rPr>
              <a:t>4</a:t>
            </a:r>
            <a:r>
              <a:rPr lang="en-US" dirty="0">
                <a:latin typeface="Calibri"/>
                <a:ea typeface="Calibri"/>
                <a:cs typeface="Calibri"/>
              </a:rPr>
              <a:t>)=T</a:t>
            </a:r>
          </a:p>
        </p:txBody>
      </p:sp>
      <p:sp>
        <p:nvSpPr>
          <p:cNvPr id="117" name="Text Box 77"/>
          <p:cNvSpPr txBox="1">
            <a:spLocks noChangeArrowheads="1"/>
          </p:cNvSpPr>
          <p:nvPr/>
        </p:nvSpPr>
        <p:spPr bwMode="auto">
          <a:xfrm>
            <a:off x="5294373" y="2850186"/>
            <a:ext cx="994183"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(c)=b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19" y="1835740"/>
            <a:ext cx="687740" cy="134115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120" idx="5"/>
            <a:endCxn id="52" idx="0"/>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21" name="AutoShape 89"/>
          <p:cNvCxnSpPr>
            <a:cxnSpLocks noChangeShapeType="1"/>
            <a:stCxn id="126"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41" name="AutoShape 91"/>
          <p:cNvCxnSpPr>
            <a:cxnSpLocks noChangeShapeType="1"/>
            <a:endCxn id="143"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(a)=d</a:t>
            </a:r>
          </a:p>
        </p:txBody>
      </p:sp>
      <p:sp>
        <p:nvSpPr>
          <p:cNvPr id="143"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latin typeface="Calibri"/>
                <a:ea typeface="Calibri"/>
                <a:cs typeface="Calibri"/>
              </a:rPr>
              <a:t>pos</a:t>
            </a:r>
            <a:r>
              <a:rPr lang="en-US" dirty="0">
                <a:latin typeface="Calibri"/>
                <a:ea typeface="Calibri"/>
                <a:cs typeface="Calibri"/>
              </a:rPr>
              <a:t>(b)=c</a:t>
            </a:r>
          </a:p>
        </p:txBody>
      </p:sp>
      <p:cxnSp>
        <p:nvCxnSpPr>
          <p:cNvPr id="231"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205"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4894024" y="1076231"/>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140" name="AutoShape 48"/>
          <p:cNvCxnSpPr>
            <a:cxnSpLocks noChangeShapeType="1"/>
            <a:endCxn id="93" idx="1"/>
          </p:cNvCxnSpPr>
          <p:nvPr/>
        </p:nvCxnSpPr>
        <p:spPr bwMode="auto">
          <a:xfrm flipV="1">
            <a:off x="3189765" y="3376154"/>
            <a:ext cx="2535938"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nvGrpSpPr>
          <p:cNvPr id="124" name="Group 123">
            <a:extLst>
              <a:ext uri="{FF2B5EF4-FFF2-40B4-BE49-F238E27FC236}">
                <a16:creationId xmlns:a16="http://schemas.microsoft.com/office/drawing/2014/main" id="{6C13547F-CA23-C04F-A261-D27C7A6A41C8}"/>
              </a:ext>
            </a:extLst>
          </p:cNvPr>
          <p:cNvGrpSpPr/>
          <p:nvPr/>
        </p:nvGrpSpPr>
        <p:grpSpPr>
          <a:xfrm>
            <a:off x="6125133" y="188057"/>
            <a:ext cx="2688818" cy="1950735"/>
            <a:chOff x="6181533" y="221558"/>
            <a:chExt cx="2688818" cy="1950735"/>
          </a:xfrm>
        </p:grpSpPr>
        <p:sp>
          <p:nvSpPr>
            <p:cNvPr id="127" name="Line 853">
              <a:extLst>
                <a:ext uri="{FF2B5EF4-FFF2-40B4-BE49-F238E27FC236}">
                  <a16:creationId xmlns:a16="http://schemas.microsoft.com/office/drawing/2014/main" id="{1C69E6B6-D60D-B94E-B28E-16472CB0A67F}"/>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28" name="Freeform 830">
              <a:extLst>
                <a:ext uri="{FF2B5EF4-FFF2-40B4-BE49-F238E27FC236}">
                  <a16:creationId xmlns:a16="http://schemas.microsoft.com/office/drawing/2014/main" id="{BDF78FC3-B5AD-3A49-9A2F-EE3D6EDC2220}"/>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29" name="Freeform 830">
              <a:extLst>
                <a:ext uri="{FF2B5EF4-FFF2-40B4-BE49-F238E27FC236}">
                  <a16:creationId xmlns:a16="http://schemas.microsoft.com/office/drawing/2014/main" id="{76FC0FD7-9683-A544-94BD-0C5C5D23719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31" name="Freeform 830">
              <a:extLst>
                <a:ext uri="{FF2B5EF4-FFF2-40B4-BE49-F238E27FC236}">
                  <a16:creationId xmlns:a16="http://schemas.microsoft.com/office/drawing/2014/main" id="{36A8C8CD-9874-0744-9A41-C19E749329F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32" name="Group 872">
              <a:extLst>
                <a:ext uri="{FF2B5EF4-FFF2-40B4-BE49-F238E27FC236}">
                  <a16:creationId xmlns:a16="http://schemas.microsoft.com/office/drawing/2014/main" id="{B16E8D8B-AF49-6D48-B462-4F9FF77A7B11}"/>
                </a:ext>
              </a:extLst>
            </p:cNvPr>
            <p:cNvGrpSpPr>
              <a:grpSpLocks noChangeAspect="1"/>
            </p:cNvGrpSpPr>
            <p:nvPr/>
          </p:nvGrpSpPr>
          <p:grpSpPr bwMode="auto">
            <a:xfrm>
              <a:off x="7141600" y="854344"/>
              <a:ext cx="651502" cy="416243"/>
              <a:chOff x="331" y="406"/>
              <a:chExt cx="288" cy="144"/>
            </a:xfrm>
          </p:grpSpPr>
          <p:sp>
            <p:nvSpPr>
              <p:cNvPr id="241" name="Rectangle 873">
                <a:extLst>
                  <a:ext uri="{FF2B5EF4-FFF2-40B4-BE49-F238E27FC236}">
                    <a16:creationId xmlns:a16="http://schemas.microsoft.com/office/drawing/2014/main" id="{A59A34C7-21B4-5B4F-B159-561A5EE3965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242" name="Freeform 874">
                <a:extLst>
                  <a:ext uri="{FF2B5EF4-FFF2-40B4-BE49-F238E27FC236}">
                    <a16:creationId xmlns:a16="http://schemas.microsoft.com/office/drawing/2014/main" id="{26D7637F-B885-E647-9C11-4FC23284602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3" name="Freeform 875">
                <a:extLst>
                  <a:ext uri="{FF2B5EF4-FFF2-40B4-BE49-F238E27FC236}">
                    <a16:creationId xmlns:a16="http://schemas.microsoft.com/office/drawing/2014/main" id="{CA72B678-78E3-E54F-AE94-813E3099DF1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4" name="Rectangle 876">
                <a:extLst>
                  <a:ext uri="{FF2B5EF4-FFF2-40B4-BE49-F238E27FC236}">
                    <a16:creationId xmlns:a16="http://schemas.microsoft.com/office/drawing/2014/main" id="{2EC9619E-8952-1845-973B-A714C0D415D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33" name="Group 872">
              <a:extLst>
                <a:ext uri="{FF2B5EF4-FFF2-40B4-BE49-F238E27FC236}">
                  <a16:creationId xmlns:a16="http://schemas.microsoft.com/office/drawing/2014/main" id="{E796504F-1007-7C47-B131-3847085D5D61}"/>
                </a:ext>
              </a:extLst>
            </p:cNvPr>
            <p:cNvGrpSpPr>
              <a:grpSpLocks noChangeAspect="1"/>
            </p:cNvGrpSpPr>
            <p:nvPr/>
          </p:nvGrpSpPr>
          <p:grpSpPr bwMode="auto">
            <a:xfrm>
              <a:off x="7137848" y="579909"/>
              <a:ext cx="651502" cy="416243"/>
              <a:chOff x="331" y="406"/>
              <a:chExt cx="288" cy="144"/>
            </a:xfrm>
          </p:grpSpPr>
          <p:sp>
            <p:nvSpPr>
              <p:cNvPr id="237" name="Rectangle 873">
                <a:extLst>
                  <a:ext uri="{FF2B5EF4-FFF2-40B4-BE49-F238E27FC236}">
                    <a16:creationId xmlns:a16="http://schemas.microsoft.com/office/drawing/2014/main" id="{EAC625B4-7248-B044-A5BA-C301C318A5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238" name="Freeform 874">
                <a:extLst>
                  <a:ext uri="{FF2B5EF4-FFF2-40B4-BE49-F238E27FC236}">
                    <a16:creationId xmlns:a16="http://schemas.microsoft.com/office/drawing/2014/main" id="{C7EDF5A4-6729-BF4B-B510-185AB979B1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9" name="Freeform 875">
                <a:extLst>
                  <a:ext uri="{FF2B5EF4-FFF2-40B4-BE49-F238E27FC236}">
                    <a16:creationId xmlns:a16="http://schemas.microsoft.com/office/drawing/2014/main" id="{6FEF0DF7-9EEA-4B46-AE8D-797E5DEA72D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0" name="Rectangle 876">
                <a:extLst>
                  <a:ext uri="{FF2B5EF4-FFF2-40B4-BE49-F238E27FC236}">
                    <a16:creationId xmlns:a16="http://schemas.microsoft.com/office/drawing/2014/main" id="{023CD2DD-362F-FC47-A5C7-86B199B1C03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38" name="Freeform 830">
              <a:extLst>
                <a:ext uri="{FF2B5EF4-FFF2-40B4-BE49-F238E27FC236}">
                  <a16:creationId xmlns:a16="http://schemas.microsoft.com/office/drawing/2014/main" id="{14160418-2833-B042-9910-766BBC8352F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39" name="Group 872">
              <a:extLst>
                <a:ext uri="{FF2B5EF4-FFF2-40B4-BE49-F238E27FC236}">
                  <a16:creationId xmlns:a16="http://schemas.microsoft.com/office/drawing/2014/main" id="{9C11B0C2-21EF-214F-A8BC-834A944AAAA9}"/>
                </a:ext>
              </a:extLst>
            </p:cNvPr>
            <p:cNvGrpSpPr>
              <a:grpSpLocks noChangeAspect="1"/>
            </p:cNvGrpSpPr>
            <p:nvPr/>
          </p:nvGrpSpPr>
          <p:grpSpPr bwMode="auto">
            <a:xfrm>
              <a:off x="8119863" y="872355"/>
              <a:ext cx="651502" cy="416243"/>
              <a:chOff x="331" y="406"/>
              <a:chExt cx="288" cy="144"/>
            </a:xfrm>
          </p:grpSpPr>
          <p:sp>
            <p:nvSpPr>
              <p:cNvPr id="229" name="Rectangle 873">
                <a:extLst>
                  <a:ext uri="{FF2B5EF4-FFF2-40B4-BE49-F238E27FC236}">
                    <a16:creationId xmlns:a16="http://schemas.microsoft.com/office/drawing/2014/main" id="{B10D4D28-D7C1-0B4C-BB46-61B7D245880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230" name="Freeform 874">
                <a:extLst>
                  <a:ext uri="{FF2B5EF4-FFF2-40B4-BE49-F238E27FC236}">
                    <a16:creationId xmlns:a16="http://schemas.microsoft.com/office/drawing/2014/main" id="{153C1663-DE91-C84A-8C27-95471EA2AD6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4" name="Freeform 875">
                <a:extLst>
                  <a:ext uri="{FF2B5EF4-FFF2-40B4-BE49-F238E27FC236}">
                    <a16:creationId xmlns:a16="http://schemas.microsoft.com/office/drawing/2014/main" id="{BA46C4A8-6097-7F43-BAD3-85A40E30794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5" name="Rectangle 876">
                <a:extLst>
                  <a:ext uri="{FF2B5EF4-FFF2-40B4-BE49-F238E27FC236}">
                    <a16:creationId xmlns:a16="http://schemas.microsoft.com/office/drawing/2014/main" id="{637B603C-A747-D44D-984C-37C88268E2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44" name="Group 872">
              <a:extLst>
                <a:ext uri="{FF2B5EF4-FFF2-40B4-BE49-F238E27FC236}">
                  <a16:creationId xmlns:a16="http://schemas.microsoft.com/office/drawing/2014/main" id="{774C291E-BAA0-5847-9F90-0845A3E35CEE}"/>
                </a:ext>
              </a:extLst>
            </p:cNvPr>
            <p:cNvGrpSpPr>
              <a:grpSpLocks noChangeAspect="1"/>
            </p:cNvGrpSpPr>
            <p:nvPr/>
          </p:nvGrpSpPr>
          <p:grpSpPr bwMode="auto">
            <a:xfrm>
              <a:off x="8116832" y="598923"/>
              <a:ext cx="651502" cy="416243"/>
              <a:chOff x="331" y="406"/>
              <a:chExt cx="288" cy="144"/>
            </a:xfrm>
          </p:grpSpPr>
          <p:sp>
            <p:nvSpPr>
              <p:cNvPr id="225" name="Rectangle 873">
                <a:extLst>
                  <a:ext uri="{FF2B5EF4-FFF2-40B4-BE49-F238E27FC236}">
                    <a16:creationId xmlns:a16="http://schemas.microsoft.com/office/drawing/2014/main" id="{49ABD883-D8B1-284B-B854-86D102E546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226" name="Freeform 874">
                <a:extLst>
                  <a:ext uri="{FF2B5EF4-FFF2-40B4-BE49-F238E27FC236}">
                    <a16:creationId xmlns:a16="http://schemas.microsoft.com/office/drawing/2014/main" id="{A7D66B89-E2D0-FC46-902B-E0C8F785B74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7" name="Freeform 875">
                <a:extLst>
                  <a:ext uri="{FF2B5EF4-FFF2-40B4-BE49-F238E27FC236}">
                    <a16:creationId xmlns:a16="http://schemas.microsoft.com/office/drawing/2014/main" id="{AF723142-A714-7F43-BA0D-5C649806E1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8" name="Rectangle 876">
                <a:extLst>
                  <a:ext uri="{FF2B5EF4-FFF2-40B4-BE49-F238E27FC236}">
                    <a16:creationId xmlns:a16="http://schemas.microsoft.com/office/drawing/2014/main" id="{BDE14FC8-086B-7A4E-862C-378110C93E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46" name="Group 145">
              <a:extLst>
                <a:ext uri="{FF2B5EF4-FFF2-40B4-BE49-F238E27FC236}">
                  <a16:creationId xmlns:a16="http://schemas.microsoft.com/office/drawing/2014/main" id="{2A62C650-D953-0549-930B-2AA7A1B1C60D}"/>
                </a:ext>
              </a:extLst>
            </p:cNvPr>
            <p:cNvGrpSpPr/>
            <p:nvPr/>
          </p:nvGrpSpPr>
          <p:grpSpPr>
            <a:xfrm>
              <a:off x="7127889" y="221558"/>
              <a:ext cx="1219200" cy="1278997"/>
              <a:chOff x="3017318" y="1024881"/>
              <a:chExt cx="1219200" cy="1278997"/>
            </a:xfrm>
          </p:grpSpPr>
          <p:grpSp>
            <p:nvGrpSpPr>
              <p:cNvPr id="147" name="Group 146">
                <a:extLst>
                  <a:ext uri="{FF2B5EF4-FFF2-40B4-BE49-F238E27FC236}">
                    <a16:creationId xmlns:a16="http://schemas.microsoft.com/office/drawing/2014/main" id="{A265C210-6792-2446-914B-2BF86DFDF319}"/>
                  </a:ext>
                </a:extLst>
              </p:cNvPr>
              <p:cNvGrpSpPr/>
              <p:nvPr/>
            </p:nvGrpSpPr>
            <p:grpSpPr>
              <a:xfrm>
                <a:off x="3636432" y="1147233"/>
                <a:ext cx="88096" cy="1156645"/>
                <a:chOff x="3636432" y="1147233"/>
                <a:chExt cx="88096" cy="1156645"/>
              </a:xfrm>
            </p:grpSpPr>
            <p:sp>
              <p:nvSpPr>
                <p:cNvPr id="200" name="Oval 878">
                  <a:extLst>
                    <a:ext uri="{FF2B5EF4-FFF2-40B4-BE49-F238E27FC236}">
                      <a16:creationId xmlns:a16="http://schemas.microsoft.com/office/drawing/2014/main" id="{2B853B35-D2CE-8045-92E9-94BD74A07F3D}"/>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201" name="Rectangle 880">
                  <a:extLst>
                    <a:ext uri="{FF2B5EF4-FFF2-40B4-BE49-F238E27FC236}">
                      <a16:creationId xmlns:a16="http://schemas.microsoft.com/office/drawing/2014/main" id="{D625980F-FBF1-1F4A-BF43-643C6849D1E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202" name="Line 881">
                  <a:extLst>
                    <a:ext uri="{FF2B5EF4-FFF2-40B4-BE49-F238E27FC236}">
                      <a16:creationId xmlns:a16="http://schemas.microsoft.com/office/drawing/2014/main" id="{F0D40C78-CBB9-304C-871E-D4C23354051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04" name="Line 882">
                  <a:extLst>
                    <a:ext uri="{FF2B5EF4-FFF2-40B4-BE49-F238E27FC236}">
                      <a16:creationId xmlns:a16="http://schemas.microsoft.com/office/drawing/2014/main" id="{283F07FD-559B-864A-90B1-0509EA47EE25}"/>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50" name="Group 883">
                <a:extLst>
                  <a:ext uri="{FF2B5EF4-FFF2-40B4-BE49-F238E27FC236}">
                    <a16:creationId xmlns:a16="http://schemas.microsoft.com/office/drawing/2014/main" id="{E63976FE-9A1F-F645-B900-93D9E117AEEC}"/>
                  </a:ext>
                </a:extLst>
              </p:cNvPr>
              <p:cNvGrpSpPr>
                <a:grpSpLocks/>
              </p:cNvGrpSpPr>
              <p:nvPr/>
            </p:nvGrpSpPr>
            <p:grpSpPr bwMode="auto">
              <a:xfrm>
                <a:off x="3061519" y="1101851"/>
                <a:ext cx="42359" cy="293319"/>
                <a:chOff x="960" y="251"/>
                <a:chExt cx="23" cy="141"/>
              </a:xfrm>
            </p:grpSpPr>
            <p:sp>
              <p:nvSpPr>
                <p:cNvPr id="198" name="Line 884">
                  <a:extLst>
                    <a:ext uri="{FF2B5EF4-FFF2-40B4-BE49-F238E27FC236}">
                      <a16:creationId xmlns:a16="http://schemas.microsoft.com/office/drawing/2014/main" id="{FBCCB270-C8B5-6A4A-BA38-A53CDA02EFF4}"/>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99" name="Oval 885">
                  <a:extLst>
                    <a:ext uri="{FF2B5EF4-FFF2-40B4-BE49-F238E27FC236}">
                      <a16:creationId xmlns:a16="http://schemas.microsoft.com/office/drawing/2014/main" id="{C84C74A6-2A7A-E649-818B-0E6F0CA40DC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52" name="Rectangle 886">
                <a:extLst>
                  <a:ext uri="{FF2B5EF4-FFF2-40B4-BE49-F238E27FC236}">
                    <a16:creationId xmlns:a16="http://schemas.microsoft.com/office/drawing/2014/main" id="{436D24DD-D9D1-1149-A54A-4D89B619C98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94" name="Freeform 887">
                <a:extLst>
                  <a:ext uri="{FF2B5EF4-FFF2-40B4-BE49-F238E27FC236}">
                    <a16:creationId xmlns:a16="http://schemas.microsoft.com/office/drawing/2014/main" id="{BD3AC938-3F02-6347-873B-7CD5C22CB7A8}"/>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5" name="Freeform 888">
                <a:extLst>
                  <a:ext uri="{FF2B5EF4-FFF2-40B4-BE49-F238E27FC236}">
                    <a16:creationId xmlns:a16="http://schemas.microsoft.com/office/drawing/2014/main" id="{3896BC9B-DFF4-2B44-9061-DDA8BC549DCA}"/>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Freeform 889">
                <a:extLst>
                  <a:ext uri="{FF2B5EF4-FFF2-40B4-BE49-F238E27FC236}">
                    <a16:creationId xmlns:a16="http://schemas.microsoft.com/office/drawing/2014/main" id="{70B408A6-DA17-EC46-A86F-F63F2BD055C1}"/>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Freeform 890">
                <a:extLst>
                  <a:ext uri="{FF2B5EF4-FFF2-40B4-BE49-F238E27FC236}">
                    <a16:creationId xmlns:a16="http://schemas.microsoft.com/office/drawing/2014/main" id="{DD4C1DBD-63E7-324D-AB81-9A319EAA0F3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5" name="Group 244">
            <a:extLst>
              <a:ext uri="{FF2B5EF4-FFF2-40B4-BE49-F238E27FC236}">
                <a16:creationId xmlns:a16="http://schemas.microsoft.com/office/drawing/2014/main" id="{0EB33633-57D8-1F42-B4CE-BDF0581A25BC}"/>
              </a:ext>
            </a:extLst>
          </p:cNvPr>
          <p:cNvGrpSpPr/>
          <p:nvPr/>
        </p:nvGrpSpPr>
        <p:grpSpPr>
          <a:xfrm>
            <a:off x="7454592" y="5507164"/>
            <a:ext cx="1492873" cy="686656"/>
            <a:chOff x="7218904" y="6068391"/>
            <a:chExt cx="1492873" cy="686656"/>
          </a:xfrm>
        </p:grpSpPr>
        <p:grpSp>
          <p:nvGrpSpPr>
            <p:cNvPr id="246" name="Group 872">
              <a:extLst>
                <a:ext uri="{FF2B5EF4-FFF2-40B4-BE49-F238E27FC236}">
                  <a16:creationId xmlns:a16="http://schemas.microsoft.com/office/drawing/2014/main" id="{BB875890-AD22-8F43-BDBE-2447F53B46E4}"/>
                </a:ext>
              </a:extLst>
            </p:cNvPr>
            <p:cNvGrpSpPr>
              <a:grpSpLocks noChangeAspect="1"/>
            </p:cNvGrpSpPr>
            <p:nvPr/>
          </p:nvGrpSpPr>
          <p:grpSpPr bwMode="auto">
            <a:xfrm>
              <a:off x="8054800" y="6338804"/>
              <a:ext cx="651502" cy="416243"/>
              <a:chOff x="331" y="406"/>
              <a:chExt cx="288" cy="144"/>
            </a:xfrm>
          </p:grpSpPr>
          <p:sp>
            <p:nvSpPr>
              <p:cNvPr id="262" name="Rectangle 873">
                <a:extLst>
                  <a:ext uri="{FF2B5EF4-FFF2-40B4-BE49-F238E27FC236}">
                    <a16:creationId xmlns:a16="http://schemas.microsoft.com/office/drawing/2014/main" id="{339BC7F5-F321-0446-BC8A-AC455874AAB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263" name="Freeform 874">
                <a:extLst>
                  <a:ext uri="{FF2B5EF4-FFF2-40B4-BE49-F238E27FC236}">
                    <a16:creationId xmlns:a16="http://schemas.microsoft.com/office/drawing/2014/main" id="{6D4B11F3-066B-1748-B91A-51BD8156DDF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4" name="Freeform 875">
                <a:extLst>
                  <a:ext uri="{FF2B5EF4-FFF2-40B4-BE49-F238E27FC236}">
                    <a16:creationId xmlns:a16="http://schemas.microsoft.com/office/drawing/2014/main" id="{A33AC804-3910-D94E-9DBE-800FAE8EC2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5" name="Rectangle 876">
                <a:extLst>
                  <a:ext uri="{FF2B5EF4-FFF2-40B4-BE49-F238E27FC236}">
                    <a16:creationId xmlns:a16="http://schemas.microsoft.com/office/drawing/2014/main" id="{980D1C27-CDDB-464B-AF85-E6AB58C49B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47" name="Group 872">
              <a:extLst>
                <a:ext uri="{FF2B5EF4-FFF2-40B4-BE49-F238E27FC236}">
                  <a16:creationId xmlns:a16="http://schemas.microsoft.com/office/drawing/2014/main" id="{DB6A146A-F83C-E24F-9BF6-006A7AE8D595}"/>
                </a:ext>
              </a:extLst>
            </p:cNvPr>
            <p:cNvGrpSpPr>
              <a:grpSpLocks noChangeAspect="1"/>
            </p:cNvGrpSpPr>
            <p:nvPr/>
          </p:nvGrpSpPr>
          <p:grpSpPr bwMode="auto">
            <a:xfrm>
              <a:off x="7218904" y="6335124"/>
              <a:ext cx="651502" cy="416243"/>
              <a:chOff x="331" y="406"/>
              <a:chExt cx="288" cy="144"/>
            </a:xfrm>
          </p:grpSpPr>
          <p:sp>
            <p:nvSpPr>
              <p:cNvPr id="258" name="Rectangle 873">
                <a:extLst>
                  <a:ext uri="{FF2B5EF4-FFF2-40B4-BE49-F238E27FC236}">
                    <a16:creationId xmlns:a16="http://schemas.microsoft.com/office/drawing/2014/main" id="{4F9714F9-AFD2-1147-958F-E4DFFF9E752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259" name="Freeform 874">
                <a:extLst>
                  <a:ext uri="{FF2B5EF4-FFF2-40B4-BE49-F238E27FC236}">
                    <a16:creationId xmlns:a16="http://schemas.microsoft.com/office/drawing/2014/main" id="{317DCED3-7FD4-7343-BF70-76A0CE00A63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0" name="Freeform 875">
                <a:extLst>
                  <a:ext uri="{FF2B5EF4-FFF2-40B4-BE49-F238E27FC236}">
                    <a16:creationId xmlns:a16="http://schemas.microsoft.com/office/drawing/2014/main" id="{C523D919-28B4-774D-915D-888FF4D207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1" name="Rectangle 876">
                <a:extLst>
                  <a:ext uri="{FF2B5EF4-FFF2-40B4-BE49-F238E27FC236}">
                    <a16:creationId xmlns:a16="http://schemas.microsoft.com/office/drawing/2014/main" id="{2FFC3543-0F20-7943-9981-1CFAACADFA5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48" name="Group 872">
              <a:extLst>
                <a:ext uri="{FF2B5EF4-FFF2-40B4-BE49-F238E27FC236}">
                  <a16:creationId xmlns:a16="http://schemas.microsoft.com/office/drawing/2014/main" id="{099EFF68-A500-454E-B86F-56AC2AFB5F0C}"/>
                </a:ext>
              </a:extLst>
            </p:cNvPr>
            <p:cNvGrpSpPr>
              <a:grpSpLocks noChangeAspect="1"/>
            </p:cNvGrpSpPr>
            <p:nvPr/>
          </p:nvGrpSpPr>
          <p:grpSpPr bwMode="auto">
            <a:xfrm>
              <a:off x="8060275" y="6069116"/>
              <a:ext cx="651502" cy="416243"/>
              <a:chOff x="331" y="406"/>
              <a:chExt cx="288" cy="144"/>
            </a:xfrm>
          </p:grpSpPr>
          <p:sp>
            <p:nvSpPr>
              <p:cNvPr id="254" name="Rectangle 873">
                <a:extLst>
                  <a:ext uri="{FF2B5EF4-FFF2-40B4-BE49-F238E27FC236}">
                    <a16:creationId xmlns:a16="http://schemas.microsoft.com/office/drawing/2014/main" id="{0D88F166-C4B9-E948-99A9-4E149D6CBC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255" name="Freeform 874">
                <a:extLst>
                  <a:ext uri="{FF2B5EF4-FFF2-40B4-BE49-F238E27FC236}">
                    <a16:creationId xmlns:a16="http://schemas.microsoft.com/office/drawing/2014/main" id="{CE39FFFD-5980-804E-804E-17D94D8023B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6" name="Freeform 875">
                <a:extLst>
                  <a:ext uri="{FF2B5EF4-FFF2-40B4-BE49-F238E27FC236}">
                    <a16:creationId xmlns:a16="http://schemas.microsoft.com/office/drawing/2014/main" id="{5EA0EFB4-B283-EA4E-86D5-C153E6712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7" name="Rectangle 876">
                <a:extLst>
                  <a:ext uri="{FF2B5EF4-FFF2-40B4-BE49-F238E27FC236}">
                    <a16:creationId xmlns:a16="http://schemas.microsoft.com/office/drawing/2014/main" id="{7D1DE67D-3DE5-4740-AD85-EC2798BAF1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49" name="Group 872">
              <a:extLst>
                <a:ext uri="{FF2B5EF4-FFF2-40B4-BE49-F238E27FC236}">
                  <a16:creationId xmlns:a16="http://schemas.microsoft.com/office/drawing/2014/main" id="{A503586B-340E-A843-AFE7-AE85DF8B6FA9}"/>
                </a:ext>
              </a:extLst>
            </p:cNvPr>
            <p:cNvGrpSpPr>
              <a:grpSpLocks noChangeAspect="1"/>
            </p:cNvGrpSpPr>
            <p:nvPr/>
          </p:nvGrpSpPr>
          <p:grpSpPr bwMode="auto">
            <a:xfrm>
              <a:off x="7221943" y="6068391"/>
              <a:ext cx="651502" cy="416243"/>
              <a:chOff x="331" y="406"/>
              <a:chExt cx="288" cy="144"/>
            </a:xfrm>
          </p:grpSpPr>
          <p:sp>
            <p:nvSpPr>
              <p:cNvPr id="250" name="Rectangle 873">
                <a:extLst>
                  <a:ext uri="{FF2B5EF4-FFF2-40B4-BE49-F238E27FC236}">
                    <a16:creationId xmlns:a16="http://schemas.microsoft.com/office/drawing/2014/main" id="{75AC6383-4029-5A40-BC7A-6A3DCE6EE07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251" name="Freeform 874">
                <a:extLst>
                  <a:ext uri="{FF2B5EF4-FFF2-40B4-BE49-F238E27FC236}">
                    <a16:creationId xmlns:a16="http://schemas.microsoft.com/office/drawing/2014/main" id="{AA5267B6-73C0-ED44-80BB-1EB3D1A417C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2" name="Freeform 875">
                <a:extLst>
                  <a:ext uri="{FF2B5EF4-FFF2-40B4-BE49-F238E27FC236}">
                    <a16:creationId xmlns:a16="http://schemas.microsoft.com/office/drawing/2014/main" id="{0EEACD05-7B06-0846-86DB-43D6C24CC5E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3" name="Rectangle 876">
                <a:extLst>
                  <a:ext uri="{FF2B5EF4-FFF2-40B4-BE49-F238E27FC236}">
                    <a16:creationId xmlns:a16="http://schemas.microsoft.com/office/drawing/2014/main" id="{42D5E181-E087-3246-BAD9-84780DC0084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spTree>
    <p:extLst>
      <p:ext uri="{BB962C8B-B14F-4D97-AF65-F5344CB8AC3E}">
        <p14:creationId xmlns:p14="http://schemas.microsoft.com/office/powerpoint/2010/main" val="3814128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AFE2-2829-9C45-BB58-B4406604AFC1}"/>
              </a:ext>
            </a:extLst>
          </p:cNvPr>
          <p:cNvSpPr>
            <a:spLocks noGrp="1"/>
          </p:cNvSpPr>
          <p:nvPr>
            <p:ph type="title"/>
          </p:nvPr>
        </p:nvSpPr>
        <p:spPr/>
        <p:txBody>
          <a:bodyPr/>
          <a:lstStyle/>
          <a:p>
            <a:r>
              <a:rPr lang="en-GB" dirty="0"/>
              <a:t>States as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62FF7A-02E0-404D-B611-5C87558F387B}"/>
                  </a:ext>
                </a:extLst>
              </p:cNvPr>
              <p:cNvSpPr>
                <a:spLocks noGrp="1"/>
              </p:cNvSpPr>
              <p:nvPr>
                <p:ph idx="1"/>
              </p:nvPr>
            </p:nvSpPr>
            <p:spPr/>
            <p:txBody>
              <a:bodyPr>
                <a:normAutofit/>
              </a:bodyPr>
              <a:lstStyle/>
              <a:p>
                <a:r>
                  <a:rPr lang="en-US" dirty="0"/>
                  <a:t>Let </a:t>
                </a:r>
                <a14:m>
                  <m:oMath xmlns:m="http://schemas.openxmlformats.org/officeDocument/2006/math">
                    <m:r>
                      <a:rPr lang="en-US" i="1" dirty="0">
                        <a:latin typeface="Cambria Math" panose="02040503050406030204" pitchFamily="18" charset="0"/>
                      </a:rPr>
                      <m:t>𝑠</m:t>
                    </m:r>
                  </m:oMath>
                </a14:m>
                <a:r>
                  <a:rPr lang="en-US" i="1" dirty="0"/>
                  <a:t> </a:t>
                </a:r>
                <a:r>
                  <a:rPr lang="en-US" dirty="0"/>
                  <a:t>be a variable-assignment function</a:t>
                </a:r>
              </a:p>
              <a:p>
                <a:pPr lvl="1"/>
                <a14:m>
                  <m:oMath xmlns:m="http://schemas.openxmlformats.org/officeDocument/2006/math">
                    <m:r>
                      <a:rPr lang="en-US" i="1" dirty="0">
                        <a:latin typeface="Cambria Math" panose="02040503050406030204" pitchFamily="18" charset="0"/>
                      </a:rPr>
                      <m:t>𝑠</m:t>
                    </m:r>
                  </m:oMath>
                </a14:m>
                <a:r>
                  <a:rPr lang="en-US" dirty="0"/>
                  <a:t> is a state only if it has a sensible meaning in our intended environment </a:t>
                </a:r>
                <a14:m>
                  <m:oMath xmlns:m="http://schemas.openxmlformats.org/officeDocument/2006/math">
                    <m:r>
                      <a:rPr lang="en-US" i="1" dirty="0">
                        <a:latin typeface="Cambria Math" panose="02040503050406030204" pitchFamily="18" charset="0"/>
                      </a:rPr>
                      <m:t>𝐸</m:t>
                    </m:r>
                  </m:oMath>
                </a14:m>
                <a:endParaRPr lang="en-US" dirty="0"/>
              </a:p>
              <a:p>
                <a:pPr lvl="1"/>
                <a:r>
                  <a:rPr lang="en-US" dirty="0">
                    <a:solidFill>
                      <a:schemeClr val="accent1"/>
                    </a:solidFill>
                  </a:rPr>
                  <a:t>Interpretation</a:t>
                </a:r>
                <a:r>
                  <a:rPr lang="en-US" dirty="0"/>
                  <a:t>: a function </a:t>
                </a:r>
                <a14:m>
                  <m:oMath xmlns:m="http://schemas.openxmlformats.org/officeDocument/2006/math">
                    <m:r>
                      <a:rPr lang="en-US" i="1" dirty="0" smtClean="0">
                        <a:latin typeface="Cambria Math" panose="02040503050406030204" pitchFamily="18" charset="0"/>
                      </a:rPr>
                      <m:t>𝐼</m:t>
                    </m:r>
                  </m:oMath>
                </a14:m>
                <a:endParaRPr lang="de-DE" dirty="0"/>
              </a:p>
              <a:p>
                <a:pPr lvl="2"/>
                <a:r>
                  <a:rPr lang="en-US" dirty="0"/>
                  <a:t>Maps each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𝐵</m:t>
                    </m:r>
                  </m:oMath>
                </a14:m>
                <a:r>
                  <a:rPr lang="en-US" i="1" dirty="0"/>
                  <a:t> </a:t>
                </a:r>
                <a:r>
                  <a:rPr lang="en-US" dirty="0"/>
                  <a:t>to an object in </a:t>
                </a:r>
                <a14:m>
                  <m:oMath xmlns:m="http://schemas.openxmlformats.org/officeDocument/2006/math">
                    <m:r>
                      <a:rPr lang="en-US" i="1" dirty="0" smtClean="0">
                        <a:latin typeface="Cambria Math" panose="02040503050406030204" pitchFamily="18" charset="0"/>
                      </a:rPr>
                      <m:t>𝐸</m:t>
                    </m:r>
                  </m:oMath>
                </a14:m>
                <a:endParaRPr lang="en-US" dirty="0"/>
              </a:p>
              <a:p>
                <a:pPr lvl="2"/>
                <a:r>
                  <a:rPr lang="en-US" dirty="0"/>
                  <a:t>Maps each </a:t>
                </a:r>
                <a14:m>
                  <m:oMath xmlns:m="http://schemas.openxmlformats.org/officeDocument/2006/math">
                    <m:r>
                      <a:rPr lang="de-DE" b="0" i="1" dirty="0" smtClean="0">
                        <a:latin typeface="Cambria Math" panose="02040503050406030204" pitchFamily="18" charset="0"/>
                      </a:rPr>
                      <m:t>𝑟</m:t>
                    </m:r>
                    <m:r>
                      <a:rPr lang="en-US" i="1" dirty="0">
                        <a:latin typeface="Cambria Math" panose="02040503050406030204" pitchFamily="18" charset="0"/>
                      </a:rPr>
                      <m:t>∈</m:t>
                    </m:r>
                    <m:r>
                      <a:rPr lang="de-DE" b="0" i="1" dirty="0" smtClean="0">
                        <a:latin typeface="Cambria Math" panose="02040503050406030204" pitchFamily="18" charset="0"/>
                      </a:rPr>
                      <m:t>𝑅</m:t>
                    </m:r>
                  </m:oMath>
                </a14:m>
                <a:r>
                  <a:rPr lang="en-US" i="1" dirty="0"/>
                  <a:t> </a:t>
                </a:r>
                <a:r>
                  <a:rPr lang="en-US" dirty="0"/>
                  <a:t>to a rigid property in </a:t>
                </a:r>
                <a14:m>
                  <m:oMath xmlns:m="http://schemas.openxmlformats.org/officeDocument/2006/math">
                    <m:r>
                      <a:rPr lang="en-US" i="1" dirty="0">
                        <a:latin typeface="Cambria Math" panose="02040503050406030204" pitchFamily="18" charset="0"/>
                      </a:rPr>
                      <m:t>𝐸</m:t>
                    </m:r>
                  </m:oMath>
                </a14:m>
                <a:endParaRPr lang="de-DE" dirty="0"/>
              </a:p>
              <a:p>
                <a:pPr lvl="2"/>
                <a:r>
                  <a:rPr lang="en-US" dirty="0"/>
                  <a:t>Maps each </a:t>
                </a:r>
                <a14:m>
                  <m:oMath xmlns:m="http://schemas.openxmlformats.org/officeDocument/2006/math">
                    <m:r>
                      <a:rPr lang="de-DE" b="0" i="1" dirty="0" smtClean="0">
                        <a:latin typeface="Cambria Math" panose="02040503050406030204" pitchFamily="18" charset="0"/>
                      </a:rPr>
                      <m:t>𝑥</m:t>
                    </m:r>
                    <m:r>
                      <a:rPr lang="en-US" i="1" dirty="0">
                        <a:latin typeface="Cambria Math" panose="02040503050406030204" pitchFamily="18" charset="0"/>
                      </a:rPr>
                      <m:t>∈</m:t>
                    </m:r>
                    <m:r>
                      <a:rPr lang="de-DE" b="0" i="1" dirty="0" smtClean="0">
                        <a:latin typeface="Cambria Math" panose="02040503050406030204" pitchFamily="18" charset="0"/>
                      </a:rPr>
                      <m:t>𝑋</m:t>
                    </m:r>
                  </m:oMath>
                </a14:m>
                <a:r>
                  <a:rPr lang="en-US" i="1" dirty="0"/>
                  <a:t> </a:t>
                </a:r>
                <a:r>
                  <a:rPr lang="en-US" dirty="0"/>
                  <a:t>to a varying property in </a:t>
                </a:r>
                <a14:m>
                  <m:oMath xmlns:m="http://schemas.openxmlformats.org/officeDocument/2006/math">
                    <m:r>
                      <a:rPr lang="en-US" i="1" dirty="0">
                        <a:latin typeface="Cambria Math" panose="02040503050406030204" pitchFamily="18" charset="0"/>
                      </a:rPr>
                      <m:t>𝐸</m:t>
                    </m:r>
                  </m:oMath>
                </a14:m>
                <a:endParaRPr lang="de-DE" dirty="0"/>
              </a:p>
              <a:p>
                <a:pPr lvl="2"/>
                <a:endParaRPr lang="de-DE" dirty="0"/>
              </a:p>
              <a:p>
                <a:r>
                  <a:rPr lang="en-US" dirty="0">
                    <a:solidFill>
                      <a:schemeClr val="accent1"/>
                    </a:solidFill>
                  </a:rPr>
                  <a:t>State</a:t>
                </a:r>
                <a:r>
                  <a:rPr lang="en-US" dirty="0"/>
                  <a:t>: a variable-assignment function </a:t>
                </a:r>
                <a14:m>
                  <m:oMath xmlns:m="http://schemas.openxmlformats.org/officeDocument/2006/math">
                    <m:r>
                      <a:rPr lang="en-US" i="1" dirty="0" smtClean="0">
                        <a:latin typeface="Cambria Math" panose="02040503050406030204" pitchFamily="18" charset="0"/>
                      </a:rPr>
                      <m:t>𝑠</m:t>
                    </m:r>
                  </m:oMath>
                </a14:m>
                <a:r>
                  <a:rPr lang="en-US" dirty="0"/>
                  <a:t> </a:t>
                </a:r>
                <a:br>
                  <a:rPr lang="en-US" dirty="0"/>
                </a:br>
                <a:r>
                  <a:rPr lang="en-US" dirty="0"/>
                  <a:t>such that </a:t>
                </a:r>
                <a14:m>
                  <m:oMath xmlns:m="http://schemas.openxmlformats.org/officeDocument/2006/math">
                    <m:r>
                      <a:rPr lang="de-DE" b="0" i="1" dirty="0" smtClean="0">
                        <a:latin typeface="Cambria Math" panose="02040503050406030204" pitchFamily="18" charset="0"/>
                      </a:rPr>
                      <m:t>𝐼</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oMath>
                </a14:m>
                <a:r>
                  <a:rPr lang="en-US" dirty="0"/>
                  <a:t> can occur in </a:t>
                </a:r>
                <a14:m>
                  <m:oMath xmlns:m="http://schemas.openxmlformats.org/officeDocument/2006/math">
                    <m:r>
                      <a:rPr lang="en-US" i="1" dirty="0" smtClean="0">
                        <a:latin typeface="Cambria Math" panose="02040503050406030204" pitchFamily="18" charset="0"/>
                      </a:rPr>
                      <m:t>𝐸</m:t>
                    </m:r>
                  </m:oMath>
                </a14:m>
                <a:endParaRPr lang="en-GB" dirty="0"/>
              </a:p>
              <a:p>
                <a:pPr lvl="1"/>
                <a:r>
                  <a:rPr lang="en-US" dirty="0">
                    <a:solidFill>
                      <a:schemeClr val="accent1"/>
                    </a:solidFill>
                  </a:rPr>
                  <a:t>State space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m:rPr>
                        <m:nor/>
                      </m:rPr>
                      <a:rPr lang="en-US" i="0" dirty="0" smtClean="0">
                        <a:latin typeface="Cambria Math" panose="02040503050406030204" pitchFamily="18" charset="0"/>
                      </a:rPr>
                      <m:t>all</m:t>
                    </m:r>
                    <m:r>
                      <m:rPr>
                        <m:nor/>
                      </m:rPr>
                      <a:rPr lang="en-US" i="0" dirty="0" smtClean="0">
                        <a:latin typeface="Cambria Math" panose="02040503050406030204" pitchFamily="18" charset="0"/>
                      </a:rPr>
                      <m:t> </m:t>
                    </m:r>
                    <m:r>
                      <m:rPr>
                        <m:nor/>
                      </m:rPr>
                      <a:rPr lang="de-DE" b="0" i="0" dirty="0" smtClean="0">
                        <a:latin typeface="Cambria Math" panose="02040503050406030204" pitchFamily="18" charset="0"/>
                      </a:rPr>
                      <m:t>possible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states</m:t>
                    </m:r>
                    <m:r>
                      <a:rPr lang="en-US" i="1" dirty="0" smtClean="0">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7F62FF7A-02E0-404D-B611-5C87558F387B}"/>
                  </a:ext>
                </a:extLst>
              </p:cNvPr>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17F9422-6643-5A48-ADC0-8652D2C34386}"/>
              </a:ext>
            </a:extLst>
          </p:cNvPr>
          <p:cNvSpPr>
            <a:spLocks noGrp="1"/>
          </p:cNvSpPr>
          <p:nvPr>
            <p:ph type="sldNum" sz="quarter" idx="12"/>
          </p:nvPr>
        </p:nvSpPr>
        <p:spPr/>
        <p:txBody>
          <a:bodyPr/>
          <a:lstStyle/>
          <a:p>
            <a:fld id="{67C9959E-8E6B-B04C-9955-EA096F41CA7A}" type="slidenum">
              <a:rPr lang="en-GB" smtClean="0"/>
              <a:t>15</a:t>
            </a:fld>
            <a:endParaRPr lang="en-GB"/>
          </a:p>
        </p:txBody>
      </p:sp>
      <p:grpSp>
        <p:nvGrpSpPr>
          <p:cNvPr id="80" name="Group 79">
            <a:extLst>
              <a:ext uri="{FF2B5EF4-FFF2-40B4-BE49-F238E27FC236}">
                <a16:creationId xmlns:a16="http://schemas.microsoft.com/office/drawing/2014/main" id="{2F18AA13-D5AD-204F-94AD-E339F057A325}"/>
              </a:ext>
            </a:extLst>
          </p:cNvPr>
          <p:cNvGrpSpPr/>
          <p:nvPr/>
        </p:nvGrpSpPr>
        <p:grpSpPr>
          <a:xfrm>
            <a:off x="4762611" y="4689876"/>
            <a:ext cx="4021389" cy="1354874"/>
            <a:chOff x="4198596" y="2859146"/>
            <a:chExt cx="4021389" cy="1354874"/>
          </a:xfrm>
        </p:grpSpPr>
        <p:sp>
          <p:nvSpPr>
            <p:cNvPr id="81" name="Rectangle 891">
              <a:extLst>
                <a:ext uri="{FF2B5EF4-FFF2-40B4-BE49-F238E27FC236}">
                  <a16:creationId xmlns:a16="http://schemas.microsoft.com/office/drawing/2014/main" id="{2AB8CE50-3603-4842-B39F-E4AEA2E593C0}"/>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82" name="Rectangle 891">
              <a:extLst>
                <a:ext uri="{FF2B5EF4-FFF2-40B4-BE49-F238E27FC236}">
                  <a16:creationId xmlns:a16="http://schemas.microsoft.com/office/drawing/2014/main" id="{7BEEBCCA-D086-E54C-B38E-5367D59AD621}"/>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83" name="Group 82">
              <a:extLst>
                <a:ext uri="{FF2B5EF4-FFF2-40B4-BE49-F238E27FC236}">
                  <a16:creationId xmlns:a16="http://schemas.microsoft.com/office/drawing/2014/main" id="{D5D67F3E-B33C-9240-A99F-A5E7676F5C76}"/>
                </a:ext>
              </a:extLst>
            </p:cNvPr>
            <p:cNvGrpSpPr/>
            <p:nvPr/>
          </p:nvGrpSpPr>
          <p:grpSpPr>
            <a:xfrm>
              <a:off x="4728546" y="2859146"/>
              <a:ext cx="1748270" cy="801164"/>
              <a:chOff x="1152149" y="2292224"/>
              <a:chExt cx="2428155" cy="1112728"/>
            </a:xfrm>
          </p:grpSpPr>
          <p:sp>
            <p:nvSpPr>
              <p:cNvPr id="148" name="Line 853">
                <a:extLst>
                  <a:ext uri="{FF2B5EF4-FFF2-40B4-BE49-F238E27FC236}">
                    <a16:creationId xmlns:a16="http://schemas.microsoft.com/office/drawing/2014/main" id="{1778A45E-85D5-9A4E-9F53-218985776714}"/>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149" name="Straight Connector 148">
                <a:extLst>
                  <a:ext uri="{FF2B5EF4-FFF2-40B4-BE49-F238E27FC236}">
                    <a16:creationId xmlns:a16="http://schemas.microsoft.com/office/drawing/2014/main" id="{2AFCD90E-6626-A14D-8651-CF8883E2D4D6}"/>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0" name="Freeform 860">
                <a:extLst>
                  <a:ext uri="{FF2B5EF4-FFF2-40B4-BE49-F238E27FC236}">
                    <a16:creationId xmlns:a16="http://schemas.microsoft.com/office/drawing/2014/main" id="{0625FEF1-C766-DB49-B35F-4C4E469BFD0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1" name="Freeform 860">
                <a:extLst>
                  <a:ext uri="{FF2B5EF4-FFF2-40B4-BE49-F238E27FC236}">
                    <a16:creationId xmlns:a16="http://schemas.microsoft.com/office/drawing/2014/main" id="{CA7AAEF6-5C37-E444-96EE-E2B5FB05A866}"/>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4" name="Straight Connector 83">
              <a:extLst>
                <a:ext uri="{FF2B5EF4-FFF2-40B4-BE49-F238E27FC236}">
                  <a16:creationId xmlns:a16="http://schemas.microsoft.com/office/drawing/2014/main" id="{1E02312A-800C-5B4A-A6E8-BAEFED195408}"/>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5" name="Freeform 860">
              <a:extLst>
                <a:ext uri="{FF2B5EF4-FFF2-40B4-BE49-F238E27FC236}">
                  <a16:creationId xmlns:a16="http://schemas.microsoft.com/office/drawing/2014/main" id="{219E5269-5176-414D-AA2E-23780BD7C46A}"/>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Freeform 860">
              <a:extLst>
                <a:ext uri="{FF2B5EF4-FFF2-40B4-BE49-F238E27FC236}">
                  <a16:creationId xmlns:a16="http://schemas.microsoft.com/office/drawing/2014/main" id="{E4434260-B81F-454F-AFBA-BB3AA3E4A888}"/>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7" name="Line 853">
              <a:extLst>
                <a:ext uri="{FF2B5EF4-FFF2-40B4-BE49-F238E27FC236}">
                  <a16:creationId xmlns:a16="http://schemas.microsoft.com/office/drawing/2014/main" id="{C5ED2062-ED43-0340-B4C2-143588A0841D}"/>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88" name="Line 853">
              <a:extLst>
                <a:ext uri="{FF2B5EF4-FFF2-40B4-BE49-F238E27FC236}">
                  <a16:creationId xmlns:a16="http://schemas.microsoft.com/office/drawing/2014/main" id="{AFB13310-7428-774E-9AFB-DFC2F107F9C2}"/>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89" name="Line 853">
              <a:extLst>
                <a:ext uri="{FF2B5EF4-FFF2-40B4-BE49-F238E27FC236}">
                  <a16:creationId xmlns:a16="http://schemas.microsoft.com/office/drawing/2014/main" id="{7BDDA798-C3A0-8047-A82B-8E48EA54FEA6}"/>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90" name="Group 89">
              <a:extLst>
                <a:ext uri="{FF2B5EF4-FFF2-40B4-BE49-F238E27FC236}">
                  <a16:creationId xmlns:a16="http://schemas.microsoft.com/office/drawing/2014/main" id="{FB567C12-AB16-0641-AFF9-74DEE0A6909F}"/>
                </a:ext>
              </a:extLst>
            </p:cNvPr>
            <p:cNvGrpSpPr/>
            <p:nvPr/>
          </p:nvGrpSpPr>
          <p:grpSpPr>
            <a:xfrm>
              <a:off x="4851800" y="2923197"/>
              <a:ext cx="1203321" cy="1021208"/>
              <a:chOff x="3906167" y="3324390"/>
              <a:chExt cx="1671281" cy="1418344"/>
            </a:xfrm>
            <a:solidFill>
              <a:srgbClr val="93D2FE"/>
            </a:solidFill>
          </p:grpSpPr>
          <p:sp>
            <p:nvSpPr>
              <p:cNvPr id="124" name="Oval 859">
                <a:extLst>
                  <a:ext uri="{FF2B5EF4-FFF2-40B4-BE49-F238E27FC236}">
                    <a16:creationId xmlns:a16="http://schemas.microsoft.com/office/drawing/2014/main" id="{1C7834BD-FDA5-724A-A3C0-99EF243726B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1">
                <a:extLst>
                  <a:ext uri="{FF2B5EF4-FFF2-40B4-BE49-F238E27FC236}">
                    <a16:creationId xmlns:a16="http://schemas.microsoft.com/office/drawing/2014/main" id="{6479F82E-9BE9-9B4E-863D-EBACFAD6139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2">
                <a:extLst>
                  <a:ext uri="{FF2B5EF4-FFF2-40B4-BE49-F238E27FC236}">
                    <a16:creationId xmlns:a16="http://schemas.microsoft.com/office/drawing/2014/main" id="{D06BE725-E65C-C349-B901-2A279B79FF5B}"/>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3">
                <a:extLst>
                  <a:ext uri="{FF2B5EF4-FFF2-40B4-BE49-F238E27FC236}">
                    <a16:creationId xmlns:a16="http://schemas.microsoft.com/office/drawing/2014/main" id="{80587D34-4462-754E-8913-956DA3ADA99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3">
                <a:extLst>
                  <a:ext uri="{FF2B5EF4-FFF2-40B4-BE49-F238E27FC236}">
                    <a16:creationId xmlns:a16="http://schemas.microsoft.com/office/drawing/2014/main" id="{2EEBA79D-6AE9-7348-8EE5-0211EF9E35B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9" name="Group 128">
                <a:extLst>
                  <a:ext uri="{FF2B5EF4-FFF2-40B4-BE49-F238E27FC236}">
                    <a16:creationId xmlns:a16="http://schemas.microsoft.com/office/drawing/2014/main" id="{FB32C425-0874-424D-A0F0-ADDEBEABDCC4}"/>
                  </a:ext>
                </a:extLst>
              </p:cNvPr>
              <p:cNvGrpSpPr/>
              <p:nvPr/>
            </p:nvGrpSpPr>
            <p:grpSpPr>
              <a:xfrm>
                <a:off x="3906167" y="4047050"/>
                <a:ext cx="1671281" cy="539042"/>
                <a:chOff x="1320274" y="4580303"/>
                <a:chExt cx="1671281" cy="467246"/>
              </a:xfrm>
              <a:grpFill/>
            </p:grpSpPr>
            <p:sp>
              <p:nvSpPr>
                <p:cNvPr id="144" name="Freeform 860">
                  <a:extLst>
                    <a:ext uri="{FF2B5EF4-FFF2-40B4-BE49-F238E27FC236}">
                      <a16:creationId xmlns:a16="http://schemas.microsoft.com/office/drawing/2014/main" id="{52D0BD03-4C24-CB4E-BC94-C5127AA1457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Rectangle 864">
                  <a:extLst>
                    <a:ext uri="{FF2B5EF4-FFF2-40B4-BE49-F238E27FC236}">
                      <a16:creationId xmlns:a16="http://schemas.microsoft.com/office/drawing/2014/main" id="{A7003B6A-DA59-4646-9851-3B505C57A37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46" name="Freeform 865">
                  <a:extLst>
                    <a:ext uri="{FF2B5EF4-FFF2-40B4-BE49-F238E27FC236}">
                      <a16:creationId xmlns:a16="http://schemas.microsoft.com/office/drawing/2014/main" id="{C6B964F6-B985-E247-A37B-B8E81EB9C50B}"/>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7" name="Freeform 866">
                  <a:extLst>
                    <a:ext uri="{FF2B5EF4-FFF2-40B4-BE49-F238E27FC236}">
                      <a16:creationId xmlns:a16="http://schemas.microsoft.com/office/drawing/2014/main" id="{1DAAD538-31AB-784E-9434-F0D83D84F35E}"/>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0" name="Group 129">
                <a:extLst>
                  <a:ext uri="{FF2B5EF4-FFF2-40B4-BE49-F238E27FC236}">
                    <a16:creationId xmlns:a16="http://schemas.microsoft.com/office/drawing/2014/main" id="{6873A1F2-D9AC-9F48-988A-3B26429ECA79}"/>
                  </a:ext>
                </a:extLst>
              </p:cNvPr>
              <p:cNvGrpSpPr/>
              <p:nvPr/>
            </p:nvGrpSpPr>
            <p:grpSpPr>
              <a:xfrm>
                <a:off x="4596370" y="3324390"/>
                <a:ext cx="552654" cy="1188720"/>
                <a:chOff x="1823226" y="3235632"/>
                <a:chExt cx="552654" cy="1188720"/>
              </a:xfrm>
              <a:grpFill/>
            </p:grpSpPr>
            <p:sp>
              <p:nvSpPr>
                <p:cNvPr id="131" name="Oval 878">
                  <a:extLst>
                    <a:ext uri="{FF2B5EF4-FFF2-40B4-BE49-F238E27FC236}">
                      <a16:creationId xmlns:a16="http://schemas.microsoft.com/office/drawing/2014/main" id="{C95FC6E7-5D6E-E548-883B-B271BAD9AA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Rectangle 880">
                  <a:extLst>
                    <a:ext uri="{FF2B5EF4-FFF2-40B4-BE49-F238E27FC236}">
                      <a16:creationId xmlns:a16="http://schemas.microsoft.com/office/drawing/2014/main" id="{7B4B8CBA-2C91-C647-BB62-E0227238684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3" name="Oval 878">
                  <a:extLst>
                    <a:ext uri="{FF2B5EF4-FFF2-40B4-BE49-F238E27FC236}">
                      <a16:creationId xmlns:a16="http://schemas.microsoft.com/office/drawing/2014/main" id="{5509A259-F392-8C46-93CF-BA0341ACA586}"/>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C12E3FFA-DEE1-0D43-A7E9-7DF7ACF7EBB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173C10D3-2529-B34D-A8D5-7EA7F17B3E31}"/>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6" name="Rectangle 880">
                  <a:extLst>
                    <a:ext uri="{FF2B5EF4-FFF2-40B4-BE49-F238E27FC236}">
                      <a16:creationId xmlns:a16="http://schemas.microsoft.com/office/drawing/2014/main" id="{68EA77FD-89D9-1A4A-AE6B-4086D117631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7" name="Oval 878">
                  <a:extLst>
                    <a:ext uri="{FF2B5EF4-FFF2-40B4-BE49-F238E27FC236}">
                      <a16:creationId xmlns:a16="http://schemas.microsoft.com/office/drawing/2014/main" id="{6E8CF41B-45FB-A94D-A09E-4FBD2631AB5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Line 882">
                  <a:extLst>
                    <a:ext uri="{FF2B5EF4-FFF2-40B4-BE49-F238E27FC236}">
                      <a16:creationId xmlns:a16="http://schemas.microsoft.com/office/drawing/2014/main" id="{77DE1C90-D41E-D245-8160-E82A0013E30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EB6B8394-E5C3-7848-A38B-AE177D0906F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0" name="Line 884">
                  <a:extLst>
                    <a:ext uri="{FF2B5EF4-FFF2-40B4-BE49-F238E27FC236}">
                      <a16:creationId xmlns:a16="http://schemas.microsoft.com/office/drawing/2014/main" id="{1F8287DA-008F-C142-896B-92EB85A74C8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41" name="Oval 885">
                  <a:extLst>
                    <a:ext uri="{FF2B5EF4-FFF2-40B4-BE49-F238E27FC236}">
                      <a16:creationId xmlns:a16="http://schemas.microsoft.com/office/drawing/2014/main" id="{8BBD223A-C1E4-384D-BA31-BC8517B65B6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Line 881">
                  <a:extLst>
                    <a:ext uri="{FF2B5EF4-FFF2-40B4-BE49-F238E27FC236}">
                      <a16:creationId xmlns:a16="http://schemas.microsoft.com/office/drawing/2014/main" id="{49CF8222-2FA2-9649-B9FB-51AF4D72A4B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3" name="Line 882">
                  <a:extLst>
                    <a:ext uri="{FF2B5EF4-FFF2-40B4-BE49-F238E27FC236}">
                      <a16:creationId xmlns:a16="http://schemas.microsoft.com/office/drawing/2014/main" id="{13160C04-7003-D047-A633-85E1B4C8E41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1" name="Group 90">
              <a:extLst>
                <a:ext uri="{FF2B5EF4-FFF2-40B4-BE49-F238E27FC236}">
                  <a16:creationId xmlns:a16="http://schemas.microsoft.com/office/drawing/2014/main" id="{51E8907F-830E-8545-91F9-8506CBB161DE}"/>
                </a:ext>
              </a:extLst>
            </p:cNvPr>
            <p:cNvGrpSpPr/>
            <p:nvPr/>
          </p:nvGrpSpPr>
          <p:grpSpPr>
            <a:xfrm>
              <a:off x="4272198" y="3826579"/>
              <a:ext cx="538242" cy="343668"/>
              <a:chOff x="1012668" y="989071"/>
              <a:chExt cx="747559" cy="477316"/>
            </a:xfrm>
          </p:grpSpPr>
          <p:sp>
            <p:nvSpPr>
              <p:cNvPr id="121" name="Line 853">
                <a:extLst>
                  <a:ext uri="{FF2B5EF4-FFF2-40B4-BE49-F238E27FC236}">
                    <a16:creationId xmlns:a16="http://schemas.microsoft.com/office/drawing/2014/main" id="{638F6E31-9A41-D64C-A654-7B764E0CCCD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22" name="Rectangle 873">
                <a:extLst>
                  <a:ext uri="{FF2B5EF4-FFF2-40B4-BE49-F238E27FC236}">
                    <a16:creationId xmlns:a16="http://schemas.microsoft.com/office/drawing/2014/main" id="{909315EB-383E-DA42-9568-63E42FFD7F0C}"/>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23" name="Freeform 875">
                <a:extLst>
                  <a:ext uri="{FF2B5EF4-FFF2-40B4-BE49-F238E27FC236}">
                    <a16:creationId xmlns:a16="http://schemas.microsoft.com/office/drawing/2014/main" id="{A3437665-AD4B-ED48-A5BE-2B91E6CD230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2" name="Group 91">
              <a:extLst>
                <a:ext uri="{FF2B5EF4-FFF2-40B4-BE49-F238E27FC236}">
                  <a16:creationId xmlns:a16="http://schemas.microsoft.com/office/drawing/2014/main" id="{0B01CE3B-DC46-2B47-8EAD-AB6C13EA281E}"/>
                </a:ext>
              </a:extLst>
            </p:cNvPr>
            <p:cNvGrpSpPr/>
            <p:nvPr/>
          </p:nvGrpSpPr>
          <p:grpSpPr>
            <a:xfrm>
              <a:off x="7016664" y="2938828"/>
              <a:ext cx="1203321" cy="1021208"/>
              <a:chOff x="3906167" y="3324390"/>
              <a:chExt cx="1671281" cy="1418344"/>
            </a:xfrm>
            <a:solidFill>
              <a:srgbClr val="93D2FE"/>
            </a:solidFill>
          </p:grpSpPr>
          <p:sp>
            <p:nvSpPr>
              <p:cNvPr id="97" name="Oval 859">
                <a:extLst>
                  <a:ext uri="{FF2B5EF4-FFF2-40B4-BE49-F238E27FC236}">
                    <a16:creationId xmlns:a16="http://schemas.microsoft.com/office/drawing/2014/main" id="{2EF9E48D-BE3A-A242-B249-32AEB3E2B0D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Oval 861">
                <a:extLst>
                  <a:ext uri="{FF2B5EF4-FFF2-40B4-BE49-F238E27FC236}">
                    <a16:creationId xmlns:a16="http://schemas.microsoft.com/office/drawing/2014/main" id="{5F76BF7C-ADFE-7244-A452-CA50F7D7541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Oval 862">
                <a:extLst>
                  <a:ext uri="{FF2B5EF4-FFF2-40B4-BE49-F238E27FC236}">
                    <a16:creationId xmlns:a16="http://schemas.microsoft.com/office/drawing/2014/main" id="{789B2428-2E41-754C-97D6-45AFB2CE824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3">
                <a:extLst>
                  <a:ext uri="{FF2B5EF4-FFF2-40B4-BE49-F238E27FC236}">
                    <a16:creationId xmlns:a16="http://schemas.microsoft.com/office/drawing/2014/main" id="{D7214F78-DDB9-1E4E-A266-BC6C0608E4C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Oval 863">
                <a:extLst>
                  <a:ext uri="{FF2B5EF4-FFF2-40B4-BE49-F238E27FC236}">
                    <a16:creationId xmlns:a16="http://schemas.microsoft.com/office/drawing/2014/main" id="{4773EC23-9231-8642-8A2F-6236798A8D5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2" name="Group 101">
                <a:extLst>
                  <a:ext uri="{FF2B5EF4-FFF2-40B4-BE49-F238E27FC236}">
                    <a16:creationId xmlns:a16="http://schemas.microsoft.com/office/drawing/2014/main" id="{A837F362-39D5-8A4C-A4D7-AF82100FF780}"/>
                  </a:ext>
                </a:extLst>
              </p:cNvPr>
              <p:cNvGrpSpPr/>
              <p:nvPr/>
            </p:nvGrpSpPr>
            <p:grpSpPr>
              <a:xfrm>
                <a:off x="3906167" y="4047050"/>
                <a:ext cx="1671281" cy="539042"/>
                <a:chOff x="1320274" y="4580303"/>
                <a:chExt cx="1671281" cy="467246"/>
              </a:xfrm>
              <a:grpFill/>
            </p:grpSpPr>
            <p:sp>
              <p:nvSpPr>
                <p:cNvPr id="117" name="Freeform 860">
                  <a:extLst>
                    <a:ext uri="{FF2B5EF4-FFF2-40B4-BE49-F238E27FC236}">
                      <a16:creationId xmlns:a16="http://schemas.microsoft.com/office/drawing/2014/main" id="{10B26D00-BC86-044B-B598-8F02B0A93E3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Rectangle 864">
                  <a:extLst>
                    <a:ext uri="{FF2B5EF4-FFF2-40B4-BE49-F238E27FC236}">
                      <a16:creationId xmlns:a16="http://schemas.microsoft.com/office/drawing/2014/main" id="{9BEA675E-7293-274D-80F0-6000FA85B9D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19" name="Freeform 865">
                  <a:extLst>
                    <a:ext uri="{FF2B5EF4-FFF2-40B4-BE49-F238E27FC236}">
                      <a16:creationId xmlns:a16="http://schemas.microsoft.com/office/drawing/2014/main" id="{7A4D1D25-5F54-9347-84AA-BA566920425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Freeform 866">
                  <a:extLst>
                    <a:ext uri="{FF2B5EF4-FFF2-40B4-BE49-F238E27FC236}">
                      <a16:creationId xmlns:a16="http://schemas.microsoft.com/office/drawing/2014/main" id="{ACA042EC-240D-F743-84A2-36118C128F3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3" name="Group 102">
                <a:extLst>
                  <a:ext uri="{FF2B5EF4-FFF2-40B4-BE49-F238E27FC236}">
                    <a16:creationId xmlns:a16="http://schemas.microsoft.com/office/drawing/2014/main" id="{C9276F01-64EA-3942-97C2-A4DEEA65724D}"/>
                  </a:ext>
                </a:extLst>
              </p:cNvPr>
              <p:cNvGrpSpPr/>
              <p:nvPr/>
            </p:nvGrpSpPr>
            <p:grpSpPr>
              <a:xfrm>
                <a:off x="4596370" y="3324390"/>
                <a:ext cx="552654" cy="1188720"/>
                <a:chOff x="1823226" y="3235632"/>
                <a:chExt cx="552654" cy="1188720"/>
              </a:xfrm>
              <a:grpFill/>
            </p:grpSpPr>
            <p:sp>
              <p:nvSpPr>
                <p:cNvPr id="104" name="Oval 878">
                  <a:extLst>
                    <a:ext uri="{FF2B5EF4-FFF2-40B4-BE49-F238E27FC236}">
                      <a16:creationId xmlns:a16="http://schemas.microsoft.com/office/drawing/2014/main" id="{8AAF6DBB-6DD2-854E-91BA-A498E707F84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Rectangle 880">
                  <a:extLst>
                    <a:ext uri="{FF2B5EF4-FFF2-40B4-BE49-F238E27FC236}">
                      <a16:creationId xmlns:a16="http://schemas.microsoft.com/office/drawing/2014/main" id="{281400C2-BA0A-3F4C-A426-8FFDBF56DE0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6" name="Oval 878">
                  <a:extLst>
                    <a:ext uri="{FF2B5EF4-FFF2-40B4-BE49-F238E27FC236}">
                      <a16:creationId xmlns:a16="http://schemas.microsoft.com/office/drawing/2014/main" id="{A048510E-4F6A-6240-BF18-97CCCAFC560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7" name="Line 881">
                  <a:extLst>
                    <a:ext uri="{FF2B5EF4-FFF2-40B4-BE49-F238E27FC236}">
                      <a16:creationId xmlns:a16="http://schemas.microsoft.com/office/drawing/2014/main" id="{22CFC2A1-CD38-2342-A73C-D069EAA18B24}"/>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8" name="Line 882">
                  <a:extLst>
                    <a:ext uri="{FF2B5EF4-FFF2-40B4-BE49-F238E27FC236}">
                      <a16:creationId xmlns:a16="http://schemas.microsoft.com/office/drawing/2014/main" id="{8DBE70B5-EEB0-CE44-886F-A711A56D14D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E77586FD-7A7D-E445-88A6-7BB3CD527AB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0C4A4DC9-1355-7C40-AD2D-01C9DFBAB8D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2">
                  <a:extLst>
                    <a:ext uri="{FF2B5EF4-FFF2-40B4-BE49-F238E27FC236}">
                      <a16:creationId xmlns:a16="http://schemas.microsoft.com/office/drawing/2014/main" id="{0331D4FB-B8BA-6E4B-BB2B-8D182938F4E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12968CC1-5A7E-964D-988D-CE7FB712DDF7}"/>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3" name="Line 884">
                  <a:extLst>
                    <a:ext uri="{FF2B5EF4-FFF2-40B4-BE49-F238E27FC236}">
                      <a16:creationId xmlns:a16="http://schemas.microsoft.com/office/drawing/2014/main" id="{2520CC02-4A15-0949-997F-7C59CA4C492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14" name="Oval 885">
                  <a:extLst>
                    <a:ext uri="{FF2B5EF4-FFF2-40B4-BE49-F238E27FC236}">
                      <a16:creationId xmlns:a16="http://schemas.microsoft.com/office/drawing/2014/main" id="{7853E409-ED25-F74D-A3B0-F95596AC251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1">
                  <a:extLst>
                    <a:ext uri="{FF2B5EF4-FFF2-40B4-BE49-F238E27FC236}">
                      <a16:creationId xmlns:a16="http://schemas.microsoft.com/office/drawing/2014/main" id="{7E558F97-CB7B-194D-B7D5-59C9B22F205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C3148B57-4348-7542-8285-9424E805E0B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3" name="Group 92">
              <a:extLst>
                <a:ext uri="{FF2B5EF4-FFF2-40B4-BE49-F238E27FC236}">
                  <a16:creationId xmlns:a16="http://schemas.microsoft.com/office/drawing/2014/main" id="{1A8B1F67-F4B1-DC4C-A46D-F52D1B8F751F}"/>
                </a:ext>
              </a:extLst>
            </p:cNvPr>
            <p:cNvGrpSpPr/>
            <p:nvPr/>
          </p:nvGrpSpPr>
          <p:grpSpPr>
            <a:xfrm>
              <a:off x="6397985" y="3842210"/>
              <a:ext cx="538242" cy="343668"/>
              <a:chOff x="1012668" y="989071"/>
              <a:chExt cx="747559" cy="477316"/>
            </a:xfrm>
          </p:grpSpPr>
          <p:sp>
            <p:nvSpPr>
              <p:cNvPr id="94" name="Line 853">
                <a:extLst>
                  <a:ext uri="{FF2B5EF4-FFF2-40B4-BE49-F238E27FC236}">
                    <a16:creationId xmlns:a16="http://schemas.microsoft.com/office/drawing/2014/main" id="{3593579B-8D04-DC45-876C-8E015DB6C20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95" name="Rectangle 873">
                <a:extLst>
                  <a:ext uri="{FF2B5EF4-FFF2-40B4-BE49-F238E27FC236}">
                    <a16:creationId xmlns:a16="http://schemas.microsoft.com/office/drawing/2014/main" id="{B99C0734-2044-D04C-9E10-202E3329CB1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96" name="Freeform 875">
                <a:extLst>
                  <a:ext uri="{FF2B5EF4-FFF2-40B4-BE49-F238E27FC236}">
                    <a16:creationId xmlns:a16="http://schemas.microsoft.com/office/drawing/2014/main" id="{A07DFB3E-76C2-C54B-AE7D-54CA1A81C3A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5" name="Date Placeholder 4">
            <a:extLst>
              <a:ext uri="{FF2B5EF4-FFF2-40B4-BE49-F238E27FC236}">
                <a16:creationId xmlns:a16="http://schemas.microsoft.com/office/drawing/2014/main" id="{5653B2FD-C238-A34B-86EF-B59A87BBE806}"/>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6560044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388E318F-9C6A-9B44-A3CF-47ADBF3ABDC6}"/>
              </a:ext>
            </a:extLst>
          </p:cNvPr>
          <p:cNvSpPr>
            <a:spLocks noGrp="1"/>
          </p:cNvSpPr>
          <p:nvPr>
            <p:ph type="sldNum" sz="quarter" idx="12"/>
          </p:nvPr>
        </p:nvSpPr>
        <p:spPr/>
        <p:txBody>
          <a:bodyPr/>
          <a:lstStyle/>
          <a:p>
            <a:fld id="{67C9959E-8E6B-B04C-9955-EA096F41CA7A}" type="slidenum">
              <a:rPr lang="en-GB" smtClean="0"/>
              <a:t>150</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 2</a:t>
            </a:r>
          </a:p>
        </p:txBody>
      </p:sp>
      <mc:AlternateContent xmlns:mc="http://schemas.openxmlformats.org/markup-compatibility/2006" xmlns:a14="http://schemas.microsoft.com/office/drawing/2010/main">
        <mc:Choice Requires="a14">
          <p:sp>
            <p:nvSpPr>
              <p:cNvPr id="218" name="Rectangle 3"/>
              <p:cNvSpPr>
                <a:spLocks noGrp="1" noChangeArrowheads="1"/>
              </p:cNvSpPr>
              <p:nvPr>
                <p:ph sz="half" idx="4294967295"/>
              </p:nvPr>
            </p:nvSpPr>
            <p:spPr>
              <a:xfrm>
                <a:off x="0" y="1146175"/>
                <a:ext cx="4129088" cy="1379538"/>
              </a:xfrm>
            </p:spPr>
            <p:txBody>
              <a:bodyPr>
                <a:normAutofit/>
              </a:bodyPr>
              <a:lstStyle/>
              <a:p>
                <a:pPr eaLnBrk="1" hangingPunct="1"/>
                <a:r>
                  <a:rPr lang="en-US" dirty="0"/>
                  <a:t>Resolve open goal</a:t>
                </a:r>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we’re done</a:t>
                </a:r>
              </a:p>
            </p:txBody>
          </p:sp>
        </mc:Choice>
        <mc:Fallback xmlns="">
          <p:sp>
            <p:nvSpPr>
              <p:cNvPr id="218" name="Rectangle 3"/>
              <p:cNvSpPr>
                <a:spLocks noGrp="1" noRot="1" noChangeAspect="1" noMove="1" noResize="1" noEditPoints="1" noAdjustHandles="1" noChangeArrowheads="1" noChangeShapeType="1" noTextEdit="1"/>
              </p:cNvSpPr>
              <p:nvPr>
                <p:ph sz="half" idx="4294967295"/>
              </p:nvPr>
            </p:nvSpPr>
            <p:spPr>
              <a:xfrm>
                <a:off x="0" y="1146175"/>
                <a:ext cx="4129088" cy="1379538"/>
              </a:xfrm>
              <a:blipFill>
                <a:blip r:embed="rId3"/>
                <a:stretch>
                  <a:fillRect l="-4000" t="-8182"/>
                </a:stretch>
              </a:blipFill>
            </p:spPr>
            <p:txBody>
              <a:bodyPr/>
              <a:lstStyle/>
              <a:p>
                <a:r>
                  <a:rPr lang="en-GB">
                    <a:noFill/>
                  </a:rPr>
                  <a:t> </a:t>
                </a:r>
              </a:p>
            </p:txBody>
          </p:sp>
        </mc:Fallback>
      </mc:AlternateContent>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689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1943609" y="2599518"/>
            <a:ext cx="228600" cy="241300"/>
          </a:xfrm>
          <a:prstGeom prst="ellipse">
            <a:avLst/>
          </a:prstGeom>
          <a:solidFill>
            <a:schemeClr val="bg1"/>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a:t>
            </a:r>
            <a:r>
              <a:rPr lang="en-US" dirty="0">
                <a:latin typeface="Times New Roman"/>
                <a:ea typeface="Calibri"/>
                <a:cs typeface="Times New Roman"/>
              </a:rPr>
              <a:t>(</a:t>
            </a:r>
            <a:r>
              <a:rPr lang="en-US" dirty="0">
                <a:latin typeface="Calibri"/>
                <a:ea typeface="Calibri"/>
                <a:cs typeface="Calibri"/>
              </a:rPr>
              <a:t>p1</a:t>
            </a:r>
            <a:r>
              <a:rPr lang="en-US" dirty="0">
                <a:latin typeface="Times New Roman"/>
                <a:ea typeface="Calibri"/>
                <a:cs typeface="Times New Roman"/>
              </a:rPr>
              <a:t>)=</a:t>
            </a:r>
            <a:r>
              <a:rPr lang="en-US" dirty="0">
                <a:latin typeface="Calibri"/>
                <a:ea typeface="Calibri"/>
                <a:cs typeface="Calibri"/>
              </a:rPr>
              <a:t>T</a:t>
            </a:r>
          </a:p>
        </p:txBody>
      </p:sp>
      <p:sp>
        <p:nvSpPr>
          <p:cNvPr id="116" name="Rectangle 99"/>
          <p:cNvSpPr>
            <a:spLocks noChangeArrowheads="1"/>
          </p:cNvSpPr>
          <p:nvPr/>
        </p:nvSpPr>
        <p:spPr bwMode="auto">
          <a:xfrm>
            <a:off x="7432692" y="2850186"/>
            <a:ext cx="1249060" cy="276999"/>
          </a:xfrm>
          <a:prstGeom prst="rect">
            <a:avLst/>
          </a:prstGeom>
          <a:noFill/>
          <a:ln>
            <a:noFill/>
          </a:ln>
          <a:extLst/>
        </p:spPr>
        <p:txBody>
          <a:bodyPr wrap="none" lIns="91440" tIns="0" rIns="91440" bIns="0" anchor="ctr">
            <a:spAutoFit/>
          </a:bodyPr>
          <a:lstStyle/>
          <a:p>
            <a:pPr algn="ctr"/>
            <a:r>
              <a:rPr lang="en-US" dirty="0">
                <a:ea typeface="Calibri"/>
                <a:cs typeface="Calibri"/>
              </a:rPr>
              <a:t>clear(p2)=T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89"/>
          <p:cNvCxnSpPr>
            <a:cxnSpLocks noChangeShapeType="1"/>
            <a:stCxn id="22536" idx="2"/>
            <a:endCxn id="116" idx="0"/>
          </p:cNvCxnSpPr>
          <p:nvPr/>
        </p:nvCxnSpPr>
        <p:spPr bwMode="auto">
          <a:xfrm rot="16200000" flipH="1">
            <a:off x="5909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2" name="AutoShape 89"/>
          <p:cNvCxnSpPr>
            <a:cxnSpLocks noChangeShapeType="1"/>
            <a:stCxn id="113"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3"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0" name="AutoShape 89"/>
          <p:cNvCxnSpPr>
            <a:cxnSpLocks noChangeShapeType="1"/>
            <a:stCxn id="121"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1"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7" name="AutoShape 91"/>
          <p:cNvCxnSpPr>
            <a:cxnSpLocks noChangeShapeType="1"/>
            <a:endCxn id="129"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9"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0" name="Straight Arrow Connector 219"/>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1"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3"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6200000" flipH="1">
            <a:off x="4460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3"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6" name="AutoShape 48"/>
          <p:cNvCxnSpPr>
            <a:cxnSpLocks noChangeShapeType="1"/>
            <a:endCxn id="93" idx="1"/>
          </p:cNvCxnSpPr>
          <p:nvPr/>
        </p:nvCxnSpPr>
        <p:spPr bwMode="auto">
          <a:xfrm flipV="1">
            <a:off x="3189765" y="3376154"/>
            <a:ext cx="2500190"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24" name="Text Box 75">
            <a:extLst>
              <a:ext uri="{FF2B5EF4-FFF2-40B4-BE49-F238E27FC236}">
                <a16:creationId xmlns:a16="http://schemas.microsoft.com/office/drawing/2014/main" id="{4A5EAE53-F405-EF49-9347-87BCF4B2CE75}"/>
              </a:ext>
            </a:extLst>
          </p:cNvPr>
          <p:cNvSpPr txBox="1">
            <a:spLocks noChangeArrowheads="1"/>
          </p:cNvSpPr>
          <p:nvPr/>
        </p:nvSpPr>
        <p:spPr bwMode="auto">
          <a:xfrm>
            <a:off x="4893699" y="1076506"/>
            <a:ext cx="965329" cy="1107996"/>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Calibri"/>
              </a:rPr>
              <a:t>satisfied</a:t>
            </a:r>
          </a:p>
        </p:txBody>
      </p:sp>
      <p:sp>
        <p:nvSpPr>
          <p:cNvPr id="130" name="Rectangle 129">
            <a:extLst>
              <a:ext uri="{FF2B5EF4-FFF2-40B4-BE49-F238E27FC236}">
                <a16:creationId xmlns:a16="http://schemas.microsoft.com/office/drawing/2014/main" id="{2630C3D9-D726-FB44-9443-DADC6D2C6C56}"/>
              </a:ext>
            </a:extLst>
          </p:cNvPr>
          <p:cNvSpPr/>
          <p:nvPr/>
        </p:nvSpPr>
        <p:spPr>
          <a:xfrm>
            <a:off x="7989849" y="2538558"/>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4</a:t>
            </a:r>
          </a:p>
        </p:txBody>
      </p:sp>
      <p:grpSp>
        <p:nvGrpSpPr>
          <p:cNvPr id="125" name="Group 124">
            <a:extLst>
              <a:ext uri="{FF2B5EF4-FFF2-40B4-BE49-F238E27FC236}">
                <a16:creationId xmlns:a16="http://schemas.microsoft.com/office/drawing/2014/main" id="{64AA3D76-2EE9-7443-A759-2824CB93E4BC}"/>
              </a:ext>
            </a:extLst>
          </p:cNvPr>
          <p:cNvGrpSpPr/>
          <p:nvPr/>
        </p:nvGrpSpPr>
        <p:grpSpPr>
          <a:xfrm>
            <a:off x="6125133" y="188057"/>
            <a:ext cx="2688818" cy="1950735"/>
            <a:chOff x="6181533" y="221558"/>
            <a:chExt cx="2688818" cy="1950735"/>
          </a:xfrm>
        </p:grpSpPr>
        <p:sp>
          <p:nvSpPr>
            <p:cNvPr id="132" name="Line 853">
              <a:extLst>
                <a:ext uri="{FF2B5EF4-FFF2-40B4-BE49-F238E27FC236}">
                  <a16:creationId xmlns:a16="http://schemas.microsoft.com/office/drawing/2014/main" id="{D9E23F7E-4A86-0D47-9D1B-F8FB52153D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34" name="Freeform 830">
              <a:extLst>
                <a:ext uri="{FF2B5EF4-FFF2-40B4-BE49-F238E27FC236}">
                  <a16:creationId xmlns:a16="http://schemas.microsoft.com/office/drawing/2014/main" id="{A0A1736C-B478-E744-A3AD-15EB014568F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5" name="Freeform 830">
              <a:extLst>
                <a:ext uri="{FF2B5EF4-FFF2-40B4-BE49-F238E27FC236}">
                  <a16:creationId xmlns:a16="http://schemas.microsoft.com/office/drawing/2014/main" id="{0EA4FD5D-849C-B448-96B3-D2DE41006CC2}"/>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56" name="Freeform 830">
              <a:extLst>
                <a:ext uri="{FF2B5EF4-FFF2-40B4-BE49-F238E27FC236}">
                  <a16:creationId xmlns:a16="http://schemas.microsoft.com/office/drawing/2014/main" id="{AD9ED117-DD76-124F-9659-AE279820CA5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57" name="Group 872">
              <a:extLst>
                <a:ext uri="{FF2B5EF4-FFF2-40B4-BE49-F238E27FC236}">
                  <a16:creationId xmlns:a16="http://schemas.microsoft.com/office/drawing/2014/main" id="{B97EA255-3AAE-E340-B2B7-8014A7CB5378}"/>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7E9FF58A-1508-4C42-B674-D338847D951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1" name="Freeform 874">
                <a:extLst>
                  <a:ext uri="{FF2B5EF4-FFF2-40B4-BE49-F238E27FC236}">
                    <a16:creationId xmlns:a16="http://schemas.microsoft.com/office/drawing/2014/main" id="{3636823F-B4D4-6E4D-83CD-98B8F8345B1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A91148AA-7811-8B40-8E54-ACB96F413A7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105F97D8-7F55-994C-93B4-22C3C074BA2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8" name="Group 872">
              <a:extLst>
                <a:ext uri="{FF2B5EF4-FFF2-40B4-BE49-F238E27FC236}">
                  <a16:creationId xmlns:a16="http://schemas.microsoft.com/office/drawing/2014/main" id="{A4C283D5-074E-794F-9539-039EE0BA0E1C}"/>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79BEC6EC-0350-6341-8148-9A57FE79DE9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07" name="Freeform 874">
                <a:extLst>
                  <a:ext uri="{FF2B5EF4-FFF2-40B4-BE49-F238E27FC236}">
                    <a16:creationId xmlns:a16="http://schemas.microsoft.com/office/drawing/2014/main" id="{DEFFC1E6-8F46-CA47-A782-D90B4CCD235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Freeform 875">
                <a:extLst>
                  <a:ext uri="{FF2B5EF4-FFF2-40B4-BE49-F238E27FC236}">
                    <a16:creationId xmlns:a16="http://schemas.microsoft.com/office/drawing/2014/main" id="{35260E1F-EAFE-E743-9E58-87FE9F66A6F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9" name="Rectangle 876">
                <a:extLst>
                  <a:ext uri="{FF2B5EF4-FFF2-40B4-BE49-F238E27FC236}">
                    <a16:creationId xmlns:a16="http://schemas.microsoft.com/office/drawing/2014/main" id="{8DF8700E-8A3C-C641-A5C5-E5DBD604F80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59" name="Freeform 830">
              <a:extLst>
                <a:ext uri="{FF2B5EF4-FFF2-40B4-BE49-F238E27FC236}">
                  <a16:creationId xmlns:a16="http://schemas.microsoft.com/office/drawing/2014/main" id="{EBB951AB-DA30-E044-9477-579AE509AA53}"/>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0" name="Group 872">
              <a:extLst>
                <a:ext uri="{FF2B5EF4-FFF2-40B4-BE49-F238E27FC236}">
                  <a16:creationId xmlns:a16="http://schemas.microsoft.com/office/drawing/2014/main" id="{209C42BD-51FA-114B-A47D-27819615CA5E}"/>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8DF49ADC-D773-7844-A8A0-2842D1B3B57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03" name="Freeform 874">
                <a:extLst>
                  <a:ext uri="{FF2B5EF4-FFF2-40B4-BE49-F238E27FC236}">
                    <a16:creationId xmlns:a16="http://schemas.microsoft.com/office/drawing/2014/main" id="{F0122F9C-3EED-D645-AF24-7E53867545C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6633F5D6-239A-034F-AE91-73814DAE4A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5E6E0B96-1D4E-B947-851E-C435E52DE76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1" name="Group 872">
              <a:extLst>
                <a:ext uri="{FF2B5EF4-FFF2-40B4-BE49-F238E27FC236}">
                  <a16:creationId xmlns:a16="http://schemas.microsoft.com/office/drawing/2014/main" id="{DEFD20DC-C19C-0B40-881D-6DF3262E5C5E}"/>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5473E61C-8261-B746-B056-32F7415FC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99" name="Freeform 874">
                <a:extLst>
                  <a:ext uri="{FF2B5EF4-FFF2-40B4-BE49-F238E27FC236}">
                    <a16:creationId xmlns:a16="http://schemas.microsoft.com/office/drawing/2014/main" id="{5358451B-E62B-AE40-8786-90740E517BE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823EF9D0-B847-684B-ACF4-95857A08E7D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03DDD343-F4EB-DC4E-999B-2DA0B2CB53F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2" name="Group 161">
              <a:extLst>
                <a:ext uri="{FF2B5EF4-FFF2-40B4-BE49-F238E27FC236}">
                  <a16:creationId xmlns:a16="http://schemas.microsoft.com/office/drawing/2014/main" id="{3F0C363A-3D4B-784A-98FA-541EFAE01D65}"/>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2B0A7DF2-1617-0243-AACA-4B15CBB488A9}"/>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443F0488-6D5A-8441-B3FF-C8CD0B59D1E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95" name="Rectangle 880">
                  <a:extLst>
                    <a:ext uri="{FF2B5EF4-FFF2-40B4-BE49-F238E27FC236}">
                      <a16:creationId xmlns:a16="http://schemas.microsoft.com/office/drawing/2014/main" id="{5D91F8CC-D197-9E4E-B732-E4BDB47FF31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96" name="Line 881">
                  <a:extLst>
                    <a:ext uri="{FF2B5EF4-FFF2-40B4-BE49-F238E27FC236}">
                      <a16:creationId xmlns:a16="http://schemas.microsoft.com/office/drawing/2014/main" id="{C31BC33F-AFD9-A34A-82A6-C3944F711711}"/>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97" name="Line 882">
                  <a:extLst>
                    <a:ext uri="{FF2B5EF4-FFF2-40B4-BE49-F238E27FC236}">
                      <a16:creationId xmlns:a16="http://schemas.microsoft.com/office/drawing/2014/main" id="{1B4E85A1-951B-AD40-9E89-2239D12DDFE9}"/>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64" name="Group 883">
                <a:extLst>
                  <a:ext uri="{FF2B5EF4-FFF2-40B4-BE49-F238E27FC236}">
                    <a16:creationId xmlns:a16="http://schemas.microsoft.com/office/drawing/2014/main" id="{56B30047-0B8C-FC48-9ED7-C6000E9736C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8861E334-39CC-6945-A4A8-AA849AABAEE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71" name="Oval 885">
                  <a:extLst>
                    <a:ext uri="{FF2B5EF4-FFF2-40B4-BE49-F238E27FC236}">
                      <a16:creationId xmlns:a16="http://schemas.microsoft.com/office/drawing/2014/main" id="{1FEC1018-AAB0-E14F-A2DC-FD38B4CE1E7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5" name="Rectangle 886">
                <a:extLst>
                  <a:ext uri="{FF2B5EF4-FFF2-40B4-BE49-F238E27FC236}">
                    <a16:creationId xmlns:a16="http://schemas.microsoft.com/office/drawing/2014/main" id="{B5A109E3-A2CB-E949-96C8-DA35774F3D74}"/>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66" name="Freeform 887">
                <a:extLst>
                  <a:ext uri="{FF2B5EF4-FFF2-40B4-BE49-F238E27FC236}">
                    <a16:creationId xmlns:a16="http://schemas.microsoft.com/office/drawing/2014/main" id="{64F09EA1-E4A3-7840-9212-7871E5B3397B}"/>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7" name="Freeform 888">
                <a:extLst>
                  <a:ext uri="{FF2B5EF4-FFF2-40B4-BE49-F238E27FC236}">
                    <a16:creationId xmlns:a16="http://schemas.microsoft.com/office/drawing/2014/main" id="{F4D1DB40-C9D9-124E-9BE5-C8F72B32C2BC}"/>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8" name="Freeform 889">
                <a:extLst>
                  <a:ext uri="{FF2B5EF4-FFF2-40B4-BE49-F238E27FC236}">
                    <a16:creationId xmlns:a16="http://schemas.microsoft.com/office/drawing/2014/main" id="{3C2B807B-4959-8942-A9BC-779663CA423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9" name="Freeform 890">
                <a:extLst>
                  <a:ext uri="{FF2B5EF4-FFF2-40B4-BE49-F238E27FC236}">
                    <a16:creationId xmlns:a16="http://schemas.microsoft.com/office/drawing/2014/main" id="{84435F79-E669-BF45-B2B3-70148A4B18B3}"/>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14" name="Group 213">
            <a:extLst>
              <a:ext uri="{FF2B5EF4-FFF2-40B4-BE49-F238E27FC236}">
                <a16:creationId xmlns:a16="http://schemas.microsoft.com/office/drawing/2014/main" id="{50B8C9DB-6603-B140-B9AA-D3F8F84DF15A}"/>
              </a:ext>
            </a:extLst>
          </p:cNvPr>
          <p:cNvGrpSpPr/>
          <p:nvPr/>
        </p:nvGrpSpPr>
        <p:grpSpPr>
          <a:xfrm>
            <a:off x="7454592" y="5507164"/>
            <a:ext cx="1492873" cy="686656"/>
            <a:chOff x="7218904" y="6068391"/>
            <a:chExt cx="1492873" cy="686656"/>
          </a:xfrm>
        </p:grpSpPr>
        <p:grpSp>
          <p:nvGrpSpPr>
            <p:cNvPr id="215" name="Group 872">
              <a:extLst>
                <a:ext uri="{FF2B5EF4-FFF2-40B4-BE49-F238E27FC236}">
                  <a16:creationId xmlns:a16="http://schemas.microsoft.com/office/drawing/2014/main" id="{927AF6F4-702D-9946-AE00-CFD2301D98D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65B9477-4452-4944-B059-A1F7B1926E3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326B3777-4C93-1E4F-BA47-EB23B839119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ECDD994B-FFA5-754F-B5AF-4F6FFE5F552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9C6A6E38-64A4-BE4D-A973-63A44EFD4E9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6" name="Group 872">
              <a:extLst>
                <a:ext uri="{FF2B5EF4-FFF2-40B4-BE49-F238E27FC236}">
                  <a16:creationId xmlns:a16="http://schemas.microsoft.com/office/drawing/2014/main" id="{69AD8AEE-F769-6E4F-8124-58ED1D3D2851}"/>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FD8B002-EE75-7D42-A52C-50F942F6DE4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F356B75D-2E96-A34B-8917-EF3655655D1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879B4E89-8799-CA4C-8A06-F70B5593991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DB641040-5DAB-5247-B2B3-A65892A36E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7" name="Group 872">
              <a:extLst>
                <a:ext uri="{FF2B5EF4-FFF2-40B4-BE49-F238E27FC236}">
                  <a16:creationId xmlns:a16="http://schemas.microsoft.com/office/drawing/2014/main" id="{EB6E849D-1328-E14B-A789-A845D989F6E7}"/>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9867675A-7A69-CA4D-8518-449F9B5C47B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D78688A4-0955-ED46-8B23-D758B66ED8F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74E42624-A115-1A4C-A20D-A53EEFBD72F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0B3CD4D1-88FB-344F-AA29-1D62EC757B2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6" name="Group 872">
              <a:extLst>
                <a:ext uri="{FF2B5EF4-FFF2-40B4-BE49-F238E27FC236}">
                  <a16:creationId xmlns:a16="http://schemas.microsoft.com/office/drawing/2014/main" id="{677B637F-4A4A-2A48-863A-05A6DC74D916}"/>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49BB1CC4-FA2B-3348-A56B-48B3BEEF4F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28" name="Freeform 874">
                <a:extLst>
                  <a:ext uri="{FF2B5EF4-FFF2-40B4-BE49-F238E27FC236}">
                    <a16:creationId xmlns:a16="http://schemas.microsoft.com/office/drawing/2014/main" id="{7EECFDDC-96AF-B44D-AFD7-5B73082B24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C011BB17-6998-AE47-9E0C-15730EC6B10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07EC0BD8-7441-304C-BEBA-0C5E52EA7C1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14516027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D40A6B29-FCED-BD49-B2B5-7700F5A5A5C5}"/>
              </a:ext>
            </a:extLst>
          </p:cNvPr>
          <p:cNvSpPr>
            <a:spLocks noGrp="1"/>
          </p:cNvSpPr>
          <p:nvPr>
            <p:ph type="sldNum" sz="quarter" idx="12"/>
          </p:nvPr>
        </p:nvSpPr>
        <p:spPr/>
        <p:txBody>
          <a:bodyPr/>
          <a:lstStyle/>
          <a:p>
            <a:fld id="{67C9959E-8E6B-B04C-9955-EA096F41CA7A}" type="slidenum">
              <a:rPr lang="en-GB" smtClean="0"/>
              <a:t>151</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p:sp>
        <p:nvSpPr>
          <p:cNvPr id="218" name="Rectangle 3"/>
          <p:cNvSpPr>
            <a:spLocks noGrp="1" noChangeArrowheads="1"/>
          </p:cNvSpPr>
          <p:nvPr>
            <p:ph sz="half" idx="4294967295"/>
          </p:nvPr>
        </p:nvSpPr>
        <p:spPr>
          <a:xfrm>
            <a:off x="0" y="1146175"/>
            <a:ext cx="3886200" cy="5030788"/>
          </a:xfrm>
        </p:spPr>
        <p:txBody>
          <a:bodyPr>
            <a:normAutofit/>
          </a:bodyPr>
          <a:lstStyle/>
          <a:p>
            <a:pPr eaLnBrk="1" hangingPunct="1"/>
            <a:r>
              <a:rPr lang="en-US" dirty="0"/>
              <a:t>Like previous solution, but has another ordering constraint</a:t>
            </a:r>
          </a:p>
        </p:txBody>
      </p:sp>
      <p:sp>
        <p:nvSpPr>
          <p:cNvPr id="92" name="Rectangle 83"/>
          <p:cNvSpPr>
            <a:spLocks noChangeArrowheads="1"/>
          </p:cNvSpPr>
          <p:nvPr/>
        </p:nvSpPr>
        <p:spPr bwMode="auto">
          <a:xfrm>
            <a:off x="1962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5474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3046151" y="1796333"/>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a:stCxn id="22536" idx="2"/>
            <a:endCxn id="93" idx="0"/>
          </p:cNvCxnSpPr>
          <p:nvPr/>
        </p:nvCxnSpPr>
        <p:spPr bwMode="auto">
          <a:xfrm rot="16200000" flipH="1">
            <a:off x="4803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a:stCxn id="22537" idx="2"/>
            <a:endCxn id="22538" idx="0"/>
          </p:cNvCxnSpPr>
          <p:nvPr/>
        </p:nvCxnSpPr>
        <p:spPr bwMode="auto">
          <a:xfrm rot="16200000" flipH="1">
            <a:off x="3068041" y="4668760"/>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a:stCxn id="22555" idx="2"/>
            <a:endCxn id="22538" idx="0"/>
          </p:cNvCxnSpPr>
          <p:nvPr/>
        </p:nvCxnSpPr>
        <p:spPr bwMode="auto">
          <a:xfrm rot="5400000">
            <a:off x="4820835"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2680037" y="3569828"/>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6185624" y="3560820"/>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9" name="AutoShape 48"/>
          <p:cNvCxnSpPr>
            <a:cxnSpLocks noChangeShapeType="1"/>
            <a:stCxn id="92" idx="3"/>
            <a:endCxn id="93" idx="1"/>
          </p:cNvCxnSpPr>
          <p:nvPr/>
        </p:nvCxnSpPr>
        <p:spPr bwMode="auto">
          <a:xfrm flipV="1">
            <a:off x="3397635" y="3376154"/>
            <a:ext cx="2076872"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nvGrpSpPr>
          <p:cNvPr id="103" name="Group 102">
            <a:extLst>
              <a:ext uri="{FF2B5EF4-FFF2-40B4-BE49-F238E27FC236}">
                <a16:creationId xmlns:a16="http://schemas.microsoft.com/office/drawing/2014/main" id="{1B609ACC-A83E-ED4F-815A-55068D6F7DBE}"/>
              </a:ext>
            </a:extLst>
          </p:cNvPr>
          <p:cNvGrpSpPr/>
          <p:nvPr/>
        </p:nvGrpSpPr>
        <p:grpSpPr>
          <a:xfrm>
            <a:off x="6125133" y="188057"/>
            <a:ext cx="2688818" cy="1950735"/>
            <a:chOff x="6181533" y="221558"/>
            <a:chExt cx="2688818" cy="1950735"/>
          </a:xfrm>
        </p:grpSpPr>
        <p:sp>
          <p:nvSpPr>
            <p:cNvPr id="104" name="Line 853">
              <a:extLst>
                <a:ext uri="{FF2B5EF4-FFF2-40B4-BE49-F238E27FC236}">
                  <a16:creationId xmlns:a16="http://schemas.microsoft.com/office/drawing/2014/main" id="{19AC9277-8378-D14E-98D4-AC576C46AE0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05" name="Freeform 830">
              <a:extLst>
                <a:ext uri="{FF2B5EF4-FFF2-40B4-BE49-F238E27FC236}">
                  <a16:creationId xmlns:a16="http://schemas.microsoft.com/office/drawing/2014/main" id="{A3DFBC89-1068-1849-901A-0B84BFDC3B4C}"/>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6" name="Freeform 830">
              <a:extLst>
                <a:ext uri="{FF2B5EF4-FFF2-40B4-BE49-F238E27FC236}">
                  <a16:creationId xmlns:a16="http://schemas.microsoft.com/office/drawing/2014/main" id="{44EAF55C-583C-0047-BB45-25002430586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7" name="Freeform 830">
              <a:extLst>
                <a:ext uri="{FF2B5EF4-FFF2-40B4-BE49-F238E27FC236}">
                  <a16:creationId xmlns:a16="http://schemas.microsoft.com/office/drawing/2014/main" id="{9794E34F-BD99-B145-A218-4F7A974C09D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8" name="Group 872">
              <a:extLst>
                <a:ext uri="{FF2B5EF4-FFF2-40B4-BE49-F238E27FC236}">
                  <a16:creationId xmlns:a16="http://schemas.microsoft.com/office/drawing/2014/main" id="{9DAB2FFA-23CF-3049-9821-C2C846EA2A1E}"/>
                </a:ext>
              </a:extLst>
            </p:cNvPr>
            <p:cNvGrpSpPr>
              <a:grpSpLocks noChangeAspect="1"/>
            </p:cNvGrpSpPr>
            <p:nvPr/>
          </p:nvGrpSpPr>
          <p:grpSpPr bwMode="auto">
            <a:xfrm>
              <a:off x="7141600" y="854344"/>
              <a:ext cx="651502" cy="416243"/>
              <a:chOff x="331" y="406"/>
              <a:chExt cx="288" cy="144"/>
            </a:xfrm>
          </p:grpSpPr>
          <p:sp>
            <p:nvSpPr>
              <p:cNvPr id="157" name="Rectangle 873">
                <a:extLst>
                  <a:ext uri="{FF2B5EF4-FFF2-40B4-BE49-F238E27FC236}">
                    <a16:creationId xmlns:a16="http://schemas.microsoft.com/office/drawing/2014/main" id="{103A653B-0DD9-E44A-BDE9-F7AA32B1BF0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158" name="Freeform 874">
                <a:extLst>
                  <a:ext uri="{FF2B5EF4-FFF2-40B4-BE49-F238E27FC236}">
                    <a16:creationId xmlns:a16="http://schemas.microsoft.com/office/drawing/2014/main" id="{AD881455-4A0A-5946-82A0-E1F8EA001D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9" name="Freeform 875">
                <a:extLst>
                  <a:ext uri="{FF2B5EF4-FFF2-40B4-BE49-F238E27FC236}">
                    <a16:creationId xmlns:a16="http://schemas.microsoft.com/office/drawing/2014/main" id="{27A46157-88E3-AE49-B2F2-9AB3F3D5FB5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0" name="Rectangle 876">
                <a:extLst>
                  <a:ext uri="{FF2B5EF4-FFF2-40B4-BE49-F238E27FC236}">
                    <a16:creationId xmlns:a16="http://schemas.microsoft.com/office/drawing/2014/main" id="{949EFF24-7654-B64C-912E-7356F75728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09" name="Group 872">
              <a:extLst>
                <a:ext uri="{FF2B5EF4-FFF2-40B4-BE49-F238E27FC236}">
                  <a16:creationId xmlns:a16="http://schemas.microsoft.com/office/drawing/2014/main" id="{AEA6BF90-F4EC-7844-8ABE-B4E204C6E08A}"/>
                </a:ext>
              </a:extLst>
            </p:cNvPr>
            <p:cNvGrpSpPr>
              <a:grpSpLocks noChangeAspect="1"/>
            </p:cNvGrpSpPr>
            <p:nvPr/>
          </p:nvGrpSpPr>
          <p:grpSpPr bwMode="auto">
            <a:xfrm>
              <a:off x="7137848" y="579909"/>
              <a:ext cx="651502" cy="416243"/>
              <a:chOff x="331" y="406"/>
              <a:chExt cx="288" cy="144"/>
            </a:xfrm>
          </p:grpSpPr>
          <p:sp>
            <p:nvSpPr>
              <p:cNvPr id="141" name="Rectangle 873">
                <a:extLst>
                  <a:ext uri="{FF2B5EF4-FFF2-40B4-BE49-F238E27FC236}">
                    <a16:creationId xmlns:a16="http://schemas.microsoft.com/office/drawing/2014/main" id="{BAA9E0CD-F266-484A-92C1-D2AE4F665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145" name="Freeform 874">
                <a:extLst>
                  <a:ext uri="{FF2B5EF4-FFF2-40B4-BE49-F238E27FC236}">
                    <a16:creationId xmlns:a16="http://schemas.microsoft.com/office/drawing/2014/main" id="{A5474D56-86CB-8242-BD6B-831EA1615B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5" name="Freeform 875">
                <a:extLst>
                  <a:ext uri="{FF2B5EF4-FFF2-40B4-BE49-F238E27FC236}">
                    <a16:creationId xmlns:a16="http://schemas.microsoft.com/office/drawing/2014/main" id="{F25A5F26-E56B-DE4E-BFAB-2215756EF98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6" name="Rectangle 876">
                <a:extLst>
                  <a:ext uri="{FF2B5EF4-FFF2-40B4-BE49-F238E27FC236}">
                    <a16:creationId xmlns:a16="http://schemas.microsoft.com/office/drawing/2014/main" id="{FD78455D-C542-664F-AA94-3AE39250C21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10" name="Freeform 830">
              <a:extLst>
                <a:ext uri="{FF2B5EF4-FFF2-40B4-BE49-F238E27FC236}">
                  <a16:creationId xmlns:a16="http://schemas.microsoft.com/office/drawing/2014/main" id="{A22280D2-14D6-3044-B7BF-792EA005677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11" name="Group 872">
              <a:extLst>
                <a:ext uri="{FF2B5EF4-FFF2-40B4-BE49-F238E27FC236}">
                  <a16:creationId xmlns:a16="http://schemas.microsoft.com/office/drawing/2014/main" id="{EB506552-C908-9643-8B29-E66E7EE8FA1F}"/>
                </a:ext>
              </a:extLst>
            </p:cNvPr>
            <p:cNvGrpSpPr>
              <a:grpSpLocks noChangeAspect="1"/>
            </p:cNvGrpSpPr>
            <p:nvPr/>
          </p:nvGrpSpPr>
          <p:grpSpPr bwMode="auto">
            <a:xfrm>
              <a:off x="8119863" y="872355"/>
              <a:ext cx="651502" cy="416243"/>
              <a:chOff x="331" y="406"/>
              <a:chExt cx="288" cy="144"/>
            </a:xfrm>
          </p:grpSpPr>
          <p:sp>
            <p:nvSpPr>
              <p:cNvPr id="131" name="Rectangle 873">
                <a:extLst>
                  <a:ext uri="{FF2B5EF4-FFF2-40B4-BE49-F238E27FC236}">
                    <a16:creationId xmlns:a16="http://schemas.microsoft.com/office/drawing/2014/main" id="{F4D6BF54-422C-4F4F-9ABC-45474A4DDB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132" name="Freeform 874">
                <a:extLst>
                  <a:ext uri="{FF2B5EF4-FFF2-40B4-BE49-F238E27FC236}">
                    <a16:creationId xmlns:a16="http://schemas.microsoft.com/office/drawing/2014/main" id="{B725B8AD-D668-764D-8F09-65674F148FE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4" name="Freeform 875">
                <a:extLst>
                  <a:ext uri="{FF2B5EF4-FFF2-40B4-BE49-F238E27FC236}">
                    <a16:creationId xmlns:a16="http://schemas.microsoft.com/office/drawing/2014/main" id="{1541884A-8842-564F-B784-7F086B40929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6" name="Rectangle 876">
                <a:extLst>
                  <a:ext uri="{FF2B5EF4-FFF2-40B4-BE49-F238E27FC236}">
                    <a16:creationId xmlns:a16="http://schemas.microsoft.com/office/drawing/2014/main" id="{8E88C9AA-4A05-ED42-AA72-1CF782FCCDE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12" name="Group 872">
              <a:extLst>
                <a:ext uri="{FF2B5EF4-FFF2-40B4-BE49-F238E27FC236}">
                  <a16:creationId xmlns:a16="http://schemas.microsoft.com/office/drawing/2014/main" id="{7B485D4E-949D-AD46-957A-5181EBB17247}"/>
                </a:ext>
              </a:extLst>
            </p:cNvPr>
            <p:cNvGrpSpPr>
              <a:grpSpLocks noChangeAspect="1"/>
            </p:cNvGrpSpPr>
            <p:nvPr/>
          </p:nvGrpSpPr>
          <p:grpSpPr bwMode="auto">
            <a:xfrm>
              <a:off x="8116832" y="598923"/>
              <a:ext cx="651502" cy="416243"/>
              <a:chOff x="331" y="406"/>
              <a:chExt cx="288" cy="144"/>
            </a:xfrm>
          </p:grpSpPr>
          <p:sp>
            <p:nvSpPr>
              <p:cNvPr id="127" name="Rectangle 873">
                <a:extLst>
                  <a:ext uri="{FF2B5EF4-FFF2-40B4-BE49-F238E27FC236}">
                    <a16:creationId xmlns:a16="http://schemas.microsoft.com/office/drawing/2014/main" id="{8FD14C9C-A9E6-D34E-99A4-941662146B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28" name="Freeform 874">
                <a:extLst>
                  <a:ext uri="{FF2B5EF4-FFF2-40B4-BE49-F238E27FC236}">
                    <a16:creationId xmlns:a16="http://schemas.microsoft.com/office/drawing/2014/main" id="{5C135E37-A466-9E42-9B06-733900BE95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9" name="Freeform 875">
                <a:extLst>
                  <a:ext uri="{FF2B5EF4-FFF2-40B4-BE49-F238E27FC236}">
                    <a16:creationId xmlns:a16="http://schemas.microsoft.com/office/drawing/2014/main" id="{C92AD315-3092-6A4C-9A15-50E0B2A19F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0" name="Rectangle 876">
                <a:extLst>
                  <a:ext uri="{FF2B5EF4-FFF2-40B4-BE49-F238E27FC236}">
                    <a16:creationId xmlns:a16="http://schemas.microsoft.com/office/drawing/2014/main" id="{903FD894-CEAE-734D-A124-22C486DD4A2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13" name="Group 112">
              <a:extLst>
                <a:ext uri="{FF2B5EF4-FFF2-40B4-BE49-F238E27FC236}">
                  <a16:creationId xmlns:a16="http://schemas.microsoft.com/office/drawing/2014/main" id="{FFE6E87D-67B6-B346-9DB3-A0E5DED62174}"/>
                </a:ext>
              </a:extLst>
            </p:cNvPr>
            <p:cNvGrpSpPr/>
            <p:nvPr/>
          </p:nvGrpSpPr>
          <p:grpSpPr>
            <a:xfrm>
              <a:off x="7127889" y="221558"/>
              <a:ext cx="1219200" cy="1278997"/>
              <a:chOff x="3017318" y="1024881"/>
              <a:chExt cx="1219200" cy="1278997"/>
            </a:xfrm>
          </p:grpSpPr>
          <p:grpSp>
            <p:nvGrpSpPr>
              <p:cNvPr id="114" name="Group 113">
                <a:extLst>
                  <a:ext uri="{FF2B5EF4-FFF2-40B4-BE49-F238E27FC236}">
                    <a16:creationId xmlns:a16="http://schemas.microsoft.com/office/drawing/2014/main" id="{FAAA8E25-7BEF-9548-B715-174E301FC293}"/>
                  </a:ext>
                </a:extLst>
              </p:cNvPr>
              <p:cNvGrpSpPr/>
              <p:nvPr/>
            </p:nvGrpSpPr>
            <p:grpSpPr>
              <a:xfrm>
                <a:off x="3636432" y="1147233"/>
                <a:ext cx="88096" cy="1156645"/>
                <a:chOff x="3636432" y="1147233"/>
                <a:chExt cx="88096" cy="1156645"/>
              </a:xfrm>
            </p:grpSpPr>
            <p:sp>
              <p:nvSpPr>
                <p:cNvPr id="123" name="Oval 878">
                  <a:extLst>
                    <a:ext uri="{FF2B5EF4-FFF2-40B4-BE49-F238E27FC236}">
                      <a16:creationId xmlns:a16="http://schemas.microsoft.com/office/drawing/2014/main" id="{26EF95D0-29BF-8543-A19F-D0ADAEB7C52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4" name="Rectangle 880">
                  <a:extLst>
                    <a:ext uri="{FF2B5EF4-FFF2-40B4-BE49-F238E27FC236}">
                      <a16:creationId xmlns:a16="http://schemas.microsoft.com/office/drawing/2014/main" id="{2A072301-2C61-824B-B6B8-300DA7D6F5A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5" name="Line 881">
                  <a:extLst>
                    <a:ext uri="{FF2B5EF4-FFF2-40B4-BE49-F238E27FC236}">
                      <a16:creationId xmlns:a16="http://schemas.microsoft.com/office/drawing/2014/main" id="{7AAC6D61-CF8C-0E4A-927B-B2F28034ECD2}"/>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6" name="Line 882">
                  <a:extLst>
                    <a:ext uri="{FF2B5EF4-FFF2-40B4-BE49-F238E27FC236}">
                      <a16:creationId xmlns:a16="http://schemas.microsoft.com/office/drawing/2014/main" id="{3FFBB5B0-FDAF-6B43-8E08-C1810E01FD2C}"/>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15" name="Group 883">
                <a:extLst>
                  <a:ext uri="{FF2B5EF4-FFF2-40B4-BE49-F238E27FC236}">
                    <a16:creationId xmlns:a16="http://schemas.microsoft.com/office/drawing/2014/main" id="{93E1DC19-89CF-7740-9DB5-E5842589653C}"/>
                  </a:ext>
                </a:extLst>
              </p:cNvPr>
              <p:cNvGrpSpPr>
                <a:grpSpLocks/>
              </p:cNvGrpSpPr>
              <p:nvPr/>
            </p:nvGrpSpPr>
            <p:grpSpPr bwMode="auto">
              <a:xfrm>
                <a:off x="3061519" y="1101851"/>
                <a:ext cx="42359" cy="293319"/>
                <a:chOff x="960" y="251"/>
                <a:chExt cx="23" cy="141"/>
              </a:xfrm>
            </p:grpSpPr>
            <p:sp>
              <p:nvSpPr>
                <p:cNvPr id="121" name="Line 884">
                  <a:extLst>
                    <a:ext uri="{FF2B5EF4-FFF2-40B4-BE49-F238E27FC236}">
                      <a16:creationId xmlns:a16="http://schemas.microsoft.com/office/drawing/2014/main" id="{37D06C1B-ED0C-9549-95E1-D0927955D48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2" name="Oval 885">
                  <a:extLst>
                    <a:ext uri="{FF2B5EF4-FFF2-40B4-BE49-F238E27FC236}">
                      <a16:creationId xmlns:a16="http://schemas.microsoft.com/office/drawing/2014/main" id="{16CF140B-3F74-B445-9933-7F03D0FE3D1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6" name="Rectangle 886">
                <a:extLst>
                  <a:ext uri="{FF2B5EF4-FFF2-40B4-BE49-F238E27FC236}">
                    <a16:creationId xmlns:a16="http://schemas.microsoft.com/office/drawing/2014/main" id="{FD8AE723-6398-2A44-9DA2-3BB0FA1E190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7" name="Freeform 887">
                <a:extLst>
                  <a:ext uri="{FF2B5EF4-FFF2-40B4-BE49-F238E27FC236}">
                    <a16:creationId xmlns:a16="http://schemas.microsoft.com/office/drawing/2014/main" id="{C6E91CD3-CE76-D841-B21E-F7D8BFEAD505}"/>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88">
                <a:extLst>
                  <a:ext uri="{FF2B5EF4-FFF2-40B4-BE49-F238E27FC236}">
                    <a16:creationId xmlns:a16="http://schemas.microsoft.com/office/drawing/2014/main" id="{EBB7EBCC-33F5-A04D-BC3B-3B61813F16F6}"/>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9" name="Freeform 889">
                <a:extLst>
                  <a:ext uri="{FF2B5EF4-FFF2-40B4-BE49-F238E27FC236}">
                    <a16:creationId xmlns:a16="http://schemas.microsoft.com/office/drawing/2014/main" id="{5AC0F918-E22F-4E48-96EC-A2C0A69E530B}"/>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0" name="Freeform 890">
                <a:extLst>
                  <a:ext uri="{FF2B5EF4-FFF2-40B4-BE49-F238E27FC236}">
                    <a16:creationId xmlns:a16="http://schemas.microsoft.com/office/drawing/2014/main" id="{E0161441-0EA7-0749-AA06-638480EB2EBD}"/>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1" name="Group 160">
            <a:extLst>
              <a:ext uri="{FF2B5EF4-FFF2-40B4-BE49-F238E27FC236}">
                <a16:creationId xmlns:a16="http://schemas.microsoft.com/office/drawing/2014/main" id="{01E68690-6637-7048-B3EA-4FCD94F98564}"/>
              </a:ext>
            </a:extLst>
          </p:cNvPr>
          <p:cNvGrpSpPr/>
          <p:nvPr/>
        </p:nvGrpSpPr>
        <p:grpSpPr>
          <a:xfrm>
            <a:off x="7454592" y="5507164"/>
            <a:ext cx="1492873" cy="686656"/>
            <a:chOff x="7218904" y="6068391"/>
            <a:chExt cx="1492873" cy="686656"/>
          </a:xfrm>
        </p:grpSpPr>
        <p:grpSp>
          <p:nvGrpSpPr>
            <p:cNvPr id="162" name="Group 872">
              <a:extLst>
                <a:ext uri="{FF2B5EF4-FFF2-40B4-BE49-F238E27FC236}">
                  <a16:creationId xmlns:a16="http://schemas.microsoft.com/office/drawing/2014/main" id="{DB58E68C-60E4-B248-A789-C9D8B4848230}"/>
                </a:ext>
              </a:extLst>
            </p:cNvPr>
            <p:cNvGrpSpPr>
              <a:grpSpLocks noChangeAspect="1"/>
            </p:cNvGrpSpPr>
            <p:nvPr/>
          </p:nvGrpSpPr>
          <p:grpSpPr bwMode="auto">
            <a:xfrm>
              <a:off x="8054800" y="6338804"/>
              <a:ext cx="651502" cy="416243"/>
              <a:chOff x="331" y="406"/>
              <a:chExt cx="288" cy="144"/>
            </a:xfrm>
          </p:grpSpPr>
          <p:sp>
            <p:nvSpPr>
              <p:cNvPr id="178" name="Rectangle 873">
                <a:extLst>
                  <a:ext uri="{FF2B5EF4-FFF2-40B4-BE49-F238E27FC236}">
                    <a16:creationId xmlns:a16="http://schemas.microsoft.com/office/drawing/2014/main" id="{E04EF91F-ABD6-5E44-8203-BAA3ACEE9E9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79" name="Freeform 874">
                <a:extLst>
                  <a:ext uri="{FF2B5EF4-FFF2-40B4-BE49-F238E27FC236}">
                    <a16:creationId xmlns:a16="http://schemas.microsoft.com/office/drawing/2014/main" id="{FDEBBF1A-5A94-264D-88A6-AD451BF2FD1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0" name="Freeform 875">
                <a:extLst>
                  <a:ext uri="{FF2B5EF4-FFF2-40B4-BE49-F238E27FC236}">
                    <a16:creationId xmlns:a16="http://schemas.microsoft.com/office/drawing/2014/main" id="{8CAC12B3-1AFA-5648-9F4E-4C470B94FF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1" name="Rectangle 876">
                <a:extLst>
                  <a:ext uri="{FF2B5EF4-FFF2-40B4-BE49-F238E27FC236}">
                    <a16:creationId xmlns:a16="http://schemas.microsoft.com/office/drawing/2014/main" id="{088714F9-058F-5A40-A296-7188A1F6E1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3" name="Group 872">
              <a:extLst>
                <a:ext uri="{FF2B5EF4-FFF2-40B4-BE49-F238E27FC236}">
                  <a16:creationId xmlns:a16="http://schemas.microsoft.com/office/drawing/2014/main" id="{A29971A2-635D-8C44-8AF8-476C0193A0E4}"/>
                </a:ext>
              </a:extLst>
            </p:cNvPr>
            <p:cNvGrpSpPr>
              <a:grpSpLocks noChangeAspect="1"/>
            </p:cNvGrpSpPr>
            <p:nvPr/>
          </p:nvGrpSpPr>
          <p:grpSpPr bwMode="auto">
            <a:xfrm>
              <a:off x="7218904" y="6335124"/>
              <a:ext cx="651502" cy="416243"/>
              <a:chOff x="331" y="406"/>
              <a:chExt cx="288" cy="144"/>
            </a:xfrm>
          </p:grpSpPr>
          <p:sp>
            <p:nvSpPr>
              <p:cNvPr id="174" name="Rectangle 873">
                <a:extLst>
                  <a:ext uri="{FF2B5EF4-FFF2-40B4-BE49-F238E27FC236}">
                    <a16:creationId xmlns:a16="http://schemas.microsoft.com/office/drawing/2014/main" id="{54CE6D43-A316-1147-BE27-B5515ACF54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175" name="Freeform 874">
                <a:extLst>
                  <a:ext uri="{FF2B5EF4-FFF2-40B4-BE49-F238E27FC236}">
                    <a16:creationId xmlns:a16="http://schemas.microsoft.com/office/drawing/2014/main" id="{04C4DB36-8E63-8344-B451-391131649DA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6" name="Freeform 875">
                <a:extLst>
                  <a:ext uri="{FF2B5EF4-FFF2-40B4-BE49-F238E27FC236}">
                    <a16:creationId xmlns:a16="http://schemas.microsoft.com/office/drawing/2014/main" id="{B1522E87-300F-0F4D-8580-A3DDA76AA5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7" name="Rectangle 876">
                <a:extLst>
                  <a:ext uri="{FF2B5EF4-FFF2-40B4-BE49-F238E27FC236}">
                    <a16:creationId xmlns:a16="http://schemas.microsoft.com/office/drawing/2014/main" id="{89CD0862-175F-CD4A-92AA-3282654D9EF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4" name="Group 872">
              <a:extLst>
                <a:ext uri="{FF2B5EF4-FFF2-40B4-BE49-F238E27FC236}">
                  <a16:creationId xmlns:a16="http://schemas.microsoft.com/office/drawing/2014/main" id="{EE58001D-D378-0646-AB5B-91C1F9340208}"/>
                </a:ext>
              </a:extLst>
            </p:cNvPr>
            <p:cNvGrpSpPr>
              <a:grpSpLocks noChangeAspect="1"/>
            </p:cNvGrpSpPr>
            <p:nvPr/>
          </p:nvGrpSpPr>
          <p:grpSpPr bwMode="auto">
            <a:xfrm>
              <a:off x="8060275" y="6069116"/>
              <a:ext cx="651502" cy="416243"/>
              <a:chOff x="331" y="406"/>
              <a:chExt cx="288" cy="144"/>
            </a:xfrm>
          </p:grpSpPr>
          <p:sp>
            <p:nvSpPr>
              <p:cNvPr id="170" name="Rectangle 873">
                <a:extLst>
                  <a:ext uri="{FF2B5EF4-FFF2-40B4-BE49-F238E27FC236}">
                    <a16:creationId xmlns:a16="http://schemas.microsoft.com/office/drawing/2014/main" id="{8C2AE5B0-626F-AB40-9373-122AF8F2189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171" name="Freeform 874">
                <a:extLst>
                  <a:ext uri="{FF2B5EF4-FFF2-40B4-BE49-F238E27FC236}">
                    <a16:creationId xmlns:a16="http://schemas.microsoft.com/office/drawing/2014/main" id="{477587C8-5394-B848-AD1D-037CAE29F55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2" name="Freeform 875">
                <a:extLst>
                  <a:ext uri="{FF2B5EF4-FFF2-40B4-BE49-F238E27FC236}">
                    <a16:creationId xmlns:a16="http://schemas.microsoft.com/office/drawing/2014/main" id="{B12CEA99-4D62-1F4B-80B4-6C33D55208E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3" name="Rectangle 876">
                <a:extLst>
                  <a:ext uri="{FF2B5EF4-FFF2-40B4-BE49-F238E27FC236}">
                    <a16:creationId xmlns:a16="http://schemas.microsoft.com/office/drawing/2014/main" id="{10662B49-9386-BB41-9D41-31309196BE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5" name="Group 872">
              <a:extLst>
                <a:ext uri="{FF2B5EF4-FFF2-40B4-BE49-F238E27FC236}">
                  <a16:creationId xmlns:a16="http://schemas.microsoft.com/office/drawing/2014/main" id="{222D3DA6-757B-1F4B-AFF0-4810E57FF8A7}"/>
                </a:ext>
              </a:extLst>
            </p:cNvPr>
            <p:cNvGrpSpPr>
              <a:grpSpLocks noChangeAspect="1"/>
            </p:cNvGrpSpPr>
            <p:nvPr/>
          </p:nvGrpSpPr>
          <p:grpSpPr bwMode="auto">
            <a:xfrm>
              <a:off x="7221943" y="6068391"/>
              <a:ext cx="651502" cy="416243"/>
              <a:chOff x="331" y="406"/>
              <a:chExt cx="288" cy="144"/>
            </a:xfrm>
          </p:grpSpPr>
          <p:sp>
            <p:nvSpPr>
              <p:cNvPr id="166" name="Rectangle 873">
                <a:extLst>
                  <a:ext uri="{FF2B5EF4-FFF2-40B4-BE49-F238E27FC236}">
                    <a16:creationId xmlns:a16="http://schemas.microsoft.com/office/drawing/2014/main" id="{CEC36F5E-B471-8943-951E-5B076BAC670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167" name="Freeform 874">
                <a:extLst>
                  <a:ext uri="{FF2B5EF4-FFF2-40B4-BE49-F238E27FC236}">
                    <a16:creationId xmlns:a16="http://schemas.microsoft.com/office/drawing/2014/main" id="{88324CAD-913F-FF46-B0AC-45C1DA81BEE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8" name="Freeform 875">
                <a:extLst>
                  <a:ext uri="{FF2B5EF4-FFF2-40B4-BE49-F238E27FC236}">
                    <a16:creationId xmlns:a16="http://schemas.microsoft.com/office/drawing/2014/main" id="{0B86B1BB-F6F5-7841-97BA-E5154613298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9" name="Rectangle 876">
                <a:extLst>
                  <a:ext uri="{FF2B5EF4-FFF2-40B4-BE49-F238E27FC236}">
                    <a16:creationId xmlns:a16="http://schemas.microsoft.com/office/drawing/2014/main" id="{10CAA981-657E-944A-B9E8-43DC144BFC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spTree>
    <p:extLst>
      <p:ext uri="{BB962C8B-B14F-4D97-AF65-F5344CB8AC3E}">
        <p14:creationId xmlns:p14="http://schemas.microsoft.com/office/powerpoint/2010/main" val="27353519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p:sp>
        <p:nvSpPr>
          <p:cNvPr id="3" name="Content Placeholder 2">
            <a:extLst>
              <a:ext uri="{FF2B5EF4-FFF2-40B4-BE49-F238E27FC236}">
                <a16:creationId xmlns:a16="http://schemas.microsoft.com/office/drawing/2014/main" id="{52449978-0B1F-D148-B1ED-50A74449BAAD}"/>
              </a:ext>
            </a:extLst>
          </p:cNvPr>
          <p:cNvSpPr>
            <a:spLocks noGrp="1"/>
          </p:cNvSpPr>
          <p:nvPr>
            <p:ph idx="1"/>
          </p:nvPr>
        </p:nvSpPr>
        <p:spPr/>
        <p:txBody>
          <a:bodyPr>
            <a:normAutofit/>
          </a:bodyPr>
          <a:lstStyle/>
          <a:p>
            <a:r>
              <a:rPr lang="en-GB" dirty="0"/>
              <a:t>Analogy to constraint-satisfaction problems (CSPs)</a:t>
            </a:r>
          </a:p>
          <a:p>
            <a:pPr lvl="1"/>
            <a:r>
              <a:rPr lang="en-GB" dirty="0"/>
              <a:t>Resolving a flaw in PSP </a:t>
            </a:r>
            <a:br>
              <a:rPr lang="en-GB" dirty="0"/>
            </a:br>
            <a:r>
              <a:rPr lang="en-GB" dirty="0"/>
              <a:t>≈ assigning a value to a variable in a CSP</a:t>
            </a:r>
          </a:p>
          <a:p>
            <a:r>
              <a:rPr lang="en-GB" dirty="0"/>
              <a:t>What flaw to work on next? </a:t>
            </a:r>
          </a:p>
          <a:p>
            <a:pPr lvl="1"/>
            <a:r>
              <a:rPr lang="en-GB" dirty="0">
                <a:solidFill>
                  <a:schemeClr val="accent1"/>
                </a:solidFill>
              </a:rPr>
              <a:t>Fewest Alternatives First (FAF)</a:t>
            </a:r>
            <a:r>
              <a:rPr lang="en-GB" dirty="0"/>
              <a:t> </a:t>
            </a:r>
          </a:p>
          <a:p>
            <a:pPr lvl="2"/>
            <a:r>
              <a:rPr lang="en-GB" dirty="0"/>
              <a:t>Choose a flaw having the fewest resolvers</a:t>
            </a:r>
            <a:br>
              <a:rPr lang="en-GB" dirty="0"/>
            </a:br>
            <a:r>
              <a:rPr lang="en-GB" dirty="0"/>
              <a:t>≈ Minimum Remaining Values (MRV) heuristic for CSPs</a:t>
            </a:r>
          </a:p>
          <a:p>
            <a:r>
              <a:rPr lang="en-GB" dirty="0"/>
              <a:t>To resolve the flaw, which resolver to try first?</a:t>
            </a:r>
          </a:p>
          <a:p>
            <a:pPr lvl="1"/>
            <a:r>
              <a:rPr lang="en-GB" dirty="0">
                <a:solidFill>
                  <a:schemeClr val="accent1"/>
                </a:solidFill>
              </a:rPr>
              <a:t>Least Constraining Resolver (LCR)</a:t>
            </a:r>
          </a:p>
          <a:p>
            <a:pPr lvl="2"/>
            <a:r>
              <a:rPr lang="en-GB" dirty="0"/>
              <a:t>Choose a resolver that rules out the fewest resolvers for the other flaws</a:t>
            </a:r>
            <a:br>
              <a:rPr lang="en-GB" dirty="0"/>
            </a:br>
            <a:r>
              <a:rPr lang="en-GB" dirty="0"/>
              <a:t>≈ Least Constraining Value (LCV) heuristic for CSPs</a:t>
            </a:r>
          </a:p>
          <a:p>
            <a:endParaRPr lang="en-GB" dirty="0"/>
          </a:p>
        </p:txBody>
      </p:sp>
      <p:sp>
        <p:nvSpPr>
          <p:cNvPr id="4" name="Slide Number Placeholder 3">
            <a:extLst>
              <a:ext uri="{FF2B5EF4-FFF2-40B4-BE49-F238E27FC236}">
                <a16:creationId xmlns:a16="http://schemas.microsoft.com/office/drawing/2014/main" id="{C8D4D205-3E8A-BC4B-8F41-880ACD57C718}"/>
              </a:ext>
            </a:extLst>
          </p:cNvPr>
          <p:cNvSpPr>
            <a:spLocks noGrp="1"/>
          </p:cNvSpPr>
          <p:nvPr>
            <p:ph type="sldNum" sz="quarter" idx="12"/>
          </p:nvPr>
        </p:nvSpPr>
        <p:spPr/>
        <p:txBody>
          <a:bodyPr/>
          <a:lstStyle/>
          <a:p>
            <a:fld id="{67C9959E-8E6B-B04C-9955-EA096F41CA7A}" type="slidenum">
              <a:rPr lang="en-GB" smtClean="0"/>
              <a:t>152</a:t>
            </a:fld>
            <a:endParaRPr lang="en-GB"/>
          </a:p>
        </p:txBody>
      </p:sp>
      <p:sp>
        <p:nvSpPr>
          <p:cNvPr id="5" name="Date Placeholder 4">
            <a:extLst>
              <a:ext uri="{FF2B5EF4-FFF2-40B4-BE49-F238E27FC236}">
                <a16:creationId xmlns:a16="http://schemas.microsoft.com/office/drawing/2014/main" id="{06B018CF-44DC-2A44-9303-6C7A3B7B55B8}"/>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7416308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2550D9-BAF9-244F-9FDB-79E9320C73AE}"/>
              </a:ext>
            </a:extLst>
          </p:cNvPr>
          <p:cNvSpPr>
            <a:spLocks noGrp="1"/>
          </p:cNvSpPr>
          <p:nvPr>
            <p:ph type="sldNum" sz="quarter" idx="12"/>
          </p:nvPr>
        </p:nvSpPr>
        <p:spPr/>
        <p:txBody>
          <a:bodyPr/>
          <a:lstStyle/>
          <a:p>
            <a:fld id="{67C9959E-8E6B-B04C-9955-EA096F41CA7A}" type="slidenum">
              <a:rPr lang="en-GB" smtClean="0"/>
              <a:t>153</a:t>
            </a:fld>
            <a:endParaRPr lang="en-GB"/>
          </a:p>
        </p:txBody>
      </p:sp>
      <mc:AlternateContent xmlns:mc="http://schemas.openxmlformats.org/markup-compatibility/2006" xmlns:a14="http://schemas.microsoft.com/office/drawing/2010/main">
        <mc:Choice Requires="a14">
          <p:sp>
            <p:nvSpPr>
              <p:cNvPr id="112" name="Rectangle 3"/>
              <p:cNvSpPr>
                <a:spLocks noGrp="1" noChangeArrowheads="1"/>
              </p:cNvSpPr>
              <p:nvPr>
                <p:ph idx="4294967295"/>
              </p:nvPr>
            </p:nvSpPr>
            <p:spPr>
              <a:xfrm>
                <a:off x="0" y="829354"/>
                <a:ext cx="8424862" cy="1817534"/>
              </a:xfrm>
            </p:spPr>
            <p:txBody>
              <a:bodyPr>
                <a:normAutofit/>
              </a:bodyPr>
              <a:lstStyle/>
              <a:p>
                <a:pPr eaLnBrk="1" hangingPunct="1"/>
                <a:r>
                  <a:rPr lang="en-US" sz="1900" dirty="0"/>
                  <a:t>Fewest Alternatives First:</a:t>
                </a:r>
              </a:p>
              <a:p>
                <a:pPr lvl="1" eaLnBrk="1" hangingPunct="1"/>
                <a:r>
                  <a:rPr lang="en-US" sz="1900" dirty="0"/>
                  <a:t>1</a:t>
                </a:r>
                <a:r>
                  <a:rPr lang="en-US" sz="1900" baseline="30000" dirty="0"/>
                  <a:t>st</a:t>
                </a:r>
                <a:r>
                  <a:rPr lang="en-US" sz="1900" dirty="0"/>
                  <a:t> threat has two resolvers: a</a:t>
                </a:r>
                <a:r>
                  <a:rPr lang="en-US" sz="1900" dirty="0">
                    <a:cs typeface="Times New Roman"/>
                  </a:rPr>
                  <a:t>n ordering constraint, and </a:t>
                </a:r>
                <a14:m>
                  <m:oMath xmlns:m="http://schemas.openxmlformats.org/officeDocument/2006/math">
                    <m:sSub>
                      <m:sSubPr>
                        <m:ctrlPr>
                          <a:rPr lang="de-DE" sz="1900" b="0" i="1" dirty="0" smtClean="0">
                            <a:latin typeface="Cambria Math" panose="02040503050406030204" pitchFamily="18" charset="0"/>
                            <a:cs typeface="Times New Roman" charset="0"/>
                          </a:rPr>
                        </m:ctrlPr>
                      </m:sSubPr>
                      <m:e>
                        <m:r>
                          <a:rPr lang="en-US" sz="1900" i="1" dirty="0" smtClean="0">
                            <a:latin typeface="Cambria Math" panose="02040503050406030204" pitchFamily="18" charset="0"/>
                            <a:cs typeface="Times New Roman" charset="0"/>
                          </a:rPr>
                          <m:t>𝑧</m:t>
                        </m:r>
                      </m:e>
                      <m:sub>
                        <m:r>
                          <a:rPr lang="de-DE" sz="1900" b="0" i="1" dirty="0" smtClean="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cs typeface="Calibri"/>
                      </a:rPr>
                      <m:t>𝑑</m:t>
                    </m:r>
                  </m:oMath>
                </a14:m>
                <a:endParaRPr lang="en-US" sz="1900" dirty="0">
                  <a:cs typeface="Times New Roman"/>
                </a:endParaRPr>
              </a:p>
              <a:p>
                <a:pPr lvl="1" eaLnBrk="1" hangingPunct="1"/>
                <a:r>
                  <a:rPr lang="en-US" sz="1900" dirty="0">
                    <a:cs typeface="Times New Roman"/>
                  </a:rPr>
                  <a:t>2</a:t>
                </a:r>
                <a:r>
                  <a:rPr lang="en-US" sz="1900" baseline="30000" dirty="0">
                    <a:cs typeface="Times New Roman"/>
                  </a:rPr>
                  <a:t>nd</a:t>
                </a:r>
                <a:r>
                  <a:rPr lang="en-US" sz="1900" dirty="0">
                    <a:cs typeface="Times New Roman"/>
                  </a:rPr>
                  <a:t> threat has three resolvers: 2 ordering constraints, and </a:t>
                </a:r>
                <a14:m>
                  <m:oMath xmlns:m="http://schemas.openxmlformats.org/officeDocument/2006/math">
                    <m:sSub>
                      <m:sSubPr>
                        <m:ctrlPr>
                          <a:rPr lang="de-DE" sz="1900" b="0" i="1" dirty="0" smtClean="0">
                            <a:latin typeface="Cambria Math" panose="02040503050406030204" pitchFamily="18" charset="0"/>
                            <a:cs typeface="Times New Roman" charset="0"/>
                          </a:rPr>
                        </m:ctrlPr>
                      </m:sSubPr>
                      <m:e>
                        <m:r>
                          <a:rPr lang="en-US" sz="1900" i="1" dirty="0" smtClean="0">
                            <a:latin typeface="Cambria Math" panose="02040503050406030204" pitchFamily="18" charset="0"/>
                            <a:cs typeface="Times New Roman" charset="0"/>
                          </a:rPr>
                          <m:t>𝑧</m:t>
                        </m:r>
                      </m:e>
                      <m:sub>
                        <m:r>
                          <a:rPr lang="de-DE" sz="1900" b="0" i="1" dirty="0" smtClean="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cs typeface="Calibri"/>
                      </a:rPr>
                      <m:t>𝑎</m:t>
                    </m:r>
                  </m:oMath>
                </a14:m>
                <a:endParaRPr lang="en-US" sz="1900" dirty="0">
                  <a:cs typeface="Times New Roman"/>
                </a:endParaRPr>
              </a:p>
              <a:p>
                <a:pPr lvl="1" eaLnBrk="1" hangingPunct="1"/>
                <a:r>
                  <a:rPr lang="en-US" sz="1900" dirty="0">
                    <a:cs typeface="Times New Roman"/>
                  </a:rPr>
                  <a:t>3</a:t>
                </a:r>
                <a:r>
                  <a:rPr lang="en-US" sz="1900" baseline="30000" dirty="0">
                    <a:cs typeface="Times New Roman"/>
                  </a:rPr>
                  <a:t>rd</a:t>
                </a:r>
                <a:r>
                  <a:rPr lang="en-US" sz="1900" dirty="0">
                    <a:cs typeface="Times New Roman"/>
                  </a:rPr>
                  <a:t> threat has one resolver: </a:t>
                </a:r>
                <a14:m>
                  <m:oMath xmlns:m="http://schemas.openxmlformats.org/officeDocument/2006/math">
                    <m:sSub>
                      <m:sSubPr>
                        <m:ctrlPr>
                          <a:rPr lang="de-DE" sz="1900" b="0" i="1" dirty="0" smtClean="0">
                            <a:latin typeface="Cambria Math" panose="02040503050406030204" pitchFamily="18" charset="0"/>
                            <a:cs typeface="Times New Roman" charset="0"/>
                          </a:rPr>
                        </m:ctrlPr>
                      </m:sSubPr>
                      <m:e>
                        <m:r>
                          <a:rPr lang="en-US" sz="1900" i="1" dirty="0" smtClean="0">
                            <a:latin typeface="Cambria Math" panose="02040503050406030204" pitchFamily="18" charset="0"/>
                            <a:cs typeface="Times New Roman" charset="0"/>
                          </a:rPr>
                          <m:t>𝑧</m:t>
                        </m:r>
                      </m:e>
                      <m:sub>
                        <m:r>
                          <a:rPr lang="de-DE" sz="1900" b="0" i="1" dirty="0" smtClean="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rPr>
                      <m:t>𝑐</m:t>
                    </m:r>
                  </m:oMath>
                </a14:m>
                <a:endParaRPr lang="en-US" sz="1900" dirty="0"/>
              </a:p>
              <a:p>
                <a:pPr eaLnBrk="1" hangingPunct="1"/>
                <a:r>
                  <a:rPr lang="en-US" sz="1900" dirty="0">
                    <a:cs typeface="Times New Roman"/>
                  </a:rPr>
                  <a:t>So resolve the 3</a:t>
                </a:r>
                <a:r>
                  <a:rPr lang="en-US" sz="1900" baseline="30000" dirty="0">
                    <a:cs typeface="Times New Roman"/>
                  </a:rPr>
                  <a:t>rd</a:t>
                </a:r>
                <a:r>
                  <a:rPr lang="en-US" sz="1900" dirty="0">
                    <a:cs typeface="Times New Roman"/>
                  </a:rPr>
                  <a:t> threat first</a:t>
                </a:r>
              </a:p>
            </p:txBody>
          </p:sp>
        </mc:Choice>
        <mc:Fallback xmlns="">
          <p:sp>
            <p:nvSpPr>
              <p:cNvPr id="112" name="Rectangle 3"/>
              <p:cNvSpPr>
                <a:spLocks noGrp="1" noRot="1" noChangeAspect="1" noMove="1" noResize="1" noEditPoints="1" noAdjustHandles="1" noChangeArrowheads="1" noChangeShapeType="1" noTextEdit="1"/>
              </p:cNvSpPr>
              <p:nvPr>
                <p:ph idx="4294967295"/>
              </p:nvPr>
            </p:nvSpPr>
            <p:spPr>
              <a:xfrm>
                <a:off x="0" y="829354"/>
                <a:ext cx="8424862" cy="1817534"/>
              </a:xfrm>
              <a:blipFill>
                <a:blip r:embed="rId3"/>
                <a:stretch>
                  <a:fillRect l="-1508" t="-4861"/>
                </a:stretch>
              </a:blipFill>
            </p:spPr>
            <p:txBody>
              <a:bodyPr/>
              <a:lstStyle/>
              <a:p>
                <a:r>
                  <a:rPr lang="en-GB">
                    <a:noFill/>
                  </a:rPr>
                  <a:t> </a:t>
                </a:r>
              </a:p>
            </p:txBody>
          </p:sp>
        </mc:Fallback>
      </mc:AlternateContent>
      <p:grpSp>
        <p:nvGrpSpPr>
          <p:cNvPr id="39" name="Group 38">
            <a:extLst>
              <a:ext uri="{FF2B5EF4-FFF2-40B4-BE49-F238E27FC236}">
                <a16:creationId xmlns:a16="http://schemas.microsoft.com/office/drawing/2014/main" id="{20A423BC-CED6-374E-BEB3-C7349C23E2ED}"/>
              </a:ext>
            </a:extLst>
          </p:cNvPr>
          <p:cNvGrpSpPr/>
          <p:nvPr/>
        </p:nvGrpSpPr>
        <p:grpSpPr>
          <a:xfrm>
            <a:off x="36407" y="2348679"/>
            <a:ext cx="8845128" cy="4211573"/>
            <a:chOff x="36407" y="2348679"/>
            <a:chExt cx="8845128" cy="4211573"/>
          </a:xfrm>
        </p:grpSpPr>
        <mc:AlternateContent xmlns:mc="http://schemas.openxmlformats.org/markup-compatibility/2006" xmlns:a14="http://schemas.microsoft.com/office/drawing/2010/main">
          <mc:Choice Requires="a14">
            <p:sp>
              <p:nvSpPr>
                <p:cNvPr id="22537" name="Rectangle 83"/>
                <p:cNvSpPr>
                  <a:spLocks noChangeArrowheads="1"/>
                </p:cNvSpPr>
                <p:nvPr/>
              </p:nvSpPr>
              <p:spPr bwMode="auto">
                <a:xfrm>
                  <a:off x="1970535" y="4906697"/>
                  <a:ext cx="169507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smtClean="0">
                            <a:solidFill>
                              <a:schemeClr val="bg1"/>
                            </a:solidFill>
                            <a:latin typeface="Cambria Math" panose="02040503050406030204" pitchFamily="18" charset="0"/>
                            <a:ea typeface="Calibri"/>
                            <a:cs typeface="Calibri"/>
                          </a:rPr>
                          <m:t>𝑚𝑜𝑣𝑒</m:t>
                        </m:r>
                        <m:d>
                          <m:dPr>
                            <m:ctrlPr>
                              <a:rPr lang="en-US" i="1" dirty="0" smtClean="0">
                                <a:solidFill>
                                  <a:schemeClr val="bg1"/>
                                </a:solidFill>
                                <a:latin typeface="Cambria Math" panose="02040503050406030204" pitchFamily="18" charset="0"/>
                                <a:ea typeface="Calibri"/>
                                <a:cs typeface="Calibri"/>
                              </a:rPr>
                            </m:ctrlPr>
                          </m:dPr>
                          <m:e>
                            <m:r>
                              <a:rPr lang="en-US" i="1" dirty="0" smtClean="0">
                                <a:solidFill>
                                  <a:schemeClr val="bg1"/>
                                </a:solidFill>
                                <a:latin typeface="Cambria Math" panose="02040503050406030204" pitchFamily="18" charset="0"/>
                                <a:ea typeface="Calibri"/>
                                <a:cs typeface="Calibri"/>
                              </a:rPr>
                              <m:t>𝑎</m:t>
                            </m:r>
                            <m:r>
                              <a:rPr lang="en-US" i="1" dirty="0" smtClean="0">
                                <a:solidFill>
                                  <a:schemeClr val="bg1"/>
                                </a:solidFill>
                                <a:latin typeface="Cambria Math" panose="02040503050406030204" pitchFamily="18" charset="0"/>
                                <a:ea typeface="Calibri"/>
                                <a:cs typeface="Calibri"/>
                              </a:rPr>
                              <m:t>,</m:t>
                            </m:r>
                            <m:r>
                              <a:rPr lang="en-US" i="1" dirty="0" smtClean="0">
                                <a:solidFill>
                                  <a:schemeClr val="bg1"/>
                                </a:solidFill>
                                <a:latin typeface="Cambria Math" panose="02040503050406030204" pitchFamily="18" charset="0"/>
                                <a:ea typeface="Calibri"/>
                                <a:cs typeface="Calibri"/>
                              </a:rPr>
                              <m:t>𝑝</m:t>
                            </m:r>
                            <m:r>
                              <a:rPr lang="en-US" i="1" dirty="0" smtClean="0">
                                <a:solidFill>
                                  <a:schemeClr val="bg1"/>
                                </a:solidFill>
                                <a:latin typeface="Cambria Math" panose="02040503050406030204" pitchFamily="18" charset="0"/>
                                <a:ea typeface="Calibri"/>
                                <a:cs typeface="Calibri"/>
                              </a:rPr>
                              <m:t>3,</m:t>
                            </m:r>
                            <m:r>
                              <a:rPr lang="en-US" i="1" dirty="0" smtClean="0">
                                <a:solidFill>
                                  <a:schemeClr val="bg1"/>
                                </a:solidFill>
                                <a:latin typeface="Cambria Math" panose="02040503050406030204" pitchFamily="18" charset="0"/>
                                <a:ea typeface="Calibri"/>
                                <a:cs typeface="Calibri"/>
                              </a:rPr>
                              <m:t>𝑑</m:t>
                            </m:r>
                          </m:e>
                        </m:d>
                      </m:oMath>
                    </m:oMathPara>
                  </a14:m>
                  <a:endParaRPr lang="en-US" dirty="0">
                    <a:solidFill>
                      <a:schemeClr val="bg1"/>
                    </a:solidFill>
                    <a:latin typeface="Calibri"/>
                    <a:ea typeface="Calibri"/>
                    <a:cs typeface="Calibri"/>
                  </a:endParaRPr>
                </a:p>
              </p:txBody>
            </p:sp>
          </mc:Choice>
          <mc:Fallback xmlns="">
            <p:sp>
              <p:nvSpPr>
                <p:cNvPr id="22537" name="Rectangle 83"/>
                <p:cNvSpPr>
                  <a:spLocks noRot="1" noChangeAspect="1" noMove="1" noResize="1" noEditPoints="1" noAdjustHandles="1" noChangeArrowheads="1" noChangeShapeType="1" noTextEdit="1"/>
                </p:cNvSpPr>
                <p:nvPr/>
              </p:nvSpPr>
              <p:spPr bwMode="auto">
                <a:xfrm>
                  <a:off x="1970535" y="4906697"/>
                  <a:ext cx="1695079" cy="369332"/>
                </a:xfrm>
                <a:prstGeom prst="rect">
                  <a:avLst/>
                </a:prstGeom>
                <a:blipFill>
                  <a:blip r:embed="rId4"/>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1" name="Text Box 75"/>
                <p:cNvSpPr txBox="1">
                  <a:spLocks noChangeArrowheads="1"/>
                </p:cNvSpPr>
                <p:nvPr/>
              </p:nvSpPr>
              <p:spPr bwMode="auto">
                <a:xfrm>
                  <a:off x="36407" y="4583171"/>
                  <a:ext cx="1548629"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𝑑</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22531" name="Text Box 75"/>
                <p:cNvSpPr txBox="1">
                  <a:spLocks noRot="1" noChangeAspect="1" noMove="1" noResize="1" noEditPoints="1" noAdjustHandles="1" noChangeArrowheads="1" noChangeShapeType="1" noTextEdit="1"/>
                </p:cNvSpPr>
                <p:nvPr/>
              </p:nvSpPr>
              <p:spPr bwMode="auto">
                <a:xfrm>
                  <a:off x="36407" y="4583171"/>
                  <a:ext cx="1548629" cy="276999"/>
                </a:xfrm>
                <a:prstGeom prst="rect">
                  <a:avLst/>
                </a:prstGeom>
                <a:blipFill>
                  <a:blip r:embed="rId5"/>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3" name="Text Box 77"/>
                <p:cNvSpPr txBox="1">
                  <a:spLocks noChangeArrowheads="1"/>
                </p:cNvSpPr>
                <p:nvPr/>
              </p:nvSpPr>
              <p:spPr bwMode="auto">
                <a:xfrm>
                  <a:off x="4955197" y="4588698"/>
                  <a:ext cx="1480085"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𝑏</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4</m:t>
                        </m:r>
                      </m:oMath>
                    </m:oMathPara>
                  </a14:m>
                  <a:endParaRPr lang="en-US" sz="1800" dirty="0">
                    <a:latin typeface="Calibri"/>
                    <a:ea typeface="Calibri"/>
                    <a:cs typeface="Calibri"/>
                  </a:endParaRPr>
                </a:p>
              </p:txBody>
            </p:sp>
          </mc:Choice>
          <mc:Fallback xmlns="">
            <p:sp>
              <p:nvSpPr>
                <p:cNvPr id="22533" name="Text Box 77"/>
                <p:cNvSpPr txBox="1">
                  <a:spLocks noRot="1" noChangeAspect="1" noMove="1" noResize="1" noEditPoints="1" noAdjustHandles="1" noChangeArrowheads="1" noChangeShapeType="1" noTextEdit="1"/>
                </p:cNvSpPr>
                <p:nvPr/>
              </p:nvSpPr>
              <p:spPr bwMode="auto">
                <a:xfrm>
                  <a:off x="4955197" y="4588698"/>
                  <a:ext cx="1480085" cy="276999"/>
                </a:xfrm>
                <a:prstGeom prst="rect">
                  <a:avLst/>
                </a:prstGeom>
                <a:blipFill>
                  <a:blip r:embed="rId6"/>
                  <a:stretch>
                    <a:fillRect b="-30435"/>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8" name="Rectangle 84"/>
                <p:cNvSpPr>
                  <a:spLocks noChangeArrowheads="1"/>
                </p:cNvSpPr>
                <p:nvPr/>
              </p:nvSpPr>
              <p:spPr bwMode="auto">
                <a:xfrm>
                  <a:off x="4146117" y="6190920"/>
                  <a:ext cx="89716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smtClean="0">
                            <a:solidFill>
                              <a:schemeClr val="bg1"/>
                            </a:solidFill>
                            <a:latin typeface="Cambria Math" panose="02040503050406030204" pitchFamily="18" charset="0"/>
                            <a:ea typeface="Calibri"/>
                            <a:cs typeface="Calibri"/>
                          </a:rPr>
                          <m:t>𝐹𝑖𝑛𝑖𝑠h</m:t>
                        </m:r>
                      </m:oMath>
                    </m:oMathPara>
                  </a14:m>
                  <a:endParaRPr lang="en-US" dirty="0">
                    <a:solidFill>
                      <a:schemeClr val="bg1"/>
                    </a:solidFill>
                    <a:latin typeface="Calibri"/>
                    <a:ea typeface="Calibri"/>
                    <a:cs typeface="Calibri"/>
                  </a:endParaRPr>
                </a:p>
              </p:txBody>
            </p:sp>
          </mc:Choice>
          <mc:Fallback xmlns="">
            <p:sp>
              <p:nvSpPr>
                <p:cNvPr id="22538" name="Rectangle 84"/>
                <p:cNvSpPr>
                  <a:spLocks noRot="1" noChangeAspect="1" noMove="1" noResize="1" noEditPoints="1" noAdjustHandles="1" noChangeArrowheads="1" noChangeShapeType="1" noTextEdit="1"/>
                </p:cNvSpPr>
                <p:nvPr/>
              </p:nvSpPr>
              <p:spPr bwMode="auto">
                <a:xfrm>
                  <a:off x="4146117" y="6190920"/>
                  <a:ext cx="897169" cy="369332"/>
                </a:xfrm>
                <a:prstGeom prst="rect">
                  <a:avLst/>
                </a:prstGeom>
                <a:blipFill>
                  <a:blip r:embed="rId7"/>
                  <a:stretch>
                    <a:fillRect/>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0" name="Rectangle 97"/>
                <p:cNvSpPr>
                  <a:spLocks noChangeArrowheads="1"/>
                </p:cNvSpPr>
                <p:nvPr/>
              </p:nvSpPr>
              <p:spPr bwMode="auto">
                <a:xfrm>
                  <a:off x="1456752" y="4574410"/>
                  <a:ext cx="1542153"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0" name="Rectangle 97"/>
                <p:cNvSpPr>
                  <a:spLocks noRot="1" noChangeAspect="1" noMove="1" noResize="1" noEditPoints="1" noAdjustHandles="1" noChangeArrowheads="1" noChangeShapeType="1" noTextEdit="1"/>
                </p:cNvSpPr>
                <p:nvPr/>
              </p:nvSpPr>
              <p:spPr bwMode="auto">
                <a:xfrm>
                  <a:off x="1456752" y="4574410"/>
                  <a:ext cx="1542153" cy="276999"/>
                </a:xfrm>
                <a:prstGeom prst="rect">
                  <a:avLst/>
                </a:prstGeom>
                <a:blipFill>
                  <a:blip r:embed="rId8"/>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2" name="Rectangle 99"/>
                <p:cNvSpPr>
                  <a:spLocks noChangeArrowheads="1"/>
                </p:cNvSpPr>
                <p:nvPr/>
              </p:nvSpPr>
              <p:spPr bwMode="auto">
                <a:xfrm>
                  <a:off x="6296968" y="4588698"/>
                  <a:ext cx="1538370"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smtClean="0">
                                <a:latin typeface="Cambria Math" panose="02040503050406030204" pitchFamily="18" charset="0"/>
                                <a:ea typeface="Calibri"/>
                                <a:cs typeface="Calibri"/>
                              </a:rPr>
                            </m:ctrlPr>
                          </m:dPr>
                          <m:e>
                            <m:r>
                              <a:rPr lang="en-US" i="1" dirty="0" smtClean="0">
                                <a:latin typeface="Cambria Math" panose="02040503050406030204" pitchFamily="18" charset="0"/>
                                <a:ea typeface="Calibri"/>
                                <a:cs typeface="Calibri"/>
                              </a:rPr>
                              <m:t>𝑏</m:t>
                            </m:r>
                          </m:e>
                        </m:d>
                        <m:r>
                          <a:rPr lang="en-US" i="1" dirty="0" smtClean="0">
                            <a:latin typeface="Cambria Math" panose="02040503050406030204" pitchFamily="18" charset="0"/>
                            <a:ea typeface="Calibri"/>
                            <a:cs typeface="Calibri"/>
                          </a:rPr>
                          <m:t>=</m:t>
                        </m:r>
                        <m:r>
                          <a:rPr lang="en-US" i="1" dirty="0" smtClean="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2" name="Rectangle 99"/>
                <p:cNvSpPr>
                  <a:spLocks noRot="1" noChangeAspect="1" noMove="1" noResize="1" noEditPoints="1" noAdjustHandles="1" noChangeArrowheads="1" noChangeShapeType="1" noTextEdit="1"/>
                </p:cNvSpPr>
                <p:nvPr/>
              </p:nvSpPr>
              <p:spPr bwMode="auto">
                <a:xfrm>
                  <a:off x="6296968" y="4588698"/>
                  <a:ext cx="1538370" cy="276999"/>
                </a:xfrm>
                <a:prstGeom prst="rect">
                  <a:avLst/>
                </a:prstGeom>
                <a:blipFill>
                  <a:blip r:embed="rId9"/>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5" name="Text Box 92"/>
                <p:cNvSpPr txBox="1">
                  <a:spLocks noChangeArrowheads="1"/>
                </p:cNvSpPr>
                <p:nvPr/>
              </p:nvSpPr>
              <p:spPr bwMode="auto">
                <a:xfrm>
                  <a:off x="5491639" y="4906697"/>
                  <a:ext cx="1664045"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𝑚𝑜𝑣𝑒</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𝑏</m:t>
                            </m:r>
                            <m:r>
                              <a:rPr lang="en-US" sz="1800" i="1" dirty="0" smtClean="0">
                                <a:solidFill>
                                  <a:schemeClr val="bg1"/>
                                </a:solidFill>
                                <a:latin typeface="Cambria Math" panose="02040503050406030204" pitchFamily="18" charset="0"/>
                                <a:ea typeface="Calibri"/>
                                <a:cs typeface="Calibri"/>
                              </a:rPr>
                              <m:t>,</m:t>
                            </m:r>
                            <m:r>
                              <a:rPr lang="en-US" sz="1800" i="1" dirty="0" smtClean="0">
                                <a:solidFill>
                                  <a:schemeClr val="bg1"/>
                                </a:solidFill>
                                <a:latin typeface="Cambria Math" panose="02040503050406030204" pitchFamily="18" charset="0"/>
                                <a:ea typeface="Calibri"/>
                                <a:cs typeface="Calibri"/>
                              </a:rPr>
                              <m:t>𝑝</m:t>
                            </m:r>
                            <m:r>
                              <a:rPr lang="en-US" sz="1800" i="1" dirty="0" smtClean="0">
                                <a:solidFill>
                                  <a:schemeClr val="bg1"/>
                                </a:solidFill>
                                <a:latin typeface="Cambria Math" panose="02040503050406030204" pitchFamily="18" charset="0"/>
                                <a:ea typeface="Calibri"/>
                                <a:cs typeface="Calibri"/>
                              </a:rPr>
                              <m:t>4,</m:t>
                            </m:r>
                            <m:r>
                              <a:rPr lang="en-US" sz="1800" i="1" dirty="0" smtClean="0">
                                <a:solidFill>
                                  <a:schemeClr val="bg1"/>
                                </a:solidFill>
                                <a:latin typeface="Cambria Math" panose="02040503050406030204" pitchFamily="18" charset="0"/>
                                <a:ea typeface="Calibri"/>
                                <a:cs typeface="Calibri"/>
                              </a:rPr>
                              <m:t>𝑐</m:t>
                            </m:r>
                          </m:e>
                        </m:d>
                      </m:oMath>
                    </m:oMathPara>
                  </a14:m>
                  <a:endParaRPr lang="en-US" sz="1800" dirty="0">
                    <a:solidFill>
                      <a:schemeClr val="bg1"/>
                    </a:solidFill>
                    <a:latin typeface="Calibri"/>
                    <a:ea typeface="Calibri"/>
                    <a:cs typeface="Calibri"/>
                  </a:endParaRPr>
                </a:p>
              </p:txBody>
            </p:sp>
          </mc:Choice>
          <mc:Fallback xmlns="">
            <p:sp>
              <p:nvSpPr>
                <p:cNvPr id="22555" name="Text Box 92"/>
                <p:cNvSpPr txBox="1">
                  <a:spLocks noRot="1" noChangeAspect="1" noMove="1" noResize="1" noEditPoints="1" noAdjustHandles="1" noChangeArrowheads="1" noChangeShapeType="1" noTextEdit="1"/>
                </p:cNvSpPr>
                <p:nvPr/>
              </p:nvSpPr>
              <p:spPr bwMode="auto">
                <a:xfrm>
                  <a:off x="5491639" y="4906697"/>
                  <a:ext cx="1664045" cy="369332"/>
                </a:xfrm>
                <a:prstGeom prst="rect">
                  <a:avLst/>
                </a:prstGeom>
                <a:blipFill>
                  <a:blip r:embed="rId10"/>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97"/>
                <p:cNvSpPr>
                  <a:spLocks noChangeArrowheads="1"/>
                </p:cNvSpPr>
                <p:nvPr/>
              </p:nvSpPr>
              <p:spPr bwMode="auto">
                <a:xfrm>
                  <a:off x="2822579" y="4574410"/>
                  <a:ext cx="1483868"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3</m:t>
                        </m:r>
                      </m:oMath>
                    </m:oMathPara>
                  </a14:m>
                  <a:endParaRPr lang="en-US" dirty="0">
                    <a:latin typeface="Calibri"/>
                    <a:ea typeface="Calibri"/>
                    <a:cs typeface="Calibri"/>
                  </a:endParaRPr>
                </a:p>
              </p:txBody>
            </p:sp>
          </mc:Choice>
          <mc:Fallback xmlns="">
            <p:sp>
              <p:nvSpPr>
                <p:cNvPr id="43" name="Rectangle 97"/>
                <p:cNvSpPr>
                  <a:spLocks noRot="1" noChangeAspect="1" noMove="1" noResize="1" noEditPoints="1" noAdjustHandles="1" noChangeArrowheads="1" noChangeShapeType="1" noTextEdit="1"/>
                </p:cNvSpPr>
                <p:nvPr/>
              </p:nvSpPr>
              <p:spPr bwMode="auto">
                <a:xfrm>
                  <a:off x="2822579" y="4574410"/>
                  <a:ext cx="1483868" cy="276999"/>
                </a:xfrm>
                <a:prstGeom prst="rect">
                  <a:avLst/>
                </a:prstGeom>
                <a:blipFill>
                  <a:blip r:embed="rId11"/>
                  <a:stretch>
                    <a:fillRect b="-3181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99"/>
                <p:cNvSpPr>
                  <a:spLocks noChangeArrowheads="1"/>
                </p:cNvSpPr>
                <p:nvPr/>
              </p:nvSpPr>
              <p:spPr bwMode="auto">
                <a:xfrm>
                  <a:off x="7360156" y="4847936"/>
                  <a:ext cx="1521379" cy="276999"/>
                </a:xfrm>
                <a:prstGeom prst="rect">
                  <a:avLst/>
                </a:prstGeom>
                <a:noFill/>
                <a:ln>
                  <a:noFill/>
                </a:ln>
                <a:extLst/>
              </p:spPr>
              <p:txBody>
                <a:bodyPr wrap="squar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smtClean="0">
                                <a:latin typeface="Cambria Math" panose="02040503050406030204" pitchFamily="18" charset="0"/>
                                <a:ea typeface="Calibri"/>
                                <a:cs typeface="Calibri"/>
                              </a:rPr>
                            </m:ctrlPr>
                          </m:dPr>
                          <m:e>
                            <m:r>
                              <a:rPr lang="en-US" i="1" dirty="0" smtClean="0">
                                <a:latin typeface="Cambria Math" panose="02040503050406030204" pitchFamily="18" charset="0"/>
                                <a:ea typeface="Calibri"/>
                                <a:cs typeface="Calibri"/>
                              </a:rPr>
                              <m:t>𝑐</m:t>
                            </m:r>
                          </m:e>
                        </m:d>
                        <m:r>
                          <a:rPr lang="en-US" i="1" dirty="0" smtClean="0">
                            <a:latin typeface="Cambria Math" panose="02040503050406030204" pitchFamily="18" charset="0"/>
                            <a:ea typeface="Calibri"/>
                            <a:cs typeface="Calibri"/>
                          </a:rPr>
                          <m:t>=</m:t>
                        </m:r>
                        <m:r>
                          <a:rPr lang="en-US" i="1" dirty="0" smtClean="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52" name="Rectangle 99"/>
                <p:cNvSpPr>
                  <a:spLocks noRot="1" noChangeAspect="1" noMove="1" noResize="1" noEditPoints="1" noAdjustHandles="1" noChangeArrowheads="1" noChangeShapeType="1" noTextEdit="1"/>
                </p:cNvSpPr>
                <p:nvPr/>
              </p:nvSpPr>
              <p:spPr bwMode="auto">
                <a:xfrm>
                  <a:off x="7360156" y="4847936"/>
                  <a:ext cx="1521379" cy="276999"/>
                </a:xfrm>
                <a:prstGeom prst="rect">
                  <a:avLst/>
                </a:prstGeom>
                <a:blipFill>
                  <a:blip r:embed="rId12"/>
                  <a:stretch>
                    <a:fillRect b="-4348"/>
                  </a:stretch>
                </a:blipFill>
                <a:ln>
                  <a:noFill/>
                </a:ln>
                <a:extLst/>
              </p:spPr>
              <p:txBody>
                <a:bodyPr/>
                <a:lstStyle/>
                <a:p>
                  <a:r>
                    <a:rPr lang="en-GB">
                      <a:noFill/>
                    </a:rPr>
                    <a:t> </a:t>
                  </a:r>
                </a:p>
              </p:txBody>
            </p:sp>
          </mc:Fallback>
        </mc:AlternateContent>
        <p:cxnSp>
          <p:nvCxnSpPr>
            <p:cNvPr id="98" name="AutoShape 89"/>
            <p:cNvCxnSpPr>
              <a:cxnSpLocks noChangeShapeType="1"/>
              <a:stCxn id="107" idx="2"/>
              <a:endCxn id="43" idx="0"/>
            </p:cNvCxnSpPr>
            <p:nvPr/>
          </p:nvCxnSpPr>
          <p:spPr bwMode="auto">
            <a:xfrm rot="5400000">
              <a:off x="3194401" y="3180458"/>
              <a:ext cx="1764065" cy="1023839"/>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107" idx="2"/>
              <a:endCxn id="22533" idx="0"/>
            </p:cNvCxnSpPr>
            <p:nvPr/>
          </p:nvCxnSpPr>
          <p:spPr bwMode="auto">
            <a:xfrm rot="16200000" flipH="1">
              <a:off x="4252620" y="3146077"/>
              <a:ext cx="1778353" cy="110688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93" name="Text Box 92"/>
                <p:cNvSpPr txBox="1">
                  <a:spLocks noChangeArrowheads="1"/>
                </p:cNvSpPr>
                <p:nvPr/>
              </p:nvSpPr>
              <p:spPr bwMode="auto">
                <a:xfrm>
                  <a:off x="5670666" y="3495648"/>
                  <a:ext cx="173688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𝑚𝑜𝑣𝑒</m:t>
                        </m:r>
                        <m:d>
                          <m:dPr>
                            <m:ctrlPr>
                              <a:rPr lang="en-US" sz="1800" i="1" dirty="0" smtClean="0">
                                <a:solidFill>
                                  <a:schemeClr val="bg1"/>
                                </a:solidFill>
                                <a:latin typeface="Cambria Math" panose="02040503050406030204" pitchFamily="18" charset="0"/>
                                <a:ea typeface="Calibri"/>
                                <a:cs typeface="Calibri"/>
                              </a:rPr>
                            </m:ctrlPr>
                          </m:dPr>
                          <m:e>
                            <m:sSub>
                              <m:sSubPr>
                                <m:ctrlPr>
                                  <a:rPr lang="de-DE" sz="1800" b="0" i="1" dirty="0" smtClean="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𝑥</m:t>
                                </m:r>
                              </m:e>
                              <m:sub>
                                <m:r>
                                  <a:rPr lang="de-DE" sz="1800" b="0" i="1" dirty="0" smtClean="0">
                                    <a:solidFill>
                                      <a:schemeClr val="bg1"/>
                                    </a:solidFill>
                                    <a:latin typeface="Cambria Math" panose="02040503050406030204" pitchFamily="18" charset="0"/>
                                    <a:ea typeface="Calibri"/>
                                    <a:cs typeface="Times New Roman" charset="0"/>
                                  </a:rPr>
                                  <m:t>4</m:t>
                                </m:r>
                              </m:sub>
                            </m:sSub>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sSub>
                              <m:sSubPr>
                                <m:ctrlPr>
                                  <a:rPr lang="de-DE" sz="1800" b="0" i="1" dirty="0" smtClean="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𝑧</m:t>
                                </m:r>
                              </m:e>
                              <m:sub>
                                <m:r>
                                  <a:rPr lang="de-DE" sz="1800" b="0" i="1" dirty="0" smtClean="0">
                                    <a:solidFill>
                                      <a:schemeClr val="bg1"/>
                                    </a:solidFill>
                                    <a:latin typeface="Cambria Math" panose="02040503050406030204" pitchFamily="18" charset="0"/>
                                    <a:ea typeface="Calibri"/>
                                    <a:cs typeface="Times New Roman" charset="0"/>
                                  </a:rPr>
                                  <m:t>4</m:t>
                                </m:r>
                              </m:sub>
                            </m:sSub>
                          </m:e>
                        </m:d>
                      </m:oMath>
                    </m:oMathPara>
                  </a14:m>
                  <a:endParaRPr lang="en-US" sz="1800" dirty="0">
                    <a:solidFill>
                      <a:schemeClr val="bg1"/>
                    </a:solidFill>
                    <a:latin typeface="Calibri"/>
                    <a:ea typeface="Calibri"/>
                    <a:cs typeface="Calibri"/>
                  </a:endParaRPr>
                </a:p>
              </p:txBody>
            </p:sp>
          </mc:Choice>
          <mc:Fallback xmlns="">
            <p:sp>
              <p:nvSpPr>
                <p:cNvPr id="93" name="Text Box 92"/>
                <p:cNvSpPr txBox="1">
                  <a:spLocks noRot="1" noChangeAspect="1" noMove="1" noResize="1" noEditPoints="1" noAdjustHandles="1" noChangeArrowheads="1" noChangeShapeType="1" noTextEdit="1"/>
                </p:cNvSpPr>
                <p:nvPr/>
              </p:nvSpPr>
              <p:spPr bwMode="auto">
                <a:xfrm>
                  <a:off x="5670666" y="3495648"/>
                  <a:ext cx="1736886" cy="369332"/>
                </a:xfrm>
                <a:prstGeom prst="rect">
                  <a:avLst/>
                </a:prstGeom>
                <a:blipFill>
                  <a:blip r:embed="rId13"/>
                  <a:stretch>
                    <a:fillRect/>
                  </a:stretch>
                </a:blipFill>
                <a:ln w="12700">
                  <a:solidFill>
                    <a:schemeClr val="tx1"/>
                  </a:solidFill>
                  <a:miter lim="800000"/>
                  <a:headEnd/>
                  <a:tailEnd/>
                </a:ln>
              </p:spPr>
              <p:txBody>
                <a:bodyPr/>
                <a:lstStyle/>
                <a:p>
                  <a:r>
                    <a:rPr lang="en-GB">
                      <a:noFill/>
                    </a:rPr>
                    <a:t> </a:t>
                  </a:r>
                </a:p>
              </p:txBody>
            </p:sp>
          </mc:Fallback>
        </mc:AlternateContent>
        <p:cxnSp>
          <p:nvCxnSpPr>
            <p:cNvPr id="105" name="AutoShape 103"/>
            <p:cNvCxnSpPr>
              <a:cxnSpLocks noChangeShapeType="1"/>
              <a:stCxn id="93" idx="2"/>
            </p:cNvCxnSpPr>
            <p:nvPr/>
          </p:nvCxnSpPr>
          <p:spPr bwMode="auto">
            <a:xfrm rot="16200000" flipH="1">
              <a:off x="6931358" y="3472730"/>
              <a:ext cx="651836" cy="1436335"/>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45" name="Oval 17"/>
            <p:cNvSpPr>
              <a:spLocks noChangeArrowheads="1"/>
            </p:cNvSpPr>
            <p:nvPr/>
          </p:nvSpPr>
          <p:spPr bwMode="auto">
            <a:xfrm>
              <a:off x="7710471" y="4306857"/>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52" name="Text Box 75"/>
                <p:cNvSpPr txBox="1">
                  <a:spLocks noChangeArrowheads="1"/>
                </p:cNvSpPr>
                <p:nvPr/>
              </p:nvSpPr>
              <p:spPr bwMode="auto">
                <a:xfrm>
                  <a:off x="2409881" y="3197886"/>
                  <a:ext cx="1636794"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sSub>
                              <m:sSubPr>
                                <m:ctrlPr>
                                  <a:rPr lang="de-DE" sz="1800" b="0" i="1" dirty="0" smtClean="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b="0" i="1" dirty="0" smtClean="0">
                                    <a:latin typeface="Cambria Math" panose="02040503050406030204" pitchFamily="18" charset="0"/>
                                    <a:ea typeface="Calibri"/>
                                    <a:cs typeface="Times New Roman" charset="0"/>
                                  </a:rPr>
                                  <m:t>3</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152" name="Text Box 75"/>
                <p:cNvSpPr txBox="1">
                  <a:spLocks noRot="1" noChangeAspect="1" noMove="1" noResize="1" noEditPoints="1" noAdjustHandles="1" noChangeArrowheads="1" noChangeShapeType="1" noTextEdit="1"/>
                </p:cNvSpPr>
                <p:nvPr/>
              </p:nvSpPr>
              <p:spPr bwMode="auto">
                <a:xfrm>
                  <a:off x="2409881" y="3197886"/>
                  <a:ext cx="1636794" cy="276999"/>
                </a:xfrm>
                <a:prstGeom prst="rect">
                  <a:avLst/>
                </a:prstGeom>
                <a:blipFill>
                  <a:blip r:embed="rId14"/>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99"/>
                <p:cNvSpPr>
                  <a:spLocks noChangeArrowheads="1"/>
                </p:cNvSpPr>
                <p:nvPr/>
              </p:nvSpPr>
              <p:spPr bwMode="auto">
                <a:xfrm>
                  <a:off x="5121723" y="3170351"/>
                  <a:ext cx="1636794"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smtClean="0">
                                <a:latin typeface="Cambria Math" panose="02040503050406030204" pitchFamily="18" charset="0"/>
                                <a:ea typeface="Calibri"/>
                                <a:cs typeface="Calibri"/>
                              </a:rPr>
                            </m:ctrlPr>
                          </m:dPr>
                          <m:e>
                            <m:sSub>
                              <m:sSubPr>
                                <m:ctrlPr>
                                  <a:rPr lang="de-DE" b="0" i="1" dirty="0" smtClean="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b="0" i="1" dirty="0" smtClean="0">
                                    <a:latin typeface="Cambria Math" panose="02040503050406030204" pitchFamily="18" charset="0"/>
                                    <a:ea typeface="Calibri"/>
                                    <a:cs typeface="Times New Roman" charset="0"/>
                                  </a:rPr>
                                  <m:t>4</m:t>
                                </m:r>
                              </m:sub>
                            </m:sSub>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5" name="Rectangle 99"/>
                <p:cNvSpPr>
                  <a:spLocks noRot="1" noChangeAspect="1" noMove="1" noResize="1" noEditPoints="1" noAdjustHandles="1" noChangeArrowheads="1" noChangeShapeType="1" noTextEdit="1"/>
                </p:cNvSpPr>
                <p:nvPr/>
              </p:nvSpPr>
              <p:spPr bwMode="auto">
                <a:xfrm>
                  <a:off x="5121723" y="3170351"/>
                  <a:ext cx="1636794" cy="276999"/>
                </a:xfrm>
                <a:prstGeom prst="rect">
                  <a:avLst/>
                </a:prstGeom>
                <a:blipFill>
                  <a:blip r:embed="rId15"/>
                  <a:stretch>
                    <a:fillRect b="-13636"/>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97"/>
                <p:cNvSpPr>
                  <a:spLocks noChangeArrowheads="1"/>
                </p:cNvSpPr>
                <p:nvPr/>
              </p:nvSpPr>
              <p:spPr bwMode="auto">
                <a:xfrm>
                  <a:off x="951361" y="3197181"/>
                  <a:ext cx="1621406"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sSub>
                              <m:sSubPr>
                                <m:ctrlPr>
                                  <a:rPr lang="de-DE" b="0" i="1" dirty="0" smtClean="0">
                                    <a:latin typeface="Cambria Math" panose="02040503050406030204" pitchFamily="18" charset="0"/>
                                    <a:ea typeface="Calibri"/>
                                    <a:cs typeface="Times New Roman" charset="0"/>
                                  </a:rPr>
                                </m:ctrlPr>
                              </m:sSubPr>
                              <m:e>
                                <m:r>
                                  <a:rPr lang="en-US" i="1" dirty="0">
                                    <a:latin typeface="Cambria Math" panose="02040503050406030204" pitchFamily="18" charset="0"/>
                                    <a:ea typeface="Calibri"/>
                                    <a:cs typeface="Times New Roman" charset="0"/>
                                  </a:rPr>
                                  <m:t>𝑧</m:t>
                                </m:r>
                              </m:e>
                              <m:sub>
                                <m:r>
                                  <a:rPr lang="de-DE" b="0" i="1" dirty="0" smtClean="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6" name="Rectangle 97"/>
                <p:cNvSpPr>
                  <a:spLocks noRot="1" noChangeAspect="1" noMove="1" noResize="1" noEditPoints="1" noAdjustHandles="1" noChangeArrowheads="1" noChangeShapeType="1" noTextEdit="1"/>
                </p:cNvSpPr>
                <p:nvPr/>
              </p:nvSpPr>
              <p:spPr bwMode="auto">
                <a:xfrm>
                  <a:off x="951361" y="3197181"/>
                  <a:ext cx="1621406" cy="276999"/>
                </a:xfrm>
                <a:prstGeom prst="rect">
                  <a:avLst/>
                </a:prstGeom>
                <a:blipFill>
                  <a:blip r:embed="rId16"/>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99"/>
                <p:cNvSpPr>
                  <a:spLocks noChangeArrowheads="1"/>
                </p:cNvSpPr>
                <p:nvPr/>
              </p:nvSpPr>
              <p:spPr bwMode="auto">
                <a:xfrm>
                  <a:off x="6666792" y="3155176"/>
                  <a:ext cx="1622175"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r>
                          <a:rPr lang="en-US" i="1" dirty="0" smtClean="0">
                            <a:latin typeface="Cambria Math" panose="02040503050406030204" pitchFamily="18" charset="0"/>
                            <a:ea typeface="Calibri"/>
                            <a:cs typeface="Calibri"/>
                          </a:rPr>
                          <m:t>(</m:t>
                        </m:r>
                        <m:sSub>
                          <m:sSubPr>
                            <m:ctrlPr>
                              <a:rPr lang="de-DE" b="0" i="1" dirty="0" smtClean="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𝑧</m:t>
                            </m:r>
                          </m:e>
                          <m:sub>
                            <m:r>
                              <a:rPr lang="de-DE" b="0" i="1" dirty="0" smtClean="0">
                                <a:latin typeface="Cambria Math" panose="02040503050406030204" pitchFamily="18" charset="0"/>
                                <a:ea typeface="Calibri"/>
                                <a:cs typeface="Times New Roman" charset="0"/>
                              </a:rPr>
                              <m:t>4</m:t>
                            </m:r>
                          </m:sub>
                        </m:sSub>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7" name="Rectangle 99"/>
                <p:cNvSpPr>
                  <a:spLocks noRot="1" noChangeAspect="1" noMove="1" noResize="1" noEditPoints="1" noAdjustHandles="1" noChangeArrowheads="1" noChangeShapeType="1" noTextEdit="1"/>
                </p:cNvSpPr>
                <p:nvPr/>
              </p:nvSpPr>
              <p:spPr bwMode="auto">
                <a:xfrm>
                  <a:off x="6666792" y="3155176"/>
                  <a:ext cx="1622175" cy="276999"/>
                </a:xfrm>
                <a:prstGeom prst="rect">
                  <a:avLst/>
                </a:prstGeom>
                <a:blipFill>
                  <a:blip r:embed="rId17"/>
                  <a:stretch>
                    <a:fillRect b="-34783"/>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 Box 77"/>
                <p:cNvSpPr txBox="1">
                  <a:spLocks noChangeArrowheads="1"/>
                </p:cNvSpPr>
                <p:nvPr/>
              </p:nvSpPr>
              <p:spPr bwMode="auto">
                <a:xfrm>
                  <a:off x="5854023" y="2854075"/>
                  <a:ext cx="1452128"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sSub>
                              <m:sSubPr>
                                <m:ctrlPr>
                                  <a:rPr lang="de-DE" sz="1800" b="0" i="1" dirty="0" smtClean="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b="0" i="1" dirty="0" smtClean="0">
                                    <a:latin typeface="Cambria Math" panose="02040503050406030204" pitchFamily="18" charset="0"/>
                                    <a:ea typeface="Calibri"/>
                                    <a:cs typeface="Times New Roman" charset="0"/>
                                  </a:rPr>
                                  <m:t>4</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𝑏</m:t>
                        </m:r>
                      </m:oMath>
                    </m:oMathPara>
                  </a14:m>
                  <a:endParaRPr lang="en-US" sz="1800" dirty="0">
                    <a:latin typeface="Calibri"/>
                    <a:ea typeface="Calibri"/>
                    <a:cs typeface="Calibri"/>
                  </a:endParaRPr>
                </a:p>
              </p:txBody>
            </p:sp>
          </mc:Choice>
          <mc:Fallback xmlns="">
            <p:sp>
              <p:nvSpPr>
                <p:cNvPr id="158" name="Text Box 77"/>
                <p:cNvSpPr txBox="1">
                  <a:spLocks noRot="1" noChangeAspect="1" noMove="1" noResize="1" noEditPoints="1" noAdjustHandles="1" noChangeArrowheads="1" noChangeShapeType="1" noTextEdit="1"/>
                </p:cNvSpPr>
                <p:nvPr/>
              </p:nvSpPr>
              <p:spPr bwMode="auto">
                <a:xfrm>
                  <a:off x="5854023" y="2854075"/>
                  <a:ext cx="1452128" cy="276999"/>
                </a:xfrm>
                <a:prstGeom prst="rect">
                  <a:avLst/>
                </a:prstGeom>
                <a:blipFill>
                  <a:blip r:embed="rId18"/>
                  <a:stretch>
                    <a:fillRect b="-21739"/>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Rectangle 97"/>
                <p:cNvSpPr>
                  <a:spLocks noChangeArrowheads="1"/>
                </p:cNvSpPr>
                <p:nvPr/>
              </p:nvSpPr>
              <p:spPr bwMode="auto">
                <a:xfrm>
                  <a:off x="1862236" y="2868365"/>
                  <a:ext cx="1455911"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sSub>
                              <m:sSubPr>
                                <m:ctrlPr>
                                  <a:rPr lang="de-DE" b="0" i="1" dirty="0" smtClean="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b="0" i="1" dirty="0" smtClean="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𝑎</m:t>
                        </m:r>
                      </m:oMath>
                    </m:oMathPara>
                  </a14:m>
                  <a:endParaRPr lang="en-US" dirty="0">
                    <a:latin typeface="Calibri"/>
                    <a:ea typeface="Calibri"/>
                    <a:cs typeface="Calibri"/>
                  </a:endParaRPr>
                </a:p>
              </p:txBody>
            </p:sp>
          </mc:Choice>
          <mc:Fallback xmlns="">
            <p:sp>
              <p:nvSpPr>
                <p:cNvPr id="159" name="Rectangle 97"/>
                <p:cNvSpPr>
                  <a:spLocks noRot="1" noChangeAspect="1" noMove="1" noResize="1" noEditPoints="1" noAdjustHandles="1" noChangeArrowheads="1" noChangeShapeType="1" noTextEdit="1"/>
                </p:cNvSpPr>
                <p:nvPr/>
              </p:nvSpPr>
              <p:spPr bwMode="auto">
                <a:xfrm>
                  <a:off x="1862236" y="2868365"/>
                  <a:ext cx="1455911" cy="276999"/>
                </a:xfrm>
                <a:prstGeom prst="rect">
                  <a:avLst/>
                </a:prstGeom>
                <a:blipFill>
                  <a:blip r:embed="rId19"/>
                  <a:stretch>
                    <a:fillRect b="-21739"/>
                  </a:stretch>
                </a:blipFill>
                <a:ln>
                  <a:noFill/>
                </a:ln>
                <a:extLst/>
              </p:spPr>
              <p:txBody>
                <a:bodyPr/>
                <a:lstStyle/>
                <a:p>
                  <a:r>
                    <a:rPr lang="en-GB">
                      <a:noFill/>
                    </a:rPr>
                    <a:t> </a:t>
                  </a:r>
                </a:p>
              </p:txBody>
            </p:sp>
          </mc:Fallback>
        </mc:AlternateContent>
        <p:cxnSp>
          <p:nvCxnSpPr>
            <p:cNvPr id="108" name="AutoShape 89"/>
            <p:cNvCxnSpPr>
              <a:cxnSpLocks noChangeShapeType="1"/>
              <a:endCxn id="22531" idx="0"/>
            </p:cNvCxnSpPr>
            <p:nvPr/>
          </p:nvCxnSpPr>
          <p:spPr bwMode="auto">
            <a:xfrm rot="5400000">
              <a:off x="1889224" y="2675173"/>
              <a:ext cx="829496" cy="298650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3706592" y="3547713"/>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10" name="AutoShape 89"/>
            <p:cNvCxnSpPr>
              <a:cxnSpLocks noChangeShapeType="1"/>
              <a:endCxn id="52" idx="0"/>
            </p:cNvCxnSpPr>
            <p:nvPr/>
          </p:nvCxnSpPr>
          <p:spPr bwMode="auto">
            <a:xfrm>
              <a:off x="5065973" y="3703719"/>
              <a:ext cx="3054873" cy="1144217"/>
            </a:xfrm>
            <a:prstGeom prst="curvedConnector2">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5160133" y="3450802"/>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sp>
          <p:nvSpPr>
            <p:cNvPr id="136" name="Oval 17"/>
            <p:cNvSpPr>
              <a:spLocks noChangeArrowheads="1"/>
            </p:cNvSpPr>
            <p:nvPr/>
          </p:nvSpPr>
          <p:spPr bwMode="auto">
            <a:xfrm>
              <a:off x="1146695" y="4260110"/>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22537" idx="2"/>
              <a:endCxn id="115" idx="0"/>
            </p:cNvCxnSpPr>
            <p:nvPr/>
          </p:nvCxnSpPr>
          <p:spPr bwMode="auto">
            <a:xfrm rot="16200000" flipH="1">
              <a:off x="3055332" y="5038771"/>
              <a:ext cx="611987" cy="108650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14" name="AutoShape 91"/>
            <p:cNvCxnSpPr>
              <a:cxnSpLocks noChangeShapeType="1"/>
              <a:stCxn id="22555" idx="2"/>
              <a:endCxn id="116" idx="0"/>
            </p:cNvCxnSpPr>
            <p:nvPr/>
          </p:nvCxnSpPr>
          <p:spPr bwMode="auto">
            <a:xfrm rot="5400000">
              <a:off x="5503441" y="5050908"/>
              <a:ext cx="595100" cy="104534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5" name="Text Box 41"/>
                <p:cNvSpPr txBox="1">
                  <a:spLocks noChangeArrowheads="1"/>
                </p:cNvSpPr>
                <p:nvPr/>
              </p:nvSpPr>
              <p:spPr bwMode="auto">
                <a:xfrm>
                  <a:off x="3220702" y="5888016"/>
                  <a:ext cx="1367747"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𝑎</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115" name="Text Box 41"/>
                <p:cNvSpPr txBox="1">
                  <a:spLocks noRot="1" noChangeAspect="1" noMove="1" noResize="1" noEditPoints="1" noAdjustHandles="1" noChangeArrowheads="1" noChangeShapeType="1" noTextEdit="1"/>
                </p:cNvSpPr>
                <p:nvPr/>
              </p:nvSpPr>
              <p:spPr bwMode="auto">
                <a:xfrm>
                  <a:off x="3220702" y="5888016"/>
                  <a:ext cx="1367747" cy="276999"/>
                </a:xfrm>
                <a:prstGeom prst="rect">
                  <a:avLst/>
                </a:prstGeom>
                <a:blipFill>
                  <a:blip r:embed="rId20"/>
                  <a:stretch>
                    <a:fillRect b="-2727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03"/>
                <p:cNvSpPr>
                  <a:spLocks noChangeArrowheads="1"/>
                </p:cNvSpPr>
                <p:nvPr/>
              </p:nvSpPr>
              <p:spPr bwMode="auto">
                <a:xfrm>
                  <a:off x="4609962" y="5871129"/>
                  <a:ext cx="1336713"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𝑏</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𝑐</m:t>
                        </m:r>
                      </m:oMath>
                    </m:oMathPara>
                  </a14:m>
                  <a:endParaRPr lang="en-US" dirty="0">
                    <a:latin typeface="Calibri"/>
                    <a:ea typeface="Calibri"/>
                    <a:cs typeface="Calibri"/>
                  </a:endParaRPr>
                </a:p>
              </p:txBody>
            </p:sp>
          </mc:Choice>
          <mc:Fallback xmlns="">
            <p:sp>
              <p:nvSpPr>
                <p:cNvPr id="116" name="Rectangle 103"/>
                <p:cNvSpPr>
                  <a:spLocks noRot="1" noChangeAspect="1" noMove="1" noResize="1" noEditPoints="1" noAdjustHandles="1" noChangeArrowheads="1" noChangeShapeType="1" noTextEdit="1"/>
                </p:cNvSpPr>
                <p:nvPr/>
              </p:nvSpPr>
              <p:spPr bwMode="auto">
                <a:xfrm>
                  <a:off x="4609962" y="5871129"/>
                  <a:ext cx="1336713" cy="276999"/>
                </a:xfrm>
                <a:prstGeom prst="rect">
                  <a:avLst/>
                </a:prstGeom>
                <a:blipFill>
                  <a:blip r:embed="rId21"/>
                  <a:stretch>
                    <a:fillRect b="-2608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213" name="AutoShape 48"/>
            <p:cNvCxnSpPr>
              <a:cxnSpLocks noChangeShapeType="1"/>
              <a:stCxn id="107" idx="2"/>
              <a:endCxn id="22538" idx="0"/>
            </p:cNvCxnSpPr>
            <p:nvPr/>
          </p:nvCxnSpPr>
          <p:spPr bwMode="auto">
            <a:xfrm rot="16200000" flipH="1">
              <a:off x="2901240" y="4497457"/>
              <a:ext cx="3380575"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a:cxnSpLocks/>
              <a:stCxn id="180" idx="2"/>
              <a:endCxn id="22550" idx="0"/>
            </p:cNvCxnSpPr>
            <p:nvPr/>
          </p:nvCxnSpPr>
          <p:spPr bwMode="auto">
            <a:xfrm flipH="1">
              <a:off x="2227829" y="3917684"/>
              <a:ext cx="240145" cy="6567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cxnSpLocks/>
              <a:stCxn id="93" idx="2"/>
              <a:endCxn id="22552" idx="0"/>
            </p:cNvCxnSpPr>
            <p:nvPr/>
          </p:nvCxnSpPr>
          <p:spPr bwMode="auto">
            <a:xfrm>
              <a:off x="6539109" y="3864980"/>
              <a:ext cx="527044" cy="7237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107" name="Rectangle 82"/>
                <p:cNvSpPr>
                  <a:spLocks noChangeArrowheads="1"/>
                </p:cNvSpPr>
                <p:nvPr/>
              </p:nvSpPr>
              <p:spPr bwMode="auto">
                <a:xfrm>
                  <a:off x="4195840" y="2441013"/>
                  <a:ext cx="785023"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smtClean="0">
                            <a:solidFill>
                              <a:schemeClr val="bg1"/>
                            </a:solidFill>
                            <a:latin typeface="Cambria Math" panose="02040503050406030204" pitchFamily="18" charset="0"/>
                            <a:ea typeface="Calibri"/>
                            <a:cs typeface="Calibri"/>
                          </a:rPr>
                          <m:t>𝑆𝑡𝑎𝑟𝑡</m:t>
                        </m:r>
                      </m:oMath>
                    </m:oMathPara>
                  </a14:m>
                  <a:endParaRPr lang="en-US" dirty="0">
                    <a:solidFill>
                      <a:schemeClr val="bg1"/>
                    </a:solidFill>
                    <a:latin typeface="Calibri"/>
                    <a:ea typeface="Calibri"/>
                    <a:cs typeface="Calibri"/>
                  </a:endParaRPr>
                </a:p>
              </p:txBody>
            </p:sp>
          </mc:Choice>
          <mc:Fallback xmlns="">
            <p:sp>
              <p:nvSpPr>
                <p:cNvPr id="107" name="Rectangle 82"/>
                <p:cNvSpPr>
                  <a:spLocks noRot="1" noChangeAspect="1" noMove="1" noResize="1" noEditPoints="1" noAdjustHandles="1" noChangeArrowheads="1" noChangeShapeType="1" noTextEdit="1"/>
                </p:cNvSpPr>
                <p:nvPr/>
              </p:nvSpPr>
              <p:spPr bwMode="auto">
                <a:xfrm>
                  <a:off x="4195840" y="2441013"/>
                  <a:ext cx="785023" cy="369332"/>
                </a:xfrm>
                <a:prstGeom prst="rect">
                  <a:avLst/>
                </a:prstGeom>
                <a:blipFill>
                  <a:blip r:embed="rId22"/>
                  <a:stretch>
                    <a:fillRect/>
                  </a:stretch>
                </a:blipFill>
                <a:ln w="12700">
                  <a:solidFill>
                    <a:schemeClr val="tx1"/>
                  </a:solidFill>
                  <a:miter lim="800000"/>
                  <a:headEnd/>
                  <a:tailEnd/>
                </a:ln>
              </p:spPr>
              <p:txBody>
                <a:bodyPr/>
                <a:lstStyle/>
                <a:p>
                  <a:r>
                    <a:rPr lang="en-GB">
                      <a:noFill/>
                    </a:rPr>
                    <a:t> </a:t>
                  </a:r>
                </a:p>
              </p:txBody>
            </p:sp>
          </mc:Fallback>
        </mc:AlternateContent>
        <p:cxnSp>
          <p:nvCxnSpPr>
            <p:cNvPr id="119" name="AutoShape 89"/>
            <p:cNvCxnSpPr>
              <a:cxnSpLocks noChangeShapeType="1"/>
              <a:endCxn id="22537" idx="3"/>
            </p:cNvCxnSpPr>
            <p:nvPr/>
          </p:nvCxnSpPr>
          <p:spPr bwMode="auto">
            <a:xfrm rot="5400000">
              <a:off x="3469380" y="3973420"/>
              <a:ext cx="1314178" cy="921709"/>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a:stCxn id="22537" idx="3"/>
              <a:endCxn id="22538" idx="0"/>
            </p:cNvCxnSpPr>
            <p:nvPr/>
          </p:nvCxnSpPr>
          <p:spPr bwMode="auto">
            <a:xfrm>
              <a:off x="3665614" y="5091363"/>
              <a:ext cx="929088" cy="1099557"/>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a:stCxn id="22555" idx="1"/>
              <a:endCxn id="22538" idx="0"/>
            </p:cNvCxnSpPr>
            <p:nvPr/>
          </p:nvCxnSpPr>
          <p:spPr bwMode="auto">
            <a:xfrm rot="10800000" flipV="1">
              <a:off x="4594703" y="5091362"/>
              <a:ext cx="896937" cy="1099557"/>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Straight Arrow Connector 125"/>
            <p:cNvCxnSpPr>
              <a:cxnSpLocks/>
              <a:stCxn id="180" idx="2"/>
              <a:endCxn id="22537" idx="0"/>
            </p:cNvCxnSpPr>
            <p:nvPr/>
          </p:nvCxnSpPr>
          <p:spPr bwMode="auto">
            <a:xfrm>
              <a:off x="2467974" y="3917684"/>
              <a:ext cx="350101" cy="9890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a:cxnSpLocks/>
              <a:stCxn id="93" idx="2"/>
            </p:cNvCxnSpPr>
            <p:nvPr/>
          </p:nvCxnSpPr>
          <p:spPr bwMode="auto">
            <a:xfrm flipH="1">
              <a:off x="6323663" y="3864980"/>
              <a:ext cx="215446" cy="10417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a:endCxn id="22555" idx="1"/>
            </p:cNvCxnSpPr>
            <p:nvPr/>
          </p:nvCxnSpPr>
          <p:spPr bwMode="auto">
            <a:xfrm rot="16200000" flipH="1">
              <a:off x="4390350" y="3990074"/>
              <a:ext cx="1305890" cy="896688"/>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3" name="AutoShape 103"/>
            <p:cNvCxnSpPr>
              <a:cxnSpLocks noChangeShapeType="1"/>
              <a:stCxn id="93" idx="2"/>
            </p:cNvCxnSpPr>
            <p:nvPr/>
          </p:nvCxnSpPr>
          <p:spPr bwMode="auto">
            <a:xfrm rot="5400000">
              <a:off x="3543357" y="1392690"/>
              <a:ext cx="523462" cy="5468043"/>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80" name="Rectangle 83"/>
                <p:cNvSpPr>
                  <a:spLocks noChangeArrowheads="1"/>
                </p:cNvSpPr>
                <p:nvPr/>
              </p:nvSpPr>
              <p:spPr bwMode="auto">
                <a:xfrm>
                  <a:off x="1617800" y="3548352"/>
                  <a:ext cx="1700347"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14:m>
                    <m:oMathPara xmlns:m="http://schemas.openxmlformats.org/officeDocument/2006/math">
                      <m:oMathParaPr>
                        <m:jc m:val="right"/>
                      </m:oMathParaPr>
                      <m:oMath xmlns:m="http://schemas.openxmlformats.org/officeDocument/2006/math">
                        <m:r>
                          <a:rPr lang="en-US" i="1" dirty="0" smtClean="0">
                            <a:solidFill>
                              <a:schemeClr val="bg1"/>
                            </a:solidFill>
                            <a:latin typeface="Cambria Math" panose="02040503050406030204" pitchFamily="18" charset="0"/>
                            <a:ea typeface="Calibri"/>
                            <a:cs typeface="Calibri"/>
                          </a:rPr>
                          <m:t>𝑚𝑜𝑣𝑒</m:t>
                        </m:r>
                        <m:d>
                          <m:dPr>
                            <m:ctrlPr>
                              <a:rPr lang="en-US" i="1" dirty="0" smtClean="0">
                                <a:solidFill>
                                  <a:schemeClr val="bg1"/>
                                </a:solidFill>
                                <a:latin typeface="Cambria Math" panose="02040503050406030204" pitchFamily="18" charset="0"/>
                                <a:ea typeface="Calibri"/>
                                <a:cs typeface="Calibri"/>
                              </a:rPr>
                            </m:ctrlPr>
                          </m:dPr>
                          <m:e>
                            <m:sSub>
                              <m:sSubPr>
                                <m:ctrlPr>
                                  <a:rPr lang="de-DE" b="0" i="1" dirty="0" smtClean="0">
                                    <a:solidFill>
                                      <a:schemeClr val="bg1"/>
                                    </a:solidFill>
                                    <a:latin typeface="Cambria Math" panose="02040503050406030204" pitchFamily="18" charset="0"/>
                                    <a:ea typeface="Calibri"/>
                                    <a:cs typeface="Times New Roman" charset="0"/>
                                  </a:rPr>
                                </m:ctrlPr>
                              </m:sSubPr>
                              <m:e>
                                <m:r>
                                  <a:rPr lang="en-US" i="1" dirty="0">
                                    <a:solidFill>
                                      <a:schemeClr val="bg1"/>
                                    </a:solidFill>
                                    <a:latin typeface="Cambria Math" panose="02040503050406030204" pitchFamily="18" charset="0"/>
                                    <a:ea typeface="Calibri"/>
                                    <a:cs typeface="Times New Roman" charset="0"/>
                                  </a:rPr>
                                  <m:t>𝑥</m:t>
                                </m:r>
                              </m:e>
                              <m:sub>
                                <m:r>
                                  <a:rPr lang="de-DE" b="0" i="1" dirty="0" smtClean="0">
                                    <a:solidFill>
                                      <a:schemeClr val="bg1"/>
                                    </a:solidFill>
                                    <a:latin typeface="Cambria Math" panose="02040503050406030204" pitchFamily="18" charset="0"/>
                                    <a:ea typeface="Calibri"/>
                                    <a:cs typeface="Times New Roman" charset="0"/>
                                  </a:rPr>
                                  <m:t>3</m:t>
                                </m:r>
                              </m:sub>
                            </m:sSub>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sSub>
                              <m:sSubPr>
                                <m:ctrlPr>
                                  <a:rPr lang="de-DE" b="0" i="1" dirty="0" smtClean="0">
                                    <a:solidFill>
                                      <a:schemeClr val="bg1"/>
                                    </a:solidFill>
                                    <a:latin typeface="Cambria Math" panose="02040503050406030204" pitchFamily="18" charset="0"/>
                                    <a:ea typeface="Calibri"/>
                                    <a:cs typeface="Calibri"/>
                                  </a:rPr>
                                </m:ctrlPr>
                              </m:sSubPr>
                              <m:e>
                                <m:r>
                                  <a:rPr lang="en-US" i="1" dirty="0">
                                    <a:solidFill>
                                      <a:schemeClr val="bg1"/>
                                    </a:solidFill>
                                    <a:latin typeface="Cambria Math" panose="02040503050406030204" pitchFamily="18" charset="0"/>
                                    <a:ea typeface="Calibri"/>
                                    <a:cs typeface="Times New Roman" charset="0"/>
                                  </a:rPr>
                                  <m:t>𝑧</m:t>
                                </m:r>
                              </m:e>
                              <m:sub>
                                <m:r>
                                  <a:rPr lang="de-DE" b="0" i="1" dirty="0" smtClean="0">
                                    <a:solidFill>
                                      <a:schemeClr val="bg1"/>
                                    </a:solidFill>
                                    <a:latin typeface="Cambria Math" panose="02040503050406030204" pitchFamily="18" charset="0"/>
                                    <a:ea typeface="Calibri"/>
                                    <a:cs typeface="Times New Roman" charset="0"/>
                                  </a:rPr>
                                  <m:t>3</m:t>
                                </m:r>
                              </m:sub>
                            </m:sSub>
                          </m:e>
                        </m:d>
                      </m:oMath>
                    </m:oMathPara>
                  </a14:m>
                  <a:endParaRPr lang="en-US" dirty="0">
                    <a:solidFill>
                      <a:schemeClr val="bg1"/>
                    </a:solidFill>
                    <a:latin typeface="Calibri"/>
                    <a:ea typeface="Calibri"/>
                    <a:cs typeface="Calibri"/>
                  </a:endParaRPr>
                </a:p>
              </p:txBody>
            </p:sp>
          </mc:Choice>
          <mc:Fallback xmlns="">
            <p:sp>
              <p:nvSpPr>
                <p:cNvPr id="180" name="Rectangle 83"/>
                <p:cNvSpPr>
                  <a:spLocks noRot="1" noChangeAspect="1" noMove="1" noResize="1" noEditPoints="1" noAdjustHandles="1" noChangeArrowheads="1" noChangeShapeType="1" noTextEdit="1"/>
                </p:cNvSpPr>
                <p:nvPr/>
              </p:nvSpPr>
              <p:spPr bwMode="auto">
                <a:xfrm>
                  <a:off x="1617800" y="3548352"/>
                  <a:ext cx="1700347" cy="369332"/>
                </a:xfrm>
                <a:prstGeom prst="rect">
                  <a:avLst/>
                </a:prstGeom>
                <a:blipFill>
                  <a:blip r:embed="rId23"/>
                  <a:stretch>
                    <a:fillRect/>
                  </a:stretch>
                </a:blipFill>
                <a:ln w="12700">
                  <a:solidFill>
                    <a:schemeClr val="tx1"/>
                  </a:solidFill>
                  <a:miter lim="800000"/>
                  <a:headEnd/>
                  <a:tailEnd/>
                </a:ln>
              </p:spPr>
              <p:txBody>
                <a:bodyPr/>
                <a:lstStyle/>
                <a:p>
                  <a:r>
                    <a:rPr lang="en-GB">
                      <a:noFill/>
                    </a:rPr>
                    <a:t> </a:t>
                  </a:r>
                </a:p>
              </p:txBody>
            </p:sp>
          </mc:Fallback>
        </mc:AlternateContent>
        <p:cxnSp>
          <p:nvCxnSpPr>
            <p:cNvPr id="181" name="AutoShape 89"/>
            <p:cNvCxnSpPr>
              <a:cxnSpLocks noChangeShapeType="1"/>
              <a:stCxn id="107" idx="2"/>
              <a:endCxn id="180" idx="3"/>
            </p:cNvCxnSpPr>
            <p:nvPr/>
          </p:nvCxnSpPr>
          <p:spPr bwMode="auto">
            <a:xfrm rot="5400000">
              <a:off x="3491914" y="2636579"/>
              <a:ext cx="922673" cy="127020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3" name="Oval 17"/>
            <p:cNvSpPr>
              <a:spLocks noChangeArrowheads="1"/>
            </p:cNvSpPr>
            <p:nvPr/>
          </p:nvSpPr>
          <p:spPr bwMode="auto">
            <a:xfrm>
              <a:off x="2082671" y="4349452"/>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84" name="AutoShape 103"/>
            <p:cNvCxnSpPr>
              <a:cxnSpLocks noChangeShapeType="1"/>
              <a:stCxn id="93" idx="2"/>
            </p:cNvCxnSpPr>
            <p:nvPr/>
          </p:nvCxnSpPr>
          <p:spPr bwMode="auto">
            <a:xfrm rot="5400000">
              <a:off x="4086717" y="2017788"/>
              <a:ext cx="605201" cy="4299584"/>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29" name="Text Box 75"/>
                <p:cNvSpPr txBox="1">
                  <a:spLocks noChangeArrowheads="1"/>
                </p:cNvSpPr>
                <p:nvPr/>
              </p:nvSpPr>
              <p:spPr bwMode="auto">
                <a:xfrm>
                  <a:off x="5043169" y="2348679"/>
                  <a:ext cx="893193" cy="553998"/>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1800" b="0" i="1" dirty="0" smtClean="0">
                                <a:latin typeface="Cambria Math" panose="02040503050406030204" pitchFamily="18" charset="0"/>
                                <a:ea typeface="Calibri"/>
                                <a:cs typeface="Times New Roman" charset="0"/>
                              </a:rPr>
                            </m:ctrlPr>
                          </m:sSubPr>
                          <m:e>
                            <m:r>
                              <a:rPr lang="en-US" sz="1800" i="1" dirty="0" smtClean="0">
                                <a:latin typeface="Cambria Math" panose="02040503050406030204" pitchFamily="18" charset="0"/>
                                <a:ea typeface="Calibri"/>
                                <a:cs typeface="Times New Roman" charset="0"/>
                              </a:rPr>
                              <m:t>𝑧</m:t>
                            </m:r>
                          </m:e>
                          <m:sub>
                            <m:r>
                              <a:rPr lang="de-DE" sz="1800" b="0" i="1" dirty="0" smtClean="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a:latin typeface="Cambria Math" panose="02040503050406030204" pitchFamily="18" charset="0"/>
                            <a:ea typeface="Calibri"/>
                            <a:cs typeface="Calibri"/>
                          </a:rPr>
                          <m:t>𝑐</m:t>
                        </m:r>
                      </m:oMath>
                    </m:oMathPara>
                  </a14:m>
                  <a:endParaRPr lang="en-US" sz="1800" dirty="0">
                    <a:latin typeface="Calibri"/>
                    <a:ea typeface="Calibri"/>
                    <a:cs typeface="Calibri"/>
                  </a:endParaRPr>
                </a:p>
                <a:p>
                  <a:pPr/>
                  <a14:m>
                    <m:oMathPara xmlns:m="http://schemas.openxmlformats.org/officeDocument/2006/math">
                      <m:oMathParaPr>
                        <m:jc m:val="centerGroup"/>
                      </m:oMathParaPr>
                      <m:oMath xmlns:m="http://schemas.openxmlformats.org/officeDocument/2006/math">
                        <m:sSub>
                          <m:sSubPr>
                            <m:ctrlPr>
                              <a:rPr lang="de-DE" sz="1800" b="0" i="1" dirty="0" smtClean="0">
                                <a:latin typeface="Cambria Math" panose="02040503050406030204" pitchFamily="18" charset="0"/>
                                <a:ea typeface="Calibri"/>
                                <a:cs typeface="Times New Roman" charset="0"/>
                              </a:rPr>
                            </m:ctrlPr>
                          </m:sSubPr>
                          <m:e>
                            <m:r>
                              <a:rPr lang="en-US" sz="1800" i="1" dirty="0" smtClean="0">
                                <a:latin typeface="Cambria Math" panose="02040503050406030204" pitchFamily="18" charset="0"/>
                                <a:ea typeface="Calibri"/>
                                <a:cs typeface="Times New Roman" charset="0"/>
                              </a:rPr>
                              <m:t>𝑧</m:t>
                            </m:r>
                          </m:e>
                          <m:sub>
                            <m:r>
                              <a:rPr lang="de-DE" sz="1800" b="0" i="1" dirty="0" smtClean="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smtClean="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229" name="Text Box 75"/>
                <p:cNvSpPr txBox="1">
                  <a:spLocks noRot="1" noChangeAspect="1" noMove="1" noResize="1" noEditPoints="1" noAdjustHandles="1" noChangeArrowheads="1" noChangeShapeType="1" noTextEdit="1"/>
                </p:cNvSpPr>
                <p:nvPr/>
              </p:nvSpPr>
              <p:spPr bwMode="auto">
                <a:xfrm>
                  <a:off x="5043169" y="2348679"/>
                  <a:ext cx="893193" cy="553998"/>
                </a:xfrm>
                <a:prstGeom prst="rect">
                  <a:avLst/>
                </a:prstGeom>
                <a:blipFill>
                  <a:blip r:embed="rId24"/>
                  <a:stretch>
                    <a:fillRect b="-4444"/>
                  </a:stretch>
                </a:blipFill>
                <a:ln>
                  <a:noFill/>
                </a:ln>
                <a:extLst/>
              </p:spPr>
              <p:txBody>
                <a:bodyPr/>
                <a:lstStyle/>
                <a:p>
                  <a:r>
                    <a:rPr lang="en-GB">
                      <a:noFill/>
                    </a:rPr>
                    <a:t> </a:t>
                  </a:r>
                </a:p>
              </p:txBody>
            </p:sp>
          </mc:Fallback>
        </mc:AlternateContent>
      </p:grpSp>
      <p:sp>
        <p:nvSpPr>
          <p:cNvPr id="168" name="Rectangle 2">
            <a:extLst>
              <a:ext uri="{FF2B5EF4-FFF2-40B4-BE49-F238E27FC236}">
                <a16:creationId xmlns:a16="http://schemas.microsoft.com/office/drawing/2014/main" id="{D0C63BC2-2EF0-1744-938E-FA486F7EEF34}"/>
              </a:ext>
            </a:extLst>
          </p:cNvPr>
          <p:cNvSpPr txBox="1">
            <a:spLocks noChangeArrowheads="1"/>
          </p:cNvSpPr>
          <p:nvPr/>
        </p:nvSpPr>
        <p:spPr>
          <a:xfrm>
            <a:off x="0" y="260350"/>
            <a:ext cx="7886700" cy="719138"/>
          </a:xfrm>
          <a:prstGeom prst="rect">
            <a:avLst/>
          </a:prstGeom>
        </p:spPr>
        <p:txBody>
          <a:bodyPr vert="horz" lIns="0" tIns="0" rIns="0" bIns="0" rtlCol="0" anchor="t" anchorCtr="0">
            <a:normAutofit/>
          </a:bodyPr>
          <a:lst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a:lstStyle>
          <a:p>
            <a:r>
              <a:rPr lang="en-US" dirty="0"/>
              <a:t>Example</a:t>
            </a:r>
          </a:p>
        </p:txBody>
      </p:sp>
      <p:sp>
        <p:nvSpPr>
          <p:cNvPr id="51" name="TextBox 50">
            <a:extLst>
              <a:ext uri="{FF2B5EF4-FFF2-40B4-BE49-F238E27FC236}">
                <a16:creationId xmlns:a16="http://schemas.microsoft.com/office/drawing/2014/main" id="{2485018E-371A-0F4A-9158-CBC634C74F31}"/>
              </a:ext>
            </a:extLst>
          </p:cNvPr>
          <p:cNvSpPr txBox="1"/>
          <p:nvPr/>
        </p:nvSpPr>
        <p:spPr>
          <a:xfrm>
            <a:off x="3669405" y="3989495"/>
            <a:ext cx="288862" cy="338554"/>
          </a:xfrm>
          <a:prstGeom prst="rect">
            <a:avLst/>
          </a:prstGeom>
          <a:noFill/>
        </p:spPr>
        <p:txBody>
          <a:bodyPr wrap="none" rtlCol="0">
            <a:spAutoFit/>
          </a:bodyPr>
          <a:lstStyle/>
          <a:p>
            <a:r>
              <a:rPr lang="en-US" sz="1600" i="1" dirty="0">
                <a:solidFill>
                  <a:srgbClr val="FFC000"/>
                </a:solidFill>
              </a:rPr>
              <a:t>1</a:t>
            </a:r>
          </a:p>
        </p:txBody>
      </p:sp>
      <p:sp>
        <p:nvSpPr>
          <p:cNvPr id="53" name="TextBox 52">
            <a:extLst>
              <a:ext uri="{FF2B5EF4-FFF2-40B4-BE49-F238E27FC236}">
                <a16:creationId xmlns:a16="http://schemas.microsoft.com/office/drawing/2014/main" id="{9D34B4F7-FD6E-094A-9401-9B908C90E7CC}"/>
              </a:ext>
            </a:extLst>
          </p:cNvPr>
          <p:cNvSpPr txBox="1"/>
          <p:nvPr/>
        </p:nvSpPr>
        <p:spPr>
          <a:xfrm>
            <a:off x="3890093" y="4344568"/>
            <a:ext cx="288862" cy="338554"/>
          </a:xfrm>
          <a:prstGeom prst="rect">
            <a:avLst/>
          </a:prstGeom>
          <a:noFill/>
        </p:spPr>
        <p:txBody>
          <a:bodyPr wrap="none" rtlCol="0">
            <a:spAutoFit/>
          </a:bodyPr>
          <a:lstStyle/>
          <a:p>
            <a:r>
              <a:rPr lang="en-US" sz="1600" i="1" dirty="0">
                <a:solidFill>
                  <a:srgbClr val="FFC000"/>
                </a:solidFill>
              </a:rPr>
              <a:t>2</a:t>
            </a:r>
          </a:p>
        </p:txBody>
      </p:sp>
      <p:sp>
        <p:nvSpPr>
          <p:cNvPr id="54" name="TextBox 53">
            <a:extLst>
              <a:ext uri="{FF2B5EF4-FFF2-40B4-BE49-F238E27FC236}">
                <a16:creationId xmlns:a16="http://schemas.microsoft.com/office/drawing/2014/main" id="{CFC52ABD-23D6-C34A-B5C7-DBCDEBBA4642}"/>
              </a:ext>
            </a:extLst>
          </p:cNvPr>
          <p:cNvSpPr txBox="1"/>
          <p:nvPr/>
        </p:nvSpPr>
        <p:spPr>
          <a:xfrm>
            <a:off x="7041543" y="4080867"/>
            <a:ext cx="288862" cy="338554"/>
          </a:xfrm>
          <a:prstGeom prst="rect">
            <a:avLst/>
          </a:prstGeom>
          <a:noFill/>
        </p:spPr>
        <p:txBody>
          <a:bodyPr wrap="none" rtlCol="0">
            <a:spAutoFit/>
          </a:bodyPr>
          <a:lstStyle/>
          <a:p>
            <a:r>
              <a:rPr lang="en-US" sz="1600" i="1" dirty="0">
                <a:solidFill>
                  <a:srgbClr val="FFC000"/>
                </a:solidFill>
              </a:rPr>
              <a:t>3</a:t>
            </a:r>
          </a:p>
        </p:txBody>
      </p:sp>
    </p:spTree>
    <p:extLst>
      <p:ext uri="{BB962C8B-B14F-4D97-AF65-F5344CB8AC3E}">
        <p14:creationId xmlns:p14="http://schemas.microsoft.com/office/powerpoint/2010/main" val="36675829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449978-0B1F-D148-B1ED-50A74449BAAD}"/>
                  </a:ext>
                </a:extLst>
              </p:cNvPr>
              <p:cNvSpPr>
                <a:spLocks noGrp="1"/>
              </p:cNvSpPr>
              <p:nvPr>
                <p:ph idx="1"/>
              </p:nvPr>
            </p:nvSpPr>
            <p:spPr/>
            <p:txBody>
              <a:bodyPr>
                <a:normAutofit/>
              </a:bodyPr>
              <a:lstStyle/>
              <a:p>
                <a:r>
                  <a:rPr lang="en-GB" dirty="0"/>
                  <a:t>In PSP, introducing a new action introduces new flaws to resolve</a:t>
                </a:r>
              </a:p>
              <a:p>
                <a:pPr lvl="1"/>
                <a:r>
                  <a:rPr lang="en-GB" dirty="0"/>
                  <a:t>The plan can get arbitrarily large; want it to be as small as possible</a:t>
                </a:r>
              </a:p>
              <a:p>
                <a:pPr lvl="2"/>
                <a:r>
                  <a:rPr lang="en-GB" dirty="0"/>
                  <a:t>Not like CSPs, where the search tree always has a fixed depth</a:t>
                </a:r>
              </a:p>
              <a:p>
                <a:pPr lvl="1"/>
                <a:r>
                  <a:rPr lang="en-GB" dirty="0"/>
                  <a:t>Avoid introducing new actions unless necessary</a:t>
                </a:r>
              </a:p>
              <a:p>
                <a:r>
                  <a:rPr lang="en-GB" dirty="0"/>
                  <a:t>To choose between actions </a:t>
                </a:r>
                <a14:m>
                  <m:oMath xmlns:m="http://schemas.openxmlformats.org/officeDocument/2006/math">
                    <m:r>
                      <a:rPr lang="en-GB" i="1" dirty="0" smtClean="0">
                        <a:latin typeface="Cambria Math" panose="02040503050406030204" pitchFamily="18" charset="0"/>
                      </a:rPr>
                      <m:t>𝑎</m:t>
                    </m:r>
                  </m:oMath>
                </a14:m>
                <a:r>
                  <a:rPr lang="en-GB" dirty="0"/>
                  <a:t> and </a:t>
                </a:r>
                <a14:m>
                  <m:oMath xmlns:m="http://schemas.openxmlformats.org/officeDocument/2006/math">
                    <m:r>
                      <a:rPr lang="en-GB" i="1" dirty="0" smtClean="0">
                        <a:latin typeface="Cambria Math" panose="02040503050406030204" pitchFamily="18" charset="0"/>
                      </a:rPr>
                      <m:t>𝑏</m:t>
                    </m:r>
                  </m:oMath>
                </a14:m>
                <a:r>
                  <a:rPr lang="en-GB" dirty="0"/>
                  <a:t>, estimate distance from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to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𝑏</m:t>
                        </m:r>
                      </m:e>
                    </m:d>
                  </m:oMath>
                </a14:m>
                <a:endParaRPr lang="en-GB" dirty="0"/>
              </a:p>
              <a:p>
                <a:pPr lvl="1"/>
                <a:r>
                  <a:rPr lang="en-GB" dirty="0"/>
                  <a:t>Can use the heuristic functions we discussed earlier</a:t>
                </a:r>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52449978-0B1F-D148-B1ED-50A74449BAAD}"/>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8D4D205-3E8A-BC4B-8F41-880ACD57C718}"/>
              </a:ext>
            </a:extLst>
          </p:cNvPr>
          <p:cNvSpPr>
            <a:spLocks noGrp="1"/>
          </p:cNvSpPr>
          <p:nvPr>
            <p:ph type="sldNum" sz="quarter" idx="12"/>
          </p:nvPr>
        </p:nvSpPr>
        <p:spPr/>
        <p:txBody>
          <a:bodyPr/>
          <a:lstStyle/>
          <a:p>
            <a:fld id="{67C9959E-8E6B-B04C-9955-EA096F41CA7A}" type="slidenum">
              <a:rPr lang="en-GB" smtClean="0"/>
              <a:t>154</a:t>
            </a:fld>
            <a:endParaRPr lang="en-GB"/>
          </a:p>
        </p:txBody>
      </p:sp>
      <p:sp>
        <p:nvSpPr>
          <p:cNvPr id="5" name="Date Placeholder 4">
            <a:extLst>
              <a:ext uri="{FF2B5EF4-FFF2-40B4-BE49-F238E27FC236}">
                <a16:creationId xmlns:a16="http://schemas.microsoft.com/office/drawing/2014/main" id="{0B813DD9-D56F-4245-BE2A-8FCFDE9BF22F}"/>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7292023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dirty="0"/>
              <a:t>Discussion</a:t>
            </a:r>
          </a:p>
        </p:txBody>
      </p:sp>
      <mc:AlternateContent xmlns:mc="http://schemas.openxmlformats.org/markup-compatibility/2006" xmlns:a14="http://schemas.microsoft.com/office/drawing/2010/main">
        <mc:Choice Requires="a14">
          <p:sp>
            <p:nvSpPr>
              <p:cNvPr id="40962" name="Rectangle 5"/>
              <p:cNvSpPr>
                <a:spLocks noGrp="1" noChangeArrowheads="1"/>
              </p:cNvSpPr>
              <p:nvPr>
                <p:ph idx="1"/>
              </p:nvPr>
            </p:nvSpPr>
            <p:spPr/>
            <p:txBody>
              <a:bodyPr>
                <a:normAutofit/>
              </a:bodyPr>
              <a:lstStyle/>
              <a:p>
                <a:pPr eaLnBrk="1" hangingPunct="1">
                  <a:lnSpc>
                    <a:spcPct val="90000"/>
                  </a:lnSpc>
                </a:pPr>
                <a:r>
                  <a:rPr lang="en-US" dirty="0"/>
                  <a:t>Problem: how to prune infinitely long paths in the search space?</a:t>
                </a:r>
              </a:p>
              <a:p>
                <a:pPr lvl="1" eaLnBrk="1" hangingPunct="1">
                  <a:lnSpc>
                    <a:spcPct val="90000"/>
                  </a:lnSpc>
                </a:pPr>
                <a:r>
                  <a:rPr lang="en-US" dirty="0"/>
                  <a:t>Loop detection is based on recognizing </a:t>
                </a:r>
                <a:br>
                  <a:rPr lang="en-US" dirty="0"/>
                </a:br>
                <a:r>
                  <a:rPr lang="en-US" dirty="0"/>
                  <a:t>states or goals we</a:t>
                </a:r>
                <a:r>
                  <a:rPr lang="fr-FR" dirty="0"/>
                  <a:t> have</a:t>
                </a:r>
                <a:r>
                  <a:rPr lang="en-US" altLang="ja-JP" dirty="0"/>
                  <a:t> seen before</a:t>
                </a:r>
                <a:endParaRPr lang="en-US" dirty="0"/>
              </a:p>
              <a:p>
                <a:pPr lvl="1" eaLnBrk="1" hangingPunct="1">
                  <a:lnSpc>
                    <a:spcPct val="90000"/>
                  </a:lnSpc>
                </a:pPr>
                <a:r>
                  <a:rPr lang="en-US" dirty="0"/>
                  <a:t>In a partially ordered plan, we do n</a:t>
                </a:r>
                <a:r>
                  <a:rPr lang="fr-FR" dirty="0"/>
                  <a:t>o</a:t>
                </a:r>
                <a:r>
                  <a:rPr lang="en-US" altLang="ja-JP" dirty="0"/>
                  <a:t>t know the states</a:t>
                </a:r>
                <a:endParaRPr lang="en-US" baseline="-25000" dirty="0"/>
              </a:p>
              <a:p>
                <a:pPr eaLnBrk="1" hangingPunct="1">
                  <a:lnSpc>
                    <a:spcPct val="90000"/>
                  </a:lnSpc>
                </a:pPr>
                <a:endParaRPr lang="en-US" dirty="0"/>
              </a:p>
              <a:p>
                <a:pPr eaLnBrk="1" hangingPunct="1">
                  <a:lnSpc>
                    <a:spcPct val="90000"/>
                  </a:lnSpc>
                </a:pPr>
                <a:r>
                  <a:rPr lang="en-US" dirty="0"/>
                  <a:t>Can we prune if </a:t>
                </a:r>
                <a14:m>
                  <m:oMath xmlns:m="http://schemas.openxmlformats.org/officeDocument/2006/math">
                    <m:r>
                      <a:rPr lang="en-US" i="1" dirty="0" smtClean="0">
                        <a:latin typeface="Cambria Math" panose="02040503050406030204" pitchFamily="18" charset="0"/>
                      </a:rPr>
                      <m:t>𝜋</m:t>
                    </m:r>
                  </m:oMath>
                </a14:m>
                <a:r>
                  <a:rPr lang="en-US" dirty="0"/>
                  <a:t> contains the same </a:t>
                </a:r>
                <a:r>
                  <a:rPr lang="en-US" i="1" dirty="0"/>
                  <a:t>action</a:t>
                </a:r>
                <a:r>
                  <a:rPr lang="en-US" dirty="0"/>
                  <a:t> more than once?</a:t>
                </a:r>
                <a:endParaRPr lang="en-US" baseline="-25000" dirty="0"/>
              </a:p>
              <a:p>
                <a:pPr lvl="1">
                  <a:lnSpc>
                    <a:spcPct val="90000"/>
                  </a:lnSpc>
                </a:pPr>
                <a14:m>
                  <m:oMath xmlns:m="http://schemas.openxmlformats.org/officeDocument/2006/math">
                    <m:d>
                      <m:dPr>
                        <m:begChr m:val="⟨"/>
                        <m:endChr m:val="⟩"/>
                        <m:ctrlPr>
                          <a:rPr lang="en-US" i="1" dirty="0" smtClean="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2, …,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e>
                    </m:d>
                  </m:oMath>
                </a14:m>
                <a:endParaRPr lang="en-US" dirty="0"/>
              </a:p>
              <a:p>
                <a:pPr lvl="1" eaLnBrk="1" hangingPunct="1">
                  <a:lnSpc>
                    <a:spcPct val="90000"/>
                  </a:lnSpc>
                </a:pPr>
                <a:r>
                  <a:rPr lang="en-US" dirty="0"/>
                  <a:t>No. Sometimes we might need the </a:t>
                </a:r>
                <a:br>
                  <a:rPr lang="en-US" dirty="0"/>
                </a:br>
                <a:r>
                  <a:rPr lang="en-US" dirty="0"/>
                  <a:t>same action several times in different </a:t>
                </a:r>
                <a:br>
                  <a:rPr lang="en-US" dirty="0"/>
                </a:br>
                <a:r>
                  <a:rPr lang="en-US" dirty="0"/>
                  <a:t>states of the world</a:t>
                </a:r>
              </a:p>
              <a:p>
                <a:pPr lvl="1" eaLnBrk="1" hangingPunct="1">
                  <a:lnSpc>
                    <a:spcPct val="90000"/>
                  </a:lnSpc>
                </a:pPr>
                <a:r>
                  <a:rPr lang="en-US" dirty="0"/>
                  <a:t>E.g., Towers of Hanoi problem</a:t>
                </a:r>
              </a:p>
              <a:p>
                <a:pPr lvl="2" eaLnBrk="1" hangingPunct="1">
                  <a:lnSpc>
                    <a:spcPct val="90000"/>
                  </a:lnSpc>
                </a:pPr>
                <a:r>
                  <a:rPr lang="en-US" dirty="0"/>
                  <a:t>Do this action many times:</a:t>
                </a:r>
              </a:p>
              <a:p>
                <a:pPr lvl="3" eaLnBrk="1" hangingPunct="1">
                  <a:lnSpc>
                    <a:spcPct val="90000"/>
                  </a:lnSpc>
                </a:pPr>
                <a:r>
                  <a:rPr lang="en-US" dirty="0"/>
                  <a:t>stack disk1 onto disk2</a:t>
                </a:r>
                <a:br>
                  <a:rPr lang="en-US" dirty="0"/>
                </a:br>
                <a:endParaRPr lang="en-US" dirty="0"/>
              </a:p>
            </p:txBody>
          </p:sp>
        </mc:Choice>
        <mc:Fallback xmlns="">
          <p:sp>
            <p:nvSpPr>
              <p:cNvPr id="40962" name="Rectangle 5"/>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F35B748A-7F43-5643-952C-B93941BBE171}"/>
              </a:ext>
            </a:extLst>
          </p:cNvPr>
          <p:cNvSpPr>
            <a:spLocks noGrp="1"/>
          </p:cNvSpPr>
          <p:nvPr>
            <p:ph type="sldNum" sz="quarter" idx="12"/>
          </p:nvPr>
        </p:nvSpPr>
        <p:spPr/>
        <p:txBody>
          <a:bodyPr/>
          <a:lstStyle/>
          <a:p>
            <a:fld id="{67C9959E-8E6B-B04C-9955-EA096F41CA7A}" type="slidenum">
              <a:rPr lang="en-GB" smtClean="0"/>
              <a:t>155</a:t>
            </a:fld>
            <a:endParaRPr lang="en-GB"/>
          </a:p>
        </p:txBody>
      </p:sp>
      <p:grpSp>
        <p:nvGrpSpPr>
          <p:cNvPr id="4" name="Group 3">
            <a:extLst>
              <a:ext uri="{FF2B5EF4-FFF2-40B4-BE49-F238E27FC236}">
                <a16:creationId xmlns:a16="http://schemas.microsoft.com/office/drawing/2014/main" id="{0A827472-3AB7-1141-944C-85701F6AB34B}"/>
              </a:ext>
            </a:extLst>
          </p:cNvPr>
          <p:cNvGrpSpPr/>
          <p:nvPr/>
        </p:nvGrpSpPr>
        <p:grpSpPr>
          <a:xfrm>
            <a:off x="5278735" y="2207048"/>
            <a:ext cx="2960935" cy="415498"/>
            <a:chOff x="4495391" y="1894501"/>
            <a:chExt cx="2960935" cy="415498"/>
          </a:xfrm>
        </p:grpSpPr>
        <mc:AlternateContent xmlns:mc="http://schemas.openxmlformats.org/markup-compatibility/2006" xmlns:a14="http://schemas.microsoft.com/office/drawing/2010/main">
          <mc:Choice Requires="a14">
            <p:sp>
              <p:nvSpPr>
                <p:cNvPr id="40963" name="Text Box 6"/>
                <p:cNvSpPr txBox="1">
                  <a:spLocks noChangeArrowheads="1"/>
                </p:cNvSpPr>
                <p:nvPr/>
              </p:nvSpPr>
              <p:spPr bwMode="auto">
                <a:xfrm>
                  <a:off x="5317882" y="1920090"/>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3" name="Text Box 6"/>
                <p:cNvSpPr txBox="1">
                  <a:spLocks noRot="1" noChangeAspect="1" noMove="1" noResize="1" noEditPoints="1" noAdjustHandles="1" noChangeArrowheads="1" noChangeShapeType="1" noTextEdit="1"/>
                </p:cNvSpPr>
                <p:nvPr/>
              </p:nvSpPr>
              <p:spPr bwMode="auto">
                <a:xfrm>
                  <a:off x="5317882" y="1920090"/>
                  <a:ext cx="260711" cy="369332"/>
                </a:xfrm>
                <a:prstGeom prst="rect">
                  <a:avLst/>
                </a:prstGeom>
                <a:blipFill>
                  <a:blip r:embed="rId4"/>
                  <a:stretch>
                    <a:fillRect r="-952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4" name="Text Box 7"/>
                <p:cNvSpPr txBox="1">
                  <a:spLocks noChangeArrowheads="1"/>
                </p:cNvSpPr>
                <p:nvPr/>
              </p:nvSpPr>
              <p:spPr bwMode="auto">
                <a:xfrm>
                  <a:off x="6187832" y="1916915"/>
                  <a:ext cx="335669"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p>
                          <m:sSupPr>
                            <m:ctrlPr>
                              <a:rPr lang="en-US" sz="1800" i="1" dirty="0" smtClean="0">
                                <a:latin typeface="Cambria Math" panose="02040503050406030204" pitchFamily="18" charset="0"/>
                                <a:ea typeface="Calibri"/>
                                <a:cs typeface="Times New Roman"/>
                              </a:rPr>
                            </m:ctrlPr>
                          </m:sSupPr>
                          <m:e>
                            <m:r>
                              <a:rPr lang="en-US" sz="1800" i="1" dirty="0" smtClean="0">
                                <a:latin typeface="Cambria Math" panose="02040503050406030204" pitchFamily="18" charset="0"/>
                                <a:ea typeface="Calibri"/>
                                <a:cs typeface="Times New Roman"/>
                              </a:rPr>
                              <m:t>𝑠</m:t>
                            </m:r>
                          </m:e>
                          <m:sup>
                            <m:r>
                              <a:rPr lang="en-US" sz="1800" i="1" dirty="0" smtClean="0">
                                <a:latin typeface="Cambria Math" panose="02040503050406030204" pitchFamily="18" charset="0"/>
                                <a:ea typeface="Calibri"/>
                                <a:cs typeface="Times New Roman"/>
                              </a:rPr>
                              <m:t>′</m:t>
                            </m:r>
                          </m:sup>
                        </m:sSup>
                      </m:oMath>
                    </m:oMathPara>
                  </a14:m>
                  <a:endParaRPr lang="en-US" sz="1800" i="1" dirty="0">
                    <a:latin typeface="Times New Roman"/>
                    <a:ea typeface="Calibri"/>
                    <a:cs typeface="Times New Roman"/>
                  </a:endParaRPr>
                </a:p>
              </p:txBody>
            </p:sp>
          </mc:Choice>
          <mc:Fallback xmlns="">
            <p:sp>
              <p:nvSpPr>
                <p:cNvPr id="40964" name="Text Box 7"/>
                <p:cNvSpPr txBox="1">
                  <a:spLocks noRot="1" noChangeAspect="1" noMove="1" noResize="1" noEditPoints="1" noAdjustHandles="1" noChangeArrowheads="1" noChangeShapeType="1" noTextEdit="1"/>
                </p:cNvSpPr>
                <p:nvPr/>
              </p:nvSpPr>
              <p:spPr bwMode="auto">
                <a:xfrm>
                  <a:off x="6187832" y="1916915"/>
                  <a:ext cx="335669"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5" name="Text Box 8"/>
                <p:cNvSpPr txBox="1">
                  <a:spLocks noChangeArrowheads="1"/>
                </p:cNvSpPr>
                <p:nvPr/>
              </p:nvSpPr>
              <p:spPr bwMode="auto">
                <a:xfrm>
                  <a:off x="7195615" y="1910333"/>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5" name="Text Box 8"/>
                <p:cNvSpPr txBox="1">
                  <a:spLocks noRot="1" noChangeAspect="1" noMove="1" noResize="1" noEditPoints="1" noAdjustHandles="1" noChangeArrowheads="1" noChangeShapeType="1" noTextEdit="1"/>
                </p:cNvSpPr>
                <p:nvPr/>
              </p:nvSpPr>
              <p:spPr bwMode="auto">
                <a:xfrm>
                  <a:off x="7195615" y="1910333"/>
                  <a:ext cx="260711" cy="369332"/>
                </a:xfrm>
                <a:prstGeom prst="rect">
                  <a:avLst/>
                </a:prstGeom>
                <a:blipFill>
                  <a:blip r:embed="rId6"/>
                  <a:stretch>
                    <a:fillRect r="-476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40966" name="AutoShape 9"/>
            <p:cNvCxnSpPr>
              <a:cxnSpLocks noChangeShapeType="1"/>
              <a:stCxn id="40963" idx="3"/>
              <a:endCxn id="40964" idx="1"/>
            </p:cNvCxnSpPr>
            <p:nvPr/>
          </p:nvCxnSpPr>
          <p:spPr bwMode="auto">
            <a:xfrm flipV="1">
              <a:off x="5578593" y="2101581"/>
              <a:ext cx="609239" cy="31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0967" name="AutoShape 10"/>
            <p:cNvCxnSpPr>
              <a:cxnSpLocks noChangeShapeType="1"/>
              <a:stCxn id="40964" idx="3"/>
              <a:endCxn id="40965" idx="1"/>
            </p:cNvCxnSpPr>
            <p:nvPr/>
          </p:nvCxnSpPr>
          <p:spPr bwMode="auto">
            <a:xfrm flipV="1">
              <a:off x="6523501" y="2094999"/>
              <a:ext cx="672114" cy="658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0981" name="AutoShape 9"/>
            <p:cNvCxnSpPr>
              <a:cxnSpLocks noChangeShapeType="1"/>
              <a:stCxn id="40983" idx="3"/>
              <a:endCxn id="40963" idx="1"/>
            </p:cNvCxnSpPr>
            <p:nvPr/>
          </p:nvCxnSpPr>
          <p:spPr bwMode="auto">
            <a:xfrm>
              <a:off x="4910889" y="2102250"/>
              <a:ext cx="406993" cy="2506"/>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40983" name="Text Box 6"/>
            <p:cNvSpPr txBox="1">
              <a:spLocks noChangeArrowheads="1"/>
            </p:cNvSpPr>
            <p:nvPr/>
          </p:nvSpPr>
          <p:spPr bwMode="auto">
            <a:xfrm>
              <a:off x="4495391" y="1894501"/>
              <a:ext cx="41549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13716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Times New Roman"/>
                  <a:ea typeface="Calibri"/>
                  <a:cs typeface="Times New Roman"/>
                </a:rPr>
                <a:t>…</a:t>
              </a:r>
            </a:p>
          </p:txBody>
        </p:sp>
      </p:grpSp>
      <p:pic>
        <p:nvPicPr>
          <p:cNvPr id="3" name="Picture 2" descr="300px-Tower_of_Hanoi.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4000" y="4267905"/>
            <a:ext cx="3810000" cy="1676400"/>
          </a:xfrm>
          <a:prstGeom prst="rect">
            <a:avLst/>
          </a:prstGeom>
        </p:spPr>
      </p:pic>
      <p:sp>
        <p:nvSpPr>
          <p:cNvPr id="5" name="Date Placeholder 4">
            <a:extLst>
              <a:ext uri="{FF2B5EF4-FFF2-40B4-BE49-F238E27FC236}">
                <a16:creationId xmlns:a16="http://schemas.microsoft.com/office/drawing/2014/main" id="{597CF937-56F9-544D-91D6-746F47929837}"/>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6433916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dirty="0"/>
              <a:t>A Weak Pruning Technique</a:t>
            </a:r>
          </a:p>
        </p:txBody>
      </p:sp>
      <mc:AlternateContent xmlns:mc="http://schemas.openxmlformats.org/markup-compatibility/2006" xmlns:a14="http://schemas.microsoft.com/office/drawing/2010/main">
        <mc:Choice Requires="a14">
          <p:sp>
            <p:nvSpPr>
              <p:cNvPr id="45058" name="Rectangle 3"/>
              <p:cNvSpPr>
                <a:spLocks noGrp="1" noChangeArrowheads="1"/>
              </p:cNvSpPr>
              <p:nvPr>
                <p:ph idx="1"/>
              </p:nvPr>
            </p:nvSpPr>
            <p:spPr/>
            <p:txBody>
              <a:bodyPr/>
              <a:lstStyle/>
              <a:p>
                <a:pPr eaLnBrk="1" hangingPunct="1"/>
                <a:r>
                  <a:rPr lang="en-US" dirty="0"/>
                  <a:t>Can prune all partial plans of </a:t>
                </a:r>
                <a14:m>
                  <m:oMath xmlns:m="http://schemas.openxmlformats.org/officeDocument/2006/math">
                    <m:r>
                      <a:rPr lang="en-US" i="1" dirty="0" smtClean="0">
                        <a:latin typeface="Cambria Math" panose="02040503050406030204" pitchFamily="18" charset="0"/>
                      </a:rPr>
                      <m:t>𝑛</m:t>
                    </m:r>
                  </m:oMath>
                </a14:m>
                <a:r>
                  <a:rPr lang="en-US" dirty="0"/>
                  <a:t> or more actions, where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𝑆</m:t>
                        </m:r>
                      </m:e>
                    </m:d>
                  </m:oMath>
                </a14:m>
                <a:endParaRPr lang="en-US" dirty="0"/>
              </a:p>
              <a:p>
                <a:pPr lvl="1" eaLnBrk="1" hangingPunct="1"/>
                <a:r>
                  <a:rPr lang="en-US" dirty="0"/>
                  <a:t>Not very </a:t>
                </a:r>
                <a:r>
                  <a:rPr lang="en-US" altLang="ja-JP" dirty="0"/>
                  <a:t>helpful</a:t>
                </a:r>
              </a:p>
              <a:p>
                <a:pPr eaLnBrk="1" hangingPunct="1"/>
                <a:endParaRPr lang="en-US" dirty="0"/>
              </a:p>
            </p:txBody>
          </p:sp>
        </mc:Choice>
        <mc:Fallback xmlns="">
          <p:sp>
            <p:nvSpPr>
              <p:cNvPr id="45058" name="Rectangle 3"/>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F93B2A0F-3D3C-1D4A-8A38-4B1E343EF43A}"/>
              </a:ext>
            </a:extLst>
          </p:cNvPr>
          <p:cNvSpPr>
            <a:spLocks noGrp="1"/>
          </p:cNvSpPr>
          <p:nvPr>
            <p:ph type="sldNum" sz="quarter" idx="12"/>
          </p:nvPr>
        </p:nvSpPr>
        <p:spPr/>
        <p:txBody>
          <a:bodyPr/>
          <a:lstStyle/>
          <a:p>
            <a:fld id="{67C9959E-8E6B-B04C-9955-EA096F41CA7A}" type="slidenum">
              <a:rPr lang="en-GB" smtClean="0"/>
              <a:t>156</a:t>
            </a:fld>
            <a:endParaRPr lang="en-GB"/>
          </a:p>
        </p:txBody>
      </p:sp>
      <p:sp>
        <p:nvSpPr>
          <p:cNvPr id="3" name="Rectangle 2">
            <a:extLst>
              <a:ext uri="{FF2B5EF4-FFF2-40B4-BE49-F238E27FC236}">
                <a16:creationId xmlns:a16="http://schemas.microsoft.com/office/drawing/2014/main" id="{6A4CEEDB-9EC2-6647-9030-510F904AE276}"/>
              </a:ext>
            </a:extLst>
          </p:cNvPr>
          <p:cNvSpPr/>
          <p:nvPr/>
        </p:nvSpPr>
        <p:spPr>
          <a:xfrm>
            <a:off x="2286000" y="3205936"/>
            <a:ext cx="4572000"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r>
              <a:rPr lang="en-US" dirty="0"/>
              <a:t>“</a:t>
            </a:r>
            <a:r>
              <a:rPr lang="en-US" i="1" dirty="0"/>
              <a:t>I</a:t>
            </a:r>
            <a:r>
              <a:rPr lang="fr-FR" altLang="ja-JP" i="1" dirty="0"/>
              <a:t>’</a:t>
            </a:r>
            <a:r>
              <a:rPr lang="en-US" altLang="ja-JP" i="1" dirty="0"/>
              <a:t>m not sure whether there</a:t>
            </a:r>
            <a:r>
              <a:rPr lang="fr-FR" altLang="ja-JP" i="1" dirty="0"/>
              <a:t>’</a:t>
            </a:r>
            <a:r>
              <a:rPr lang="en-US" altLang="ja-JP" i="1" dirty="0"/>
              <a:t>s a good pruning technique for plan-space planning</a:t>
            </a:r>
            <a:r>
              <a:rPr lang="en-US" altLang="ja-JP" dirty="0"/>
              <a:t>.”</a:t>
            </a:r>
          </a:p>
          <a:p>
            <a:pPr algn="r"/>
            <a:r>
              <a:rPr lang="en-US" dirty="0"/>
              <a:t>– Dana Nau</a:t>
            </a:r>
            <a:endParaRPr lang="en-GB" dirty="0"/>
          </a:p>
        </p:txBody>
      </p:sp>
      <p:sp>
        <p:nvSpPr>
          <p:cNvPr id="4" name="Date Placeholder 3">
            <a:extLst>
              <a:ext uri="{FF2B5EF4-FFF2-40B4-BE49-F238E27FC236}">
                <a16:creationId xmlns:a16="http://schemas.microsoft.com/office/drawing/2014/main" id="{9E5D0886-1CF4-C443-AE81-63D56DDD912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5327542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49CF-51BB-9340-8BC6-7137A8D1DF87}"/>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4E1B7DF4-E4B4-5744-9A7C-7F15C4E41C0C}"/>
              </a:ext>
            </a:extLst>
          </p:cNvPr>
          <p:cNvSpPr>
            <a:spLocks noGrp="1"/>
          </p:cNvSpPr>
          <p:nvPr>
            <p:ph idx="1"/>
          </p:nvPr>
        </p:nvSpPr>
        <p:spPr/>
        <p:txBody>
          <a:bodyPr/>
          <a:lstStyle/>
          <a:p>
            <a:r>
              <a:rPr lang="en-GB" dirty="0"/>
              <a:t>Plan-space Search</a:t>
            </a:r>
          </a:p>
          <a:p>
            <a:pPr lvl="1"/>
            <a:r>
              <a:rPr lang="en-GB" dirty="0"/>
              <a:t>Partially ordered plans and solutions</a:t>
            </a:r>
          </a:p>
          <a:p>
            <a:pPr lvl="1"/>
            <a:r>
              <a:rPr lang="en-GB" dirty="0"/>
              <a:t>partial plans, causal links</a:t>
            </a:r>
          </a:p>
          <a:p>
            <a:pPr lvl="1"/>
            <a:r>
              <a:rPr lang="en-GB" dirty="0"/>
              <a:t>flaws: open goals, threats, resolvers</a:t>
            </a:r>
          </a:p>
          <a:p>
            <a:pPr lvl="1"/>
            <a:r>
              <a:rPr lang="en-GB" dirty="0"/>
              <a:t>PSP algorithm, long example, node-selection heuristics</a:t>
            </a:r>
          </a:p>
          <a:p>
            <a:endParaRPr lang="en-GB" dirty="0"/>
          </a:p>
          <a:p>
            <a:endParaRPr lang="en-GB" dirty="0"/>
          </a:p>
        </p:txBody>
      </p:sp>
      <p:sp>
        <p:nvSpPr>
          <p:cNvPr id="4" name="Slide Number Placeholder 3">
            <a:extLst>
              <a:ext uri="{FF2B5EF4-FFF2-40B4-BE49-F238E27FC236}">
                <a16:creationId xmlns:a16="http://schemas.microsoft.com/office/drawing/2014/main" id="{A83DA3F1-5E16-684D-AB1B-3394B8A57829}"/>
              </a:ext>
            </a:extLst>
          </p:cNvPr>
          <p:cNvSpPr>
            <a:spLocks noGrp="1"/>
          </p:cNvSpPr>
          <p:nvPr>
            <p:ph type="sldNum" sz="quarter" idx="12"/>
          </p:nvPr>
        </p:nvSpPr>
        <p:spPr/>
        <p:txBody>
          <a:bodyPr/>
          <a:lstStyle/>
          <a:p>
            <a:fld id="{67C9959E-8E6B-B04C-9955-EA096F41CA7A}" type="slidenum">
              <a:rPr lang="en-GB" smtClean="0"/>
              <a:t>157</a:t>
            </a:fld>
            <a:endParaRPr lang="en-GB"/>
          </a:p>
        </p:txBody>
      </p:sp>
      <p:sp>
        <p:nvSpPr>
          <p:cNvPr id="5" name="Date Placeholder 4">
            <a:extLst>
              <a:ext uri="{FF2B5EF4-FFF2-40B4-BE49-F238E27FC236}">
                <a16:creationId xmlns:a16="http://schemas.microsoft.com/office/drawing/2014/main" id="{69E73589-FDC3-DA42-A4F8-BA1DC2D44426}"/>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228363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92500"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a:p>
            <a:pPr marL="0" indent="0" algn="ctr">
              <a:buNone/>
            </a:pPr>
            <a:r>
              <a:rPr lang="en-US" dirty="0">
                <a:solidFill>
                  <a:schemeClr val="accent1"/>
                </a:solidFill>
              </a:rPr>
              <a:t>⟹ Next: Planning and Acting with Refinement Methods</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158</a:t>
            </a:fld>
            <a:endParaRPr lang="en-GB"/>
          </a:p>
        </p:txBody>
      </p:sp>
      <p:sp>
        <p:nvSpPr>
          <p:cNvPr id="5" name="Date Placeholder 4">
            <a:extLst>
              <a:ext uri="{FF2B5EF4-FFF2-40B4-BE49-F238E27FC236}">
                <a16:creationId xmlns:a16="http://schemas.microsoft.com/office/drawing/2014/main" id="{0EEC0527-95AE-E44D-BD01-4D8557CD6E31}"/>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01080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398A4-EBE6-7549-95C6-FD24DCC98913}"/>
              </a:ext>
            </a:extLst>
          </p:cNvPr>
          <p:cNvSpPr>
            <a:spLocks noGrp="1"/>
          </p:cNvSpPr>
          <p:nvPr>
            <p:ph type="title"/>
          </p:nvPr>
        </p:nvSpPr>
        <p:spPr/>
        <p:txBody>
          <a:bodyPr/>
          <a:lstStyle/>
          <a:p>
            <a:r>
              <a:rPr lang="en-GB"/>
              <a:t>Action Templates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94BB520-F6A5-F14C-86E0-4F31BB35919D}"/>
                  </a:ext>
                </a:extLst>
              </p:cNvPr>
              <p:cNvSpPr>
                <a:spLocks noGrp="1"/>
              </p:cNvSpPr>
              <p:nvPr>
                <p:ph sz="half" idx="1"/>
              </p:nvPr>
            </p:nvSpPr>
            <p:spPr/>
            <p:txBody>
              <a:bodyPr>
                <a:normAutofit fontScale="85000" lnSpcReduction="10000"/>
              </a:bodyPr>
              <a:lstStyle/>
              <a:p>
                <a:r>
                  <a:rPr lang="en-GB" dirty="0">
                    <a:cs typeface="Times New Roman"/>
                  </a:rPr>
                  <a:t>Action </a:t>
                </a:r>
                <a:r>
                  <a:rPr lang="en-GB" dirty="0">
                    <a:solidFill>
                      <a:schemeClr val="accent1"/>
                    </a:solidFill>
                    <a:cs typeface="Times New Roman"/>
                  </a:rPr>
                  <a:t>template</a:t>
                </a:r>
                <a:r>
                  <a:rPr lang="en-GB" dirty="0">
                    <a:cs typeface="Times New Roman"/>
                  </a:rPr>
                  <a:t> </a:t>
                </a:r>
                <a14:m>
                  <m:oMath xmlns:m="http://schemas.openxmlformats.org/officeDocument/2006/math">
                    <m:r>
                      <a:rPr lang="en-GB" i="1" smtClean="0">
                        <a:latin typeface="Cambria Math" panose="02040503050406030204" pitchFamily="18" charset="0"/>
                      </a:rPr>
                      <m:t>𝛼</m:t>
                    </m:r>
                  </m:oMath>
                </a14:m>
                <a:r>
                  <a:rPr lang="en-GB" dirty="0">
                    <a:cs typeface="Times New Roman"/>
                  </a:rPr>
                  <a:t>: a parameterized action representing a set of actions</a:t>
                </a:r>
              </a:p>
              <a:p>
                <a:pPr marL="0" indent="0">
                  <a:buNone/>
                </a:pPr>
                <a14:m>
                  <m:oMathPara xmlns:m="http://schemas.openxmlformats.org/officeDocument/2006/math">
                    <m:oMathParaPr>
                      <m:jc m:val="centerGroup"/>
                    </m:oMathParaPr>
                    <m:oMath xmlns:m="http://schemas.openxmlformats.org/officeDocument/2006/math">
                      <m:r>
                        <a:rPr lang="en-GB" sz="2100" i="1">
                          <a:latin typeface="Cambria Math" panose="02040503050406030204" pitchFamily="18" charset="0"/>
                        </a:rPr>
                        <m:t>𝛼</m:t>
                      </m:r>
                      <m:r>
                        <a:rPr lang="en-GB" sz="2100" i="1">
                          <a:latin typeface="Cambria Math" panose="02040503050406030204" pitchFamily="18" charset="0"/>
                        </a:rPr>
                        <m:t>=</m:t>
                      </m:r>
                      <m:d>
                        <m:dPr>
                          <m:ctrlPr>
                            <a:rPr lang="en-GB" sz="2100" i="1">
                              <a:latin typeface="Cambria Math" panose="02040503050406030204" pitchFamily="18" charset="0"/>
                            </a:rPr>
                          </m:ctrlPr>
                        </m:dPr>
                        <m:e>
                          <m:r>
                            <a:rPr lang="en-GB" sz="2100" i="1">
                              <a:latin typeface="Cambria Math" panose="02040503050406030204" pitchFamily="18" charset="0"/>
                            </a:rPr>
                            <m:t>h𝑒𝑎𝑑</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𝑝𝑟𝑒</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𝑒𝑓𝑓</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𝑐𝑜𝑠𝑡</m:t>
                          </m:r>
                          <m:d>
                            <m:dPr>
                              <m:ctrlPr>
                                <a:rPr lang="en-GB" sz="2100" i="1">
                                  <a:latin typeface="Cambria Math" panose="02040503050406030204" pitchFamily="18" charset="0"/>
                                </a:rPr>
                              </m:ctrlPr>
                            </m:dPr>
                            <m:e>
                              <m:r>
                                <a:rPr lang="en-GB" sz="2100" i="1">
                                  <a:latin typeface="Cambria Math" panose="02040503050406030204" pitchFamily="18" charset="0"/>
                                </a:rPr>
                                <m:t>𝛼</m:t>
                              </m:r>
                            </m:e>
                          </m:d>
                        </m:e>
                      </m:d>
                    </m:oMath>
                  </m:oMathPara>
                </a14:m>
                <a:endParaRPr lang="en-GB" sz="1900" dirty="0"/>
              </a:p>
              <a:p>
                <a14:m>
                  <m:oMath xmlns:m="http://schemas.openxmlformats.org/officeDocument/2006/math">
                    <m:r>
                      <a:rPr lang="en-GB" i="1">
                        <a:latin typeface="Cambria Math" panose="02040503050406030204" pitchFamily="18" charset="0"/>
                      </a:rPr>
                      <m:t>h𝑒𝑎𝑑</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t>
                </a:r>
                <a:r>
                  <a:rPr lang="en-GB" dirty="0">
                    <a:solidFill>
                      <a:schemeClr val="accent1"/>
                    </a:solidFill>
                  </a:rPr>
                  <a:t>name</a:t>
                </a:r>
                <a:r>
                  <a:rPr lang="en-GB" dirty="0"/>
                  <a:t>, </a:t>
                </a:r>
                <a:r>
                  <a:rPr lang="en-GB" dirty="0">
                    <a:solidFill>
                      <a:schemeClr val="accent1"/>
                    </a:solidFill>
                  </a:rPr>
                  <a:t>parameters</a:t>
                </a:r>
              </a:p>
              <a:p>
                <a:pPr lvl="1"/>
                <a:r>
                  <a:rPr lang="en-GB" dirty="0">
                    <a:cs typeface="Times New Roman"/>
                  </a:rPr>
                  <a:t>Each parameter has a range </a:t>
                </a:r>
                <a14:m>
                  <m:oMath xmlns:m="http://schemas.openxmlformats.org/officeDocument/2006/math">
                    <m:r>
                      <a:rPr lang="en-GB" i="1" smtClean="0">
                        <a:latin typeface="Cambria Math" panose="02040503050406030204" pitchFamily="18" charset="0"/>
                      </a:rPr>
                      <m:t>⊆</m:t>
                    </m:r>
                    <m:r>
                      <a:rPr lang="en-GB" i="1">
                        <a:latin typeface="Cambria Math" panose="02040503050406030204" pitchFamily="18" charset="0"/>
                        <a:cs typeface="Times New Roman"/>
                      </a:rPr>
                      <m:t>𝐵</m:t>
                    </m:r>
                  </m:oMath>
                </a14:m>
                <a:endParaRPr lang="en-GB" dirty="0"/>
              </a:p>
              <a:p>
                <a14:m>
                  <m:oMath xmlns:m="http://schemas.openxmlformats.org/officeDocument/2006/math">
                    <m:r>
                      <a:rPr lang="en-GB" i="1">
                        <a:latin typeface="Cambria Math" panose="02040503050406030204" pitchFamily="18" charset="0"/>
                      </a:rPr>
                      <m:t>𝑝𝑟𝑒</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t>
                </a:r>
                <a:r>
                  <a:rPr lang="en-GB" dirty="0">
                    <a:solidFill>
                      <a:schemeClr val="accent1"/>
                    </a:solidFill>
                  </a:rPr>
                  <a:t>precondition</a:t>
                </a:r>
                <a:r>
                  <a:rPr lang="en-GB" dirty="0"/>
                  <a:t> literals</a:t>
                </a:r>
              </a:p>
              <a:p>
                <a:pPr lvl="1"/>
                <a14:m>
                  <m:oMath xmlns:m="http://schemas.openxmlformats.org/officeDocument/2006/math">
                    <m:r>
                      <a:rPr lang="en-GB" i="1" smtClean="0">
                        <a:latin typeface="Cambria Math" panose="02040503050406030204" pitchFamily="18" charset="0"/>
                      </a:rPr>
                      <m:t>𝑟𝑒𝑙</m:t>
                    </m:r>
                    <m:d>
                      <m:dPr>
                        <m:ctrlPr>
                          <a:rPr lang="en-GB" i="1" smtClean="0">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oMath>
                </a14:m>
                <a:endParaRPr lang="en-GB" i="1" dirty="0">
                  <a:latin typeface="Cambria Math" panose="02040503050406030204" pitchFamily="18" charset="0"/>
                </a:endParaRPr>
              </a:p>
              <a:p>
                <a:pPr lvl="1"/>
                <a14:m>
                  <m:oMath xmlns:m="http://schemas.openxmlformats.org/officeDocument/2006/math">
                    <m:r>
                      <a:rPr lang="en-GB" i="1">
                        <a:latin typeface="Cambria Math" panose="02040503050406030204" pitchFamily="18" charset="0"/>
                      </a:rPr>
                      <m:t>𝑣𝑎𝑟</m:t>
                    </m:r>
                    <m:r>
                      <a:rPr lang="en-GB" i="1">
                        <a:latin typeface="Cambria Math" panose="02040503050406030204" pitchFamily="18" charset="0"/>
                      </a:rPr>
                      <m:t>(</m:t>
                    </m:r>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r>
                      <a:rPr lang="en-GB" i="1">
                        <a:latin typeface="Cambria Math" panose="02040503050406030204" pitchFamily="18" charset="0"/>
                      </a:rPr>
                      <m:t>)=</m:t>
                    </m:r>
                    <m:r>
                      <a:rPr lang="en-GB" i="1">
                        <a:latin typeface="Cambria Math" panose="02040503050406030204" pitchFamily="18" charset="0"/>
                      </a:rPr>
                      <m:t>𝑡</m:t>
                    </m:r>
                    <m:r>
                      <a:rPr lang="en-GB" i="1" baseline="-25000">
                        <a:latin typeface="Cambria Math" panose="02040503050406030204" pitchFamily="18" charset="0"/>
                      </a:rPr>
                      <m:t>0</m:t>
                    </m:r>
                  </m:oMath>
                </a14:m>
                <a:endParaRPr lang="en-GB" dirty="0"/>
              </a:p>
              <a:p>
                <a:pPr lvl="1"/>
                <a14:m>
                  <m:oMath xmlns:m="http://schemas.openxmlformats.org/officeDocument/2006/math">
                    <m:r>
                      <a:rPr lang="en-GB" i="1" smtClean="0">
                        <a:latin typeface="Cambria Math" panose="02040503050406030204" pitchFamily="18" charset="0"/>
                      </a:rPr>
                      <m:t>¬</m:t>
                    </m:r>
                    <m:r>
                      <a:rPr lang="en-GB" i="1" baseline="-25000">
                        <a:latin typeface="Cambria Math" panose="02040503050406030204" pitchFamily="18" charset="0"/>
                      </a:rPr>
                      <m:t> </m:t>
                    </m:r>
                    <m:r>
                      <a:rPr lang="en-GB" i="1">
                        <a:latin typeface="Cambria Math" panose="02040503050406030204" pitchFamily="18" charset="0"/>
                      </a:rPr>
                      <m:t>𝑟𝑒𝑙</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oMath>
                </a14:m>
                <a:endParaRPr lang="en-GB" i="1" dirty="0">
                  <a:latin typeface="Cambria Math" panose="02040503050406030204" pitchFamily="18" charset="0"/>
                </a:endParaRPr>
              </a:p>
              <a:p>
                <a:pPr lvl="1"/>
                <a14:m>
                  <m:oMath xmlns:m="http://schemas.openxmlformats.org/officeDocument/2006/math">
                    <m:r>
                      <a:rPr lang="en-GB" i="1">
                        <a:latin typeface="Cambria Math" panose="02040503050406030204" pitchFamily="18" charset="0"/>
                      </a:rPr>
                      <m:t>¬</m:t>
                    </m:r>
                    <m:r>
                      <a:rPr lang="en-GB" i="1" baseline="-25000">
                        <a:latin typeface="Cambria Math" panose="02040503050406030204" pitchFamily="18" charset="0"/>
                      </a:rPr>
                      <m:t> </m:t>
                    </m:r>
                    <m:r>
                      <a:rPr lang="en-GB" i="1">
                        <a:latin typeface="Cambria Math" panose="02040503050406030204" pitchFamily="18" charset="0"/>
                      </a:rPr>
                      <m:t>𝑣𝑎𝑟</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en-GB" b="0" i="1" smtClean="0">
                        <a:latin typeface="Cambria Math" panose="02040503050406030204" pitchFamily="18" charset="0"/>
                      </a:rPr>
                      <m:t>=</m:t>
                    </m:r>
                    <m:r>
                      <a:rPr lang="en-GB" b="0" i="1" smtClean="0">
                        <a:latin typeface="Cambria Math" panose="02040503050406030204" pitchFamily="18" charset="0"/>
                      </a:rPr>
                      <m:t>𝑡</m:t>
                    </m:r>
                    <m:r>
                      <a:rPr lang="en-GB" i="1" baseline="-25000">
                        <a:latin typeface="Cambria Math" panose="02040503050406030204" pitchFamily="18" charset="0"/>
                      </a:rPr>
                      <m:t>0</m:t>
                    </m:r>
                  </m:oMath>
                </a14:m>
                <a:endParaRPr lang="en-GB" dirty="0"/>
              </a:p>
              <a:p>
                <a:pPr lvl="1"/>
                <a:r>
                  <a:rPr lang="en-GB" dirty="0"/>
                  <a:t>Each </a:t>
                </a:r>
                <a14:m>
                  <m:oMath xmlns:m="http://schemas.openxmlformats.org/officeDocument/2006/math">
                    <m:r>
                      <a:rPr lang="en-GB" i="1" smtClean="0">
                        <a:latin typeface="Cambria Math" panose="02040503050406030204" pitchFamily="18" charset="0"/>
                      </a:rPr>
                      <m:t>𝑡</m:t>
                    </m:r>
                    <m:r>
                      <a:rPr lang="en-GB" i="1" baseline="-25000">
                        <a:latin typeface="Cambria Math" panose="02040503050406030204" pitchFamily="18" charset="0"/>
                      </a:rPr>
                      <m:t>𝑖</m:t>
                    </m:r>
                  </m:oMath>
                </a14:m>
                <a:r>
                  <a:rPr lang="en-GB" dirty="0"/>
                  <a:t> is a parameter or an element of </a:t>
                </a:r>
                <a14:m>
                  <m:oMath xmlns:m="http://schemas.openxmlformats.org/officeDocument/2006/math">
                    <m:r>
                      <a:rPr lang="en-GB" i="1">
                        <a:latin typeface="Cambria Math" panose="02040503050406030204" pitchFamily="18" charset="0"/>
                      </a:rPr>
                      <m:t>𝐵</m:t>
                    </m:r>
                  </m:oMath>
                </a14:m>
                <a:endParaRPr lang="en-GB" baseline="-25000" dirty="0"/>
              </a:p>
              <a:p>
                <a14:m>
                  <m:oMath xmlns:m="http://schemas.openxmlformats.org/officeDocument/2006/math">
                    <m:r>
                      <a:rPr lang="en-GB" i="1">
                        <a:latin typeface="Cambria Math" panose="02040503050406030204" pitchFamily="18" charset="0"/>
                      </a:rPr>
                      <m:t>𝑒𝑓𝑓</m:t>
                    </m:r>
                    <m:r>
                      <a:rPr lang="en-GB" i="1">
                        <a:latin typeface="Cambria Math" panose="02040503050406030204" pitchFamily="18" charset="0"/>
                      </a:rPr>
                      <m:t>(</m:t>
                    </m:r>
                    <m:r>
                      <a:rPr lang="en-GB" i="1">
                        <a:latin typeface="Cambria Math" panose="02040503050406030204" pitchFamily="18" charset="0"/>
                      </a:rPr>
                      <m:t>𝛼</m:t>
                    </m:r>
                    <m:r>
                      <a:rPr lang="en-GB" i="1">
                        <a:latin typeface="Cambria Math" panose="02040503050406030204" pitchFamily="18" charset="0"/>
                      </a:rPr>
                      <m:t>)</m:t>
                    </m:r>
                  </m:oMath>
                </a14:m>
                <a:r>
                  <a:rPr lang="en-GB" dirty="0"/>
                  <a:t>: </a:t>
                </a:r>
                <a:r>
                  <a:rPr lang="en-GB" dirty="0">
                    <a:solidFill>
                      <a:schemeClr val="accent1"/>
                    </a:solidFill>
                  </a:rPr>
                  <a:t>effect</a:t>
                </a:r>
                <a:r>
                  <a:rPr lang="en-GB" dirty="0"/>
                  <a:t> literals</a:t>
                </a:r>
              </a:p>
              <a:p>
                <a:pPr lvl="1"/>
                <a14:m>
                  <m:oMath xmlns:m="http://schemas.openxmlformats.org/officeDocument/2006/math">
                    <m:r>
                      <a:rPr lang="en-GB" i="1" smtClean="0">
                        <a:latin typeface="Cambria Math" panose="02040503050406030204" pitchFamily="18" charset="0"/>
                      </a:rPr>
                      <m:t>𝑣𝑎𝑟</m:t>
                    </m:r>
                    <m:d>
                      <m:dPr>
                        <m:ctrlPr>
                          <a:rPr lang="en-GB" i="1" smtClean="0">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en-GB" i="1">
                        <a:latin typeface="Cambria Math" panose="02040503050406030204" pitchFamily="18" charset="0"/>
                      </a:rPr>
                      <m:t>← </m:t>
                    </m:r>
                    <m:r>
                      <a:rPr lang="en-GB" i="1">
                        <a:latin typeface="Cambria Math" panose="02040503050406030204" pitchFamily="18" charset="0"/>
                      </a:rPr>
                      <m:t>𝑡</m:t>
                    </m:r>
                    <m:r>
                      <a:rPr lang="en-GB" i="1" baseline="-25000">
                        <a:latin typeface="Cambria Math" panose="02040503050406030204" pitchFamily="18" charset="0"/>
                      </a:rPr>
                      <m:t>0</m:t>
                    </m:r>
                  </m:oMath>
                </a14:m>
                <a:endParaRPr lang="en-GB" baseline="-25000" dirty="0"/>
              </a:p>
              <a:p>
                <a14:m>
                  <m:oMath xmlns:m="http://schemas.openxmlformats.org/officeDocument/2006/math">
                    <m:r>
                      <a:rPr lang="en-GB" i="1">
                        <a:latin typeface="Cambria Math" panose="02040503050406030204" pitchFamily="18" charset="0"/>
                      </a:rPr>
                      <m:t>𝑐𝑜𝑠𝑡</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 number</a:t>
                </a:r>
              </a:p>
              <a:p>
                <a:pPr lvl="1"/>
                <a:r>
                  <a:rPr lang="en-GB" dirty="0"/>
                  <a:t>Optional, default = 1</a:t>
                </a:r>
              </a:p>
            </p:txBody>
          </p:sp>
        </mc:Choice>
        <mc:Fallback xmlns="">
          <p:sp>
            <p:nvSpPr>
              <p:cNvPr id="6" name="Content Placeholder 5">
                <a:extLst>
                  <a:ext uri="{FF2B5EF4-FFF2-40B4-BE49-F238E27FC236}">
                    <a16:creationId xmlns:a16="http://schemas.microsoft.com/office/drawing/2014/main" id="{C94BB520-F6A5-F14C-86E0-4F31BB35919D}"/>
                  </a:ext>
                </a:extLst>
              </p:cNvPr>
              <p:cNvSpPr>
                <a:spLocks noGrp="1" noRot="1" noChangeAspect="1" noMove="1" noResize="1" noEditPoints="1" noAdjustHandles="1" noChangeArrowheads="1" noChangeShapeType="1" noTextEdit="1"/>
              </p:cNvSpPr>
              <p:nvPr>
                <p:ph sz="half" idx="1"/>
              </p:nvPr>
            </p:nvSpPr>
            <p:spPr>
              <a:blipFill>
                <a:blip r:embed="rId3"/>
                <a:stretch>
                  <a:fillRect l="-3096" t="-3022" r="-9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3E2D8E5-B046-FD45-9C58-F42AA9EDA465}"/>
                  </a:ext>
                </a:extLst>
              </p:cNvPr>
              <p:cNvSpPr>
                <a:spLocks noGrp="1"/>
              </p:cNvSpPr>
              <p:nvPr>
                <p:ph sz="half" idx="2"/>
              </p:nvPr>
            </p:nvSpPr>
            <p:spPr>
              <a:xfrm>
                <a:off x="4693381" y="1869260"/>
                <a:ext cx="4365559" cy="4307703"/>
              </a:xfrm>
            </p:spPr>
            <p:txBody>
              <a:bodyPr>
                <a:normAutofit fontScale="85000" lnSpcReduction="10000"/>
              </a:bodyPr>
              <a:lstStyle/>
              <a:p>
                <a:r>
                  <a:rPr lang="en-GB" dirty="0"/>
                  <a:t>Example</a:t>
                </a:r>
              </a:p>
              <a:p>
                <a:pPr lvl="1"/>
                <a:r>
                  <a:rPr lang="en-GB" dirty="0"/>
                  <a:t>head: </a:t>
                </a:r>
                <a14:m>
                  <m:oMath xmlns:m="http://schemas.openxmlformats.org/officeDocument/2006/math">
                    <m:r>
                      <a:rPr lang="en-US" i="1" dirty="0" smtClean="0">
                        <a:latin typeface="Cambria Math" panose="02040503050406030204" pitchFamily="18" charset="0"/>
                      </a:rPr>
                      <m:t>𝑚𝑜𝑣𝑒</m:t>
                    </m:r>
                    <m:d>
                      <m:dPr>
                        <m:ctrlPr>
                          <a:rPr lang="en-US" i="1" dirty="0" smtClean="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smtClean="0">
                        <a:latin typeface="Cambria Math" panose="02040503050406030204" pitchFamily="18" charset="0"/>
                      </a:rPr>
                      <m:t>𝑙𝑜𝑐</m:t>
                    </m:r>
                    <m:d>
                      <m:dPr>
                        <m:ctrlPr>
                          <a:rPr lang="en-US" i="1" dirty="0" smtClean="0">
                            <a:latin typeface="Cambria Math" panose="02040503050406030204" pitchFamily="18" charset="0"/>
                          </a:rPr>
                        </m:ctrlPr>
                      </m:dPr>
                      <m:e>
                        <m:r>
                          <a:rPr lang="en-US" i="1" dirty="0">
                            <a:latin typeface="Cambria Math" panose="02040503050406030204" pitchFamily="18" charset="0"/>
                            <a:cs typeface="Times New Roman"/>
                          </a:rPr>
                          <m:t>𝑟</m:t>
                        </m:r>
                      </m:e>
                    </m:d>
                    <m:r>
                      <a:rPr lang="de-DE" b="0" i="1" dirty="0" smtClean="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smtClean="0">
                        <a:latin typeface="Cambria Math" panose="02040503050406030204" pitchFamily="18" charset="0"/>
                      </a:rPr>
                      <m:t>𝑙𝑜𝑐</m:t>
                    </m:r>
                    <m:d>
                      <m:dPr>
                        <m:ctrlPr>
                          <a:rPr lang="en-US" i="1" dirty="0" smtClean="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smtClean="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ea typeface="Cambria Math" panose="02040503050406030204" pitchFamily="18" charset="0"/>
                    <a:cs typeface="Times New Roman"/>
                  </a:rPr>
                  <a:t>Ranges</a:t>
                </a: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smtClean="0">
                            <a:latin typeface="Cambria Math" panose="02040503050406030204" pitchFamily="18" charset="0"/>
                            <a:ea typeface="Cambria Math" panose="02040503050406030204" pitchFamily="18" charset="0"/>
                            <a:cs typeface="Times New Roman"/>
                          </a:rPr>
                        </m:ctrlPr>
                      </m:dPr>
                      <m:e>
                        <m:r>
                          <a:rPr lang="en-US" i="1" dirty="0" smtClean="0">
                            <a:latin typeface="Cambria Math" panose="02040503050406030204" pitchFamily="18" charset="0"/>
                          </a:rPr>
                          <m:t>𝑟</m:t>
                        </m:r>
                      </m:e>
                    </m:d>
                    <m:r>
                      <a:rPr lang="en-US" i="1" dirty="0" smtClean="0">
                        <a:latin typeface="Cambria Math" panose="02040503050406030204" pitchFamily="18" charset="0"/>
                      </a:rPr>
                      <m:t>= </m:t>
                    </m:r>
                    <m:r>
                      <a:rPr lang="en-US" i="1" dirty="0" smtClean="0">
                        <a:latin typeface="Cambria Math" panose="02040503050406030204" pitchFamily="18" charset="0"/>
                      </a:rPr>
                      <m:t>𝑅𝑜𝑏𝑜𝑡𝑠</m:t>
                    </m:r>
                    <m:r>
                      <a:rPr lang="en-US" i="1" dirty="0" smtClean="0">
                        <a:latin typeface="Cambria Math" panose="02040503050406030204" pitchFamily="18" charset="0"/>
                      </a:rPr>
                      <m:t> = </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r>
                          <a:rPr lang="en-US" i="1" dirty="0" smtClean="0">
                            <a:latin typeface="Cambria Math" panose="02040503050406030204" pitchFamily="18" charset="0"/>
                          </a:rPr>
                          <m:t>𝑟</m:t>
                        </m:r>
                        <m:r>
                          <a:rPr lang="en-US" i="1" dirty="0" smtClean="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cs typeface="Times New Roman"/>
                      </a:rPr>
                      <m:t>ℛ</m:t>
                    </m:r>
                    <m:d>
                      <m:dPr>
                        <m:ctrlPr>
                          <a:rPr lang="en-US" i="1" dirty="0" smtClean="0">
                            <a:solidFill>
                              <a:schemeClr val="tx1"/>
                            </a:solidFill>
                            <a:latin typeface="Cambria Math" panose="02040503050406030204" pitchFamily="18" charset="0"/>
                            <a:ea typeface="Cambria Math" panose="02040503050406030204" pitchFamily="18" charset="0"/>
                            <a:cs typeface="Times New Roman"/>
                          </a:rPr>
                        </m:ctrlPr>
                      </m:dPr>
                      <m:e>
                        <m:r>
                          <a:rPr lang="en-US" i="1" dirty="0">
                            <a:solidFill>
                              <a:schemeClr val="tx1"/>
                            </a:solidFill>
                            <a:latin typeface="Cambria Math" panose="02040503050406030204" pitchFamily="18" charset="0"/>
                          </a:rPr>
                          <m:t>𝑙</m:t>
                        </m:r>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cs typeface="Times New Roman"/>
                      </a:rPr>
                      <m:t>ℛ</m:t>
                    </m:r>
                    <m:d>
                      <m:dPr>
                        <m:ctrlPr>
                          <a:rPr lang="en-US" i="1" dirty="0">
                            <a:solidFill>
                              <a:schemeClr val="tx1"/>
                            </a:solidFill>
                            <a:latin typeface="Cambria Math" panose="02040503050406030204" pitchFamily="18" charset="0"/>
                            <a:ea typeface="Cambria Math" panose="02040503050406030204" pitchFamily="18" charset="0"/>
                            <a:cs typeface="Times New Roman"/>
                          </a:rPr>
                        </m:ctrlPr>
                      </m:dPr>
                      <m:e>
                        <m:r>
                          <a:rPr lang="en-US" i="1" dirty="0">
                            <a:solidFill>
                              <a:schemeClr val="tx1"/>
                            </a:solidFill>
                            <a:latin typeface="Cambria Math" panose="02040503050406030204" pitchFamily="18" charset="0"/>
                          </a:rPr>
                          <m:t>𝑚</m:t>
                        </m:r>
                      </m:e>
                    </m:d>
                    <m:r>
                      <a:rPr lang="en-US" i="1" dirty="0">
                        <a:solidFill>
                          <a:schemeClr val="tx1"/>
                        </a:solidFill>
                        <a:latin typeface="Cambria Math" panose="02040503050406030204" pitchFamily="18" charset="0"/>
                      </a:rPr>
                      <m:t>= </m:t>
                    </m:r>
                    <m:r>
                      <a:rPr lang="en-US" i="1" dirty="0" err="1">
                        <a:solidFill>
                          <a:schemeClr val="tx1"/>
                        </a:solidFill>
                        <a:latin typeface="Cambria Math" panose="02040503050406030204" pitchFamily="18" charset="0"/>
                      </a:rPr>
                      <m:t>𝐿𝑜𝑐𝑠</m:t>
                    </m:r>
                    <m:r>
                      <a:rPr lang="en-US" i="1" dirty="0">
                        <a:solidFill>
                          <a:schemeClr val="tx1"/>
                        </a:solidFill>
                        <a:latin typeface="Cambria Math" panose="02040503050406030204" pitchFamily="18" charset="0"/>
                      </a:rPr>
                      <m:t> = </m:t>
                    </m:r>
                    <m:d>
                      <m:dPr>
                        <m:begChr m:val="{"/>
                        <m:endChr m:val="}"/>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e>
                    </m:d>
                  </m:oMath>
                </a14:m>
                <a:endParaRPr lang="de-DE" i="1" dirty="0">
                  <a:solidFill>
                    <a:schemeClr val="tx1"/>
                  </a:solidFill>
                  <a:latin typeface="Cambria Math" panose="02040503050406030204" pitchFamily="18" charset="0"/>
                </a:endParaRPr>
              </a:p>
              <a:p>
                <a:pPr lvl="2"/>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cs typeface="Times New Roman"/>
                      </a:rPr>
                      <m:t>ℛ</m:t>
                    </m:r>
                    <m:r>
                      <a:rPr lang="en-US" i="1" dirty="0" smtClean="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 = </m:t>
                    </m:r>
                    <m:r>
                      <a:rPr lang="en-US" i="1" dirty="0">
                        <a:solidFill>
                          <a:schemeClr val="tx1"/>
                        </a:solidFill>
                        <a:latin typeface="Cambria Math" panose="02040503050406030204" pitchFamily="18" charset="0"/>
                      </a:rPr>
                      <m:t>𝐶𝑜𝑛𝑡𝑎𝑖𝑛𝑒𝑟𝑠</m:t>
                    </m:r>
                    <m:r>
                      <a:rPr lang="en-US" i="1" dirty="0">
                        <a:solidFill>
                          <a:schemeClr val="tx1"/>
                        </a:solidFill>
                        <a:latin typeface="Cambria Math" panose="02040503050406030204" pitchFamily="18" charset="0"/>
                      </a:rPr>
                      <m:t> = {</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m:t>
                    </m:r>
                  </m:oMath>
                </a14:m>
                <a:endParaRPr lang="en-GB" dirty="0">
                  <a:solidFill>
                    <a:schemeClr val="tx1"/>
                  </a:solidFill>
                </a:endParaRPr>
              </a:p>
            </p:txBody>
          </p:sp>
        </mc:Choice>
        <mc:Fallback xmlns="">
          <p:sp>
            <p:nvSpPr>
              <p:cNvPr id="7" name="Content Placeholder 6">
                <a:extLst>
                  <a:ext uri="{FF2B5EF4-FFF2-40B4-BE49-F238E27FC236}">
                    <a16:creationId xmlns:a16="http://schemas.microsoft.com/office/drawing/2014/main" id="{C3E2D8E5-B046-FD45-9C58-F42AA9EDA465}"/>
                  </a:ext>
                </a:extLst>
              </p:cNvPr>
              <p:cNvSpPr>
                <a:spLocks noGrp="1" noRot="1" noChangeAspect="1" noMove="1" noResize="1" noEditPoints="1" noAdjustHandles="1" noChangeArrowheads="1" noChangeShapeType="1" noTextEdit="1"/>
              </p:cNvSpPr>
              <p:nvPr>
                <p:ph sz="half" idx="2"/>
              </p:nvPr>
            </p:nvSpPr>
            <p:spPr>
              <a:xfrm>
                <a:off x="4693381" y="1869260"/>
                <a:ext cx="4365559" cy="4307703"/>
              </a:xfrm>
              <a:blipFill>
                <a:blip r:embed="rId4"/>
                <a:stretch>
                  <a:fillRect l="-3198" t="-323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D9093E1-4EF5-B545-98CA-2E964CAEF1B1}"/>
              </a:ext>
            </a:extLst>
          </p:cNvPr>
          <p:cNvSpPr>
            <a:spLocks noGrp="1"/>
          </p:cNvSpPr>
          <p:nvPr>
            <p:ph type="sldNum" sz="quarter" idx="12"/>
          </p:nvPr>
        </p:nvSpPr>
        <p:spPr/>
        <p:txBody>
          <a:bodyPr/>
          <a:lstStyle/>
          <a:p>
            <a:fld id="{67C9959E-8E6B-B04C-9955-EA096F41CA7A}" type="slidenum">
              <a:rPr lang="en-GB" smtClean="0"/>
              <a:t>16</a:t>
            </a:fld>
            <a:endParaRPr lang="en-GB"/>
          </a:p>
        </p:txBody>
      </p:sp>
      <p:grpSp>
        <p:nvGrpSpPr>
          <p:cNvPr id="154" name="Group 153">
            <a:extLst>
              <a:ext uri="{FF2B5EF4-FFF2-40B4-BE49-F238E27FC236}">
                <a16:creationId xmlns:a16="http://schemas.microsoft.com/office/drawing/2014/main" id="{1CA28B2F-7C42-6E4C-A064-3BCEE705D728}"/>
              </a:ext>
            </a:extLst>
          </p:cNvPr>
          <p:cNvGrpSpPr/>
          <p:nvPr/>
        </p:nvGrpSpPr>
        <p:grpSpPr>
          <a:xfrm>
            <a:off x="4762611" y="4689876"/>
            <a:ext cx="4021389" cy="1354874"/>
            <a:chOff x="4198596" y="2859146"/>
            <a:chExt cx="4021389" cy="1354874"/>
          </a:xfrm>
        </p:grpSpPr>
        <p:sp>
          <p:nvSpPr>
            <p:cNvPr id="155" name="Rectangle 891">
              <a:extLst>
                <a:ext uri="{FF2B5EF4-FFF2-40B4-BE49-F238E27FC236}">
                  <a16:creationId xmlns:a16="http://schemas.microsoft.com/office/drawing/2014/main" id="{5E865DB4-E660-D345-A066-FC6418D29D7A}"/>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6" name="Rectangle 891">
              <a:extLst>
                <a:ext uri="{FF2B5EF4-FFF2-40B4-BE49-F238E27FC236}">
                  <a16:creationId xmlns:a16="http://schemas.microsoft.com/office/drawing/2014/main" id="{E56E7A5F-6E8D-A845-B835-C37A060E8140}"/>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7" name="Group 156">
              <a:extLst>
                <a:ext uri="{FF2B5EF4-FFF2-40B4-BE49-F238E27FC236}">
                  <a16:creationId xmlns:a16="http://schemas.microsoft.com/office/drawing/2014/main" id="{CC85223B-2DE8-B14B-BE20-BBE08F63E30F}"/>
                </a:ext>
              </a:extLst>
            </p:cNvPr>
            <p:cNvGrpSpPr/>
            <p:nvPr/>
          </p:nvGrpSpPr>
          <p:grpSpPr>
            <a:xfrm>
              <a:off x="4728546" y="2859146"/>
              <a:ext cx="1748270" cy="801164"/>
              <a:chOff x="1152149" y="2292224"/>
              <a:chExt cx="2428155" cy="1112728"/>
            </a:xfrm>
          </p:grpSpPr>
          <p:sp>
            <p:nvSpPr>
              <p:cNvPr id="222" name="Line 853">
                <a:extLst>
                  <a:ext uri="{FF2B5EF4-FFF2-40B4-BE49-F238E27FC236}">
                    <a16:creationId xmlns:a16="http://schemas.microsoft.com/office/drawing/2014/main" id="{29F3BE25-3091-D040-A5AF-8BB4B7BA324D}"/>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23" name="Straight Connector 222">
                <a:extLst>
                  <a:ext uri="{FF2B5EF4-FFF2-40B4-BE49-F238E27FC236}">
                    <a16:creationId xmlns:a16="http://schemas.microsoft.com/office/drawing/2014/main" id="{3E65E63E-503E-794D-A897-CBDC8AE6434C}"/>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4" name="Freeform 860">
                <a:extLst>
                  <a:ext uri="{FF2B5EF4-FFF2-40B4-BE49-F238E27FC236}">
                    <a16:creationId xmlns:a16="http://schemas.microsoft.com/office/drawing/2014/main" id="{80CE174A-D629-A445-8D60-08FCF6A17A8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5" name="Freeform 860">
                <a:extLst>
                  <a:ext uri="{FF2B5EF4-FFF2-40B4-BE49-F238E27FC236}">
                    <a16:creationId xmlns:a16="http://schemas.microsoft.com/office/drawing/2014/main" id="{17222638-67A0-1A49-98F4-37F8E92EA6E8}"/>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8" name="Straight Connector 157">
              <a:extLst>
                <a:ext uri="{FF2B5EF4-FFF2-40B4-BE49-F238E27FC236}">
                  <a16:creationId xmlns:a16="http://schemas.microsoft.com/office/drawing/2014/main" id="{AE1A7D98-8CB0-9842-B846-E7F055DE8008}"/>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9" name="Freeform 860">
              <a:extLst>
                <a:ext uri="{FF2B5EF4-FFF2-40B4-BE49-F238E27FC236}">
                  <a16:creationId xmlns:a16="http://schemas.microsoft.com/office/drawing/2014/main" id="{0B5680E1-6942-3E4E-9C8F-ED5F357DA9C2}"/>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0" name="Freeform 860">
              <a:extLst>
                <a:ext uri="{FF2B5EF4-FFF2-40B4-BE49-F238E27FC236}">
                  <a16:creationId xmlns:a16="http://schemas.microsoft.com/office/drawing/2014/main" id="{1A0ACD5D-182C-1544-BF71-D3DD5DC46115}"/>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1" name="Line 853">
              <a:extLst>
                <a:ext uri="{FF2B5EF4-FFF2-40B4-BE49-F238E27FC236}">
                  <a16:creationId xmlns:a16="http://schemas.microsoft.com/office/drawing/2014/main" id="{C3798C4F-67A9-7945-9B58-D3A17AFFCC57}"/>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62" name="Line 853">
              <a:extLst>
                <a:ext uri="{FF2B5EF4-FFF2-40B4-BE49-F238E27FC236}">
                  <a16:creationId xmlns:a16="http://schemas.microsoft.com/office/drawing/2014/main" id="{2339B9EF-DE0C-894D-BC90-6A51866EECFF}"/>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63" name="Line 853">
              <a:extLst>
                <a:ext uri="{FF2B5EF4-FFF2-40B4-BE49-F238E27FC236}">
                  <a16:creationId xmlns:a16="http://schemas.microsoft.com/office/drawing/2014/main" id="{6B0F50E0-84BB-8E4D-B204-C88AE7E2B919}"/>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64" name="Group 163">
              <a:extLst>
                <a:ext uri="{FF2B5EF4-FFF2-40B4-BE49-F238E27FC236}">
                  <a16:creationId xmlns:a16="http://schemas.microsoft.com/office/drawing/2014/main" id="{F2D9A12D-E5F1-A249-87A8-A569C76E2E7A}"/>
                </a:ext>
              </a:extLst>
            </p:cNvPr>
            <p:cNvGrpSpPr/>
            <p:nvPr/>
          </p:nvGrpSpPr>
          <p:grpSpPr>
            <a:xfrm>
              <a:off x="4851800" y="2923197"/>
              <a:ext cx="1203321" cy="1021208"/>
              <a:chOff x="3906167" y="3324390"/>
              <a:chExt cx="1671281" cy="1418344"/>
            </a:xfrm>
            <a:solidFill>
              <a:srgbClr val="93D2FE"/>
            </a:solidFill>
          </p:grpSpPr>
          <p:sp>
            <p:nvSpPr>
              <p:cNvPr id="198" name="Oval 859">
                <a:extLst>
                  <a:ext uri="{FF2B5EF4-FFF2-40B4-BE49-F238E27FC236}">
                    <a16:creationId xmlns:a16="http://schemas.microsoft.com/office/drawing/2014/main" id="{C7D232D5-E362-E842-A189-AFEF6465C2BA}"/>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9" name="Oval 861">
                <a:extLst>
                  <a:ext uri="{FF2B5EF4-FFF2-40B4-BE49-F238E27FC236}">
                    <a16:creationId xmlns:a16="http://schemas.microsoft.com/office/drawing/2014/main" id="{13A12050-0F37-9846-A564-008B087F5B4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0" name="Oval 862">
                <a:extLst>
                  <a:ext uri="{FF2B5EF4-FFF2-40B4-BE49-F238E27FC236}">
                    <a16:creationId xmlns:a16="http://schemas.microsoft.com/office/drawing/2014/main" id="{B761D178-B4D1-DA42-AFA2-FF657F356B9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1" name="Oval 863">
                <a:extLst>
                  <a:ext uri="{FF2B5EF4-FFF2-40B4-BE49-F238E27FC236}">
                    <a16:creationId xmlns:a16="http://schemas.microsoft.com/office/drawing/2014/main" id="{DF65B0BA-F120-5040-AC59-4FF650DB130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2" name="Oval 863">
                <a:extLst>
                  <a:ext uri="{FF2B5EF4-FFF2-40B4-BE49-F238E27FC236}">
                    <a16:creationId xmlns:a16="http://schemas.microsoft.com/office/drawing/2014/main" id="{080D91FF-4484-B84C-AA8F-D31F194712C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3" name="Group 202">
                <a:extLst>
                  <a:ext uri="{FF2B5EF4-FFF2-40B4-BE49-F238E27FC236}">
                    <a16:creationId xmlns:a16="http://schemas.microsoft.com/office/drawing/2014/main" id="{01F60032-B4D3-E445-B7AE-7A3B3C0A9312}"/>
                  </a:ext>
                </a:extLst>
              </p:cNvPr>
              <p:cNvGrpSpPr/>
              <p:nvPr/>
            </p:nvGrpSpPr>
            <p:grpSpPr>
              <a:xfrm>
                <a:off x="3906167" y="4047050"/>
                <a:ext cx="1671281" cy="539042"/>
                <a:chOff x="1320274" y="4580303"/>
                <a:chExt cx="1671281" cy="467246"/>
              </a:xfrm>
              <a:grpFill/>
            </p:grpSpPr>
            <p:sp>
              <p:nvSpPr>
                <p:cNvPr id="218" name="Freeform 860">
                  <a:extLst>
                    <a:ext uri="{FF2B5EF4-FFF2-40B4-BE49-F238E27FC236}">
                      <a16:creationId xmlns:a16="http://schemas.microsoft.com/office/drawing/2014/main" id="{5F269723-3DD3-004B-884C-244391A02DF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9" name="Rectangle 864">
                  <a:extLst>
                    <a:ext uri="{FF2B5EF4-FFF2-40B4-BE49-F238E27FC236}">
                      <a16:creationId xmlns:a16="http://schemas.microsoft.com/office/drawing/2014/main" id="{B0249BC5-A089-7C45-9033-2D09B02045E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20" name="Freeform 865">
                  <a:extLst>
                    <a:ext uri="{FF2B5EF4-FFF2-40B4-BE49-F238E27FC236}">
                      <a16:creationId xmlns:a16="http://schemas.microsoft.com/office/drawing/2014/main" id="{4993DDC0-A998-AC4B-A63E-5298FF971D2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1" name="Freeform 866">
                  <a:extLst>
                    <a:ext uri="{FF2B5EF4-FFF2-40B4-BE49-F238E27FC236}">
                      <a16:creationId xmlns:a16="http://schemas.microsoft.com/office/drawing/2014/main" id="{059E814C-13DA-D54B-AAC4-CC2896956A9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04" name="Group 203">
                <a:extLst>
                  <a:ext uri="{FF2B5EF4-FFF2-40B4-BE49-F238E27FC236}">
                    <a16:creationId xmlns:a16="http://schemas.microsoft.com/office/drawing/2014/main" id="{C325D0D5-889F-6740-BCC5-F0C2D6EBBAD7}"/>
                  </a:ext>
                </a:extLst>
              </p:cNvPr>
              <p:cNvGrpSpPr/>
              <p:nvPr/>
            </p:nvGrpSpPr>
            <p:grpSpPr>
              <a:xfrm>
                <a:off x="4596370" y="3324390"/>
                <a:ext cx="552654" cy="1188720"/>
                <a:chOff x="1823226" y="3235632"/>
                <a:chExt cx="552654" cy="1188720"/>
              </a:xfrm>
              <a:grpFill/>
            </p:grpSpPr>
            <p:sp>
              <p:nvSpPr>
                <p:cNvPr id="205" name="Oval 878">
                  <a:extLst>
                    <a:ext uri="{FF2B5EF4-FFF2-40B4-BE49-F238E27FC236}">
                      <a16:creationId xmlns:a16="http://schemas.microsoft.com/office/drawing/2014/main" id="{8D4F0C80-A87F-2342-B69D-22C68DE28D2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6" name="Rectangle 880">
                  <a:extLst>
                    <a:ext uri="{FF2B5EF4-FFF2-40B4-BE49-F238E27FC236}">
                      <a16:creationId xmlns:a16="http://schemas.microsoft.com/office/drawing/2014/main" id="{7930FA76-7DC8-EF4C-9DCE-8FF3CCBF73E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07" name="Oval 878">
                  <a:extLst>
                    <a:ext uri="{FF2B5EF4-FFF2-40B4-BE49-F238E27FC236}">
                      <a16:creationId xmlns:a16="http://schemas.microsoft.com/office/drawing/2014/main" id="{C11FE94C-B27E-AC4C-8497-D828201394A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8" name="Line 881">
                  <a:extLst>
                    <a:ext uri="{FF2B5EF4-FFF2-40B4-BE49-F238E27FC236}">
                      <a16:creationId xmlns:a16="http://schemas.microsoft.com/office/drawing/2014/main" id="{771C4E5A-FFBD-D840-B735-E14A71DC65C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09" name="Line 882">
                  <a:extLst>
                    <a:ext uri="{FF2B5EF4-FFF2-40B4-BE49-F238E27FC236}">
                      <a16:creationId xmlns:a16="http://schemas.microsoft.com/office/drawing/2014/main" id="{E8E2870A-9081-104D-AB1C-17F57A7B1A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0" name="Rectangle 880">
                  <a:extLst>
                    <a:ext uri="{FF2B5EF4-FFF2-40B4-BE49-F238E27FC236}">
                      <a16:creationId xmlns:a16="http://schemas.microsoft.com/office/drawing/2014/main" id="{6DFE4F4C-1153-324B-A81E-2C7852EE50C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1" name="Oval 878">
                  <a:extLst>
                    <a:ext uri="{FF2B5EF4-FFF2-40B4-BE49-F238E27FC236}">
                      <a16:creationId xmlns:a16="http://schemas.microsoft.com/office/drawing/2014/main" id="{CF601894-BF4D-4E41-B934-50E0D6C8931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Line 882">
                  <a:extLst>
                    <a:ext uri="{FF2B5EF4-FFF2-40B4-BE49-F238E27FC236}">
                      <a16:creationId xmlns:a16="http://schemas.microsoft.com/office/drawing/2014/main" id="{38F94167-6E8B-DD4A-A613-E919632B8DB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3" name="Line 882">
                  <a:extLst>
                    <a:ext uri="{FF2B5EF4-FFF2-40B4-BE49-F238E27FC236}">
                      <a16:creationId xmlns:a16="http://schemas.microsoft.com/office/drawing/2014/main" id="{961A3B31-29C7-AE4B-A860-DF2CA3188EE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4" name="Line 884">
                  <a:extLst>
                    <a:ext uri="{FF2B5EF4-FFF2-40B4-BE49-F238E27FC236}">
                      <a16:creationId xmlns:a16="http://schemas.microsoft.com/office/drawing/2014/main" id="{3BF67067-9C3B-B446-AB9D-365CCA2CEE2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15" name="Oval 885">
                  <a:extLst>
                    <a:ext uri="{FF2B5EF4-FFF2-40B4-BE49-F238E27FC236}">
                      <a16:creationId xmlns:a16="http://schemas.microsoft.com/office/drawing/2014/main" id="{685E5E3B-BA0B-1545-973C-C6BB7F4E933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6" name="Line 881">
                  <a:extLst>
                    <a:ext uri="{FF2B5EF4-FFF2-40B4-BE49-F238E27FC236}">
                      <a16:creationId xmlns:a16="http://schemas.microsoft.com/office/drawing/2014/main" id="{8413AEB0-7D5C-9948-90F5-622F0CAF800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7" name="Line 882">
                  <a:extLst>
                    <a:ext uri="{FF2B5EF4-FFF2-40B4-BE49-F238E27FC236}">
                      <a16:creationId xmlns:a16="http://schemas.microsoft.com/office/drawing/2014/main" id="{795F8981-D3DF-8547-81AF-23F7842E99A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5" name="Group 164">
              <a:extLst>
                <a:ext uri="{FF2B5EF4-FFF2-40B4-BE49-F238E27FC236}">
                  <a16:creationId xmlns:a16="http://schemas.microsoft.com/office/drawing/2014/main" id="{0325534F-82FE-144B-993F-57EB71231C19}"/>
                </a:ext>
              </a:extLst>
            </p:cNvPr>
            <p:cNvGrpSpPr/>
            <p:nvPr/>
          </p:nvGrpSpPr>
          <p:grpSpPr>
            <a:xfrm>
              <a:off x="4272198" y="3826579"/>
              <a:ext cx="538242" cy="343668"/>
              <a:chOff x="1012668" y="989071"/>
              <a:chExt cx="747559" cy="477316"/>
            </a:xfrm>
          </p:grpSpPr>
          <p:sp>
            <p:nvSpPr>
              <p:cNvPr id="195" name="Line 853">
                <a:extLst>
                  <a:ext uri="{FF2B5EF4-FFF2-40B4-BE49-F238E27FC236}">
                    <a16:creationId xmlns:a16="http://schemas.microsoft.com/office/drawing/2014/main" id="{0B1930B1-9495-1F41-9E77-9F0B19293F0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96" name="Rectangle 873">
                <a:extLst>
                  <a:ext uri="{FF2B5EF4-FFF2-40B4-BE49-F238E27FC236}">
                    <a16:creationId xmlns:a16="http://schemas.microsoft.com/office/drawing/2014/main" id="{0C5DBE58-A869-B140-9F00-0F8D83FC45E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97" name="Freeform 875">
                <a:extLst>
                  <a:ext uri="{FF2B5EF4-FFF2-40B4-BE49-F238E27FC236}">
                    <a16:creationId xmlns:a16="http://schemas.microsoft.com/office/drawing/2014/main" id="{D1E4B7FE-809C-1948-8027-C265EEC2562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66" name="Group 165">
              <a:extLst>
                <a:ext uri="{FF2B5EF4-FFF2-40B4-BE49-F238E27FC236}">
                  <a16:creationId xmlns:a16="http://schemas.microsoft.com/office/drawing/2014/main" id="{D30B7DBB-523F-A44C-B4E1-CE43909135AE}"/>
                </a:ext>
              </a:extLst>
            </p:cNvPr>
            <p:cNvGrpSpPr/>
            <p:nvPr/>
          </p:nvGrpSpPr>
          <p:grpSpPr>
            <a:xfrm>
              <a:off x="7016664" y="2938828"/>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43B5AAC3-706E-8B42-A237-7196AF3FB4B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C8F65187-C05E-524F-B8D3-AF0A13F4FA0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BBFF8379-113B-3F4F-96D5-1EAC85E5B66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ABCDD7B-E619-9D41-A6A6-CD6E0BA30EE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B6792A48-A051-FF43-97E3-5DC955333D9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73F8BEC2-4E9F-5945-825A-B9D2153DE857}"/>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A7C6E30C-CEE9-364C-9A01-D65A92F0D763}"/>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4D3BC601-7F67-A044-B0AA-A8F336593A0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93" name="Freeform 865">
                  <a:extLst>
                    <a:ext uri="{FF2B5EF4-FFF2-40B4-BE49-F238E27FC236}">
                      <a16:creationId xmlns:a16="http://schemas.microsoft.com/office/drawing/2014/main" id="{EDED509A-AD6F-6A49-A51F-BE95D70700D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61B2C593-E5AF-0544-9BDF-C3FBC808C02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BAA07F9C-C49C-2B44-AD59-894F72FD8B53}"/>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E40D5A30-D32C-CD44-8E8E-2ABAA7D8B297}"/>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602CA6D2-5D73-6148-B78F-742FA8BC78D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35424507-FED0-9A41-8469-D9AB15142EF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FD57F791-BD14-7042-A6D2-449A1BC4DDC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ED0BB257-E67F-1D43-9DBD-58E9AF73613D}"/>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7AF42421-8FB0-6944-B9B2-892A8B1EF8E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675C704-5DCC-C141-A30D-C8B3EDA7AC2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1F7A3A65-57AC-E84B-96B6-35409FF7ABB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4323AA5D-C1FE-8A4A-8860-78BEDDCB21D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F4CDE020-F086-074F-A387-B9B13C6CBEC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D6D48540-DD2A-C044-9A72-57DF7D2E592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59A75F95-AF5F-3B45-8B70-AB9248EFE764}"/>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DAF93920-9A39-4543-915C-49D13474C4FD}"/>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7" name="Group 166">
              <a:extLst>
                <a:ext uri="{FF2B5EF4-FFF2-40B4-BE49-F238E27FC236}">
                  <a16:creationId xmlns:a16="http://schemas.microsoft.com/office/drawing/2014/main" id="{8ABDE049-8DA4-9E4E-8E52-7B8F7D6549A7}"/>
                </a:ext>
              </a:extLst>
            </p:cNvPr>
            <p:cNvGrpSpPr/>
            <p:nvPr/>
          </p:nvGrpSpPr>
          <p:grpSpPr>
            <a:xfrm>
              <a:off x="6397985" y="3842210"/>
              <a:ext cx="538242" cy="343668"/>
              <a:chOff x="1012668" y="989071"/>
              <a:chExt cx="747559" cy="477316"/>
            </a:xfrm>
          </p:grpSpPr>
          <p:sp>
            <p:nvSpPr>
              <p:cNvPr id="168" name="Line 853">
                <a:extLst>
                  <a:ext uri="{FF2B5EF4-FFF2-40B4-BE49-F238E27FC236}">
                    <a16:creationId xmlns:a16="http://schemas.microsoft.com/office/drawing/2014/main" id="{2D933D59-227B-514F-BB51-BCDD8A45D51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69" name="Rectangle 873">
                <a:extLst>
                  <a:ext uri="{FF2B5EF4-FFF2-40B4-BE49-F238E27FC236}">
                    <a16:creationId xmlns:a16="http://schemas.microsoft.com/office/drawing/2014/main" id="{552C5AD4-8C20-FE48-ABB6-28B5078E5EB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170" name="Freeform 875">
                <a:extLst>
                  <a:ext uri="{FF2B5EF4-FFF2-40B4-BE49-F238E27FC236}">
                    <a16:creationId xmlns:a16="http://schemas.microsoft.com/office/drawing/2014/main" id="{7508C540-3211-EC4A-B8A2-71B570D37C6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2" name="Date Placeholder 1">
            <a:extLst>
              <a:ext uri="{FF2B5EF4-FFF2-40B4-BE49-F238E27FC236}">
                <a16:creationId xmlns:a16="http://schemas.microsoft.com/office/drawing/2014/main" id="{A875BC63-6E7D-324C-8F23-EE469B56674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45824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Actions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361612" y="1869260"/>
                <a:ext cx="4263210" cy="4393317"/>
              </a:xfrm>
            </p:spPr>
            <p:txBody>
              <a:bodyPr>
                <a:normAutofit fontScale="92500" lnSpcReduction="20000"/>
              </a:bodyPr>
              <a:lstStyle/>
              <a:p>
                <a:pPr>
                  <a:tabLst>
                    <a:tab pos="227013" algn="l"/>
                  </a:tabLst>
                </a:pPr>
                <a14:m>
                  <m:oMath xmlns:m="http://schemas.openxmlformats.org/officeDocument/2006/math">
                    <m:r>
                      <a:rPr lang="en-US" i="1" dirty="0" smtClean="0">
                        <a:latin typeface="Cambria Math" panose="02040503050406030204" pitchFamily="18" charset="0"/>
                        <a:ea typeface="Cambria Math" panose="02040503050406030204" pitchFamily="18" charset="0"/>
                        <a:cs typeface="Sana" pitchFamily="2" charset="-78"/>
                      </a:rPr>
                      <m:t>𝒜</m:t>
                    </m:r>
                  </m:oMath>
                </a14:m>
                <a:r>
                  <a:rPr lang="en-US" i="1" dirty="0">
                    <a:latin typeface="Times New Roman" panose="02020603050405020304" pitchFamily="18" charset="0"/>
                  </a:rPr>
                  <a:t> </a:t>
                </a:r>
                <a:r>
                  <a:rPr lang="en-US" dirty="0"/>
                  <a:t>= set of action templates</a:t>
                </a:r>
              </a:p>
              <a:p>
                <a:pPr>
                  <a:tabLst>
                    <a:tab pos="227013" algn="l"/>
                  </a:tabLst>
                </a:pPr>
                <a:r>
                  <a:rPr lang="en-US" dirty="0"/>
                  <a:t>Example </a:t>
                </a:r>
                <a14:m>
                  <m:oMath xmlns:m="http://schemas.openxmlformats.org/officeDocument/2006/math">
                    <m:r>
                      <a:rPr lang="en-US" i="1" dirty="0">
                        <a:latin typeface="Cambria Math" panose="02040503050406030204" pitchFamily="18" charset="0"/>
                        <a:ea typeface="Cambria Math" panose="02040503050406030204" pitchFamily="18" charset="0"/>
                        <a:cs typeface="Sana" pitchFamily="2" charset="-78"/>
                      </a:rPr>
                      <m:t>𝒜</m:t>
                    </m:r>
                  </m:oMath>
                </a14:m>
                <a:r>
                  <a:rPr lang="en-US"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oMath>
                </a14:m>
                <a:br>
                  <a:rPr lang="de-DE" i="1" dirty="0">
                    <a:latin typeface="Cambria Math" panose="02040503050406030204" pitchFamily="18" charset="0"/>
                  </a:rPr>
                </a:br>
                <a14:m>
                  <m:oMath xmlns:m="http://schemas.openxmlformats.org/officeDocument/2006/math">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pPr lvl="1"/>
                <a:r>
                  <a:rPr lang="en-US" dirty="0">
                    <a:ea typeface="Cambria Math" panose="02040503050406030204" pitchFamily="18" charset="0"/>
                    <a:cs typeface="Times New Roman"/>
                  </a:rPr>
                  <a:t>Ranges</a:t>
                </a: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 </m:t>
                    </m:r>
                    <m:r>
                      <a:rPr lang="en-US" i="1" dirty="0">
                        <a:latin typeface="Cambria Math" panose="02040503050406030204" pitchFamily="18" charset="0"/>
                      </a:rPr>
                      <m:t>𝑅𝑜𝑏𝑜𝑡𝑠</m:t>
                    </m:r>
                    <m:r>
                      <a:rPr lang="en-US" i="1" dirty="0">
                        <a:latin typeface="Cambria Math" panose="02040503050406030204" pitchFamily="18" charset="0"/>
                      </a:rPr>
                      <m:t> = </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𝑟</m:t>
                        </m:r>
                        <m:r>
                          <a:rPr lang="en-US" i="1" dirty="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solidFill>
                          <a:srgbClr val="000000"/>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solidFill>
                              <a:srgbClr val="000000"/>
                            </a:solidFill>
                            <a:latin typeface="Cambria Math" panose="02040503050406030204" pitchFamily="18" charset="0"/>
                          </a:rPr>
                          <m:t>𝑚</m:t>
                        </m:r>
                      </m:e>
                    </m:d>
                    <m:r>
                      <a:rPr lang="en-US" i="1" dirty="0">
                        <a:solidFill>
                          <a:srgbClr val="000000"/>
                        </a:solidFill>
                        <a:latin typeface="Cambria Math" panose="02040503050406030204" pitchFamily="18" charset="0"/>
                      </a:rPr>
                      <m:t>= </m:t>
                    </m:r>
                    <m:r>
                      <a:rPr lang="en-US" i="1" dirty="0" err="1">
                        <a:solidFill>
                          <a:srgbClr val="000000"/>
                        </a:solidFill>
                        <a:latin typeface="Cambria Math" panose="02040503050406030204" pitchFamily="18" charset="0"/>
                      </a:rPr>
                      <m:t>𝐿𝑜𝑐𝑠</m:t>
                    </m:r>
                    <m:r>
                      <a:rPr lang="en-US" i="1" dirty="0">
                        <a:solidFill>
                          <a:srgbClr val="000000"/>
                        </a:solidFill>
                        <a:latin typeface="Cambria Math" panose="02040503050406030204" pitchFamily="18" charset="0"/>
                      </a:rPr>
                      <m:t> = </m:t>
                    </m:r>
                    <m:d>
                      <m:dPr>
                        <m:begChr m:val="{"/>
                        <m:endChr m:val="}"/>
                        <m:ctrlPr>
                          <a:rPr lang="en-US" i="1" dirty="0">
                            <a:solidFill>
                              <a:srgbClr val="000000"/>
                            </a:solidFill>
                            <a:latin typeface="Cambria Math" panose="02040503050406030204" pitchFamily="18" charset="0"/>
                          </a:rPr>
                        </m:ctrlPr>
                      </m:dPr>
                      <m:e>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m:t>
                        </m:r>
                      </m:e>
                    </m:d>
                  </m:oMath>
                </a14:m>
                <a:endParaRPr lang="de-DE" i="1" dirty="0">
                  <a:solidFill>
                    <a:srgbClr val="000000"/>
                  </a:solidFill>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r>
                      <a:rPr lang="en-US" i="1" dirty="0">
                        <a:solidFill>
                          <a:srgbClr val="000000"/>
                        </a:solidFill>
                        <a:latin typeface="Cambria Math" panose="02040503050406030204" pitchFamily="18" charset="0"/>
                      </a:rPr>
                      <m:t>(</m:t>
                    </m:r>
                    <m:r>
                      <a:rPr lang="en-US" i="1" dirty="0">
                        <a:latin typeface="Cambria Math" panose="02040503050406030204" pitchFamily="18" charset="0"/>
                      </a:rPr>
                      <m:t>𝑐</m:t>
                    </m:r>
                    <m:r>
                      <a:rPr lang="en-US" i="1" dirty="0">
                        <a:solidFill>
                          <a:srgbClr val="000000"/>
                        </a:solidFill>
                        <a:latin typeface="Cambria Math" panose="02040503050406030204" pitchFamily="18" charset="0"/>
                      </a:rPr>
                      <m:t>) = </m:t>
                    </m:r>
                    <m:r>
                      <a:rPr lang="en-US" i="1" dirty="0">
                        <a:solidFill>
                          <a:srgbClr val="000000"/>
                        </a:solidFill>
                        <a:latin typeface="Cambria Math" panose="02040503050406030204" pitchFamily="18" charset="0"/>
                      </a:rPr>
                      <m:t>𝐶𝑜𝑛𝑡𝑎𝑖𝑛𝑒𝑟𝑠</m:t>
                    </m:r>
                    <m:r>
                      <a:rPr lang="en-US" i="1" dirty="0">
                        <a:solidFill>
                          <a:srgbClr val="000000"/>
                        </a:solidFill>
                        <a:latin typeface="Cambria Math" panose="02040503050406030204" pitchFamily="18" charset="0"/>
                      </a:rPr>
                      <m:t> = {</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2}</m:t>
                    </m:r>
                  </m:oMath>
                </a14:m>
                <a:endParaRPr lang="en-US" i="1" dirty="0">
                  <a:solidFill>
                    <a:srgbClr val="000000"/>
                  </a:solidFill>
                  <a:latin typeface="Times New Roman"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361612" y="1869260"/>
                <a:ext cx="4263210" cy="4393317"/>
              </a:xfrm>
              <a:blipFill>
                <a:blip r:embed="rId3"/>
                <a:stretch>
                  <a:fillRect l="-3561" t="-37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92500" lnSpcReduction="20000"/>
              </a:bodyPr>
              <a:lstStyle/>
              <a:p>
                <a:pPr>
                  <a:tabLst>
                    <a:tab pos="227013" algn="l"/>
                  </a:tabLst>
                </a:pPr>
                <a:r>
                  <a:rPr lang="en-US" dirty="0">
                    <a:solidFill>
                      <a:schemeClr val="accent1"/>
                    </a:solidFill>
                  </a:rPr>
                  <a:t>Action</a:t>
                </a:r>
                <a:r>
                  <a:rPr lang="en-US" dirty="0"/>
                  <a:t> </a:t>
                </a:r>
                <a14:m>
                  <m:oMath xmlns:m="http://schemas.openxmlformats.org/officeDocument/2006/math">
                    <m:r>
                      <a:rPr lang="en-US" i="1" dirty="0" smtClean="0">
                        <a:latin typeface="Cambria Math" panose="02040503050406030204" pitchFamily="18" charset="0"/>
                      </a:rPr>
                      <m:t>𝑎</m:t>
                    </m:r>
                  </m:oMath>
                </a14:m>
                <a:r>
                  <a:rPr lang="en-US" dirty="0"/>
                  <a:t>: </a:t>
                </a:r>
                <a:r>
                  <a:rPr lang="en-US" i="1" dirty="0"/>
                  <a:t>ground</a:t>
                </a:r>
                <a:r>
                  <a:rPr lang="en-US" dirty="0"/>
                  <a:t> </a:t>
                </a:r>
                <a:r>
                  <a:rPr lang="en-US" i="1" dirty="0"/>
                  <a:t>instance </a:t>
                </a:r>
                <a:r>
                  <a:rPr lang="en-US" dirty="0"/>
                  <a:t>of an action template </a:t>
                </a:r>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cs typeface="Sana" pitchFamily="2" charset="-78"/>
                      </a:rPr>
                      <m:t>α</m:t>
                    </m:r>
                    <m:r>
                      <a:rPr lang="el-GR" i="1" dirty="0" smtClean="0">
                        <a:latin typeface="Cambria Math" panose="02040503050406030204" pitchFamily="18" charset="0"/>
                        <a:ea typeface="Cambria Math" panose="02040503050406030204" pitchFamily="18" charset="0"/>
                        <a:cs typeface="Sana" pitchFamily="2" charset="-78"/>
                      </a:rPr>
                      <m:t>∈</m:t>
                    </m:r>
                    <m:r>
                      <a:rPr lang="en-US" i="1" dirty="0">
                        <a:latin typeface="Cambria Math" panose="02040503050406030204" pitchFamily="18" charset="0"/>
                        <a:ea typeface="Cambria Math" panose="02040503050406030204" pitchFamily="18" charset="0"/>
                        <a:cs typeface="Sana" pitchFamily="2" charset="-78"/>
                      </a:rPr>
                      <m:t>𝒜</m:t>
                    </m:r>
                    <m:r>
                      <a:rPr lang="en-US" i="1" dirty="0">
                        <a:latin typeface="Cambria Math" panose="02040503050406030204" pitchFamily="18" charset="0"/>
                        <a:ea typeface="Cambria Math" panose="02040503050406030204" pitchFamily="18" charset="0"/>
                        <a:cs typeface="Sana" pitchFamily="2" charset="-78"/>
                      </a:rPr>
                      <m:t> </m:t>
                    </m:r>
                  </m:oMath>
                </a14:m>
                <a:endParaRPr lang="en-US" dirty="0">
                  <a:cs typeface="Times New Roman"/>
                </a:endParaRPr>
              </a:p>
              <a:p>
                <a:pPr lvl="1">
                  <a:tabLst>
                    <a:tab pos="227013" algn="l"/>
                  </a:tabLst>
                </a:pPr>
                <a:r>
                  <a:rPr lang="en-US" dirty="0">
                    <a:cs typeface="Times New Roman"/>
                  </a:rPr>
                  <a:t>Replace each parameter </a:t>
                </a:r>
                <a14:m>
                  <m:oMath xmlns:m="http://schemas.openxmlformats.org/officeDocument/2006/math">
                    <m:r>
                      <a:rPr lang="de-DE" b="0" i="1" dirty="0" smtClean="0">
                        <a:latin typeface="Cambria Math" panose="02040503050406030204" pitchFamily="18" charset="0"/>
                        <a:cs typeface="Times New Roman"/>
                      </a:rPr>
                      <m:t>𝑡</m:t>
                    </m:r>
                  </m:oMath>
                </a14:m>
                <a:r>
                  <a:rPr lang="en-US" dirty="0">
                    <a:cs typeface="Times New Roman"/>
                  </a:rPr>
                  <a:t> occurring in </a:t>
                </a:r>
                <a14:m>
                  <m:oMath xmlns:m="http://schemas.openxmlformats.org/officeDocument/2006/math">
                    <m:r>
                      <m:rPr>
                        <m:sty m:val="p"/>
                      </m:rPr>
                      <a:rPr lang="el-GR" i="1" dirty="0">
                        <a:latin typeface="Cambria Math" panose="02040503050406030204" pitchFamily="18" charset="0"/>
                        <a:ea typeface="Cambria Math" panose="02040503050406030204" pitchFamily="18" charset="0"/>
                        <a:cs typeface="Sana" pitchFamily="2" charset="-78"/>
                      </a:rPr>
                      <m:t>α</m:t>
                    </m:r>
                  </m:oMath>
                </a14:m>
                <a:r>
                  <a:rPr lang="en-US" dirty="0">
                    <a:cs typeface="Times New Roman"/>
                  </a:rPr>
                  <a:t> with a value from </a:t>
                </a:r>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de-DE" b="0" i="1" dirty="0" smtClean="0">
                            <a:latin typeface="Cambria Math" panose="02040503050406030204" pitchFamily="18" charset="0"/>
                            <a:ea typeface="Cambria Math" panose="02040503050406030204" pitchFamily="18" charset="0"/>
                            <a:cs typeface="Times New Roman"/>
                          </a:rPr>
                        </m:ctrlPr>
                      </m:dPr>
                      <m:e>
                        <m:r>
                          <a:rPr lang="de-DE" b="0" i="1" dirty="0" smtClean="0">
                            <a:latin typeface="Cambria Math" panose="02040503050406030204" pitchFamily="18" charset="0"/>
                            <a:ea typeface="Cambria Math" panose="02040503050406030204" pitchFamily="18" charset="0"/>
                            <a:cs typeface="Times New Roman"/>
                          </a:rPr>
                          <m:t>𝑡</m:t>
                        </m:r>
                      </m:e>
                    </m:d>
                  </m:oMath>
                </a14:m>
                <a:endParaRPr lang="en-US" dirty="0">
                  <a:cs typeface="Times New Roman"/>
                </a:endParaRPr>
              </a:p>
              <a:p>
                <a:pPr>
                  <a:tabLst>
                    <a:tab pos="227013" algn="l"/>
                  </a:tabLst>
                </a:pPr>
                <a:r>
                  <a:rPr lang="en-US" dirty="0">
                    <a:cs typeface="Times New Roman"/>
                  </a:rPr>
                  <a:t>Example action:</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b="0" i="1" dirty="0" smtClean="0">
                            <a:latin typeface="Cambria Math" panose="02040503050406030204" pitchFamily="18" charset="0"/>
                          </a:rPr>
                          <m:t>1</m:t>
                        </m:r>
                        <m:r>
                          <a:rPr lang="en-US" i="1" dirty="0" err="1">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2</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b="0" i="1" dirty="0" smtClean="0">
                        <a:latin typeface="Cambria Math" panose="02040503050406030204" pitchFamily="18" charset="0"/>
                      </a:rPr>
                      <m:t>𝑑</m:t>
                    </m:r>
                    <m:r>
                      <a:rPr lang="de-DE" b="0" i="1" dirty="0" smtClean="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1</m:t>
                        </m:r>
                      </m:e>
                    </m:d>
                    <m:r>
                      <a:rPr lang="en-US"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en-US" dirty="0"/>
              </a:p>
              <a:p>
                <a:r>
                  <a:rPr lang="en-US" dirty="0"/>
                  <a:t>Action space </a:t>
                </a:r>
                <a14:m>
                  <m:oMath xmlns:m="http://schemas.openxmlformats.org/officeDocument/2006/math">
                    <m:r>
                      <a:rPr lang="en-US" i="1" dirty="0" smtClean="0">
                        <a:latin typeface="Cambria Math" panose="02040503050406030204" pitchFamily="18" charset="0"/>
                        <a:ea typeface="Calibri"/>
                        <a:cs typeface="Times New Roman"/>
                      </a:rPr>
                      <m:t>𝐴</m:t>
                    </m:r>
                  </m:oMath>
                </a14:m>
                <a:br>
                  <a:rPr lang="en-US" i="1" dirty="0">
                    <a:latin typeface="Cambria Math" panose="02040503050406030204" pitchFamily="18" charset="0"/>
                    <a:ea typeface="Calibri"/>
                    <a:cs typeface="Times New Roman"/>
                  </a:rPr>
                </a:br>
                <a14:m>
                  <m:oMath xmlns:m="http://schemas.openxmlformats.org/officeDocument/2006/math">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i="0" dirty="0">
                            <a:ea typeface="Calibri"/>
                          </a:rPr>
                          <m:t>all</m:t>
                        </m:r>
                        <m:r>
                          <m:rPr>
                            <m:nor/>
                          </m:rPr>
                          <a:rPr lang="en-US" i="0" dirty="0">
                            <a:ea typeface="Calibri"/>
                          </a:rPr>
                          <m:t> </m:t>
                        </m:r>
                        <m:r>
                          <m:rPr>
                            <m:nor/>
                          </m:rPr>
                          <a:rPr lang="en-US" i="0" dirty="0">
                            <a:ea typeface="Calibri"/>
                          </a:rPr>
                          <m:t>actions</m:t>
                        </m:r>
                        <m:r>
                          <m:rPr>
                            <m:nor/>
                          </m:rPr>
                          <a:rPr lang="en-US" i="0" dirty="0">
                            <a:ea typeface="Calibri"/>
                          </a:rPr>
                          <m:t> </m:t>
                        </m:r>
                        <m:r>
                          <m:rPr>
                            <m:nor/>
                          </m:rPr>
                          <a:rPr lang="en-US" i="0" dirty="0">
                            <a:ea typeface="Calibri"/>
                          </a:rPr>
                          <m:t>we</m:t>
                        </m:r>
                        <m:r>
                          <m:rPr>
                            <m:nor/>
                          </m:rPr>
                          <a:rPr lang="en-US" i="0" dirty="0">
                            <a:ea typeface="Calibri"/>
                          </a:rPr>
                          <m:t> </m:t>
                        </m:r>
                        <m:r>
                          <m:rPr>
                            <m:nor/>
                          </m:rPr>
                          <a:rPr lang="en-US" i="0" dirty="0">
                            <a:ea typeface="Calibri"/>
                          </a:rPr>
                          <m:t>can</m:t>
                        </m:r>
                        <m:r>
                          <m:rPr>
                            <m:nor/>
                          </m:rPr>
                          <a:rPr lang="en-US" i="0" dirty="0">
                            <a:ea typeface="Calibri"/>
                          </a:rPr>
                          <m:t> </m:t>
                        </m:r>
                        <m:r>
                          <m:rPr>
                            <m:nor/>
                          </m:rPr>
                          <a:rPr lang="en-US" i="0" dirty="0">
                            <a:ea typeface="Calibri"/>
                          </a:rPr>
                          <m:t>get</m:t>
                        </m:r>
                        <m:r>
                          <m:rPr>
                            <m:nor/>
                          </m:rPr>
                          <a:rPr lang="en-US" i="0" dirty="0">
                            <a:ea typeface="Calibri"/>
                          </a:rPr>
                          <m:t> </m:t>
                        </m:r>
                        <m:r>
                          <m:rPr>
                            <m:nor/>
                          </m:rPr>
                          <a:rPr lang="en-US" i="0" dirty="0">
                            <a:ea typeface="Calibri"/>
                          </a:rPr>
                          <m:t>from</m:t>
                        </m:r>
                        <m:r>
                          <m:rPr>
                            <m:nor/>
                          </m:rPr>
                          <a:rPr lang="de-DE" b="0" i="0" dirty="0" smtClean="0">
                            <a:ea typeface="Calibri"/>
                          </a:rPr>
                          <m:t> </m:t>
                        </m:r>
                        <m:r>
                          <a:rPr lang="en-US" i="1" dirty="0">
                            <a:latin typeface="Cambria Math" panose="02040503050406030204" pitchFamily="18" charset="0"/>
                            <a:ea typeface="Cambria Math" panose="02040503050406030204" pitchFamily="18" charset="0"/>
                            <a:cs typeface="Sana" pitchFamily="2" charset="-78"/>
                          </a:rPr>
                          <m:t>𝒜</m:t>
                        </m:r>
                      </m:e>
                    </m:d>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i="0" dirty="0">
                            <a:ea typeface="Calibri"/>
                          </a:rPr>
                          <m:t>all</m:t>
                        </m:r>
                        <m:r>
                          <m:rPr>
                            <m:nor/>
                          </m:rPr>
                          <a:rPr lang="en-US" i="0" dirty="0">
                            <a:ea typeface="Calibri"/>
                          </a:rPr>
                          <m:t> </m:t>
                        </m:r>
                        <m:r>
                          <m:rPr>
                            <m:nor/>
                          </m:rPr>
                          <a:rPr lang="en-US" i="0" dirty="0">
                            <a:ea typeface="Calibri"/>
                          </a:rPr>
                          <m:t>ground</m:t>
                        </m:r>
                        <m:r>
                          <m:rPr>
                            <m:nor/>
                          </m:rPr>
                          <a:rPr lang="en-US" i="0" dirty="0">
                            <a:ea typeface="Calibri"/>
                          </a:rPr>
                          <m:t> </m:t>
                        </m:r>
                        <m:r>
                          <m:rPr>
                            <m:nor/>
                          </m:rPr>
                          <a:rPr lang="en-US" i="0" dirty="0">
                            <a:ea typeface="Calibri"/>
                          </a:rPr>
                          <m:t>instances</m:t>
                        </m:r>
                        <m:r>
                          <m:rPr>
                            <m:nor/>
                          </m:rPr>
                          <a:rPr lang="en-US" i="0" dirty="0">
                            <a:ea typeface="Calibri"/>
                          </a:rPr>
                          <m:t> </m:t>
                        </m:r>
                        <m:r>
                          <m:rPr>
                            <m:nor/>
                          </m:rPr>
                          <a:rPr lang="en-US" i="0" dirty="0">
                            <a:ea typeface="Calibri"/>
                          </a:rPr>
                          <m:t>of</m:t>
                        </m:r>
                        <m:r>
                          <m:rPr>
                            <m:nor/>
                          </m:rPr>
                          <a:rPr lang="en-US" i="0" dirty="0">
                            <a:ea typeface="Calibri"/>
                          </a:rPr>
                          <m:t> </m:t>
                        </m:r>
                        <m:r>
                          <a:rPr lang="de-DE" b="0" i="1" dirty="0" smtClean="0">
                            <a:latin typeface="Cambria Math" panose="02040503050406030204" pitchFamily="18" charset="0"/>
                            <a:ea typeface="Calibri"/>
                          </a:rPr>
                          <m:t>𝑎</m:t>
                        </m:r>
                        <m:r>
                          <a:rPr lang="de-DE"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cs typeface="Sana" pitchFamily="2" charset="-78"/>
                          </a:rPr>
                          <m:t>𝒜</m:t>
                        </m:r>
                      </m:e>
                    </m:d>
                  </m:oMath>
                </a14:m>
                <a:endParaRPr lang="en-US" i="1" dirty="0">
                  <a:ea typeface="Calibri"/>
                  <a:cs typeface="Times New Roman"/>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4"/>
                <a:stretch>
                  <a:fillRect l="-4025" t="-3571" r="-123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130A68FC-44BC-D845-8639-A196AA885463}"/>
              </a:ext>
            </a:extLst>
          </p:cNvPr>
          <p:cNvSpPr>
            <a:spLocks noGrp="1"/>
          </p:cNvSpPr>
          <p:nvPr>
            <p:ph type="sldNum" sz="quarter" idx="12"/>
          </p:nvPr>
        </p:nvSpPr>
        <p:spPr/>
        <p:txBody>
          <a:bodyPr/>
          <a:lstStyle/>
          <a:p>
            <a:fld id="{67C9959E-8E6B-B04C-9955-EA096F41CA7A}" type="slidenum">
              <a:rPr lang="en-GB" smtClean="0"/>
              <a:t>17</a:t>
            </a:fld>
            <a:endParaRPr lang="en-GB"/>
          </a:p>
        </p:txBody>
      </p:sp>
      <p:grpSp>
        <p:nvGrpSpPr>
          <p:cNvPr id="8" name="Group 7">
            <a:extLst>
              <a:ext uri="{FF2B5EF4-FFF2-40B4-BE49-F238E27FC236}">
                <a16:creationId xmlns:a16="http://schemas.microsoft.com/office/drawing/2014/main" id="{55829D74-654E-1E4D-9B83-EFA5267F0396}"/>
              </a:ext>
            </a:extLst>
          </p:cNvPr>
          <p:cNvGrpSpPr/>
          <p:nvPr/>
        </p:nvGrpSpPr>
        <p:grpSpPr>
          <a:xfrm>
            <a:off x="6849089" y="328370"/>
            <a:ext cx="2008967" cy="814566"/>
            <a:chOff x="1524000" y="5537423"/>
            <a:chExt cx="2008967"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524000" y="5537423"/>
              <a:ext cx="2008967" cy="814566"/>
            </a:xfrm>
            <a:prstGeom prst="cloudCallout">
              <a:avLst>
                <a:gd name="adj1" fmla="val -51555"/>
                <a:gd name="adj2" fmla="val 84952"/>
              </a:avLst>
            </a:prstGeom>
            <a:gradFill>
              <a:gsLst>
                <a:gs pos="0">
                  <a:srgbClr val="FFC000"/>
                </a:gs>
                <a:gs pos="50000">
                  <a:srgbClr val="FFC000"/>
                </a:gs>
                <a:gs pos="100000">
                  <a:srgbClr val="FFC000">
                    <a:lumMod val="100000"/>
                  </a:srgbClr>
                </a:gs>
              </a:gsLst>
              <a:lin ang="5400000" scaled="0"/>
            </a:gradFill>
            <a:ln/>
          </p:spPr>
          <p:style>
            <a:lnRef idx="0">
              <a:schemeClr val="accent4"/>
            </a:lnRef>
            <a:fillRef idx="3">
              <a:schemeClr val="accent4"/>
            </a:fillRef>
            <a:effectRef idx="3">
              <a:schemeClr val="accent4"/>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78834" y="5621540"/>
              <a:ext cx="1777889" cy="646331"/>
            </a:xfrm>
            <a:prstGeom prst="rect">
              <a:avLst/>
            </a:prstGeom>
          </p:spPr>
          <p:txBody>
            <a:bodyPr wrap="square">
              <a:spAutoFit/>
            </a:bodyPr>
            <a:lstStyle/>
            <a:p>
              <a:r>
                <a:rPr lang="en-US" dirty="0">
                  <a:solidFill>
                    <a:schemeClr val="bg1"/>
                  </a:solidFill>
                </a:rPr>
                <a:t>How many move actions exist?</a:t>
              </a:r>
              <a:endParaRPr lang="en-GB" dirty="0">
                <a:solidFill>
                  <a:schemeClr val="bg1"/>
                </a:solidFill>
              </a:endParaRPr>
            </a:p>
          </p:txBody>
        </p:sp>
      </p:grpSp>
      <p:grpSp>
        <p:nvGrpSpPr>
          <p:cNvPr id="81" name="Group 80">
            <a:extLst>
              <a:ext uri="{FF2B5EF4-FFF2-40B4-BE49-F238E27FC236}">
                <a16:creationId xmlns:a16="http://schemas.microsoft.com/office/drawing/2014/main" id="{53F3F686-A530-DB4A-A399-41905346CA9E}"/>
              </a:ext>
            </a:extLst>
          </p:cNvPr>
          <p:cNvGrpSpPr/>
          <p:nvPr/>
        </p:nvGrpSpPr>
        <p:grpSpPr>
          <a:xfrm>
            <a:off x="4762611" y="4689876"/>
            <a:ext cx="4021389" cy="1354874"/>
            <a:chOff x="4198596" y="2859146"/>
            <a:chExt cx="4021389" cy="1354874"/>
          </a:xfrm>
        </p:grpSpPr>
        <p:sp>
          <p:nvSpPr>
            <p:cNvPr id="82" name="Rectangle 891">
              <a:extLst>
                <a:ext uri="{FF2B5EF4-FFF2-40B4-BE49-F238E27FC236}">
                  <a16:creationId xmlns:a16="http://schemas.microsoft.com/office/drawing/2014/main" id="{E82F18D2-7310-4547-81F0-94071D8D2F25}"/>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5" name="Rectangle 891">
              <a:extLst>
                <a:ext uri="{FF2B5EF4-FFF2-40B4-BE49-F238E27FC236}">
                  <a16:creationId xmlns:a16="http://schemas.microsoft.com/office/drawing/2014/main" id="{4CA4DAB3-1CFA-C247-8B6E-AA4CAE928C1E}"/>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6" name="Group 155">
              <a:extLst>
                <a:ext uri="{FF2B5EF4-FFF2-40B4-BE49-F238E27FC236}">
                  <a16:creationId xmlns:a16="http://schemas.microsoft.com/office/drawing/2014/main" id="{E8DAD059-B04C-C147-B0E8-ABC47A8E5F4C}"/>
                </a:ext>
              </a:extLst>
            </p:cNvPr>
            <p:cNvGrpSpPr/>
            <p:nvPr/>
          </p:nvGrpSpPr>
          <p:grpSpPr>
            <a:xfrm>
              <a:off x="4728546" y="2859146"/>
              <a:ext cx="1748270" cy="801164"/>
              <a:chOff x="1152149" y="2292224"/>
              <a:chExt cx="2428155" cy="1112728"/>
            </a:xfrm>
          </p:grpSpPr>
          <p:sp>
            <p:nvSpPr>
              <p:cNvPr id="221" name="Line 853">
                <a:extLst>
                  <a:ext uri="{FF2B5EF4-FFF2-40B4-BE49-F238E27FC236}">
                    <a16:creationId xmlns:a16="http://schemas.microsoft.com/office/drawing/2014/main" id="{8C8CBE8B-F102-DD4C-9141-593B678E1F38}"/>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22" name="Straight Connector 221">
                <a:extLst>
                  <a:ext uri="{FF2B5EF4-FFF2-40B4-BE49-F238E27FC236}">
                    <a16:creationId xmlns:a16="http://schemas.microsoft.com/office/drawing/2014/main" id="{31F04279-D71B-FE44-B869-16F12D31C516}"/>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3" name="Freeform 860">
                <a:extLst>
                  <a:ext uri="{FF2B5EF4-FFF2-40B4-BE49-F238E27FC236}">
                    <a16:creationId xmlns:a16="http://schemas.microsoft.com/office/drawing/2014/main" id="{FFF30E42-9929-DD41-BD50-4286FE3A037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4" name="Freeform 860">
                <a:extLst>
                  <a:ext uri="{FF2B5EF4-FFF2-40B4-BE49-F238E27FC236}">
                    <a16:creationId xmlns:a16="http://schemas.microsoft.com/office/drawing/2014/main" id="{EC6BF8EA-33CE-A248-B84A-BD25F0FEFD7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7" name="Straight Connector 156">
              <a:extLst>
                <a:ext uri="{FF2B5EF4-FFF2-40B4-BE49-F238E27FC236}">
                  <a16:creationId xmlns:a16="http://schemas.microsoft.com/office/drawing/2014/main" id="{BE3BC260-50D3-C441-92AC-3223B3C4C3BD}"/>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Freeform 860">
              <a:extLst>
                <a:ext uri="{FF2B5EF4-FFF2-40B4-BE49-F238E27FC236}">
                  <a16:creationId xmlns:a16="http://schemas.microsoft.com/office/drawing/2014/main" id="{B69AA57C-53E4-C14B-BF04-A4E7F34C54E8}"/>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9" name="Freeform 860">
              <a:extLst>
                <a:ext uri="{FF2B5EF4-FFF2-40B4-BE49-F238E27FC236}">
                  <a16:creationId xmlns:a16="http://schemas.microsoft.com/office/drawing/2014/main" id="{39E12A03-D70E-344A-BD22-904C960D06D1}"/>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0" name="Line 853">
              <a:extLst>
                <a:ext uri="{FF2B5EF4-FFF2-40B4-BE49-F238E27FC236}">
                  <a16:creationId xmlns:a16="http://schemas.microsoft.com/office/drawing/2014/main" id="{205E738B-E7B2-134E-BCF2-3873C8DC13B3}"/>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61" name="Line 853">
              <a:extLst>
                <a:ext uri="{FF2B5EF4-FFF2-40B4-BE49-F238E27FC236}">
                  <a16:creationId xmlns:a16="http://schemas.microsoft.com/office/drawing/2014/main" id="{B68BFBED-822C-F34F-87EF-244A21480490}"/>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62" name="Line 853">
              <a:extLst>
                <a:ext uri="{FF2B5EF4-FFF2-40B4-BE49-F238E27FC236}">
                  <a16:creationId xmlns:a16="http://schemas.microsoft.com/office/drawing/2014/main" id="{BDC0635C-7F19-9A44-B6F2-36A005F50B6F}"/>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63" name="Group 162">
              <a:extLst>
                <a:ext uri="{FF2B5EF4-FFF2-40B4-BE49-F238E27FC236}">
                  <a16:creationId xmlns:a16="http://schemas.microsoft.com/office/drawing/2014/main" id="{63A87E5F-7C2E-224C-9019-C96FF48D97C4}"/>
                </a:ext>
              </a:extLst>
            </p:cNvPr>
            <p:cNvGrpSpPr/>
            <p:nvPr/>
          </p:nvGrpSpPr>
          <p:grpSpPr>
            <a:xfrm>
              <a:off x="4851800" y="2923197"/>
              <a:ext cx="1203321" cy="1021208"/>
              <a:chOff x="3906167" y="3324390"/>
              <a:chExt cx="1671281" cy="1418344"/>
            </a:xfrm>
            <a:solidFill>
              <a:srgbClr val="93D2FE"/>
            </a:solidFill>
          </p:grpSpPr>
          <p:sp>
            <p:nvSpPr>
              <p:cNvPr id="197" name="Oval 859">
                <a:extLst>
                  <a:ext uri="{FF2B5EF4-FFF2-40B4-BE49-F238E27FC236}">
                    <a16:creationId xmlns:a16="http://schemas.microsoft.com/office/drawing/2014/main" id="{9BE1706D-63D5-FC4E-B96A-0988194570BA}"/>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8" name="Oval 861">
                <a:extLst>
                  <a:ext uri="{FF2B5EF4-FFF2-40B4-BE49-F238E27FC236}">
                    <a16:creationId xmlns:a16="http://schemas.microsoft.com/office/drawing/2014/main" id="{0ACB2E1C-3A54-0D4E-88C7-78C692462AD5}"/>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9" name="Oval 862">
                <a:extLst>
                  <a:ext uri="{FF2B5EF4-FFF2-40B4-BE49-F238E27FC236}">
                    <a16:creationId xmlns:a16="http://schemas.microsoft.com/office/drawing/2014/main" id="{D8A9ADB4-4E8E-E04E-B217-4DF4C152D8C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0" name="Oval 863">
                <a:extLst>
                  <a:ext uri="{FF2B5EF4-FFF2-40B4-BE49-F238E27FC236}">
                    <a16:creationId xmlns:a16="http://schemas.microsoft.com/office/drawing/2014/main" id="{DF926C68-5E8E-EF41-93EF-9ACBCDF6024E}"/>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1" name="Oval 863">
                <a:extLst>
                  <a:ext uri="{FF2B5EF4-FFF2-40B4-BE49-F238E27FC236}">
                    <a16:creationId xmlns:a16="http://schemas.microsoft.com/office/drawing/2014/main" id="{B211D107-EB95-DB4D-A272-C805F5CACA3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2" name="Group 201">
                <a:extLst>
                  <a:ext uri="{FF2B5EF4-FFF2-40B4-BE49-F238E27FC236}">
                    <a16:creationId xmlns:a16="http://schemas.microsoft.com/office/drawing/2014/main" id="{596E396C-6731-7345-B550-90584F527870}"/>
                  </a:ext>
                </a:extLst>
              </p:cNvPr>
              <p:cNvGrpSpPr/>
              <p:nvPr/>
            </p:nvGrpSpPr>
            <p:grpSpPr>
              <a:xfrm>
                <a:off x="3906167" y="4047050"/>
                <a:ext cx="1671281" cy="539042"/>
                <a:chOff x="1320274" y="4580303"/>
                <a:chExt cx="1671281" cy="467246"/>
              </a:xfrm>
              <a:grpFill/>
            </p:grpSpPr>
            <p:sp>
              <p:nvSpPr>
                <p:cNvPr id="217" name="Freeform 860">
                  <a:extLst>
                    <a:ext uri="{FF2B5EF4-FFF2-40B4-BE49-F238E27FC236}">
                      <a16:creationId xmlns:a16="http://schemas.microsoft.com/office/drawing/2014/main" id="{D5451989-9542-7446-B702-E15B09F008B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8" name="Rectangle 864">
                  <a:extLst>
                    <a:ext uri="{FF2B5EF4-FFF2-40B4-BE49-F238E27FC236}">
                      <a16:creationId xmlns:a16="http://schemas.microsoft.com/office/drawing/2014/main" id="{EEC65AED-30FB-6740-B99F-442EF385E34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19" name="Freeform 865">
                  <a:extLst>
                    <a:ext uri="{FF2B5EF4-FFF2-40B4-BE49-F238E27FC236}">
                      <a16:creationId xmlns:a16="http://schemas.microsoft.com/office/drawing/2014/main" id="{CA6CC164-A111-5544-9330-2BE7719B3AF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Freeform 866">
                  <a:extLst>
                    <a:ext uri="{FF2B5EF4-FFF2-40B4-BE49-F238E27FC236}">
                      <a16:creationId xmlns:a16="http://schemas.microsoft.com/office/drawing/2014/main" id="{F336478E-69E1-524C-86E9-EFDD0C2F97E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03" name="Group 202">
                <a:extLst>
                  <a:ext uri="{FF2B5EF4-FFF2-40B4-BE49-F238E27FC236}">
                    <a16:creationId xmlns:a16="http://schemas.microsoft.com/office/drawing/2014/main" id="{34306FC8-6694-8647-B3F0-464043AA5BD3}"/>
                  </a:ext>
                </a:extLst>
              </p:cNvPr>
              <p:cNvGrpSpPr/>
              <p:nvPr/>
            </p:nvGrpSpPr>
            <p:grpSpPr>
              <a:xfrm>
                <a:off x="4596370" y="3324390"/>
                <a:ext cx="552654" cy="1188720"/>
                <a:chOff x="1823226" y="3235632"/>
                <a:chExt cx="552654" cy="1188720"/>
              </a:xfrm>
              <a:grpFill/>
            </p:grpSpPr>
            <p:sp>
              <p:nvSpPr>
                <p:cNvPr id="204" name="Oval 878">
                  <a:extLst>
                    <a:ext uri="{FF2B5EF4-FFF2-40B4-BE49-F238E27FC236}">
                      <a16:creationId xmlns:a16="http://schemas.microsoft.com/office/drawing/2014/main" id="{B0EC4FF5-55D4-9C46-BD45-165C022299B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5" name="Rectangle 880">
                  <a:extLst>
                    <a:ext uri="{FF2B5EF4-FFF2-40B4-BE49-F238E27FC236}">
                      <a16:creationId xmlns:a16="http://schemas.microsoft.com/office/drawing/2014/main" id="{BF1EB4CD-1AE9-8746-A298-FD812C82C54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06" name="Oval 878">
                  <a:extLst>
                    <a:ext uri="{FF2B5EF4-FFF2-40B4-BE49-F238E27FC236}">
                      <a16:creationId xmlns:a16="http://schemas.microsoft.com/office/drawing/2014/main" id="{74CFC4E7-D836-334E-87E1-2FA1707134E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Line 881">
                  <a:extLst>
                    <a:ext uri="{FF2B5EF4-FFF2-40B4-BE49-F238E27FC236}">
                      <a16:creationId xmlns:a16="http://schemas.microsoft.com/office/drawing/2014/main" id="{09A9A67B-3E45-8E48-8B83-797B6459FA4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08" name="Line 882">
                  <a:extLst>
                    <a:ext uri="{FF2B5EF4-FFF2-40B4-BE49-F238E27FC236}">
                      <a16:creationId xmlns:a16="http://schemas.microsoft.com/office/drawing/2014/main" id="{4F803240-E79D-B243-BA8D-AF74664B5A89}"/>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09" name="Rectangle 880">
                  <a:extLst>
                    <a:ext uri="{FF2B5EF4-FFF2-40B4-BE49-F238E27FC236}">
                      <a16:creationId xmlns:a16="http://schemas.microsoft.com/office/drawing/2014/main" id="{1919BE0F-5AB1-F04B-BC74-793F6B3596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0" name="Oval 878">
                  <a:extLst>
                    <a:ext uri="{FF2B5EF4-FFF2-40B4-BE49-F238E27FC236}">
                      <a16:creationId xmlns:a16="http://schemas.microsoft.com/office/drawing/2014/main" id="{0AD210FE-3BBD-F54B-9994-BF99E88EE5D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1" name="Line 882">
                  <a:extLst>
                    <a:ext uri="{FF2B5EF4-FFF2-40B4-BE49-F238E27FC236}">
                      <a16:creationId xmlns:a16="http://schemas.microsoft.com/office/drawing/2014/main" id="{09018226-375E-4B46-AB72-F1FD6DD2289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2" name="Line 882">
                  <a:extLst>
                    <a:ext uri="{FF2B5EF4-FFF2-40B4-BE49-F238E27FC236}">
                      <a16:creationId xmlns:a16="http://schemas.microsoft.com/office/drawing/2014/main" id="{D157CED5-27CE-4F49-99AD-6576A486CAD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3" name="Line 884">
                  <a:extLst>
                    <a:ext uri="{FF2B5EF4-FFF2-40B4-BE49-F238E27FC236}">
                      <a16:creationId xmlns:a16="http://schemas.microsoft.com/office/drawing/2014/main" id="{8EF3E0E2-F07A-C241-A776-6DD4696FDF2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14" name="Oval 885">
                  <a:extLst>
                    <a:ext uri="{FF2B5EF4-FFF2-40B4-BE49-F238E27FC236}">
                      <a16:creationId xmlns:a16="http://schemas.microsoft.com/office/drawing/2014/main" id="{7BA6C94D-61C8-FD45-B0D7-9CBB1CB0E11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5" name="Line 881">
                  <a:extLst>
                    <a:ext uri="{FF2B5EF4-FFF2-40B4-BE49-F238E27FC236}">
                      <a16:creationId xmlns:a16="http://schemas.microsoft.com/office/drawing/2014/main" id="{9B496D5C-2389-414B-83BA-5FA2BFC0F09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6" name="Line 882">
                  <a:extLst>
                    <a:ext uri="{FF2B5EF4-FFF2-40B4-BE49-F238E27FC236}">
                      <a16:creationId xmlns:a16="http://schemas.microsoft.com/office/drawing/2014/main" id="{71C1E09E-1D1E-8049-A7C4-D482DA3E57E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4" name="Group 163">
              <a:extLst>
                <a:ext uri="{FF2B5EF4-FFF2-40B4-BE49-F238E27FC236}">
                  <a16:creationId xmlns:a16="http://schemas.microsoft.com/office/drawing/2014/main" id="{E23A37E1-076B-A341-8054-5042601B795C}"/>
                </a:ext>
              </a:extLst>
            </p:cNvPr>
            <p:cNvGrpSpPr/>
            <p:nvPr/>
          </p:nvGrpSpPr>
          <p:grpSpPr>
            <a:xfrm>
              <a:off x="4272198" y="3826579"/>
              <a:ext cx="538242" cy="343668"/>
              <a:chOff x="1012668" y="989071"/>
              <a:chExt cx="747559" cy="477316"/>
            </a:xfrm>
          </p:grpSpPr>
          <p:sp>
            <p:nvSpPr>
              <p:cNvPr id="194" name="Line 853">
                <a:extLst>
                  <a:ext uri="{FF2B5EF4-FFF2-40B4-BE49-F238E27FC236}">
                    <a16:creationId xmlns:a16="http://schemas.microsoft.com/office/drawing/2014/main" id="{E2C7A78C-ED88-024D-808F-34EB98EC7EA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95" name="Rectangle 873">
                <a:extLst>
                  <a:ext uri="{FF2B5EF4-FFF2-40B4-BE49-F238E27FC236}">
                    <a16:creationId xmlns:a16="http://schemas.microsoft.com/office/drawing/2014/main" id="{E6B8795E-544C-CE4E-BECA-C9249D933F2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96" name="Freeform 875">
                <a:extLst>
                  <a:ext uri="{FF2B5EF4-FFF2-40B4-BE49-F238E27FC236}">
                    <a16:creationId xmlns:a16="http://schemas.microsoft.com/office/drawing/2014/main" id="{D141F81B-093B-1D48-A289-0B83FD0CF63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65" name="Group 164">
              <a:extLst>
                <a:ext uri="{FF2B5EF4-FFF2-40B4-BE49-F238E27FC236}">
                  <a16:creationId xmlns:a16="http://schemas.microsoft.com/office/drawing/2014/main" id="{14A4F518-5FDE-DC49-932A-95F4AECF6AF2}"/>
                </a:ext>
              </a:extLst>
            </p:cNvPr>
            <p:cNvGrpSpPr/>
            <p:nvPr/>
          </p:nvGrpSpPr>
          <p:grpSpPr>
            <a:xfrm>
              <a:off x="7016664" y="2938828"/>
              <a:ext cx="1203321" cy="1021208"/>
              <a:chOff x="3906167" y="3324390"/>
              <a:chExt cx="1671281" cy="1418344"/>
            </a:xfrm>
            <a:solidFill>
              <a:srgbClr val="93D2FE"/>
            </a:solidFill>
          </p:grpSpPr>
          <p:sp>
            <p:nvSpPr>
              <p:cNvPr id="170" name="Oval 859">
                <a:extLst>
                  <a:ext uri="{FF2B5EF4-FFF2-40B4-BE49-F238E27FC236}">
                    <a16:creationId xmlns:a16="http://schemas.microsoft.com/office/drawing/2014/main" id="{CA13C04E-7DAC-5B43-AE4F-07A4DDA54BA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1" name="Oval 861">
                <a:extLst>
                  <a:ext uri="{FF2B5EF4-FFF2-40B4-BE49-F238E27FC236}">
                    <a16:creationId xmlns:a16="http://schemas.microsoft.com/office/drawing/2014/main" id="{45BA7002-EA60-B34A-B9F0-B833E4B3E81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2">
                <a:extLst>
                  <a:ext uri="{FF2B5EF4-FFF2-40B4-BE49-F238E27FC236}">
                    <a16:creationId xmlns:a16="http://schemas.microsoft.com/office/drawing/2014/main" id="{A431CFB9-9B68-8241-A7CE-E8BD6142CEC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3">
                <a:extLst>
                  <a:ext uri="{FF2B5EF4-FFF2-40B4-BE49-F238E27FC236}">
                    <a16:creationId xmlns:a16="http://schemas.microsoft.com/office/drawing/2014/main" id="{4DC9DE4B-2D62-9B4D-B26B-AF80F0B4AA2E}"/>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D213F359-EE48-1E44-86AF-FC7A1561622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5" name="Group 174">
                <a:extLst>
                  <a:ext uri="{FF2B5EF4-FFF2-40B4-BE49-F238E27FC236}">
                    <a16:creationId xmlns:a16="http://schemas.microsoft.com/office/drawing/2014/main" id="{E8304EED-E2FA-4546-B5CB-8E148D6F3EEF}"/>
                  </a:ext>
                </a:extLst>
              </p:cNvPr>
              <p:cNvGrpSpPr/>
              <p:nvPr/>
            </p:nvGrpSpPr>
            <p:grpSpPr>
              <a:xfrm>
                <a:off x="3906167" y="4047050"/>
                <a:ext cx="1671281" cy="539042"/>
                <a:chOff x="1320274" y="4580303"/>
                <a:chExt cx="1671281" cy="467246"/>
              </a:xfrm>
              <a:grpFill/>
            </p:grpSpPr>
            <p:sp>
              <p:nvSpPr>
                <p:cNvPr id="190" name="Freeform 860">
                  <a:extLst>
                    <a:ext uri="{FF2B5EF4-FFF2-40B4-BE49-F238E27FC236}">
                      <a16:creationId xmlns:a16="http://schemas.microsoft.com/office/drawing/2014/main" id="{1DA7EA05-640E-D047-BA7C-95601E462FF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1" name="Rectangle 864">
                  <a:extLst>
                    <a:ext uri="{FF2B5EF4-FFF2-40B4-BE49-F238E27FC236}">
                      <a16:creationId xmlns:a16="http://schemas.microsoft.com/office/drawing/2014/main" id="{8262B694-8D86-084D-8337-A5D8A7AC710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92" name="Freeform 865">
                  <a:extLst>
                    <a:ext uri="{FF2B5EF4-FFF2-40B4-BE49-F238E27FC236}">
                      <a16:creationId xmlns:a16="http://schemas.microsoft.com/office/drawing/2014/main" id="{1AB55067-E00D-C143-9EF0-B4C56ADF5B6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3" name="Freeform 866">
                  <a:extLst>
                    <a:ext uri="{FF2B5EF4-FFF2-40B4-BE49-F238E27FC236}">
                      <a16:creationId xmlns:a16="http://schemas.microsoft.com/office/drawing/2014/main" id="{9EA94745-51FA-FC47-BE1F-EB00ADC2C61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6" name="Group 175">
                <a:extLst>
                  <a:ext uri="{FF2B5EF4-FFF2-40B4-BE49-F238E27FC236}">
                    <a16:creationId xmlns:a16="http://schemas.microsoft.com/office/drawing/2014/main" id="{341891A9-7884-0A43-9C5D-D2A564BD1D69}"/>
                  </a:ext>
                </a:extLst>
              </p:cNvPr>
              <p:cNvGrpSpPr/>
              <p:nvPr/>
            </p:nvGrpSpPr>
            <p:grpSpPr>
              <a:xfrm>
                <a:off x="4596370" y="3324390"/>
                <a:ext cx="552654" cy="1188720"/>
                <a:chOff x="1823226" y="3235632"/>
                <a:chExt cx="552654" cy="1188720"/>
              </a:xfrm>
              <a:grpFill/>
            </p:grpSpPr>
            <p:sp>
              <p:nvSpPr>
                <p:cNvPr id="177" name="Oval 878">
                  <a:extLst>
                    <a:ext uri="{FF2B5EF4-FFF2-40B4-BE49-F238E27FC236}">
                      <a16:creationId xmlns:a16="http://schemas.microsoft.com/office/drawing/2014/main" id="{3BAFD16D-8D14-F14E-BF27-7C62E1EAF6A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8" name="Rectangle 880">
                  <a:extLst>
                    <a:ext uri="{FF2B5EF4-FFF2-40B4-BE49-F238E27FC236}">
                      <a16:creationId xmlns:a16="http://schemas.microsoft.com/office/drawing/2014/main" id="{605FB156-9248-A84B-8988-9080CB26363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9" name="Oval 878">
                  <a:extLst>
                    <a:ext uri="{FF2B5EF4-FFF2-40B4-BE49-F238E27FC236}">
                      <a16:creationId xmlns:a16="http://schemas.microsoft.com/office/drawing/2014/main" id="{E39EB37A-2BB6-5948-B3D9-057AF36F2FD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0" name="Line 881">
                  <a:extLst>
                    <a:ext uri="{FF2B5EF4-FFF2-40B4-BE49-F238E27FC236}">
                      <a16:creationId xmlns:a16="http://schemas.microsoft.com/office/drawing/2014/main" id="{0C1CF6E4-85CF-7347-A4EB-1F34C6A6A8A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1" name="Line 882">
                  <a:extLst>
                    <a:ext uri="{FF2B5EF4-FFF2-40B4-BE49-F238E27FC236}">
                      <a16:creationId xmlns:a16="http://schemas.microsoft.com/office/drawing/2014/main" id="{140BB228-9754-264E-969B-DCF967FA168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2" name="Rectangle 880">
                  <a:extLst>
                    <a:ext uri="{FF2B5EF4-FFF2-40B4-BE49-F238E27FC236}">
                      <a16:creationId xmlns:a16="http://schemas.microsoft.com/office/drawing/2014/main" id="{EF059C85-7600-E642-9A48-1C6FB619118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3" name="Oval 878">
                  <a:extLst>
                    <a:ext uri="{FF2B5EF4-FFF2-40B4-BE49-F238E27FC236}">
                      <a16:creationId xmlns:a16="http://schemas.microsoft.com/office/drawing/2014/main" id="{E83DD5DF-4606-C14C-9DF8-061FBB8287C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4" name="Line 882">
                  <a:extLst>
                    <a:ext uri="{FF2B5EF4-FFF2-40B4-BE49-F238E27FC236}">
                      <a16:creationId xmlns:a16="http://schemas.microsoft.com/office/drawing/2014/main" id="{200CBABF-2989-0E43-A137-87DB1B98FFD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F2454282-5B6B-D746-8BB5-D75614C8AF4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4">
                  <a:extLst>
                    <a:ext uri="{FF2B5EF4-FFF2-40B4-BE49-F238E27FC236}">
                      <a16:creationId xmlns:a16="http://schemas.microsoft.com/office/drawing/2014/main" id="{421C821D-35E5-E54F-BF00-CCA8CECCA82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87" name="Oval 885">
                  <a:extLst>
                    <a:ext uri="{FF2B5EF4-FFF2-40B4-BE49-F238E27FC236}">
                      <a16:creationId xmlns:a16="http://schemas.microsoft.com/office/drawing/2014/main" id="{845359A1-2DCC-5542-AB91-015D720CC89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8" name="Line 881">
                  <a:extLst>
                    <a:ext uri="{FF2B5EF4-FFF2-40B4-BE49-F238E27FC236}">
                      <a16:creationId xmlns:a16="http://schemas.microsoft.com/office/drawing/2014/main" id="{8E72B27E-F34E-004B-928C-68560AC74D5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9" name="Line 882">
                  <a:extLst>
                    <a:ext uri="{FF2B5EF4-FFF2-40B4-BE49-F238E27FC236}">
                      <a16:creationId xmlns:a16="http://schemas.microsoft.com/office/drawing/2014/main" id="{5741F7F9-AE18-784C-A50A-5C5137DDE3B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6521F32F-A439-774D-AB62-D1EAD89E730E}"/>
                </a:ext>
              </a:extLst>
            </p:cNvPr>
            <p:cNvGrpSpPr/>
            <p:nvPr/>
          </p:nvGrpSpPr>
          <p:grpSpPr>
            <a:xfrm>
              <a:off x="6397985" y="3842210"/>
              <a:ext cx="538242" cy="343668"/>
              <a:chOff x="1012668" y="989071"/>
              <a:chExt cx="747559" cy="477316"/>
            </a:xfrm>
          </p:grpSpPr>
          <p:sp>
            <p:nvSpPr>
              <p:cNvPr id="167" name="Line 853">
                <a:extLst>
                  <a:ext uri="{FF2B5EF4-FFF2-40B4-BE49-F238E27FC236}">
                    <a16:creationId xmlns:a16="http://schemas.microsoft.com/office/drawing/2014/main" id="{44D45CCD-3C0B-C045-8908-3608F13B773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68" name="Rectangle 873">
                <a:extLst>
                  <a:ext uri="{FF2B5EF4-FFF2-40B4-BE49-F238E27FC236}">
                    <a16:creationId xmlns:a16="http://schemas.microsoft.com/office/drawing/2014/main" id="{1F53BA1D-90D8-D441-A26A-E2F307570CB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169" name="Freeform 875">
                <a:extLst>
                  <a:ext uri="{FF2B5EF4-FFF2-40B4-BE49-F238E27FC236}">
                    <a16:creationId xmlns:a16="http://schemas.microsoft.com/office/drawing/2014/main" id="{F3A7C250-FEC6-324E-B0A2-19D6DAF39B2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36496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Applicability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361612" y="1869260"/>
                <a:ext cx="4284601" cy="4457112"/>
              </a:xfrm>
            </p:spPr>
            <p:txBody>
              <a:bodyPr>
                <a:normAutofit fontScale="92500"/>
              </a:bodyPr>
              <a:lstStyle/>
              <a:p>
                <a:pPr>
                  <a:tabLst>
                    <a:tab pos="227013" algn="l"/>
                  </a:tabLst>
                </a:pPr>
                <a:r>
                  <a:rPr lang="de-DE" b="0" dirty="0">
                    <a:ea typeface="Cambria Math" panose="02040503050406030204" pitchFamily="18" charset="0"/>
                    <a:cs typeface="Sana" pitchFamily="2" charset="-78"/>
                  </a:rPr>
                  <a:t>Action </a:t>
                </a:r>
                <a14:m>
                  <m:oMath xmlns:m="http://schemas.openxmlformats.org/officeDocument/2006/math">
                    <m:r>
                      <a:rPr lang="de-DE" b="0" i="1" dirty="0" smtClean="0">
                        <a:latin typeface="Cambria Math" panose="02040503050406030204" pitchFamily="18" charset="0"/>
                        <a:ea typeface="Cambria Math" panose="02040503050406030204" pitchFamily="18" charset="0"/>
                        <a:cs typeface="Sana" pitchFamily="2" charset="-78"/>
                      </a:rPr>
                      <m:t>𝑎</m:t>
                    </m:r>
                  </m:oMath>
                </a14:m>
                <a:r>
                  <a:rPr lang="en-US" dirty="0"/>
                  <a:t> is </a:t>
                </a:r>
                <a:r>
                  <a:rPr lang="en-US" dirty="0">
                    <a:solidFill>
                      <a:schemeClr val="accent1"/>
                    </a:solidFill>
                  </a:rPr>
                  <a:t>applicable</a:t>
                </a:r>
                <a:r>
                  <a:rPr lang="en-US" dirty="0"/>
                  <a:t> in state </a:t>
                </a:r>
                <a14:m>
                  <m:oMath xmlns:m="http://schemas.openxmlformats.org/officeDocument/2006/math">
                    <m:r>
                      <a:rPr lang="en-US" i="1" dirty="0" smtClean="0">
                        <a:latin typeface="Cambria Math" panose="02040503050406030204" pitchFamily="18" charset="0"/>
                      </a:rPr>
                      <m:t>𝑠</m:t>
                    </m:r>
                  </m:oMath>
                </a14:m>
                <a:r>
                  <a:rPr lang="en-US" dirty="0"/>
                  <a:t> if</a:t>
                </a:r>
              </a:p>
              <a:p>
                <a:pPr lvl="1">
                  <a:tabLst>
                    <a:tab pos="227013" algn="l"/>
                  </a:tabLst>
                </a:pPr>
                <a:r>
                  <a:rPr lang="en-US" dirty="0"/>
                  <a:t>For every positive literal </a:t>
                </a:r>
                <a14:m>
                  <m:oMath xmlns:m="http://schemas.openxmlformats.org/officeDocument/2006/math">
                    <m:r>
                      <a:rPr lang="en-US" i="1" dirty="0" smtClean="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b="0" i="1" dirty="0" smtClean="0">
                        <a:latin typeface="Cambria Math" panose="02040503050406030204" pitchFamily="18" charset="0"/>
                        <a:ea typeface="Cambria Math" panose="02040503050406030204" pitchFamily="18" charset="0"/>
                        <a:cs typeface="Sana" pitchFamily="2" charset="-78"/>
                      </a:rPr>
                      <m:t>𝑝𝑟𝑒</m:t>
                    </m:r>
                    <m:d>
                      <m:dPr>
                        <m:ctrlPr>
                          <a:rPr lang="de-DE" b="0" i="1" dirty="0" smtClean="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b="0"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smtClean="0">
                        <a:latin typeface="Cambria Math" panose="02040503050406030204" pitchFamily="18" charset="0"/>
                      </a:rPr>
                      <m:t>𝑙</m:t>
                    </m:r>
                  </m:oMath>
                </a14:m>
                <a:r>
                  <a:rPr lang="en-US" dirty="0"/>
                  <a:t> is in </a:t>
                </a:r>
                <a14:m>
                  <m:oMath xmlns:m="http://schemas.openxmlformats.org/officeDocument/2006/math">
                    <m:r>
                      <a:rPr lang="en-US" i="1" dirty="0" smtClean="0">
                        <a:latin typeface="Cambria Math" panose="02040503050406030204" pitchFamily="18" charset="0"/>
                      </a:rPr>
                      <m:t>𝑠</m:t>
                    </m:r>
                  </m:oMath>
                </a14:m>
                <a:r>
                  <a:rPr lang="en-US" dirty="0"/>
                  <a:t> or in one of the rigid relations</a:t>
                </a:r>
              </a:p>
              <a:p>
                <a:pPr lvl="1">
                  <a:tabLst>
                    <a:tab pos="227013" algn="l"/>
                  </a:tabLst>
                </a:pPr>
                <a:r>
                  <a:rPr lang="en-US" dirty="0"/>
                  <a:t>For every negative literal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i="1" dirty="0">
                        <a:latin typeface="Cambria Math" panose="02040503050406030204" pitchFamily="18" charset="0"/>
                        <a:ea typeface="Cambria Math" panose="02040503050406030204" pitchFamily="18" charset="0"/>
                        <a:cs typeface="Sana" pitchFamily="2" charset="-78"/>
                      </a:rPr>
                      <m:t>𝑝𝑟𝑒</m:t>
                    </m:r>
                    <m:d>
                      <m:dPr>
                        <m:ctrlPr>
                          <a:rPr lang="de-DE" i="1" dirty="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a:latin typeface="Cambria Math" panose="02040503050406030204" pitchFamily="18" charset="0"/>
                      </a:rPr>
                      <m:t>𝑙</m:t>
                    </m:r>
                  </m:oMath>
                </a14:m>
                <a:r>
                  <a:rPr lang="en-US" dirty="0"/>
                  <a:t> is not in </a:t>
                </a:r>
                <a14:m>
                  <m:oMath xmlns:m="http://schemas.openxmlformats.org/officeDocument/2006/math">
                    <m:r>
                      <a:rPr lang="en-US" i="1" dirty="0">
                        <a:latin typeface="Cambria Math" panose="02040503050406030204" pitchFamily="18" charset="0"/>
                      </a:rPr>
                      <m:t>𝑠</m:t>
                    </m:r>
                  </m:oMath>
                </a14:m>
                <a:r>
                  <a:rPr lang="en-US" dirty="0"/>
                  <a:t> nor in any rigid relations</a:t>
                </a:r>
              </a:p>
              <a:p>
                <a:pPr>
                  <a:tabLst>
                    <a:tab pos="227013" algn="l"/>
                  </a:tabLst>
                </a:pPr>
                <a:r>
                  <a:rPr lang="en-US" dirty="0"/>
                  <a:t>Example</a:t>
                </a:r>
              </a:p>
              <a:p>
                <a:pPr lvl="1">
                  <a:tabLst>
                    <a:tab pos="227013" algn="l"/>
                  </a:tabLst>
                </a:pPr>
                <a:r>
                  <a:rPr lang="en-US" dirty="0">
                    <a:solidFill>
                      <a:schemeClr val="tx1"/>
                    </a:solidFill>
                  </a:rPr>
                  <a:t>Rigid relation: </a:t>
                </a:r>
                <a14:m>
                  <m:oMath xmlns:m="http://schemas.openxmlformats.org/officeDocument/2006/math">
                    <m:r>
                      <a:rPr lang="en-US" i="1" dirty="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 =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endParaRPr>
              </a:p>
              <a:p>
                <a:pPr lvl="1"/>
                <a:r>
                  <a:rPr lang="de-DE" dirty="0">
                    <a:solidFill>
                      <a:schemeClr val="tx1"/>
                    </a:solidFill>
                    <a:ea typeface="Cambria Math" panose="02040503050406030204" pitchFamily="18" charset="0"/>
                    <a:cs typeface="Times New Roman"/>
                  </a:rPr>
                  <a:t>State </a:t>
                </a:r>
                <a14:m>
                  <m:oMath xmlns:m="http://schemas.openxmlformats.org/officeDocument/2006/math">
                    <m:sSub>
                      <m:sSubPr>
                        <m:ctrlPr>
                          <a:rPr lang="de-DE" i="1" dirty="0">
                            <a:solidFill>
                              <a:schemeClr val="tx1"/>
                            </a:solidFill>
                            <a:latin typeface="Cambria Math" panose="02040503050406030204" pitchFamily="18" charset="0"/>
                            <a:ea typeface="Cambria Math" panose="02040503050406030204" pitchFamily="18" charset="0"/>
                            <a:cs typeface="Times New Roman"/>
                          </a:rPr>
                        </m:ctrlPr>
                      </m:sSubPr>
                      <m:e>
                        <m:r>
                          <a:rPr lang="de-DE" i="1" dirty="0">
                            <a:solidFill>
                              <a:schemeClr val="tx1"/>
                            </a:solidFill>
                            <a:latin typeface="Cambria Math" panose="02040503050406030204" pitchFamily="18" charset="0"/>
                            <a:ea typeface="Cambria Math" panose="02040503050406030204" pitchFamily="18" charset="0"/>
                            <a:cs typeface="Times New Roman"/>
                          </a:rPr>
                          <m:t>𝑠</m:t>
                        </m:r>
                      </m:e>
                      <m:sub>
                        <m:r>
                          <a:rPr lang="de-DE" i="1" dirty="0">
                            <a:solidFill>
                              <a:schemeClr val="tx1"/>
                            </a:solidFill>
                            <a:latin typeface="Cambria Math" panose="02040503050406030204" pitchFamily="18" charset="0"/>
                            <a:ea typeface="Cambria Math" panose="02040503050406030204" pitchFamily="18" charset="0"/>
                            <a:cs typeface="Times New Roman"/>
                          </a:rPr>
                          <m:t>1</m:t>
                        </m:r>
                      </m:sub>
                    </m:sSub>
                    <m:r>
                      <a:rPr lang="de-DE" i="1" dirty="0">
                        <a:solidFill>
                          <a:schemeClr val="tx1"/>
                        </a:solidFill>
                        <a:latin typeface="Cambria Math" panose="02040503050406030204" pitchFamily="18" charset="0"/>
                        <a:ea typeface="Cambria Math" panose="02040503050406030204" pitchFamily="18" charset="0"/>
                        <a:cs typeface="Times New Roman"/>
                      </a:rPr>
                      <m:t>=</m:t>
                    </m:r>
                  </m:oMath>
                </a14:m>
                <a:endParaRPr lang="de-DE" i="1" dirty="0">
                  <a:solidFill>
                    <a:schemeClr val="tx1"/>
                  </a:solidFill>
                  <a:latin typeface="Cambria Math" panose="02040503050406030204" pitchFamily="18" charset="0"/>
                  <a:ea typeface="Cambria Math" panose="02040503050406030204" pitchFamily="18" charset="0"/>
                  <a:cs typeface="Times New Roman"/>
                </a:endParaRPr>
              </a:p>
              <a:p>
                <a:pPr marL="457200" lvl="1" indent="0">
                  <a:buNone/>
                </a:pPr>
                <a14:m>
                  <m:oMathPara xmlns:m="http://schemas.openxmlformats.org/officeDocument/2006/math">
                    <m:oMathParaPr>
                      <m:jc m:val="centerGroup"/>
                    </m:oMathParaPr>
                    <m:oMath xmlns:m="http://schemas.openxmlformats.org/officeDocument/2006/math">
                      <m:d>
                        <m:dPr>
                          <m:begChr m:val="{"/>
                          <m:endChr m:val="}"/>
                          <m:ctrlPr>
                            <a:rPr lang="de-DE" i="1" dirty="0">
                              <a:solidFill>
                                <a:schemeClr val="tx1"/>
                              </a:solidFill>
                              <a:latin typeface="Cambria Math" panose="02040503050406030204" pitchFamily="18" charset="0"/>
                              <a:ea typeface="Cambria Math" panose="02040503050406030204" pitchFamily="18" charset="0"/>
                              <a:cs typeface="Times New Roman"/>
                            </a:rPr>
                          </m:ctrlPr>
                        </m:dPr>
                        <m:e>
                          <m:r>
                            <a:rPr lang="de-DE" i="1" dirty="0">
                              <a:solidFill>
                                <a:schemeClr val="tx1"/>
                              </a:solidFill>
                              <a:latin typeface="Cambria Math" panose="02040503050406030204" pitchFamily="18" charset="0"/>
                              <a:ea typeface="Cambria Math" panose="02040503050406030204" pitchFamily="18" charset="0"/>
                              <a:cs typeface="Times New Roman"/>
                            </a:rPr>
                            <m:t>𝑐𝑎𝑟𝑔𝑜</m:t>
                          </m:r>
                          <m:d>
                            <m:dPr>
                              <m:ctrlPr>
                                <a:rPr lang="de-DE" i="1" dirty="0">
                                  <a:solidFill>
                                    <a:schemeClr val="tx1"/>
                                  </a:solidFill>
                                  <a:latin typeface="Cambria Math" panose="02040503050406030204" pitchFamily="18" charset="0"/>
                                  <a:ea typeface="Cambria Math" panose="02040503050406030204" pitchFamily="18" charset="0"/>
                                  <a:cs typeface="Times New Roman"/>
                                </a:rPr>
                              </m:ctrlPr>
                            </m:dPr>
                            <m:e>
                              <m:r>
                                <a:rPr lang="de-DE" i="1" dirty="0">
                                  <a:solidFill>
                                    <a:schemeClr val="tx1"/>
                                  </a:solidFill>
                                  <a:latin typeface="Cambria Math" panose="02040503050406030204" pitchFamily="18" charset="0"/>
                                  <a:ea typeface="Cambria Math" panose="02040503050406030204" pitchFamily="18" charset="0"/>
                                  <a:cs typeface="Times New Roman"/>
                                </a:rPr>
                                <m:t>𝑟</m:t>
                              </m:r>
                              <m:r>
                                <a:rPr lang="de-DE" i="1" dirty="0">
                                  <a:solidFill>
                                    <a:schemeClr val="tx1"/>
                                  </a:solidFill>
                                  <a:latin typeface="Cambria Math" panose="02040503050406030204" pitchFamily="18" charset="0"/>
                                  <a:ea typeface="Cambria Math" panose="02040503050406030204" pitchFamily="18" charset="0"/>
                                  <a:cs typeface="Times New Roman"/>
                                </a:rPr>
                                <m:t>1</m:t>
                              </m:r>
                            </m:e>
                          </m:d>
                          <m:r>
                            <a:rPr lang="de-DE" i="1" dirty="0">
                              <a:solidFill>
                                <a:schemeClr val="tx1"/>
                              </a:solidFill>
                              <a:latin typeface="Cambria Math" panose="02040503050406030204" pitchFamily="18" charset="0"/>
                              <a:ea typeface="Cambria Math" panose="02040503050406030204" pitchFamily="18" charset="0"/>
                              <a:cs typeface="Times New Roman"/>
                            </a:rPr>
                            <m:t>=</m:t>
                          </m:r>
                          <m:r>
                            <a:rPr lang="de-DE" i="1" dirty="0">
                              <a:solidFill>
                                <a:schemeClr val="tx1"/>
                              </a:solidFill>
                              <a:latin typeface="Cambria Math" panose="02040503050406030204" pitchFamily="18" charset="0"/>
                              <a:ea typeface="Cambria Math" panose="02040503050406030204" pitchFamily="18" charset="0"/>
                              <a:cs typeface="Times New Roman"/>
                            </a:rPr>
                            <m:t>𝑛𝑖𝑙</m:t>
                          </m:r>
                          <m:r>
                            <a:rPr lang="de-DE" i="1" dirty="0">
                              <a:solidFill>
                                <a:schemeClr val="tx1"/>
                              </a:solidFill>
                              <a:latin typeface="Cambria Math" panose="02040503050406030204" pitchFamily="18" charset="0"/>
                              <a:ea typeface="Cambria Math" panose="02040503050406030204" pitchFamily="18" charset="0"/>
                              <a:cs typeface="Times New Roman"/>
                            </a:rPr>
                            <m:t>, </m:t>
                          </m:r>
                          <m:r>
                            <a:rPr lang="de-DE" i="1" dirty="0">
                              <a:solidFill>
                                <a:schemeClr val="tx1"/>
                              </a:solidFill>
                              <a:latin typeface="Cambria Math" panose="02040503050406030204" pitchFamily="18" charset="0"/>
                              <a:ea typeface="Cambria Math" panose="02040503050406030204" pitchFamily="18" charset="0"/>
                              <a:cs typeface="Times New Roman"/>
                            </a:rPr>
                            <m:t>𝑐𝑎𝑟𝑔𝑜</m:t>
                          </m:r>
                          <m:d>
                            <m:dPr>
                              <m:ctrlPr>
                                <a:rPr lang="de-DE" i="1" dirty="0">
                                  <a:solidFill>
                                    <a:schemeClr val="tx1"/>
                                  </a:solidFill>
                                  <a:latin typeface="Cambria Math" panose="02040503050406030204" pitchFamily="18" charset="0"/>
                                  <a:ea typeface="Cambria Math" panose="02040503050406030204" pitchFamily="18" charset="0"/>
                                  <a:cs typeface="Times New Roman"/>
                                </a:rPr>
                              </m:ctrlPr>
                            </m:dPr>
                            <m:e>
                              <m:r>
                                <a:rPr lang="de-DE" i="1" dirty="0">
                                  <a:solidFill>
                                    <a:schemeClr val="tx1"/>
                                  </a:solidFill>
                                  <a:latin typeface="Cambria Math" panose="02040503050406030204" pitchFamily="18" charset="0"/>
                                  <a:ea typeface="Cambria Math" panose="02040503050406030204" pitchFamily="18" charset="0"/>
                                  <a:cs typeface="Times New Roman"/>
                                </a:rPr>
                                <m:t>𝑟</m:t>
                              </m:r>
                              <m:r>
                                <a:rPr lang="de-DE" i="1" dirty="0">
                                  <a:solidFill>
                                    <a:schemeClr val="tx1"/>
                                  </a:solidFill>
                                  <a:latin typeface="Cambria Math" panose="02040503050406030204" pitchFamily="18" charset="0"/>
                                  <a:ea typeface="Cambria Math" panose="02040503050406030204" pitchFamily="18" charset="0"/>
                                  <a:cs typeface="Times New Roman"/>
                                </a:rPr>
                                <m:t>2</m:t>
                              </m:r>
                            </m:e>
                          </m:d>
                          <m:r>
                            <a:rPr lang="de-DE" i="1" dirty="0">
                              <a:solidFill>
                                <a:schemeClr val="tx1"/>
                              </a:solidFill>
                              <a:latin typeface="Cambria Math" panose="02040503050406030204" pitchFamily="18" charset="0"/>
                              <a:ea typeface="Cambria Math" panose="02040503050406030204" pitchFamily="18" charset="0"/>
                              <a:cs typeface="Times New Roman"/>
                            </a:rPr>
                            <m:t>=</m:t>
                          </m:r>
                          <m:r>
                            <a:rPr lang="de-DE" i="1" dirty="0">
                              <a:solidFill>
                                <a:schemeClr val="tx1"/>
                              </a:solidFill>
                              <a:latin typeface="Cambria Math" panose="02040503050406030204" pitchFamily="18" charset="0"/>
                              <a:ea typeface="Cambria Math" panose="02040503050406030204" pitchFamily="18" charset="0"/>
                              <a:cs typeface="Times New Roman"/>
                            </a:rPr>
                            <m:t>𝑛𝑖𝑙</m:t>
                          </m:r>
                          <m:r>
                            <a:rPr lang="de-DE" i="1" dirty="0">
                              <a:solidFill>
                                <a:schemeClr val="tx1"/>
                              </a:solidFill>
                              <a:latin typeface="Cambria Math" panose="02040503050406030204" pitchFamily="18" charset="0"/>
                              <a:ea typeface="Cambria Math" panose="02040503050406030204" pitchFamily="18" charset="0"/>
                              <a:cs typeface="Times New Roman"/>
                            </a:rPr>
                            <m:t>,  </m:t>
                          </m:r>
                          <m:r>
                            <a:rPr lang="de-DE" i="1" dirty="0">
                              <a:solidFill>
                                <a:schemeClr val="tx1"/>
                              </a:solidFill>
                              <a:latin typeface="Cambria Math" panose="02040503050406030204" pitchFamily="18" charset="0"/>
                              <a:ea typeface="Cambria Math" panose="02040503050406030204" pitchFamily="18" charset="0"/>
                              <a:cs typeface="Times New Roman"/>
                            </a:rPr>
                            <m:t>𝑙𝑜𝑐</m:t>
                          </m:r>
                          <m:d>
                            <m:dPr>
                              <m:ctrlPr>
                                <a:rPr lang="de-DE" i="1" dirty="0">
                                  <a:solidFill>
                                    <a:schemeClr val="tx1"/>
                                  </a:solidFill>
                                  <a:latin typeface="Cambria Math" panose="02040503050406030204" pitchFamily="18" charset="0"/>
                                  <a:ea typeface="Cambria Math" panose="02040503050406030204" pitchFamily="18" charset="0"/>
                                  <a:cs typeface="Times New Roman"/>
                                </a:rPr>
                              </m:ctrlPr>
                            </m:dPr>
                            <m:e>
                              <m:r>
                                <a:rPr lang="de-DE" i="1" dirty="0">
                                  <a:solidFill>
                                    <a:schemeClr val="tx1"/>
                                  </a:solidFill>
                                  <a:latin typeface="Cambria Math" panose="02040503050406030204" pitchFamily="18" charset="0"/>
                                  <a:ea typeface="Cambria Math" panose="02040503050406030204" pitchFamily="18" charset="0"/>
                                  <a:cs typeface="Times New Roman"/>
                                </a:rPr>
                                <m:t>𝑟</m:t>
                              </m:r>
                              <m:r>
                                <a:rPr lang="de-DE" i="1" dirty="0">
                                  <a:solidFill>
                                    <a:schemeClr val="tx1"/>
                                  </a:solidFill>
                                  <a:latin typeface="Cambria Math" panose="02040503050406030204" pitchFamily="18" charset="0"/>
                                  <a:ea typeface="Cambria Math" panose="02040503050406030204" pitchFamily="18" charset="0"/>
                                  <a:cs typeface="Times New Roman"/>
                                </a:rPr>
                                <m:t>1</m:t>
                              </m:r>
                            </m:e>
                          </m:d>
                          <m:r>
                            <a:rPr lang="de-DE" i="1" dirty="0">
                              <a:solidFill>
                                <a:schemeClr val="tx1"/>
                              </a:solidFill>
                              <a:latin typeface="Cambria Math" panose="02040503050406030204" pitchFamily="18" charset="0"/>
                              <a:ea typeface="Cambria Math" panose="02040503050406030204" pitchFamily="18" charset="0"/>
                              <a:cs typeface="Times New Roman"/>
                            </a:rPr>
                            <m:t>=</m:t>
                          </m:r>
                          <m:r>
                            <a:rPr lang="de-DE" i="1" dirty="0">
                              <a:solidFill>
                                <a:schemeClr val="tx1"/>
                              </a:solidFill>
                              <a:latin typeface="Cambria Math" panose="02040503050406030204" pitchFamily="18" charset="0"/>
                              <a:ea typeface="Cambria Math" panose="02040503050406030204" pitchFamily="18" charset="0"/>
                              <a:cs typeface="Times New Roman"/>
                            </a:rPr>
                            <m:t>𝑑</m:t>
                          </m:r>
                          <m:r>
                            <a:rPr lang="de-DE" i="1" dirty="0">
                              <a:solidFill>
                                <a:schemeClr val="tx1"/>
                              </a:solidFill>
                              <a:latin typeface="Cambria Math" panose="02040503050406030204" pitchFamily="18" charset="0"/>
                              <a:ea typeface="Cambria Math" panose="02040503050406030204" pitchFamily="18" charset="0"/>
                              <a:cs typeface="Times New Roman"/>
                            </a:rPr>
                            <m:t>1, </m:t>
                          </m:r>
                          <m:r>
                            <a:rPr lang="de-DE" i="1" dirty="0">
                              <a:solidFill>
                                <a:schemeClr val="tx1"/>
                              </a:solidFill>
                              <a:latin typeface="Cambria Math" panose="02040503050406030204" pitchFamily="18" charset="0"/>
                              <a:ea typeface="Cambria Math" panose="02040503050406030204" pitchFamily="18" charset="0"/>
                              <a:cs typeface="Times New Roman"/>
                            </a:rPr>
                            <m:t>𝑙𝑜𝑐</m:t>
                          </m:r>
                          <m:d>
                            <m:dPr>
                              <m:ctrlPr>
                                <a:rPr lang="de-DE" i="1" dirty="0">
                                  <a:solidFill>
                                    <a:schemeClr val="tx1"/>
                                  </a:solidFill>
                                  <a:latin typeface="Cambria Math" panose="02040503050406030204" pitchFamily="18" charset="0"/>
                                  <a:ea typeface="Cambria Math" panose="02040503050406030204" pitchFamily="18" charset="0"/>
                                  <a:cs typeface="Times New Roman"/>
                                </a:rPr>
                              </m:ctrlPr>
                            </m:dPr>
                            <m:e>
                              <m:r>
                                <a:rPr lang="de-DE" i="1" dirty="0">
                                  <a:solidFill>
                                    <a:schemeClr val="tx1"/>
                                  </a:solidFill>
                                  <a:latin typeface="Cambria Math" panose="02040503050406030204" pitchFamily="18" charset="0"/>
                                  <a:ea typeface="Cambria Math" panose="02040503050406030204" pitchFamily="18" charset="0"/>
                                  <a:cs typeface="Times New Roman"/>
                                </a:rPr>
                                <m:t>𝑟</m:t>
                              </m:r>
                              <m:r>
                                <a:rPr lang="de-DE" i="1" dirty="0">
                                  <a:solidFill>
                                    <a:schemeClr val="tx1"/>
                                  </a:solidFill>
                                  <a:latin typeface="Cambria Math" panose="02040503050406030204" pitchFamily="18" charset="0"/>
                                  <a:ea typeface="Cambria Math" panose="02040503050406030204" pitchFamily="18" charset="0"/>
                                  <a:cs typeface="Times New Roman"/>
                                </a:rPr>
                                <m:t>2</m:t>
                              </m:r>
                            </m:e>
                          </m:d>
                          <m:r>
                            <a:rPr lang="de-DE" i="1" dirty="0">
                              <a:solidFill>
                                <a:schemeClr val="tx1"/>
                              </a:solidFill>
                              <a:latin typeface="Cambria Math" panose="02040503050406030204" pitchFamily="18" charset="0"/>
                              <a:ea typeface="Cambria Math" panose="02040503050406030204" pitchFamily="18" charset="0"/>
                              <a:cs typeface="Times New Roman"/>
                            </a:rPr>
                            <m:t>=</m:t>
                          </m:r>
                          <m:r>
                            <a:rPr lang="de-DE" i="1" dirty="0">
                              <a:solidFill>
                                <a:schemeClr val="tx1"/>
                              </a:solidFill>
                              <a:latin typeface="Cambria Math" panose="02040503050406030204" pitchFamily="18" charset="0"/>
                              <a:ea typeface="Cambria Math" panose="02040503050406030204" pitchFamily="18" charset="0"/>
                              <a:cs typeface="Times New Roman"/>
                            </a:rPr>
                            <m:t>𝑑</m:t>
                          </m:r>
                          <m:r>
                            <a:rPr lang="de-DE" i="1" dirty="0">
                              <a:solidFill>
                                <a:schemeClr val="tx1"/>
                              </a:solidFill>
                              <a:latin typeface="Cambria Math" panose="02040503050406030204" pitchFamily="18" charset="0"/>
                              <a:ea typeface="Cambria Math" panose="02040503050406030204" pitchFamily="18" charset="0"/>
                              <a:cs typeface="Times New Roman"/>
                            </a:rPr>
                            <m:t>2,  </m:t>
                          </m:r>
                          <m:r>
                            <a:rPr lang="de-DE" i="1" dirty="0">
                              <a:solidFill>
                                <a:schemeClr val="tx1"/>
                              </a:solidFill>
                              <a:latin typeface="Cambria Math" panose="02040503050406030204" pitchFamily="18" charset="0"/>
                              <a:ea typeface="Cambria Math" panose="02040503050406030204" pitchFamily="18" charset="0"/>
                              <a:cs typeface="Times New Roman"/>
                            </a:rPr>
                            <m:t>𝑙𝑜𝑐</m:t>
                          </m:r>
                          <m:d>
                            <m:dPr>
                              <m:ctrlPr>
                                <a:rPr lang="de-DE" i="1" dirty="0">
                                  <a:solidFill>
                                    <a:schemeClr val="tx1"/>
                                  </a:solidFill>
                                  <a:latin typeface="Cambria Math" panose="02040503050406030204" pitchFamily="18" charset="0"/>
                                  <a:ea typeface="Cambria Math" panose="02040503050406030204" pitchFamily="18" charset="0"/>
                                  <a:cs typeface="Times New Roman"/>
                                </a:rPr>
                              </m:ctrlPr>
                            </m:dPr>
                            <m:e>
                              <m:r>
                                <a:rPr lang="de-DE" i="1" dirty="0">
                                  <a:solidFill>
                                    <a:schemeClr val="tx1"/>
                                  </a:solidFill>
                                  <a:latin typeface="Cambria Math" panose="02040503050406030204" pitchFamily="18" charset="0"/>
                                  <a:ea typeface="Cambria Math" panose="02040503050406030204" pitchFamily="18" charset="0"/>
                                  <a:cs typeface="Times New Roman"/>
                                </a:rPr>
                                <m:t>𝑐</m:t>
                              </m:r>
                              <m:r>
                                <a:rPr lang="de-DE" i="1" dirty="0">
                                  <a:solidFill>
                                    <a:schemeClr val="tx1"/>
                                  </a:solidFill>
                                  <a:latin typeface="Cambria Math" panose="02040503050406030204" pitchFamily="18" charset="0"/>
                                  <a:ea typeface="Cambria Math" panose="02040503050406030204" pitchFamily="18" charset="0"/>
                                  <a:cs typeface="Times New Roman"/>
                                </a:rPr>
                                <m:t>1</m:t>
                              </m:r>
                            </m:e>
                          </m:d>
                          <m:r>
                            <a:rPr lang="de-DE" i="1" dirty="0">
                              <a:solidFill>
                                <a:schemeClr val="tx1"/>
                              </a:solidFill>
                              <a:latin typeface="Cambria Math" panose="02040503050406030204" pitchFamily="18" charset="0"/>
                              <a:ea typeface="Cambria Math" panose="02040503050406030204" pitchFamily="18" charset="0"/>
                              <a:cs typeface="Times New Roman"/>
                            </a:rPr>
                            <m:t>=</m:t>
                          </m:r>
                          <m:r>
                            <a:rPr lang="de-DE" i="1" dirty="0">
                              <a:solidFill>
                                <a:schemeClr val="tx1"/>
                              </a:solidFill>
                              <a:latin typeface="Cambria Math" panose="02040503050406030204" pitchFamily="18" charset="0"/>
                              <a:ea typeface="Cambria Math" panose="02040503050406030204" pitchFamily="18" charset="0"/>
                              <a:cs typeface="Times New Roman"/>
                            </a:rPr>
                            <m:t>𝑑</m:t>
                          </m:r>
                          <m:r>
                            <a:rPr lang="de-DE" i="1" dirty="0">
                              <a:solidFill>
                                <a:schemeClr val="tx1"/>
                              </a:solidFill>
                              <a:latin typeface="Cambria Math" panose="02040503050406030204" pitchFamily="18" charset="0"/>
                              <a:ea typeface="Cambria Math" panose="02040503050406030204" pitchFamily="18" charset="0"/>
                              <a:cs typeface="Times New Roman"/>
                            </a:rPr>
                            <m:t>1, </m:t>
                          </m:r>
                          <m:r>
                            <a:rPr lang="de-DE" i="1" dirty="0">
                              <a:solidFill>
                                <a:schemeClr val="tx1"/>
                              </a:solidFill>
                              <a:latin typeface="Cambria Math" panose="02040503050406030204" pitchFamily="18" charset="0"/>
                              <a:ea typeface="Cambria Math" panose="02040503050406030204" pitchFamily="18" charset="0"/>
                              <a:cs typeface="Times New Roman"/>
                            </a:rPr>
                            <m:t>𝑙𝑜𝑐</m:t>
                          </m:r>
                          <m:d>
                            <m:dPr>
                              <m:ctrlPr>
                                <a:rPr lang="de-DE" i="1" dirty="0">
                                  <a:solidFill>
                                    <a:schemeClr val="tx1"/>
                                  </a:solidFill>
                                  <a:latin typeface="Cambria Math" panose="02040503050406030204" pitchFamily="18" charset="0"/>
                                  <a:ea typeface="Cambria Math" panose="02040503050406030204" pitchFamily="18" charset="0"/>
                                  <a:cs typeface="Times New Roman"/>
                                </a:rPr>
                              </m:ctrlPr>
                            </m:dPr>
                            <m:e>
                              <m:r>
                                <a:rPr lang="de-DE" i="1" dirty="0">
                                  <a:solidFill>
                                    <a:schemeClr val="tx1"/>
                                  </a:solidFill>
                                  <a:latin typeface="Cambria Math" panose="02040503050406030204" pitchFamily="18" charset="0"/>
                                  <a:ea typeface="Cambria Math" panose="02040503050406030204" pitchFamily="18" charset="0"/>
                                  <a:cs typeface="Times New Roman"/>
                                </a:rPr>
                                <m:t>𝑐</m:t>
                              </m:r>
                              <m:r>
                                <a:rPr lang="de-DE" i="1" dirty="0">
                                  <a:solidFill>
                                    <a:schemeClr val="tx1"/>
                                  </a:solidFill>
                                  <a:latin typeface="Cambria Math" panose="02040503050406030204" pitchFamily="18" charset="0"/>
                                  <a:ea typeface="Cambria Math" panose="02040503050406030204" pitchFamily="18" charset="0"/>
                                  <a:cs typeface="Times New Roman"/>
                                </a:rPr>
                                <m:t>2</m:t>
                              </m:r>
                            </m:e>
                          </m:d>
                          <m:r>
                            <a:rPr lang="de-DE" i="1" dirty="0">
                              <a:solidFill>
                                <a:schemeClr val="tx1"/>
                              </a:solidFill>
                              <a:latin typeface="Cambria Math" panose="02040503050406030204" pitchFamily="18" charset="0"/>
                              <a:ea typeface="Cambria Math" panose="02040503050406030204" pitchFamily="18" charset="0"/>
                              <a:cs typeface="Times New Roman"/>
                            </a:rPr>
                            <m:t>=</m:t>
                          </m:r>
                          <m:r>
                            <a:rPr lang="de-DE" i="1" dirty="0">
                              <a:solidFill>
                                <a:schemeClr val="tx1"/>
                              </a:solidFill>
                              <a:latin typeface="Cambria Math" panose="02040503050406030204" pitchFamily="18" charset="0"/>
                              <a:ea typeface="Cambria Math" panose="02040503050406030204" pitchFamily="18" charset="0"/>
                              <a:cs typeface="Times New Roman"/>
                            </a:rPr>
                            <m:t>𝑑</m:t>
                          </m:r>
                          <m:r>
                            <a:rPr lang="de-DE" i="1" dirty="0">
                              <a:solidFill>
                                <a:schemeClr val="tx1"/>
                              </a:solidFill>
                              <a:latin typeface="Cambria Math" panose="02040503050406030204" pitchFamily="18" charset="0"/>
                              <a:ea typeface="Cambria Math" panose="02040503050406030204" pitchFamily="18" charset="0"/>
                              <a:cs typeface="Times New Roman"/>
                            </a:rPr>
                            <m:t>2</m:t>
                          </m:r>
                        </m:e>
                      </m:d>
                    </m:oMath>
                  </m:oMathPara>
                </a14:m>
                <a:endParaRPr lang="en-US" dirty="0">
                  <a:solidFill>
                    <a:schemeClr val="tx1"/>
                  </a:solidFill>
                </a:endParaRPr>
              </a:p>
              <a:p>
                <a:pPr lvl="1"/>
                <a:r>
                  <a:rPr lang="en-US" dirty="0">
                    <a:solidFill>
                      <a:schemeClr val="tx1"/>
                    </a:solidFill>
                  </a:rPr>
                  <a:t>Action template </a:t>
                </a:r>
                <a14:m>
                  <m:oMath xmlns:m="http://schemas.openxmlformats.org/officeDocument/2006/math">
                    <m:r>
                      <a:rPr lang="en-US" i="1" dirty="0">
                        <a:solidFill>
                          <a:schemeClr val="tx1"/>
                        </a:solidFill>
                        <a:latin typeface="Cambria Math" panose="02040503050406030204" pitchFamily="18" charset="0"/>
                      </a:rPr>
                      <m:t>𝑚𝑜𝑣𝑒</m:t>
                    </m:r>
                    <m:d>
                      <m:dPr>
                        <m:ctrlPr>
                          <a:rPr lang="en-US" i="1"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𝑟</m:t>
                        </m:r>
                        <m:r>
                          <a:rPr lang="en-US" i="1" dirty="0" err="1">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m:t>
                        </m:r>
                        <m:r>
                          <a:rPr lang="en-US" i="1" dirty="0" err="1">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𝑚</m:t>
                        </m:r>
                      </m:e>
                    </m:d>
                  </m:oMath>
                </a14:m>
                <a:endParaRPr lang="en-GB" dirty="0">
                  <a:solidFill>
                    <a:schemeClr val="tx1"/>
                  </a:solidFill>
                </a:endParaRPr>
              </a:p>
              <a:p>
                <a:pPr lvl="2"/>
                <a:r>
                  <a:rPr lang="en-GB" dirty="0">
                    <a:solidFill>
                      <a:schemeClr val="tx1"/>
                    </a:solidFill>
                  </a:rPr>
                  <a:t>pre: </a:t>
                </a:r>
                <a14:m>
                  <m:oMath xmlns:m="http://schemas.openxmlformats.org/officeDocument/2006/math">
                    <m:r>
                      <a:rPr lang="en-US" i="1" dirty="0">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cs typeface="Times New Roman"/>
                          </a:rPr>
                          <m:t>𝑟</m:t>
                        </m:r>
                      </m:e>
                    </m:d>
                    <m:r>
                      <a:rPr lang="de-DE"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𝑙</m:t>
                    </m:r>
                    <m:r>
                      <a:rPr lang="en-US" i="1" dirty="0">
                        <a:solidFill>
                          <a:schemeClr val="tx1"/>
                        </a:solidFill>
                        <a:latin typeface="Cambria Math" panose="02040503050406030204" pitchFamily="18" charset="0"/>
                      </a:rPr>
                      <m:t>, </m:t>
                    </m:r>
                    <m:r>
                      <a:rPr lang="en-US" i="1" dirty="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m:t>
                    </m:r>
                    <m:r>
                      <a:rPr lang="en-US" i="1" dirty="0" err="1">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𝑚</m:t>
                    </m:r>
                    <m:r>
                      <a:rPr lang="en-US" i="1" dirty="0">
                        <a:solidFill>
                          <a:schemeClr val="tx1"/>
                        </a:solidFill>
                        <a:latin typeface="Cambria Math" panose="02040503050406030204" pitchFamily="18" charset="0"/>
                      </a:rPr>
                      <m:t>)</m:t>
                    </m:r>
                  </m:oMath>
                </a14:m>
                <a:endParaRPr lang="en-GB" dirty="0">
                  <a:solidFill>
                    <a:schemeClr val="tx1"/>
                  </a:solidFill>
                </a:endParaRPr>
              </a:p>
              <a:p>
                <a:pPr lvl="2"/>
                <a:r>
                  <a:rPr lang="en-GB" dirty="0">
                    <a:solidFill>
                      <a:schemeClr val="tx1"/>
                    </a:solidFill>
                  </a:rPr>
                  <a:t>eff: </a:t>
                </a:r>
                <a14:m>
                  <m:oMath xmlns:m="http://schemas.openxmlformats.org/officeDocument/2006/math">
                    <m:r>
                      <a:rPr lang="en-US" i="1" dirty="0">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cs typeface="Times New Roman"/>
                          </a:rPr>
                          <m:t>𝑟</m:t>
                        </m:r>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𝑚</m:t>
                    </m:r>
                  </m:oMath>
                </a14:m>
                <a:endParaRPr lang="de-DE" i="1" dirty="0">
                  <a:solidFill>
                    <a:schemeClr val="tx1"/>
                  </a:solidFill>
                  <a:latin typeface="Cambria Math" panose="02040503050406030204" pitchFamily="18" charset="0"/>
                </a:endParaRPr>
              </a:p>
              <a:p>
                <a:pPr lvl="1"/>
                <a:endParaRPr lang="en-US" dirty="0">
                  <a:solidFill>
                    <a:srgbClr val="0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361612" y="1869260"/>
                <a:ext cx="4284601" cy="4457112"/>
              </a:xfrm>
              <a:blipFill>
                <a:blip r:embed="rId3"/>
                <a:stretch>
                  <a:fillRect l="-3540" t="-2557" r="-3245" b="-22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4933507" y="1869260"/>
                <a:ext cx="3850493" cy="4307703"/>
              </a:xfrm>
            </p:spPr>
            <p:txBody>
              <a:bodyPr>
                <a:normAutofit fontScale="92500"/>
              </a:bodyPr>
              <a:lstStyle/>
              <a:p>
                <a:pPr>
                  <a:tabLst>
                    <a:tab pos="227013" algn="l"/>
                  </a:tabLst>
                </a:pPr>
                <a:r>
                  <a:rPr lang="en-US" dirty="0"/>
                  <a:t>Applicable action in </a:t>
                </a:r>
                <a14:m>
                  <m:oMath xmlns:m="http://schemas.openxmlformats.org/officeDocument/2006/math">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1</m:t>
                        </m:r>
                      </m:sub>
                    </m:sSub>
                  </m:oMath>
                </a14:m>
                <a:endParaRPr lang="en-US" dirty="0"/>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i="1" dirty="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Cambria Math" panose="02040503050406030204" pitchFamily="18" charset="0"/>
                </a:endParaRPr>
              </a:p>
              <a:p>
                <a:r>
                  <a:rPr lang="de-DE" dirty="0"/>
                  <a:t>Not </a:t>
                </a:r>
                <a:r>
                  <a:rPr lang="en-US" dirty="0"/>
                  <a:t>applicable action in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1</m:t>
                        </m:r>
                      </m:sub>
                    </m:sSub>
                  </m:oMath>
                </a14:m>
                <a:endParaRPr lang="en-US" i="1" dirty="0">
                  <a:cs typeface="Times New Roman"/>
                </a:endParaRP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oMath>
                </a14:m>
                <a:endParaRPr lang="de-DE" i="1" dirty="0">
                  <a:latin typeface="Cambria Math" panose="02040503050406030204" pitchFamily="18" charset="0"/>
                </a:endParaRPr>
              </a:p>
              <a:p>
                <a:endParaRPr lang="de-DE" i="1" dirty="0">
                  <a:latin typeface="Cambria Math" panose="02040503050406030204" pitchFamily="18" charset="0"/>
                  <a:ea typeface="Calibri"/>
                  <a:cs typeface="Times New Roman"/>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4933507" y="1869260"/>
                <a:ext cx="3850493" cy="4307703"/>
              </a:xfrm>
              <a:blipFill>
                <a:blip r:embed="rId4"/>
                <a:stretch>
                  <a:fillRect l="-3934" t="-2647"/>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130A68FC-44BC-D845-8639-A196AA885463}"/>
              </a:ext>
            </a:extLst>
          </p:cNvPr>
          <p:cNvSpPr>
            <a:spLocks noGrp="1"/>
          </p:cNvSpPr>
          <p:nvPr>
            <p:ph type="sldNum" sz="quarter" idx="12"/>
          </p:nvPr>
        </p:nvSpPr>
        <p:spPr/>
        <p:txBody>
          <a:bodyPr/>
          <a:lstStyle/>
          <a:p>
            <a:fld id="{67C9959E-8E6B-B04C-9955-EA096F41CA7A}" type="slidenum">
              <a:rPr lang="en-GB" smtClean="0"/>
              <a:t>18</a:t>
            </a:fld>
            <a:endParaRPr lang="en-GB"/>
          </a:p>
        </p:txBody>
      </p:sp>
      <p:grpSp>
        <p:nvGrpSpPr>
          <p:cNvPr id="8" name="Group 7">
            <a:extLst>
              <a:ext uri="{FF2B5EF4-FFF2-40B4-BE49-F238E27FC236}">
                <a16:creationId xmlns:a16="http://schemas.microsoft.com/office/drawing/2014/main" id="{55829D74-654E-1E4D-9B83-EFA5267F0396}"/>
              </a:ext>
            </a:extLst>
          </p:cNvPr>
          <p:cNvGrpSpPr/>
          <p:nvPr/>
        </p:nvGrpSpPr>
        <p:grpSpPr>
          <a:xfrm>
            <a:off x="6422597" y="730210"/>
            <a:ext cx="2461552" cy="814566"/>
            <a:chOff x="1445332" y="5537423"/>
            <a:chExt cx="2461552"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445332" y="5537423"/>
              <a:ext cx="2461552" cy="814566"/>
            </a:xfrm>
            <a:prstGeom prst="cloudCallout">
              <a:avLst>
                <a:gd name="adj1" fmla="val -30348"/>
                <a:gd name="adj2" fmla="val 83081"/>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41871" y="5583189"/>
              <a:ext cx="2228049" cy="646331"/>
            </a:xfrm>
            <a:prstGeom prst="rect">
              <a:avLst/>
            </a:prstGeom>
          </p:spPr>
          <p:txBody>
            <a:bodyPr wrap="square">
              <a:spAutoFit/>
            </a:bodyPr>
            <a:lstStyle/>
            <a:p>
              <a:r>
                <a:rPr lang="en-US" dirty="0">
                  <a:solidFill>
                    <a:schemeClr val="bg1"/>
                  </a:solidFill>
                </a:rPr>
                <a:t>How many applicable move actions exist?</a:t>
              </a:r>
              <a:endParaRPr lang="en-GB" dirty="0">
                <a:solidFill>
                  <a:schemeClr val="bg1"/>
                </a:solidFill>
              </a:endParaRPr>
            </a:p>
          </p:txBody>
        </p:sp>
      </p:grpSp>
      <p:grpSp>
        <p:nvGrpSpPr>
          <p:cNvPr id="83" name="Group 82">
            <a:extLst>
              <a:ext uri="{FF2B5EF4-FFF2-40B4-BE49-F238E27FC236}">
                <a16:creationId xmlns:a16="http://schemas.microsoft.com/office/drawing/2014/main" id="{FC4CC261-B111-9D4F-AC62-DE74D822FDB9}"/>
              </a:ext>
            </a:extLst>
          </p:cNvPr>
          <p:cNvGrpSpPr/>
          <p:nvPr/>
        </p:nvGrpSpPr>
        <p:grpSpPr>
          <a:xfrm>
            <a:off x="8019989" y="4088018"/>
            <a:ext cx="1051305" cy="453449"/>
            <a:chOff x="1524000" y="5537423"/>
            <a:chExt cx="1417265" cy="453449"/>
          </a:xfrm>
          <a:noFill/>
        </p:grpSpPr>
        <p:sp>
          <p:nvSpPr>
            <p:cNvPr id="84" name="Cloud Callout 83">
              <a:extLst>
                <a:ext uri="{FF2B5EF4-FFF2-40B4-BE49-F238E27FC236}">
                  <a16:creationId xmlns:a16="http://schemas.microsoft.com/office/drawing/2014/main" id="{26FFDA3B-18DE-604D-B622-4CF5BC46F360}"/>
                </a:ext>
              </a:extLst>
            </p:cNvPr>
            <p:cNvSpPr/>
            <p:nvPr/>
          </p:nvSpPr>
          <p:spPr>
            <a:xfrm>
              <a:off x="1524000" y="5537423"/>
              <a:ext cx="1417265" cy="453449"/>
            </a:xfrm>
            <a:prstGeom prst="cloudCallout">
              <a:avLst>
                <a:gd name="adj1" fmla="val -84880"/>
                <a:gd name="adj2" fmla="val -30733"/>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85" name="Rectangle 84">
              <a:extLst>
                <a:ext uri="{FF2B5EF4-FFF2-40B4-BE49-F238E27FC236}">
                  <a16:creationId xmlns:a16="http://schemas.microsoft.com/office/drawing/2014/main" id="{CB3D6780-93D1-F64E-9D5D-AFAA8C8B8ECC}"/>
                </a:ext>
              </a:extLst>
            </p:cNvPr>
            <p:cNvSpPr/>
            <p:nvPr/>
          </p:nvSpPr>
          <p:spPr>
            <a:xfrm>
              <a:off x="1761496" y="5562500"/>
              <a:ext cx="1044653" cy="369332"/>
            </a:xfrm>
            <a:prstGeom prst="rect">
              <a:avLst/>
            </a:prstGeom>
            <a:grpFill/>
          </p:spPr>
          <p:txBody>
            <a:bodyPr wrap="square">
              <a:spAutoFit/>
            </a:bodyPr>
            <a:lstStyle/>
            <a:p>
              <a:r>
                <a:rPr lang="en-US" dirty="0">
                  <a:solidFill>
                    <a:schemeClr val="bg1"/>
                  </a:solidFill>
                </a:rPr>
                <a:t>Why?</a:t>
              </a:r>
              <a:endParaRPr lang="en-GB" dirty="0">
                <a:solidFill>
                  <a:schemeClr val="bg1"/>
                </a:solidFill>
              </a:endParaRPr>
            </a:p>
          </p:txBody>
        </p:sp>
      </p:grpSp>
      <p:grpSp>
        <p:nvGrpSpPr>
          <p:cNvPr id="158" name="Group 157">
            <a:extLst>
              <a:ext uri="{FF2B5EF4-FFF2-40B4-BE49-F238E27FC236}">
                <a16:creationId xmlns:a16="http://schemas.microsoft.com/office/drawing/2014/main" id="{D8859E4C-25C9-8E4A-BAE8-1B3EE6C2F388}"/>
              </a:ext>
            </a:extLst>
          </p:cNvPr>
          <p:cNvGrpSpPr/>
          <p:nvPr/>
        </p:nvGrpSpPr>
        <p:grpSpPr>
          <a:xfrm>
            <a:off x="4762611" y="4689876"/>
            <a:ext cx="4021389" cy="1354874"/>
            <a:chOff x="4198596" y="2859146"/>
            <a:chExt cx="4021389" cy="1354874"/>
          </a:xfrm>
        </p:grpSpPr>
        <p:sp>
          <p:nvSpPr>
            <p:cNvPr id="159" name="Rectangle 891">
              <a:extLst>
                <a:ext uri="{FF2B5EF4-FFF2-40B4-BE49-F238E27FC236}">
                  <a16:creationId xmlns:a16="http://schemas.microsoft.com/office/drawing/2014/main" id="{92D93CFD-7F5E-4842-BF1E-CEAD4A7B7D69}"/>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60" name="Rectangle 891">
              <a:extLst>
                <a:ext uri="{FF2B5EF4-FFF2-40B4-BE49-F238E27FC236}">
                  <a16:creationId xmlns:a16="http://schemas.microsoft.com/office/drawing/2014/main" id="{3A5ADC27-3B86-444B-9549-D4C19B8B8A87}"/>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61" name="Group 160">
              <a:extLst>
                <a:ext uri="{FF2B5EF4-FFF2-40B4-BE49-F238E27FC236}">
                  <a16:creationId xmlns:a16="http://schemas.microsoft.com/office/drawing/2014/main" id="{1EB1518C-B92A-EE4A-9551-EA3A7ADC0123}"/>
                </a:ext>
              </a:extLst>
            </p:cNvPr>
            <p:cNvGrpSpPr/>
            <p:nvPr/>
          </p:nvGrpSpPr>
          <p:grpSpPr>
            <a:xfrm>
              <a:off x="4728546" y="2859146"/>
              <a:ext cx="1748270" cy="801164"/>
              <a:chOff x="1152149" y="2292224"/>
              <a:chExt cx="2428155" cy="1112728"/>
            </a:xfrm>
          </p:grpSpPr>
          <p:sp>
            <p:nvSpPr>
              <p:cNvPr id="226" name="Line 853">
                <a:extLst>
                  <a:ext uri="{FF2B5EF4-FFF2-40B4-BE49-F238E27FC236}">
                    <a16:creationId xmlns:a16="http://schemas.microsoft.com/office/drawing/2014/main" id="{AF580EB5-222F-9644-9712-2275DEB97327}"/>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27" name="Straight Connector 226">
                <a:extLst>
                  <a:ext uri="{FF2B5EF4-FFF2-40B4-BE49-F238E27FC236}">
                    <a16:creationId xmlns:a16="http://schemas.microsoft.com/office/drawing/2014/main" id="{E1032A33-3B16-A942-818B-FE05ACD83113}"/>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8" name="Freeform 860">
                <a:extLst>
                  <a:ext uri="{FF2B5EF4-FFF2-40B4-BE49-F238E27FC236}">
                    <a16:creationId xmlns:a16="http://schemas.microsoft.com/office/drawing/2014/main" id="{CC2E912F-A12C-3140-B216-69DB9CABB0F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9" name="Freeform 860">
                <a:extLst>
                  <a:ext uri="{FF2B5EF4-FFF2-40B4-BE49-F238E27FC236}">
                    <a16:creationId xmlns:a16="http://schemas.microsoft.com/office/drawing/2014/main" id="{7481EEDB-F882-5E47-BD98-122426B3B150}"/>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2" name="Straight Connector 161">
              <a:extLst>
                <a:ext uri="{FF2B5EF4-FFF2-40B4-BE49-F238E27FC236}">
                  <a16:creationId xmlns:a16="http://schemas.microsoft.com/office/drawing/2014/main" id="{CD6D3944-0684-E54C-942C-82DB83AF4934}"/>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3" name="Freeform 860">
              <a:extLst>
                <a:ext uri="{FF2B5EF4-FFF2-40B4-BE49-F238E27FC236}">
                  <a16:creationId xmlns:a16="http://schemas.microsoft.com/office/drawing/2014/main" id="{8CB7EFE6-C71C-0447-9F6B-0AD0314C3B4C}"/>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4" name="Freeform 860">
              <a:extLst>
                <a:ext uri="{FF2B5EF4-FFF2-40B4-BE49-F238E27FC236}">
                  <a16:creationId xmlns:a16="http://schemas.microsoft.com/office/drawing/2014/main" id="{F5E1F75E-27D0-C944-A645-84D99F075141}"/>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5" name="Line 853">
              <a:extLst>
                <a:ext uri="{FF2B5EF4-FFF2-40B4-BE49-F238E27FC236}">
                  <a16:creationId xmlns:a16="http://schemas.microsoft.com/office/drawing/2014/main" id="{AB7A9654-3078-4B45-8B13-46F88A901F8D}"/>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66" name="Line 853">
              <a:extLst>
                <a:ext uri="{FF2B5EF4-FFF2-40B4-BE49-F238E27FC236}">
                  <a16:creationId xmlns:a16="http://schemas.microsoft.com/office/drawing/2014/main" id="{810EA3B9-8004-324C-AF37-7F9B66F97F25}"/>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67" name="Line 853">
              <a:extLst>
                <a:ext uri="{FF2B5EF4-FFF2-40B4-BE49-F238E27FC236}">
                  <a16:creationId xmlns:a16="http://schemas.microsoft.com/office/drawing/2014/main" id="{2FBCF2AD-6B42-D04E-8970-283C6D05E690}"/>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68" name="Group 167">
              <a:extLst>
                <a:ext uri="{FF2B5EF4-FFF2-40B4-BE49-F238E27FC236}">
                  <a16:creationId xmlns:a16="http://schemas.microsoft.com/office/drawing/2014/main" id="{50415B4E-99D5-B241-B129-0CB481BAD7E4}"/>
                </a:ext>
              </a:extLst>
            </p:cNvPr>
            <p:cNvGrpSpPr/>
            <p:nvPr/>
          </p:nvGrpSpPr>
          <p:grpSpPr>
            <a:xfrm>
              <a:off x="4851800" y="2923197"/>
              <a:ext cx="1203321" cy="1021208"/>
              <a:chOff x="3906167" y="3324390"/>
              <a:chExt cx="1671281" cy="1418344"/>
            </a:xfrm>
            <a:solidFill>
              <a:srgbClr val="93D2FE"/>
            </a:solidFill>
          </p:grpSpPr>
          <p:sp>
            <p:nvSpPr>
              <p:cNvPr id="202" name="Oval 859">
                <a:extLst>
                  <a:ext uri="{FF2B5EF4-FFF2-40B4-BE49-F238E27FC236}">
                    <a16:creationId xmlns:a16="http://schemas.microsoft.com/office/drawing/2014/main" id="{66478048-EF49-D343-B422-D8860A61D36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3" name="Oval 861">
                <a:extLst>
                  <a:ext uri="{FF2B5EF4-FFF2-40B4-BE49-F238E27FC236}">
                    <a16:creationId xmlns:a16="http://schemas.microsoft.com/office/drawing/2014/main" id="{FAFECCB8-E142-4F49-852E-4099D6158FB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4" name="Oval 862">
                <a:extLst>
                  <a:ext uri="{FF2B5EF4-FFF2-40B4-BE49-F238E27FC236}">
                    <a16:creationId xmlns:a16="http://schemas.microsoft.com/office/drawing/2014/main" id="{88B89F80-2FE6-2640-B2B5-A2C4612B235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5" name="Oval 863">
                <a:extLst>
                  <a:ext uri="{FF2B5EF4-FFF2-40B4-BE49-F238E27FC236}">
                    <a16:creationId xmlns:a16="http://schemas.microsoft.com/office/drawing/2014/main" id="{33E7A470-A9C6-EA46-A49E-23D259FBB19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6" name="Oval 863">
                <a:extLst>
                  <a:ext uri="{FF2B5EF4-FFF2-40B4-BE49-F238E27FC236}">
                    <a16:creationId xmlns:a16="http://schemas.microsoft.com/office/drawing/2014/main" id="{7624F3F4-8529-FF4D-B960-95B32655FC8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7" name="Group 206">
                <a:extLst>
                  <a:ext uri="{FF2B5EF4-FFF2-40B4-BE49-F238E27FC236}">
                    <a16:creationId xmlns:a16="http://schemas.microsoft.com/office/drawing/2014/main" id="{24ED873D-50EE-F049-A8D0-8A396A0BE0AF}"/>
                  </a:ext>
                </a:extLst>
              </p:cNvPr>
              <p:cNvGrpSpPr/>
              <p:nvPr/>
            </p:nvGrpSpPr>
            <p:grpSpPr>
              <a:xfrm>
                <a:off x="3906167" y="4047050"/>
                <a:ext cx="1671281" cy="539042"/>
                <a:chOff x="1320274" y="4580303"/>
                <a:chExt cx="1671281" cy="467246"/>
              </a:xfrm>
              <a:grpFill/>
            </p:grpSpPr>
            <p:sp>
              <p:nvSpPr>
                <p:cNvPr id="222" name="Freeform 860">
                  <a:extLst>
                    <a:ext uri="{FF2B5EF4-FFF2-40B4-BE49-F238E27FC236}">
                      <a16:creationId xmlns:a16="http://schemas.microsoft.com/office/drawing/2014/main" id="{FC3B8E69-134A-F749-B1C4-F483EC5FDE4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3" name="Rectangle 864">
                  <a:extLst>
                    <a:ext uri="{FF2B5EF4-FFF2-40B4-BE49-F238E27FC236}">
                      <a16:creationId xmlns:a16="http://schemas.microsoft.com/office/drawing/2014/main" id="{C6A7DAA9-4121-6641-835A-5E35B1A0DE4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24" name="Freeform 865">
                  <a:extLst>
                    <a:ext uri="{FF2B5EF4-FFF2-40B4-BE49-F238E27FC236}">
                      <a16:creationId xmlns:a16="http://schemas.microsoft.com/office/drawing/2014/main" id="{06D2A11F-BE4F-814C-B4EA-0B90F786AFF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5" name="Freeform 866">
                  <a:extLst>
                    <a:ext uri="{FF2B5EF4-FFF2-40B4-BE49-F238E27FC236}">
                      <a16:creationId xmlns:a16="http://schemas.microsoft.com/office/drawing/2014/main" id="{67033503-B5D4-764D-84DB-222703CC9A8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08" name="Group 207">
                <a:extLst>
                  <a:ext uri="{FF2B5EF4-FFF2-40B4-BE49-F238E27FC236}">
                    <a16:creationId xmlns:a16="http://schemas.microsoft.com/office/drawing/2014/main" id="{BDEDB48F-47BC-A54B-976D-EF728D8DC0A5}"/>
                  </a:ext>
                </a:extLst>
              </p:cNvPr>
              <p:cNvGrpSpPr/>
              <p:nvPr/>
            </p:nvGrpSpPr>
            <p:grpSpPr>
              <a:xfrm>
                <a:off x="4596370" y="3324390"/>
                <a:ext cx="552654" cy="1188720"/>
                <a:chOff x="1823226" y="3235632"/>
                <a:chExt cx="552654" cy="1188720"/>
              </a:xfrm>
              <a:grpFill/>
            </p:grpSpPr>
            <p:sp>
              <p:nvSpPr>
                <p:cNvPr id="209" name="Oval 878">
                  <a:extLst>
                    <a:ext uri="{FF2B5EF4-FFF2-40B4-BE49-F238E27FC236}">
                      <a16:creationId xmlns:a16="http://schemas.microsoft.com/office/drawing/2014/main" id="{0F26F2F7-5CC1-304D-A805-C9C5821EDD5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0" name="Rectangle 880">
                  <a:extLst>
                    <a:ext uri="{FF2B5EF4-FFF2-40B4-BE49-F238E27FC236}">
                      <a16:creationId xmlns:a16="http://schemas.microsoft.com/office/drawing/2014/main" id="{A701B634-5921-7646-BE06-6493F6DDF7F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1" name="Oval 878">
                  <a:extLst>
                    <a:ext uri="{FF2B5EF4-FFF2-40B4-BE49-F238E27FC236}">
                      <a16:creationId xmlns:a16="http://schemas.microsoft.com/office/drawing/2014/main" id="{5667A199-88E2-F94E-97A4-A4BADE19D08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Line 881">
                  <a:extLst>
                    <a:ext uri="{FF2B5EF4-FFF2-40B4-BE49-F238E27FC236}">
                      <a16:creationId xmlns:a16="http://schemas.microsoft.com/office/drawing/2014/main" id="{68E4E491-FE00-7D40-BCC1-94EA0B89207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3" name="Line 882">
                  <a:extLst>
                    <a:ext uri="{FF2B5EF4-FFF2-40B4-BE49-F238E27FC236}">
                      <a16:creationId xmlns:a16="http://schemas.microsoft.com/office/drawing/2014/main" id="{E0ED67DB-AB2C-6946-B6E3-3D0ECD2F0BC9}"/>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4" name="Rectangle 880">
                  <a:extLst>
                    <a:ext uri="{FF2B5EF4-FFF2-40B4-BE49-F238E27FC236}">
                      <a16:creationId xmlns:a16="http://schemas.microsoft.com/office/drawing/2014/main" id="{AAD39743-8110-CF4E-A839-A025BF98A58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5" name="Oval 878">
                  <a:extLst>
                    <a:ext uri="{FF2B5EF4-FFF2-40B4-BE49-F238E27FC236}">
                      <a16:creationId xmlns:a16="http://schemas.microsoft.com/office/drawing/2014/main" id="{F782E3A7-046F-5B46-B600-BDDE8EAA208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6" name="Line 882">
                  <a:extLst>
                    <a:ext uri="{FF2B5EF4-FFF2-40B4-BE49-F238E27FC236}">
                      <a16:creationId xmlns:a16="http://schemas.microsoft.com/office/drawing/2014/main" id="{5015BDD4-AA70-A74B-A1B8-A358B7C096C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7" name="Line 882">
                  <a:extLst>
                    <a:ext uri="{FF2B5EF4-FFF2-40B4-BE49-F238E27FC236}">
                      <a16:creationId xmlns:a16="http://schemas.microsoft.com/office/drawing/2014/main" id="{60FBD236-D836-BF4D-9939-5A7A05BA673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8" name="Line 884">
                  <a:extLst>
                    <a:ext uri="{FF2B5EF4-FFF2-40B4-BE49-F238E27FC236}">
                      <a16:creationId xmlns:a16="http://schemas.microsoft.com/office/drawing/2014/main" id="{D781ACE3-AE98-3F42-8780-ECECD15F11F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19" name="Oval 885">
                  <a:extLst>
                    <a:ext uri="{FF2B5EF4-FFF2-40B4-BE49-F238E27FC236}">
                      <a16:creationId xmlns:a16="http://schemas.microsoft.com/office/drawing/2014/main" id="{FA39253D-74F8-DD40-A40F-C75D8E7C509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0" name="Line 881">
                  <a:extLst>
                    <a:ext uri="{FF2B5EF4-FFF2-40B4-BE49-F238E27FC236}">
                      <a16:creationId xmlns:a16="http://schemas.microsoft.com/office/drawing/2014/main" id="{E56B11AE-71D6-1549-A690-12CBD0F84F2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21" name="Line 882">
                  <a:extLst>
                    <a:ext uri="{FF2B5EF4-FFF2-40B4-BE49-F238E27FC236}">
                      <a16:creationId xmlns:a16="http://schemas.microsoft.com/office/drawing/2014/main" id="{F11A2766-62C3-944C-8FA1-79483422F79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9" name="Group 168">
              <a:extLst>
                <a:ext uri="{FF2B5EF4-FFF2-40B4-BE49-F238E27FC236}">
                  <a16:creationId xmlns:a16="http://schemas.microsoft.com/office/drawing/2014/main" id="{4F10FCB8-7EBF-0C41-8B23-31111E6B4452}"/>
                </a:ext>
              </a:extLst>
            </p:cNvPr>
            <p:cNvGrpSpPr/>
            <p:nvPr/>
          </p:nvGrpSpPr>
          <p:grpSpPr>
            <a:xfrm>
              <a:off x="4272198" y="3826579"/>
              <a:ext cx="538242" cy="343668"/>
              <a:chOff x="1012668" y="989071"/>
              <a:chExt cx="747559" cy="477316"/>
            </a:xfrm>
          </p:grpSpPr>
          <p:sp>
            <p:nvSpPr>
              <p:cNvPr id="199" name="Line 853">
                <a:extLst>
                  <a:ext uri="{FF2B5EF4-FFF2-40B4-BE49-F238E27FC236}">
                    <a16:creationId xmlns:a16="http://schemas.microsoft.com/office/drawing/2014/main" id="{D60E33A2-83EE-A244-B50C-11C093E16D6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00" name="Rectangle 873">
                <a:extLst>
                  <a:ext uri="{FF2B5EF4-FFF2-40B4-BE49-F238E27FC236}">
                    <a16:creationId xmlns:a16="http://schemas.microsoft.com/office/drawing/2014/main" id="{FF123DF2-4FCA-224F-A94F-A223B36FBF0C}"/>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201" name="Freeform 875">
                <a:extLst>
                  <a:ext uri="{FF2B5EF4-FFF2-40B4-BE49-F238E27FC236}">
                    <a16:creationId xmlns:a16="http://schemas.microsoft.com/office/drawing/2014/main" id="{4DE5DC3F-CD22-4C4F-8932-B8D429CCCC8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70" name="Group 169">
              <a:extLst>
                <a:ext uri="{FF2B5EF4-FFF2-40B4-BE49-F238E27FC236}">
                  <a16:creationId xmlns:a16="http://schemas.microsoft.com/office/drawing/2014/main" id="{47EF844B-453C-F141-A7BE-24BCE10081DA}"/>
                </a:ext>
              </a:extLst>
            </p:cNvPr>
            <p:cNvGrpSpPr/>
            <p:nvPr/>
          </p:nvGrpSpPr>
          <p:grpSpPr>
            <a:xfrm>
              <a:off x="7016664" y="2938828"/>
              <a:ext cx="1203321" cy="1021208"/>
              <a:chOff x="3906167" y="3324390"/>
              <a:chExt cx="1671281" cy="1418344"/>
            </a:xfrm>
            <a:solidFill>
              <a:srgbClr val="93D2FE"/>
            </a:solidFill>
          </p:grpSpPr>
          <p:sp>
            <p:nvSpPr>
              <p:cNvPr id="175" name="Oval 859">
                <a:extLst>
                  <a:ext uri="{FF2B5EF4-FFF2-40B4-BE49-F238E27FC236}">
                    <a16:creationId xmlns:a16="http://schemas.microsoft.com/office/drawing/2014/main" id="{DB5EECFE-5014-1B4E-BDC5-1E29E2A9E57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6" name="Oval 861">
                <a:extLst>
                  <a:ext uri="{FF2B5EF4-FFF2-40B4-BE49-F238E27FC236}">
                    <a16:creationId xmlns:a16="http://schemas.microsoft.com/office/drawing/2014/main" id="{3163F10B-63F0-AC47-A6CC-A0158D6B2BE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Oval 862">
                <a:extLst>
                  <a:ext uri="{FF2B5EF4-FFF2-40B4-BE49-F238E27FC236}">
                    <a16:creationId xmlns:a16="http://schemas.microsoft.com/office/drawing/2014/main" id="{6FA45E26-EFF5-7646-8CD5-3F664148E69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8" name="Oval 863">
                <a:extLst>
                  <a:ext uri="{FF2B5EF4-FFF2-40B4-BE49-F238E27FC236}">
                    <a16:creationId xmlns:a16="http://schemas.microsoft.com/office/drawing/2014/main" id="{DF39C0BD-7DCB-564E-860B-0324EDB6C89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9" name="Oval 863">
                <a:extLst>
                  <a:ext uri="{FF2B5EF4-FFF2-40B4-BE49-F238E27FC236}">
                    <a16:creationId xmlns:a16="http://schemas.microsoft.com/office/drawing/2014/main" id="{27F943FF-605C-B04D-9D77-3E1A369EDBAC}"/>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80" name="Group 179">
                <a:extLst>
                  <a:ext uri="{FF2B5EF4-FFF2-40B4-BE49-F238E27FC236}">
                    <a16:creationId xmlns:a16="http://schemas.microsoft.com/office/drawing/2014/main" id="{0429CFF1-0050-F64C-9458-4D843572B584}"/>
                  </a:ext>
                </a:extLst>
              </p:cNvPr>
              <p:cNvGrpSpPr/>
              <p:nvPr/>
            </p:nvGrpSpPr>
            <p:grpSpPr>
              <a:xfrm>
                <a:off x="3906167" y="4047050"/>
                <a:ext cx="1671281" cy="539042"/>
                <a:chOff x="1320274" y="4580303"/>
                <a:chExt cx="1671281" cy="467246"/>
              </a:xfrm>
              <a:grpFill/>
            </p:grpSpPr>
            <p:sp>
              <p:nvSpPr>
                <p:cNvPr id="195" name="Freeform 860">
                  <a:extLst>
                    <a:ext uri="{FF2B5EF4-FFF2-40B4-BE49-F238E27FC236}">
                      <a16:creationId xmlns:a16="http://schemas.microsoft.com/office/drawing/2014/main" id="{B3B160DE-2258-CB40-AB28-8E88B1C549A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Rectangle 864">
                  <a:extLst>
                    <a:ext uri="{FF2B5EF4-FFF2-40B4-BE49-F238E27FC236}">
                      <a16:creationId xmlns:a16="http://schemas.microsoft.com/office/drawing/2014/main" id="{533C1242-FD36-504B-85B5-F7D00D2E0C3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97" name="Freeform 865">
                  <a:extLst>
                    <a:ext uri="{FF2B5EF4-FFF2-40B4-BE49-F238E27FC236}">
                      <a16:creationId xmlns:a16="http://schemas.microsoft.com/office/drawing/2014/main" id="{9C13FDEF-1583-324E-90E1-A20E980C9FD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8" name="Freeform 866">
                  <a:extLst>
                    <a:ext uri="{FF2B5EF4-FFF2-40B4-BE49-F238E27FC236}">
                      <a16:creationId xmlns:a16="http://schemas.microsoft.com/office/drawing/2014/main" id="{809BC01E-BDA6-6A46-A3CC-C3CDC9C21C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81" name="Group 180">
                <a:extLst>
                  <a:ext uri="{FF2B5EF4-FFF2-40B4-BE49-F238E27FC236}">
                    <a16:creationId xmlns:a16="http://schemas.microsoft.com/office/drawing/2014/main" id="{0FA077B0-0FE3-E64A-A926-6CFF593B44A0}"/>
                  </a:ext>
                </a:extLst>
              </p:cNvPr>
              <p:cNvGrpSpPr/>
              <p:nvPr/>
            </p:nvGrpSpPr>
            <p:grpSpPr>
              <a:xfrm>
                <a:off x="4596370" y="3324390"/>
                <a:ext cx="552654" cy="1188720"/>
                <a:chOff x="1823226" y="3235632"/>
                <a:chExt cx="552654" cy="1188720"/>
              </a:xfrm>
              <a:grpFill/>
            </p:grpSpPr>
            <p:sp>
              <p:nvSpPr>
                <p:cNvPr id="182" name="Oval 878">
                  <a:extLst>
                    <a:ext uri="{FF2B5EF4-FFF2-40B4-BE49-F238E27FC236}">
                      <a16:creationId xmlns:a16="http://schemas.microsoft.com/office/drawing/2014/main" id="{EC2DAA96-C4EC-394F-8326-7CAF73F813E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A9EA8AA-5F24-5345-8A23-802654AC7B1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998DA8E2-1C70-1B44-9425-440D1E8E57D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1">
                  <a:extLst>
                    <a:ext uri="{FF2B5EF4-FFF2-40B4-BE49-F238E27FC236}">
                      <a16:creationId xmlns:a16="http://schemas.microsoft.com/office/drawing/2014/main" id="{A607A60C-9897-9B44-A9AA-893091E8A4B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88234CA9-04EB-724E-AE04-8FD3858CE72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7" name="Rectangle 880">
                  <a:extLst>
                    <a:ext uri="{FF2B5EF4-FFF2-40B4-BE49-F238E27FC236}">
                      <a16:creationId xmlns:a16="http://schemas.microsoft.com/office/drawing/2014/main" id="{289F5FD4-9D1B-3443-87CE-000CF92D3D9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8" name="Oval 878">
                  <a:extLst>
                    <a:ext uri="{FF2B5EF4-FFF2-40B4-BE49-F238E27FC236}">
                      <a16:creationId xmlns:a16="http://schemas.microsoft.com/office/drawing/2014/main" id="{18D116DA-8942-DB4A-A019-5333F21330E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2">
                  <a:extLst>
                    <a:ext uri="{FF2B5EF4-FFF2-40B4-BE49-F238E27FC236}">
                      <a16:creationId xmlns:a16="http://schemas.microsoft.com/office/drawing/2014/main" id="{C5D67CAB-7438-8543-8A4F-9246D2AB40A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C4D0CC19-5F59-F34F-BF4E-A50DE8DB456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1" name="Line 884">
                  <a:extLst>
                    <a:ext uri="{FF2B5EF4-FFF2-40B4-BE49-F238E27FC236}">
                      <a16:creationId xmlns:a16="http://schemas.microsoft.com/office/drawing/2014/main" id="{6E868AD2-7113-4C45-A111-46D7982E1FF4}"/>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92" name="Oval 885">
                  <a:extLst>
                    <a:ext uri="{FF2B5EF4-FFF2-40B4-BE49-F238E27FC236}">
                      <a16:creationId xmlns:a16="http://schemas.microsoft.com/office/drawing/2014/main" id="{C5ADF4AE-7F01-BB41-BBF4-29247A59EAB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3" name="Line 881">
                  <a:extLst>
                    <a:ext uri="{FF2B5EF4-FFF2-40B4-BE49-F238E27FC236}">
                      <a16:creationId xmlns:a16="http://schemas.microsoft.com/office/drawing/2014/main" id="{7F5BDB1D-C931-294C-A799-7A07A49F349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4" name="Line 882">
                  <a:extLst>
                    <a:ext uri="{FF2B5EF4-FFF2-40B4-BE49-F238E27FC236}">
                      <a16:creationId xmlns:a16="http://schemas.microsoft.com/office/drawing/2014/main" id="{565D0C29-18A7-2B4C-8B92-9370A6AE42F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71" name="Group 170">
              <a:extLst>
                <a:ext uri="{FF2B5EF4-FFF2-40B4-BE49-F238E27FC236}">
                  <a16:creationId xmlns:a16="http://schemas.microsoft.com/office/drawing/2014/main" id="{651F3344-CB69-0643-AFF3-92347CCAD42F}"/>
                </a:ext>
              </a:extLst>
            </p:cNvPr>
            <p:cNvGrpSpPr/>
            <p:nvPr/>
          </p:nvGrpSpPr>
          <p:grpSpPr>
            <a:xfrm>
              <a:off x="6397985" y="3842210"/>
              <a:ext cx="538242" cy="343668"/>
              <a:chOff x="1012668" y="989071"/>
              <a:chExt cx="747559" cy="477316"/>
            </a:xfrm>
          </p:grpSpPr>
          <p:sp>
            <p:nvSpPr>
              <p:cNvPr id="172" name="Line 853">
                <a:extLst>
                  <a:ext uri="{FF2B5EF4-FFF2-40B4-BE49-F238E27FC236}">
                    <a16:creationId xmlns:a16="http://schemas.microsoft.com/office/drawing/2014/main" id="{2FE0BA2F-0FC0-864D-A56B-AFC77B0C090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73" name="Rectangle 873">
                <a:extLst>
                  <a:ext uri="{FF2B5EF4-FFF2-40B4-BE49-F238E27FC236}">
                    <a16:creationId xmlns:a16="http://schemas.microsoft.com/office/drawing/2014/main" id="{03FA870D-546E-614A-8AE4-C5D2C6778A0A}"/>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174" name="Freeform 875">
                <a:extLst>
                  <a:ext uri="{FF2B5EF4-FFF2-40B4-BE49-F238E27FC236}">
                    <a16:creationId xmlns:a16="http://schemas.microsoft.com/office/drawing/2014/main" id="{B9A1EFBF-2AF3-CE40-B0C6-1A3AF9402BA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1407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Computing Prediction Function </a:t>
                </a:r>
                <a14:m>
                  <m:oMath xmlns:m="http://schemas.openxmlformats.org/officeDocument/2006/math">
                    <m:r>
                      <a:rPr lang="el-GR" i="1" dirty="0" smtClean="0">
                        <a:latin typeface="Cambria Math" panose="02040503050406030204" pitchFamily="18" charset="0"/>
                        <a:cs typeface="Times New Roman"/>
                      </a:rPr>
                      <m:t>𝛾</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864911"/>
                <a:ext cx="8602908" cy="1755742"/>
              </a:xfrm>
            </p:spPr>
            <p:txBody>
              <a:bodyPr>
                <a:normAutofit fontScale="92500" lnSpcReduction="10000"/>
              </a:bodyPr>
              <a:lstStyle/>
              <a:p>
                <a:r>
                  <a:rPr lang="en-GB" dirty="0">
                    <a:ea typeface="Cambria Math" panose="02040503050406030204" pitchFamily="18" charset="0"/>
                    <a:cs typeface="Sana" pitchFamily="2" charset="-78"/>
                  </a:rPr>
                  <a:t>If action </a:t>
                </a:r>
                <a14:m>
                  <m:oMath xmlns:m="http://schemas.openxmlformats.org/officeDocument/2006/math">
                    <m:r>
                      <a:rPr lang="en-GB" i="1">
                        <a:latin typeface="Cambria Math" panose="02040503050406030204" pitchFamily="18" charset="0"/>
                        <a:ea typeface="Cambria Math" panose="02040503050406030204" pitchFamily="18" charset="0"/>
                        <a:cs typeface="Sana" pitchFamily="2" charset="-78"/>
                      </a:rPr>
                      <m:t>𝑎</m:t>
                    </m:r>
                  </m:oMath>
                </a14:m>
                <a:r>
                  <a:rPr lang="en-GB" dirty="0"/>
                  <a:t> is </a:t>
                </a:r>
                <a:r>
                  <a:rPr lang="en-GB" dirty="0">
                    <a:solidFill>
                      <a:schemeClr val="accent1"/>
                    </a:solidFill>
                  </a:rPr>
                  <a:t>applicable</a:t>
                </a:r>
                <a:r>
                  <a:rPr lang="en-GB" dirty="0"/>
                  <a:t> in state </a:t>
                </a:r>
                <a14:m>
                  <m:oMath xmlns:m="http://schemas.openxmlformats.org/officeDocument/2006/math">
                    <m:r>
                      <a:rPr lang="en-GB" i="1">
                        <a:latin typeface="Cambria Math" panose="02040503050406030204" pitchFamily="18" charset="0"/>
                      </a:rPr>
                      <m:t>𝑠</m:t>
                    </m:r>
                  </m:oMath>
                </a14:m>
                <a:r>
                  <a:rPr lang="en-GB" dirty="0"/>
                  <a:t>, then </a:t>
                </a:r>
                <a14:m>
                  <m:oMath xmlns:m="http://schemas.openxmlformats.org/officeDocument/2006/math">
                    <m:r>
                      <a:rPr lang="el-GR" i="1" dirty="0">
                        <a:latin typeface="Cambria Math" panose="02040503050406030204" pitchFamily="18" charset="0"/>
                        <a:cs typeface="Times New Roman"/>
                      </a:rPr>
                      <m:t>𝛾</m:t>
                    </m:r>
                    <m:d>
                      <m:dPr>
                        <m:ctrlPr>
                          <a:rPr lang="de-DE" b="0" i="1" dirty="0" smtClean="0">
                            <a:latin typeface="Cambria Math" panose="02040503050406030204" pitchFamily="18" charset="0"/>
                            <a:cs typeface="Times New Roman"/>
                          </a:rPr>
                        </m:ctrlPr>
                      </m:dPr>
                      <m:e>
                        <m:r>
                          <a:rPr lang="de-DE" b="0" i="1" dirty="0" smtClean="0">
                            <a:latin typeface="Cambria Math" panose="02040503050406030204" pitchFamily="18" charset="0"/>
                            <a:cs typeface="Times New Roman"/>
                          </a:rPr>
                          <m:t>𝑠</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𝑎</m:t>
                        </m:r>
                      </m:e>
                    </m:d>
                  </m:oMath>
                </a14:m>
                <a:r>
                  <a:rPr lang="en-GB" dirty="0"/>
                  <a:t> is computed as:</a:t>
                </a:r>
              </a:p>
              <a:p>
                <a:pPr marL="258762" lvl="1" indent="0">
                  <a:buNone/>
                </a:pPr>
                <a14:m>
                  <m:oMathPara xmlns:m="http://schemas.openxmlformats.org/officeDocument/2006/math">
                    <m:oMathParaPr>
                      <m:jc m:val="centerGroup"/>
                    </m:oMathParaPr>
                    <m:oMath xmlns:m="http://schemas.openxmlformats.org/officeDocument/2006/math">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e>
                        <m:e>
                          <m:r>
                            <a:rPr lang="en-GB" i="1">
                              <a:latin typeface="Cambria Math" panose="02040503050406030204" pitchFamily="18" charset="0"/>
                            </a:rPr>
                            <m:t> </m:t>
                          </m:r>
                          <m:r>
                            <a:rPr lang="en-GB" i="1">
                              <a:latin typeface="Cambria Math" panose="02040503050406030204" pitchFamily="18" charset="0"/>
                            </a:rPr>
                            <m:t>𝑒𝑓𝑓</m:t>
                          </m:r>
                          <m:d>
                            <m:dPr>
                              <m:ctrlPr>
                                <a:rPr lang="en-GB" i="1">
                                  <a:latin typeface="Cambria Math" panose="02040503050406030204" pitchFamily="18" charset="0"/>
                                </a:rPr>
                              </m:ctrlPr>
                            </m:dPr>
                            <m:e>
                              <m:r>
                                <a:rPr lang="en-GB" i="1">
                                  <a:latin typeface="Cambria Math" panose="02040503050406030204" pitchFamily="18" charset="0"/>
                                </a:rPr>
                                <m:t>𝑎</m:t>
                              </m:r>
                            </m:e>
                          </m:d>
                          <m:r>
                            <a:rPr lang="en-GB" b="0" i="1" smtClean="0">
                              <a:latin typeface="Cambria Math" panose="02040503050406030204" pitchFamily="18" charset="0"/>
                            </a:rPr>
                            <m:t> </m:t>
                          </m:r>
                          <m:r>
                            <m:rPr>
                              <m:nor/>
                            </m:rPr>
                            <a:rPr lang="en-GB" b="0" i="0" smtClean="0">
                              <a:latin typeface="Cambria Math" panose="02040503050406030204" pitchFamily="18" charset="0"/>
                            </a:rPr>
                            <m:t>contains</m:t>
                          </m:r>
                          <m:r>
                            <m:rPr>
                              <m:nor/>
                            </m:rPr>
                            <a:rPr lang="en-GB" b="0" i="0" smtClean="0">
                              <a:latin typeface="Cambria Math" panose="02040503050406030204" pitchFamily="18" charset="0"/>
                            </a:rPr>
                            <m:t> </m:t>
                          </m:r>
                          <m:r>
                            <m:rPr>
                              <m:nor/>
                            </m:rPr>
                            <a:rPr lang="en-GB" b="0" i="0" smtClean="0">
                              <a:latin typeface="Cambria Math" panose="02040503050406030204" pitchFamily="18" charset="0"/>
                            </a:rPr>
                            <m:t>the</m:t>
                          </m:r>
                          <m:r>
                            <m:rPr>
                              <m:nor/>
                            </m:rPr>
                            <a:rPr lang="en-GB" b="0" i="0" smtClean="0">
                              <a:latin typeface="Cambria Math" panose="02040503050406030204" pitchFamily="18" charset="0"/>
                            </a:rPr>
                            <m:t> </m:t>
                          </m:r>
                          <m:r>
                            <m:rPr>
                              <m:nor/>
                            </m:rPr>
                            <a:rPr lang="en-GB" b="0" i="0" smtClean="0">
                              <a:latin typeface="Cambria Math" panose="02040503050406030204" pitchFamily="18" charset="0"/>
                            </a:rPr>
                            <m:t>effect</m:t>
                          </m:r>
                          <m:r>
                            <a:rPr lang="en-GB" b="0" i="1" smtClean="0">
                              <a:latin typeface="Cambria Math" panose="02040503050406030204" pitchFamily="18" charset="0"/>
                            </a:rPr>
                            <m:t> </m:t>
                          </m:r>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oMath>
                  </m:oMathPara>
                </a14:m>
                <a:endParaRPr lang="de-DE" i="1" dirty="0">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d>
                            <m:dPr>
                              <m:ctrlPr>
                                <a:rPr lang="en-GB" i="1" smtClean="0">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r>
                            <a:rPr lang="en-GB" i="1">
                              <a:latin typeface="Cambria Math" panose="02040503050406030204" pitchFamily="18" charset="0"/>
                            </a:rPr>
                            <m:t>∈</m:t>
                          </m:r>
                          <m:r>
                            <a:rPr lang="en-GB" i="1">
                              <a:latin typeface="Cambria Math" panose="02040503050406030204" pitchFamily="18" charset="0"/>
                            </a:rPr>
                            <m:t>𝑠</m:t>
                          </m:r>
                        </m:e>
                      </m:d>
                      <m:r>
                        <a:rPr lang="en-GB" b="0" i="1" smtClean="0">
                          <a:latin typeface="Cambria Math" panose="02040503050406030204" pitchFamily="18" charset="0"/>
                        </a:rPr>
                        <m:t> </m:t>
                      </m:r>
                      <m:r>
                        <a:rPr lang="en-GB" i="1">
                          <a:latin typeface="Cambria Math" panose="02040503050406030204" pitchFamily="18" charset="0"/>
                        </a:rPr>
                        <m:t>𝑥</m:t>
                      </m:r>
                      <m:r>
                        <a:rPr lang="en-GB" i="1">
                          <a:latin typeface="Cambria Math" panose="02040503050406030204" pitchFamily="18" charset="0"/>
                        </a:rPr>
                        <m:t> </m:t>
                      </m:r>
                      <m:r>
                        <m:rPr>
                          <m:nor/>
                        </m:rPr>
                        <a:rPr lang="en-GB" i="0">
                          <a:latin typeface="Cambria Math" panose="02040503050406030204" pitchFamily="18" charset="0"/>
                        </a:rPr>
                        <m:t>isn</m:t>
                      </m:r>
                      <m:r>
                        <m:rPr>
                          <m:nor/>
                        </m:rPr>
                        <a:rPr lang="en-GB" i="0">
                          <a:latin typeface="Cambria Math" panose="02040503050406030204" pitchFamily="18" charset="0"/>
                        </a:rPr>
                        <m:t>’</m:t>
                      </m:r>
                      <m:r>
                        <m:rPr>
                          <m:nor/>
                        </m:rPr>
                        <a:rPr lang="en-GB" i="0">
                          <a:latin typeface="Cambria Math" panose="02040503050406030204" pitchFamily="18" charset="0"/>
                        </a:rPr>
                        <m:t>t</m:t>
                      </m:r>
                      <m:r>
                        <m:rPr>
                          <m:nor/>
                        </m:rPr>
                        <a:rPr lang="en-GB" i="0">
                          <a:latin typeface="Cambria Math" panose="02040503050406030204" pitchFamily="18" charset="0"/>
                        </a:rPr>
                        <m:t> </m:t>
                      </m:r>
                      <m:r>
                        <m:rPr>
                          <m:nor/>
                        </m:rPr>
                        <a:rPr lang="en-GB" i="0">
                          <a:latin typeface="Cambria Math" panose="02040503050406030204" pitchFamily="18" charset="0"/>
                        </a:rPr>
                        <m:t>the</m:t>
                      </m:r>
                      <m:r>
                        <m:rPr>
                          <m:nor/>
                        </m:rPr>
                        <a:rPr lang="en-GB" i="0">
                          <a:latin typeface="Cambria Math" panose="02040503050406030204" pitchFamily="18" charset="0"/>
                        </a:rPr>
                        <m:t> </m:t>
                      </m:r>
                      <m:r>
                        <m:rPr>
                          <m:nor/>
                        </m:rPr>
                        <a:rPr lang="en-GB" i="0">
                          <a:latin typeface="Cambria Math" panose="02040503050406030204" pitchFamily="18" charset="0"/>
                        </a:rPr>
                        <m:t>target</m:t>
                      </m:r>
                      <m:r>
                        <m:rPr>
                          <m:nor/>
                        </m:rPr>
                        <a:rPr lang="en-GB" i="0">
                          <a:latin typeface="Cambria Math" panose="02040503050406030204" pitchFamily="18" charset="0"/>
                        </a:rPr>
                        <m:t> </m:t>
                      </m:r>
                      <m:r>
                        <m:rPr>
                          <m:nor/>
                        </m:rPr>
                        <a:rPr lang="en-GB" i="0">
                          <a:latin typeface="Cambria Math" panose="02040503050406030204" pitchFamily="18" charset="0"/>
                        </a:rPr>
                        <m:t>of</m:t>
                      </m:r>
                      <m:r>
                        <m:rPr>
                          <m:nor/>
                        </m:rPr>
                        <a:rPr lang="en-GB" i="0">
                          <a:latin typeface="Cambria Math" panose="02040503050406030204" pitchFamily="18" charset="0"/>
                        </a:rPr>
                        <m:t> </m:t>
                      </m:r>
                      <m:r>
                        <m:rPr>
                          <m:nor/>
                        </m:rPr>
                        <a:rPr lang="en-GB" i="0">
                          <a:latin typeface="Cambria Math" panose="02040503050406030204" pitchFamily="18" charset="0"/>
                        </a:rPr>
                        <m:t>any</m:t>
                      </m:r>
                      <m:r>
                        <m:rPr>
                          <m:nor/>
                        </m:rPr>
                        <a:rPr lang="en-GB" b="0" i="0" smtClean="0">
                          <a:latin typeface="Cambria Math" panose="02040503050406030204" pitchFamily="18" charset="0"/>
                        </a:rPr>
                        <m:t> </m:t>
                      </m:r>
                      <m:r>
                        <m:rPr>
                          <m:nor/>
                        </m:rPr>
                        <a:rPr lang="en-GB" b="0" i="0" smtClean="0">
                          <a:latin typeface="Cambria Math" panose="02040503050406030204" pitchFamily="18" charset="0"/>
                        </a:rPr>
                        <m:t>effect</m:t>
                      </m:r>
                      <m:r>
                        <m:rPr>
                          <m:nor/>
                        </m:rPr>
                        <a:rPr lang="en-GB" b="0" i="0" smtClean="0">
                          <a:latin typeface="Cambria Math" panose="02040503050406030204" pitchFamily="18" charset="0"/>
                        </a:rPr>
                        <m:t> </m:t>
                      </m:r>
                      <m:r>
                        <m:rPr>
                          <m:nor/>
                        </m:rPr>
                        <a:rPr lang="en-GB" i="0">
                          <a:latin typeface="Cambria Math" panose="02040503050406030204" pitchFamily="18" charset="0"/>
                        </a:rPr>
                        <m:t>in</m:t>
                      </m:r>
                      <m:r>
                        <a:rPr lang="en-GB" i="1">
                          <a:latin typeface="Cambria Math" panose="02040503050406030204" pitchFamily="18" charset="0"/>
                        </a:rPr>
                        <m:t> </m:t>
                      </m:r>
                      <m:r>
                        <a:rPr lang="en-GB" i="1">
                          <a:latin typeface="Cambria Math" panose="02040503050406030204" pitchFamily="18" charset="0"/>
                        </a:rPr>
                        <m:t>𝑒𝑓𝑓</m:t>
                      </m:r>
                      <m:r>
                        <a:rPr lang="en-GB" i="1">
                          <a:latin typeface="Cambria Math" panose="02040503050406030204" pitchFamily="18" charset="0"/>
                        </a:rPr>
                        <m:t>(</m:t>
                      </m:r>
                      <m:r>
                        <a:rPr lang="en-GB" i="1">
                          <a:latin typeface="Cambria Math" panose="02040503050406030204" pitchFamily="18" charset="0"/>
                        </a:rPr>
                        <m:t>𝑎</m:t>
                      </m:r>
                      <m:r>
                        <a:rPr lang="en-GB" i="1">
                          <a:latin typeface="Cambria Math" panose="02040503050406030204" pitchFamily="18" charset="0"/>
                        </a:rPr>
                        <m:t>)}</m:t>
                      </m:r>
                    </m:oMath>
                  </m:oMathPara>
                </a14:m>
                <a:endParaRPr lang="en-GB" i="1" dirty="0">
                  <a:latin typeface="Times New Roman" charset="0"/>
                </a:endParaRPr>
              </a:p>
              <a:p>
                <a:r>
                  <a:rPr lang="en-GB" dirty="0"/>
                  <a:t>Example: action </a:t>
                </a:r>
                <a14:m>
                  <m:oMath xmlns:m="http://schemas.openxmlformats.org/officeDocument/2006/math">
                    <m:r>
                      <a:rPr lang="en-GB" i="1">
                        <a:latin typeface="Cambria Math" panose="02040503050406030204" pitchFamily="18" charset="0"/>
                      </a:rPr>
                      <m:t>𝑡𝑎𝑘𝑒</m:t>
                    </m:r>
                    <m:d>
                      <m:dPr>
                        <m:ctrlPr>
                          <a:rPr lang="en-GB" i="1">
                            <a:latin typeface="Cambria Math" panose="02040503050406030204" pitchFamily="18" charset="0"/>
                          </a:rPr>
                        </m:ctrlPr>
                      </m:dPr>
                      <m:e>
                        <m:r>
                          <a:rPr lang="en-GB" i="1">
                            <a:latin typeface="Cambria Math" panose="02040503050406030204" pitchFamily="18" charset="0"/>
                          </a:rPr>
                          <m:t>𝑟</m:t>
                        </m:r>
                        <m:r>
                          <a:rPr lang="en-GB" b="0" i="1" smtClean="0">
                            <a:latin typeface="Cambria Math" panose="02040503050406030204" pitchFamily="18" charset="0"/>
                          </a:rPr>
                          <m:t>2</m:t>
                        </m:r>
                        <m:r>
                          <a:rPr lang="en-GB" i="1">
                            <a:latin typeface="Cambria Math" panose="02040503050406030204" pitchFamily="18" charset="0"/>
                          </a:rPr>
                          <m:t>,</m:t>
                        </m:r>
                        <m:r>
                          <a:rPr lang="en-GB" b="0" i="1" smtClean="0">
                            <a:latin typeface="Cambria Math" panose="02040503050406030204" pitchFamily="18" charset="0"/>
                          </a:rPr>
                          <m:t>𝑑</m:t>
                        </m:r>
                        <m:r>
                          <a:rPr lang="en-GB" b="0" i="1" smtClean="0">
                            <a:latin typeface="Cambria Math" panose="02040503050406030204" pitchFamily="18" charset="0"/>
                          </a:rPr>
                          <m:t>2,</m:t>
                        </m:r>
                        <m:r>
                          <a:rPr lang="en-GB" i="1">
                            <a:latin typeface="Cambria Math" panose="02040503050406030204" pitchFamily="18" charset="0"/>
                          </a:rPr>
                          <m:t>𝑐</m:t>
                        </m:r>
                        <m:r>
                          <a:rPr lang="en-GB" b="0" i="1" smtClean="0">
                            <a:latin typeface="Cambria Math" panose="02040503050406030204" pitchFamily="18" charset="0"/>
                          </a:rPr>
                          <m:t>2</m:t>
                        </m:r>
                      </m:e>
                    </m:d>
                  </m:oMath>
                </a14:m>
                <a:r>
                  <a:rPr lang="en-GB" dirty="0"/>
                  <a:t> in state </a:t>
                </a:r>
                <a14:m>
                  <m:oMath xmlns:m="http://schemas.openxmlformats.org/officeDocument/2006/math">
                    <m:sSub>
                      <m:sSubPr>
                        <m:ctrlPr>
                          <a:rPr lang="en-GB" i="1">
                            <a:latin typeface="Cambria Math" panose="02040503050406030204" pitchFamily="18" charset="0"/>
                            <a:ea typeface="Cambria Math" panose="02040503050406030204" pitchFamily="18" charset="0"/>
                            <a:cs typeface="Times New Roman"/>
                          </a:rPr>
                        </m:ctrlPr>
                      </m:sSubPr>
                      <m:e>
                        <m:r>
                          <a:rPr lang="en-GB" i="1">
                            <a:latin typeface="Cambria Math" panose="02040503050406030204" pitchFamily="18" charset="0"/>
                            <a:ea typeface="Cambria Math" panose="02040503050406030204" pitchFamily="18" charset="0"/>
                            <a:cs typeface="Times New Roman"/>
                          </a:rPr>
                          <m:t>𝑠</m:t>
                        </m:r>
                      </m:e>
                      <m:sub>
                        <m:r>
                          <a:rPr lang="en-GB" i="1">
                            <a:latin typeface="Cambria Math" panose="02040503050406030204" pitchFamily="18" charset="0"/>
                            <a:ea typeface="Cambria Math" panose="02040503050406030204" pitchFamily="18" charset="0"/>
                            <a:cs typeface="Times New Roman"/>
                          </a:rPr>
                          <m:t>1</m:t>
                        </m:r>
                      </m:sub>
                    </m:sSub>
                  </m:oMath>
                </a14:m>
                <a:r>
                  <a:rPr lang="en-GB"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r>
                      <m:rPr>
                        <m:aln/>
                      </m:rPr>
                      <a:rPr lang="de-DE" i="1" dirty="0">
                        <a:latin typeface="Cambria Math" panose="02040503050406030204" pitchFamily="18" charset="0"/>
                      </a:rPr>
                      <m:t>=</m:t>
                    </m:r>
                    <m:r>
                      <a:rPr lang="en-US" i="1" dirty="0">
                        <a:latin typeface="Cambria Math" panose="02040503050406030204" pitchFamily="18" charset="0"/>
                      </a:rPr>
                      <m:t>𝛾</m:t>
                    </m:r>
                    <m:d>
                      <m:dPr>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en-US" i="1" dirty="0" err="1">
                                <a:latin typeface="Cambria Math" panose="02040503050406030204" pitchFamily="18" charset="0"/>
                              </a:rPr>
                              <m:t>𝑠</m:t>
                            </m:r>
                          </m:e>
                          <m:sub>
                            <m:r>
                              <a:rPr lang="de-DE" i="1" dirty="0">
                                <a:latin typeface="Cambria Math" panose="02040503050406030204" pitchFamily="18" charset="0"/>
                              </a:rPr>
                              <m:t>1</m:t>
                            </m:r>
                          </m:sub>
                        </m:sSub>
                        <m:r>
                          <a:rPr lang="en-US" i="1" dirty="0" err="1">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2, </m:t>
                            </m:r>
                            <m:r>
                              <a:rPr lang="de-DE" i="1" dirty="0">
                                <a:latin typeface="Cambria Math" panose="02040503050406030204" pitchFamily="18" charset="0"/>
                              </a:rPr>
                              <m:t>𝑑</m:t>
                            </m:r>
                            <m:r>
                              <a:rPr lang="de-DE" i="1" dirty="0">
                                <a:latin typeface="Cambria Math" panose="02040503050406030204" pitchFamily="18" charset="0"/>
                              </a:rPr>
                              <m:t>2, </m:t>
                            </m:r>
                            <m:r>
                              <a:rPr lang="de-DE" i="1" dirty="0">
                                <a:latin typeface="Cambria Math" panose="02040503050406030204" pitchFamily="18" charset="0"/>
                              </a:rPr>
                              <m:t>𝑐</m:t>
                            </m:r>
                            <m:r>
                              <a:rPr lang="de-DE" i="1" dirty="0">
                                <a:latin typeface="Cambria Math" panose="02040503050406030204" pitchFamily="18" charset="0"/>
                              </a:rPr>
                              <m:t>2</m:t>
                            </m:r>
                          </m:e>
                        </m:d>
                      </m:e>
                    </m:d>
                  </m:oMath>
                </a14:m>
                <a:endParaRPr lang="en-GB" dirty="0"/>
              </a:p>
              <a:p>
                <a:pPr lvl="1"/>
                <a:r>
                  <a:rPr lang="en-GB" dirty="0"/>
                  <a:t>pre: </a:t>
                </a:r>
                <a14:m>
                  <m:oMath xmlns:m="http://schemas.openxmlformats.org/officeDocument/2006/math">
                    <m:r>
                      <a:rPr lang="en-GB" i="1" smtClean="0">
                        <a:solidFill>
                          <a:schemeClr val="bg2"/>
                        </a:solidFill>
                        <a:latin typeface="Cambria Math" panose="02040503050406030204" pitchFamily="18" charset="0"/>
                      </a:rPr>
                      <m:t>𝑐𝑎𝑟𝑔𝑜</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cs typeface="Times New Roman"/>
                          </a:rPr>
                          <m:t>𝑟</m:t>
                        </m:r>
                        <m:r>
                          <a:rPr lang="en-GB" b="0" i="1" smtClean="0">
                            <a:solidFill>
                              <a:schemeClr val="bg2"/>
                            </a:solidFill>
                            <a:latin typeface="Cambria Math" panose="02040503050406030204" pitchFamily="18" charset="0"/>
                            <a:cs typeface="Times New Roman"/>
                          </a:rPr>
                          <m:t>2</m:t>
                        </m:r>
                      </m:e>
                    </m:d>
                    <m:r>
                      <a:rPr lang="en-GB" i="1">
                        <a:solidFill>
                          <a:schemeClr val="bg2"/>
                        </a:solidFill>
                        <a:latin typeface="Cambria Math" panose="02040503050406030204" pitchFamily="18" charset="0"/>
                      </a:rPr>
                      <m:t>=</m:t>
                    </m:r>
                    <m:r>
                      <a:rPr lang="en-GB" i="1">
                        <a:solidFill>
                          <a:schemeClr val="bg2"/>
                        </a:solidFill>
                        <a:latin typeface="Cambria Math" panose="02040503050406030204" pitchFamily="18" charset="0"/>
                      </a:rPr>
                      <m:t>𝑛𝑖𝑙</m:t>
                    </m:r>
                    <m:r>
                      <a:rPr lang="en-GB" i="1">
                        <a:solidFill>
                          <a:schemeClr val="bg2"/>
                        </a:solidFill>
                        <a:latin typeface="Cambria Math" panose="02040503050406030204" pitchFamily="18" charset="0"/>
                      </a:rPr>
                      <m:t>, </m:t>
                    </m:r>
                    <m:r>
                      <a:rPr lang="en-GB" i="1">
                        <a:solidFill>
                          <a:schemeClr val="bg2"/>
                        </a:solidFill>
                        <a:latin typeface="Cambria Math" panose="02040503050406030204" pitchFamily="18" charset="0"/>
                      </a:rPr>
                      <m:t>𝑙𝑜𝑐</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rPr>
                          <m:t>𝑟</m:t>
                        </m:r>
                        <m:r>
                          <a:rPr lang="en-GB" b="0" i="1" smtClean="0">
                            <a:solidFill>
                              <a:schemeClr val="bg2"/>
                            </a:solidFill>
                            <a:latin typeface="Cambria Math" panose="02040503050406030204" pitchFamily="18" charset="0"/>
                          </a:rPr>
                          <m:t>2</m:t>
                        </m:r>
                      </m:e>
                    </m:d>
                    <m:r>
                      <a:rPr lang="en-GB" i="1">
                        <a:solidFill>
                          <a:schemeClr val="bg2"/>
                        </a:solidFill>
                        <a:latin typeface="Cambria Math" panose="02040503050406030204" pitchFamily="18" charset="0"/>
                      </a:rPr>
                      <m:t>=</m:t>
                    </m:r>
                    <m:r>
                      <a:rPr lang="en-GB" b="0" i="1" smtClean="0">
                        <a:solidFill>
                          <a:schemeClr val="bg2"/>
                        </a:solidFill>
                        <a:latin typeface="Cambria Math" panose="02040503050406030204" pitchFamily="18" charset="0"/>
                      </a:rPr>
                      <m:t>𝑑</m:t>
                    </m:r>
                    <m:r>
                      <a:rPr lang="en-GB" b="0" i="1" smtClean="0">
                        <a:solidFill>
                          <a:schemeClr val="bg2"/>
                        </a:solidFill>
                        <a:latin typeface="Cambria Math" panose="02040503050406030204" pitchFamily="18" charset="0"/>
                      </a:rPr>
                      <m:t>2, </m:t>
                    </m:r>
                    <m:r>
                      <a:rPr lang="en-GB" i="1">
                        <a:solidFill>
                          <a:schemeClr val="bg2"/>
                        </a:solidFill>
                        <a:latin typeface="Cambria Math" panose="02040503050406030204" pitchFamily="18" charset="0"/>
                      </a:rPr>
                      <m:t>𝑙𝑜𝑐</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cs typeface="Times New Roman"/>
                          </a:rPr>
                          <m:t>𝑐</m:t>
                        </m:r>
                        <m:r>
                          <a:rPr lang="en-GB" b="0" i="1" smtClean="0">
                            <a:solidFill>
                              <a:schemeClr val="bg2"/>
                            </a:solidFill>
                            <a:latin typeface="Cambria Math" panose="02040503050406030204" pitchFamily="18" charset="0"/>
                            <a:cs typeface="Times New Roman"/>
                          </a:rPr>
                          <m:t>2</m:t>
                        </m:r>
                      </m:e>
                    </m:d>
                    <m:r>
                      <a:rPr lang="en-GB" i="1">
                        <a:solidFill>
                          <a:schemeClr val="bg2"/>
                        </a:solidFill>
                        <a:latin typeface="Cambria Math" panose="02040503050406030204" pitchFamily="18" charset="0"/>
                      </a:rPr>
                      <m:t>=</m:t>
                    </m:r>
                    <m:r>
                      <a:rPr lang="en-GB" b="0" i="1" smtClean="0">
                        <a:solidFill>
                          <a:schemeClr val="bg2"/>
                        </a:solidFill>
                        <a:latin typeface="Cambria Math" panose="02040503050406030204" pitchFamily="18" charset="0"/>
                      </a:rPr>
                      <m:t>𝑑</m:t>
                    </m:r>
                    <m:r>
                      <a:rPr lang="en-GB" b="0" i="1" smtClean="0">
                        <a:solidFill>
                          <a:schemeClr val="bg2"/>
                        </a:solidFill>
                        <a:latin typeface="Cambria Math" panose="02040503050406030204" pitchFamily="18" charset="0"/>
                      </a:rPr>
                      <m:t>2</m:t>
                    </m:r>
                  </m:oMath>
                </a14:m>
                <a:endParaRPr lang="en-GB" i="1" dirty="0">
                  <a:latin typeface="Cambria Math" panose="02040503050406030204" pitchFamily="18" charset="0"/>
                </a:endParaRPr>
              </a:p>
              <a:p>
                <a:pPr lvl="1"/>
                <a:r>
                  <a:rPr lang="en-GB" dirty="0"/>
                  <a:t>eff: </a:t>
                </a:r>
                <a14:m>
                  <m:oMath xmlns:m="http://schemas.openxmlformats.org/officeDocument/2006/math">
                    <m:r>
                      <a:rPr lang="en-GB" i="1" smtClean="0">
                        <a:solidFill>
                          <a:srgbClr val="FFC000"/>
                        </a:solidFill>
                        <a:latin typeface="Cambria Math" panose="02040503050406030204" pitchFamily="18" charset="0"/>
                      </a:rPr>
                      <m:t>𝑐𝑎𝑟𝑔𝑜</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cs typeface="Times New Roman"/>
                          </a:rPr>
                          <m:t>𝑟</m:t>
                        </m:r>
                        <m:r>
                          <a:rPr lang="en-GB" b="0" i="1" smtClean="0">
                            <a:solidFill>
                              <a:srgbClr val="FFC000"/>
                            </a:solidFill>
                            <a:latin typeface="Cambria Math" panose="02040503050406030204" pitchFamily="18" charset="0"/>
                            <a:cs typeface="Times New Roman"/>
                          </a:rPr>
                          <m:t>2</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cs typeface="Times New Roman"/>
                      </a:rPr>
                      <m:t>𝑐</m:t>
                    </m:r>
                    <m:r>
                      <a:rPr lang="en-GB" b="0" i="1" smtClean="0">
                        <a:solidFill>
                          <a:srgbClr val="FFC000"/>
                        </a:solidFill>
                        <a:latin typeface="Cambria Math" panose="02040503050406030204" pitchFamily="18" charset="0"/>
                        <a:cs typeface="Times New Roman"/>
                      </a:rPr>
                      <m:t>2</m:t>
                    </m:r>
                    <m:r>
                      <a:rPr lang="en-GB" i="1">
                        <a:solidFill>
                          <a:srgbClr val="FFC000"/>
                        </a:solidFill>
                        <a:latin typeface="Cambria Math" panose="02040503050406030204" pitchFamily="18" charset="0"/>
                      </a:rPr>
                      <m:t>, </m:t>
                    </m:r>
                    <m:r>
                      <a:rPr lang="en-GB" i="1">
                        <a:solidFill>
                          <a:srgbClr val="FFC000"/>
                        </a:solidFill>
                        <a:latin typeface="Cambria Math" panose="02040503050406030204" pitchFamily="18" charset="0"/>
                      </a:rPr>
                      <m:t>𝑙𝑜𝑐</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𝑐</m:t>
                        </m:r>
                        <m:r>
                          <a:rPr lang="en-GB" b="0" i="1" smtClean="0">
                            <a:solidFill>
                              <a:srgbClr val="FFC000"/>
                            </a:solidFill>
                            <a:latin typeface="Cambria Math" panose="02040503050406030204" pitchFamily="18" charset="0"/>
                          </a:rPr>
                          <m:t>2</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𝑟</m:t>
                    </m:r>
                    <m:r>
                      <a:rPr lang="en-GB" b="0" i="1" smtClean="0">
                        <a:solidFill>
                          <a:srgbClr val="FFC000"/>
                        </a:solidFill>
                        <a:latin typeface="Cambria Math" panose="02040503050406030204" pitchFamily="18" charset="0"/>
                      </a:rPr>
                      <m:t>2</m:t>
                    </m:r>
                  </m:oMath>
                </a14:m>
                <a:endParaRPr lang="en-GB" i="1" dirty="0">
                  <a:solidFill>
                    <a:srgbClr val="FFC000"/>
                  </a:solidFill>
                  <a:latin typeface="Cambria Math" panose="02040503050406030204" pitchFamily="18" charset="0"/>
                </a:endParaRPr>
              </a:p>
              <a:p>
                <a:pPr lvl="1"/>
                <a:endParaRPr lang="en-GB"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864911"/>
                <a:ext cx="8602908" cy="1755742"/>
              </a:xfrm>
              <a:blipFill>
                <a:blip r:embed="rId4"/>
                <a:stretch>
                  <a:fillRect l="-1767" t="-8633" b="-7914"/>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7E6D36F-B923-0B44-86D2-5766017B0750}"/>
              </a:ext>
            </a:extLst>
          </p:cNvPr>
          <p:cNvSpPr>
            <a:spLocks noGrp="1"/>
          </p:cNvSpPr>
          <p:nvPr>
            <p:ph type="sldNum" sz="quarter" idx="12"/>
          </p:nvPr>
        </p:nvSpPr>
        <p:spPr/>
        <p:txBody>
          <a:bodyPr/>
          <a:lstStyle/>
          <a:p>
            <a:fld id="{67C9959E-8E6B-B04C-9955-EA096F41CA7A}" type="slidenum">
              <a:rPr lang="en-GB" smtClean="0"/>
              <a:t>19</a:t>
            </a:fld>
            <a:endParaRPr lang="en-GB"/>
          </a:p>
        </p:txBody>
      </p:sp>
      <p:grpSp>
        <p:nvGrpSpPr>
          <p:cNvPr id="4" name="Group 3"/>
          <p:cNvGrpSpPr/>
          <p:nvPr/>
        </p:nvGrpSpPr>
        <p:grpSpPr>
          <a:xfrm>
            <a:off x="4822690" y="4872148"/>
            <a:ext cx="3619250" cy="1219387"/>
            <a:chOff x="4703797" y="4720758"/>
            <a:chExt cx="3619250" cy="1219387"/>
          </a:xfrm>
        </p:grpSpPr>
        <p:sp>
          <p:nvSpPr>
            <p:cNvPr id="370" name="Rectangle 891"/>
            <p:cNvSpPr>
              <a:spLocks noChangeArrowheads="1"/>
            </p:cNvSpPr>
            <p:nvPr/>
          </p:nvSpPr>
          <p:spPr bwMode="auto">
            <a:xfrm>
              <a:off x="5537371" y="5324776"/>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371" name="Rectangle 891"/>
            <p:cNvSpPr>
              <a:spLocks noChangeArrowheads="1"/>
            </p:cNvSpPr>
            <p:nvPr/>
          </p:nvSpPr>
          <p:spPr bwMode="auto">
            <a:xfrm>
              <a:off x="7340883" y="538224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372" name="Group 371"/>
            <p:cNvGrpSpPr/>
            <p:nvPr/>
          </p:nvGrpSpPr>
          <p:grpSpPr>
            <a:xfrm>
              <a:off x="5099471" y="4720758"/>
              <a:ext cx="1654724" cy="802329"/>
              <a:chOff x="1026717" y="2292224"/>
              <a:chExt cx="2553587" cy="1238160"/>
            </a:xfrm>
          </p:grpSpPr>
          <p:sp>
            <p:nvSpPr>
              <p:cNvPr id="439"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cxnSp>
            <p:nvCxnSpPr>
              <p:cNvPr id="440" name="Straight Connector 439"/>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42"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73" name="Straight Connector 372"/>
            <p:cNvCxnSpPr/>
            <p:nvPr/>
          </p:nvCxnSpPr>
          <p:spPr>
            <a:xfrm>
              <a:off x="6488267" y="546566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Freeform 860"/>
            <p:cNvSpPr>
              <a:spLocks/>
            </p:cNvSpPr>
            <p:nvPr/>
          </p:nvSpPr>
          <p:spPr bwMode="auto">
            <a:xfrm>
              <a:off x="6197783" y="550475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75" name="Freeform 860"/>
            <p:cNvSpPr>
              <a:spLocks/>
            </p:cNvSpPr>
            <p:nvPr/>
          </p:nvSpPr>
          <p:spPr bwMode="auto">
            <a:xfrm>
              <a:off x="6084212" y="5475845"/>
              <a:ext cx="1011288" cy="26517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76" name="Line 853"/>
            <p:cNvSpPr>
              <a:spLocks noChangeShapeType="1"/>
            </p:cNvSpPr>
            <p:nvPr/>
          </p:nvSpPr>
          <p:spPr bwMode="auto">
            <a:xfrm>
              <a:off x="6641777" y="593621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d2</a:t>
              </a:r>
            </a:p>
          </p:txBody>
        </p:sp>
        <p:sp>
          <p:nvSpPr>
            <p:cNvPr id="377" name="Line 853"/>
            <p:cNvSpPr>
              <a:spLocks noChangeShapeType="1"/>
            </p:cNvSpPr>
            <p:nvPr/>
          </p:nvSpPr>
          <p:spPr bwMode="auto">
            <a:xfrm>
              <a:off x="4703797" y="593229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d1</a:t>
              </a:r>
            </a:p>
          </p:txBody>
        </p:sp>
        <p:sp>
          <p:nvSpPr>
            <p:cNvPr id="378" name="Line 853"/>
            <p:cNvSpPr>
              <a:spLocks noChangeShapeType="1"/>
            </p:cNvSpPr>
            <p:nvPr/>
          </p:nvSpPr>
          <p:spPr bwMode="auto">
            <a:xfrm>
              <a:off x="6208727" y="5106626"/>
              <a:ext cx="1185061"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d3</a:t>
              </a:r>
            </a:p>
          </p:txBody>
        </p:sp>
        <p:grpSp>
          <p:nvGrpSpPr>
            <p:cNvPr id="379" name="Group 378"/>
            <p:cNvGrpSpPr/>
            <p:nvPr/>
          </p:nvGrpSpPr>
          <p:grpSpPr>
            <a:xfrm>
              <a:off x="5291681" y="4778404"/>
              <a:ext cx="1082989" cy="919088"/>
              <a:chOff x="3906167" y="3324390"/>
              <a:chExt cx="1671281" cy="1418344"/>
            </a:xfrm>
            <a:solidFill>
              <a:srgbClr val="93D2FE"/>
            </a:solidFill>
          </p:grpSpPr>
          <p:sp>
            <p:nvSpPr>
              <p:cNvPr id="41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20" name="Group 419"/>
              <p:cNvGrpSpPr/>
              <p:nvPr/>
            </p:nvGrpSpPr>
            <p:grpSpPr>
              <a:xfrm>
                <a:off x="3906167" y="4047050"/>
                <a:ext cx="1671281" cy="539042"/>
                <a:chOff x="1320274" y="4580303"/>
                <a:chExt cx="1671281" cy="467246"/>
              </a:xfrm>
              <a:grpFill/>
            </p:grpSpPr>
            <p:sp>
              <p:nvSpPr>
                <p:cNvPr id="43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43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21" name="Group 420"/>
              <p:cNvGrpSpPr/>
              <p:nvPr/>
            </p:nvGrpSpPr>
            <p:grpSpPr>
              <a:xfrm>
                <a:off x="4596370" y="3324390"/>
                <a:ext cx="552654" cy="1188720"/>
                <a:chOff x="1823226" y="3235632"/>
                <a:chExt cx="552654" cy="1188720"/>
              </a:xfrm>
              <a:grpFill/>
            </p:grpSpPr>
            <p:sp>
              <p:nvSpPr>
                <p:cNvPr id="42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5"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2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2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3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3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3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3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380" name="Group 379"/>
            <p:cNvGrpSpPr/>
            <p:nvPr/>
          </p:nvGrpSpPr>
          <p:grpSpPr>
            <a:xfrm>
              <a:off x="4770039" y="5566734"/>
              <a:ext cx="484418" cy="334015"/>
              <a:chOff x="1012668" y="950932"/>
              <a:chExt cx="747559" cy="515455"/>
            </a:xfrm>
          </p:grpSpPr>
          <p:sp>
            <p:nvSpPr>
              <p:cNvPr id="41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1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41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solidFill>
                      <a:schemeClr val="tx1"/>
                    </a:solidFill>
                    <a:latin typeface="Calibri"/>
                    <a:ea typeface="Times New Roman"/>
                    <a:cs typeface="Calibri"/>
                  </a:rPr>
                  <a:t>c1</a:t>
                </a:r>
              </a:p>
            </p:txBody>
          </p:sp>
          <p:sp>
            <p:nvSpPr>
              <p:cNvPr id="41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381" name="Group 380"/>
            <p:cNvGrpSpPr/>
            <p:nvPr/>
          </p:nvGrpSpPr>
          <p:grpSpPr>
            <a:xfrm>
              <a:off x="7240058" y="4792472"/>
              <a:ext cx="1082989" cy="919088"/>
              <a:chOff x="3906167" y="3324390"/>
              <a:chExt cx="1671281" cy="1418344"/>
            </a:xfrm>
            <a:solidFill>
              <a:srgbClr val="93D2FE"/>
            </a:solidFill>
          </p:grpSpPr>
          <p:sp>
            <p:nvSpPr>
              <p:cNvPr id="387"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8"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9"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0"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1"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2" name="Group 391"/>
              <p:cNvGrpSpPr/>
              <p:nvPr/>
            </p:nvGrpSpPr>
            <p:grpSpPr>
              <a:xfrm>
                <a:off x="3906167" y="4047050"/>
                <a:ext cx="1671281" cy="539042"/>
                <a:chOff x="1320274" y="4580303"/>
                <a:chExt cx="1671281" cy="467246"/>
              </a:xfrm>
              <a:grpFill/>
            </p:grpSpPr>
            <p:sp>
              <p:nvSpPr>
                <p:cNvPr id="407"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08"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09"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0"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3" name="Group 392"/>
              <p:cNvGrpSpPr/>
              <p:nvPr/>
            </p:nvGrpSpPr>
            <p:grpSpPr>
              <a:xfrm>
                <a:off x="4596370" y="3324390"/>
                <a:ext cx="552654" cy="1188720"/>
                <a:chOff x="1823226" y="3235632"/>
                <a:chExt cx="552654" cy="1188720"/>
              </a:xfrm>
              <a:grpFill/>
            </p:grpSpPr>
            <p:sp>
              <p:nvSpPr>
                <p:cNvPr id="394"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5"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96"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7"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98"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99"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0"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2"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3"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04"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5"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6"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382" name="Group 381"/>
            <p:cNvGrpSpPr/>
            <p:nvPr/>
          </p:nvGrpSpPr>
          <p:grpSpPr>
            <a:xfrm>
              <a:off x="7811007" y="5255682"/>
              <a:ext cx="484418" cy="334015"/>
              <a:chOff x="1012668" y="950932"/>
              <a:chExt cx="747559" cy="515455"/>
            </a:xfrm>
          </p:grpSpPr>
          <p:sp>
            <p:nvSpPr>
              <p:cNvPr id="383"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384"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385"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solidFill>
                      <a:schemeClr val="tx1"/>
                    </a:solidFill>
                    <a:latin typeface="Calibri"/>
                    <a:ea typeface="Times New Roman"/>
                    <a:cs typeface="Calibri"/>
                  </a:rPr>
                  <a:t>c2</a:t>
                </a:r>
              </a:p>
            </p:txBody>
          </p:sp>
          <p:sp>
            <p:nvSpPr>
              <p:cNvPr id="386"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grpSp>
        <p:nvGrpSpPr>
          <p:cNvPr id="445" name="Group 444"/>
          <p:cNvGrpSpPr>
            <a:grpSpLocks noChangeAspect="1"/>
          </p:cNvGrpSpPr>
          <p:nvPr/>
        </p:nvGrpSpPr>
        <p:grpSpPr>
          <a:xfrm>
            <a:off x="792432" y="4906024"/>
            <a:ext cx="3619250" cy="1208098"/>
            <a:chOff x="4198596" y="2871689"/>
            <a:chExt cx="4021389" cy="1342331"/>
          </a:xfrm>
        </p:grpSpPr>
        <p:sp>
          <p:nvSpPr>
            <p:cNvPr id="446" name="Rectangle 891"/>
            <p:cNvSpPr>
              <a:spLocks noChangeArrowheads="1"/>
            </p:cNvSpPr>
            <p:nvPr/>
          </p:nvSpPr>
          <p:spPr bwMode="auto">
            <a:xfrm>
              <a:off x="5124789" y="3530277"/>
              <a:ext cx="72" cy="290678"/>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447" name="Rectangle 891"/>
            <p:cNvSpPr>
              <a:spLocks noChangeArrowheads="1"/>
            </p:cNvSpPr>
            <p:nvPr/>
          </p:nvSpPr>
          <p:spPr bwMode="auto">
            <a:xfrm>
              <a:off x="7128692" y="3594134"/>
              <a:ext cx="72" cy="290678"/>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448" name="Group 447"/>
            <p:cNvGrpSpPr/>
            <p:nvPr/>
          </p:nvGrpSpPr>
          <p:grpSpPr>
            <a:xfrm>
              <a:off x="4638234" y="2871689"/>
              <a:ext cx="1838582" cy="878935"/>
              <a:chOff x="1026717" y="2309643"/>
              <a:chExt cx="2553587" cy="1220741"/>
            </a:xfrm>
          </p:grpSpPr>
          <p:sp>
            <p:nvSpPr>
              <p:cNvPr id="51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cxnSp>
            <p:nvCxnSpPr>
              <p:cNvPr id="516" name="Straight Connector 515"/>
              <p:cNvCxnSpPr/>
              <p:nvPr/>
            </p:nvCxnSpPr>
            <p:spPr>
              <a:xfrm>
                <a:off x="2180139" y="230964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8" name="Freeform 860"/>
              <p:cNvSpPr>
                <a:spLocks/>
              </p:cNvSpPr>
              <p:nvPr/>
            </p:nvSpPr>
            <p:spPr bwMode="auto">
              <a:xfrm>
                <a:off x="2366898" y="2319070"/>
                <a:ext cx="1213406" cy="40922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49" name="Straight Connector 448"/>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0" name="Freeform 860"/>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1" name="Freeform 860"/>
            <p:cNvSpPr>
              <a:spLocks/>
            </p:cNvSpPr>
            <p:nvPr/>
          </p:nvSpPr>
          <p:spPr bwMode="auto">
            <a:xfrm>
              <a:off x="5732390" y="3698131"/>
              <a:ext cx="1123653" cy="2946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52" name="Line 853"/>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d2</a:t>
              </a:r>
            </a:p>
          </p:txBody>
        </p:sp>
        <p:sp>
          <p:nvSpPr>
            <p:cNvPr id="453" name="Line 853"/>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d1</a:t>
              </a:r>
            </a:p>
          </p:txBody>
        </p:sp>
        <p:sp>
          <p:nvSpPr>
            <p:cNvPr id="454" name="Line 853"/>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d3</a:t>
              </a:r>
            </a:p>
          </p:txBody>
        </p:sp>
        <p:grpSp>
          <p:nvGrpSpPr>
            <p:cNvPr id="455" name="Group 454"/>
            <p:cNvGrpSpPr/>
            <p:nvPr/>
          </p:nvGrpSpPr>
          <p:grpSpPr>
            <a:xfrm>
              <a:off x="4851800" y="2923197"/>
              <a:ext cx="1203321" cy="1021208"/>
              <a:chOff x="3906167" y="3324390"/>
              <a:chExt cx="1671281" cy="1418344"/>
            </a:xfrm>
            <a:solidFill>
              <a:srgbClr val="93D2FE"/>
            </a:solidFill>
          </p:grpSpPr>
          <p:sp>
            <p:nvSpPr>
              <p:cNvPr id="49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96" name="Group 495"/>
              <p:cNvGrpSpPr/>
              <p:nvPr/>
            </p:nvGrpSpPr>
            <p:grpSpPr>
              <a:xfrm>
                <a:off x="3906167" y="4047050"/>
                <a:ext cx="1671281" cy="539042"/>
                <a:chOff x="1320274" y="4580303"/>
                <a:chExt cx="1671281" cy="467246"/>
              </a:xfrm>
              <a:grpFill/>
            </p:grpSpPr>
            <p:sp>
              <p:nvSpPr>
                <p:cNvPr id="51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51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97" name="Group 496"/>
              <p:cNvGrpSpPr/>
              <p:nvPr/>
            </p:nvGrpSpPr>
            <p:grpSpPr>
              <a:xfrm>
                <a:off x="4596370" y="3324390"/>
                <a:ext cx="552654" cy="1188720"/>
                <a:chOff x="1823226" y="3235632"/>
                <a:chExt cx="552654" cy="1188720"/>
              </a:xfrm>
              <a:grpFill/>
            </p:grpSpPr>
            <p:sp>
              <p:nvSpPr>
                <p:cNvPr id="49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1"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0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0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0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0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50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1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456" name="Group 455"/>
            <p:cNvGrpSpPr/>
            <p:nvPr/>
          </p:nvGrpSpPr>
          <p:grpSpPr>
            <a:xfrm>
              <a:off x="4272198" y="3799119"/>
              <a:ext cx="538242" cy="371128"/>
              <a:chOff x="1012668" y="950932"/>
              <a:chExt cx="747559" cy="515455"/>
            </a:xfrm>
          </p:grpSpPr>
          <p:sp>
            <p:nvSpPr>
              <p:cNvPr id="48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8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48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solidFill>
                      <a:schemeClr val="tx1"/>
                    </a:solidFill>
                    <a:latin typeface="Calibri"/>
                    <a:ea typeface="Times New Roman"/>
                    <a:cs typeface="Calibri"/>
                  </a:rPr>
                  <a:t>c1</a:t>
                </a:r>
              </a:p>
            </p:txBody>
          </p:sp>
          <p:sp>
            <p:nvSpPr>
              <p:cNvPr id="49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457" name="Group 456"/>
            <p:cNvGrpSpPr/>
            <p:nvPr/>
          </p:nvGrpSpPr>
          <p:grpSpPr>
            <a:xfrm>
              <a:off x="7016664" y="2938828"/>
              <a:ext cx="1203321" cy="1021208"/>
              <a:chOff x="3906167" y="3324390"/>
              <a:chExt cx="1671281" cy="1418344"/>
            </a:xfrm>
            <a:solidFill>
              <a:srgbClr val="93D2FE"/>
            </a:solidFill>
          </p:grpSpPr>
          <p:sp>
            <p:nvSpPr>
              <p:cNvPr id="46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68" name="Group 467"/>
              <p:cNvGrpSpPr/>
              <p:nvPr/>
            </p:nvGrpSpPr>
            <p:grpSpPr>
              <a:xfrm>
                <a:off x="3906167" y="4047050"/>
                <a:ext cx="1671281" cy="539042"/>
                <a:chOff x="1320274" y="4580303"/>
                <a:chExt cx="1671281" cy="467246"/>
              </a:xfrm>
              <a:grpFill/>
            </p:grpSpPr>
            <p:sp>
              <p:nvSpPr>
                <p:cNvPr id="48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8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69" name="Group 468"/>
              <p:cNvGrpSpPr/>
              <p:nvPr/>
            </p:nvGrpSpPr>
            <p:grpSpPr>
              <a:xfrm>
                <a:off x="4596370" y="3324390"/>
                <a:ext cx="552654" cy="1188720"/>
                <a:chOff x="1823226" y="3235632"/>
                <a:chExt cx="552654" cy="1188720"/>
              </a:xfrm>
              <a:grpFill/>
            </p:grpSpPr>
            <p:sp>
              <p:nvSpPr>
                <p:cNvPr id="47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8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8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458" name="Group 457"/>
            <p:cNvGrpSpPr/>
            <p:nvPr/>
          </p:nvGrpSpPr>
          <p:grpSpPr>
            <a:xfrm>
              <a:off x="6397985" y="3814750"/>
              <a:ext cx="538242" cy="371128"/>
              <a:chOff x="1012668" y="950932"/>
              <a:chExt cx="747559" cy="515455"/>
            </a:xfrm>
          </p:grpSpPr>
          <p:sp>
            <p:nvSpPr>
              <p:cNvPr id="45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6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46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solidFill>
                      <a:schemeClr val="tx1"/>
                    </a:solidFill>
                    <a:latin typeface="Calibri"/>
                    <a:ea typeface="Times New Roman"/>
                    <a:cs typeface="Calibri"/>
                  </a:rPr>
                  <a:t>c2</a:t>
                </a:r>
              </a:p>
            </p:txBody>
          </p:sp>
          <p:sp>
            <p:nvSpPr>
              <p:cNvPr id="46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cxnSp>
        <p:nvCxnSpPr>
          <p:cNvPr id="7" name="Straight Arrow Connector 6">
            <a:extLst>
              <a:ext uri="{FF2B5EF4-FFF2-40B4-BE49-F238E27FC236}">
                <a16:creationId xmlns:a16="http://schemas.microsoft.com/office/drawing/2014/main" id="{1562D5F2-2167-574D-9155-47B3C21982D1}"/>
              </a:ext>
            </a:extLst>
          </p:cNvPr>
          <p:cNvCxnSpPr/>
          <p:nvPr/>
        </p:nvCxnSpPr>
        <p:spPr>
          <a:xfrm>
            <a:off x="4328690" y="6296684"/>
            <a:ext cx="701575"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3ACA84-D817-4545-B7CD-3578F750800F}"/>
                  </a:ext>
                </a:extLst>
              </p:cNvPr>
              <p:cNvSpPr/>
              <p:nvPr/>
            </p:nvSpPr>
            <p:spPr>
              <a:xfrm>
                <a:off x="6384631" y="605128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8" name="Rectangle 7">
                <a:extLst>
                  <a:ext uri="{FF2B5EF4-FFF2-40B4-BE49-F238E27FC236}">
                    <a16:creationId xmlns:a16="http://schemas.microsoft.com/office/drawing/2014/main" id="{143ACA84-D817-4545-B7CD-3578F750800F}"/>
                  </a:ext>
                </a:extLst>
              </p:cNvPr>
              <p:cNvSpPr>
                <a:spLocks noRot="1" noChangeAspect="1" noMove="1" noResize="1" noEditPoints="1" noAdjustHandles="1" noChangeArrowheads="1" noChangeShapeType="1" noTextEdit="1"/>
              </p:cNvSpPr>
              <p:nvPr/>
            </p:nvSpPr>
            <p:spPr>
              <a:xfrm>
                <a:off x="6384631" y="6051285"/>
                <a:ext cx="445058"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CDF145F-FC6C-7D4D-B694-68D0EDF3C50F}"/>
                  </a:ext>
                </a:extLst>
              </p:cNvPr>
              <p:cNvSpPr/>
              <p:nvPr/>
            </p:nvSpPr>
            <p:spPr>
              <a:xfrm>
                <a:off x="2299929" y="6052139"/>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1</m:t>
                          </m:r>
                        </m:sub>
                      </m:sSub>
                    </m:oMath>
                  </m:oMathPara>
                </a14:m>
                <a:endParaRPr lang="en-GB" dirty="0">
                  <a:solidFill>
                    <a:srgbClr val="FFC000"/>
                  </a:solidFill>
                </a:endParaRPr>
              </a:p>
            </p:txBody>
          </p:sp>
        </mc:Choice>
        <mc:Fallback xmlns="">
          <p:sp>
            <p:nvSpPr>
              <p:cNvPr id="9" name="Rectangle 8">
                <a:extLst>
                  <a:ext uri="{FF2B5EF4-FFF2-40B4-BE49-F238E27FC236}">
                    <a16:creationId xmlns:a16="http://schemas.microsoft.com/office/drawing/2014/main" id="{4CDF145F-FC6C-7D4D-B694-68D0EDF3C50F}"/>
                  </a:ext>
                </a:extLst>
              </p:cNvPr>
              <p:cNvSpPr>
                <a:spLocks noRot="1" noChangeAspect="1" noMove="1" noResize="1" noEditPoints="1" noAdjustHandles="1" noChangeArrowheads="1" noChangeShapeType="1" noTextEdit="1"/>
              </p:cNvSpPr>
              <p:nvPr/>
            </p:nvSpPr>
            <p:spPr>
              <a:xfrm>
                <a:off x="2299929" y="6052139"/>
                <a:ext cx="445058"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C062A7E-F115-8A4E-A453-984515792856}"/>
                  </a:ext>
                </a:extLst>
              </p:cNvPr>
              <p:cNvSpPr/>
              <p:nvPr/>
            </p:nvSpPr>
            <p:spPr>
              <a:xfrm>
                <a:off x="4753672" y="3702796"/>
                <a:ext cx="4239319" cy="92756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700" i="1" dirty="0" smtClean="0">
                              <a:latin typeface="Cambria Math" panose="02040503050406030204" pitchFamily="18" charset="0"/>
                            </a:rPr>
                          </m:ctrlPr>
                        </m:sSubPr>
                        <m:e>
                          <m:r>
                            <a:rPr lang="de-DE" sz="1700" i="1" dirty="0">
                              <a:latin typeface="Cambria Math" panose="02040503050406030204" pitchFamily="18" charset="0"/>
                            </a:rPr>
                            <m:t>𝑠</m:t>
                          </m:r>
                        </m:e>
                        <m:sub>
                          <m:r>
                            <a:rPr lang="de-DE" sz="1700" i="1" dirty="0">
                              <a:latin typeface="Cambria Math" panose="02040503050406030204" pitchFamily="18" charset="0"/>
                            </a:rPr>
                            <m:t>2</m:t>
                          </m:r>
                        </m:sub>
                      </m:sSub>
                      <m:r>
                        <m:rPr>
                          <m:aln/>
                        </m:rPr>
                        <a:rPr lang="de-DE" sz="1700" i="1" dirty="0">
                          <a:latin typeface="Cambria Math" panose="02040503050406030204" pitchFamily="18" charset="0"/>
                        </a:rPr>
                        <m:t>=</m:t>
                      </m:r>
                      <m:d>
                        <m:dPr>
                          <m:begChr m:val="{"/>
                          <m:endChr m:val="}"/>
                          <m:ctrlPr>
                            <a:rPr lang="de-DE" sz="1700" i="1" dirty="0">
                              <a:latin typeface="Cambria Math" panose="02040503050406030204" pitchFamily="18" charset="0"/>
                              <a:ea typeface="Cambria Math" panose="02040503050406030204" pitchFamily="18" charset="0"/>
                              <a:cs typeface="Times New Roman"/>
                            </a:rPr>
                          </m:ctrlPr>
                        </m:dPr>
                        <m:e>
                          <m:eqArr>
                            <m:eqArrPr>
                              <m:ctrlPr>
                                <a:rPr lang="de-DE" sz="1700" i="1" dirty="0">
                                  <a:latin typeface="Cambria Math" panose="02040503050406030204" pitchFamily="18" charset="0"/>
                                  <a:ea typeface="Cambria Math" panose="02040503050406030204" pitchFamily="18" charset="0"/>
                                  <a:cs typeface="Times New Roman"/>
                                </a:rPr>
                              </m:ctrlPr>
                            </m:eqArrPr>
                            <m:e>
                              <m:r>
                                <a:rPr lang="de-DE" sz="1700" i="1" dirty="0">
                                  <a:latin typeface="Cambria Math" panose="02040503050406030204" pitchFamily="18" charset="0"/>
                                  <a:ea typeface="Cambria Math" panose="02040503050406030204" pitchFamily="18" charset="0"/>
                                  <a:cs typeface="Times New Roman"/>
                                </a:rPr>
                                <m:t>𝑐𝑎𝑟𝑔𝑜</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𝑛𝑖𝑙</m:t>
                              </m:r>
                              <m:r>
                                <a:rPr lang="de-DE" sz="1700" i="1" dirty="0">
                                  <a:latin typeface="Cambria Math" panose="02040503050406030204" pitchFamily="18" charset="0"/>
                                  <a:ea typeface="Cambria Math" panose="02040503050406030204" pitchFamily="18" charset="0"/>
                                  <a:cs typeface="Times New Roman"/>
                                </a:rPr>
                                <m:t>, </m:t>
                              </m:r>
                              <m:r>
                                <a:rPr lang="de-DE" sz="1700" i="1" dirty="0" smtClean="0">
                                  <a:solidFill>
                                    <a:srgbClr val="FFC000"/>
                                  </a:solidFill>
                                  <a:latin typeface="Cambria Math" panose="02040503050406030204" pitchFamily="18" charset="0"/>
                                  <a:ea typeface="Cambria Math" panose="02040503050406030204" pitchFamily="18" charset="0"/>
                                  <a:cs typeface="Times New Roman"/>
                                </a:rPr>
                                <m:t>𝑐𝑎𝑟𝑔𝑜</m:t>
                              </m:r>
                              <m:d>
                                <m:dPr>
                                  <m:ctrlPr>
                                    <a:rPr lang="de-DE" sz="1700" i="1" dirty="0">
                                      <a:solidFill>
                                        <a:srgbClr val="FFC000"/>
                                      </a:solidFill>
                                      <a:latin typeface="Cambria Math" panose="02040503050406030204" pitchFamily="18" charset="0"/>
                                      <a:ea typeface="Cambria Math" panose="02040503050406030204" pitchFamily="18" charset="0"/>
                                      <a:cs typeface="Times New Roman"/>
                                    </a:rPr>
                                  </m:ctrlPr>
                                </m:dPr>
                                <m:e>
                                  <m:r>
                                    <a:rPr lang="de-DE" sz="1700" i="1" dirty="0">
                                      <a:solidFill>
                                        <a:srgbClr val="FFC000"/>
                                      </a:solidFill>
                                      <a:latin typeface="Cambria Math" panose="02040503050406030204" pitchFamily="18" charset="0"/>
                                      <a:ea typeface="Cambria Math" panose="02040503050406030204" pitchFamily="18" charset="0"/>
                                      <a:cs typeface="Times New Roman"/>
                                    </a:rPr>
                                    <m:t>𝑟</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d>
                              <m:r>
                                <a:rPr lang="de-DE" sz="1700" i="1" dirty="0">
                                  <a:solidFill>
                                    <a:srgbClr val="FFC000"/>
                                  </a:solidFill>
                                  <a:latin typeface="Cambria Math" panose="02040503050406030204" pitchFamily="18" charset="0"/>
                                  <a:ea typeface="Cambria Math" panose="02040503050406030204" pitchFamily="18" charset="0"/>
                                  <a:cs typeface="Times New Roman"/>
                                </a:rPr>
                                <m:t>=</m:t>
                              </m:r>
                              <m:r>
                                <a:rPr lang="de-DE" sz="1700" i="1" dirty="0">
                                  <a:solidFill>
                                    <a:srgbClr val="FFC000"/>
                                  </a:solidFill>
                                  <a:latin typeface="Cambria Math" panose="02040503050406030204" pitchFamily="18" charset="0"/>
                                  <a:ea typeface="Cambria Math" panose="02040503050406030204" pitchFamily="18" charset="0"/>
                                  <a:cs typeface="Times New Roman"/>
                                </a:rPr>
                                <m:t>𝑐</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e>
                              <m:r>
                                <a:rPr lang="de-DE" sz="1700" i="1" dirty="0">
                                  <a:solidFill>
                                    <a:srgbClr val="C00000"/>
                                  </a:solidFill>
                                  <a:latin typeface="Cambria Math" panose="02040503050406030204" pitchFamily="18" charset="0"/>
                                  <a:ea typeface="Cambria Math" panose="02040503050406030204" pitchFamily="18" charset="0"/>
                                  <a:cs typeface="Times New Roman"/>
                                </a:rPr>
                                <m:t>  </m:t>
                              </m:r>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1, </m:t>
                              </m:r>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2</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2,  </m:t>
                              </m:r>
                            </m:e>
                            <m:e>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𝑐</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1, </m:t>
                              </m:r>
                              <m:r>
                                <a:rPr lang="de-DE" sz="1700" i="1" dirty="0" smtClean="0">
                                  <a:solidFill>
                                    <a:srgbClr val="FFC000"/>
                                  </a:solidFill>
                                  <a:latin typeface="Cambria Math" panose="02040503050406030204" pitchFamily="18" charset="0"/>
                                  <a:ea typeface="Cambria Math" panose="02040503050406030204" pitchFamily="18" charset="0"/>
                                  <a:cs typeface="Times New Roman"/>
                                </a:rPr>
                                <m:t>𝑙𝑜𝑐</m:t>
                              </m:r>
                              <m:d>
                                <m:dPr>
                                  <m:ctrlPr>
                                    <a:rPr lang="de-DE" sz="1700" i="1" dirty="0">
                                      <a:solidFill>
                                        <a:srgbClr val="FFC000"/>
                                      </a:solidFill>
                                      <a:latin typeface="Cambria Math" panose="02040503050406030204" pitchFamily="18" charset="0"/>
                                      <a:ea typeface="Cambria Math" panose="02040503050406030204" pitchFamily="18" charset="0"/>
                                      <a:cs typeface="Times New Roman"/>
                                    </a:rPr>
                                  </m:ctrlPr>
                                </m:dPr>
                                <m:e>
                                  <m:r>
                                    <a:rPr lang="de-DE" sz="1700" i="1" dirty="0">
                                      <a:solidFill>
                                        <a:srgbClr val="FFC000"/>
                                      </a:solidFill>
                                      <a:latin typeface="Cambria Math" panose="02040503050406030204" pitchFamily="18" charset="0"/>
                                      <a:ea typeface="Cambria Math" panose="02040503050406030204" pitchFamily="18" charset="0"/>
                                      <a:cs typeface="Times New Roman"/>
                                    </a:rPr>
                                    <m:t>𝑐</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d>
                              <m:r>
                                <a:rPr lang="de-DE" sz="1700" i="1" dirty="0">
                                  <a:solidFill>
                                    <a:srgbClr val="FFC000"/>
                                  </a:solidFill>
                                  <a:latin typeface="Cambria Math" panose="02040503050406030204" pitchFamily="18" charset="0"/>
                                  <a:ea typeface="Cambria Math" panose="02040503050406030204" pitchFamily="18" charset="0"/>
                                  <a:cs typeface="Times New Roman"/>
                                </a:rPr>
                                <m:t>=</m:t>
                              </m:r>
                              <m:r>
                                <a:rPr lang="de-DE" sz="1700" i="1" dirty="0">
                                  <a:solidFill>
                                    <a:srgbClr val="FFC000"/>
                                  </a:solidFill>
                                  <a:latin typeface="Cambria Math" panose="02040503050406030204" pitchFamily="18" charset="0"/>
                                  <a:ea typeface="Cambria Math" panose="02040503050406030204" pitchFamily="18" charset="0"/>
                                  <a:cs typeface="Times New Roman"/>
                                </a:rPr>
                                <m:t>𝑟</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eqArr>
                        </m:e>
                      </m:d>
                      <m:r>
                        <a:rPr lang="de-DE" sz="1700" i="1" dirty="0">
                          <a:latin typeface="Cambria Math" panose="02040503050406030204" pitchFamily="18" charset="0"/>
                          <a:ea typeface="Cambria Math" panose="02040503050406030204" pitchFamily="18" charset="0"/>
                          <a:cs typeface="Times New Roman"/>
                        </a:rPr>
                        <m:t> </m:t>
                      </m:r>
                    </m:oMath>
                  </m:oMathPara>
                </a14:m>
                <a:endParaRPr lang="en-GB" sz="1700" dirty="0"/>
              </a:p>
            </p:txBody>
          </p:sp>
        </mc:Choice>
        <mc:Fallback xmlns="">
          <p:sp>
            <p:nvSpPr>
              <p:cNvPr id="6" name="Rectangle 5">
                <a:extLst>
                  <a:ext uri="{FF2B5EF4-FFF2-40B4-BE49-F238E27FC236}">
                    <a16:creationId xmlns:a16="http://schemas.microsoft.com/office/drawing/2014/main" id="{5C062A7E-F115-8A4E-A453-984515792856}"/>
                  </a:ext>
                </a:extLst>
              </p:cNvPr>
              <p:cNvSpPr>
                <a:spLocks noRot="1" noChangeAspect="1" noMove="1" noResize="1" noEditPoints="1" noAdjustHandles="1" noChangeArrowheads="1" noChangeShapeType="1" noTextEdit="1"/>
              </p:cNvSpPr>
              <p:nvPr/>
            </p:nvSpPr>
            <p:spPr>
              <a:xfrm>
                <a:off x="4753672" y="3702796"/>
                <a:ext cx="4239319" cy="92756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6F37704-733A-FD45-AC27-26260398E2E0}"/>
                  </a:ext>
                </a:extLst>
              </p:cNvPr>
              <p:cNvSpPr/>
              <p:nvPr/>
            </p:nvSpPr>
            <p:spPr>
              <a:xfrm>
                <a:off x="599161" y="3706571"/>
                <a:ext cx="4223529" cy="9275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00" i="1">
                              <a:latin typeface="Cambria Math" panose="02040503050406030204" pitchFamily="18" charset="0"/>
                              <a:ea typeface="Cambria Math" panose="02040503050406030204" pitchFamily="18" charset="0"/>
                              <a:cs typeface="Times New Roman"/>
                            </a:rPr>
                          </m:ctrlPr>
                        </m:sSubPr>
                        <m:e>
                          <m:r>
                            <a:rPr lang="en-GB" sz="1700" i="1">
                              <a:latin typeface="Cambria Math" panose="02040503050406030204" pitchFamily="18" charset="0"/>
                              <a:ea typeface="Cambria Math" panose="02040503050406030204" pitchFamily="18" charset="0"/>
                              <a:cs typeface="Times New Roman"/>
                            </a:rPr>
                            <m:t>𝑠</m:t>
                          </m:r>
                        </m:e>
                        <m:sub>
                          <m:r>
                            <a:rPr lang="en-GB" sz="1700" i="1">
                              <a:latin typeface="Cambria Math" panose="02040503050406030204" pitchFamily="18" charset="0"/>
                              <a:ea typeface="Cambria Math" panose="02040503050406030204" pitchFamily="18" charset="0"/>
                              <a:cs typeface="Times New Roman"/>
                            </a:rPr>
                            <m:t>1</m:t>
                          </m:r>
                        </m:sub>
                      </m:sSub>
                      <m:r>
                        <a:rPr lang="en-GB" sz="1700" i="1">
                          <a:latin typeface="Cambria Math" panose="02040503050406030204" pitchFamily="18" charset="0"/>
                          <a:ea typeface="Cambria Math" panose="02040503050406030204" pitchFamily="18" charset="0"/>
                          <a:cs typeface="Times New Roman"/>
                        </a:rPr>
                        <m:t>=</m:t>
                      </m:r>
                      <m:d>
                        <m:dPr>
                          <m:begChr m:val="{"/>
                          <m:endChr m:val="}"/>
                          <m:ctrlPr>
                            <a:rPr lang="en-GB" sz="1700" i="1">
                              <a:latin typeface="Cambria Math" panose="02040503050406030204" pitchFamily="18" charset="0"/>
                              <a:ea typeface="Cambria Math" panose="02040503050406030204" pitchFamily="18" charset="0"/>
                              <a:cs typeface="Times New Roman"/>
                            </a:rPr>
                          </m:ctrlPr>
                        </m:dPr>
                        <m:e>
                          <m:eqArr>
                            <m:eqArrPr>
                              <m:ctrlPr>
                                <a:rPr lang="en-GB" sz="1700" i="1" smtClean="0">
                                  <a:solidFill>
                                    <a:schemeClr val="tx1"/>
                                  </a:solidFill>
                                  <a:latin typeface="Cambria Math" panose="02040503050406030204" pitchFamily="18" charset="0"/>
                                  <a:ea typeface="Cambria Math" panose="02040503050406030204" pitchFamily="18" charset="0"/>
                                  <a:cs typeface="Times New Roman"/>
                                </a:rPr>
                              </m:ctrlPr>
                            </m:eqArrPr>
                            <m:e>
                              <m:r>
                                <a:rPr lang="en-GB" sz="1700" i="1">
                                  <a:solidFill>
                                    <a:schemeClr val="tx1"/>
                                  </a:solidFill>
                                  <a:latin typeface="Cambria Math" panose="02040503050406030204" pitchFamily="18" charset="0"/>
                                  <a:ea typeface="Cambria Math" panose="02040503050406030204" pitchFamily="18" charset="0"/>
                                  <a:cs typeface="Times New Roman"/>
                                </a:rPr>
                                <m:t>𝑐𝑎𝑟𝑔𝑜</m:t>
                              </m:r>
                              <m:d>
                                <m:dPr>
                                  <m:ctrlPr>
                                    <a:rPr lang="en-GB" sz="1700" i="1">
                                      <a:solidFill>
                                        <a:schemeClr val="tx1"/>
                                      </a:solidFill>
                                      <a:latin typeface="Cambria Math" panose="02040503050406030204" pitchFamily="18" charset="0"/>
                                      <a:ea typeface="Cambria Math" panose="02040503050406030204" pitchFamily="18" charset="0"/>
                                      <a:cs typeface="Times New Roman"/>
                                    </a:rPr>
                                  </m:ctrlPr>
                                </m:dPr>
                                <m:e>
                                  <m:r>
                                    <a:rPr lang="en-GB" sz="1700" i="1">
                                      <a:solidFill>
                                        <a:schemeClr val="tx1"/>
                                      </a:solidFill>
                                      <a:latin typeface="Cambria Math" panose="02040503050406030204" pitchFamily="18" charset="0"/>
                                      <a:ea typeface="Cambria Math" panose="02040503050406030204" pitchFamily="18" charset="0"/>
                                      <a:cs typeface="Times New Roman"/>
                                    </a:rPr>
                                    <m:t>𝑟</m:t>
                                  </m:r>
                                  <m:r>
                                    <a:rPr lang="en-GB" sz="1700" i="1">
                                      <a:solidFill>
                                        <a:schemeClr val="tx1"/>
                                      </a:solidFill>
                                      <a:latin typeface="Cambria Math" panose="02040503050406030204" pitchFamily="18" charset="0"/>
                                      <a:ea typeface="Cambria Math" panose="02040503050406030204" pitchFamily="18" charset="0"/>
                                      <a:cs typeface="Times New Roman"/>
                                    </a:rPr>
                                    <m:t>1</m:t>
                                  </m:r>
                                </m:e>
                              </m:d>
                              <m:r>
                                <a:rPr lang="en-GB" sz="1700" i="1">
                                  <a:solidFill>
                                    <a:schemeClr val="tx1"/>
                                  </a:solidFill>
                                  <a:latin typeface="Cambria Math" panose="02040503050406030204" pitchFamily="18" charset="0"/>
                                  <a:ea typeface="Cambria Math" panose="02040503050406030204" pitchFamily="18" charset="0"/>
                                  <a:cs typeface="Times New Roman"/>
                                </a:rPr>
                                <m:t>=</m:t>
                              </m:r>
                              <m:r>
                                <a:rPr lang="en-GB" sz="1700" i="1">
                                  <a:solidFill>
                                    <a:schemeClr val="tx1"/>
                                  </a:solidFill>
                                  <a:latin typeface="Cambria Math" panose="02040503050406030204" pitchFamily="18" charset="0"/>
                                  <a:ea typeface="Cambria Math" panose="02040503050406030204" pitchFamily="18" charset="0"/>
                                  <a:cs typeface="Times New Roman"/>
                                </a:rPr>
                                <m:t>𝑛𝑖𝑙</m:t>
                              </m:r>
                              <m:r>
                                <a:rPr lang="en-GB" sz="1700" i="1">
                                  <a:solidFill>
                                    <a:schemeClr val="tx1"/>
                                  </a:solidFill>
                                  <a:latin typeface="Cambria Math" panose="02040503050406030204" pitchFamily="18" charset="0"/>
                                  <a:ea typeface="Cambria Math" panose="02040503050406030204" pitchFamily="18" charset="0"/>
                                  <a:cs typeface="Times New Roman"/>
                                </a:rPr>
                                <m:t>, </m:t>
                              </m:r>
                              <m:r>
                                <a:rPr lang="en-GB" sz="1700" i="1" smtClean="0">
                                  <a:solidFill>
                                    <a:schemeClr val="bg2"/>
                                  </a:solidFill>
                                  <a:latin typeface="Cambria Math" panose="02040503050406030204" pitchFamily="18" charset="0"/>
                                  <a:ea typeface="Cambria Math" panose="02040503050406030204" pitchFamily="18" charset="0"/>
                                  <a:cs typeface="Times New Roman"/>
                                </a:rPr>
                                <m:t>𝑐𝑎𝑟𝑔𝑜</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𝑟</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𝑛𝑖𝑙</m:t>
                              </m:r>
                              <m:r>
                                <a:rPr lang="en-GB" sz="1700" i="1">
                                  <a:solidFill>
                                    <a:schemeClr val="tx1"/>
                                  </a:solidFill>
                                  <a:latin typeface="Cambria Math" panose="02040503050406030204" pitchFamily="18" charset="0"/>
                                  <a:ea typeface="Cambria Math" panose="02040503050406030204" pitchFamily="18" charset="0"/>
                                  <a:cs typeface="Times New Roman"/>
                                </a:rPr>
                                <m:t>, </m:t>
                              </m:r>
                            </m:e>
                            <m:e>
                              <m:r>
                                <a:rPr lang="en-GB" sz="1700" i="1">
                                  <a:solidFill>
                                    <a:schemeClr val="tx1"/>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tx1"/>
                                      </a:solidFill>
                                      <a:latin typeface="Cambria Math" panose="02040503050406030204" pitchFamily="18" charset="0"/>
                                      <a:ea typeface="Cambria Math" panose="02040503050406030204" pitchFamily="18" charset="0"/>
                                      <a:cs typeface="Times New Roman"/>
                                    </a:rPr>
                                  </m:ctrlPr>
                                </m:dPr>
                                <m:e>
                                  <m:r>
                                    <a:rPr lang="en-GB" sz="1700" i="1">
                                      <a:solidFill>
                                        <a:schemeClr val="tx1"/>
                                      </a:solidFill>
                                      <a:latin typeface="Cambria Math" panose="02040503050406030204" pitchFamily="18" charset="0"/>
                                      <a:ea typeface="Cambria Math" panose="02040503050406030204" pitchFamily="18" charset="0"/>
                                      <a:cs typeface="Times New Roman"/>
                                    </a:rPr>
                                    <m:t>𝑟</m:t>
                                  </m:r>
                                  <m:r>
                                    <a:rPr lang="en-GB" sz="1700" i="1">
                                      <a:solidFill>
                                        <a:schemeClr val="tx1"/>
                                      </a:solidFill>
                                      <a:latin typeface="Cambria Math" panose="02040503050406030204" pitchFamily="18" charset="0"/>
                                      <a:ea typeface="Cambria Math" panose="02040503050406030204" pitchFamily="18" charset="0"/>
                                      <a:cs typeface="Times New Roman"/>
                                    </a:rPr>
                                    <m:t>1</m:t>
                                  </m:r>
                                </m:e>
                              </m:d>
                              <m:r>
                                <a:rPr lang="en-GB" sz="1700" i="1">
                                  <a:solidFill>
                                    <a:schemeClr val="tx1"/>
                                  </a:solidFill>
                                  <a:latin typeface="Cambria Math" panose="02040503050406030204" pitchFamily="18" charset="0"/>
                                  <a:ea typeface="Cambria Math" panose="02040503050406030204" pitchFamily="18" charset="0"/>
                                  <a:cs typeface="Times New Roman"/>
                                </a:rPr>
                                <m:t>=</m:t>
                              </m:r>
                              <m:r>
                                <a:rPr lang="en-GB" sz="1700" i="1">
                                  <a:solidFill>
                                    <a:schemeClr val="tx1"/>
                                  </a:solidFill>
                                  <a:latin typeface="Cambria Math" panose="02040503050406030204" pitchFamily="18" charset="0"/>
                                  <a:ea typeface="Cambria Math" panose="02040503050406030204" pitchFamily="18" charset="0"/>
                                  <a:cs typeface="Times New Roman"/>
                                </a:rPr>
                                <m:t>𝑑</m:t>
                              </m:r>
                              <m:r>
                                <a:rPr lang="en-GB" sz="1700" i="1">
                                  <a:solidFill>
                                    <a:schemeClr val="tx1"/>
                                  </a:solidFill>
                                  <a:latin typeface="Cambria Math" panose="02040503050406030204" pitchFamily="18" charset="0"/>
                                  <a:ea typeface="Cambria Math" panose="02040503050406030204" pitchFamily="18" charset="0"/>
                                  <a:cs typeface="Times New Roman"/>
                                </a:rPr>
                                <m:t>1, </m:t>
                              </m:r>
                              <m:r>
                                <a:rPr lang="en-GB" sz="1700" i="1" smtClean="0">
                                  <a:solidFill>
                                    <a:schemeClr val="bg2"/>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𝑟</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𝑑</m:t>
                              </m:r>
                              <m:r>
                                <a:rPr lang="en-GB" sz="1700" i="1">
                                  <a:solidFill>
                                    <a:schemeClr val="bg2"/>
                                  </a:solidFill>
                                  <a:latin typeface="Cambria Math" panose="02040503050406030204" pitchFamily="18" charset="0"/>
                                  <a:ea typeface="Cambria Math" panose="02040503050406030204" pitchFamily="18" charset="0"/>
                                  <a:cs typeface="Times New Roman"/>
                                </a:rPr>
                                <m:t>2, </m:t>
                              </m:r>
                            </m:e>
                            <m:e>
                              <m:r>
                                <a:rPr lang="en-GB" sz="1700" i="1">
                                  <a:solidFill>
                                    <a:schemeClr val="tx1"/>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tx1"/>
                                      </a:solidFill>
                                      <a:latin typeface="Cambria Math" panose="02040503050406030204" pitchFamily="18" charset="0"/>
                                      <a:ea typeface="Cambria Math" panose="02040503050406030204" pitchFamily="18" charset="0"/>
                                      <a:cs typeface="Times New Roman"/>
                                    </a:rPr>
                                  </m:ctrlPr>
                                </m:dPr>
                                <m:e>
                                  <m:r>
                                    <a:rPr lang="en-GB" sz="1700" i="1">
                                      <a:solidFill>
                                        <a:schemeClr val="tx1"/>
                                      </a:solidFill>
                                      <a:latin typeface="Cambria Math" panose="02040503050406030204" pitchFamily="18" charset="0"/>
                                      <a:ea typeface="Cambria Math" panose="02040503050406030204" pitchFamily="18" charset="0"/>
                                      <a:cs typeface="Times New Roman"/>
                                    </a:rPr>
                                    <m:t>𝑐</m:t>
                                  </m:r>
                                  <m:r>
                                    <a:rPr lang="en-GB" sz="1700" i="1">
                                      <a:solidFill>
                                        <a:schemeClr val="tx1"/>
                                      </a:solidFill>
                                      <a:latin typeface="Cambria Math" panose="02040503050406030204" pitchFamily="18" charset="0"/>
                                      <a:ea typeface="Cambria Math" panose="02040503050406030204" pitchFamily="18" charset="0"/>
                                      <a:cs typeface="Times New Roman"/>
                                    </a:rPr>
                                    <m:t>1</m:t>
                                  </m:r>
                                </m:e>
                              </m:d>
                              <m:r>
                                <a:rPr lang="en-GB" sz="1700" i="1">
                                  <a:solidFill>
                                    <a:schemeClr val="tx1"/>
                                  </a:solidFill>
                                  <a:latin typeface="Cambria Math" panose="02040503050406030204" pitchFamily="18" charset="0"/>
                                  <a:ea typeface="Cambria Math" panose="02040503050406030204" pitchFamily="18" charset="0"/>
                                  <a:cs typeface="Times New Roman"/>
                                </a:rPr>
                                <m:t>=</m:t>
                              </m:r>
                              <m:r>
                                <a:rPr lang="en-GB" sz="1700" i="1">
                                  <a:solidFill>
                                    <a:schemeClr val="tx1"/>
                                  </a:solidFill>
                                  <a:latin typeface="Cambria Math" panose="02040503050406030204" pitchFamily="18" charset="0"/>
                                  <a:ea typeface="Cambria Math" panose="02040503050406030204" pitchFamily="18" charset="0"/>
                                  <a:cs typeface="Times New Roman"/>
                                </a:rPr>
                                <m:t>𝑑</m:t>
                              </m:r>
                              <m:r>
                                <a:rPr lang="en-GB" sz="1700" i="1">
                                  <a:solidFill>
                                    <a:schemeClr val="tx1"/>
                                  </a:solidFill>
                                  <a:latin typeface="Cambria Math" panose="02040503050406030204" pitchFamily="18" charset="0"/>
                                  <a:ea typeface="Cambria Math" panose="02040503050406030204" pitchFamily="18" charset="0"/>
                                  <a:cs typeface="Times New Roman"/>
                                </a:rPr>
                                <m:t>1, </m:t>
                              </m:r>
                              <m:r>
                                <a:rPr lang="en-GB" sz="1700" i="1" smtClean="0">
                                  <a:solidFill>
                                    <a:schemeClr val="bg2"/>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𝑐</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𝑑</m:t>
                              </m:r>
                              <m:r>
                                <a:rPr lang="en-GB" sz="1700" i="1">
                                  <a:solidFill>
                                    <a:schemeClr val="bg2"/>
                                  </a:solidFill>
                                  <a:latin typeface="Cambria Math" panose="02040503050406030204" pitchFamily="18" charset="0"/>
                                  <a:ea typeface="Cambria Math" panose="02040503050406030204" pitchFamily="18" charset="0"/>
                                  <a:cs typeface="Times New Roman"/>
                                </a:rPr>
                                <m:t>2</m:t>
                              </m:r>
                            </m:e>
                          </m:eqArr>
                        </m:e>
                      </m:d>
                    </m:oMath>
                  </m:oMathPara>
                </a14:m>
                <a:endParaRPr lang="en-GB" sz="1700" dirty="0"/>
              </a:p>
            </p:txBody>
          </p:sp>
        </mc:Choice>
        <mc:Fallback xmlns="">
          <p:sp>
            <p:nvSpPr>
              <p:cNvPr id="10" name="Rectangle 9">
                <a:extLst>
                  <a:ext uri="{FF2B5EF4-FFF2-40B4-BE49-F238E27FC236}">
                    <a16:creationId xmlns:a16="http://schemas.microsoft.com/office/drawing/2014/main" id="{A6F37704-733A-FD45-AC27-26260398E2E0}"/>
                  </a:ext>
                </a:extLst>
              </p:cNvPr>
              <p:cNvSpPr>
                <a:spLocks noRot="1" noChangeAspect="1" noMove="1" noResize="1" noEditPoints="1" noAdjustHandles="1" noChangeArrowheads="1" noChangeShapeType="1" noTextEdit="1"/>
              </p:cNvSpPr>
              <p:nvPr/>
            </p:nvSpPr>
            <p:spPr>
              <a:xfrm>
                <a:off x="599161" y="3706571"/>
                <a:ext cx="4223529" cy="927562"/>
              </a:xfrm>
              <a:prstGeom prst="rect">
                <a:avLst/>
              </a:prstGeom>
              <a:blipFill>
                <a:blip r:embed="rId8"/>
                <a:stretch>
                  <a:fillRect/>
                </a:stretch>
              </a:blipFill>
            </p:spPr>
            <p:txBody>
              <a:bodyPr/>
              <a:lstStyle/>
              <a:p>
                <a:r>
                  <a:rPr lang="en-GB">
                    <a:noFill/>
                  </a:rPr>
                  <a:t> </a:t>
                </a:r>
              </a:p>
            </p:txBody>
          </p:sp>
        </mc:Fallback>
      </mc:AlternateContent>
      <p:sp>
        <p:nvSpPr>
          <p:cNvPr id="11" name="Date Placeholder 10">
            <a:extLst>
              <a:ext uri="{FF2B5EF4-FFF2-40B4-BE49-F238E27FC236}">
                <a16:creationId xmlns:a16="http://schemas.microsoft.com/office/drawing/2014/main" id="{1E0F8969-E820-0847-97D5-A0F9EF0C59DB}"/>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25248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p:txBody>
          <a:bodyPr numCol="2" spcCol="180000">
            <a:normAutofit/>
          </a:bodyPr>
          <a:lstStyle/>
          <a:p>
            <a:pPr marL="457200" indent="-457200">
              <a:buFont typeface="+mj-lt"/>
              <a:buAutoNum type="arabicPeriod"/>
            </a:pPr>
            <a:r>
              <a:rPr lang="en-GB" dirty="0">
                <a:solidFill>
                  <a:schemeClr val="accent1"/>
                </a:solidFill>
              </a:rPr>
              <a:t>Planning and Acting with </a:t>
            </a:r>
            <a:r>
              <a:rPr lang="en-GB" b="1" dirty="0">
                <a:solidFill>
                  <a:schemeClr val="accent1"/>
                </a:solidFill>
              </a:rPr>
              <a:t>Deterministic</a:t>
            </a:r>
            <a:r>
              <a:rPr lang="en-GB" dirty="0">
                <a:solidFill>
                  <a:schemeClr val="accent1"/>
                </a:solidFill>
              </a:rPr>
              <a:t> Models</a:t>
            </a:r>
          </a:p>
          <a:p>
            <a:pPr marL="914400" lvl="1" indent="-457200">
              <a:buFont typeface="+mj-lt"/>
              <a:buAutoNum type="alphaLcPeriod"/>
            </a:pPr>
            <a:r>
              <a:rPr lang="en-GB" dirty="0">
                <a:solidFill>
                  <a:schemeClr val="accent1"/>
                </a:solidFill>
              </a:rPr>
              <a:t>State-variable representation</a:t>
            </a:r>
          </a:p>
          <a:p>
            <a:pPr marL="914400" lvl="1" indent="-457200">
              <a:buFont typeface="+mj-lt"/>
              <a:buAutoNum type="alphaLcPeriod"/>
            </a:pPr>
            <a:r>
              <a:rPr lang="en-GB" dirty="0">
                <a:solidFill>
                  <a:schemeClr val="accent1"/>
                </a:solidFill>
              </a:rPr>
              <a:t>Forward State-Space Search</a:t>
            </a:r>
          </a:p>
          <a:p>
            <a:pPr marL="914400" lvl="1" indent="-457200">
              <a:buFont typeface="+mj-lt"/>
              <a:buAutoNum type="alphaLcPeriod"/>
            </a:pPr>
            <a:r>
              <a:rPr lang="en-GB" dirty="0">
                <a:solidFill>
                  <a:schemeClr val="accent1"/>
                </a:solidFill>
              </a:rPr>
              <a:t>Heuristic Functions</a:t>
            </a:r>
          </a:p>
          <a:p>
            <a:pPr marL="914400" lvl="1" indent="-457200">
              <a:buFont typeface="+mj-lt"/>
              <a:buAutoNum type="alphaLcPeriod"/>
            </a:pPr>
            <a:r>
              <a:rPr lang="en-GB" dirty="0">
                <a:solidFill>
                  <a:schemeClr val="accent1"/>
                </a:solidFill>
              </a:rPr>
              <a:t>Backward Search</a:t>
            </a:r>
          </a:p>
          <a:p>
            <a:pPr marL="914400" lvl="1" indent="-457200">
              <a:buFont typeface="+mj-lt"/>
              <a:buAutoNum type="alphaLcPeriod"/>
            </a:pPr>
            <a:r>
              <a:rPr lang="en-GB" dirty="0">
                <a:solidFill>
                  <a:schemeClr val="accent1"/>
                </a:solidFill>
              </a:rPr>
              <a:t>Plan-Space Search</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01638" indent="-401638">
              <a:buFont typeface="+mj-lt"/>
              <a:buAutoNum type="arabicPeriod"/>
            </a:pPr>
            <a:r>
              <a:rPr lang="en-GB" dirty="0"/>
              <a:t> </a:t>
            </a:r>
            <a:r>
              <a:rPr lang="en-GB" b="1" dirty="0"/>
              <a:t>Standard</a:t>
            </a:r>
            <a:r>
              <a:rPr lang="en-GB" dirty="0"/>
              <a:t> Decision</a:t>
            </a:r>
            <a:br>
              <a:rPr lang="en-GB" dirty="0"/>
            </a:br>
            <a:r>
              <a:rPr lang="en-GB" dirty="0"/>
              <a:t> Making</a:t>
            </a:r>
          </a:p>
          <a:p>
            <a:pPr marL="457200" indent="-457200">
              <a:buFont typeface="+mj-lt"/>
              <a:buAutoNum type="arabicPeriod"/>
            </a:pPr>
            <a:r>
              <a:rPr lang="en-GB" dirty="0"/>
              <a:t>Planning and Acting with </a:t>
            </a:r>
            <a:r>
              <a:rPr lang="en-GB" b="1" dirty="0"/>
              <a:t>Probabilistic</a:t>
            </a:r>
            <a:r>
              <a:rPr lang="en-GB" dirty="0"/>
              <a:t> Models</a:t>
            </a:r>
          </a:p>
          <a:p>
            <a:pPr marL="401638" indent="-401638">
              <a:buFont typeface="+mj-lt"/>
              <a:buAutoNum type="arabicPeriod"/>
            </a:pPr>
            <a:r>
              <a:rPr lang="en-GB" dirty="0"/>
              <a:t> </a:t>
            </a:r>
            <a:r>
              <a:rPr lang="en-GB" b="1" dirty="0"/>
              <a:t>Advanced</a:t>
            </a:r>
            <a:r>
              <a:rPr lang="en-GB" dirty="0"/>
              <a:t> Decision</a:t>
            </a:r>
            <a:br>
              <a:rPr lang="en-GB" dirty="0"/>
            </a:br>
            <a:r>
              <a:rPr lang="en-GB" dirty="0"/>
              <a:t> Making</a:t>
            </a:r>
          </a:p>
          <a:p>
            <a:pPr marL="401638" indent="-401638">
              <a:buFont typeface="+mj-lt"/>
              <a:buAutoNum type="arabicPeriod"/>
            </a:pPr>
            <a:r>
              <a:rPr lang="en-GB" dirty="0"/>
              <a:t> </a:t>
            </a:r>
            <a:r>
              <a:rPr lang="en-GB" b="1" dirty="0"/>
              <a:t>Human-aware</a:t>
            </a:r>
            <a:r>
              <a:rPr lang="en-GB" dirty="0"/>
              <a:t> Planning</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
        <p:nvSpPr>
          <p:cNvPr id="5" name="Date Placeholder 4">
            <a:extLst>
              <a:ext uri="{FF2B5EF4-FFF2-40B4-BE49-F238E27FC236}">
                <a16:creationId xmlns:a16="http://schemas.microsoft.com/office/drawing/2014/main" id="{0EC2D338-3496-1745-821B-7AF486F4FA6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State-Variable Planning Domain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864909"/>
                <a:ext cx="8425225" cy="4482727"/>
              </a:xfrm>
            </p:spPr>
            <p:txBody>
              <a:bodyPr>
                <a:normAutofit/>
              </a:bodyPr>
              <a:lstStyle/>
              <a:p>
                <a:r>
                  <a:rPr lang="en-US" dirty="0"/>
                  <a:t>Let</a:t>
                </a:r>
              </a:p>
              <a:p>
                <a:pPr lvl="1"/>
                <a14:m>
                  <m:oMath xmlns:m="http://schemas.openxmlformats.org/officeDocument/2006/math">
                    <m:r>
                      <a:rPr lang="en-US" i="1" dirty="0" smtClean="0">
                        <a:latin typeface="Cambria Math" panose="02040503050406030204" pitchFamily="18" charset="0"/>
                      </a:rPr>
                      <m:t>𝐵</m:t>
                    </m:r>
                  </m:oMath>
                </a14:m>
                <a:r>
                  <a:rPr lang="en-US" dirty="0"/>
                  <a:t> = finite set of objects</a:t>
                </a:r>
              </a:p>
              <a:p>
                <a:pPr lvl="1"/>
                <a14:m>
                  <m:oMath xmlns:m="http://schemas.openxmlformats.org/officeDocument/2006/math">
                    <m:r>
                      <a:rPr lang="en-US" i="1" dirty="0" smtClean="0">
                        <a:latin typeface="Cambria Math" panose="02040503050406030204" pitchFamily="18" charset="0"/>
                      </a:rPr>
                      <m:t>𝑅</m:t>
                    </m:r>
                  </m:oMath>
                </a14:m>
                <a:r>
                  <a:rPr lang="en-US" dirty="0"/>
                  <a:t> = finite set of rigid relations over </a:t>
                </a:r>
                <a14:m>
                  <m:oMath xmlns:m="http://schemas.openxmlformats.org/officeDocument/2006/math">
                    <m:r>
                      <a:rPr lang="en-US" i="1" dirty="0" smtClean="0">
                        <a:latin typeface="Cambria Math" panose="02040503050406030204" pitchFamily="18" charset="0"/>
                      </a:rPr>
                      <m:t>𝐵</m:t>
                    </m:r>
                  </m:oMath>
                </a14:m>
                <a:endParaRPr lang="en-US" i="1" dirty="0"/>
              </a:p>
              <a:p>
                <a:pPr lvl="1"/>
                <a14:m>
                  <m:oMath xmlns:m="http://schemas.openxmlformats.org/officeDocument/2006/math">
                    <m:r>
                      <a:rPr lang="en-US" i="1" dirty="0" smtClean="0">
                        <a:latin typeface="Cambria Math" panose="02040503050406030204" pitchFamily="18" charset="0"/>
                      </a:rPr>
                      <m:t>𝑋</m:t>
                    </m:r>
                  </m:oMath>
                </a14:m>
                <a:r>
                  <a:rPr lang="en-US" dirty="0"/>
                  <a:t> = finite set of state variables </a:t>
                </a:r>
              </a:p>
              <a:p>
                <a:pPr lvl="2"/>
                <a:r>
                  <a:rPr lang="en-US" dirty="0"/>
                  <a:t>for every state variable </a:t>
                </a:r>
                <a14:m>
                  <m:oMath xmlns:m="http://schemas.openxmlformats.org/officeDocument/2006/math">
                    <m:r>
                      <a:rPr lang="en-US" i="1" dirty="0" smtClean="0">
                        <a:latin typeface="Cambria Math" panose="02040503050406030204" pitchFamily="18" charset="0"/>
                      </a:rPr>
                      <m:t>𝑥</m:t>
                    </m:r>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ℛ</m:t>
                    </m:r>
                    <m:d>
                      <m:dPr>
                        <m:ctrlPr>
                          <a:rPr lang="en-US" i="1" dirty="0" smtClean="0">
                            <a:latin typeface="Cambria Math" panose="02040503050406030204" pitchFamily="18" charset="0"/>
                            <a:ea typeface="Cambria Math" panose="02040503050406030204" pitchFamily="18" charset="0"/>
                          </a:rPr>
                        </m:ctrlPr>
                      </m:dPr>
                      <m:e>
                        <m:r>
                          <a:rPr lang="en-US" i="1" dirty="0" smtClean="0">
                            <a:latin typeface="Cambria Math" panose="02040503050406030204" pitchFamily="18" charset="0"/>
                          </a:rPr>
                          <m:t>𝑥</m:t>
                        </m:r>
                      </m:e>
                    </m:d>
                    <m:r>
                      <a:rPr lang="en-US" i="1" dirty="0" smtClean="0">
                        <a:latin typeface="Cambria Math" panose="02040503050406030204" pitchFamily="18" charset="0"/>
                      </a:rPr>
                      <m:t>⊆</m:t>
                    </m:r>
                    <m:r>
                      <a:rPr lang="en-US" i="1" dirty="0" smtClean="0">
                        <a:latin typeface="Cambria Math" panose="02040503050406030204" pitchFamily="18" charset="0"/>
                      </a:rPr>
                      <m:t>𝐵</m:t>
                    </m:r>
                  </m:oMath>
                </a14:m>
                <a:endParaRPr lang="de-DE" i="1" dirty="0">
                  <a:latin typeface="Cambria Math" panose="02040503050406030204" pitchFamily="18" charset="0"/>
                </a:endParaRPr>
              </a:p>
              <a:p>
                <a:pPr lvl="1">
                  <a:tabLst>
                    <a:tab pos="666750" algn="l"/>
                  </a:tabLst>
                </a:pPr>
                <a14:m>
                  <m:oMath xmlns:m="http://schemas.openxmlformats.org/officeDocument/2006/math">
                    <m:r>
                      <a:rPr lang="en-US" i="1" dirty="0" smtClean="0">
                        <a:latin typeface="Cambria Math" panose="02040503050406030204" pitchFamily="18" charset="0"/>
                      </a:rPr>
                      <m:t>𝑆</m:t>
                    </m:r>
                  </m:oMath>
                </a14:m>
                <a:r>
                  <a:rPr lang="en-US" dirty="0"/>
                  <a:t>	= state space over </a:t>
                </a:r>
                <a14:m>
                  <m:oMath xmlns:m="http://schemas.openxmlformats.org/officeDocument/2006/math">
                    <m:r>
                      <a:rPr lang="en-US" i="1" dirty="0" smtClean="0">
                        <a:latin typeface="Cambria Math" panose="02040503050406030204" pitchFamily="18" charset="0"/>
                      </a:rPr>
                      <m:t>𝑋</m:t>
                    </m:r>
                  </m:oMath>
                </a14:m>
                <a:br>
                  <a:rPr lang="de-DE" dirty="0"/>
                </a:br>
                <a:r>
                  <a:rPr lang="de-DE" dirty="0"/>
                  <a:t>	</a:t>
                </a:r>
                <a:r>
                  <a:rPr lang="en-US" dirty="0"/>
                  <a:t>= {all variable-assignment functions that have sensible interpretations}</a:t>
                </a:r>
              </a:p>
              <a:p>
                <a:pPr lvl="1">
                  <a:tabLst>
                    <a:tab pos="666750" algn="l"/>
                  </a:tabLst>
                </a:pPr>
                <a14:m>
                  <m:oMath xmlns:m="http://schemas.openxmlformats.org/officeDocument/2006/math">
                    <m:r>
                      <a:rPr lang="en-US" i="1" dirty="0" smtClean="0">
                        <a:latin typeface="Cambria Math" panose="02040503050406030204" pitchFamily="18" charset="0"/>
                        <a:ea typeface="Cambria Math" panose="02040503050406030204" pitchFamily="18" charset="0"/>
                        <a:cs typeface="Monotype Corsiva"/>
                      </a:rPr>
                      <m:t>𝒜</m:t>
                    </m:r>
                  </m:oMath>
                </a14:m>
                <a:r>
                  <a:rPr lang="en-US" dirty="0"/>
                  <a:t> = finite set of action templates</a:t>
                </a:r>
              </a:p>
              <a:p>
                <a:pPr lvl="2">
                  <a:tabLst>
                    <a:tab pos="666750" algn="l"/>
                  </a:tabLst>
                </a:pPr>
                <a:r>
                  <a:rPr lang="en-US" dirty="0"/>
                  <a:t>for every parameter </a:t>
                </a:r>
                <a14:m>
                  <m:oMath xmlns:m="http://schemas.openxmlformats.org/officeDocument/2006/math">
                    <m:r>
                      <a:rPr lang="en-US" i="1" dirty="0" smtClean="0">
                        <a:latin typeface="Cambria Math" panose="02040503050406030204" pitchFamily="18" charset="0"/>
                      </a:rPr>
                      <m:t>𝑡</m:t>
                    </m:r>
                  </m:oMath>
                </a14:m>
                <a:r>
                  <a:rPr lang="en-US" dirty="0"/>
                  <a:t>, </a:t>
                </a:r>
                <a14:m>
                  <m:oMath xmlns:m="http://schemas.openxmlformats.org/officeDocument/2006/math">
                    <m:r>
                      <a:rPr lang="en-US" i="1" dirty="0">
                        <a:latin typeface="Cambria Math" panose="02040503050406030204" pitchFamily="18" charset="0"/>
                        <a:ea typeface="Cambria Math" panose="02040503050406030204" pitchFamily="18" charset="0"/>
                      </a:rPr>
                      <m:t>ℛ</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e>
                    </m:d>
                  </m:oMath>
                </a14:m>
                <a:r>
                  <a:rPr lang="en-US" dirty="0"/>
                  <a:t> </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𝐵</m:t>
                    </m:r>
                  </m:oMath>
                </a14:m>
                <a:endParaRPr lang="de-DE" i="1" dirty="0">
                  <a:latin typeface="Cambria Math" panose="02040503050406030204" pitchFamily="18" charset="0"/>
                </a:endParaRPr>
              </a:p>
              <a:p>
                <a:pPr lvl="1">
                  <a:tabLst>
                    <a:tab pos="666750" algn="l"/>
                  </a:tabLst>
                </a:pPr>
                <a14:m>
                  <m:oMath xmlns:m="http://schemas.openxmlformats.org/officeDocument/2006/math">
                    <m:r>
                      <a:rPr lang="en-US" i="1" dirty="0" smtClean="0">
                        <a:latin typeface="Cambria Math" panose="02040503050406030204" pitchFamily="18" charset="0"/>
                      </a:rPr>
                      <m:t>𝐴</m:t>
                    </m:r>
                  </m:oMath>
                </a14:m>
                <a:r>
                  <a:rPr lang="en-US" dirty="0"/>
                  <a:t> = {all ground instances of action templates in </a:t>
                </a:r>
                <a14:m>
                  <m:oMath xmlns:m="http://schemas.openxmlformats.org/officeDocument/2006/math">
                    <m:r>
                      <a:rPr lang="en-US" i="1" dirty="0">
                        <a:latin typeface="Cambria Math" panose="02040503050406030204" pitchFamily="18" charset="0"/>
                        <a:ea typeface="Cambria Math" panose="02040503050406030204" pitchFamily="18" charset="0"/>
                        <a:cs typeface="Monotype Corsiva"/>
                      </a:rPr>
                      <m:t>𝒜</m:t>
                    </m:r>
                  </m:oMath>
                </a14:m>
                <a:r>
                  <a:rPr lang="en-US" dirty="0"/>
                  <a:t>}</a:t>
                </a:r>
              </a:p>
              <a:p>
                <a:pPr lvl="1">
                  <a:tabLst>
                    <a:tab pos="666750" algn="l"/>
                    <a:tab pos="1501775" algn="l"/>
                    <a:tab pos="2127250" algn="l"/>
                  </a:tabLst>
                </a:pPr>
                <a14:m>
                  <m:oMath xmlns:m="http://schemas.openxmlformats.org/officeDocument/2006/math">
                    <m:r>
                      <a:rPr lang="en-US" i="1" dirty="0">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e>
                      <m:e>
                        <m:r>
                          <a:rPr lang="en-US" i="1" dirty="0">
                            <a:latin typeface="Cambria Math" panose="02040503050406030204" pitchFamily="18" charset="0"/>
                          </a:rPr>
                          <m:t> </m:t>
                        </m:r>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de-DE" i="1" dirty="0">
                            <a:latin typeface="Cambria Math" panose="02040503050406030204" pitchFamily="18" charset="0"/>
                          </a:rPr>
                          <m:t> </m:t>
                        </m:r>
                        <m:r>
                          <m:rPr>
                            <m:nor/>
                          </m:rPr>
                          <a:rPr lang="de-DE" dirty="0">
                            <a:latin typeface="Cambria Math" panose="02040503050406030204" pitchFamily="18" charset="0"/>
                          </a:rPr>
                          <m:t>contains</m:t>
                        </m:r>
                        <m:r>
                          <m:rPr>
                            <m:nor/>
                          </m:rPr>
                          <a:rPr lang="de-DE" dirty="0">
                            <a:latin typeface="Cambria Math" panose="02040503050406030204" pitchFamily="18" charset="0"/>
                          </a:rPr>
                          <m:t> </m:t>
                        </m:r>
                        <m:r>
                          <m:rPr>
                            <m:nor/>
                          </m:rPr>
                          <a:rPr lang="de-DE" dirty="0">
                            <a:latin typeface="Cambria Math" panose="02040503050406030204" pitchFamily="18" charset="0"/>
                          </a:rPr>
                          <m:t>the</m:t>
                        </m:r>
                        <m:r>
                          <m:rPr>
                            <m:nor/>
                          </m:rPr>
                          <a:rPr lang="de-DE" dirty="0">
                            <a:latin typeface="Cambria Math" panose="02040503050406030204" pitchFamily="18" charset="0"/>
                          </a:rPr>
                          <m:t> </m:t>
                        </m:r>
                        <m:r>
                          <m:rPr>
                            <m:nor/>
                          </m:rPr>
                          <a:rPr lang="de-DE" dirty="0">
                            <a:latin typeface="Cambria Math" panose="02040503050406030204" pitchFamily="18" charset="0"/>
                          </a:rPr>
                          <m:t>effect</m:t>
                        </m:r>
                        <m:r>
                          <a:rPr lang="de-DE" i="1"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𝑤</m:t>
                        </m:r>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𝑠</m:t>
                        </m:r>
                      </m:e>
                    </m:d>
                    <m:r>
                      <a:rPr lang="de-DE" i="1"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 </m:t>
                    </m:r>
                    <m:r>
                      <m:rPr>
                        <m:nor/>
                      </m:rPr>
                      <a:rPr lang="en-US" dirty="0">
                        <a:latin typeface="Cambria Math" panose="02040503050406030204" pitchFamily="18" charset="0"/>
                      </a:rPr>
                      <m:t>isn</m:t>
                    </m:r>
                    <m:r>
                      <m:rPr>
                        <m:nor/>
                      </m:rPr>
                      <a:rPr lang="en-US" dirty="0">
                        <a:latin typeface="Cambria Math" panose="02040503050406030204" pitchFamily="18" charset="0"/>
                      </a:rPr>
                      <m:t>’</m:t>
                    </m:r>
                    <m:r>
                      <m:rPr>
                        <m:nor/>
                      </m:rPr>
                      <a:rPr lang="en-US" dirty="0">
                        <a:latin typeface="Cambria Math" panose="02040503050406030204" pitchFamily="18" charset="0"/>
                      </a:rPr>
                      <m:t>t</m:t>
                    </m:r>
                    <m:r>
                      <m:rPr>
                        <m:nor/>
                      </m:rPr>
                      <a:rPr lang="en-US" dirty="0">
                        <a:latin typeface="Cambria Math" panose="02040503050406030204" pitchFamily="18" charset="0"/>
                      </a:rPr>
                      <m:t> </m:t>
                    </m:r>
                    <m:r>
                      <m:rPr>
                        <m:nor/>
                      </m:rPr>
                      <a:rPr lang="en-US" dirty="0">
                        <a:latin typeface="Cambria Math" panose="02040503050406030204" pitchFamily="18" charset="0"/>
                      </a:rPr>
                      <m:t>the</m:t>
                    </m:r>
                    <m:r>
                      <m:rPr>
                        <m:nor/>
                      </m:rPr>
                      <a:rPr lang="en-US" dirty="0">
                        <a:latin typeface="Cambria Math" panose="02040503050406030204" pitchFamily="18" charset="0"/>
                      </a:rPr>
                      <m:t> </m:t>
                    </m:r>
                    <m:r>
                      <m:rPr>
                        <m:nor/>
                      </m:rPr>
                      <a:rPr lang="en-US" dirty="0">
                        <a:latin typeface="Cambria Math" panose="02040503050406030204" pitchFamily="18" charset="0"/>
                      </a:rPr>
                      <m:t>target</m:t>
                    </m:r>
                    <m:r>
                      <m:rPr>
                        <m:nor/>
                      </m:rPr>
                      <a:rPr lang="en-US" dirty="0">
                        <a:latin typeface="Cambria Math" panose="02040503050406030204" pitchFamily="18" charset="0"/>
                      </a:rPr>
                      <m:t> </m:t>
                    </m:r>
                    <m:r>
                      <m:rPr>
                        <m:nor/>
                      </m:rPr>
                      <a:rPr lang="en-US" dirty="0">
                        <a:latin typeface="Cambria Math" panose="02040503050406030204" pitchFamily="18" charset="0"/>
                      </a:rPr>
                      <m:t>of</m:t>
                    </m:r>
                    <m:r>
                      <m:rPr>
                        <m:nor/>
                      </m:rPr>
                      <a:rPr lang="en-US" dirty="0">
                        <a:latin typeface="Cambria Math" panose="02040503050406030204" pitchFamily="18" charset="0"/>
                      </a:rPr>
                      <m:t> </m:t>
                    </m:r>
                    <m:r>
                      <m:rPr>
                        <m:nor/>
                      </m:rPr>
                      <a:rPr lang="en-US" dirty="0">
                        <a:latin typeface="Cambria Math" panose="02040503050406030204" pitchFamily="18" charset="0"/>
                      </a:rPr>
                      <m:t>any</m:t>
                    </m:r>
                    <m:r>
                      <m:rPr>
                        <m:nor/>
                      </m:rPr>
                      <a:rPr lang="de-DE" dirty="0">
                        <a:latin typeface="Cambria Math" panose="02040503050406030204" pitchFamily="18" charset="0"/>
                      </a:rPr>
                      <m:t> </m:t>
                    </m:r>
                    <m:r>
                      <m:rPr>
                        <m:nor/>
                      </m:rPr>
                      <a:rPr lang="de-DE" dirty="0">
                        <a:latin typeface="Cambria Math" panose="02040503050406030204" pitchFamily="18" charset="0"/>
                      </a:rPr>
                      <m:t>effect</m:t>
                    </m:r>
                    <m:r>
                      <m:rPr>
                        <m:nor/>
                      </m:rPr>
                      <a:rPr lang="de-DE"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𝑒𝑓𝑓</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oMath>
                </a14:m>
                <a:r>
                  <a:rPr lang="en-US" dirty="0"/>
                  <a:t> </a:t>
                </a:r>
              </a:p>
              <a:p>
                <a:r>
                  <a:rPr lang="en-US" dirty="0"/>
                  <a:t>Then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is a </a:t>
                </a:r>
                <a:r>
                  <a:rPr lang="en-US" dirty="0">
                    <a:solidFill>
                      <a:schemeClr val="accent1"/>
                    </a:solidFill>
                  </a:rPr>
                  <a:t>state-variable planning domain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864909"/>
                <a:ext cx="8425225" cy="4482727"/>
              </a:xfrm>
              <a:blipFill>
                <a:blip r:embed="rId3"/>
                <a:stretch>
                  <a:fillRect l="-1955" t="-254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52C0568-B7F0-6F4B-94FE-97CF415FC9EC}"/>
              </a:ext>
            </a:extLst>
          </p:cNvPr>
          <p:cNvSpPr>
            <a:spLocks noGrp="1"/>
          </p:cNvSpPr>
          <p:nvPr>
            <p:ph type="sldNum" sz="quarter" idx="12"/>
          </p:nvPr>
        </p:nvSpPr>
        <p:spPr/>
        <p:txBody>
          <a:bodyPr/>
          <a:lstStyle/>
          <a:p>
            <a:fld id="{67C9959E-8E6B-B04C-9955-EA096F41CA7A}" type="slidenum">
              <a:rPr lang="en-GB" smtClean="0"/>
              <a:t>20</a:t>
            </a:fld>
            <a:endParaRPr lang="en-GB"/>
          </a:p>
        </p:txBody>
      </p:sp>
      <p:sp>
        <p:nvSpPr>
          <p:cNvPr id="5" name="Date Placeholder 4">
            <a:extLst>
              <a:ext uri="{FF2B5EF4-FFF2-40B4-BE49-F238E27FC236}">
                <a16:creationId xmlns:a16="http://schemas.microsoft.com/office/drawing/2014/main" id="{AC0566B6-0385-EB43-9A41-C336629BB5D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42972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Plans</a:t>
            </a:r>
            <a:endParaRPr lang="en-US" dirty="0"/>
          </a:p>
        </p:txBody>
      </p:sp>
      <p:sp>
        <p:nvSpPr>
          <p:cNvPr id="4" name="Slide Number Placeholder 3">
            <a:extLst>
              <a:ext uri="{FF2B5EF4-FFF2-40B4-BE49-F238E27FC236}">
                <a16:creationId xmlns:a16="http://schemas.microsoft.com/office/drawing/2014/main" id="{28547E5D-BECD-C04B-BCDC-EB305B2C99D5}"/>
              </a:ext>
            </a:extLst>
          </p:cNvPr>
          <p:cNvSpPr>
            <a:spLocks noGrp="1"/>
          </p:cNvSpPr>
          <p:nvPr>
            <p:ph type="sldNum" sz="quarter" idx="12"/>
          </p:nvPr>
        </p:nvSpPr>
        <p:spPr/>
        <p:txBody>
          <a:bodyPr/>
          <a:lstStyle/>
          <a:p>
            <a:fld id="{67C9959E-8E6B-B04C-9955-EA096F41CA7A}" type="slidenum">
              <a:rPr lang="en-GB" smtClean="0"/>
              <a:pPr/>
              <a:t>21</a:t>
            </a:fld>
            <a:endParaRPr lang="en-GB"/>
          </a:p>
        </p:txBody>
      </p:sp>
      <p:grpSp>
        <p:nvGrpSpPr>
          <p:cNvPr id="375" name="Group 374"/>
          <p:cNvGrpSpPr/>
          <p:nvPr/>
        </p:nvGrpSpPr>
        <p:grpSpPr>
          <a:xfrm>
            <a:off x="785436" y="4169417"/>
            <a:ext cx="3271174" cy="1975636"/>
            <a:chOff x="821024" y="4395054"/>
            <a:chExt cx="3634636" cy="2195152"/>
          </a:xfrm>
        </p:grpSpPr>
        <p:sp>
          <p:nvSpPr>
            <p:cNvPr id="376" name="Rectangle 891"/>
            <p:cNvSpPr>
              <a:spLocks noChangeArrowheads="1"/>
            </p:cNvSpPr>
            <p:nvPr/>
          </p:nvSpPr>
          <p:spPr bwMode="auto">
            <a:xfrm>
              <a:off x="1747217" y="5906462"/>
              <a:ext cx="72" cy="290678"/>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377" name="Rectangle 891"/>
            <p:cNvSpPr>
              <a:spLocks noChangeArrowheads="1"/>
            </p:cNvSpPr>
            <p:nvPr/>
          </p:nvSpPr>
          <p:spPr bwMode="auto">
            <a:xfrm>
              <a:off x="3751118" y="5970320"/>
              <a:ext cx="72" cy="290678"/>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378" name="Group 377"/>
            <p:cNvGrpSpPr/>
            <p:nvPr/>
          </p:nvGrpSpPr>
          <p:grpSpPr>
            <a:xfrm>
              <a:off x="1260662" y="5232151"/>
              <a:ext cx="1838581" cy="894655"/>
              <a:chOff x="1026717" y="2287808"/>
              <a:chExt cx="2553587" cy="1242576"/>
            </a:xfrm>
          </p:grpSpPr>
          <p:sp>
            <p:nvSpPr>
              <p:cNvPr id="420"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21" name="Straight Connector 420"/>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Freeform 860"/>
              <p:cNvSpPr>
                <a:spLocks/>
              </p:cNvSpPr>
              <p:nvPr/>
            </p:nvSpPr>
            <p:spPr bwMode="auto">
              <a:xfrm>
                <a:off x="2366898" y="23021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81" name="Straight Connector 380"/>
            <p:cNvCxnSpPr/>
            <p:nvPr/>
          </p:nvCxnSpPr>
          <p:spPr>
            <a:xfrm>
              <a:off x="2803769" y="6063009"/>
              <a:ext cx="65836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2" name="Freeform 860"/>
            <p:cNvSpPr>
              <a:spLocks/>
            </p:cNvSpPr>
            <p:nvPr/>
          </p:nvSpPr>
          <p:spPr bwMode="auto">
            <a:xfrm>
              <a:off x="2481009" y="6106441"/>
              <a:ext cx="88879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83" name="Freeform 860"/>
            <p:cNvSpPr>
              <a:spLocks/>
            </p:cNvSpPr>
            <p:nvPr/>
          </p:nvSpPr>
          <p:spPr bwMode="auto">
            <a:xfrm>
              <a:off x="2354818" y="6063152"/>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84" name="Line 853"/>
            <p:cNvSpPr>
              <a:spLocks noChangeShapeType="1"/>
            </p:cNvSpPr>
            <p:nvPr/>
          </p:nvSpPr>
          <p:spPr bwMode="auto">
            <a:xfrm>
              <a:off x="2974334" y="6585844"/>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385" name="Line 853"/>
            <p:cNvSpPr>
              <a:spLocks noChangeShapeType="1"/>
            </p:cNvSpPr>
            <p:nvPr/>
          </p:nvSpPr>
          <p:spPr bwMode="auto">
            <a:xfrm>
              <a:off x="821024" y="6581482"/>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386" name="Line 853"/>
            <p:cNvSpPr>
              <a:spLocks noChangeShapeType="1"/>
            </p:cNvSpPr>
            <p:nvPr/>
          </p:nvSpPr>
          <p:spPr bwMode="auto">
            <a:xfrm>
              <a:off x="2493167" y="5664074"/>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387" name="Group 386"/>
            <p:cNvGrpSpPr/>
            <p:nvPr/>
          </p:nvGrpSpPr>
          <p:grpSpPr>
            <a:xfrm>
              <a:off x="2893448" y="4395054"/>
              <a:ext cx="1203321" cy="1021209"/>
              <a:chOff x="3906167" y="3324390"/>
              <a:chExt cx="1671281" cy="1418344"/>
            </a:xfrm>
            <a:solidFill>
              <a:srgbClr val="93D2FE"/>
            </a:solidFill>
          </p:grpSpPr>
          <p:sp>
            <p:nvSpPr>
              <p:cNvPr id="39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8" name="Group 397"/>
              <p:cNvGrpSpPr/>
              <p:nvPr/>
            </p:nvGrpSpPr>
            <p:grpSpPr>
              <a:xfrm>
                <a:off x="3906167" y="4047050"/>
                <a:ext cx="1671281" cy="539042"/>
                <a:chOff x="1320274" y="4580303"/>
                <a:chExt cx="1671281" cy="467246"/>
              </a:xfrm>
              <a:grpFill/>
            </p:grpSpPr>
            <p:sp>
              <p:nvSpPr>
                <p:cNvPr id="41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1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9" name="Group 398"/>
              <p:cNvGrpSpPr/>
              <p:nvPr/>
            </p:nvGrpSpPr>
            <p:grpSpPr>
              <a:xfrm>
                <a:off x="4596370" y="3324390"/>
                <a:ext cx="552654" cy="1188720"/>
                <a:chOff x="1823226" y="3235632"/>
                <a:chExt cx="552654" cy="1188720"/>
              </a:xfrm>
              <a:grpFill/>
            </p:grpSpPr>
            <p:sp>
              <p:nvSpPr>
                <p:cNvPr id="40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1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1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388" name="Group 387"/>
            <p:cNvGrpSpPr/>
            <p:nvPr/>
          </p:nvGrpSpPr>
          <p:grpSpPr>
            <a:xfrm>
              <a:off x="884857" y="6136223"/>
              <a:ext cx="538242" cy="371128"/>
              <a:chOff x="1012668" y="950932"/>
              <a:chExt cx="747559" cy="515455"/>
            </a:xfrm>
          </p:grpSpPr>
          <p:sp>
            <p:nvSpPr>
              <p:cNvPr id="38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39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39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39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8" name="Group 7"/>
          <p:cNvGrpSpPr/>
          <p:nvPr/>
        </p:nvGrpSpPr>
        <p:grpSpPr>
          <a:xfrm>
            <a:off x="4792826" y="4154177"/>
            <a:ext cx="3271174" cy="1975637"/>
            <a:chOff x="4828609" y="3157023"/>
            <a:chExt cx="3271174" cy="1975637"/>
          </a:xfrm>
        </p:grpSpPr>
        <p:sp>
          <p:nvSpPr>
            <p:cNvPr id="426" name="Rectangle 891"/>
            <p:cNvSpPr>
              <a:spLocks noChangeArrowheads="1"/>
            </p:cNvSpPr>
            <p:nvPr/>
          </p:nvSpPr>
          <p:spPr bwMode="auto">
            <a:xfrm>
              <a:off x="5662183" y="4517291"/>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427" name="Rectangle 891"/>
            <p:cNvSpPr>
              <a:spLocks noChangeArrowheads="1"/>
            </p:cNvSpPr>
            <p:nvPr/>
          </p:nvSpPr>
          <p:spPr bwMode="auto">
            <a:xfrm>
              <a:off x="7465695" y="4574763"/>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428" name="Group 427"/>
            <p:cNvGrpSpPr/>
            <p:nvPr/>
          </p:nvGrpSpPr>
          <p:grpSpPr>
            <a:xfrm>
              <a:off x="5224283" y="3910410"/>
              <a:ext cx="1654724" cy="805189"/>
              <a:chOff x="1026717" y="2287808"/>
              <a:chExt cx="2553587" cy="1242576"/>
            </a:xfrm>
          </p:grpSpPr>
          <p:sp>
            <p:nvSpPr>
              <p:cNvPr id="49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96" name="Straight Connector 495"/>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8" name="Freeform 860"/>
              <p:cNvSpPr>
                <a:spLocks/>
              </p:cNvSpPr>
              <p:nvPr/>
            </p:nvSpPr>
            <p:spPr bwMode="auto">
              <a:xfrm>
                <a:off x="2366898" y="2302178"/>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31" name="Straight Connector 430"/>
            <p:cNvCxnSpPr/>
            <p:nvPr/>
          </p:nvCxnSpPr>
          <p:spPr>
            <a:xfrm>
              <a:off x="6613080" y="465818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2" name="Freeform 860"/>
            <p:cNvSpPr>
              <a:spLocks/>
            </p:cNvSpPr>
            <p:nvPr/>
          </p:nvSpPr>
          <p:spPr bwMode="auto">
            <a:xfrm>
              <a:off x="6322596" y="4697272"/>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Freeform 860"/>
            <p:cNvSpPr>
              <a:spLocks/>
            </p:cNvSpPr>
            <p:nvPr/>
          </p:nvSpPr>
          <p:spPr bwMode="auto">
            <a:xfrm>
              <a:off x="6209024" y="4658312"/>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34" name="Line 853"/>
            <p:cNvSpPr>
              <a:spLocks noChangeShapeType="1"/>
            </p:cNvSpPr>
            <p:nvPr/>
          </p:nvSpPr>
          <p:spPr bwMode="auto">
            <a:xfrm>
              <a:off x="6766589" y="512873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435" name="Line 853"/>
            <p:cNvSpPr>
              <a:spLocks noChangeShapeType="1"/>
            </p:cNvSpPr>
            <p:nvPr/>
          </p:nvSpPr>
          <p:spPr bwMode="auto">
            <a:xfrm>
              <a:off x="4828609" y="512480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436" name="Line 853"/>
            <p:cNvSpPr>
              <a:spLocks noChangeShapeType="1"/>
            </p:cNvSpPr>
            <p:nvPr/>
          </p:nvSpPr>
          <p:spPr bwMode="auto">
            <a:xfrm>
              <a:off x="6333539" y="4299141"/>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438" name="Group 437"/>
            <p:cNvGrpSpPr/>
            <p:nvPr/>
          </p:nvGrpSpPr>
          <p:grpSpPr>
            <a:xfrm>
              <a:off x="6693792" y="3157023"/>
              <a:ext cx="1082989" cy="919087"/>
              <a:chOff x="3906167" y="3324390"/>
              <a:chExt cx="1671281" cy="1418344"/>
            </a:xfrm>
            <a:solidFill>
              <a:srgbClr val="93D2FE"/>
            </a:solidFill>
          </p:grpSpPr>
          <p:sp>
            <p:nvSpPr>
              <p:cNvPr id="444"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5"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6"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7"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8"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49" name="Group 448"/>
              <p:cNvGrpSpPr/>
              <p:nvPr/>
            </p:nvGrpSpPr>
            <p:grpSpPr>
              <a:xfrm>
                <a:off x="3906167" y="4047050"/>
                <a:ext cx="1671281" cy="539042"/>
                <a:chOff x="1320274" y="4580303"/>
                <a:chExt cx="1671281" cy="467246"/>
              </a:xfrm>
              <a:grpFill/>
            </p:grpSpPr>
            <p:sp>
              <p:nvSpPr>
                <p:cNvPr id="464"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66"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50" name="Group 449"/>
              <p:cNvGrpSpPr/>
              <p:nvPr/>
            </p:nvGrpSpPr>
            <p:grpSpPr>
              <a:xfrm>
                <a:off x="4596370" y="3324390"/>
                <a:ext cx="552654" cy="1188720"/>
                <a:chOff x="1823226" y="3235632"/>
                <a:chExt cx="552654" cy="1188720"/>
              </a:xfrm>
              <a:grpFill/>
            </p:grpSpPr>
            <p:sp>
              <p:nvSpPr>
                <p:cNvPr id="451"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2"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3"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4"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55"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56"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7"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8"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59"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60"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61"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2"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63"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439" name="Group 438"/>
            <p:cNvGrpSpPr/>
            <p:nvPr/>
          </p:nvGrpSpPr>
          <p:grpSpPr>
            <a:xfrm>
              <a:off x="7253339" y="3626800"/>
              <a:ext cx="484418" cy="334015"/>
              <a:chOff x="1012668" y="950932"/>
              <a:chExt cx="747559" cy="515455"/>
            </a:xfrm>
          </p:grpSpPr>
          <p:sp>
            <p:nvSpPr>
              <p:cNvPr id="440"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441"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442"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443"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cxnSp>
        <p:nvCxnSpPr>
          <p:cNvPr id="243" name="Straight Arrow Connector 242">
            <a:extLst>
              <a:ext uri="{FF2B5EF4-FFF2-40B4-BE49-F238E27FC236}">
                <a16:creationId xmlns:a16="http://schemas.microsoft.com/office/drawing/2014/main" id="{85E4BC36-0472-3745-8F6D-F715284D6D7B}"/>
              </a:ext>
            </a:extLst>
          </p:cNvPr>
          <p:cNvCxnSpPr/>
          <p:nvPr/>
        </p:nvCxnSpPr>
        <p:spPr>
          <a:xfrm>
            <a:off x="4325456" y="6289516"/>
            <a:ext cx="701575"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4" name="Rectangle 243">
                <a:extLst>
                  <a:ext uri="{FF2B5EF4-FFF2-40B4-BE49-F238E27FC236}">
                    <a16:creationId xmlns:a16="http://schemas.microsoft.com/office/drawing/2014/main" id="{CD95A081-0995-2E48-9BB8-29912EC7D116}"/>
                  </a:ext>
                </a:extLst>
              </p:cNvPr>
              <p:cNvSpPr/>
              <p:nvPr/>
            </p:nvSpPr>
            <p:spPr>
              <a:xfrm>
                <a:off x="6084130" y="6044971"/>
                <a:ext cx="15013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ea typeface="ＭＳ Ｐゴシック"/>
                              <a:cs typeface="Times New Roman"/>
                            </a:rPr>
                          </m:ctrlPr>
                        </m:sSubPr>
                        <m:e>
                          <m:r>
                            <a:rPr lang="de-DE" b="0" i="1" dirty="0" smtClean="0">
                              <a:solidFill>
                                <a:srgbClr val="FFC000"/>
                              </a:solidFill>
                              <a:latin typeface="Cambria Math" panose="02040503050406030204" pitchFamily="18" charset="0"/>
                              <a:ea typeface="ＭＳ Ｐゴシック"/>
                              <a:cs typeface="Times New Roman"/>
                            </a:rPr>
                            <m:t>𝑠</m:t>
                          </m:r>
                        </m:e>
                        <m:sub>
                          <m:r>
                            <a:rPr lang="de-DE" b="0" i="1" dirty="0" smtClean="0">
                              <a:solidFill>
                                <a:srgbClr val="FFC000"/>
                              </a:solidFill>
                              <a:latin typeface="Cambria Math" panose="02040503050406030204" pitchFamily="18" charset="0"/>
                              <a:ea typeface="ＭＳ Ｐゴシック"/>
                              <a:cs typeface="Times New Roman"/>
                            </a:rPr>
                            <m:t>3</m:t>
                          </m:r>
                        </m:sub>
                      </m:sSub>
                      <m:r>
                        <a:rPr lang="de-DE" b="0" i="1" dirty="0" smtClean="0">
                          <a:solidFill>
                            <a:srgbClr val="FFC000"/>
                          </a:solidFill>
                          <a:latin typeface="Cambria Math" panose="02040503050406030204" pitchFamily="18" charset="0"/>
                          <a:ea typeface="ＭＳ Ｐゴシック"/>
                          <a:cs typeface="Times New Roman"/>
                        </a:rPr>
                        <m:t>=</m:t>
                      </m:r>
                      <m:r>
                        <a:rPr lang="en-US" i="1" dirty="0">
                          <a:solidFill>
                            <a:srgbClr val="FFC000"/>
                          </a:solidFill>
                          <a:latin typeface="Cambria Math" panose="02040503050406030204" pitchFamily="18" charset="0"/>
                          <a:ea typeface="ＭＳ Ｐゴシック"/>
                          <a:cs typeface="Times New Roman"/>
                        </a:rPr>
                        <m:t>𝛾</m:t>
                      </m:r>
                      <m:d>
                        <m:dPr>
                          <m:ctrlPr>
                            <a:rPr lang="de-DE" i="1" dirty="0">
                              <a:solidFill>
                                <a:srgbClr val="FFC000"/>
                              </a:solidFill>
                              <a:latin typeface="Cambria Math" panose="02040503050406030204" pitchFamily="18" charset="0"/>
                              <a:ea typeface="ＭＳ Ｐゴシック"/>
                              <a:cs typeface="Times New Roman"/>
                            </a:rPr>
                          </m:ctrlPr>
                        </m:dPr>
                        <m:e>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r>
                            <a:rPr lang="de-DE"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ea typeface="ＭＳ Ｐゴシック"/>
                              <a:cs typeface="Times New Roman"/>
                            </a:rPr>
                            <m:t>𝜋</m:t>
                          </m:r>
                        </m:e>
                      </m:d>
                    </m:oMath>
                  </m:oMathPara>
                </a14:m>
                <a:endParaRPr lang="en-GB" dirty="0">
                  <a:solidFill>
                    <a:srgbClr val="FFC000"/>
                  </a:solidFill>
                </a:endParaRPr>
              </a:p>
            </p:txBody>
          </p:sp>
        </mc:Choice>
        <mc:Fallback xmlns="">
          <p:sp>
            <p:nvSpPr>
              <p:cNvPr id="244" name="Rectangle 243">
                <a:extLst>
                  <a:ext uri="{FF2B5EF4-FFF2-40B4-BE49-F238E27FC236}">
                    <a16:creationId xmlns:a16="http://schemas.microsoft.com/office/drawing/2014/main" id="{CD95A081-0995-2E48-9BB8-29912EC7D116}"/>
                  </a:ext>
                </a:extLst>
              </p:cNvPr>
              <p:cNvSpPr>
                <a:spLocks noRot="1" noChangeAspect="1" noMove="1" noResize="1" noEditPoints="1" noAdjustHandles="1" noChangeArrowheads="1" noChangeShapeType="1" noTextEdit="1"/>
              </p:cNvSpPr>
              <p:nvPr/>
            </p:nvSpPr>
            <p:spPr>
              <a:xfrm>
                <a:off x="6084130" y="6044971"/>
                <a:ext cx="1501308" cy="369332"/>
              </a:xfrm>
              <a:prstGeom prst="rect">
                <a:avLst/>
              </a:prstGeom>
              <a:blipFill>
                <a:blip r:embed="rId2"/>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 name="Rectangle 244">
                <a:extLst>
                  <a:ext uri="{FF2B5EF4-FFF2-40B4-BE49-F238E27FC236}">
                    <a16:creationId xmlns:a16="http://schemas.microsoft.com/office/drawing/2014/main" id="{D45E8D45-C1BB-FA46-9971-205F338CF572}"/>
                  </a:ext>
                </a:extLst>
              </p:cNvPr>
              <p:cNvSpPr/>
              <p:nvPr/>
            </p:nvSpPr>
            <p:spPr>
              <a:xfrm>
                <a:off x="2296695" y="6044971"/>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45" name="Rectangle 244">
                <a:extLst>
                  <a:ext uri="{FF2B5EF4-FFF2-40B4-BE49-F238E27FC236}">
                    <a16:creationId xmlns:a16="http://schemas.microsoft.com/office/drawing/2014/main" id="{D45E8D45-C1BB-FA46-9971-205F338CF572}"/>
                  </a:ext>
                </a:extLst>
              </p:cNvPr>
              <p:cNvSpPr>
                <a:spLocks noRot="1" noChangeAspect="1" noMove="1" noResize="1" noEditPoints="1" noAdjustHandles="1" noChangeArrowheads="1" noChangeShapeType="1" noTextEdit="1"/>
              </p:cNvSpPr>
              <p:nvPr/>
            </p:nvSpPr>
            <p:spPr>
              <a:xfrm>
                <a:off x="2296695" y="6044971"/>
                <a:ext cx="445058" cy="369332"/>
              </a:xfrm>
              <a:prstGeom prst="rect">
                <a:avLst/>
              </a:prstGeom>
              <a:blipFill>
                <a:blip r:embed="rId3"/>
                <a:stretch>
                  <a:fillRect/>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D9F7ECE2-7C51-2442-94BB-C2EDBE4A3C56}"/>
              </a:ext>
            </a:extLst>
          </p:cNvPr>
          <p:cNvSpPr/>
          <p:nvPr/>
        </p:nvSpPr>
        <p:spPr>
          <a:xfrm>
            <a:off x="1555212" y="4139088"/>
            <a:ext cx="2437600" cy="1178818"/>
          </a:xfrm>
          <a:prstGeom prst="rect">
            <a:avLst/>
          </a:prstGeom>
          <a:gradFill flip="none" rotWithShape="1">
            <a:gsLst>
              <a:gs pos="0">
                <a:schemeClr val="bg1">
                  <a:alpha val="0"/>
                </a:schemeClr>
              </a:gs>
              <a:gs pos="24000">
                <a:schemeClr val="bg1">
                  <a:alpha val="82000"/>
                </a:schemeClr>
              </a:gs>
              <a:gs pos="54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864911"/>
                <a:ext cx="8425225" cy="3044764"/>
              </a:xfrm>
            </p:spPr>
            <p:txBody>
              <a:bodyPr>
                <a:normAutofit fontScale="85000" lnSpcReduction="20000"/>
              </a:bodyPr>
              <a:lstStyle/>
              <a:p>
                <a:r>
                  <a:rPr lang="en-US" dirty="0"/>
                  <a:t>Plan: sequence of actions </a:t>
                </a:r>
                <a14:m>
                  <m:oMath xmlns:m="http://schemas.openxmlformats.org/officeDocument/2006/math">
                    <m:r>
                      <a:rPr lang="en-US" dirty="0" smtClean="0">
                        <a:latin typeface="Cambria Math" panose="02040503050406030204" pitchFamily="18" charset="0"/>
                      </a:rPr>
                      <m:t>𝜋</m:t>
                    </m:r>
                    <m:r>
                      <a:rPr lang="en-US"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1</m:t>
                            </m:r>
                          </m:sub>
                        </m:sSub>
                        <m:r>
                          <a:rPr lang="de-DE" dirty="0" smtClean="0">
                            <a:latin typeface="Cambria Math" panose="02040503050406030204" pitchFamily="18" charset="0"/>
                          </a:rPr>
                          <m:t>,</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2</m:t>
                            </m:r>
                          </m:sub>
                        </m:sSub>
                        <m:r>
                          <a:rPr lang="de-DE" dirty="0" smtClean="0">
                            <a:latin typeface="Cambria Math" panose="02040503050406030204" pitchFamily="18" charset="0"/>
                          </a:rPr>
                          <m:t>,…, </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𝑛</m:t>
                            </m:r>
                          </m:sub>
                        </m:sSub>
                      </m:e>
                    </m:d>
                  </m:oMath>
                </a14:m>
                <a:endParaRPr lang="en-US" dirty="0">
                  <a:sym typeface="Symbol" charset="0"/>
                </a:endParaRPr>
              </a:p>
              <a:p>
                <a:pPr lvl="1"/>
                <a14:m>
                  <m:oMath xmlns:m="http://schemas.openxmlformats.org/officeDocument/2006/math">
                    <m:r>
                      <a:rPr lang="en-US"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dirty="0" smtClean="0">
                            <a:latin typeface="Cambria Math" panose="02040503050406030204" pitchFamily="18" charset="0"/>
                          </a:rPr>
                          <m:t>𝜋</m:t>
                        </m:r>
                      </m:e>
                    </m:d>
                    <m:r>
                      <a:rPr lang="en-US" dirty="0" smtClean="0">
                        <a:latin typeface="Cambria Math" panose="02040503050406030204" pitchFamily="18" charset="0"/>
                      </a:rPr>
                      <m:t>=</m:t>
                    </m:r>
                    <m:nary>
                      <m:naryPr>
                        <m:chr m:val="∑"/>
                        <m:limLoc m:val="subSup"/>
                        <m:supHide m:val="on"/>
                        <m:ctrlPr>
                          <a:rPr lang="en-US" i="1" dirty="0" smtClean="0">
                            <a:latin typeface="Cambria Math" panose="02040503050406030204" pitchFamily="18" charset="0"/>
                          </a:rPr>
                        </m:ctrlPr>
                      </m:naryPr>
                      <m:sub>
                        <m:r>
                          <m:rPr>
                            <m:brk m:alnAt="9"/>
                          </m:rPr>
                          <a:rPr lang="de-DE" dirty="0" smtClean="0">
                            <a:latin typeface="Cambria Math" panose="02040503050406030204" pitchFamily="18" charset="0"/>
                          </a:rPr>
                          <m:t>𝑖</m:t>
                        </m:r>
                      </m:sub>
                      <m:sup/>
                      <m:e>
                        <m:r>
                          <a:rPr lang="de-DE" dirty="0" smtClean="0">
                            <a:latin typeface="Cambria Math" panose="02040503050406030204" pitchFamily="18" charset="0"/>
                          </a:rPr>
                          <m:t>𝑐𝑜𝑠𝑡</m:t>
                        </m:r>
                        <m:d>
                          <m:dPr>
                            <m:ctrlPr>
                              <a:rPr lang="de-DE" i="1" dirty="0" smtClean="0">
                                <a:latin typeface="Cambria Math" panose="02040503050406030204" pitchFamily="18" charset="0"/>
                              </a:rPr>
                            </m:ctrlPr>
                          </m:dPr>
                          <m:e>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𝑖</m:t>
                                </m:r>
                              </m:sub>
                            </m:sSub>
                          </m:e>
                        </m:d>
                      </m:e>
                    </m:nary>
                  </m:oMath>
                </a14:m>
                <a:endParaRPr lang="en-US" dirty="0"/>
              </a:p>
              <a:p>
                <a:pPr lvl="1"/>
                <a:r>
                  <a:rPr lang="en-US" dirty="0"/>
                  <a:t>Length of </a:t>
                </a:r>
                <a14:m>
                  <m:oMath xmlns:m="http://schemas.openxmlformats.org/officeDocument/2006/math">
                    <m:r>
                      <a:rPr lang="de-DE">
                        <a:latin typeface="Cambria Math" panose="02040503050406030204" pitchFamily="18" charset="0"/>
                      </a:rPr>
                      <m:t>𝜋</m:t>
                    </m:r>
                    <m:r>
                      <a:rPr lang="de-DE" smtClean="0">
                        <a:latin typeface="Cambria Math" panose="02040503050406030204" pitchFamily="18" charset="0"/>
                      </a:rPr>
                      <m:t>=</m:t>
                    </m:r>
                    <m:r>
                      <a:rPr lang="de-DE" smtClean="0">
                        <a:latin typeface="Cambria Math" panose="02040503050406030204" pitchFamily="18" charset="0"/>
                      </a:rPr>
                      <m:t>𝑛</m:t>
                    </m:r>
                  </m:oMath>
                </a14:m>
                <a:endParaRPr lang="en-US" dirty="0"/>
              </a:p>
              <a:p>
                <a14:m>
                  <m:oMath xmlns:m="http://schemas.openxmlformats.org/officeDocument/2006/math">
                    <m:r>
                      <a:rPr lang="en-US" dirty="0">
                        <a:latin typeface="Cambria Math" panose="02040503050406030204" pitchFamily="18" charset="0"/>
                      </a:rPr>
                      <m:t>𝜋</m:t>
                    </m:r>
                  </m:oMath>
                </a14:m>
                <a:r>
                  <a:rPr lang="en-US" dirty="0"/>
                  <a:t> is applicable in </a:t>
                </a:r>
                <a14:m>
                  <m:oMath xmlns:m="http://schemas.openxmlformats.org/officeDocument/2006/math">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smtClean="0">
                            <a:latin typeface="Cambria Math" panose="02040503050406030204" pitchFamily="18" charset="0"/>
                          </a:rPr>
                          <m:t>0</m:t>
                        </m:r>
                      </m:sub>
                    </m:sSub>
                  </m:oMath>
                </a14:m>
                <a:r>
                  <a:rPr lang="en-US" dirty="0"/>
                  <a:t> if the actions in </a:t>
                </a:r>
                <a14:m>
                  <m:oMath xmlns:m="http://schemas.openxmlformats.org/officeDocument/2006/math">
                    <m:r>
                      <a:rPr lang="en-US" dirty="0">
                        <a:latin typeface="Cambria Math" panose="02040503050406030204" pitchFamily="18" charset="0"/>
                      </a:rPr>
                      <m:t>𝜋</m:t>
                    </m:r>
                    <m:r>
                      <a:rPr lang="en-US" dirty="0">
                        <a:latin typeface="Cambria Math" panose="02040503050406030204" pitchFamily="18" charset="0"/>
                      </a:rPr>
                      <m:t> </m:t>
                    </m:r>
                  </m:oMath>
                </a14:m>
                <a:r>
                  <a:rPr lang="en-US" dirty="0"/>
                  <a:t>can be applied in the order given, </a:t>
                </a:r>
              </a:p>
              <a:p>
                <a:pPr lvl="1"/>
                <a:r>
                  <a:rPr lang="en-US" dirty="0"/>
                  <a:t>i.e., there are states </a:t>
                </a:r>
                <a14:m>
                  <m:oMath xmlns:m="http://schemas.openxmlformats.org/officeDocument/2006/math">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1</m:t>
                        </m:r>
                      </m:sub>
                    </m:sSub>
                    <m:r>
                      <a:rPr lang="de-DE" dirty="0">
                        <a:latin typeface="Cambria Math" panose="02040503050406030204" pitchFamily="18" charset="0"/>
                      </a:rPr>
                      <m:t>,</m:t>
                    </m:r>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2</m:t>
                        </m:r>
                      </m:sub>
                    </m:sSub>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𝑛</m:t>
                        </m:r>
                      </m:sub>
                    </m:sSub>
                  </m:oMath>
                </a14:m>
                <a:r>
                  <a:rPr lang="en-US" dirty="0"/>
                  <a:t> </a:t>
                </a:r>
                <a:r>
                  <a:rPr lang="en-US" dirty="0" err="1"/>
                  <a:t>s.t.</a:t>
                </a:r>
                <a:br>
                  <a:rPr lang="en-US" dirty="0"/>
                </a:br>
                <a14:m>
                  <m:oMath xmlns:m="http://schemas.openxmlformats.org/officeDocument/2006/math">
                    <m:r>
                      <a:rPr lang="en-US" smtClean="0">
                        <a:latin typeface="Cambria Math" panose="02040503050406030204" pitchFamily="18" charset="0"/>
                      </a:rPr>
                      <m:t>𝛾</m:t>
                    </m:r>
                    <m:d>
                      <m:dPr>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0</m:t>
                            </m:r>
                          </m:sub>
                        </m:sSub>
                        <m:r>
                          <a:rPr lang="de-DE" smtClean="0">
                            <a:latin typeface="Cambria Math" panose="02040503050406030204" pitchFamily="18" charset="0"/>
                          </a:rPr>
                          <m:t>, </m:t>
                        </m:r>
                        <m:sSub>
                          <m:sSubPr>
                            <m:ctrlPr>
                              <a:rPr lang="de-DE" i="1" smtClean="0">
                                <a:latin typeface="Cambria Math" panose="02040503050406030204" pitchFamily="18" charset="0"/>
                              </a:rPr>
                            </m:ctrlPr>
                          </m:sSubPr>
                          <m:e>
                            <m:r>
                              <a:rPr lang="de-DE" smtClean="0">
                                <a:latin typeface="Cambria Math" panose="02040503050406030204" pitchFamily="18" charset="0"/>
                              </a:rPr>
                              <m:t>𝑎</m:t>
                            </m:r>
                          </m:e>
                          <m:sub>
                            <m:r>
                              <a:rPr lang="de-DE" smtClean="0">
                                <a:latin typeface="Cambria Math" panose="02040503050406030204" pitchFamily="18" charset="0"/>
                              </a:rPr>
                              <m:t>1</m:t>
                            </m:r>
                          </m:sub>
                        </m:sSub>
                      </m:e>
                    </m:d>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1</m:t>
                        </m:r>
                      </m:sub>
                    </m:sSub>
                    <m:r>
                      <a:rPr lang="de-DE" smtClean="0">
                        <a:latin typeface="Cambria Math" panose="02040503050406030204" pitchFamily="18" charset="0"/>
                      </a:rPr>
                      <m:t>,</m:t>
                    </m:r>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1</m:t>
                            </m:r>
                          </m:sub>
                        </m:sSub>
                        <m:r>
                          <a:rPr lang="de-DE">
                            <a:latin typeface="Cambria Math" panose="02040503050406030204" pitchFamily="18" charset="0"/>
                          </a:rPr>
                          <m:t>, </m:t>
                        </m:r>
                        <m:sSub>
                          <m:sSubPr>
                            <m:ctrlPr>
                              <a:rPr lang="de-DE" i="1">
                                <a:latin typeface="Cambria Math" panose="02040503050406030204" pitchFamily="18" charset="0"/>
                              </a:rPr>
                            </m:ctrlPr>
                          </m:sSubPr>
                          <m:e>
                            <m:r>
                              <a:rPr lang="de-DE">
                                <a:latin typeface="Cambria Math" panose="02040503050406030204" pitchFamily="18" charset="0"/>
                              </a:rPr>
                              <m:t>𝑎</m:t>
                            </m:r>
                          </m:e>
                          <m:sub>
                            <m:r>
                              <a:rPr lang="de-DE" smtClean="0">
                                <a:latin typeface="Cambria Math" panose="02040503050406030204" pitchFamily="18" charset="0"/>
                              </a:rPr>
                              <m:t>2</m:t>
                            </m:r>
                          </m:sub>
                        </m:sSub>
                      </m:e>
                    </m:d>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2</m:t>
                        </m:r>
                      </m:sub>
                    </m:sSub>
                    <m:r>
                      <a:rPr lang="de-DE" smtClean="0">
                        <a:latin typeface="Cambria Math" panose="02040503050406030204" pitchFamily="18" charset="0"/>
                      </a:rPr>
                      <m:t>, …,</m:t>
                    </m:r>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𝑛</m:t>
                            </m:r>
                            <m:r>
                              <a:rPr lang="de-DE" smtClean="0">
                                <a:latin typeface="Cambria Math" panose="02040503050406030204" pitchFamily="18" charset="0"/>
                              </a:rPr>
                              <m:t>−1</m:t>
                            </m:r>
                          </m:sub>
                        </m:sSub>
                        <m:r>
                          <a:rPr lang="de-DE">
                            <a:latin typeface="Cambria Math" panose="02040503050406030204" pitchFamily="18" charset="0"/>
                          </a:rPr>
                          <m:t>, </m:t>
                        </m:r>
                        <m:sSub>
                          <m:sSubPr>
                            <m:ctrlPr>
                              <a:rPr lang="de-DE" i="1" smtClean="0">
                                <a:latin typeface="Cambria Math" panose="02040503050406030204" pitchFamily="18" charset="0"/>
                              </a:rPr>
                            </m:ctrlPr>
                          </m:sSubPr>
                          <m:e>
                            <m:r>
                              <a:rPr lang="de-DE">
                                <a:latin typeface="Cambria Math" panose="02040503050406030204" pitchFamily="18" charset="0"/>
                              </a:rPr>
                              <m:t>𝑎</m:t>
                            </m:r>
                          </m:e>
                          <m:sub>
                            <m:r>
                              <a:rPr lang="de-DE" smtClean="0">
                                <a:latin typeface="Cambria Math" panose="02040503050406030204" pitchFamily="18" charset="0"/>
                              </a:rPr>
                              <m:t>𝑛</m:t>
                            </m:r>
                          </m:sub>
                        </m:sSub>
                      </m:e>
                    </m:d>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𝑛</m:t>
                        </m:r>
                      </m:sub>
                    </m:sSub>
                  </m:oMath>
                </a14:m>
                <a:br>
                  <a:rPr lang="en-US" dirty="0"/>
                </a:br>
                <a:endParaRPr lang="en-US" dirty="0">
                  <a:sym typeface="Symbol" charset="0"/>
                </a:endParaRPr>
              </a:p>
              <a:p>
                <a:pPr lvl="1"/>
                <a:r>
                  <a:rPr lang="en-US" dirty="0"/>
                  <a:t>If so, then define </a:t>
                </a:r>
                <a14:m>
                  <m:oMath xmlns:m="http://schemas.openxmlformats.org/officeDocument/2006/math">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a:latin typeface="Cambria Math" panose="02040503050406030204" pitchFamily="18" charset="0"/>
                              </a:rPr>
                              <m:t>0</m:t>
                            </m:r>
                          </m:sub>
                        </m:sSub>
                        <m:r>
                          <a:rPr lang="de-DE">
                            <a:latin typeface="Cambria Math" panose="02040503050406030204" pitchFamily="18" charset="0"/>
                          </a:rPr>
                          <m:t>, </m:t>
                        </m:r>
                        <m:r>
                          <a:rPr lang="de-DE" smtClean="0">
                            <a:latin typeface="Cambria Math" panose="02040503050406030204" pitchFamily="18" charset="0"/>
                          </a:rPr>
                          <m:t>𝜋</m:t>
                        </m:r>
                      </m:e>
                    </m:d>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𝑛</m:t>
                        </m:r>
                      </m:sub>
                    </m:sSub>
                  </m:oMath>
                </a14:m>
                <a:endParaRPr lang="en-US" dirty="0">
                  <a:sym typeface="Symbol" charset="0"/>
                </a:endParaRPr>
              </a:p>
              <a:p>
                <a:r>
                  <a:rPr lang="en-US" dirty="0">
                    <a:sym typeface="Symbol" charset="0"/>
                  </a:rPr>
                  <a:t>Example</a:t>
                </a:r>
              </a:p>
              <a:p>
                <a:pPr lvl="1"/>
                <a14:m>
                  <m:oMath xmlns:m="http://schemas.openxmlformats.org/officeDocument/2006/math">
                    <m:r>
                      <a:rPr lang="en-US" i="1" dirty="0" smtClean="0">
                        <a:latin typeface="Cambria Math" panose="02040503050406030204" pitchFamily="18" charset="0"/>
                        <a:sym typeface="Symbol" charset="0"/>
                      </a:rPr>
                      <m:t>𝜋</m:t>
                    </m:r>
                    <m:r>
                      <a:rPr lang="en-US" i="1" dirty="0" smtClean="0">
                        <a:latin typeface="Cambria Math" panose="02040503050406030204" pitchFamily="18" charset="0"/>
                        <a:sym typeface="Symbol" charset="0"/>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e>
                    </m:d>
                    <m:r>
                      <a:rPr lang="en-US" i="1" dirty="0">
                        <a:latin typeface="Cambria Math" panose="02040503050406030204" pitchFamily="18" charset="0"/>
                        <a:sym typeface="Symbol" charset="0"/>
                      </a:rPr>
                      <m:t></m:t>
                    </m:r>
                  </m:oMath>
                </a14:m>
                <a:endParaRPr lang="en-US" dirty="0">
                  <a:sym typeface="Symbol" charset="0"/>
                </a:endParaRPr>
              </a:p>
              <a:p>
                <a:pPr lvl="2"/>
                <a14:m>
                  <m:oMath xmlns:m="http://schemas.openxmlformats.org/officeDocument/2006/math">
                    <m:r>
                      <a:rPr lang="en-US" i="1" dirty="0">
                        <a:latin typeface="Cambria Math" panose="02040503050406030204" pitchFamily="18" charset="0"/>
                        <a:sym typeface="Symbol" charset="0"/>
                      </a:rPr>
                      <m:t>𝑐𝑜𝑠𝑡</m:t>
                    </m:r>
                    <m:r>
                      <a:rPr lang="en-US" i="1" dirty="0">
                        <a:latin typeface="Cambria Math" panose="02040503050406030204" pitchFamily="18" charset="0"/>
                        <a:sym typeface="Symbol" charset="0"/>
                      </a:rPr>
                      <m:t>(</m:t>
                    </m:r>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)=3</m:t>
                    </m:r>
                  </m:oMath>
                </a14:m>
                <a:r>
                  <a:rPr lang="en-US" dirty="0">
                    <a:sym typeface="Symbol" charset="0"/>
                  </a:rPr>
                  <a:t> (default)</a:t>
                </a:r>
              </a:p>
              <a:p>
                <a:pPr lvl="1"/>
                <a:r>
                  <a:rPr lang="en-US" dirty="0">
                    <a:ea typeface="ＭＳ Ｐゴシック"/>
                    <a:cs typeface="Times New Roman"/>
                  </a:rPr>
                  <a:t>Applicable in </a:t>
                </a:r>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3, 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ＭＳ Ｐゴシック"/>
                        <a:cs typeface="Times New Roman"/>
                      </a:rPr>
                      <m:t>𝛾</m:t>
                    </m:r>
                    <m:r>
                      <a:rPr lang="en-US" i="1" dirty="0">
                        <a:latin typeface="Cambria Math" panose="02040503050406030204" pitchFamily="18" charset="0"/>
                        <a:ea typeface="ＭＳ Ｐゴシック"/>
                        <a:cs typeface="Times New Roman"/>
                      </a:rPr>
                      <m:t>(</m:t>
                    </m:r>
                    <m:r>
                      <a:rPr lang="en-US" i="1" dirty="0">
                        <a:latin typeface="Cambria Math" panose="02040503050406030204" pitchFamily="18" charset="0"/>
                        <a:ea typeface="ＭＳ Ｐゴシック"/>
                        <a:cs typeface="Times New Roman"/>
                      </a:rPr>
                      <m:t>𝑠</m:t>
                    </m:r>
                    <m:r>
                      <a:rPr lang="en-US" i="1" baseline="-25000" dirty="0">
                        <a:latin typeface="Cambria Math" panose="02040503050406030204" pitchFamily="18" charset="0"/>
                        <a:ea typeface="ＭＳ Ｐゴシック"/>
                        <a:cs typeface="Times New Roman"/>
                      </a:rPr>
                      <m:t>0</m:t>
                    </m:r>
                    <m:r>
                      <a:rPr lang="en-US" i="1" dirty="0">
                        <a:latin typeface="Cambria Math" panose="02040503050406030204" pitchFamily="18" charset="0"/>
                        <a:ea typeface="ＭＳ Ｐゴシック"/>
                        <a:cs typeface="Times New Roman"/>
                      </a:rPr>
                      <m:t>,</m:t>
                    </m:r>
                    <m:r>
                      <a:rPr lang="en-US" i="1" dirty="0">
                        <a:latin typeface="Cambria Math" panose="02040503050406030204" pitchFamily="18" charset="0"/>
                        <a:ea typeface="ＭＳ Ｐゴシック"/>
                        <a:cs typeface="Times New Roman"/>
                      </a:rPr>
                      <m:t>𝜋</m:t>
                    </m:r>
                    <m:r>
                      <a:rPr lang="en-US" i="1" dirty="0">
                        <a:latin typeface="Cambria Math" panose="02040503050406030204" pitchFamily="18" charset="0"/>
                        <a:ea typeface="ＭＳ Ｐゴシック"/>
                        <a:cs typeface="Times New Roman"/>
                      </a:rPr>
                      <m:t>)={</m:t>
                    </m:r>
                    <m:r>
                      <a:rPr lang="is-IS" i="1" dirty="0">
                        <a:latin typeface="Cambria Math" panose="02040503050406030204" pitchFamily="18" charset="0"/>
                        <a:ea typeface="ＭＳ Ｐゴシック"/>
                      </a:rPr>
                      <m:t>𝑙𝑜𝑐</m:t>
                    </m:r>
                    <m:r>
                      <a:rPr lang="is-IS" i="1" dirty="0">
                        <a:latin typeface="Cambria Math" panose="02040503050406030204" pitchFamily="18" charset="0"/>
                        <a:ea typeface="ＭＳ Ｐゴシック"/>
                      </a:rPr>
                      <m:t>(</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r>
                      <a:rPr lang="is-IS" i="1" dirty="0">
                        <a:latin typeface="Cambria Math" panose="02040503050406030204" pitchFamily="18" charset="0"/>
                        <a:ea typeface="ＭＳ Ｐゴシック"/>
                      </a:rPr>
                      <m:t>𝑑</m:t>
                    </m:r>
                    <m:r>
                      <a:rPr lang="is-IS" i="1" dirty="0">
                        <a:latin typeface="Cambria Math" panose="02040503050406030204" pitchFamily="18" charset="0"/>
                        <a:ea typeface="ＭＳ Ｐゴシック"/>
                      </a:rPr>
                      <m:t>3, </m:t>
                    </m:r>
                    <m:r>
                      <a:rPr lang="en-US" i="1" dirty="0">
                        <a:latin typeface="Cambria Math" panose="02040503050406030204" pitchFamily="18" charset="0"/>
                        <a:ea typeface="ＭＳ Ｐゴシック"/>
                      </a:rPr>
                      <m:t>𝑐𝑎𝑟𝑔𝑜</m:t>
                    </m:r>
                    <m:r>
                      <a:rPr lang="en-US" i="1" dirty="0">
                        <a:latin typeface="Cambria Math" panose="02040503050406030204" pitchFamily="18" charset="0"/>
                        <a:ea typeface="ＭＳ Ｐゴシック"/>
                      </a:rPr>
                      <m:t>(</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r>
                      <a:rPr lang="is-IS" i="1" dirty="0">
                        <a:latin typeface="Cambria Math" panose="02040503050406030204" pitchFamily="18" charset="0"/>
                        <a:ea typeface="ＭＳ Ｐゴシック"/>
                        <a:cs typeface="Calibri"/>
                      </a:rPr>
                      <m:t>𝑐</m:t>
                    </m:r>
                    <m:r>
                      <a:rPr lang="is-IS" i="1" dirty="0">
                        <a:latin typeface="Cambria Math" panose="02040503050406030204" pitchFamily="18" charset="0"/>
                        <a:ea typeface="ＭＳ Ｐゴシック"/>
                        <a:cs typeface="Calibri"/>
                      </a:rPr>
                      <m:t>1, 	</m:t>
                    </m:r>
                    <m:r>
                      <a:rPr lang="is-IS" i="1" dirty="0">
                        <a:latin typeface="Cambria Math" panose="02040503050406030204" pitchFamily="18" charset="0"/>
                        <a:ea typeface="ＭＳ Ｐゴシック"/>
                      </a:rPr>
                      <m:t>𝑙𝑜𝑐</m:t>
                    </m:r>
                    <m:r>
                      <a:rPr lang="is-IS" i="1" dirty="0">
                        <a:latin typeface="Cambria Math" panose="02040503050406030204" pitchFamily="18" charset="0"/>
                        <a:ea typeface="ＭＳ Ｐゴシック"/>
                      </a:rPr>
                      <m:t>(</m:t>
                    </m:r>
                    <m:r>
                      <a:rPr lang="is-IS" i="1" dirty="0">
                        <a:latin typeface="Cambria Math" panose="02040503050406030204" pitchFamily="18" charset="0"/>
                        <a:ea typeface="ＭＳ Ｐゴシック"/>
                        <a:cs typeface="Calibri"/>
                      </a:rPr>
                      <m:t>𝑐</m:t>
                    </m:r>
                    <m:r>
                      <a:rPr lang="is-IS" i="1" dirty="0">
                        <a:latin typeface="Cambria Math" panose="02040503050406030204" pitchFamily="18" charset="0"/>
                        <a:ea typeface="ＭＳ Ｐゴシック"/>
                        <a:cs typeface="Calibri"/>
                      </a:rPr>
                      <m:t>1)=</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864911"/>
                <a:ext cx="8425225" cy="3044764"/>
              </a:xfrm>
              <a:blipFill>
                <a:blip r:embed="rId4"/>
                <a:stretch>
                  <a:fillRect l="-1504" t="-5809" b="-1660"/>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C6FBC1D6-3387-A145-9C52-33CFAE7EF5C7}"/>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04712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r>
              <a:rPr lang="en-US" dirty="0"/>
              <a:t>State Space</a:t>
            </a:r>
          </a:p>
        </p:txBody>
      </p:sp>
      <mc:AlternateContent xmlns:mc="http://schemas.openxmlformats.org/markup-compatibility/2006" xmlns:a14="http://schemas.microsoft.com/office/drawing/2010/main">
        <mc:Choice Requires="a14">
          <p:sp>
            <p:nvSpPr>
              <p:cNvPr id="5122" name="Rectangle 3"/>
              <p:cNvSpPr>
                <a:spLocks noGrp="1" noChangeArrowheads="1"/>
              </p:cNvSpPr>
              <p:nvPr>
                <p:ph idx="1"/>
              </p:nvPr>
            </p:nvSpPr>
            <p:spPr>
              <a:xfrm>
                <a:off x="360000" y="1864910"/>
                <a:ext cx="3421163" cy="4179840"/>
              </a:xfrm>
            </p:spPr>
            <p:txBody>
              <a:bodyPr>
                <a:normAutofit/>
              </a:bodyPr>
              <a:lstStyle/>
              <a:p>
                <a:r>
                  <a:rPr lang="en-US" dirty="0"/>
                  <a:t>Directed graph</a:t>
                </a:r>
              </a:p>
              <a:p>
                <a:pPr lvl="1"/>
                <a:r>
                  <a:rPr lang="en-US" dirty="0"/>
                  <a:t>Nodes = states of the world</a:t>
                </a:r>
              </a:p>
              <a:p>
                <a:pPr lvl="1"/>
                <a:r>
                  <a:rPr lang="en-US" dirty="0"/>
                  <a:t>Edges: </a:t>
                </a:r>
                <a14:m>
                  <m:oMath xmlns:m="http://schemas.openxmlformats.org/officeDocument/2006/math">
                    <m:r>
                      <a:rPr lang="en-US" i="1" dirty="0" smtClean="0">
                        <a:latin typeface="Cambria Math" panose="02040503050406030204" pitchFamily="18" charset="0"/>
                        <a:ea typeface="Cambria Math" panose="02040503050406030204" pitchFamily="18" charset="0"/>
                        <a:sym typeface="Symbol" charset="0"/>
                      </a:rPr>
                      <m:t>𝛾</m:t>
                    </m:r>
                  </m:oMath>
                </a14:m>
                <a:endParaRPr lang="en-US" dirty="0"/>
              </a:p>
              <a:p>
                <a:r>
                  <a:rPr lang="en-US" dirty="0"/>
                  <a:t>If </a:t>
                </a: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𝑛</m:t>
                            </m:r>
                          </m:sub>
                        </m:sSub>
                      </m:e>
                    </m:d>
                  </m:oMath>
                </a14:m>
                <a:r>
                  <a:rPr lang="en-US" dirty="0">
                    <a:sym typeface="Symbol" charset="0"/>
                  </a:rPr>
                  <a:t> </a:t>
                </a:r>
                <a:br>
                  <a:rPr lang="en-US" dirty="0">
                    <a:sym typeface="Symbol" charset="0"/>
                  </a:rPr>
                </a:br>
                <a:r>
                  <a:rPr lang="en-US" dirty="0">
                    <a:sym typeface="Symbol" charset="0"/>
                  </a:rPr>
                  <a:t>is applicable in </a:t>
                </a:r>
                <a14:m>
                  <m:oMath xmlns:m="http://schemas.openxmlformats.org/officeDocument/2006/math">
                    <m:r>
                      <a:rPr lang="en-US" i="1" dirty="0" smtClean="0">
                        <a:latin typeface="Cambria Math" panose="02040503050406030204" pitchFamily="18" charset="0"/>
                        <a:sym typeface="Symbol" charset="0"/>
                      </a:rPr>
                      <m:t>𝑠</m:t>
                    </m:r>
                    <m:r>
                      <a:rPr lang="en-US" i="1" baseline="-25000" dirty="0">
                        <a:latin typeface="Cambria Math" panose="02040503050406030204" pitchFamily="18" charset="0"/>
                        <a:sym typeface="Symbol" charset="0"/>
                      </a:rPr>
                      <m:t>0</m:t>
                    </m:r>
                  </m:oMath>
                </a14:m>
                <a:r>
                  <a:rPr lang="en-US" baseline="-25000" dirty="0">
                    <a:sym typeface="Symbol" charset="0"/>
                  </a:rPr>
                  <a:t> </a:t>
                </a:r>
                <a:r>
                  <a:rPr lang="en-US" dirty="0">
                    <a:sym typeface="Symbol" charset="0"/>
                  </a:rPr>
                  <a:t>, </a:t>
                </a:r>
                <a:br>
                  <a:rPr lang="en-US" dirty="0">
                    <a:sym typeface="Symbol" charset="0"/>
                  </a:rPr>
                </a:br>
                <a:r>
                  <a:rPr lang="en-US" dirty="0">
                    <a:sym typeface="Symbol" charset="0"/>
                  </a:rPr>
                  <a:t>it produces a </a:t>
                </a:r>
                <a:r>
                  <a:rPr lang="en-US" dirty="0">
                    <a:solidFill>
                      <a:schemeClr val="accent1"/>
                    </a:solidFill>
                    <a:sym typeface="Symbol" charset="0"/>
                  </a:rPr>
                  <a:t>path</a:t>
                </a:r>
                <a:r>
                  <a:rPr lang="en-US" dirty="0">
                    <a:sym typeface="Symbol" charset="0"/>
                  </a:rPr>
                  <a:t> </a:t>
                </a:r>
                <a14:m>
                  <m:oMath xmlns:m="http://schemas.openxmlformats.org/officeDocument/2006/math">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𝑛</m:t>
                            </m:r>
                          </m:sub>
                        </m:sSub>
                      </m:e>
                    </m:d>
                  </m:oMath>
                </a14:m>
                <a:r>
                  <a:rPr lang="en-US" dirty="0"/>
                  <a:t> </a:t>
                </a:r>
              </a:p>
              <a:p>
                <a:pPr lvl="1"/>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2</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2</m:t>
                        </m:r>
                      </m:sub>
                    </m:sSub>
                    <m:r>
                      <a:rPr lang="de-DE">
                        <a:latin typeface="Cambria Math" panose="02040503050406030204" pitchFamily="18" charset="0"/>
                        <a:ea typeface="Cambria Math" panose="02040503050406030204" pitchFamily="18" charset="0"/>
                      </a:rPr>
                      <m:t>, …,</m:t>
                    </m:r>
                  </m:oMath>
                </a14:m>
                <a:r>
                  <a:rPr lang="de-DE" b="0" i="1" dirty="0">
                    <a:latin typeface="Cambria Math" panose="02040503050406030204" pitchFamily="18" charset="0"/>
                    <a:ea typeface="Cambria Math" panose="02040503050406030204" pitchFamily="18" charset="0"/>
                  </a:rPr>
                  <a:t> </a:t>
                </a:r>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sub>
                    </m:sSub>
                  </m:oMath>
                </a14:m>
                <a:r>
                  <a:rPr lang="en-US" dirty="0"/>
                  <a:t> </a:t>
                </a:r>
              </a:p>
            </p:txBody>
          </p:sp>
        </mc:Choice>
        <mc:Fallback xmlns="">
          <p:sp>
            <p:nvSpPr>
              <p:cNvPr id="5122" name="Rectangle 3"/>
              <p:cNvSpPr>
                <a:spLocks noGrp="1" noRot="1" noChangeAspect="1" noMove="1" noResize="1" noEditPoints="1" noAdjustHandles="1" noChangeArrowheads="1" noChangeShapeType="1" noTextEdit="1"/>
              </p:cNvSpPr>
              <p:nvPr>
                <p:ph idx="1"/>
              </p:nvPr>
            </p:nvSpPr>
            <p:spPr>
              <a:xfrm>
                <a:off x="360000" y="1864910"/>
                <a:ext cx="3421163" cy="4179840"/>
              </a:xfrm>
              <a:blipFill>
                <a:blip r:embed="rId2"/>
                <a:stretch>
                  <a:fillRect l="-4797" t="-2727"/>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6C459144-FFC5-FC4F-B797-F187A03B8D83}"/>
              </a:ext>
            </a:extLst>
          </p:cNvPr>
          <p:cNvSpPr>
            <a:spLocks noGrp="1"/>
          </p:cNvSpPr>
          <p:nvPr>
            <p:ph type="sldNum" sz="quarter" idx="12"/>
          </p:nvPr>
        </p:nvSpPr>
        <p:spPr/>
        <p:txBody>
          <a:bodyPr/>
          <a:lstStyle/>
          <a:p>
            <a:fld id="{67C9959E-8E6B-B04C-9955-EA096F41CA7A}" type="slidenum">
              <a:rPr lang="en-GB" smtClean="0"/>
              <a:t>22</a:t>
            </a:fld>
            <a:endParaRPr lang="en-GB"/>
          </a:p>
        </p:txBody>
      </p:sp>
      <p:grpSp>
        <p:nvGrpSpPr>
          <p:cNvPr id="7" name="Group 6">
            <a:extLst>
              <a:ext uri="{FF2B5EF4-FFF2-40B4-BE49-F238E27FC236}">
                <a16:creationId xmlns:a16="http://schemas.microsoft.com/office/drawing/2014/main" id="{07D1DA5D-FAB7-3943-A49B-D8127BCE135A}"/>
              </a:ext>
            </a:extLst>
          </p:cNvPr>
          <p:cNvGrpSpPr/>
          <p:nvPr/>
        </p:nvGrpSpPr>
        <p:grpSpPr>
          <a:xfrm>
            <a:off x="3792976" y="1585639"/>
            <a:ext cx="5275523" cy="4591324"/>
            <a:chOff x="2581152" y="1787989"/>
            <a:chExt cx="6470248" cy="4797181"/>
          </a:xfrm>
        </p:grpSpPr>
        <p:pic>
          <p:nvPicPr>
            <p:cNvPr id="162" name="Picture 161">
              <a:extLst>
                <a:ext uri="{FF2B5EF4-FFF2-40B4-BE49-F238E27FC236}">
                  <a16:creationId xmlns:a16="http://schemas.microsoft.com/office/drawing/2014/main" id="{75478450-70F2-7340-8EFD-998D20192FBE}"/>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2581152" y="1787989"/>
              <a:ext cx="6470248" cy="4797181"/>
            </a:xfrm>
            <a:prstGeom prst="rect">
              <a:avLst/>
            </a:prstGeom>
            <a:effectLst>
              <a:softEdge rad="31750"/>
            </a:effectLst>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8B17D55-F09D-B042-946A-C06D3C203338}"/>
                    </a:ext>
                  </a:extLst>
                </p:cNvPr>
                <p:cNvSpPr/>
                <p:nvPr/>
              </p:nvSpPr>
              <p:spPr>
                <a:xfrm>
                  <a:off x="5067207" y="1809658"/>
                  <a:ext cx="466794" cy="400110"/>
                </a:xfrm>
                <a:prstGeom prst="rect">
                  <a:avLst/>
                </a:prstGeom>
                <a:solidFill>
                  <a:srgbClr val="FFFFFF"/>
                </a:solidFill>
              </p:spPr>
              <p:txBody>
                <a:bodyPr wrap="none">
                  <a:spAutoFit/>
                </a:bodyPr>
                <a:lstStyle/>
                <a:p>
                  <a14:m>
                    <m:oMath xmlns:m="http://schemas.openxmlformats.org/officeDocument/2006/math">
                      <m:r>
                        <a:rPr lang="en-US" sz="2000" i="1" dirty="0" smtClean="0">
                          <a:latin typeface="Cambria Math" panose="02040503050406030204" pitchFamily="18" charset="0"/>
                        </a:rPr>
                        <m:t>𝑠</m:t>
                      </m:r>
                      <m:r>
                        <a:rPr lang="en-US" sz="2000" i="1" baseline="-25000" dirty="0">
                          <a:latin typeface="Cambria Math" panose="02040503050406030204" pitchFamily="18" charset="0"/>
                        </a:rPr>
                        <m:t>0</m:t>
                      </m:r>
                    </m:oMath>
                  </a14:m>
                  <a:r>
                    <a:rPr lang="en-US" sz="2000" dirty="0"/>
                    <a:t>:</a:t>
                  </a:r>
                </a:p>
              </p:txBody>
            </p:sp>
          </mc:Choice>
          <mc:Fallback xmlns="">
            <p:sp>
              <p:nvSpPr>
                <p:cNvPr id="2" name="Rectangle 1">
                  <a:extLst>
                    <a:ext uri="{FF2B5EF4-FFF2-40B4-BE49-F238E27FC236}">
                      <a16:creationId xmlns:a16="http://schemas.microsoft.com/office/drawing/2014/main" id="{E8B17D55-F09D-B042-946A-C06D3C203338}"/>
                    </a:ext>
                  </a:extLst>
                </p:cNvPr>
                <p:cNvSpPr>
                  <a:spLocks noRot="1" noChangeAspect="1" noMove="1" noResize="1" noEditPoints="1" noAdjustHandles="1" noChangeArrowheads="1" noChangeShapeType="1" noTextEdit="1"/>
                </p:cNvSpPr>
                <p:nvPr/>
              </p:nvSpPr>
              <p:spPr>
                <a:xfrm>
                  <a:off x="5067207" y="1809658"/>
                  <a:ext cx="466794" cy="400110"/>
                </a:xfrm>
                <a:prstGeom prst="rect">
                  <a:avLst/>
                </a:prstGeom>
                <a:blipFill>
                  <a:blip r:embed="rId4"/>
                  <a:stretch>
                    <a:fillRect t="-6250" r="-35484" b="-281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B5AF980-3957-754D-9C09-1B0EA71FF730}"/>
                    </a:ext>
                  </a:extLst>
                </p:cNvPr>
                <p:cNvSpPr/>
                <p:nvPr/>
              </p:nvSpPr>
              <p:spPr>
                <a:xfrm>
                  <a:off x="2757762" y="3619811"/>
                  <a:ext cx="466794" cy="400110"/>
                </a:xfrm>
                <a:prstGeom prst="rect">
                  <a:avLst/>
                </a:prstGeom>
                <a:solidFill>
                  <a:srgbClr val="FFFFFF"/>
                </a:solidFill>
              </p:spPr>
              <p:txBody>
                <a:bodyPr wrap="none">
                  <a:spAutoFit/>
                </a:bodyPr>
                <a:lstStyle/>
                <a:p>
                  <a14:m>
                    <m:oMath xmlns:m="http://schemas.openxmlformats.org/officeDocument/2006/math">
                      <m:r>
                        <a:rPr lang="en-US" sz="2000" i="1" dirty="0" smtClean="0">
                          <a:latin typeface="Cambria Math" panose="02040503050406030204" pitchFamily="18" charset="0"/>
                        </a:rPr>
                        <m:t>𝑠</m:t>
                      </m:r>
                      <m:r>
                        <a:rPr lang="en-US" sz="2000" i="1" baseline="-25000" dirty="0" smtClean="0">
                          <a:latin typeface="Cambria Math" panose="02040503050406030204" pitchFamily="18" charset="0"/>
                        </a:rPr>
                        <m:t>1</m:t>
                      </m:r>
                    </m:oMath>
                  </a14:m>
                  <a:r>
                    <a:rPr lang="en-US" sz="2000" dirty="0"/>
                    <a:t>:</a:t>
                  </a:r>
                </a:p>
              </p:txBody>
            </p:sp>
          </mc:Choice>
          <mc:Fallback xmlns="">
            <p:sp>
              <p:nvSpPr>
                <p:cNvPr id="8" name="Rectangle 7">
                  <a:extLst>
                    <a:ext uri="{FF2B5EF4-FFF2-40B4-BE49-F238E27FC236}">
                      <a16:creationId xmlns:a16="http://schemas.microsoft.com/office/drawing/2014/main" id="{0B5AF980-3957-754D-9C09-1B0EA71FF730}"/>
                    </a:ext>
                  </a:extLst>
                </p:cNvPr>
                <p:cNvSpPr>
                  <a:spLocks noRot="1" noChangeAspect="1" noMove="1" noResize="1" noEditPoints="1" noAdjustHandles="1" noChangeArrowheads="1" noChangeShapeType="1" noTextEdit="1"/>
                </p:cNvSpPr>
                <p:nvPr/>
              </p:nvSpPr>
              <p:spPr>
                <a:xfrm>
                  <a:off x="2757762" y="3619811"/>
                  <a:ext cx="466794" cy="400110"/>
                </a:xfrm>
                <a:prstGeom prst="rect">
                  <a:avLst/>
                </a:prstGeom>
                <a:blipFill>
                  <a:blip r:embed="rId5"/>
                  <a:stretch>
                    <a:fillRect t="-6452" r="-35484" b="-29032"/>
                  </a:stretch>
                </a:blipFill>
              </p:spPr>
              <p:txBody>
                <a:bodyPr/>
                <a:lstStyle/>
                <a:p>
                  <a:r>
                    <a:rPr lang="en-GB">
                      <a:noFill/>
                    </a:rPr>
                    <a:t> </a:t>
                  </a:r>
                </a:p>
              </p:txBody>
            </p:sp>
          </mc:Fallback>
        </mc:AlternateContent>
        <p:sp>
          <p:nvSpPr>
            <p:cNvPr id="4" name="Triangle 3">
              <a:extLst>
                <a:ext uri="{FF2B5EF4-FFF2-40B4-BE49-F238E27FC236}">
                  <a16:creationId xmlns:a16="http://schemas.microsoft.com/office/drawing/2014/main" id="{48DC3BC5-291C-A34C-A384-22662528273B}"/>
                </a:ext>
              </a:extLst>
            </p:cNvPr>
            <p:cNvSpPr/>
            <p:nvPr/>
          </p:nvSpPr>
          <p:spPr>
            <a:xfrm>
              <a:off x="6286673" y="3611849"/>
              <a:ext cx="2704927" cy="557393"/>
            </a:xfrm>
            <a:prstGeom prst="triangle">
              <a:avLst>
                <a:gd name="adj" fmla="val 7767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FEC238E-D8EC-2F4E-B8CF-98DC2D3FCE32}"/>
                </a:ext>
              </a:extLst>
            </p:cNvPr>
            <p:cNvSpPr/>
            <p:nvPr/>
          </p:nvSpPr>
          <p:spPr>
            <a:xfrm>
              <a:off x="8215532" y="3179298"/>
              <a:ext cx="492370" cy="7192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51C817-8D72-2942-BE9C-71D076D3BD00}"/>
                </a:ext>
              </a:extLst>
            </p:cNvPr>
            <p:cNvSpPr/>
            <p:nvPr/>
          </p:nvSpPr>
          <p:spPr>
            <a:xfrm>
              <a:off x="6623538" y="4148119"/>
              <a:ext cx="2427862" cy="325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550D80C-B9A2-6E4C-A95F-735DC5D4E9CD}"/>
                </a:ext>
              </a:extLst>
            </p:cNvPr>
            <p:cNvGrpSpPr/>
            <p:nvPr/>
          </p:nvGrpSpPr>
          <p:grpSpPr>
            <a:xfrm flipV="1">
              <a:off x="2678259" y="5109143"/>
              <a:ext cx="2516179" cy="955482"/>
              <a:chOff x="6661650" y="3725227"/>
              <a:chExt cx="2587837" cy="692068"/>
            </a:xfrm>
          </p:grpSpPr>
          <p:sp>
            <p:nvSpPr>
              <p:cNvPr id="13" name="Triangle 12">
                <a:extLst>
                  <a:ext uri="{FF2B5EF4-FFF2-40B4-BE49-F238E27FC236}">
                    <a16:creationId xmlns:a16="http://schemas.microsoft.com/office/drawing/2014/main" id="{66473A7C-D6A9-9A46-A963-93C97A764B08}"/>
                  </a:ext>
                </a:extLst>
              </p:cNvPr>
              <p:cNvSpPr/>
              <p:nvPr/>
            </p:nvSpPr>
            <p:spPr>
              <a:xfrm>
                <a:off x="6661650" y="3725227"/>
                <a:ext cx="2587837" cy="692068"/>
              </a:xfrm>
              <a:prstGeom prst="triangle">
                <a:avLst>
                  <a:gd name="adj" fmla="val 7767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9C6756-145C-744A-9F04-BB564AB6D767}"/>
                  </a:ext>
                </a:extLst>
              </p:cNvPr>
              <p:cNvSpPr/>
              <p:nvPr/>
            </p:nvSpPr>
            <p:spPr>
              <a:xfrm rot="19959290">
                <a:off x="6867448" y="3982200"/>
                <a:ext cx="1580263" cy="325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6A949C7-E975-814B-87C9-800E15094072}"/>
                </a:ext>
              </a:extLst>
            </p:cNvPr>
            <p:cNvSpPr/>
            <p:nvPr/>
          </p:nvSpPr>
          <p:spPr>
            <a:xfrm>
              <a:off x="8367932" y="3331698"/>
              <a:ext cx="492370" cy="7192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Date Placeholder 8">
            <a:extLst>
              <a:ext uri="{FF2B5EF4-FFF2-40B4-BE49-F238E27FC236}">
                <a16:creationId xmlns:a16="http://schemas.microsoft.com/office/drawing/2014/main" id="{1C1C830F-04C4-1E43-91D2-D5A90933E613}"/>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896991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Problems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864910"/>
                <a:ext cx="8425225" cy="3906793"/>
              </a:xfrm>
            </p:spPr>
            <p:txBody>
              <a:bodyPr>
                <a:normAutofit fontScale="85000" lnSpcReduction="20000"/>
              </a:bodyPr>
              <a:lstStyle/>
              <a:p>
                <a:r>
                  <a:rPr lang="en-US" dirty="0">
                    <a:solidFill>
                      <a:schemeClr val="accent1"/>
                    </a:solidFill>
                  </a:rPr>
                  <a:t>State-variable planning problem</a:t>
                </a:r>
                <a:r>
                  <a:rPr lang="en-US" dirty="0"/>
                  <a:t>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a:p>
                <a:pPr lvl="1"/>
                <a:r>
                  <a:rPr lang="en-US" dirty="0"/>
                  <a:t>State-variable representation of a classical planning problem </a:t>
                </a:r>
              </a:p>
              <a:p>
                <a:pPr lvl="1"/>
                <a14:m>
                  <m:oMath xmlns:m="http://schemas.openxmlformats.org/officeDocument/2006/math">
                    <m:r>
                      <m:rPr>
                        <m:sty m:val="p"/>
                      </m:rPr>
                      <a:rPr lang="el-GR" dirty="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is a state-variable planning domain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𝑆</m:t>
                    </m:r>
                  </m:oMath>
                </a14:m>
                <a:r>
                  <a:rPr lang="en-US" dirty="0"/>
                  <a:t> is the initial state</a:t>
                </a:r>
              </a:p>
              <a:p>
                <a:pPr lvl="1"/>
                <a14:m>
                  <m:oMath xmlns:m="http://schemas.openxmlformats.org/officeDocument/2006/math">
                    <m:r>
                      <a:rPr lang="en-US" i="1" dirty="0" smtClean="0">
                        <a:latin typeface="Cambria Math" panose="02040503050406030204" pitchFamily="18" charset="0"/>
                      </a:rPr>
                      <m:t>𝑔</m:t>
                    </m:r>
                  </m:oMath>
                </a14:m>
                <a:r>
                  <a:rPr lang="en-US" dirty="0"/>
                  <a:t> is a set of ground literals called the </a:t>
                </a:r>
                <a:r>
                  <a:rPr lang="en-US" dirty="0">
                    <a:solidFill>
                      <a:schemeClr val="accent1"/>
                    </a:solidFill>
                  </a:rPr>
                  <a:t>goal</a:t>
                </a:r>
              </a:p>
              <a:p>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de-DE" b="0" i="1" dirty="0" smtClean="0">
                            <a:latin typeface="Cambria Math" panose="02040503050406030204" pitchFamily="18" charset="0"/>
                          </a:rPr>
                          <m:t>𝑔</m:t>
                        </m:r>
                      </m:sub>
                    </m:sSub>
                    <m:r>
                      <a:rPr lang="en-US" i="1" dirty="0">
                        <a:latin typeface="Cambria Math" panose="02040503050406030204" pitchFamily="18" charset="0"/>
                      </a:rPr>
                      <m:t>={</m:t>
                    </m:r>
                    <m:r>
                      <m:rPr>
                        <m:nor/>
                      </m:rPr>
                      <a:rPr lang="en-US" i="0" dirty="0"/>
                      <m:t>all</m:t>
                    </m:r>
                    <m:r>
                      <m:rPr>
                        <m:nor/>
                      </m:rPr>
                      <a:rPr lang="en-US" i="0" dirty="0"/>
                      <m:t> </m:t>
                    </m:r>
                    <m:r>
                      <m:rPr>
                        <m:nor/>
                      </m:rPr>
                      <a:rPr lang="en-US" i="0" dirty="0"/>
                      <m:t>states</m:t>
                    </m:r>
                    <m:r>
                      <m:rPr>
                        <m:nor/>
                      </m:rPr>
                      <a:rPr lang="en-US" i="0" dirty="0"/>
                      <m:t> </m:t>
                    </m:r>
                    <m:r>
                      <m:rPr>
                        <m:nor/>
                      </m:rPr>
                      <a:rPr lang="en-US" i="0" dirty="0"/>
                      <m:t>in</m:t>
                    </m:r>
                    <m:r>
                      <a:rPr lang="en-US" i="1" dirty="0">
                        <a:latin typeface="Cambria Math" panose="02040503050406030204" pitchFamily="18" charset="0"/>
                      </a:rPr>
                      <m:t> </m:t>
                    </m:r>
                    <m:r>
                      <a:rPr lang="en-US" i="1" dirty="0">
                        <a:latin typeface="Cambria Math" panose="02040503050406030204" pitchFamily="18" charset="0"/>
                      </a:rPr>
                      <m:t>𝑆</m:t>
                    </m:r>
                    <m:r>
                      <a:rPr lang="en-US" i="1" dirty="0">
                        <a:latin typeface="Cambria Math" panose="02040503050406030204" pitchFamily="18" charset="0"/>
                      </a:rPr>
                      <m:t> </m:t>
                    </m:r>
                    <m:r>
                      <m:rPr>
                        <m:nor/>
                      </m:rPr>
                      <a:rPr lang="en-US" i="0" dirty="0"/>
                      <m:t>that</m:t>
                    </m:r>
                    <m:r>
                      <m:rPr>
                        <m:nor/>
                      </m:rPr>
                      <a:rPr lang="en-US" i="0" dirty="0"/>
                      <m:t> </m:t>
                    </m:r>
                    <m:r>
                      <m:rPr>
                        <m:nor/>
                      </m:rPr>
                      <a:rPr lang="en-US" i="0" dirty="0"/>
                      <m:t>satisfy</m:t>
                    </m:r>
                    <m:r>
                      <a:rPr lang="en-US" i="1"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r>
                      <a:rPr lang="en-US" i="1" dirty="0">
                        <a:latin typeface="Cambria Math" panose="02040503050406030204" pitchFamily="18" charset="0"/>
                      </a:rPr>
                      <m:t>𝑠</m:t>
                    </m:r>
                    <m:r>
                      <a:rPr lang="en-US" i="1" baseline="-25000" dirty="0">
                        <a:latin typeface="Cambria Math" panose="02040503050406030204" pitchFamily="18" charset="0"/>
                      </a:rPr>
                      <m:t> </m:t>
                    </m:r>
                    <m:r>
                      <a:rPr lang="en-US" i="1" dirty="0">
                        <a:latin typeface="Cambria Math" panose="02040503050406030204" pitchFamily="18" charset="0"/>
                      </a:rPr>
                      <m:t>∈</m:t>
                    </m:r>
                    <m:r>
                      <a:rPr lang="en-US" i="1" baseline="-25000" dirty="0">
                        <a:latin typeface="Cambria Math" panose="02040503050406030204" pitchFamily="18" charset="0"/>
                      </a:rPr>
                      <m:t> </m:t>
                    </m:r>
                    <m:r>
                      <a:rPr lang="en-US" i="1" dirty="0">
                        <a:latin typeface="Cambria Math" panose="02040503050406030204" pitchFamily="18" charset="0"/>
                      </a:rPr>
                      <m:t>𝑆</m:t>
                    </m:r>
                    <m:r>
                      <a:rPr lang="en-US" i="1" dirty="0">
                        <a:latin typeface="Cambria Math" panose="02040503050406030204" pitchFamily="18" charset="0"/>
                      </a:rPr>
                      <m:t> | </m:t>
                    </m:r>
                    <m:r>
                      <a:rPr lang="en-US" i="1" dirty="0">
                        <a:latin typeface="Cambria Math" panose="02040503050406030204" pitchFamily="18" charset="0"/>
                      </a:rPr>
                      <m:t>𝑠</m:t>
                    </m:r>
                    <m:r>
                      <a:rPr lang="en-US" i="1" baseline="-25000" dirty="0">
                        <a:latin typeface="Cambria Math" panose="02040503050406030204" pitchFamily="18" charset="0"/>
                      </a:rPr>
                      <m:t> </m:t>
                    </m:r>
                    <m:r>
                      <a:rPr lang="en-US" i="1" dirty="0">
                        <a:latin typeface="Cambria Math" panose="02040503050406030204" pitchFamily="18" charset="0"/>
                      </a:rPr>
                      <m:t>∪</m:t>
                    </m:r>
                    <m:r>
                      <a:rPr lang="en-US" i="1" baseline="-25000" dirty="0">
                        <a:latin typeface="Cambria Math" panose="02040503050406030204" pitchFamily="18" charset="0"/>
                      </a:rPr>
                      <m:t> </m:t>
                    </m:r>
                    <m:r>
                      <a:rPr lang="en-US" i="1" dirty="0">
                        <a:latin typeface="Cambria Math" panose="02040503050406030204" pitchFamily="18" charset="0"/>
                      </a:rPr>
                      <m:t>𝑅</m:t>
                    </m:r>
                    <m:r>
                      <a:rPr lang="en-US" i="1" dirty="0">
                        <a:latin typeface="Cambria Math" panose="02040503050406030204" pitchFamily="18" charset="0"/>
                      </a:rPr>
                      <m:t> </m:t>
                    </m:r>
                    <m:r>
                      <m:rPr>
                        <m:nor/>
                      </m:rPr>
                      <a:rPr lang="en-US" i="0" dirty="0"/>
                      <m:t>contains</m:t>
                    </m:r>
                    <m:r>
                      <m:rPr>
                        <m:nor/>
                      </m:rPr>
                      <a:rPr lang="en-US" i="0" dirty="0"/>
                      <m:t> </m:t>
                    </m:r>
                    <m:r>
                      <m:rPr>
                        <m:nor/>
                      </m:rPr>
                      <a:rPr lang="en-US" i="0" dirty="0"/>
                      <m:t>every</m:t>
                    </m:r>
                    <m:r>
                      <m:rPr>
                        <m:nor/>
                      </m:rPr>
                      <a:rPr lang="en-US" i="0" dirty="0"/>
                      <m:t> </m:t>
                    </m:r>
                    <m:r>
                      <m:rPr>
                        <m:nor/>
                      </m:rPr>
                      <a:rPr lang="en-US" i="0" dirty="0"/>
                      <m:t>positive</m:t>
                    </m:r>
                    <m:r>
                      <m:rPr>
                        <m:nor/>
                      </m:rPr>
                      <a:rPr lang="en-US" i="0" dirty="0" smtClean="0"/>
                      <m:t> </m:t>
                    </m:r>
                    <m:r>
                      <m:rPr>
                        <m:nor/>
                      </m:rPr>
                      <a:rPr lang="en-US" i="0" dirty="0" smtClean="0"/>
                      <m:t>literal</m:t>
                    </m:r>
                    <m:r>
                      <m:rPr>
                        <m:nor/>
                      </m:rPr>
                      <a:rPr lang="en-US" i="0" dirty="0" smtClean="0"/>
                      <m:t> </m:t>
                    </m:r>
                    <m:r>
                      <m:rPr>
                        <m:nor/>
                      </m:rPr>
                      <a:rPr lang="de-DE" b="0" i="0" dirty="0" smtClean="0"/>
                      <m:t>i</m:t>
                    </m:r>
                    <m:r>
                      <m:rPr>
                        <m:nor/>
                      </m:rPr>
                      <a:rPr lang="en-US" i="0" dirty="0" smtClean="0"/>
                      <m:t>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r>
                      <m:rPr>
                        <m:nor/>
                      </m:rPr>
                      <a:rPr lang="en-US" i="0" dirty="0" smtClean="0"/>
                      <m:t>and</m:t>
                    </m:r>
                    <m:r>
                      <m:rPr>
                        <m:nor/>
                      </m:rPr>
                      <a:rPr lang="en-US" i="0" dirty="0" smtClean="0"/>
                      <m:t> </m:t>
                    </m:r>
                    <m:r>
                      <m:rPr>
                        <m:nor/>
                      </m:rPr>
                      <a:rPr lang="en-US" i="0" dirty="0" smtClean="0"/>
                      <m:t>none</m:t>
                    </m:r>
                    <m:r>
                      <m:rPr>
                        <m:nor/>
                      </m:rPr>
                      <a:rPr lang="en-US" i="0" dirty="0" smtClean="0"/>
                      <m:t> </m:t>
                    </m:r>
                    <m:r>
                      <m:rPr>
                        <m:nor/>
                      </m:rPr>
                      <a:rPr lang="en-US" i="0" dirty="0" smtClean="0"/>
                      <m:t>of</m:t>
                    </m:r>
                    <m:r>
                      <m:rPr>
                        <m:nor/>
                      </m:rPr>
                      <a:rPr lang="en-US" i="0" dirty="0" smtClean="0"/>
                      <m:t> </m:t>
                    </m:r>
                    <m:r>
                      <m:rPr>
                        <m:nor/>
                      </m:rPr>
                      <a:rPr lang="en-US" i="0" dirty="0" smtClean="0"/>
                      <m:t>the</m:t>
                    </m:r>
                    <m:r>
                      <m:rPr>
                        <m:nor/>
                      </m:rPr>
                      <a:rPr lang="en-US" i="0" dirty="0" smtClean="0"/>
                      <m:t> </m:t>
                    </m:r>
                    <m:r>
                      <m:rPr>
                        <m:nor/>
                      </m:rPr>
                      <a:rPr lang="en-US" i="0" dirty="0" smtClean="0"/>
                      <m:t>negative</m:t>
                    </m:r>
                    <m:r>
                      <m:rPr>
                        <m:nor/>
                      </m:rPr>
                      <a:rPr lang="en-US" i="0" dirty="0" smtClean="0"/>
                      <m:t> </m:t>
                    </m:r>
                    <m:r>
                      <m:rPr>
                        <m:nor/>
                      </m:rPr>
                      <a:rPr lang="en-US" i="0" dirty="0" smtClean="0"/>
                      <m:t>literals</m:t>
                    </m:r>
                    <m:r>
                      <m:rPr>
                        <m:nor/>
                      </m:rPr>
                      <a:rPr lang="en-US" i="0" dirty="0" smtClean="0"/>
                      <m:t> </m:t>
                    </m:r>
                    <m:r>
                      <m:rPr>
                        <m:nor/>
                      </m:rPr>
                      <a:rPr lang="en-US" i="0" dirty="0" smtClean="0"/>
                      <m:t>in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oMath>
                </a14:m>
                <a:endParaRPr lang="en-US" dirty="0"/>
              </a:p>
              <a:p>
                <a:r>
                  <a:rPr lang="en-US" dirty="0"/>
                  <a:t>If </a:t>
                </a: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𝜋</m:t>
                        </m:r>
                      </m:e>
                    </m:d>
                    <m:r>
                      <a:rPr lang="de-DE"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oMath>
                </a14:m>
                <a:r>
                  <a:rPr lang="en-US" dirty="0"/>
                  <a:t>, then </a:t>
                </a:r>
                <a14:m>
                  <m:oMath xmlns:m="http://schemas.openxmlformats.org/officeDocument/2006/math">
                    <m:r>
                      <a:rPr lang="el-GR" i="1" dirty="0" smtClean="0">
                        <a:latin typeface="Cambria Math" panose="02040503050406030204" pitchFamily="18" charset="0"/>
                      </a:rPr>
                      <m:t>𝜋</m:t>
                    </m:r>
                  </m:oMath>
                </a14:m>
                <a:r>
                  <a:rPr lang="en-US" dirty="0"/>
                  <a:t> is a </a:t>
                </a:r>
                <a:r>
                  <a:rPr lang="en-US" dirty="0">
                    <a:solidFill>
                      <a:schemeClr val="accent1"/>
                    </a:solidFill>
                  </a:rPr>
                  <a:t>solution</a:t>
                </a:r>
                <a:r>
                  <a:rPr lang="en-US" i="1" dirty="0"/>
                  <a:t> </a:t>
                </a:r>
                <a:r>
                  <a:rPr lang="en-US" dirty="0"/>
                  <a:t>for </a:t>
                </a:r>
                <a14:m>
                  <m:oMath xmlns:m="http://schemas.openxmlformats.org/officeDocument/2006/math">
                    <m:r>
                      <a:rPr lang="en-US" i="1" dirty="0" smtClean="0">
                        <a:latin typeface="Cambria Math" panose="02040503050406030204" pitchFamily="18" charset="0"/>
                      </a:rPr>
                      <m:t>𝑃</m:t>
                    </m:r>
                  </m:oMath>
                </a14:m>
                <a:endParaRPr lang="en-US" dirty="0"/>
              </a:p>
              <a:p>
                <a:r>
                  <a:rPr lang="en-US" dirty="0"/>
                  <a:t>Example</a:t>
                </a:r>
              </a:p>
              <a:p>
                <a:pPr lvl="1"/>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de-DE" b="0" i="1" dirty="0" smtClean="0">
                            <a:latin typeface="Cambria Math" panose="02040503050406030204" pitchFamily="18" charset="0"/>
                          </a:rPr>
                          <m:t>2</m:t>
                        </m:r>
                        <m:r>
                          <a:rPr lang="ro-RO" i="1" dirty="0">
                            <a:latin typeface="Cambria Math" panose="02040503050406030204" pitchFamily="18" charset="0"/>
                          </a:rPr>
                          <m:t>,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en-US" dirty="0"/>
              </a:p>
              <a:p>
                <a:pPr lvl="2"/>
                <a14:m>
                  <m:oMath xmlns:m="http://schemas.openxmlformats.org/officeDocument/2006/math">
                    <m:r>
                      <a:rPr lang="en-US" i="1" dirty="0" smtClean="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 =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endParaRPr>
              </a:p>
              <a:p>
                <a:pPr lvl="1"/>
                <a14:m>
                  <m:oMath xmlns:m="http://schemas.openxmlformats.org/officeDocument/2006/math">
                    <m:r>
                      <a:rPr lang="en-US" i="1" dirty="0">
                        <a:solidFill>
                          <a:schemeClr val="tx1"/>
                        </a:solidFill>
                        <a:latin typeface="Cambria Math" panose="02040503050406030204" pitchFamily="18" charset="0"/>
                        <a:ea typeface="ＭＳ Ｐゴシック"/>
                        <a:cs typeface="Times New Roman"/>
                      </a:rPr>
                      <m:t>𝑔</m:t>
                    </m:r>
                    <m:r>
                      <a:rPr lang="is-IS" i="1" dirty="0">
                        <a:solidFill>
                          <a:schemeClr val="tx1"/>
                        </a:solidFill>
                        <a:latin typeface="Cambria Math" panose="02040503050406030204" pitchFamily="18" charset="0"/>
                        <a:ea typeface="ＭＳ Ｐゴシック"/>
                      </a:rPr>
                      <m:t> = {</m:t>
                    </m:r>
                    <m:r>
                      <a:rPr lang="en-US" i="1" dirty="0">
                        <a:solidFill>
                          <a:schemeClr val="tx1"/>
                        </a:solidFill>
                        <a:latin typeface="Cambria Math" panose="02040503050406030204" pitchFamily="18" charset="0"/>
                        <a:ea typeface="ＭＳ Ｐゴシック"/>
                      </a:rPr>
                      <m:t>𝑐𝑎𝑟𝑔𝑜</m:t>
                    </m:r>
                    <m:r>
                      <a:rPr lang="en-US" i="1" dirty="0">
                        <a:solidFill>
                          <a:schemeClr val="tx1"/>
                        </a:solidFill>
                        <a:latin typeface="Cambria Math" panose="02040503050406030204" pitchFamily="18" charset="0"/>
                        <a:ea typeface="ＭＳ Ｐゴシック"/>
                      </a:rPr>
                      <m:t>(</m:t>
                    </m:r>
                    <m:r>
                      <a:rPr lang="is-IS" i="1" dirty="0">
                        <a:solidFill>
                          <a:schemeClr val="tx1"/>
                        </a:solidFill>
                        <a:latin typeface="Cambria Math" panose="02040503050406030204" pitchFamily="18" charset="0"/>
                        <a:ea typeface="ＭＳ Ｐゴシック"/>
                      </a:rPr>
                      <m:t>𝑟</m:t>
                    </m:r>
                    <m:r>
                      <a:rPr lang="is-IS" i="1" dirty="0">
                        <a:solidFill>
                          <a:schemeClr val="tx1"/>
                        </a:solidFill>
                        <a:latin typeface="Cambria Math" panose="02040503050406030204" pitchFamily="18" charset="0"/>
                        <a:ea typeface="ＭＳ Ｐゴシック"/>
                      </a:rPr>
                      <m:t>1)=</m:t>
                    </m:r>
                    <m:r>
                      <a:rPr lang="is-IS" i="1" dirty="0">
                        <a:solidFill>
                          <a:schemeClr val="tx1"/>
                        </a:solidFill>
                        <a:latin typeface="Cambria Math" panose="02040503050406030204" pitchFamily="18" charset="0"/>
                        <a:ea typeface="ＭＳ Ｐゴシック"/>
                        <a:cs typeface="Calibri"/>
                      </a:rPr>
                      <m:t>𝑐</m:t>
                    </m:r>
                    <m:r>
                      <a:rPr lang="is-IS" i="1" dirty="0">
                        <a:solidFill>
                          <a:schemeClr val="tx1"/>
                        </a:solidFill>
                        <a:latin typeface="Cambria Math" panose="02040503050406030204" pitchFamily="18" charset="0"/>
                        <a:ea typeface="ＭＳ Ｐゴシック"/>
                        <a:cs typeface="Calibri"/>
                      </a:rPr>
                      <m:t>1}</m:t>
                    </m:r>
                  </m:oMath>
                </a14:m>
                <a:endParaRPr lang="en-US" dirty="0">
                  <a:solidFill>
                    <a:schemeClr val="tx1"/>
                  </a:solidFill>
                </a:endParaRPr>
              </a:p>
              <a:p>
                <a:pPr lvl="1">
                  <a:tabLst>
                    <a:tab pos="1057275" algn="l"/>
                  </a:tabLst>
                </a:pPr>
                <a14:m>
                  <m:oMath xmlns:m="http://schemas.openxmlformats.org/officeDocument/2006/math">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 =</m:t>
                    </m:r>
                    <m:d>
                      <m:dPr>
                        <m:begChr m:val="⟨"/>
                        <m:endChr m:val=""/>
                        <m:ctrlPr>
                          <a:rPr lang="en-US" i="1" dirty="0" smtClean="0">
                            <a:latin typeface="Cambria Math" panose="02040503050406030204" pitchFamily="18" charset="0"/>
                            <a:sym typeface="Symbol" charset="0"/>
                          </a:rPr>
                        </m:ctrlPr>
                      </m:dPr>
                      <m:e>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m:t>
                        </m:r>
                      </m:e>
                    </m:d>
                  </m:oMath>
                </a14:m>
                <a:br>
                  <a:rPr lang="de-DE" i="1" dirty="0">
                    <a:latin typeface="Cambria Math" panose="02040503050406030204" pitchFamily="18" charset="0"/>
                    <a:sym typeface="Symbol" charset="0"/>
                  </a:rPr>
                </a:br>
                <a:r>
                  <a:rPr lang="de-DE" i="1" dirty="0">
                    <a:latin typeface="Cambria Math" panose="02040503050406030204" pitchFamily="18" charset="0"/>
                    <a:sym typeface="Symbol" charset="0"/>
                  </a:rPr>
                  <a:t>	</a:t>
                </a:r>
                <a14:m>
                  <m:oMath xmlns:m="http://schemas.openxmlformats.org/officeDocument/2006/math">
                    <m:d>
                      <m:dPr>
                        <m:begChr m:val=""/>
                        <m:endChr m:val="⟩"/>
                        <m:ctrlPr>
                          <a:rPr lang="en-US" i="1" dirty="0" smtClean="0">
                            <a:latin typeface="Cambria Math" panose="02040503050406030204" pitchFamily="18" charset="0"/>
                            <a:sym typeface="Symbol" charset="0"/>
                          </a:rPr>
                        </m:ctrlPr>
                      </m:dPr>
                      <m:e>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e>
                    </m:d>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864910"/>
                <a:ext cx="8425225" cy="3906793"/>
              </a:xfrm>
              <a:blipFill>
                <a:blip r:embed="rId3"/>
                <a:stretch>
                  <a:fillRect l="-1504" t="-3896" b="-14935"/>
                </a:stretch>
              </a:blipFill>
            </p:spPr>
            <p:txBody>
              <a:bodyPr/>
              <a:lstStyle/>
              <a:p>
                <a:r>
                  <a:rPr lang="en-GB">
                    <a:noFill/>
                  </a:rPr>
                  <a:t> </a:t>
                </a:r>
              </a:p>
            </p:txBody>
          </p:sp>
        </mc:Fallback>
      </mc:AlternateContent>
      <p:sp>
        <p:nvSpPr>
          <p:cNvPr id="49" name="Slide Number Placeholder 48">
            <a:extLst>
              <a:ext uri="{FF2B5EF4-FFF2-40B4-BE49-F238E27FC236}">
                <a16:creationId xmlns:a16="http://schemas.microsoft.com/office/drawing/2014/main" id="{7CDEEB2A-C093-8F44-AC62-6FE1406F0D44}"/>
              </a:ext>
            </a:extLst>
          </p:cNvPr>
          <p:cNvSpPr>
            <a:spLocks noGrp="1"/>
          </p:cNvSpPr>
          <p:nvPr>
            <p:ph type="sldNum" sz="quarter" idx="12"/>
          </p:nvPr>
        </p:nvSpPr>
        <p:spPr/>
        <p:txBody>
          <a:bodyPr/>
          <a:lstStyle/>
          <a:p>
            <a:fld id="{67C9959E-8E6B-B04C-9955-EA096F41CA7A}" type="slidenum">
              <a:rPr lang="en-GB" smtClean="0"/>
              <a:t>23</a:t>
            </a:fld>
            <a:endParaRPr lang="en-GB"/>
          </a:p>
        </p:txBody>
      </p:sp>
      <p:grpSp>
        <p:nvGrpSpPr>
          <p:cNvPr id="99" name="Group 98"/>
          <p:cNvGrpSpPr/>
          <p:nvPr/>
        </p:nvGrpSpPr>
        <p:grpSpPr>
          <a:xfrm>
            <a:off x="7693749" y="4931781"/>
            <a:ext cx="1082989" cy="919087"/>
            <a:chOff x="6805552" y="3919023"/>
            <a:chExt cx="1082989" cy="919087"/>
          </a:xfrm>
        </p:grpSpPr>
        <p:grpSp>
          <p:nvGrpSpPr>
            <p:cNvPr id="59" name="Group 58"/>
            <p:cNvGrpSpPr/>
            <p:nvPr/>
          </p:nvGrpSpPr>
          <p:grpSpPr>
            <a:xfrm>
              <a:off x="6805552" y="3919023"/>
              <a:ext cx="1082989" cy="919087"/>
              <a:chOff x="3906167" y="3324390"/>
              <a:chExt cx="1671281" cy="1418344"/>
            </a:xfrm>
            <a:solidFill>
              <a:srgbClr val="93D2FE"/>
            </a:solidFill>
          </p:grpSpPr>
          <p:sp>
            <p:nvSpPr>
              <p:cNvPr id="6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70" name="Group 69"/>
              <p:cNvGrpSpPr/>
              <p:nvPr/>
            </p:nvGrpSpPr>
            <p:grpSpPr>
              <a:xfrm>
                <a:off x="3906167" y="4047050"/>
                <a:ext cx="1671281" cy="539042"/>
                <a:chOff x="1320274" y="4580303"/>
                <a:chExt cx="1671281" cy="467246"/>
              </a:xfrm>
              <a:grpFill/>
            </p:grpSpPr>
            <p:sp>
              <p:nvSpPr>
                <p:cNvPr id="8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8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71" name="Group 70"/>
              <p:cNvGrpSpPr/>
              <p:nvPr/>
            </p:nvGrpSpPr>
            <p:grpSpPr>
              <a:xfrm>
                <a:off x="4596370" y="3324390"/>
                <a:ext cx="552654" cy="1188720"/>
                <a:chOff x="1823226" y="3235632"/>
                <a:chExt cx="552654" cy="1188720"/>
              </a:xfrm>
              <a:grpFill/>
            </p:grpSpPr>
            <p:sp>
              <p:nvSpPr>
                <p:cNvPr id="7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7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7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8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60" name="Group 59"/>
            <p:cNvGrpSpPr/>
            <p:nvPr/>
          </p:nvGrpSpPr>
          <p:grpSpPr>
            <a:xfrm>
              <a:off x="7365099" y="4388800"/>
              <a:ext cx="484418" cy="334015"/>
              <a:chOff x="1012668" y="950932"/>
              <a:chExt cx="747559" cy="515455"/>
            </a:xfrm>
          </p:grpSpPr>
          <p:sp>
            <p:nvSpPr>
              <p:cNvPr id="6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6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6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6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51" name="Group 50">
            <a:extLst>
              <a:ext uri="{FF2B5EF4-FFF2-40B4-BE49-F238E27FC236}">
                <a16:creationId xmlns:a16="http://schemas.microsoft.com/office/drawing/2014/main" id="{BE17E3F8-7B05-0D48-95F7-1BAD337CD1B3}"/>
              </a:ext>
            </a:extLst>
          </p:cNvPr>
          <p:cNvGrpSpPr/>
          <p:nvPr/>
        </p:nvGrpSpPr>
        <p:grpSpPr>
          <a:xfrm>
            <a:off x="3468259" y="4905862"/>
            <a:ext cx="3634162" cy="1232639"/>
            <a:chOff x="436529" y="4773314"/>
            <a:chExt cx="3634162" cy="1232639"/>
          </a:xfrm>
        </p:grpSpPr>
        <p:sp>
          <p:nvSpPr>
            <p:cNvPr id="6" name="Rectangle 891"/>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7" name="Rectangle 891"/>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8" name="Group 7"/>
            <p:cNvGrpSpPr/>
            <p:nvPr/>
          </p:nvGrpSpPr>
          <p:grpSpPr>
            <a:xfrm>
              <a:off x="832203" y="4773314"/>
              <a:ext cx="1654724" cy="815581"/>
              <a:chOff x="1026717" y="2271773"/>
              <a:chExt cx="2553587" cy="1258611"/>
            </a:xfrm>
          </p:grpSpPr>
          <p:sp>
            <p:nvSpPr>
              <p:cNvPr id="4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6" name="Straight Connector 45"/>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 name="Freeform 860"/>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9" name="Straight Connector 8"/>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Freeform 860"/>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 name="Freeform 860"/>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 name="Line 853"/>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3" name="Line 853"/>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4" name="Line 853"/>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5" name="Group 14"/>
            <p:cNvGrpSpPr/>
            <p:nvPr/>
          </p:nvGrpSpPr>
          <p:grpSpPr>
            <a:xfrm>
              <a:off x="2987702" y="4788845"/>
              <a:ext cx="1082989" cy="919088"/>
              <a:chOff x="3906167" y="3324390"/>
              <a:chExt cx="1671281" cy="1418344"/>
            </a:xfrm>
            <a:solidFill>
              <a:srgbClr val="93D2FE"/>
            </a:solidFill>
          </p:grpSpPr>
          <p:sp>
            <p:nvSpPr>
              <p:cNvPr id="2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 name="Group 25"/>
              <p:cNvGrpSpPr/>
              <p:nvPr/>
            </p:nvGrpSpPr>
            <p:grpSpPr>
              <a:xfrm>
                <a:off x="3906167" y="4047050"/>
                <a:ext cx="1671281" cy="539042"/>
                <a:chOff x="1320274" y="4580303"/>
                <a:chExt cx="1671281" cy="467246"/>
              </a:xfrm>
              <a:grpFill/>
            </p:grpSpPr>
            <p:sp>
              <p:nvSpPr>
                <p:cNvPr id="4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4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7" name="Group 26"/>
              <p:cNvGrpSpPr/>
              <p:nvPr/>
            </p:nvGrpSpPr>
            <p:grpSpPr>
              <a:xfrm>
                <a:off x="4596370" y="3324390"/>
                <a:ext cx="552654" cy="1188720"/>
                <a:chOff x="1823226" y="3235632"/>
                <a:chExt cx="552654" cy="1188720"/>
              </a:xfrm>
              <a:grpFill/>
            </p:grpSpPr>
            <p:sp>
              <p:nvSpPr>
                <p:cNvPr id="2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1"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3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6" name="Group 15"/>
            <p:cNvGrpSpPr/>
            <p:nvPr/>
          </p:nvGrpSpPr>
          <p:grpSpPr>
            <a:xfrm>
              <a:off x="506011" y="5621432"/>
              <a:ext cx="484418" cy="334015"/>
              <a:chOff x="1012668" y="950932"/>
              <a:chExt cx="747559" cy="515455"/>
            </a:xfrm>
          </p:grpSpPr>
          <p:sp>
            <p:nvSpPr>
              <p:cNvPr id="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86F991F1-165F-4246-B143-E86C1EB9CC5F}"/>
                  </a:ext>
                </a:extLst>
              </p:cNvPr>
              <p:cNvSpPr/>
              <p:nvPr/>
            </p:nvSpPr>
            <p:spPr>
              <a:xfrm>
                <a:off x="8077630" y="6103299"/>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89" name="Rectangle 88">
                <a:extLst>
                  <a:ext uri="{FF2B5EF4-FFF2-40B4-BE49-F238E27FC236}">
                    <a16:creationId xmlns:a16="http://schemas.microsoft.com/office/drawing/2014/main" id="{86F991F1-165F-4246-B143-E86C1EB9CC5F}"/>
                  </a:ext>
                </a:extLst>
              </p:cNvPr>
              <p:cNvSpPr>
                <a:spLocks noRot="1" noChangeAspect="1" noMove="1" noResize="1" noEditPoints="1" noAdjustHandles="1" noChangeArrowheads="1" noChangeShapeType="1" noTextEdit="1"/>
              </p:cNvSpPr>
              <p:nvPr/>
            </p:nvSpPr>
            <p:spPr>
              <a:xfrm>
                <a:off x="8077630" y="6103299"/>
                <a:ext cx="382605" cy="369332"/>
              </a:xfrm>
              <a:prstGeom prst="rect">
                <a:avLst/>
              </a:prstGeom>
              <a:blipFill>
                <a:blip r:embed="rId4"/>
                <a:stretch>
                  <a:fillRect b="-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7DB9D2ED-EEE7-5443-9332-752D0531CEDD}"/>
                  </a:ext>
                </a:extLst>
              </p:cNvPr>
              <p:cNvSpPr/>
              <p:nvPr/>
            </p:nvSpPr>
            <p:spPr>
              <a:xfrm>
                <a:off x="4608812" y="6096969"/>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90" name="Rectangle 89">
                <a:extLst>
                  <a:ext uri="{FF2B5EF4-FFF2-40B4-BE49-F238E27FC236}">
                    <a16:creationId xmlns:a16="http://schemas.microsoft.com/office/drawing/2014/main" id="{7DB9D2ED-EEE7-5443-9332-752D0531CEDD}"/>
                  </a:ext>
                </a:extLst>
              </p:cNvPr>
              <p:cNvSpPr>
                <a:spLocks noRot="1" noChangeAspect="1" noMove="1" noResize="1" noEditPoints="1" noAdjustHandles="1" noChangeArrowheads="1" noChangeShapeType="1" noTextEdit="1"/>
              </p:cNvSpPr>
              <p:nvPr/>
            </p:nvSpPr>
            <p:spPr>
              <a:xfrm>
                <a:off x="4608812" y="6096969"/>
                <a:ext cx="445058" cy="369332"/>
              </a:xfrm>
              <a:prstGeom prst="rect">
                <a:avLst/>
              </a:prstGeom>
              <a:blipFill>
                <a:blip r:embed="rId5"/>
                <a:stretch>
                  <a:fillRect/>
                </a:stretch>
              </a:blipFill>
            </p:spPr>
            <p:txBody>
              <a:bodyPr/>
              <a:lstStyle/>
              <a:p>
                <a:r>
                  <a:rPr lang="en-GB">
                    <a:noFill/>
                  </a:rPr>
                  <a:t> </a:t>
                </a:r>
              </a:p>
            </p:txBody>
          </p:sp>
        </mc:Fallback>
      </mc:AlternateContent>
      <p:grpSp>
        <p:nvGrpSpPr>
          <p:cNvPr id="91" name="Group 90">
            <a:extLst>
              <a:ext uri="{FF2B5EF4-FFF2-40B4-BE49-F238E27FC236}">
                <a16:creationId xmlns:a16="http://schemas.microsoft.com/office/drawing/2014/main" id="{01856861-11FD-DC48-8A5B-DE79E3BD3612}"/>
              </a:ext>
            </a:extLst>
          </p:cNvPr>
          <p:cNvGrpSpPr/>
          <p:nvPr/>
        </p:nvGrpSpPr>
        <p:grpSpPr>
          <a:xfrm>
            <a:off x="471028" y="5776616"/>
            <a:ext cx="2382883" cy="814566"/>
            <a:chOff x="1524000" y="5537423"/>
            <a:chExt cx="2382883" cy="814566"/>
          </a:xfrm>
        </p:grpSpPr>
        <p:sp>
          <p:nvSpPr>
            <p:cNvPr id="92" name="Cloud Callout 91">
              <a:extLst>
                <a:ext uri="{FF2B5EF4-FFF2-40B4-BE49-F238E27FC236}">
                  <a16:creationId xmlns:a16="http://schemas.microsoft.com/office/drawing/2014/main" id="{03B36FCD-C191-7B4F-8E5F-C51865CD0087}"/>
                </a:ext>
              </a:extLst>
            </p:cNvPr>
            <p:cNvSpPr/>
            <p:nvPr/>
          </p:nvSpPr>
          <p:spPr>
            <a:xfrm>
              <a:off x="1524000" y="5537423"/>
              <a:ext cx="2382883" cy="814566"/>
            </a:xfrm>
            <a:prstGeom prst="cloudCallout">
              <a:avLst>
                <a:gd name="adj1" fmla="val -27433"/>
                <a:gd name="adj2" fmla="val -84129"/>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94" name="Rectangle 93">
              <a:extLst>
                <a:ext uri="{FF2B5EF4-FFF2-40B4-BE49-F238E27FC236}">
                  <a16:creationId xmlns:a16="http://schemas.microsoft.com/office/drawing/2014/main" id="{B5D0A3FC-9108-CA41-AF2E-7E77B9672F56}"/>
                </a:ext>
              </a:extLst>
            </p:cNvPr>
            <p:cNvSpPr/>
            <p:nvPr/>
          </p:nvSpPr>
          <p:spPr>
            <a:xfrm>
              <a:off x="1678834" y="5621540"/>
              <a:ext cx="2228049" cy="646331"/>
            </a:xfrm>
            <a:prstGeom prst="rect">
              <a:avLst/>
            </a:prstGeom>
          </p:spPr>
          <p:txBody>
            <a:bodyPr wrap="square">
              <a:spAutoFit/>
            </a:bodyPr>
            <a:lstStyle/>
            <a:p>
              <a:r>
                <a:rPr lang="en-US" dirty="0">
                  <a:solidFill>
                    <a:schemeClr val="bg1"/>
                  </a:solidFill>
                </a:rPr>
                <a:t>How many solutions of length 3 exist?</a:t>
              </a:r>
              <a:endParaRPr lang="en-GB" dirty="0">
                <a:solidFill>
                  <a:schemeClr val="bg1"/>
                </a:solidFill>
              </a:endParaRPr>
            </a:p>
          </p:txBody>
        </p:sp>
      </p:grpSp>
      <p:sp>
        <p:nvSpPr>
          <p:cNvPr id="4" name="Date Placeholder 3">
            <a:extLst>
              <a:ext uri="{FF2B5EF4-FFF2-40B4-BE49-F238E27FC236}">
                <a16:creationId xmlns:a16="http://schemas.microsoft.com/office/drawing/2014/main" id="{08F93051-F1C4-DE47-81A8-3E129D0D7B8F}"/>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760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normAutofit/>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7170" name="Rectangle 3"/>
              <p:cNvSpPr>
                <a:spLocks noGrp="1" noChangeArrowheads="1"/>
              </p:cNvSpPr>
              <p:nvPr>
                <p:ph idx="1"/>
              </p:nvPr>
            </p:nvSpPr>
            <p:spPr/>
            <p:txBody>
              <a:bodyPr>
                <a:normAutofit lnSpcReduction="10000"/>
              </a:bodyPr>
              <a:lstStyle/>
              <a:p>
                <a:pPr eaLnBrk="1" hangingPunct="1"/>
                <a:r>
                  <a:rPr lang="en-US" dirty="0"/>
                  <a:t>Motivation</a:t>
                </a:r>
              </a:p>
              <a:p>
                <a:pPr lvl="1" eaLnBrk="1" hangingPunct="1"/>
                <a:r>
                  <a:rPr lang="en-US" dirty="0"/>
                  <a:t>The field of AI planning started out as automated theorem proving</a:t>
                </a:r>
              </a:p>
              <a:p>
                <a:pPr lvl="1" eaLnBrk="1" hangingPunct="1"/>
                <a:r>
                  <a:rPr lang="en-US" dirty="0">
                    <a:cs typeface="Calibri"/>
                  </a:rPr>
                  <a:t>It still uses a lot of that notation</a:t>
                </a:r>
              </a:p>
              <a:p>
                <a:pPr eaLnBrk="1" hangingPunct="1"/>
                <a:r>
                  <a:rPr lang="en-US" dirty="0"/>
                  <a:t>Classical representation is e</a:t>
                </a:r>
                <a:r>
                  <a:rPr lang="en-US" dirty="0">
                    <a:cs typeface="Calibri"/>
                  </a:rPr>
                  <a:t>quivalent to state-variable representation</a:t>
                </a:r>
              </a:p>
              <a:p>
                <a:pPr lvl="1" eaLnBrk="1" hangingPunct="1"/>
                <a:r>
                  <a:rPr lang="en-US" dirty="0">
                    <a:cs typeface="Calibri"/>
                  </a:rPr>
                  <a:t>Represents both rigid and varying properties using logical predicates</a:t>
                </a:r>
              </a:p>
              <a:p>
                <a:pPr lvl="2" eaLnBrk="1" hangingPunct="1">
                  <a:tabLst>
                    <a:tab pos="2614613" algn="l"/>
                    <a:tab pos="4171950" algn="l"/>
                  </a:tabLst>
                </a:pPr>
                <a14:m>
                  <m:oMath xmlns:m="http://schemas.openxmlformats.org/officeDocument/2006/math">
                    <m:r>
                      <a:rPr lang="en-US" i="1" dirty="0" smtClean="0">
                        <a:solidFill>
                          <a:srgbClr val="000000"/>
                        </a:solidFill>
                        <a:latin typeface="Cambria Math" panose="02040503050406030204" pitchFamily="18" charset="0"/>
                        <a:cs typeface="Calibri"/>
                      </a:rPr>
                      <m:t>𝑎𝑑𝑗</m:t>
                    </m:r>
                    <m:r>
                      <a:rPr lang="en-US" i="1" dirty="0" smtClean="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r>
                  <a:rPr lang="en-US" dirty="0"/>
                  <a:t> 		- location </a:t>
                </a:r>
                <a14:m>
                  <m:oMath xmlns:m="http://schemas.openxmlformats.org/officeDocument/2006/math">
                    <m:r>
                      <a:rPr lang="en-US" i="1" dirty="0" smtClean="0">
                        <a:latin typeface="Cambria Math" panose="02040503050406030204" pitchFamily="18" charset="0"/>
                      </a:rPr>
                      <m:t>𝑙</m:t>
                    </m:r>
                  </m:oMath>
                </a14:m>
                <a:r>
                  <a:rPr lang="en-US" i="1" dirty="0"/>
                  <a:t> </a:t>
                </a:r>
                <a:r>
                  <a:rPr lang="en-US" dirty="0"/>
                  <a:t>is adjacent to location </a:t>
                </a:r>
                <a14:m>
                  <m:oMath xmlns:m="http://schemas.openxmlformats.org/officeDocument/2006/math">
                    <m:r>
                      <a:rPr lang="en-US" i="1" dirty="0" smtClean="0">
                        <a:latin typeface="Cambria Math" panose="02040503050406030204" pitchFamily="18" charset="0"/>
                      </a:rPr>
                      <m:t>𝑚</m:t>
                    </m:r>
                  </m:oMath>
                </a14:m>
                <a:endParaRPr lang="en-US" i="1"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r>
                      <a:rPr lang="en-US" i="1" dirty="0">
                        <a:latin typeface="Cambria Math" panose="02040503050406030204" pitchFamily="18" charset="0"/>
                      </a:rPr>
                      <m:t>𝑙</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smtClean="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at location </a:t>
                </a:r>
                <a14:m>
                  <m:oMath xmlns:m="http://schemas.openxmlformats.org/officeDocument/2006/math">
                    <m:r>
                      <a:rPr lang="en-US" i="1" dirty="0" smtClean="0">
                        <a:latin typeface="Cambria Math" panose="02040503050406030204" pitchFamily="18" charset="0"/>
                      </a:rPr>
                      <m:t>𝑙</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rPr>
                      <m:t>)=</m:t>
                    </m:r>
                    <m:r>
                      <a:rPr lang="en-US" i="1" dirty="0">
                        <a:latin typeface="Cambria Math" panose="02040503050406030204" pitchFamily="18" charset="0"/>
                      </a:rPr>
                      <m:t>𝑟</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𝑐</m:t>
                    </m:r>
                    <m:r>
                      <a:rPr lang="en-US" i="1" dirty="0" err="1">
                        <a:latin typeface="Cambria Math" panose="02040503050406030204" pitchFamily="18" charset="0"/>
                      </a:rPr>
                      <m:t>,</m:t>
                    </m:r>
                    <m:r>
                      <a:rPr lang="en-US" i="1" dirty="0" err="1">
                        <a:latin typeface="Cambria Math" panose="02040503050406030204" pitchFamily="18" charset="0"/>
                      </a:rPr>
                      <m:t>𝑟</m:t>
                    </m:r>
                    <m:r>
                      <a:rPr lang="en-US" i="1" dirty="0" smtClean="0">
                        <a:latin typeface="Cambria Math" panose="02040503050406030204" pitchFamily="18" charset="0"/>
                      </a:rPr>
                      <m:t>)</m:t>
                    </m:r>
                  </m:oMath>
                </a14:m>
                <a:r>
                  <a:rPr lang="en-US" dirty="0"/>
                  <a:t>	- container </a:t>
                </a:r>
                <a14:m>
                  <m:oMath xmlns:m="http://schemas.openxmlformats.org/officeDocument/2006/math">
                    <m:r>
                      <a:rPr lang="en-US" i="1" dirty="0" smtClean="0">
                        <a:latin typeface="Cambria Math" panose="02040503050406030204" pitchFamily="18" charset="0"/>
                      </a:rPr>
                      <m:t>𝑐</m:t>
                    </m:r>
                  </m:oMath>
                </a14:m>
                <a:r>
                  <a:rPr lang="en-US" dirty="0"/>
                  <a:t> is on robot </a:t>
                </a:r>
                <a14:m>
                  <m:oMath xmlns:m="http://schemas.openxmlformats.org/officeDocument/2006/math">
                    <m:r>
                      <a:rPr lang="en-US" i="1" dirty="0" smtClean="0">
                        <a:latin typeface="Cambria Math" panose="02040503050406030204" pitchFamily="18" charset="0"/>
                      </a:rPr>
                      <m:t>𝑟</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rPr>
                      <m:t>𝑐𝑎𝑟𝑔𝑜</m:t>
                    </m:r>
                    <m:r>
                      <a:rPr lang="en-US" i="1" dirty="0" smtClean="0">
                        <a:latin typeface="Cambria Math" panose="02040503050406030204" pitchFamily="18" charset="0"/>
                      </a:rPr>
                      <m:t>(</m:t>
                    </m:r>
                    <m:r>
                      <a:rPr lang="en-US" i="1" dirty="0" smtClean="0">
                        <a:latin typeface="Cambria Math" panose="02040503050406030204" pitchFamily="18" charset="0"/>
                      </a:rPr>
                      <m:t>𝑟</m:t>
                    </m:r>
                    <m:r>
                      <a:rPr lang="en-US" i="1" dirty="0" smtClean="0">
                        <a:latin typeface="Cambria Math" panose="02040503050406030204" pitchFamily="18" charset="0"/>
                      </a:rPr>
                      <m:t>)=</m:t>
                    </m:r>
                    <m:r>
                      <a:rPr lang="en-US" i="1" dirty="0">
                        <a:latin typeface="Cambria Math" panose="02040503050406030204" pitchFamily="18" charset="0"/>
                      </a:rPr>
                      <m:t>𝑐</m:t>
                    </m:r>
                  </m:oMath>
                </a14:m>
                <a:r>
                  <a:rPr lang="en-US" dirty="0"/>
                  <a:t>	⟶ </a:t>
                </a:r>
                <a14:m>
                  <m:oMath xmlns:m="http://schemas.openxmlformats.org/officeDocument/2006/math">
                    <m:r>
                      <a:rPr lang="en-US" i="1" dirty="0" smtClean="0">
                        <a:latin typeface="Cambria Math" panose="02040503050406030204" pitchFamily="18" charset="0"/>
                        <a:cs typeface="Calibri"/>
                      </a:rPr>
                      <m:t>𝑙𝑜𝑎𝑑𝑒𝑑</m:t>
                    </m:r>
                    <m:r>
                      <a:rPr lang="en-US" i="1" dirty="0" smtClean="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loaded with a container</a:t>
                </a:r>
              </a:p>
              <a:p>
                <a:pPr eaLnBrk="1" hangingPunct="1"/>
                <a:r>
                  <a:rPr lang="en-US" dirty="0"/>
                  <a:t>State </a:t>
                </a:r>
                <a14:m>
                  <m:oMath xmlns:m="http://schemas.openxmlformats.org/officeDocument/2006/math">
                    <m:r>
                      <a:rPr lang="en-US" i="1" dirty="0" smtClean="0">
                        <a:latin typeface="Cambria Math" panose="02040503050406030204" pitchFamily="18" charset="0"/>
                        <a:sym typeface="Symbol" charset="0"/>
                      </a:rPr>
                      <m:t>𝑠</m:t>
                    </m:r>
                  </m:oMath>
                </a14:m>
                <a:r>
                  <a:rPr lang="en-US" dirty="0">
                    <a:sym typeface="Symbol" charset="0"/>
                  </a:rPr>
                  <a:t> = a set of ground atoms</a:t>
                </a:r>
              </a:p>
              <a:p>
                <a:pPr lvl="1">
                  <a:tabLst>
                    <a:tab pos="1057275" algn="l"/>
                  </a:tabLst>
                </a:pPr>
                <a14:m>
                  <m:oMath xmlns:m="http://schemas.openxmlformats.org/officeDocument/2006/math">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err="1" smtClean="0">
                        <a:latin typeface="Cambria Math" panose="02040503050406030204" pitchFamily="18" charset="0"/>
                        <a:cs typeface="Calibri"/>
                      </a:rPr>
                      <m:t>𝑎𝑑𝑗</m:t>
                    </m:r>
                    <m:r>
                      <a:rPr lang="en-US" i="1" dirty="0" smtClean="0">
                        <a:latin typeface="Cambria Math" panose="02040503050406030204" pitchFamily="18" charset="0"/>
                        <a:cs typeface="Calibri"/>
                      </a:rPr>
                      <m:t>(</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 </m:t>
                    </m:r>
                    <m:r>
                      <a:rPr lang="en-US" i="1" dirty="0" err="1" smtClean="0">
                        <a:latin typeface="Cambria Math" panose="02040503050406030204" pitchFamily="18" charset="0"/>
                        <a:cs typeface="Calibri"/>
                      </a:rPr>
                      <m:t>𝑎𝑑𝑗</m:t>
                    </m:r>
                    <m:r>
                      <a:rPr lang="en-US" i="1" dirty="0" smtClean="0">
                        <a:latin typeface="Cambria Math" panose="02040503050406030204" pitchFamily="18" charset="0"/>
                        <a:cs typeface="Calibri"/>
                      </a:rPr>
                      <m:t>(</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 </m:t>
                    </m:r>
                  </m:oMath>
                </a14:m>
                <a:br>
                  <a:rPr lang="de-DE" i="1" dirty="0">
                    <a:latin typeface="Cambria Math" panose="02040503050406030204" pitchFamily="18" charset="0"/>
                    <a:cs typeface="Calibri"/>
                  </a:rPr>
                </a:br>
                <a:r>
                  <a:rPr lang="de-DE" i="1" dirty="0">
                    <a:latin typeface="Cambria Math" panose="02040503050406030204" pitchFamily="18" charset="0"/>
                    <a:cs typeface="Calibri"/>
                  </a:rPr>
                  <a:t>	</a:t>
                </a:r>
                <a14:m>
                  <m:oMath xmlns:m="http://schemas.openxmlformats.org/officeDocument/2006/math">
                    <m:r>
                      <a:rPr lang="en-US" i="1" dirty="0" err="1" smtClean="0">
                        <a:latin typeface="Cambria Math" panose="02040503050406030204" pitchFamily="18" charset="0"/>
                        <a:cs typeface="Calibri"/>
                      </a:rPr>
                      <m:t>𝑎𝑑𝑗</m:t>
                    </m:r>
                    <m:r>
                      <a:rPr lang="en-US" i="1" dirty="0" smtClean="0">
                        <a:latin typeface="Cambria Math" panose="02040503050406030204" pitchFamily="18" charset="0"/>
                        <a:cs typeface="Calibri"/>
                      </a:rPr>
                      <m:t>(</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 </m:t>
                    </m:r>
                    <m:r>
                      <a:rPr lang="en-US" i="1" dirty="0" err="1" smtClean="0">
                        <a:latin typeface="Cambria Math" panose="02040503050406030204" pitchFamily="18" charset="0"/>
                        <a:cs typeface="Calibri"/>
                      </a:rPr>
                      <m:t>𝑎𝑑𝑗</m:t>
                    </m:r>
                    <m:r>
                      <a:rPr lang="en-US" i="1" dirty="0" smtClean="0">
                        <a:latin typeface="Cambria Math" panose="02040503050406030204" pitchFamily="18" charset="0"/>
                        <a:cs typeface="Calibri"/>
                      </a:rPr>
                      <m:t>(</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oMath>
                </a14:m>
                <a:r>
                  <a:rPr lang="de-DE" i="1" dirty="0">
                    <a:latin typeface="Cambria Math" panose="02040503050406030204" pitchFamily="18" charset="0"/>
                    <a:cs typeface="Calibri"/>
                  </a:rPr>
                  <a:t> </a:t>
                </a:r>
                <a:br>
                  <a:rPr lang="de-DE" i="1" dirty="0">
                    <a:latin typeface="Cambria Math" panose="02040503050406030204" pitchFamily="18" charset="0"/>
                    <a:cs typeface="Calibri"/>
                  </a:rPr>
                </a:br>
                <a:r>
                  <a:rPr lang="de-DE" i="1" dirty="0">
                    <a:latin typeface="Cambria Math" panose="02040503050406030204" pitchFamily="18" charset="0"/>
                    <a:cs typeface="Calibri"/>
                  </a:rPr>
                  <a:t>	</a:t>
                </a:r>
                <a14:m>
                  <m:oMath xmlns:m="http://schemas.openxmlformats.org/officeDocument/2006/math">
                    <m:r>
                      <a:rPr lang="en-US" i="1" dirty="0" err="1">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 </m:t>
                    </m:r>
                    <m:r>
                      <a:rPr lang="en-US" i="1" dirty="0" err="1">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oMath>
                </a14:m>
                <a:r>
                  <a:rPr lang="en-US" dirty="0"/>
                  <a:t> </a:t>
                </a:r>
              </a:p>
            </p:txBody>
          </p:sp>
        </mc:Choice>
        <mc:Fallback xmlns="">
          <p:sp>
            <p:nvSpPr>
              <p:cNvPr id="7170" name="Rectangle 3"/>
              <p:cNvSpPr>
                <a:spLocks noGrp="1" noRot="1" noChangeAspect="1" noMove="1" noResize="1" noEditPoints="1" noAdjustHandles="1" noChangeArrowheads="1" noChangeShapeType="1" noTextEdit="1"/>
              </p:cNvSpPr>
              <p:nvPr>
                <p:ph idx="1"/>
              </p:nvPr>
            </p:nvSpPr>
            <p:spPr>
              <a:blipFill>
                <a:blip r:embed="rId3"/>
                <a:stretch>
                  <a:fillRect l="-1955" t="-33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965E4A8-E0A0-444C-992A-8CFD42AFC6E2}"/>
              </a:ext>
            </a:extLst>
          </p:cNvPr>
          <p:cNvSpPr>
            <a:spLocks noGrp="1"/>
          </p:cNvSpPr>
          <p:nvPr>
            <p:ph type="sldNum" sz="quarter" idx="12"/>
          </p:nvPr>
        </p:nvSpPr>
        <p:spPr/>
        <p:txBody>
          <a:bodyPr/>
          <a:lstStyle/>
          <a:p>
            <a:fld id="{67C9959E-8E6B-B04C-9955-EA096F41CA7A}" type="slidenum">
              <a:rPr lang="en-GB" smtClean="0"/>
              <a:t>24</a:t>
            </a:fld>
            <a:endParaRPr lang="en-GB"/>
          </a:p>
        </p:txBody>
      </p:sp>
      <p:grpSp>
        <p:nvGrpSpPr>
          <p:cNvPr id="132" name="Group 131">
            <a:extLst>
              <a:ext uri="{FF2B5EF4-FFF2-40B4-BE49-F238E27FC236}">
                <a16:creationId xmlns:a16="http://schemas.microsoft.com/office/drawing/2014/main" id="{758F7B96-C868-3440-9D51-568AE78AE10F}"/>
              </a:ext>
            </a:extLst>
          </p:cNvPr>
          <p:cNvGrpSpPr/>
          <p:nvPr/>
        </p:nvGrpSpPr>
        <p:grpSpPr>
          <a:xfrm>
            <a:off x="5149838" y="5017570"/>
            <a:ext cx="3634162" cy="1232639"/>
            <a:chOff x="436529" y="4773314"/>
            <a:chExt cx="3634162" cy="1232639"/>
          </a:xfrm>
        </p:grpSpPr>
        <p:sp>
          <p:nvSpPr>
            <p:cNvPr id="133" name="Rectangle 891">
              <a:extLst>
                <a:ext uri="{FF2B5EF4-FFF2-40B4-BE49-F238E27FC236}">
                  <a16:creationId xmlns:a16="http://schemas.microsoft.com/office/drawing/2014/main" id="{D91ACB35-D445-F14E-8945-D400B2D7ABD9}"/>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34" name="Rectangle 891">
              <a:extLst>
                <a:ext uri="{FF2B5EF4-FFF2-40B4-BE49-F238E27FC236}">
                  <a16:creationId xmlns:a16="http://schemas.microsoft.com/office/drawing/2014/main" id="{EDE9C23A-B409-5041-9F3C-4A6167131507}"/>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135" name="Group 134">
              <a:extLst>
                <a:ext uri="{FF2B5EF4-FFF2-40B4-BE49-F238E27FC236}">
                  <a16:creationId xmlns:a16="http://schemas.microsoft.com/office/drawing/2014/main" id="{FA7B00B3-F103-374B-A160-A43BCDF7A14A}"/>
                </a:ext>
              </a:extLst>
            </p:cNvPr>
            <p:cNvGrpSpPr/>
            <p:nvPr/>
          </p:nvGrpSpPr>
          <p:grpSpPr>
            <a:xfrm>
              <a:off x="832203" y="4773314"/>
              <a:ext cx="1654724" cy="815581"/>
              <a:chOff x="1026717" y="2271773"/>
              <a:chExt cx="2553587" cy="1258611"/>
            </a:xfrm>
          </p:grpSpPr>
          <p:sp>
            <p:nvSpPr>
              <p:cNvPr id="210" name="Line 853">
                <a:extLst>
                  <a:ext uri="{FF2B5EF4-FFF2-40B4-BE49-F238E27FC236}">
                    <a16:creationId xmlns:a16="http://schemas.microsoft.com/office/drawing/2014/main" id="{FDCF6341-DD9D-3342-B449-1E349E9958E9}"/>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11" name="Straight Connector 210">
                <a:extLst>
                  <a:ext uri="{FF2B5EF4-FFF2-40B4-BE49-F238E27FC236}">
                    <a16:creationId xmlns:a16="http://schemas.microsoft.com/office/drawing/2014/main" id="{CEE8CDFB-295C-AC42-993B-C17B027675C0}"/>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2" name="Freeform 860">
                <a:extLst>
                  <a:ext uri="{FF2B5EF4-FFF2-40B4-BE49-F238E27FC236}">
                    <a16:creationId xmlns:a16="http://schemas.microsoft.com/office/drawing/2014/main" id="{77487ED3-BA3D-594A-9F73-83E8ADF3E26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3" name="Freeform 860">
                <a:extLst>
                  <a:ext uri="{FF2B5EF4-FFF2-40B4-BE49-F238E27FC236}">
                    <a16:creationId xmlns:a16="http://schemas.microsoft.com/office/drawing/2014/main" id="{B0200083-A1FC-7647-B969-67CEB47D46B9}"/>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36" name="Straight Connector 135">
              <a:extLst>
                <a:ext uri="{FF2B5EF4-FFF2-40B4-BE49-F238E27FC236}">
                  <a16:creationId xmlns:a16="http://schemas.microsoft.com/office/drawing/2014/main" id="{D5D82714-019F-8043-BF7B-DC3F58CF818A}"/>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7" name="Freeform 860">
              <a:extLst>
                <a:ext uri="{FF2B5EF4-FFF2-40B4-BE49-F238E27FC236}">
                  <a16:creationId xmlns:a16="http://schemas.microsoft.com/office/drawing/2014/main" id="{4D4ABB4F-54FA-9A43-9B96-4FAFB84DB61C}"/>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8" name="Freeform 860">
              <a:extLst>
                <a:ext uri="{FF2B5EF4-FFF2-40B4-BE49-F238E27FC236}">
                  <a16:creationId xmlns:a16="http://schemas.microsoft.com/office/drawing/2014/main" id="{87966D2D-299B-1647-8B23-A4A9C5E0B97C}"/>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39" name="Line 853">
              <a:extLst>
                <a:ext uri="{FF2B5EF4-FFF2-40B4-BE49-F238E27FC236}">
                  <a16:creationId xmlns:a16="http://schemas.microsoft.com/office/drawing/2014/main" id="{FF60F6EA-F171-844F-85DD-288A7261D4FC}"/>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40" name="Line 853">
              <a:extLst>
                <a:ext uri="{FF2B5EF4-FFF2-40B4-BE49-F238E27FC236}">
                  <a16:creationId xmlns:a16="http://schemas.microsoft.com/office/drawing/2014/main" id="{7EA41D71-9745-B446-9C42-F88F6306360D}"/>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41" name="Line 853">
              <a:extLst>
                <a:ext uri="{FF2B5EF4-FFF2-40B4-BE49-F238E27FC236}">
                  <a16:creationId xmlns:a16="http://schemas.microsoft.com/office/drawing/2014/main" id="{1F95A14E-394E-4146-993E-4C38ED5C42BE}"/>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42" name="Group 141">
              <a:extLst>
                <a:ext uri="{FF2B5EF4-FFF2-40B4-BE49-F238E27FC236}">
                  <a16:creationId xmlns:a16="http://schemas.microsoft.com/office/drawing/2014/main" id="{691D4A77-7D27-C643-94C4-33AE8F706C81}"/>
                </a:ext>
              </a:extLst>
            </p:cNvPr>
            <p:cNvGrpSpPr/>
            <p:nvPr/>
          </p:nvGrpSpPr>
          <p:grpSpPr>
            <a:xfrm>
              <a:off x="2987702" y="4788845"/>
              <a:ext cx="1082989" cy="919088"/>
              <a:chOff x="3906167" y="3324390"/>
              <a:chExt cx="1671281" cy="1418344"/>
            </a:xfrm>
            <a:solidFill>
              <a:srgbClr val="93D2FE"/>
            </a:solidFill>
          </p:grpSpPr>
          <p:sp>
            <p:nvSpPr>
              <p:cNvPr id="148" name="Oval 859">
                <a:extLst>
                  <a:ext uri="{FF2B5EF4-FFF2-40B4-BE49-F238E27FC236}">
                    <a16:creationId xmlns:a16="http://schemas.microsoft.com/office/drawing/2014/main" id="{A98C45E3-DBB1-CF4D-B1C3-9E77A606A0F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49" name="Oval 861">
                <a:extLst>
                  <a:ext uri="{FF2B5EF4-FFF2-40B4-BE49-F238E27FC236}">
                    <a16:creationId xmlns:a16="http://schemas.microsoft.com/office/drawing/2014/main" id="{AEE17524-D457-4C44-B98B-BD5B5BA28F4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50" name="Oval 862">
                <a:extLst>
                  <a:ext uri="{FF2B5EF4-FFF2-40B4-BE49-F238E27FC236}">
                    <a16:creationId xmlns:a16="http://schemas.microsoft.com/office/drawing/2014/main" id="{53720B6A-8062-AE4D-9B72-18C889B989BB}"/>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51" name="Oval 863">
                <a:extLst>
                  <a:ext uri="{FF2B5EF4-FFF2-40B4-BE49-F238E27FC236}">
                    <a16:creationId xmlns:a16="http://schemas.microsoft.com/office/drawing/2014/main" id="{6A8455D7-CD7C-6A4A-A9A4-E2A5D9784D9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52" name="Oval 863">
                <a:extLst>
                  <a:ext uri="{FF2B5EF4-FFF2-40B4-BE49-F238E27FC236}">
                    <a16:creationId xmlns:a16="http://schemas.microsoft.com/office/drawing/2014/main" id="{A3EFFC9D-343F-214D-AFFB-BB8546221C2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59" name="Group 158">
                <a:extLst>
                  <a:ext uri="{FF2B5EF4-FFF2-40B4-BE49-F238E27FC236}">
                    <a16:creationId xmlns:a16="http://schemas.microsoft.com/office/drawing/2014/main" id="{BBBD77F6-A7B2-6440-A1C8-33AB9AEB3959}"/>
                  </a:ext>
                </a:extLst>
              </p:cNvPr>
              <p:cNvGrpSpPr/>
              <p:nvPr/>
            </p:nvGrpSpPr>
            <p:grpSpPr>
              <a:xfrm>
                <a:off x="3906167" y="4047050"/>
                <a:ext cx="1671281" cy="539042"/>
                <a:chOff x="1320274" y="4580303"/>
                <a:chExt cx="1671281" cy="467246"/>
              </a:xfrm>
              <a:grpFill/>
            </p:grpSpPr>
            <p:sp>
              <p:nvSpPr>
                <p:cNvPr id="206" name="Freeform 860">
                  <a:extLst>
                    <a:ext uri="{FF2B5EF4-FFF2-40B4-BE49-F238E27FC236}">
                      <a16:creationId xmlns:a16="http://schemas.microsoft.com/office/drawing/2014/main" id="{49FED3B6-81E3-4244-BA90-A1458BCE920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7" name="Rectangle 864">
                  <a:extLst>
                    <a:ext uri="{FF2B5EF4-FFF2-40B4-BE49-F238E27FC236}">
                      <a16:creationId xmlns:a16="http://schemas.microsoft.com/office/drawing/2014/main" id="{2C235D7B-FE25-014D-B18A-CFDEDA3E6BA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08" name="Freeform 865">
                  <a:extLst>
                    <a:ext uri="{FF2B5EF4-FFF2-40B4-BE49-F238E27FC236}">
                      <a16:creationId xmlns:a16="http://schemas.microsoft.com/office/drawing/2014/main" id="{5350E4C9-A554-9446-BC3F-9868BF80D26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Freeform 866">
                  <a:extLst>
                    <a:ext uri="{FF2B5EF4-FFF2-40B4-BE49-F238E27FC236}">
                      <a16:creationId xmlns:a16="http://schemas.microsoft.com/office/drawing/2014/main" id="{817399C8-FCC2-FE40-8054-53A4BDE0B66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60" name="Group 159">
                <a:extLst>
                  <a:ext uri="{FF2B5EF4-FFF2-40B4-BE49-F238E27FC236}">
                    <a16:creationId xmlns:a16="http://schemas.microsoft.com/office/drawing/2014/main" id="{1E125CFC-8516-C348-93E9-CF37D0A93783}"/>
                  </a:ext>
                </a:extLst>
              </p:cNvPr>
              <p:cNvGrpSpPr/>
              <p:nvPr/>
            </p:nvGrpSpPr>
            <p:grpSpPr>
              <a:xfrm>
                <a:off x="4596370" y="3324390"/>
                <a:ext cx="552654" cy="1188720"/>
                <a:chOff x="1823226" y="3235632"/>
                <a:chExt cx="552654" cy="1188720"/>
              </a:xfrm>
              <a:grpFill/>
            </p:grpSpPr>
            <p:sp>
              <p:nvSpPr>
                <p:cNvPr id="161" name="Oval 878">
                  <a:extLst>
                    <a:ext uri="{FF2B5EF4-FFF2-40B4-BE49-F238E27FC236}">
                      <a16:creationId xmlns:a16="http://schemas.microsoft.com/office/drawing/2014/main" id="{1F114522-7E81-E04E-A874-FD5B4D0A5EF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62" name="Rectangle 880">
                  <a:extLst>
                    <a:ext uri="{FF2B5EF4-FFF2-40B4-BE49-F238E27FC236}">
                      <a16:creationId xmlns:a16="http://schemas.microsoft.com/office/drawing/2014/main" id="{F2308D5D-1370-E040-B1C9-9A2FC0ECD35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63" name="Oval 878">
                  <a:extLst>
                    <a:ext uri="{FF2B5EF4-FFF2-40B4-BE49-F238E27FC236}">
                      <a16:creationId xmlns:a16="http://schemas.microsoft.com/office/drawing/2014/main" id="{C4D7D4B5-36A5-2048-B29A-E8BDBA4A0456}"/>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96" name="Line 881">
                  <a:extLst>
                    <a:ext uri="{FF2B5EF4-FFF2-40B4-BE49-F238E27FC236}">
                      <a16:creationId xmlns:a16="http://schemas.microsoft.com/office/drawing/2014/main" id="{3B9192A3-2A34-8F46-89B8-BC3D3F34A8E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97" name="Line 882">
                  <a:extLst>
                    <a:ext uri="{FF2B5EF4-FFF2-40B4-BE49-F238E27FC236}">
                      <a16:creationId xmlns:a16="http://schemas.microsoft.com/office/drawing/2014/main" id="{C66A73A0-D85E-8A4C-A0B3-EBE0A95B3D3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98" name="Rectangle 880">
                  <a:extLst>
                    <a:ext uri="{FF2B5EF4-FFF2-40B4-BE49-F238E27FC236}">
                      <a16:creationId xmlns:a16="http://schemas.microsoft.com/office/drawing/2014/main" id="{F9E4EF8D-395E-EF4B-8A72-DDE6A88E8A9F}"/>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99" name="Oval 878">
                  <a:extLst>
                    <a:ext uri="{FF2B5EF4-FFF2-40B4-BE49-F238E27FC236}">
                      <a16:creationId xmlns:a16="http://schemas.microsoft.com/office/drawing/2014/main" id="{587D1316-A646-684D-AB14-B6B8F48DF9C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00" name="Line 882">
                  <a:extLst>
                    <a:ext uri="{FF2B5EF4-FFF2-40B4-BE49-F238E27FC236}">
                      <a16:creationId xmlns:a16="http://schemas.microsoft.com/office/drawing/2014/main" id="{0F87B5A1-76EB-3243-8381-3D093EEDC49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01" name="Line 882">
                  <a:extLst>
                    <a:ext uri="{FF2B5EF4-FFF2-40B4-BE49-F238E27FC236}">
                      <a16:creationId xmlns:a16="http://schemas.microsoft.com/office/drawing/2014/main" id="{6355E5F2-575A-9E4C-926B-CDA953E04ED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02" name="Line 884">
                  <a:extLst>
                    <a:ext uri="{FF2B5EF4-FFF2-40B4-BE49-F238E27FC236}">
                      <a16:creationId xmlns:a16="http://schemas.microsoft.com/office/drawing/2014/main" id="{F2BE0CD6-4C00-6143-A643-CE4071DE337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203" name="Oval 885">
                  <a:extLst>
                    <a:ext uri="{FF2B5EF4-FFF2-40B4-BE49-F238E27FC236}">
                      <a16:creationId xmlns:a16="http://schemas.microsoft.com/office/drawing/2014/main" id="{1277EF5A-F392-A642-B5F8-470EEED13C2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04" name="Line 881">
                  <a:extLst>
                    <a:ext uri="{FF2B5EF4-FFF2-40B4-BE49-F238E27FC236}">
                      <a16:creationId xmlns:a16="http://schemas.microsoft.com/office/drawing/2014/main" id="{26C2C51D-0AD1-C64E-82F6-016BFB72BCC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05" name="Line 882">
                  <a:extLst>
                    <a:ext uri="{FF2B5EF4-FFF2-40B4-BE49-F238E27FC236}">
                      <a16:creationId xmlns:a16="http://schemas.microsoft.com/office/drawing/2014/main" id="{46875B5B-4ECF-934D-8A01-0AE68380E32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43" name="Group 142">
              <a:extLst>
                <a:ext uri="{FF2B5EF4-FFF2-40B4-BE49-F238E27FC236}">
                  <a16:creationId xmlns:a16="http://schemas.microsoft.com/office/drawing/2014/main" id="{A1DE090D-BAC2-D04B-9C56-33EDC5170A30}"/>
                </a:ext>
              </a:extLst>
            </p:cNvPr>
            <p:cNvGrpSpPr/>
            <p:nvPr/>
          </p:nvGrpSpPr>
          <p:grpSpPr>
            <a:xfrm>
              <a:off x="506011" y="5621432"/>
              <a:ext cx="484418" cy="334015"/>
              <a:chOff x="1012668" y="950932"/>
              <a:chExt cx="747559" cy="515455"/>
            </a:xfrm>
          </p:grpSpPr>
          <p:sp>
            <p:nvSpPr>
              <p:cNvPr id="144" name="Line 853">
                <a:extLst>
                  <a:ext uri="{FF2B5EF4-FFF2-40B4-BE49-F238E27FC236}">
                    <a16:creationId xmlns:a16="http://schemas.microsoft.com/office/drawing/2014/main" id="{BEB3A0A2-94CE-F746-BA91-543AC9F0DA9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45" name="Rectangle 876">
                <a:extLst>
                  <a:ext uri="{FF2B5EF4-FFF2-40B4-BE49-F238E27FC236}">
                    <a16:creationId xmlns:a16="http://schemas.microsoft.com/office/drawing/2014/main" id="{A80B5ACD-9618-F046-8A3E-B9116AF875B0}"/>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46" name="Rectangle 873">
                <a:extLst>
                  <a:ext uri="{FF2B5EF4-FFF2-40B4-BE49-F238E27FC236}">
                    <a16:creationId xmlns:a16="http://schemas.microsoft.com/office/drawing/2014/main" id="{1BEFADC6-105B-2548-A9E7-A7951D62D58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47" name="Freeform 875">
                <a:extLst>
                  <a:ext uri="{FF2B5EF4-FFF2-40B4-BE49-F238E27FC236}">
                    <a16:creationId xmlns:a16="http://schemas.microsoft.com/office/drawing/2014/main" id="{671E131D-5901-6F43-AC78-66CDB937113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
        <p:nvSpPr>
          <p:cNvPr id="2" name="Date Placeholder 1">
            <a:extLst>
              <a:ext uri="{FF2B5EF4-FFF2-40B4-BE49-F238E27FC236}">
                <a16:creationId xmlns:a16="http://schemas.microsoft.com/office/drawing/2014/main" id="{4D96FD84-B1EE-DA4B-831B-948CD44B2698}"/>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890156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36866" name="Rectangle 3"/>
              <p:cNvSpPr>
                <a:spLocks noGrp="1" noChangeArrowheads="1"/>
              </p:cNvSpPr>
              <p:nvPr>
                <p:ph idx="1"/>
              </p:nvPr>
            </p:nvSpPr>
            <p:spPr>
              <a:xfrm>
                <a:off x="360000" y="3374919"/>
                <a:ext cx="8425225" cy="2942519"/>
              </a:xfrm>
            </p:spPr>
            <p:txBody>
              <a:bodyPr>
                <a:normAutofit fontScale="85000" lnSpcReduction="10000"/>
              </a:bodyPr>
              <a:lstStyle/>
              <a:p>
                <a:pPr eaLnBrk="1" hangingPunct="1">
                  <a:lnSpc>
                    <a:spcPct val="90000"/>
                  </a:lnSpc>
                </a:pPr>
                <a:r>
                  <a:rPr lang="en-US" dirty="0"/>
                  <a:t>Equivalent expressive power</a:t>
                </a:r>
              </a:p>
              <a:p>
                <a:pPr lvl="1" eaLnBrk="1" hangingPunct="1">
                  <a:lnSpc>
                    <a:spcPct val="90000"/>
                  </a:lnSpc>
                </a:pPr>
                <a:r>
                  <a:rPr lang="en-US" dirty="0"/>
                  <a:t>Each can be converted to the other in linear time and space</a:t>
                </a:r>
              </a:p>
              <a:p>
                <a:pPr lvl="2">
                  <a:buFont typeface="STIXGeneral-Regular" pitchFamily="2" charset="2"/>
                  <a:buChar char="⟶"/>
                </a:pPr>
                <a:r>
                  <a:rPr lang="en-US" dirty="0"/>
                  <a:t> Each logical atom </a:t>
                </a:r>
                <a14:m>
                  <m:oMath xmlns:m="http://schemas.openxmlformats.org/officeDocument/2006/math">
                    <m:r>
                      <a:rPr lang="en-US" i="1" dirty="0">
                        <a:latin typeface="Cambria Math" panose="02040503050406030204" pitchFamily="18" charset="0"/>
                        <a:ea typeface="Calibri"/>
                        <a:cs typeface="Times New Roman"/>
                      </a:rPr>
                      <m:t>𝑝</m:t>
                    </m:r>
                  </m:oMath>
                </a14:m>
                <a:r>
                  <a:rPr lang="en-US" dirty="0"/>
                  <a:t> is translated into a Boolean state variable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oMath>
                </a14:m>
                <a:r>
                  <a:rPr lang="en-US" dirty="0"/>
                  <a:t> with parameter list </a:t>
                </a:r>
                <a14:m>
                  <m:oMath xmlns:m="http://schemas.openxmlformats.org/officeDocument/2006/math">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endParaRPr lang="en-US" dirty="0"/>
              </a:p>
              <a:p>
                <a:pPr lvl="3"/>
                <a:r>
                  <a:rPr lang="en-US" dirty="0"/>
                  <a:t>Positive literals </a:t>
                </a:r>
                <a14:m>
                  <m:oMath xmlns:m="http://schemas.openxmlformats.org/officeDocument/2006/math">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1</m:t>
                    </m:r>
                  </m:oMath>
                </a14:m>
                <a:endParaRPr lang="en-US" dirty="0"/>
              </a:p>
              <a:p>
                <a:pPr lvl="3"/>
                <a:r>
                  <a:rPr lang="en-US" dirty="0"/>
                  <a:t>Negative literals </a:t>
                </a:r>
                <a14:m>
                  <m:oMath xmlns:m="http://schemas.openxmlformats.org/officeDocument/2006/math">
                    <m:r>
                      <a:rPr lang="en-US" i="1" dirty="0" smtClean="0">
                        <a:latin typeface="Cambria Math" panose="02040503050406030204" pitchFamily="18" charset="0"/>
                        <a:ea typeface="Cambria Math" panose="02040503050406030204" pitchFamily="18" charset="0"/>
                        <a:cs typeface="Times New Roman"/>
                      </a:rPr>
                      <m:t>¬</m:t>
                    </m:r>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0</m:t>
                    </m:r>
                  </m:oMath>
                </a14:m>
                <a:endParaRPr lang="en-US" dirty="0"/>
              </a:p>
              <a:p>
                <a:pPr lvl="2">
                  <a:buFont typeface="STIXGeneral-Regular" pitchFamily="2" charset="2"/>
                  <a:buChar char="⟵"/>
                </a:pPr>
                <a:r>
                  <a:rPr lang="en-US" dirty="0"/>
                  <a:t> Each state variable </a:t>
                </a:r>
                <a14:m>
                  <m:oMath xmlns:m="http://schemas.openxmlformats.org/officeDocument/2006/math">
                    <m:r>
                      <a:rPr lang="en-US" i="1" dirty="0" smtClean="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is translated into a set of logical atoms </a:t>
                </a:r>
              </a:p>
              <a:p>
                <a:pPr marL="914400" lvl="2" indent="0">
                  <a:buNone/>
                </a:pPr>
                <a14:m>
                  <m:oMathPara xmlns:m="http://schemas.openxmlformats.org/officeDocument/2006/math">
                    <m:oMathParaPr>
                      <m:jc m:val="centerGroup"/>
                    </m:oMathParaPr>
                    <m:oMath xmlns:m="http://schemas.openxmlformats.org/officeDocument/2006/math">
                      <m:d>
                        <m:dPr>
                          <m:begChr m:val="{"/>
                          <m:endChr m:val="}"/>
                          <m:ctrlPr>
                            <a:rPr lang="de-DE" b="0" i="1" dirty="0" smtClean="0">
                              <a:latin typeface="Cambria Math" panose="02040503050406030204" pitchFamily="18" charset="0"/>
                              <a:ea typeface="Calibri"/>
                              <a:cs typeface="Times New Roman"/>
                            </a:rPr>
                          </m:ctrlPr>
                        </m:dPr>
                        <m:e>
                          <m:sSub>
                            <m:sSubPr>
                              <m:ctrlPr>
                                <a:rPr lang="de-DE" b="0" i="1" dirty="0" smtClean="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𝑝</m:t>
                              </m:r>
                            </m:e>
                            <m:sub>
                              <m:r>
                                <a:rPr lang="de-DE" b="0" i="1" dirty="0" smtClean="0">
                                  <a:latin typeface="Cambria Math" panose="02040503050406030204" pitchFamily="18" charset="0"/>
                                  <a:ea typeface="Calibri"/>
                                  <a:cs typeface="Times New Roman"/>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 </m:t>
                              </m:r>
                              <m:r>
                                <a:rPr lang="de-DE" b="0" i="1" dirty="0" smtClean="0">
                                  <a:latin typeface="Cambria Math" panose="02040503050406030204" pitchFamily="18" charset="0"/>
                                  <a:ea typeface="Calibri"/>
                                  <a:cs typeface="Times New Roman"/>
                                </a:rPr>
                                <m:t>𝑣</m:t>
                              </m:r>
                            </m:e>
                          </m:d>
                          <m:r>
                            <a:rPr lang="de-DE" b="0" i="1" dirty="0" smtClean="0">
                              <a:latin typeface="Cambria Math" panose="02040503050406030204" pitchFamily="18" charset="0"/>
                              <a:ea typeface="Calibri"/>
                              <a:cs typeface="Times New Roman"/>
                            </a:rPr>
                            <m:t> | </m:t>
                          </m:r>
                          <m:r>
                            <a:rPr lang="de-DE" b="0" i="1" dirty="0" smtClean="0">
                              <a:latin typeface="Cambria Math" panose="02040503050406030204" pitchFamily="18" charset="0"/>
                              <a:ea typeface="Calibri"/>
                              <a:cs typeface="Times New Roman"/>
                            </a:rPr>
                            <m:t>𝑣</m:t>
                          </m:r>
                          <m:r>
                            <a:rPr lang="de-DE" b="0" i="1" dirty="0" smtClean="0">
                              <a:latin typeface="Cambria Math" panose="02040503050406030204" pitchFamily="18" charset="0"/>
                              <a:ea typeface="Cambria Math" panose="02040503050406030204" pitchFamily="18" charset="0"/>
                              <a:cs typeface="Times New Roman"/>
                            </a:rPr>
                            <m:t>∈</m:t>
                          </m:r>
                          <m:r>
                            <a:rPr lang="de-DE" b="0" i="1" dirty="0" smtClean="0">
                              <a:latin typeface="Cambria Math" panose="02040503050406030204" pitchFamily="18" charset="0"/>
                              <a:ea typeface="Cambria Math" panose="02040503050406030204" pitchFamily="18" charset="0"/>
                              <a:cs typeface="Times New Roman"/>
                            </a:rPr>
                            <m:t>ℛ</m:t>
                          </m:r>
                          <m:d>
                            <m:dPr>
                              <m:ctrlPr>
                                <a:rPr lang="de-DE" b="0" i="1" dirty="0" smtClean="0">
                                  <a:latin typeface="Cambria Math" panose="02040503050406030204" pitchFamily="18" charset="0"/>
                                  <a:ea typeface="Cambria Math" panose="02040503050406030204" pitchFamily="18" charset="0"/>
                                  <a:cs typeface="Times New Roman"/>
                                </a:rPr>
                              </m:ctrlPr>
                            </m:dPr>
                            <m:e>
                              <m:r>
                                <a:rPr lang="de-DE" b="0" i="1" dirty="0" smtClean="0">
                                  <a:latin typeface="Cambria Math" panose="02040503050406030204" pitchFamily="18" charset="0"/>
                                  <a:ea typeface="Cambria Math" panose="02040503050406030204" pitchFamily="18" charset="0"/>
                                  <a:cs typeface="Times New Roman"/>
                                </a:rPr>
                                <m:t>𝑥</m:t>
                              </m:r>
                            </m:e>
                          </m:d>
                        </m:e>
                      </m:d>
                    </m:oMath>
                  </m:oMathPara>
                </a14:m>
                <a:endParaRPr lang="en-US" dirty="0"/>
              </a:p>
              <a:p>
                <a:pPr lvl="2"/>
                <a:r>
                  <a:rPr lang="en-US" dirty="0"/>
                  <a:t>Planning operator ≙ action template (next slide)</a:t>
                </a:r>
              </a:p>
              <a:p>
                <a:r>
                  <a:rPr lang="en-US" dirty="0"/>
                  <a:t>Worst case complexity: EXPSPACE</a:t>
                </a:r>
              </a:p>
              <a:p>
                <a:pPr lvl="1"/>
                <a:r>
                  <a:rPr lang="en-GB" dirty="0"/>
                  <a:t>Time needed to solve a classical planning problem may be exponential in the size of the problem description </a:t>
                </a:r>
              </a:p>
              <a:p>
                <a:pPr marL="914400" lvl="2" indent="0">
                  <a:buNone/>
                </a:pPr>
                <a:endParaRPr lang="en-US" dirty="0"/>
              </a:p>
              <a:p>
                <a:endParaRPr lang="en-US" dirty="0"/>
              </a:p>
              <a:p>
                <a:endParaRPr lang="en-US" baseline="-25000" dirty="0"/>
              </a:p>
            </p:txBody>
          </p:sp>
        </mc:Choice>
        <mc:Fallback xmlns="">
          <p:sp>
            <p:nvSpPr>
              <p:cNvPr id="36866" name="Rectangle 3"/>
              <p:cNvSpPr>
                <a:spLocks noGrp="1" noRot="1" noChangeAspect="1" noMove="1" noResize="1" noEditPoints="1" noAdjustHandles="1" noChangeArrowheads="1" noChangeShapeType="1" noTextEdit="1"/>
              </p:cNvSpPr>
              <p:nvPr>
                <p:ph idx="1"/>
              </p:nvPr>
            </p:nvSpPr>
            <p:spPr>
              <a:xfrm>
                <a:off x="360000" y="3374919"/>
                <a:ext cx="8425225" cy="2942519"/>
              </a:xfrm>
              <a:blipFill>
                <a:blip r:embed="rId2"/>
                <a:stretch>
                  <a:fillRect l="-1504" t="-474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1A7CE3F4-81F0-9144-9224-33BA0C33325D}"/>
              </a:ext>
            </a:extLst>
          </p:cNvPr>
          <p:cNvSpPr>
            <a:spLocks noGrp="1"/>
          </p:cNvSpPr>
          <p:nvPr>
            <p:ph type="sldNum" sz="quarter" idx="12"/>
          </p:nvPr>
        </p:nvSpPr>
        <p:spPr/>
        <p:txBody>
          <a:bodyPr/>
          <a:lstStyle/>
          <a:p>
            <a:fld id="{67C9959E-8E6B-B04C-9955-EA096F41CA7A}" type="slidenum">
              <a:rPr lang="en-GB" smtClean="0"/>
              <a:t>25</a:t>
            </a:fld>
            <a:endParaRPr lang="en-GB"/>
          </a:p>
        </p:txBody>
      </p:sp>
      <p:grpSp>
        <p:nvGrpSpPr>
          <p:cNvPr id="3" name="Group 2">
            <a:extLst>
              <a:ext uri="{FF2B5EF4-FFF2-40B4-BE49-F238E27FC236}">
                <a16:creationId xmlns:a16="http://schemas.microsoft.com/office/drawing/2014/main" id="{A4A4473A-FAA5-684D-A20B-30408B091986}"/>
              </a:ext>
            </a:extLst>
          </p:cNvPr>
          <p:cNvGrpSpPr/>
          <p:nvPr/>
        </p:nvGrpSpPr>
        <p:grpSpPr>
          <a:xfrm>
            <a:off x="1119928" y="1509991"/>
            <a:ext cx="6731769" cy="1671672"/>
            <a:chOff x="1119928" y="1116584"/>
            <a:chExt cx="6731769" cy="1671672"/>
          </a:xfrm>
        </p:grpSpPr>
        <p:sp>
          <p:nvSpPr>
            <p:cNvPr id="4" name="AutoShape 25"/>
            <p:cNvSpPr>
              <a:spLocks noChangeArrowheads="1"/>
            </p:cNvSpPr>
            <p:nvPr/>
          </p:nvSpPr>
          <p:spPr bwMode="auto">
            <a:xfrm>
              <a:off x="1119928" y="1734778"/>
              <a:ext cx="202319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Classical</a:t>
              </a:r>
            </a:p>
            <a:p>
              <a:pPr algn="ctr"/>
              <a:r>
                <a:rPr lang="en-US" sz="2200" dirty="0">
                  <a:ea typeface="Calibri"/>
                  <a:cs typeface="Calibri"/>
                </a:rPr>
                <a:t>representation</a:t>
              </a:r>
            </a:p>
          </p:txBody>
        </p:sp>
        <p:sp>
          <p:nvSpPr>
            <p:cNvPr id="5" name="AutoShape 26"/>
            <p:cNvSpPr>
              <a:spLocks noChangeArrowheads="1"/>
            </p:cNvSpPr>
            <p:nvPr/>
          </p:nvSpPr>
          <p:spPr bwMode="auto">
            <a:xfrm>
              <a:off x="5828504" y="1734778"/>
              <a:ext cx="202319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State-variable</a:t>
              </a:r>
            </a:p>
            <a:p>
              <a:pPr algn="ctr"/>
              <a:r>
                <a:rPr lang="en-US" sz="2200" dirty="0">
                  <a:ea typeface="Calibri"/>
                  <a:cs typeface="Calibri"/>
                </a:rPr>
                <a:t>representation</a:t>
              </a:r>
            </a:p>
          </p:txBody>
        </p:sp>
        <p:cxnSp>
          <p:nvCxnSpPr>
            <p:cNvPr id="6" name="AutoShape 31"/>
            <p:cNvCxnSpPr>
              <a:cxnSpLocks noChangeShapeType="1"/>
            </p:cNvCxnSpPr>
            <p:nvPr/>
          </p:nvCxnSpPr>
          <p:spPr bwMode="auto">
            <a:xfrm rot="10800000" flipV="1">
              <a:off x="2737163" y="2157469"/>
              <a:ext cx="3188510" cy="5913"/>
            </a:xfrm>
            <a:prstGeom prst="curvedConnector3">
              <a:avLst>
                <a:gd name="adj1" fmla="val 50000"/>
              </a:avLst>
            </a:prstGeom>
            <a:noFill/>
            <a:ln w="19050">
              <a:solidFill>
                <a:schemeClr val="accent1"/>
              </a:solidFill>
              <a:round/>
              <a:headEnd/>
              <a:tailEnd type="triangle" w="lg" len="lg"/>
            </a:ln>
            <a:extLst>
              <a:ext uri="{909E8E84-426E-40dd-AFC4-6F175D3DCCD1}">
                <a14:hiddenFill xmlns:a14="http://schemas.microsoft.com/office/drawing/2010/main" xmlns="">
                  <a:noFill/>
                </a14:hiddenFill>
              </a:ext>
            </a:extLst>
          </p:spPr>
        </p:cxnSp>
        <p:cxnSp>
          <p:nvCxnSpPr>
            <p:cNvPr id="7" name="AutoShape 32"/>
            <p:cNvCxnSpPr>
              <a:cxnSpLocks noChangeShapeType="1"/>
              <a:stCxn id="4" idx="0"/>
              <a:endCxn id="5" idx="0"/>
            </p:cNvCxnSpPr>
            <p:nvPr/>
          </p:nvCxnSpPr>
          <p:spPr bwMode="auto">
            <a:xfrm rot="5400000" flipH="1" flipV="1">
              <a:off x="4485813" y="-619510"/>
              <a:ext cx="12700" cy="4708576"/>
            </a:xfrm>
            <a:prstGeom prst="curvedConnector3">
              <a:avLst>
                <a:gd name="adj1" fmla="val 1800000"/>
              </a:avLst>
            </a:prstGeom>
            <a:noFill/>
            <a:ln w="19050">
              <a:solidFill>
                <a:schemeClr val="accent1"/>
              </a:solidFill>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8" name="Text Box 33"/>
                <p:cNvSpPr txBox="1">
                  <a:spLocks noChangeArrowheads="1"/>
                </p:cNvSpPr>
                <p:nvPr/>
              </p:nvSpPr>
              <p:spPr bwMode="auto">
                <a:xfrm>
                  <a:off x="2160779" y="1116584"/>
                  <a:ext cx="4461221" cy="423770"/>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 xmlns:m="http://schemas.openxmlformats.org/officeDocument/2006/math">
                      <m:r>
                        <a:rPr lang="en-US" sz="2000" i="1" dirty="0" smtClean="0">
                          <a:latin typeface="Cambria Math" panose="02040503050406030204" pitchFamily="18" charset="0"/>
                          <a:ea typeface="Calibri"/>
                          <a:cs typeface="Times New Roman"/>
                        </a:rPr>
                        <m:t>𝑝</m:t>
                      </m:r>
                      <m:d>
                        <m:dPr>
                          <m:ctrlPr>
                            <a:rPr lang="en-US" sz="2000" i="1" dirty="0" smtClean="0">
                              <a:latin typeface="Cambria Math" panose="02040503050406030204" pitchFamily="18" charset="0"/>
                              <a:ea typeface="Calibri"/>
                              <a:cs typeface="Times New Roman"/>
                            </a:rPr>
                          </m:ctrlPr>
                        </m:dPr>
                        <m:e>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𝑘</m:t>
                              </m:r>
                            </m:sub>
                          </m:sSub>
                        </m:e>
                      </m:d>
                    </m:oMath>
                  </a14:m>
                  <a:r>
                    <a:rPr lang="en-US" sz="2000" dirty="0">
                      <a:latin typeface="+mn-lt"/>
                      <a:ea typeface="Calibri"/>
                      <a:cs typeface="Times New Roman"/>
                    </a:rPr>
                    <a:t>  becomes  </a:t>
                  </a:r>
                  <a14:m>
                    <m:oMath xmlns:m="http://schemas.openxmlformats.org/officeDocument/2006/math">
                      <m:sSub>
                        <m:sSubPr>
                          <m:ctrlPr>
                            <a:rPr lang="de-DE" sz="2000" b="0" i="1" dirty="0" smtClean="0">
                              <a:latin typeface="Cambria Math" panose="02040503050406030204" pitchFamily="18" charset="0"/>
                              <a:ea typeface="Calibri"/>
                              <a:cs typeface="Times New Roman"/>
                            </a:rPr>
                          </m:ctrlPr>
                        </m:sSubPr>
                        <m:e>
                          <m:r>
                            <a:rPr lang="en-US" sz="2000" i="1" dirty="0" smtClean="0">
                              <a:latin typeface="Cambria Math" panose="02040503050406030204" pitchFamily="18" charset="0"/>
                              <a:ea typeface="Calibri"/>
                              <a:cs typeface="Times New Roman"/>
                            </a:rPr>
                            <m:t>𝑥</m:t>
                          </m:r>
                        </m:e>
                        <m:sub>
                          <m:r>
                            <a:rPr lang="de-DE" sz="2000" b="0" i="1" dirty="0" smtClean="0">
                              <a:latin typeface="Cambria Math" panose="02040503050406030204" pitchFamily="18" charset="0"/>
                              <a:ea typeface="Calibri"/>
                              <a:cs typeface="Times New Roman"/>
                            </a:rPr>
                            <m:t>𝑝</m:t>
                          </m:r>
                        </m:sub>
                      </m:sSub>
                      <m:d>
                        <m:dPr>
                          <m:ctrlPr>
                            <a:rPr lang="en-US" sz="2000" b="0" i="1" dirty="0" smtClean="0">
                              <a:latin typeface="Cambria Math" panose="02040503050406030204" pitchFamily="18" charset="0"/>
                              <a:ea typeface="Calibri"/>
                              <a:cs typeface="Times New Roman"/>
                            </a:rPr>
                          </m:ctrlPr>
                        </m:dPr>
                        <m:e>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𝑘</m:t>
                              </m:r>
                            </m:sub>
                          </m:sSub>
                        </m:e>
                      </m:d>
                      <m:r>
                        <a:rPr lang="en-US" sz="2000" i="1" dirty="0">
                          <a:latin typeface="Cambria Math" panose="02040503050406030204" pitchFamily="18" charset="0"/>
                          <a:ea typeface="Calibri"/>
                          <a:cs typeface="Times New Roman"/>
                        </a:rPr>
                        <m:t>=1</m:t>
                      </m:r>
                    </m:oMath>
                  </a14:m>
                  <a:endParaRPr lang="en-US" sz="2000" dirty="0">
                    <a:latin typeface="+mn-lt"/>
                    <a:ea typeface="Calibri"/>
                    <a:cs typeface="Times New Roman"/>
                  </a:endParaRPr>
                </a:p>
              </p:txBody>
            </p:sp>
          </mc:Choice>
          <mc:Fallback xmlns="">
            <p:sp>
              <p:nvSpPr>
                <p:cNvPr id="8" name="Text Box 33"/>
                <p:cNvSpPr txBox="1">
                  <a:spLocks noRot="1" noChangeAspect="1" noMove="1" noResize="1" noEditPoints="1" noAdjustHandles="1" noChangeArrowheads="1" noChangeShapeType="1" noTextEdit="1"/>
                </p:cNvSpPr>
                <p:nvPr/>
              </p:nvSpPr>
              <p:spPr bwMode="auto">
                <a:xfrm>
                  <a:off x="2160779" y="1116584"/>
                  <a:ext cx="4461221" cy="423770"/>
                </a:xfrm>
                <a:prstGeom prst="rect">
                  <a:avLst/>
                </a:prstGeom>
                <a:blipFill>
                  <a:blip r:embed="rId3"/>
                  <a:stretch>
                    <a:fillRect t="-5882" b="-17647"/>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 Box 35"/>
                <p:cNvSpPr txBox="1">
                  <a:spLocks noChangeArrowheads="1"/>
                </p:cNvSpPr>
                <p:nvPr/>
              </p:nvSpPr>
              <p:spPr bwMode="auto">
                <a:xfrm>
                  <a:off x="3305477" y="1772593"/>
                  <a:ext cx="2253053" cy="1015663"/>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libri"/>
                            <a:cs typeface="Times New Roman"/>
                          </a:rPr>
                          <m:t>𝑥</m:t>
                        </m:r>
                        <m:d>
                          <m:dPr>
                            <m:ctrlPr>
                              <a:rPr lang="en-US" sz="2000" i="1" dirty="0" smtClean="0">
                                <a:latin typeface="Cambria Math" panose="02040503050406030204" pitchFamily="18" charset="0"/>
                                <a:ea typeface="Calibri"/>
                                <a:cs typeface="Times New Roman"/>
                              </a:rPr>
                            </m:ctrlPr>
                          </m:dPr>
                          <m:e>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𝑛</m:t>
                                </m:r>
                              </m:sub>
                            </m:sSub>
                          </m:e>
                        </m:d>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0</m:t>
                            </m:r>
                          </m:sub>
                        </m:sSub>
                        <m:r>
                          <a:rPr lang="en-US" sz="2000" i="1" dirty="0">
                            <a:latin typeface="Cambria Math" panose="02040503050406030204" pitchFamily="18" charset="0"/>
                            <a:ea typeface="Calibri"/>
                            <a:cs typeface="Times New Roman"/>
                          </a:rPr>
                          <m:t> </m:t>
                        </m:r>
                      </m:oMath>
                    </m:oMathPara>
                  </a14:m>
                  <a:br>
                    <a:rPr lang="en-US" sz="2000" dirty="0">
                      <a:latin typeface="+mn-lt"/>
                      <a:ea typeface="Calibri"/>
                      <a:cs typeface="Times New Roman"/>
                    </a:rPr>
                  </a:br>
                  <a:r>
                    <a:rPr lang="en-US" sz="2000" dirty="0">
                      <a:latin typeface="+mn-lt"/>
                      <a:ea typeface="Calibri"/>
                      <a:cs typeface="Times New Roman"/>
                    </a:rPr>
                    <a:t>becomes </a:t>
                  </a:r>
                  <a:br>
                    <a:rPr lang="en-US" sz="2000" dirty="0">
                      <a:latin typeface="+mn-lt"/>
                      <a:ea typeface="Calibri"/>
                      <a:cs typeface="Times New Roman"/>
                    </a:rPr>
                  </a:b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ea typeface="Calibri"/>
                                <a:cs typeface="Times New Roman"/>
                              </a:rPr>
                            </m:ctrlPr>
                          </m:sSubPr>
                          <m:e>
                            <m:r>
                              <a:rPr lang="en-US" sz="2000" i="1" dirty="0" smtClean="0">
                                <a:latin typeface="Cambria Math" panose="02040503050406030204" pitchFamily="18" charset="0"/>
                                <a:ea typeface="Calibri"/>
                                <a:cs typeface="Times New Roman"/>
                              </a:rPr>
                              <m:t>𝑝</m:t>
                            </m:r>
                          </m:e>
                          <m:sub>
                            <m:r>
                              <a:rPr lang="de-DE" sz="2000" b="0" i="1" dirty="0" smtClean="0">
                                <a:latin typeface="Cambria Math" panose="02040503050406030204" pitchFamily="18" charset="0"/>
                                <a:ea typeface="Calibri"/>
                                <a:cs typeface="Times New Roman"/>
                              </a:rPr>
                              <m:t>𝑥</m:t>
                            </m:r>
                          </m:sub>
                        </m:sSub>
                        <m:d>
                          <m:dPr>
                            <m:ctrlPr>
                              <a:rPr lang="en-US" sz="2000" b="0" i="1" dirty="0">
                                <a:latin typeface="Cambria Math" panose="02040503050406030204" pitchFamily="18" charset="0"/>
                                <a:ea typeface="Calibri"/>
                                <a:cs typeface="Times New Roman"/>
                              </a:rPr>
                            </m:ctrlPr>
                          </m:dPr>
                          <m:e>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𝑛</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0</m:t>
                                </m:r>
                              </m:sub>
                            </m:sSub>
                          </m:e>
                        </m:d>
                      </m:oMath>
                    </m:oMathPara>
                  </a14:m>
                  <a:endParaRPr lang="en-US" sz="2000" dirty="0">
                    <a:latin typeface="+mn-lt"/>
                    <a:ea typeface="Calibri"/>
                    <a:cs typeface="Times New Roman"/>
                  </a:endParaRPr>
                </a:p>
              </p:txBody>
            </p:sp>
          </mc:Choice>
          <mc:Fallback xmlns="">
            <p:sp>
              <p:nvSpPr>
                <p:cNvPr id="9" name="Text Box 35"/>
                <p:cNvSpPr txBox="1">
                  <a:spLocks noRot="1" noChangeAspect="1" noMove="1" noResize="1" noEditPoints="1" noAdjustHandles="1" noChangeArrowheads="1" noChangeShapeType="1" noTextEdit="1"/>
                </p:cNvSpPr>
                <p:nvPr/>
              </p:nvSpPr>
              <p:spPr bwMode="auto">
                <a:xfrm>
                  <a:off x="3305477" y="1772593"/>
                  <a:ext cx="2253053" cy="1015663"/>
                </a:xfrm>
                <a:prstGeom prst="rect">
                  <a:avLst/>
                </a:prstGeom>
                <a:blipFill>
                  <a:blip r:embed="rId4"/>
                  <a:stretch>
                    <a:fillRect b="-1235"/>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grpSp>
      <p:sp>
        <p:nvSpPr>
          <p:cNvPr id="10" name="Date Placeholder 9">
            <a:extLst>
              <a:ext uri="{FF2B5EF4-FFF2-40B4-BE49-F238E27FC236}">
                <a16:creationId xmlns:a16="http://schemas.microsoft.com/office/drawing/2014/main" id="{F519D9F4-F7D7-CC41-8C9A-481F75C2C7A3}"/>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824602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Classical Planning Operators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77500" lnSpcReduction="20000"/>
              </a:bodyPr>
              <a:lstStyle/>
              <a:p>
                <a:r>
                  <a:rPr lang="it-IT" dirty="0"/>
                  <a:t>Operator </a:t>
                </a:r>
                <a14:m>
                  <m:oMath xmlns:m="http://schemas.openxmlformats.org/officeDocument/2006/math">
                    <m:r>
                      <a:rPr lang="it-IT" i="1" dirty="0" smtClean="0">
                        <a:latin typeface="Cambria Math" panose="02040503050406030204" pitchFamily="18" charset="0"/>
                      </a:rPr>
                      <m:t>𝑜</m:t>
                    </m:r>
                    <m:r>
                      <a:rPr lang="it-IT" i="1" dirty="0" smtClean="0">
                        <a:latin typeface="Cambria Math" panose="02040503050406030204" pitchFamily="18" charset="0"/>
                      </a:rPr>
                      <m:t> = (</m:t>
                    </m:r>
                    <m:r>
                      <a:rPr lang="it-IT" i="1" dirty="0">
                        <a:latin typeface="Cambria Math" panose="02040503050406030204" pitchFamily="18" charset="0"/>
                      </a:rPr>
                      <m:t>h𝑒𝑎𝑑</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 </m:t>
                    </m:r>
                    <m:r>
                      <a:rPr lang="it-IT" i="1" dirty="0" err="1">
                        <a:latin typeface="Cambria Math" panose="02040503050406030204" pitchFamily="18" charset="0"/>
                      </a:rPr>
                      <m:t>𝑝𝑟𝑒</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 </m:t>
                    </m:r>
                    <m:r>
                      <a:rPr lang="it-IT" i="1" dirty="0" err="1">
                        <a:latin typeface="Cambria Math" panose="02040503050406030204" pitchFamily="18" charset="0"/>
                      </a:rPr>
                      <m:t>𝑒𝑓𝑓</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m:t>
                    </m:r>
                  </m:oMath>
                </a14:m>
                <a:endParaRPr lang="it-IT" dirty="0"/>
              </a:p>
              <a:p>
                <a:pPr lvl="1"/>
                <a14:m>
                  <m:oMath xmlns:m="http://schemas.openxmlformats.org/officeDocument/2006/math">
                    <m:r>
                      <a:rPr lang="it-IT" i="1" dirty="0" smtClean="0">
                        <a:latin typeface="Cambria Math" panose="02040503050406030204" pitchFamily="18" charset="0"/>
                      </a:rPr>
                      <m:t>𝑝𝑟𝑒</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 </m:t>
                    </m:r>
                    <m:r>
                      <a:rPr lang="it-IT" i="1" dirty="0" err="1">
                        <a:latin typeface="Cambria Math" panose="02040503050406030204" pitchFamily="18" charset="0"/>
                      </a:rPr>
                      <m:t>𝑒𝑓𝑓</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m:t>
                    </m:r>
                  </m:oMath>
                </a14:m>
                <a:r>
                  <a:rPr lang="it-IT" dirty="0"/>
                  <a:t> are sets of </a:t>
                </a:r>
                <a:r>
                  <a:rPr lang="it-IT" dirty="0" err="1"/>
                  <a:t>literals</a:t>
                </a:r>
                <a:endParaRPr lang="en-US" dirty="0"/>
              </a:p>
              <a:p>
                <a:r>
                  <a:rPr lang="en-US" dirty="0"/>
                  <a:t>Action: a ground instance</a:t>
                </a:r>
              </a:p>
              <a:p>
                <a:r>
                  <a:rPr lang="en-US" dirty="0"/>
                  <a:t>Translation from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t> to </a:t>
                </a:r>
                <a14:m>
                  <m:oMath xmlns:m="http://schemas.openxmlformats.org/officeDocument/2006/math">
                    <m:r>
                      <a:rPr lang="en-US" i="1" dirty="0" smtClean="0">
                        <a:latin typeface="Cambria Math" panose="02040503050406030204" pitchFamily="18" charset="0"/>
                      </a:rPr>
                      <m:t>𝑜</m:t>
                    </m:r>
                  </m:oMath>
                </a14:m>
                <a:endParaRPr lang="en-US" dirty="0"/>
              </a:p>
              <a:p>
                <a:pPr lvl="1"/>
                <a:r>
                  <a:rPr lang="en-US" dirty="0"/>
                  <a:t>Precondition </a:t>
                </a:r>
                <a14:m>
                  <m:oMath xmlns:m="http://schemas.openxmlformats.org/officeDocument/2006/math">
                    <m:r>
                      <a:rPr lang="en-US" i="1" dirty="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de-DE" i="1" dirty="0">
                        <a:latin typeface="Cambria Math" panose="02040503050406030204" pitchFamily="18" charset="0"/>
                        <a:ea typeface="Calibri"/>
                        <a:cs typeface="Times New Roman"/>
                      </a:rPr>
                      <m:t>=</m:t>
                    </m:r>
                    <m:r>
                      <a:rPr lang="de-DE" i="1" dirty="0">
                        <a:latin typeface="Cambria Math" panose="02040503050406030204" pitchFamily="18" charset="0"/>
                        <a:ea typeface="Calibri"/>
                        <a:cs typeface="Times New Roman"/>
                      </a:rPr>
                      <m:t>𝑣</m:t>
                    </m:r>
                  </m:oMath>
                </a14:m>
                <a:r>
                  <a:rPr lang="en-US" dirty="0"/>
                  <a:t> </a:t>
                </a:r>
              </a:p>
              <a:p>
                <a:pPr lvl="2"/>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𝑝</m:t>
                        </m:r>
                      </m:e>
                      <m:sub>
                        <m:r>
                          <a:rPr lang="de-DE" b="0" i="1" dirty="0" smtClean="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𝑣</m:t>
                        </m:r>
                      </m:e>
                    </m:d>
                  </m:oMath>
                </a14:m>
                <a:r>
                  <a:rPr lang="en-US" dirty="0"/>
                  <a:t> </a:t>
                </a:r>
              </a:p>
              <a:p>
                <a:pPr lvl="1"/>
                <a:r>
                  <a:rPr lang="en-US" dirty="0"/>
                  <a:t>Precondition </a:t>
                </a:r>
                <a14:m>
                  <m:oMath xmlns:m="http://schemas.openxmlformats.org/officeDocument/2006/math">
                    <m:r>
                      <a:rPr lang="en-US" i="1" dirty="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de-DE" i="1" dirty="0" smtClean="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libri"/>
                        <a:cs typeface="Times New Roman"/>
                      </a:rPr>
                      <m:t>𝑣</m:t>
                    </m:r>
                  </m:oMath>
                </a14:m>
                <a:endParaRPr lang="en-US" dirty="0"/>
              </a:p>
              <a:p>
                <a:pPr lvl="2"/>
                <a14:m>
                  <m:oMath xmlns:m="http://schemas.openxmlformats.org/officeDocument/2006/math">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i="1" dirty="0">
                            <a:latin typeface="Cambria Math" panose="02040503050406030204" pitchFamily="18" charset="0"/>
                            <a:ea typeface="Calibri"/>
                            <a:cs typeface="Times New Roman"/>
                          </a:rPr>
                          <m:t>,</m:t>
                        </m:r>
                        <m:r>
                          <a:rPr lang="de-DE" i="1" dirty="0">
                            <a:latin typeface="Cambria Math" panose="02040503050406030204" pitchFamily="18" charset="0"/>
                            <a:ea typeface="Calibri"/>
                            <a:cs typeface="Times New Roman"/>
                          </a:rPr>
                          <m:t>𝑣</m:t>
                        </m:r>
                      </m:e>
                    </m:d>
                  </m:oMath>
                </a14:m>
                <a:endParaRPr lang="en-US" dirty="0"/>
              </a:p>
              <a:p>
                <a:pPr lvl="1"/>
                <a:r>
                  <a:rPr lang="en-US" dirty="0"/>
                  <a:t>Effect </a:t>
                </a:r>
                <a14:m>
                  <m:oMath xmlns:m="http://schemas.openxmlformats.org/officeDocument/2006/math">
                    <m:r>
                      <a:rPr lang="en-US" i="1" dirty="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de-DE" i="1" dirty="0">
                        <a:latin typeface="Cambria Math" panose="02040503050406030204" pitchFamily="18" charset="0"/>
                        <a:ea typeface="Cambria Math" panose="02040503050406030204" pitchFamily="18" charset="0"/>
                        <a:cs typeface="Times New Roman"/>
                      </a:rPr>
                      <m:t>←</m:t>
                    </m:r>
                    <m:sSup>
                      <m:sSupPr>
                        <m:ctrlPr>
                          <a:rPr lang="de-DE" i="1" dirty="0">
                            <a:latin typeface="Cambria Math" panose="02040503050406030204" pitchFamily="18" charset="0"/>
                            <a:ea typeface="Calibri"/>
                            <a:cs typeface="Times New Roman"/>
                          </a:rPr>
                        </m:ctrlPr>
                      </m:sSupPr>
                      <m:e>
                        <m:r>
                          <a:rPr lang="de-DE" i="1" dirty="0">
                            <a:latin typeface="Cambria Math" panose="02040503050406030204" pitchFamily="18" charset="0"/>
                            <a:ea typeface="Calibri"/>
                            <a:cs typeface="Times New Roman"/>
                          </a:rPr>
                          <m:t>𝑣</m:t>
                        </m:r>
                      </m:e>
                      <m:sup>
                        <m:r>
                          <a:rPr lang="de-DE" i="1" dirty="0">
                            <a:latin typeface="Cambria Math" panose="02040503050406030204" pitchFamily="18" charset="0"/>
                            <a:ea typeface="Calibri"/>
                            <a:cs typeface="Times New Roman"/>
                          </a:rPr>
                          <m:t>′</m:t>
                        </m:r>
                      </m:sup>
                    </m:sSup>
                  </m:oMath>
                </a14:m>
                <a:r>
                  <a:rPr lang="en-US" dirty="0"/>
                  <a:t> </a:t>
                </a:r>
              </a:p>
              <a:p>
                <a:pPr lvl="2"/>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𝑝</m:t>
                        </m:r>
                      </m:e>
                      <m:sub>
                        <m:r>
                          <a:rPr lang="en-US" i="1" dirty="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m:t>
                        </m:r>
                        <m:sSup>
                          <m:sSupPr>
                            <m:ctrlPr>
                              <a:rPr lang="de-DE" b="0" i="1" dirty="0" smtClean="0">
                                <a:latin typeface="Cambria Math" panose="02040503050406030204" pitchFamily="18" charset="0"/>
                                <a:ea typeface="Calibri"/>
                                <a:cs typeface="Times New Roman"/>
                              </a:rPr>
                            </m:ctrlPr>
                          </m:sSupPr>
                          <m:e>
                            <m:r>
                              <a:rPr lang="de-DE" b="0" i="1" dirty="0" smtClean="0">
                                <a:latin typeface="Cambria Math" panose="02040503050406030204" pitchFamily="18" charset="0"/>
                                <a:ea typeface="Calibri"/>
                                <a:cs typeface="Times New Roman"/>
                              </a:rPr>
                              <m:t>𝑣</m:t>
                            </m:r>
                          </m:e>
                          <m:sup>
                            <m:r>
                              <a:rPr lang="de-DE" b="0" i="1" dirty="0" smtClean="0">
                                <a:latin typeface="Cambria Math" panose="02040503050406030204" pitchFamily="18" charset="0"/>
                                <a:ea typeface="Calibri"/>
                                <a:cs typeface="Times New Roman"/>
                              </a:rPr>
                              <m:t>′</m:t>
                            </m:r>
                          </m:sup>
                        </m:sSup>
                      </m:e>
                    </m:d>
                  </m:oMath>
                </a14:m>
                <a:endParaRPr lang="en-US" dirty="0"/>
              </a:p>
              <a:p>
                <a:pPr lvl="2"/>
                <a:r>
                  <a:rPr lang="en-US" dirty="0">
                    <a:solidFill>
                      <a:schemeClr val="accent1"/>
                    </a:solidFill>
                  </a:rPr>
                  <a:t>If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𝑝</m:t>
                        </m:r>
                      </m:e>
                      <m:sub>
                        <m:r>
                          <a:rPr lang="de-DE" i="1" dirty="0">
                            <a:solidFill>
                              <a:schemeClr val="accent1"/>
                            </a:solidFill>
                            <a:latin typeface="Cambria Math" panose="02040503050406030204" pitchFamily="18" charset="0"/>
                          </a:rPr>
                          <m:t>𝑥</m:t>
                        </m:r>
                      </m:sub>
                    </m:sSub>
                    <m:d>
                      <m:dPr>
                        <m:ctrlPr>
                          <a:rPr lang="en-US" i="1" dirty="0">
                            <a:solidFill>
                              <a:schemeClr val="accent1"/>
                            </a:solidFill>
                            <a:latin typeface="Cambria Math" panose="02040503050406030204" pitchFamily="18" charset="0"/>
                            <a:ea typeface="Calibri"/>
                            <a:cs typeface="Times New Roman"/>
                          </a:rPr>
                        </m:ctrlPr>
                      </m:dPr>
                      <m:e>
                        <m:sSub>
                          <m:sSubPr>
                            <m:ctrlPr>
                              <a:rPr lang="de-DE" i="1" dirty="0">
                                <a:solidFill>
                                  <a:schemeClr val="accent1"/>
                                </a:solidFill>
                                <a:latin typeface="Cambria Math" panose="02040503050406030204" pitchFamily="18" charset="0"/>
                                <a:ea typeface="Calibri"/>
                                <a:cs typeface="Times New Roman"/>
                              </a:rPr>
                            </m:ctrlPr>
                          </m:sSubPr>
                          <m:e>
                            <m:r>
                              <a:rPr lang="de-DE" i="1" dirty="0">
                                <a:solidFill>
                                  <a:schemeClr val="accent1"/>
                                </a:solidFill>
                                <a:latin typeface="Cambria Math" panose="02040503050406030204" pitchFamily="18" charset="0"/>
                                <a:ea typeface="Calibri"/>
                                <a:cs typeface="Times New Roman"/>
                              </a:rPr>
                              <m:t>𝑡</m:t>
                            </m:r>
                          </m:e>
                          <m:sub>
                            <m:r>
                              <a:rPr lang="de-DE" i="1" dirty="0">
                                <a:solidFill>
                                  <a:schemeClr val="accent1"/>
                                </a:solidFill>
                                <a:latin typeface="Cambria Math" panose="02040503050406030204" pitchFamily="18" charset="0"/>
                                <a:ea typeface="Calibri"/>
                                <a:cs typeface="Times New Roman"/>
                              </a:rPr>
                              <m:t>1</m:t>
                            </m:r>
                          </m:sub>
                        </m:sSub>
                        <m:r>
                          <a:rPr lang="en-US" i="1" dirty="0">
                            <a:solidFill>
                              <a:schemeClr val="accent1"/>
                            </a:solidFill>
                            <a:latin typeface="Cambria Math" panose="02040503050406030204" pitchFamily="18" charset="0"/>
                            <a:ea typeface="Calibri"/>
                            <a:cs typeface="Times New Roman"/>
                          </a:rPr>
                          <m:t>,…,</m:t>
                        </m:r>
                        <m:sSub>
                          <m:sSubPr>
                            <m:ctrlPr>
                              <a:rPr lang="de-DE" i="1" dirty="0">
                                <a:solidFill>
                                  <a:schemeClr val="accent1"/>
                                </a:solidFill>
                                <a:latin typeface="Cambria Math" panose="02040503050406030204" pitchFamily="18" charset="0"/>
                                <a:ea typeface="Calibri"/>
                                <a:cs typeface="Times New Roman"/>
                              </a:rPr>
                            </m:ctrlPr>
                          </m:sSubPr>
                          <m:e>
                            <m:r>
                              <a:rPr lang="de-DE" i="1" dirty="0">
                                <a:solidFill>
                                  <a:schemeClr val="accent1"/>
                                </a:solidFill>
                                <a:latin typeface="Cambria Math" panose="02040503050406030204" pitchFamily="18" charset="0"/>
                                <a:ea typeface="Calibri"/>
                                <a:cs typeface="Times New Roman"/>
                              </a:rPr>
                              <m:t>𝑡</m:t>
                            </m:r>
                          </m:e>
                          <m:sub>
                            <m:r>
                              <a:rPr lang="de-DE" i="1" dirty="0">
                                <a:solidFill>
                                  <a:schemeClr val="accent1"/>
                                </a:solidFill>
                                <a:latin typeface="Cambria Math" panose="02040503050406030204" pitchFamily="18" charset="0"/>
                                <a:ea typeface="Calibri"/>
                                <a:cs typeface="Times New Roman"/>
                              </a:rPr>
                              <m:t>𝑘</m:t>
                            </m:r>
                          </m:sub>
                        </m:sSub>
                        <m:r>
                          <a:rPr lang="de-DE" i="1" dirty="0">
                            <a:solidFill>
                              <a:schemeClr val="accent1"/>
                            </a:solidFill>
                            <a:latin typeface="Cambria Math" panose="02040503050406030204" pitchFamily="18" charset="0"/>
                            <a:ea typeface="Calibri"/>
                            <a:cs typeface="Times New Roman"/>
                          </a:rPr>
                          <m:t>,</m:t>
                        </m:r>
                        <m:r>
                          <a:rPr lang="de-DE" i="1" dirty="0">
                            <a:solidFill>
                              <a:schemeClr val="accent1"/>
                            </a:solidFill>
                            <a:latin typeface="Cambria Math" panose="02040503050406030204" pitchFamily="18" charset="0"/>
                            <a:ea typeface="Calibri"/>
                            <a:cs typeface="Times New Roman"/>
                          </a:rPr>
                          <m:t>𝑣</m:t>
                        </m:r>
                      </m:e>
                    </m:d>
                    <m:r>
                      <a:rPr lang="de-DE" b="0" i="1" dirty="0" smtClean="0">
                        <a:solidFill>
                          <a:schemeClr val="accent1"/>
                        </a:solidFill>
                        <a:latin typeface="Cambria Math" panose="02040503050406030204" pitchFamily="18" charset="0"/>
                        <a:ea typeface="Cambria Math" panose="02040503050406030204" pitchFamily="18" charset="0"/>
                        <a:cs typeface="Times New Roman"/>
                      </a:rPr>
                      <m:t>∈</m:t>
                    </m:r>
                    <m:r>
                      <a:rPr lang="en-US" i="1" dirty="0" smtClean="0">
                        <a:solidFill>
                          <a:schemeClr val="accent1"/>
                        </a:solidFill>
                        <a:latin typeface="Cambria Math" panose="02040503050406030204" pitchFamily="18" charset="0"/>
                      </a:rPr>
                      <m:t>𝑝𝑟𝑒</m:t>
                    </m:r>
                    <m:r>
                      <a:rPr lang="en-US" i="1" dirty="0" smtClean="0">
                        <a:solidFill>
                          <a:schemeClr val="accent1"/>
                        </a:solidFill>
                        <a:latin typeface="Cambria Math" panose="02040503050406030204" pitchFamily="18" charset="0"/>
                      </a:rPr>
                      <m:t>(</m:t>
                    </m:r>
                    <m:r>
                      <a:rPr lang="en-US" i="1" dirty="0" smtClean="0">
                        <a:solidFill>
                          <a:schemeClr val="accent1"/>
                        </a:solidFill>
                        <a:latin typeface="Cambria Math" panose="02040503050406030204" pitchFamily="18" charset="0"/>
                      </a:rPr>
                      <m:t>𝑜</m:t>
                    </m:r>
                    <m:r>
                      <a:rPr lang="en-US" i="1" dirty="0" smtClean="0">
                        <a:solidFill>
                          <a:schemeClr val="accent1"/>
                        </a:solidFill>
                        <a:latin typeface="Cambria Math" panose="02040503050406030204" pitchFamily="18" charset="0"/>
                      </a:rPr>
                      <m:t>)</m:t>
                    </m:r>
                  </m:oMath>
                </a14:m>
                <a:r>
                  <a:rPr lang="en-US" dirty="0">
                    <a:solidFill>
                      <a:schemeClr val="accent1"/>
                    </a:solidFill>
                  </a:rPr>
                  <a:t> for some </a:t>
                </a:r>
                <a14:m>
                  <m:oMath xmlns:m="http://schemas.openxmlformats.org/officeDocument/2006/math">
                    <m:r>
                      <a:rPr lang="de-DE" i="1" dirty="0">
                        <a:solidFill>
                          <a:schemeClr val="accent1"/>
                        </a:solidFill>
                        <a:latin typeface="Cambria Math" panose="02040503050406030204" pitchFamily="18" charset="0"/>
                        <a:ea typeface="Calibri"/>
                        <a:cs typeface="Times New Roman"/>
                      </a:rPr>
                      <m:t>𝑣</m:t>
                    </m:r>
                  </m:oMath>
                </a14:m>
                <a:r>
                  <a:rPr lang="en-US" dirty="0">
                    <a:solidFill>
                      <a:schemeClr val="accent1"/>
                    </a:solidFill>
                  </a:rPr>
                  <a:t>:</a:t>
                </a:r>
              </a:p>
              <a:p>
                <a:pPr lvl="3"/>
                <a:r>
                  <a:rPr lang="de-DE" dirty="0">
                    <a:solidFill>
                      <a:schemeClr val="accent1"/>
                    </a:solidFill>
                    <a:ea typeface="Cambria Math" panose="02040503050406030204" pitchFamily="18" charset="0"/>
                  </a:rPr>
                  <a:t>Add </a:t>
                </a:r>
                <a:r>
                  <a:rPr lang="de-DE" dirty="0" err="1">
                    <a:solidFill>
                      <a:schemeClr val="accent1"/>
                    </a:solidFill>
                    <a:ea typeface="Cambria Math" panose="02040503050406030204" pitchFamily="18" charset="0"/>
                  </a:rPr>
                  <a:t>new</a:t>
                </a:r>
                <a:r>
                  <a:rPr lang="de-DE" dirty="0">
                    <a:solidFill>
                      <a:schemeClr val="accent1"/>
                    </a:solidFill>
                    <a:ea typeface="Cambria Math" panose="02040503050406030204" pitchFamily="18" charset="0"/>
                  </a:rPr>
                  <a:t> </a:t>
                </a:r>
                <a:r>
                  <a:rPr lang="de-DE" dirty="0" err="1">
                    <a:solidFill>
                      <a:schemeClr val="accent1"/>
                    </a:solidFill>
                    <a:ea typeface="Cambria Math" panose="02040503050406030204" pitchFamily="18" charset="0"/>
                  </a:rPr>
                  <a:t>effect</a:t>
                </a:r>
                <a:r>
                  <a:rPr lang="de-DE" dirty="0">
                    <a:solidFill>
                      <a:schemeClr val="accent1"/>
                    </a:solidFill>
                    <a:ea typeface="Cambria Math" panose="02040503050406030204" pitchFamily="18" charset="0"/>
                  </a:rPr>
                  <a:t> </a:t>
                </a:r>
                <a14:m>
                  <m:oMath xmlns:m="http://schemas.openxmlformats.org/officeDocument/2006/math">
                    <m:r>
                      <a:rPr lang="de-DE" i="1" dirty="0" smtClean="0">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𝑝</m:t>
                        </m:r>
                      </m:e>
                      <m:sub>
                        <m:r>
                          <a:rPr lang="de-DE" i="1" dirty="0">
                            <a:solidFill>
                              <a:schemeClr val="accent1"/>
                            </a:solidFill>
                            <a:latin typeface="Cambria Math" panose="02040503050406030204" pitchFamily="18" charset="0"/>
                          </a:rPr>
                          <m:t>𝑥</m:t>
                        </m:r>
                      </m:sub>
                    </m:sSub>
                    <m:d>
                      <m:dPr>
                        <m:ctrlPr>
                          <a:rPr lang="en-US" i="1" dirty="0">
                            <a:solidFill>
                              <a:schemeClr val="accent1"/>
                            </a:solidFill>
                            <a:latin typeface="Cambria Math" panose="02040503050406030204" pitchFamily="18" charset="0"/>
                            <a:ea typeface="Calibri"/>
                            <a:cs typeface="Times New Roman"/>
                          </a:rPr>
                        </m:ctrlPr>
                      </m:dPr>
                      <m:e>
                        <m:sSub>
                          <m:sSubPr>
                            <m:ctrlPr>
                              <a:rPr lang="de-DE" i="1" dirty="0">
                                <a:solidFill>
                                  <a:schemeClr val="accent1"/>
                                </a:solidFill>
                                <a:latin typeface="Cambria Math" panose="02040503050406030204" pitchFamily="18" charset="0"/>
                                <a:ea typeface="Calibri"/>
                                <a:cs typeface="Times New Roman"/>
                              </a:rPr>
                            </m:ctrlPr>
                          </m:sSubPr>
                          <m:e>
                            <m:r>
                              <a:rPr lang="de-DE" i="1" dirty="0">
                                <a:solidFill>
                                  <a:schemeClr val="accent1"/>
                                </a:solidFill>
                                <a:latin typeface="Cambria Math" panose="02040503050406030204" pitchFamily="18" charset="0"/>
                                <a:ea typeface="Calibri"/>
                                <a:cs typeface="Times New Roman"/>
                              </a:rPr>
                              <m:t>𝑡</m:t>
                            </m:r>
                          </m:e>
                          <m:sub>
                            <m:r>
                              <a:rPr lang="de-DE" i="1" dirty="0">
                                <a:solidFill>
                                  <a:schemeClr val="accent1"/>
                                </a:solidFill>
                                <a:latin typeface="Cambria Math" panose="02040503050406030204" pitchFamily="18" charset="0"/>
                                <a:ea typeface="Calibri"/>
                                <a:cs typeface="Times New Roman"/>
                              </a:rPr>
                              <m:t>1</m:t>
                            </m:r>
                          </m:sub>
                        </m:sSub>
                        <m:r>
                          <a:rPr lang="en-US" i="1" dirty="0">
                            <a:solidFill>
                              <a:schemeClr val="accent1"/>
                            </a:solidFill>
                            <a:latin typeface="Cambria Math" panose="02040503050406030204" pitchFamily="18" charset="0"/>
                            <a:ea typeface="Calibri"/>
                            <a:cs typeface="Times New Roman"/>
                          </a:rPr>
                          <m:t>,…,</m:t>
                        </m:r>
                        <m:sSub>
                          <m:sSubPr>
                            <m:ctrlPr>
                              <a:rPr lang="de-DE" i="1" dirty="0">
                                <a:solidFill>
                                  <a:schemeClr val="accent1"/>
                                </a:solidFill>
                                <a:latin typeface="Cambria Math" panose="02040503050406030204" pitchFamily="18" charset="0"/>
                                <a:ea typeface="Calibri"/>
                                <a:cs typeface="Times New Roman"/>
                              </a:rPr>
                            </m:ctrlPr>
                          </m:sSubPr>
                          <m:e>
                            <m:r>
                              <a:rPr lang="de-DE" i="1" dirty="0">
                                <a:solidFill>
                                  <a:schemeClr val="accent1"/>
                                </a:solidFill>
                                <a:latin typeface="Cambria Math" panose="02040503050406030204" pitchFamily="18" charset="0"/>
                                <a:ea typeface="Calibri"/>
                                <a:cs typeface="Times New Roman"/>
                              </a:rPr>
                              <m:t>𝑡</m:t>
                            </m:r>
                          </m:e>
                          <m:sub>
                            <m:r>
                              <a:rPr lang="de-DE" i="1" dirty="0">
                                <a:solidFill>
                                  <a:schemeClr val="accent1"/>
                                </a:solidFill>
                                <a:latin typeface="Cambria Math" panose="02040503050406030204" pitchFamily="18" charset="0"/>
                                <a:ea typeface="Calibri"/>
                                <a:cs typeface="Times New Roman"/>
                              </a:rPr>
                              <m:t>𝑘</m:t>
                            </m:r>
                          </m:sub>
                        </m:sSub>
                        <m:r>
                          <a:rPr lang="de-DE" i="1" dirty="0">
                            <a:solidFill>
                              <a:schemeClr val="accent1"/>
                            </a:solidFill>
                            <a:latin typeface="Cambria Math" panose="02040503050406030204" pitchFamily="18" charset="0"/>
                            <a:ea typeface="Calibri"/>
                            <a:cs typeface="Times New Roman"/>
                          </a:rPr>
                          <m:t>,</m:t>
                        </m:r>
                        <m:r>
                          <a:rPr lang="de-DE" i="1" dirty="0">
                            <a:solidFill>
                              <a:schemeClr val="accent1"/>
                            </a:solidFill>
                            <a:latin typeface="Cambria Math" panose="02040503050406030204" pitchFamily="18" charset="0"/>
                            <a:ea typeface="Calibri"/>
                            <a:cs typeface="Times New Roman"/>
                          </a:rPr>
                          <m:t>𝑣</m:t>
                        </m:r>
                      </m:e>
                    </m:d>
                  </m:oMath>
                </a14:m>
                <a:endParaRPr lang="en-US" dirty="0">
                  <a:solidFill>
                    <a:schemeClr val="accent1"/>
                  </a:solidFill>
                </a:endParaRPr>
              </a:p>
              <a:p>
                <a:pPr lvl="2"/>
                <a:r>
                  <a:rPr lang="en-US" dirty="0">
                    <a:solidFill>
                      <a:schemeClr val="accent1"/>
                    </a:solidFill>
                  </a:rPr>
                  <a:t>Otherwise</a:t>
                </a:r>
              </a:p>
              <a:p>
                <a:pPr lvl="3"/>
                <a:r>
                  <a:rPr lang="en-US" dirty="0">
                    <a:solidFill>
                      <a:schemeClr val="accent1"/>
                    </a:solidFill>
                  </a:rPr>
                  <a:t>Add new parameter </a:t>
                </a:r>
                <a14:m>
                  <m:oMath xmlns:m="http://schemas.openxmlformats.org/officeDocument/2006/math">
                    <m:r>
                      <a:rPr lang="en-US" i="1" dirty="0" smtClean="0">
                        <a:solidFill>
                          <a:schemeClr val="accent1"/>
                        </a:solidFill>
                        <a:latin typeface="Cambria Math" panose="02040503050406030204" pitchFamily="18" charset="0"/>
                      </a:rPr>
                      <m:t>𝑢</m:t>
                    </m:r>
                  </m:oMath>
                </a14:m>
                <a:r>
                  <a:rPr lang="en-US" dirty="0">
                    <a:solidFill>
                      <a:schemeClr val="accent1"/>
                    </a:solidFill>
                  </a:rPr>
                  <a:t> to </a:t>
                </a:r>
                <a14:m>
                  <m:oMath xmlns:m="http://schemas.openxmlformats.org/officeDocument/2006/math">
                    <m:r>
                      <a:rPr lang="en-US" i="1" dirty="0" smtClean="0">
                        <a:solidFill>
                          <a:schemeClr val="accent1"/>
                        </a:solidFill>
                        <a:latin typeface="Cambria Math" panose="02040503050406030204" pitchFamily="18" charset="0"/>
                      </a:rPr>
                      <m:t>h𝑒𝑎𝑑</m:t>
                    </m:r>
                    <m:r>
                      <a:rPr lang="en-US" i="1" dirty="0" smtClean="0">
                        <a:solidFill>
                          <a:schemeClr val="accent1"/>
                        </a:solidFill>
                        <a:latin typeface="Cambria Math" panose="02040503050406030204" pitchFamily="18" charset="0"/>
                      </a:rPr>
                      <m:t>(</m:t>
                    </m:r>
                    <m:r>
                      <a:rPr lang="en-US" i="1" dirty="0" smtClean="0">
                        <a:solidFill>
                          <a:schemeClr val="accent1"/>
                        </a:solidFill>
                        <a:latin typeface="Cambria Math" panose="02040503050406030204" pitchFamily="18" charset="0"/>
                      </a:rPr>
                      <m:t>𝑜</m:t>
                    </m:r>
                    <m:r>
                      <a:rPr lang="en-US" i="1" dirty="0" smtClean="0">
                        <a:solidFill>
                          <a:schemeClr val="accent1"/>
                        </a:solidFill>
                        <a:latin typeface="Cambria Math" panose="02040503050406030204" pitchFamily="18" charset="0"/>
                      </a:rPr>
                      <m:t>)</m:t>
                    </m:r>
                  </m:oMath>
                </a14:m>
                <a:endParaRPr lang="en-US" dirty="0">
                  <a:solidFill>
                    <a:schemeClr val="accent1"/>
                  </a:solidFill>
                </a:endParaRPr>
              </a:p>
              <a:p>
                <a:pPr lvl="3"/>
                <a:r>
                  <a:rPr lang="en-US" dirty="0">
                    <a:solidFill>
                      <a:schemeClr val="accent1"/>
                    </a:solidFill>
                  </a:rPr>
                  <a:t>Add new precondition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𝑝</m:t>
                        </m:r>
                      </m:e>
                      <m:sub>
                        <m:r>
                          <a:rPr lang="de-DE" i="1" dirty="0">
                            <a:solidFill>
                              <a:schemeClr val="accent1"/>
                            </a:solidFill>
                            <a:latin typeface="Cambria Math" panose="02040503050406030204" pitchFamily="18" charset="0"/>
                          </a:rPr>
                          <m:t>𝑥</m:t>
                        </m:r>
                      </m:sub>
                    </m:sSub>
                    <m:d>
                      <m:dPr>
                        <m:ctrlPr>
                          <a:rPr lang="en-US" i="1" dirty="0">
                            <a:solidFill>
                              <a:schemeClr val="accent1"/>
                            </a:solidFill>
                            <a:latin typeface="Cambria Math" panose="02040503050406030204" pitchFamily="18" charset="0"/>
                            <a:ea typeface="Calibri"/>
                            <a:cs typeface="Times New Roman"/>
                          </a:rPr>
                        </m:ctrlPr>
                      </m:dPr>
                      <m:e>
                        <m:sSub>
                          <m:sSubPr>
                            <m:ctrlPr>
                              <a:rPr lang="de-DE" i="1" dirty="0">
                                <a:solidFill>
                                  <a:schemeClr val="accent1"/>
                                </a:solidFill>
                                <a:latin typeface="Cambria Math" panose="02040503050406030204" pitchFamily="18" charset="0"/>
                                <a:ea typeface="Calibri"/>
                                <a:cs typeface="Times New Roman"/>
                              </a:rPr>
                            </m:ctrlPr>
                          </m:sSubPr>
                          <m:e>
                            <m:r>
                              <a:rPr lang="de-DE" i="1" dirty="0">
                                <a:solidFill>
                                  <a:schemeClr val="accent1"/>
                                </a:solidFill>
                                <a:latin typeface="Cambria Math" panose="02040503050406030204" pitchFamily="18" charset="0"/>
                                <a:ea typeface="Calibri"/>
                                <a:cs typeface="Times New Roman"/>
                              </a:rPr>
                              <m:t>𝑡</m:t>
                            </m:r>
                          </m:e>
                          <m:sub>
                            <m:r>
                              <a:rPr lang="de-DE" i="1" dirty="0">
                                <a:solidFill>
                                  <a:schemeClr val="accent1"/>
                                </a:solidFill>
                                <a:latin typeface="Cambria Math" panose="02040503050406030204" pitchFamily="18" charset="0"/>
                                <a:ea typeface="Calibri"/>
                                <a:cs typeface="Times New Roman"/>
                              </a:rPr>
                              <m:t>1</m:t>
                            </m:r>
                          </m:sub>
                        </m:sSub>
                        <m:r>
                          <a:rPr lang="en-US" i="1" dirty="0">
                            <a:solidFill>
                              <a:schemeClr val="accent1"/>
                            </a:solidFill>
                            <a:latin typeface="Cambria Math" panose="02040503050406030204" pitchFamily="18" charset="0"/>
                            <a:ea typeface="Calibri"/>
                            <a:cs typeface="Times New Roman"/>
                          </a:rPr>
                          <m:t>,…,</m:t>
                        </m:r>
                        <m:sSub>
                          <m:sSubPr>
                            <m:ctrlPr>
                              <a:rPr lang="de-DE" i="1" dirty="0">
                                <a:solidFill>
                                  <a:schemeClr val="accent1"/>
                                </a:solidFill>
                                <a:latin typeface="Cambria Math" panose="02040503050406030204" pitchFamily="18" charset="0"/>
                                <a:ea typeface="Calibri"/>
                                <a:cs typeface="Times New Roman"/>
                              </a:rPr>
                            </m:ctrlPr>
                          </m:sSubPr>
                          <m:e>
                            <m:r>
                              <a:rPr lang="de-DE" i="1" dirty="0">
                                <a:solidFill>
                                  <a:schemeClr val="accent1"/>
                                </a:solidFill>
                                <a:latin typeface="Cambria Math" panose="02040503050406030204" pitchFamily="18" charset="0"/>
                                <a:ea typeface="Calibri"/>
                                <a:cs typeface="Times New Roman"/>
                              </a:rPr>
                              <m:t>𝑡</m:t>
                            </m:r>
                          </m:e>
                          <m:sub>
                            <m:r>
                              <a:rPr lang="de-DE" i="1" dirty="0">
                                <a:solidFill>
                                  <a:schemeClr val="accent1"/>
                                </a:solidFill>
                                <a:latin typeface="Cambria Math" panose="02040503050406030204" pitchFamily="18" charset="0"/>
                                <a:ea typeface="Calibri"/>
                                <a:cs typeface="Times New Roman"/>
                              </a:rPr>
                              <m:t>𝑘</m:t>
                            </m:r>
                          </m:sub>
                        </m:sSub>
                        <m:r>
                          <a:rPr lang="de-DE" i="1" dirty="0">
                            <a:solidFill>
                              <a:schemeClr val="accent1"/>
                            </a:solidFill>
                            <a:latin typeface="Cambria Math" panose="02040503050406030204" pitchFamily="18" charset="0"/>
                            <a:ea typeface="Calibri"/>
                            <a:cs typeface="Times New Roman"/>
                          </a:rPr>
                          <m:t>,</m:t>
                        </m:r>
                        <m:r>
                          <a:rPr lang="de-DE" b="0" i="1" dirty="0" smtClean="0">
                            <a:solidFill>
                              <a:schemeClr val="accent1"/>
                            </a:solidFill>
                            <a:latin typeface="Cambria Math" panose="02040503050406030204" pitchFamily="18" charset="0"/>
                            <a:ea typeface="Calibri"/>
                            <a:cs typeface="Times New Roman"/>
                          </a:rPr>
                          <m:t>𝑢</m:t>
                        </m:r>
                      </m:e>
                    </m:d>
                  </m:oMath>
                </a14:m>
                <a:endParaRPr lang="de-DE" dirty="0">
                  <a:solidFill>
                    <a:schemeClr val="accent1"/>
                  </a:solidFill>
                  <a:ea typeface="Calibri"/>
                  <a:cs typeface="Times New Roman"/>
                </a:endParaRPr>
              </a:p>
              <a:p>
                <a:pPr lvl="3"/>
                <a:r>
                  <a:rPr lang="en-US" dirty="0">
                    <a:solidFill>
                      <a:schemeClr val="accent1"/>
                    </a:solidFill>
                  </a:rPr>
                  <a:t>Add new effect </a:t>
                </a:r>
                <a14:m>
                  <m:oMath xmlns:m="http://schemas.openxmlformats.org/officeDocument/2006/math">
                    <m:r>
                      <a:rPr lang="de-DE" i="1" dirty="0">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𝑝</m:t>
                        </m:r>
                      </m:e>
                      <m:sub>
                        <m:r>
                          <a:rPr lang="de-DE" i="1" dirty="0">
                            <a:solidFill>
                              <a:schemeClr val="accent1"/>
                            </a:solidFill>
                            <a:latin typeface="Cambria Math" panose="02040503050406030204" pitchFamily="18" charset="0"/>
                          </a:rPr>
                          <m:t>𝑥</m:t>
                        </m:r>
                      </m:sub>
                    </m:sSub>
                    <m:d>
                      <m:dPr>
                        <m:ctrlPr>
                          <a:rPr lang="en-US" i="1" dirty="0">
                            <a:solidFill>
                              <a:schemeClr val="accent1"/>
                            </a:solidFill>
                            <a:latin typeface="Cambria Math" panose="02040503050406030204" pitchFamily="18" charset="0"/>
                            <a:ea typeface="Calibri"/>
                            <a:cs typeface="Times New Roman"/>
                          </a:rPr>
                        </m:ctrlPr>
                      </m:dPr>
                      <m:e>
                        <m:sSub>
                          <m:sSubPr>
                            <m:ctrlPr>
                              <a:rPr lang="de-DE" i="1" dirty="0">
                                <a:solidFill>
                                  <a:schemeClr val="accent1"/>
                                </a:solidFill>
                                <a:latin typeface="Cambria Math" panose="02040503050406030204" pitchFamily="18" charset="0"/>
                                <a:ea typeface="Calibri"/>
                                <a:cs typeface="Times New Roman"/>
                              </a:rPr>
                            </m:ctrlPr>
                          </m:sSubPr>
                          <m:e>
                            <m:r>
                              <a:rPr lang="de-DE" i="1" dirty="0">
                                <a:solidFill>
                                  <a:schemeClr val="accent1"/>
                                </a:solidFill>
                                <a:latin typeface="Cambria Math" panose="02040503050406030204" pitchFamily="18" charset="0"/>
                                <a:ea typeface="Calibri"/>
                                <a:cs typeface="Times New Roman"/>
                              </a:rPr>
                              <m:t>𝑡</m:t>
                            </m:r>
                          </m:e>
                          <m:sub>
                            <m:r>
                              <a:rPr lang="de-DE" i="1" dirty="0">
                                <a:solidFill>
                                  <a:schemeClr val="accent1"/>
                                </a:solidFill>
                                <a:latin typeface="Cambria Math" panose="02040503050406030204" pitchFamily="18" charset="0"/>
                                <a:ea typeface="Calibri"/>
                                <a:cs typeface="Times New Roman"/>
                              </a:rPr>
                              <m:t>1</m:t>
                            </m:r>
                          </m:sub>
                        </m:sSub>
                        <m:r>
                          <a:rPr lang="en-US" i="1" dirty="0">
                            <a:solidFill>
                              <a:schemeClr val="accent1"/>
                            </a:solidFill>
                            <a:latin typeface="Cambria Math" panose="02040503050406030204" pitchFamily="18" charset="0"/>
                            <a:ea typeface="Calibri"/>
                            <a:cs typeface="Times New Roman"/>
                          </a:rPr>
                          <m:t>,…,</m:t>
                        </m:r>
                        <m:sSub>
                          <m:sSubPr>
                            <m:ctrlPr>
                              <a:rPr lang="de-DE" i="1" dirty="0">
                                <a:solidFill>
                                  <a:schemeClr val="accent1"/>
                                </a:solidFill>
                                <a:latin typeface="Cambria Math" panose="02040503050406030204" pitchFamily="18" charset="0"/>
                                <a:ea typeface="Calibri"/>
                                <a:cs typeface="Times New Roman"/>
                              </a:rPr>
                            </m:ctrlPr>
                          </m:sSubPr>
                          <m:e>
                            <m:r>
                              <a:rPr lang="de-DE" i="1" dirty="0">
                                <a:solidFill>
                                  <a:schemeClr val="accent1"/>
                                </a:solidFill>
                                <a:latin typeface="Cambria Math" panose="02040503050406030204" pitchFamily="18" charset="0"/>
                                <a:ea typeface="Calibri"/>
                                <a:cs typeface="Times New Roman"/>
                              </a:rPr>
                              <m:t>𝑡</m:t>
                            </m:r>
                          </m:e>
                          <m:sub>
                            <m:r>
                              <a:rPr lang="de-DE" i="1" dirty="0">
                                <a:solidFill>
                                  <a:schemeClr val="accent1"/>
                                </a:solidFill>
                                <a:latin typeface="Cambria Math" panose="02040503050406030204" pitchFamily="18" charset="0"/>
                                <a:ea typeface="Calibri"/>
                                <a:cs typeface="Times New Roman"/>
                              </a:rPr>
                              <m:t>𝑘</m:t>
                            </m:r>
                          </m:sub>
                        </m:sSub>
                        <m:r>
                          <a:rPr lang="de-DE" i="1" dirty="0">
                            <a:solidFill>
                              <a:schemeClr val="accent1"/>
                            </a:solidFill>
                            <a:latin typeface="Cambria Math" panose="02040503050406030204" pitchFamily="18" charset="0"/>
                            <a:ea typeface="Calibri"/>
                            <a:cs typeface="Times New Roman"/>
                          </a:rPr>
                          <m:t>,</m:t>
                        </m:r>
                        <m:r>
                          <a:rPr lang="de-DE" b="0" i="1" dirty="0" smtClean="0">
                            <a:solidFill>
                              <a:schemeClr val="accent1"/>
                            </a:solidFill>
                            <a:latin typeface="Cambria Math" panose="02040503050406030204" pitchFamily="18" charset="0"/>
                            <a:ea typeface="Calibri"/>
                            <a:cs typeface="Times New Roman"/>
                          </a:rPr>
                          <m:t>𝑢</m:t>
                        </m:r>
                      </m:e>
                    </m:d>
                  </m:oMath>
                </a14:m>
                <a:endParaRPr lang="en-US" dirty="0"/>
              </a:p>
              <a:p>
                <a:r>
                  <a:rPr lang="en-US" dirty="0">
                    <a:solidFill>
                      <a:schemeClr val="accent1"/>
                    </a:solidFill>
                  </a:rPr>
                  <a:t>May have twice as many effects and parameters as action template</a:t>
                </a:r>
              </a:p>
              <a:p>
                <a:pPr lvl="1"/>
                <a:r>
                  <a:rPr lang="en-US" dirty="0"/>
                  <a:t>From operator to template: same number</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096" t="-3022" b="-1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9983BCA-0061-B44E-8675-14CF6CD247FA}"/>
                  </a:ext>
                </a:extLst>
              </p:cNvPr>
              <p:cNvSpPr>
                <a:spLocks noGrp="1"/>
              </p:cNvSpPr>
              <p:nvPr>
                <p:ph sz="half" idx="2"/>
              </p:nvPr>
            </p:nvSpPr>
            <p:spPr/>
            <p:txBody>
              <a:bodyPr>
                <a:normAutofit fontScale="77500" lnSpcReduction="20000"/>
              </a:bodyPr>
              <a:lstStyle/>
              <a:p>
                <a:r>
                  <a:rPr lang="en-GB" dirty="0"/>
                  <a:t>Action templates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r>
                  <a:rPr lang="en-GB" dirty="0"/>
                  <a:t>Classical planning operators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1" dirty="0" smtClean="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m:t>
                        </m:r>
                        <m:r>
                          <a:rPr lang="de-DE" b="0" i="1" dirty="0" smtClean="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r>
                      <a:rPr lang="de-DE" b="0" i="1" dirty="0" smtClean="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𝑙𝑜𝑐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m:t>
                    </m:r>
                    <m:r>
                      <a:rPr lang="de-DE" b="0" i="1" dirty="0" smtClean="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b="0"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0" dirty="0" smtClean="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cs typeface="Times New Roman"/>
                      </a:rPr>
                      <m:t>𝑙𝑜𝑐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oMath>
                </a14:m>
                <a:endParaRPr lang="en-US" dirty="0"/>
              </a:p>
              <a:p>
                <a:endParaRPr lang="en-GB" dirty="0"/>
              </a:p>
            </p:txBody>
          </p:sp>
        </mc:Choice>
        <mc:Fallback xmlns="">
          <p:sp>
            <p:nvSpPr>
              <p:cNvPr id="8" name="Content Placeholder 7">
                <a:extLst>
                  <a:ext uri="{FF2B5EF4-FFF2-40B4-BE49-F238E27FC236}">
                    <a16:creationId xmlns:a16="http://schemas.microsoft.com/office/drawing/2014/main" id="{E9983BCA-0061-B44E-8675-14CF6CD247FA}"/>
                  </a:ext>
                </a:extLst>
              </p:cNvPr>
              <p:cNvSpPr>
                <a:spLocks noGrp="1" noRot="1" noChangeAspect="1" noMove="1" noResize="1" noEditPoints="1" noAdjustHandles="1" noChangeArrowheads="1" noChangeShapeType="1" noTextEdit="1"/>
              </p:cNvSpPr>
              <p:nvPr>
                <p:ph sz="half" idx="2"/>
              </p:nvPr>
            </p:nvSpPr>
            <p:spPr>
              <a:blipFill>
                <a:blip r:embed="rId4"/>
                <a:stretch>
                  <a:fillRect l="-3096" t="-3022"/>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EEDF7317-C2BD-F84B-A1A1-EDE2CC26280E}"/>
              </a:ext>
            </a:extLst>
          </p:cNvPr>
          <p:cNvSpPr>
            <a:spLocks noGrp="1"/>
          </p:cNvSpPr>
          <p:nvPr>
            <p:ph type="sldNum" sz="quarter" idx="12"/>
          </p:nvPr>
        </p:nvSpPr>
        <p:spPr/>
        <p:txBody>
          <a:bodyPr/>
          <a:lstStyle/>
          <a:p>
            <a:fld id="{67C9959E-8E6B-B04C-9955-EA096F41CA7A}" type="slidenum">
              <a:rPr lang="en-GB" smtClean="0"/>
              <a:t>26</a:t>
            </a:fld>
            <a:endParaRPr lang="en-GB"/>
          </a:p>
        </p:txBody>
      </p:sp>
      <p:sp>
        <p:nvSpPr>
          <p:cNvPr id="4" name="Date Placeholder 3">
            <a:extLst>
              <a:ext uri="{FF2B5EF4-FFF2-40B4-BE49-F238E27FC236}">
                <a16:creationId xmlns:a16="http://schemas.microsoft.com/office/drawing/2014/main" id="{71D80153-43A7-8949-AEB2-020C159F5291}"/>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69639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7" end="1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PDDL – Planning Domain Definition Language</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normAutofit/>
          </a:bodyPr>
          <a:lstStyle/>
          <a:p>
            <a:r>
              <a:rPr lang="en-US" dirty="0"/>
              <a:t>Language for defining planning domains and problems</a:t>
            </a:r>
          </a:p>
          <a:p>
            <a:pPr lvl="1"/>
            <a:r>
              <a:rPr lang="en-US" dirty="0"/>
              <a:t>LISP-like syntax</a:t>
            </a:r>
          </a:p>
          <a:p>
            <a:r>
              <a:rPr lang="en-US" dirty="0"/>
              <a:t>Original version ≈ 1996</a:t>
            </a:r>
          </a:p>
          <a:p>
            <a:pPr lvl="1"/>
            <a:r>
              <a:rPr lang="en-US" dirty="0"/>
              <a:t>Just classical planning</a:t>
            </a:r>
          </a:p>
          <a:p>
            <a:r>
              <a:rPr lang="en-US" dirty="0"/>
              <a:t>Multiple revisions and extensions</a:t>
            </a:r>
          </a:p>
          <a:p>
            <a:pPr lvl="1"/>
            <a:r>
              <a:rPr lang="en-US" dirty="0"/>
              <a:t>Different subsets accommodate different kinds of planning</a:t>
            </a:r>
          </a:p>
          <a:p>
            <a:endParaRPr lang="en-US" dirty="0"/>
          </a:p>
          <a:p>
            <a:r>
              <a:rPr lang="en-US" dirty="0"/>
              <a:t>We’ll discuss the classical-planning subset</a:t>
            </a:r>
          </a:p>
          <a:p>
            <a:pPr lvl="1"/>
            <a:r>
              <a:rPr lang="en-US" dirty="0">
                <a:ea typeface="ＭＳ Ｐゴシック" charset="0"/>
                <a:cs typeface="ＭＳ Ｐゴシック" charset="0"/>
              </a:rPr>
              <a:t>Chapter 2 of the PDDL book</a:t>
            </a:r>
          </a:p>
          <a:p>
            <a:pPr lvl="1"/>
            <a:endParaRPr lang="en-US" dirty="0"/>
          </a:p>
        </p:txBody>
      </p:sp>
      <p:sp>
        <p:nvSpPr>
          <p:cNvPr id="4" name="Slide Number Placeholder 3">
            <a:extLst>
              <a:ext uri="{FF2B5EF4-FFF2-40B4-BE49-F238E27FC236}">
                <a16:creationId xmlns:a16="http://schemas.microsoft.com/office/drawing/2014/main" id="{60927CA4-042C-1841-A1A5-D35EA8629FE3}"/>
              </a:ext>
            </a:extLst>
          </p:cNvPr>
          <p:cNvSpPr>
            <a:spLocks noGrp="1"/>
          </p:cNvSpPr>
          <p:nvPr>
            <p:ph type="sldNum" sz="quarter" idx="12"/>
          </p:nvPr>
        </p:nvSpPr>
        <p:spPr/>
        <p:txBody>
          <a:bodyPr/>
          <a:lstStyle/>
          <a:p>
            <a:fld id="{67C9959E-8E6B-B04C-9955-EA096F41CA7A}" type="slidenum">
              <a:rPr lang="en-GB" smtClean="0"/>
              <a:t>27</a:t>
            </a:fld>
            <a:endParaRPr lang="en-GB"/>
          </a:p>
        </p:txBody>
      </p:sp>
      <p:pic>
        <p:nvPicPr>
          <p:cNvPr id="5" name="Picture 4">
            <a:extLst>
              <a:ext uri="{FF2B5EF4-FFF2-40B4-BE49-F238E27FC236}">
                <a16:creationId xmlns:a16="http://schemas.microsoft.com/office/drawing/2014/main" id="{8093566B-032A-D043-827D-FB500D70A9C4}"/>
              </a:ext>
            </a:extLst>
          </p:cNvPr>
          <p:cNvPicPr>
            <a:picLocks noChangeAspect="1"/>
          </p:cNvPicPr>
          <p:nvPr/>
        </p:nvPicPr>
        <p:blipFill>
          <a:blip r:embed="rId2"/>
          <a:stretch>
            <a:fillRect/>
          </a:stretch>
        </p:blipFill>
        <p:spPr>
          <a:xfrm>
            <a:off x="5130273" y="1733107"/>
            <a:ext cx="3293727" cy="42624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Date Placeholder 5">
            <a:extLst>
              <a:ext uri="{FF2B5EF4-FFF2-40B4-BE49-F238E27FC236}">
                <a16:creationId xmlns:a16="http://schemas.microsoft.com/office/drawing/2014/main" id="{65AB0F30-0ACB-484F-A3AA-54CD4499373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65471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Domain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normAutofit/>
              </a:bodyPr>
              <a:lstStyle/>
              <a:p>
                <a:r>
                  <a:rPr lang="en-GB" dirty="0"/>
                  <a:t>Classical planning operators</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i="1" dirty="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i="1" dirty="0">
                            <a:latin typeface="Cambria Math" panose="02040503050406030204" pitchFamily="18" charset="0"/>
                          </a:rPr>
                          <m:t>,</m:t>
                        </m:r>
                        <m:r>
                          <a:rPr lang="de-DE" i="1" dirty="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r>
                      <a:rPr lang="de-DE"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𝑙𝑜𝑐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m:t>
                    </m:r>
                    <m:r>
                      <a:rPr lang="de-DE" i="1" dirty="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dirty="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cs typeface="Times New Roman"/>
                      </a:rPr>
                      <m:t>𝑙𝑜𝑐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oMath>
                </a14:m>
                <a:endParaRPr lang="en-US" sz="1800" dirty="0"/>
              </a:p>
              <a:p>
                <a:pPr lvl="2"/>
                <a:endParaRPr lang="en-US" sz="1800" dirty="0"/>
              </a:p>
            </p:txBody>
          </p:sp>
        </mc:Choice>
        <mc:Fallback xmlns="">
          <p:sp>
            <p:nvSpPr>
              <p:cNvPr id="3" name="Content Placeholder 2">
                <a:extLst>
                  <a:ext uri="{FF2B5EF4-FFF2-40B4-BE49-F238E27FC236}">
                    <a16:creationId xmlns:a16="http://schemas.microsoft.com/office/drawing/2014/main" id="{0B1BBA29-30B5-5141-84B5-6697DDF367AF}"/>
                  </a:ext>
                </a:extLst>
              </p:cNvPr>
              <p:cNvSpPr>
                <a:spLocks noGrp="1" noRot="1" noChangeAspect="1" noMove="1" noResize="1" noEditPoints="1" noAdjustHandles="1" noChangeArrowheads="1" noChangeShapeType="1" noTextEdit="1"/>
              </p:cNvSpPr>
              <p:nvPr>
                <p:ph sz="half" idx="1"/>
              </p:nvPr>
            </p:nvSpPr>
            <p:spPr>
              <a:blipFill>
                <a:blip r:embed="rId3"/>
                <a:stretch>
                  <a:fillRect l="-4025" t="-2473" r="-619"/>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5CBFF657-2A5D-524B-A25A-4B7D509B83A2}"/>
              </a:ext>
            </a:extLst>
          </p:cNvPr>
          <p:cNvSpPr>
            <a:spLocks noGrp="1"/>
          </p:cNvSpPr>
          <p:nvPr>
            <p:ph type="sldNum" sz="quarter" idx="12"/>
          </p:nvPr>
        </p:nvSpPr>
        <p:spPr/>
        <p:txBody>
          <a:bodyPr/>
          <a:lstStyle/>
          <a:p>
            <a:fld id="{67C9959E-8E6B-B04C-9955-EA096F41CA7A}" type="slidenum">
              <a:rPr lang="en-GB" smtClean="0"/>
              <a:t>28</a:t>
            </a:fld>
            <a:endParaRPr lang="en-GB"/>
          </a:p>
        </p:txBody>
      </p:sp>
      <p:sp>
        <p:nvSpPr>
          <p:cNvPr id="93" name="Rectangle 92">
            <a:extLst>
              <a:ext uri="{FF2B5EF4-FFF2-40B4-BE49-F238E27FC236}">
                <a16:creationId xmlns:a16="http://schemas.microsoft.com/office/drawing/2014/main" id="{9CA9E72B-4BC2-7C48-AB06-B816A47F239F}"/>
              </a:ext>
            </a:extLst>
          </p:cNvPr>
          <p:cNvSpPr/>
          <p:nvPr/>
        </p:nvSpPr>
        <p:spPr>
          <a:xfrm>
            <a:off x="4321230" y="858471"/>
            <a:ext cx="4653233" cy="5478423"/>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(define (domain example-domain-1)</a:t>
            </a:r>
          </a:p>
          <a:p>
            <a:r>
              <a:rPr lang="en-US" sz="1400" dirty="0">
                <a:latin typeface="Andale Mono" panose="020B0509000000000004" pitchFamily="49" charset="0"/>
                <a:ea typeface="Menlo" panose="020B0609030804020204" pitchFamily="49" charset="0"/>
                <a:cs typeface="Menlo" panose="020B0609030804020204" pitchFamily="49" charset="0"/>
              </a:rPr>
              <a:t>    (requirements :negative-preconditions)</a:t>
            </a:r>
          </a:p>
          <a:p>
            <a:endParaRPr lang="en-US" sz="1400" dirty="0">
              <a:latin typeface="Andale Mono" panose="020B0509000000000004" pitchFamily="49" charset="0"/>
              <a:ea typeface="Menlo" panose="020B0609030804020204" pitchFamily="49" charset="0"/>
              <a:cs typeface="Menlo" panose="020B0609030804020204" pitchFamily="49" charset="0"/>
            </a:endParaRPr>
          </a:p>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?m)</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?l ?m))</a:t>
            </a:r>
          </a:p>
          <a:p>
            <a:r>
              <a:rPr lang="en-US" sz="1400" dirty="0">
                <a:latin typeface="Andale Mono" panose="020B0509000000000004" pitchFamily="49" charset="0"/>
                <a:ea typeface="Menlo" panose="020B0609030804020204" pitchFamily="49" charset="0"/>
                <a:cs typeface="Menlo" panose="020B0609030804020204" pitchFamily="49" charset="0"/>
              </a:rPr>
              <a:t>     :effect (and (not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 ?l)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a:p>
            <a:r>
              <a:rPr lang="en-US" sz="1400" dirty="0">
                <a:latin typeface="Andale Mono" panose="020B0509000000000004" pitchFamily="49" charset="0"/>
                <a:ea typeface="Menlo" panose="020B0609030804020204" pitchFamily="49" charset="0"/>
                <a:cs typeface="Menlo" panose="020B0609030804020204" pitchFamily="49" charset="0"/>
              </a:rPr>
              <a:t>     :effect (and (not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 ?r))</a:t>
            </a:r>
          </a:p>
          <a:p>
            <a:r>
              <a:rPr lang="en-US" sz="1400" dirty="0">
                <a:latin typeface="Andale Mono" panose="020B0509000000000004" pitchFamily="49" charset="0"/>
                <a:ea typeface="Menlo" panose="020B0609030804020204" pitchFamily="49" charset="0"/>
                <a:cs typeface="Menlo" panose="020B0609030804020204" pitchFamily="49" charset="0"/>
              </a:rPr>
              <a:t>     :effect (and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 ?l) </a:t>
            </a:r>
          </a:p>
          <a:p>
            <a:r>
              <a:rPr lang="en-US" sz="1400" dirty="0">
                <a:latin typeface="Andale Mono" panose="020B0509000000000004" pitchFamily="49" charset="0"/>
                <a:ea typeface="Menlo" panose="020B0609030804020204" pitchFamily="49" charset="0"/>
                <a:cs typeface="Menlo" panose="020B0609030804020204" pitchFamily="49" charset="0"/>
              </a:rPr>
              <a:t>                  (not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 ?r))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p:txBody>
      </p:sp>
      <p:sp>
        <p:nvSpPr>
          <p:cNvPr id="4" name="Date Placeholder 3">
            <a:extLst>
              <a:ext uri="{FF2B5EF4-FFF2-40B4-BE49-F238E27FC236}">
                <a16:creationId xmlns:a16="http://schemas.microsoft.com/office/drawing/2014/main" id="{8B596F8D-FF68-A447-A613-2A322208C2A8}"/>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843167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Problem</a:t>
            </a:r>
          </a:p>
        </p:txBody>
      </p:sp>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FE1C4609-9181-1243-AEC5-47FCB2F20178}"/>
                  </a:ext>
                </a:extLst>
              </p:cNvPr>
              <p:cNvSpPr>
                <a:spLocks noGrp="1"/>
              </p:cNvSpPr>
              <p:nvPr>
                <p:ph sz="half" idx="1"/>
              </p:nvPr>
            </p:nvSpPr>
            <p:spPr/>
            <p:txBody>
              <a:bodyPr/>
              <a:lstStyle/>
              <a:p>
                <a:r>
                  <a:rPr lang="de-DE" dirty="0">
                    <a:solidFill>
                      <a:schemeClr val="tx1"/>
                    </a:solidFill>
                    <a:sym typeface="Symbol" charset="0"/>
                  </a:rPr>
                  <a:t>Initial state </a:t>
                </a:r>
                <a14:m>
                  <m:oMath xmlns:m="http://schemas.openxmlformats.org/officeDocument/2006/math">
                    <m:sSub>
                      <m:sSubPr>
                        <m:ctrlPr>
                          <a:rPr lang="de-DE" i="1" dirty="0">
                            <a:solidFill>
                              <a:schemeClr val="tx1"/>
                            </a:solidFill>
                            <a:latin typeface="Cambria Math" panose="02040503050406030204" pitchFamily="18" charset="0"/>
                            <a:sym typeface="Symbol" charset="0"/>
                          </a:rPr>
                        </m:ctrlPr>
                      </m:sSubPr>
                      <m:e>
                        <m:r>
                          <a:rPr lang="en-US" i="1" dirty="0">
                            <a:solidFill>
                              <a:schemeClr val="tx1"/>
                            </a:solidFill>
                            <a:latin typeface="Cambria Math" panose="02040503050406030204" pitchFamily="18" charset="0"/>
                            <a:sym typeface="Symbol" charset="0"/>
                          </a:rPr>
                          <m:t>𝑠</m:t>
                        </m:r>
                      </m:e>
                      <m:sub>
                        <m:r>
                          <a:rPr lang="de-DE" i="1" dirty="0">
                            <a:solidFill>
                              <a:schemeClr val="tx1"/>
                            </a:solidFill>
                            <a:latin typeface="Cambria Math" panose="02040503050406030204" pitchFamily="18" charset="0"/>
                            <a:sym typeface="Symbol" charset="0"/>
                          </a:rPr>
                          <m:t>0</m:t>
                        </m:r>
                      </m:sub>
                    </m:sSub>
                    <m:r>
                      <a:rPr lang="en-US" i="1" dirty="0">
                        <a:solidFill>
                          <a:schemeClr val="tx1"/>
                        </a:solidFill>
                        <a:latin typeface="Cambria Math" panose="02040503050406030204" pitchFamily="18" charset="0"/>
                        <a:sym typeface="Symbol" charset="0"/>
                      </a:rPr>
                      <m:t>=</m:t>
                    </m:r>
                  </m:oMath>
                </a14:m>
                <a:br>
                  <a:rPr lang="de-DE" i="1" dirty="0">
                    <a:solidFill>
                      <a:schemeClr val="tx1"/>
                    </a:solidFill>
                    <a:latin typeface="Cambria Math" panose="02040503050406030204" pitchFamily="18" charset="0"/>
                    <a:sym typeface="Symbol" charset="0"/>
                  </a:rPr>
                </a:br>
                <a14:m>
                  <m:oMath xmlns:m="http://schemas.openxmlformats.org/officeDocument/2006/math">
                    <m:r>
                      <a:rPr lang="en-US" i="1" dirty="0">
                        <a:solidFill>
                          <a:schemeClr val="tx1"/>
                        </a:solidFill>
                        <a:latin typeface="Cambria Math" panose="02040503050406030204" pitchFamily="18" charset="0"/>
                        <a:sym typeface="Symbol" charset="0"/>
                      </a:rPr>
                      <m:t>{</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oMath>
                </a14:m>
                <a:br>
                  <a:rPr lang="de-DE" i="1" dirty="0">
                    <a:solidFill>
                      <a:schemeClr val="tx1"/>
                    </a:solidFill>
                    <a:latin typeface="Cambria Math" panose="02040503050406030204" pitchFamily="18" charset="0"/>
                    <a:cs typeface="Calibri"/>
                  </a:rPr>
                </a:br>
                <a14:m>
                  <m:oMath xmlns:m="http://schemas.openxmlformats.org/officeDocument/2006/math">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 </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oMath>
                </a14:m>
                <a:br>
                  <a:rPr lang="de-DE" i="1" dirty="0">
                    <a:solidFill>
                      <a:schemeClr val="tx1"/>
                    </a:solidFill>
                    <a:latin typeface="Cambria Math" panose="02040503050406030204" pitchFamily="18" charset="0"/>
                    <a:cs typeface="Calibri"/>
                  </a:rPr>
                </a:br>
                <a14:m>
                  <m:oMath xmlns:m="http://schemas.openxmlformats.org/officeDocument/2006/math">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endParaRPr lang="en-US" dirty="0">
                  <a:solidFill>
                    <a:schemeClr val="tx1"/>
                  </a:solidFill>
                </a:endParaRPr>
              </a:p>
              <a:p>
                <a:r>
                  <a:rPr lang="en-US" dirty="0">
                    <a:solidFill>
                      <a:schemeClr val="tx1"/>
                    </a:solidFill>
                    <a:ea typeface="ＭＳ Ｐゴシック"/>
                    <a:cs typeface="Times New Roman"/>
                  </a:rPr>
                  <a:t>Goal state </a:t>
                </a:r>
                <a14:m>
                  <m:oMath xmlns:m="http://schemas.openxmlformats.org/officeDocument/2006/math">
                    <m:r>
                      <a:rPr lang="en-US" i="1" dirty="0">
                        <a:solidFill>
                          <a:schemeClr val="tx1"/>
                        </a:solidFill>
                        <a:latin typeface="Cambria Math" panose="02040503050406030204" pitchFamily="18" charset="0"/>
                        <a:ea typeface="ＭＳ Ｐゴシック"/>
                        <a:cs typeface="Times New Roman"/>
                      </a:rPr>
                      <m:t>𝑔</m:t>
                    </m:r>
                    <m:r>
                      <a:rPr lang="is-IS" i="1" dirty="0">
                        <a:solidFill>
                          <a:schemeClr val="tx1"/>
                        </a:solidFill>
                        <a:latin typeface="Cambria Math" panose="02040503050406030204" pitchFamily="18" charset="0"/>
                        <a:ea typeface="ＭＳ Ｐゴシック"/>
                      </a:rPr>
                      <m:t> = {</m:t>
                    </m:r>
                    <m:r>
                      <a:rPr lang="de-DE" i="1" dirty="0">
                        <a:solidFill>
                          <a:schemeClr val="tx1"/>
                        </a:solidFill>
                        <a:latin typeface="Cambria Math" panose="02040503050406030204" pitchFamily="18" charset="0"/>
                        <a:ea typeface="ＭＳ Ｐゴシック"/>
                      </a:rPr>
                      <m:t>𝑙𝑜𝑐</m:t>
                    </m:r>
                    <m:r>
                      <a:rPr lang="en-US" i="1" dirty="0">
                        <a:solidFill>
                          <a:schemeClr val="tx1"/>
                        </a:solidFill>
                        <a:latin typeface="Cambria Math" panose="02040503050406030204" pitchFamily="18" charset="0"/>
                        <a:ea typeface="ＭＳ Ｐゴシック"/>
                      </a:rPr>
                      <m:t>(</m:t>
                    </m:r>
                    <m:r>
                      <a:rPr lang="de-DE" i="1" dirty="0">
                        <a:solidFill>
                          <a:schemeClr val="tx1"/>
                        </a:solidFill>
                        <a:latin typeface="Cambria Math" panose="02040503050406030204" pitchFamily="18" charset="0"/>
                        <a:ea typeface="ＭＳ Ｐゴシック"/>
                      </a:rPr>
                      <m:t>𝑐</m:t>
                    </m:r>
                    <m:r>
                      <a:rPr lang="de-DE" i="1" dirty="0">
                        <a:solidFill>
                          <a:schemeClr val="tx1"/>
                        </a:solidFill>
                        <a:latin typeface="Cambria Math" panose="02040503050406030204" pitchFamily="18" charset="0"/>
                        <a:ea typeface="ＭＳ Ｐゴシック"/>
                      </a:rPr>
                      <m:t>1,</m:t>
                    </m:r>
                    <m:r>
                      <a:rPr lang="is-IS" i="1" dirty="0">
                        <a:solidFill>
                          <a:schemeClr val="tx1"/>
                        </a:solidFill>
                        <a:latin typeface="Cambria Math" panose="02040503050406030204" pitchFamily="18" charset="0"/>
                        <a:ea typeface="ＭＳ Ｐゴシック"/>
                      </a:rPr>
                      <m:t>𝑟</m:t>
                    </m:r>
                    <m:r>
                      <a:rPr lang="is-IS" i="1" dirty="0">
                        <a:solidFill>
                          <a:schemeClr val="tx1"/>
                        </a:solidFill>
                        <a:latin typeface="Cambria Math" panose="02040503050406030204" pitchFamily="18" charset="0"/>
                        <a:ea typeface="ＭＳ Ｐゴシック"/>
                      </a:rPr>
                      <m:t>1)}</m:t>
                    </m:r>
                  </m:oMath>
                </a14:m>
                <a:endParaRPr lang="en-US" i="1" dirty="0">
                  <a:solidFill>
                    <a:schemeClr val="tx1"/>
                  </a:solidFill>
                </a:endParaRPr>
              </a:p>
            </p:txBody>
          </p:sp>
        </mc:Choice>
        <mc:Fallback xmlns="">
          <p:sp>
            <p:nvSpPr>
              <p:cNvPr id="125" name="Content Placeholder 2">
                <a:extLst>
                  <a:ext uri="{FF2B5EF4-FFF2-40B4-BE49-F238E27FC236}">
                    <a16:creationId xmlns:a16="http://schemas.microsoft.com/office/drawing/2014/main" id="{FE1C4609-9181-1243-AEC5-47FCB2F20178}"/>
                  </a:ext>
                </a:extLst>
              </p:cNvPr>
              <p:cNvSpPr>
                <a:spLocks noGrp="1" noRot="1" noChangeAspect="1" noMove="1" noResize="1" noEditPoints="1" noAdjustHandles="1" noChangeArrowheads="1" noChangeShapeType="1" noTextEdit="1"/>
              </p:cNvSpPr>
              <p:nvPr>
                <p:ph sz="half" idx="1"/>
              </p:nvPr>
            </p:nvSpPr>
            <p:spPr>
              <a:blipFill>
                <a:blip r:embed="rId3"/>
                <a:stretch>
                  <a:fillRect l="-4025" t="-2473"/>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76EC9F1F-B51F-FE4F-8A68-1ABF3B69333A}"/>
              </a:ext>
            </a:extLst>
          </p:cNvPr>
          <p:cNvSpPr>
            <a:spLocks noGrp="1"/>
          </p:cNvSpPr>
          <p:nvPr>
            <p:ph type="sldNum" sz="quarter" idx="12"/>
          </p:nvPr>
        </p:nvSpPr>
        <p:spPr/>
        <p:txBody>
          <a:bodyPr/>
          <a:lstStyle/>
          <a:p>
            <a:fld id="{67C9959E-8E6B-B04C-9955-EA096F41CA7A}" type="slidenum">
              <a:rPr lang="en-GB" smtClean="0"/>
              <a:t>29</a:t>
            </a:fld>
            <a:endParaRPr lang="en-GB"/>
          </a:p>
        </p:txBody>
      </p:sp>
      <p:sp>
        <p:nvSpPr>
          <p:cNvPr id="5" name="Date Placeholder 4">
            <a:extLst>
              <a:ext uri="{FF2B5EF4-FFF2-40B4-BE49-F238E27FC236}">
                <a16:creationId xmlns:a16="http://schemas.microsoft.com/office/drawing/2014/main" id="{C8F3A442-7B76-B742-9811-5360A399770D}"/>
              </a:ext>
            </a:extLst>
          </p:cNvPr>
          <p:cNvSpPr>
            <a:spLocks noGrp="1"/>
          </p:cNvSpPr>
          <p:nvPr>
            <p:ph type="dt" sz="half" idx="10"/>
          </p:nvPr>
        </p:nvSpPr>
        <p:spPr/>
        <p:txBody>
          <a:bodyPr/>
          <a:lstStyle/>
          <a:p>
            <a:r>
              <a:rPr lang="en-GB"/>
              <a:t>APA - Deterministic</a:t>
            </a:r>
            <a:endParaRPr lang="de-DE" dirty="0"/>
          </a:p>
        </p:txBody>
      </p:sp>
      <p:sp>
        <p:nvSpPr>
          <p:cNvPr id="4" name="Content Placeholder 2"/>
          <p:cNvSpPr txBox="1">
            <a:spLocks/>
          </p:cNvSpPr>
          <p:nvPr/>
        </p:nvSpPr>
        <p:spPr bwMode="auto">
          <a:xfrm>
            <a:off x="4900763" y="1717588"/>
            <a:ext cx="4111759" cy="412880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grpSp>
        <p:nvGrpSpPr>
          <p:cNvPr id="82" name="Group 81">
            <a:extLst>
              <a:ext uri="{FF2B5EF4-FFF2-40B4-BE49-F238E27FC236}">
                <a16:creationId xmlns:a16="http://schemas.microsoft.com/office/drawing/2014/main" id="{6B858776-D044-564C-8E01-6301B4E72EE0}"/>
              </a:ext>
            </a:extLst>
          </p:cNvPr>
          <p:cNvGrpSpPr/>
          <p:nvPr/>
        </p:nvGrpSpPr>
        <p:grpSpPr>
          <a:xfrm>
            <a:off x="6457950" y="5085122"/>
            <a:ext cx="1082989" cy="919087"/>
            <a:chOff x="6805552" y="3919023"/>
            <a:chExt cx="1082989" cy="919087"/>
          </a:xfrm>
        </p:grpSpPr>
        <p:grpSp>
          <p:nvGrpSpPr>
            <p:cNvPr id="83" name="Group 82">
              <a:extLst>
                <a:ext uri="{FF2B5EF4-FFF2-40B4-BE49-F238E27FC236}">
                  <a16:creationId xmlns:a16="http://schemas.microsoft.com/office/drawing/2014/main" id="{27D6A168-B2DA-4C49-ADFF-0B02ED9C3859}"/>
                </a:ext>
              </a:extLst>
            </p:cNvPr>
            <p:cNvGrpSpPr/>
            <p:nvPr/>
          </p:nvGrpSpPr>
          <p:grpSpPr>
            <a:xfrm>
              <a:off x="6805552" y="3919023"/>
              <a:ext cx="1082989" cy="919087"/>
              <a:chOff x="3906167" y="3324390"/>
              <a:chExt cx="1671281" cy="1418344"/>
            </a:xfrm>
            <a:solidFill>
              <a:srgbClr val="93D2FE"/>
            </a:solidFill>
          </p:grpSpPr>
          <p:sp>
            <p:nvSpPr>
              <p:cNvPr id="89" name="Oval 859">
                <a:extLst>
                  <a:ext uri="{FF2B5EF4-FFF2-40B4-BE49-F238E27FC236}">
                    <a16:creationId xmlns:a16="http://schemas.microsoft.com/office/drawing/2014/main" id="{BC536A28-8022-5749-B06E-7E5F6CFF887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0" name="Oval 861">
                <a:extLst>
                  <a:ext uri="{FF2B5EF4-FFF2-40B4-BE49-F238E27FC236}">
                    <a16:creationId xmlns:a16="http://schemas.microsoft.com/office/drawing/2014/main" id="{3699C407-8640-924C-B2F8-2B915155DC6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1" name="Oval 862">
                <a:extLst>
                  <a:ext uri="{FF2B5EF4-FFF2-40B4-BE49-F238E27FC236}">
                    <a16:creationId xmlns:a16="http://schemas.microsoft.com/office/drawing/2014/main" id="{AFA31836-DA17-2D4E-89C5-EB20A9E7B99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2" name="Oval 863">
                <a:extLst>
                  <a:ext uri="{FF2B5EF4-FFF2-40B4-BE49-F238E27FC236}">
                    <a16:creationId xmlns:a16="http://schemas.microsoft.com/office/drawing/2014/main" id="{B26ACA1C-5672-824C-BC6F-AD30DE2D98D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3" name="Oval 863">
                <a:extLst>
                  <a:ext uri="{FF2B5EF4-FFF2-40B4-BE49-F238E27FC236}">
                    <a16:creationId xmlns:a16="http://schemas.microsoft.com/office/drawing/2014/main" id="{EBFC6F99-4AC7-9F43-9C5A-AA6BA17BC71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94" name="Group 93">
                <a:extLst>
                  <a:ext uri="{FF2B5EF4-FFF2-40B4-BE49-F238E27FC236}">
                    <a16:creationId xmlns:a16="http://schemas.microsoft.com/office/drawing/2014/main" id="{0DB64FDC-27FD-9044-B5D8-73CBF15CF5A3}"/>
                  </a:ext>
                </a:extLst>
              </p:cNvPr>
              <p:cNvGrpSpPr/>
              <p:nvPr/>
            </p:nvGrpSpPr>
            <p:grpSpPr>
              <a:xfrm>
                <a:off x="3906167" y="4047050"/>
                <a:ext cx="1671281" cy="539042"/>
                <a:chOff x="1320274" y="4580303"/>
                <a:chExt cx="1671281" cy="467246"/>
              </a:xfrm>
              <a:grpFill/>
            </p:grpSpPr>
            <p:sp>
              <p:nvSpPr>
                <p:cNvPr id="109" name="Freeform 860">
                  <a:extLst>
                    <a:ext uri="{FF2B5EF4-FFF2-40B4-BE49-F238E27FC236}">
                      <a16:creationId xmlns:a16="http://schemas.microsoft.com/office/drawing/2014/main" id="{838A891D-C893-4046-9A19-9F73D44F091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0" name="Rectangle 864">
                  <a:extLst>
                    <a:ext uri="{FF2B5EF4-FFF2-40B4-BE49-F238E27FC236}">
                      <a16:creationId xmlns:a16="http://schemas.microsoft.com/office/drawing/2014/main" id="{2CFD5293-0699-C940-B7B3-51907210582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11" name="Freeform 865">
                  <a:extLst>
                    <a:ext uri="{FF2B5EF4-FFF2-40B4-BE49-F238E27FC236}">
                      <a16:creationId xmlns:a16="http://schemas.microsoft.com/office/drawing/2014/main" id="{68AF334C-6F7B-0145-BE36-B2CBDDF9296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2" name="Freeform 866">
                  <a:extLst>
                    <a:ext uri="{FF2B5EF4-FFF2-40B4-BE49-F238E27FC236}">
                      <a16:creationId xmlns:a16="http://schemas.microsoft.com/office/drawing/2014/main" id="{B4565A2E-96AB-634D-9463-AEC1AF7A380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5" name="Group 94">
                <a:extLst>
                  <a:ext uri="{FF2B5EF4-FFF2-40B4-BE49-F238E27FC236}">
                    <a16:creationId xmlns:a16="http://schemas.microsoft.com/office/drawing/2014/main" id="{0F7F2FF4-869A-C444-A637-9D7D09B98CB6}"/>
                  </a:ext>
                </a:extLst>
              </p:cNvPr>
              <p:cNvGrpSpPr/>
              <p:nvPr/>
            </p:nvGrpSpPr>
            <p:grpSpPr>
              <a:xfrm>
                <a:off x="4596370" y="3324390"/>
                <a:ext cx="552654" cy="1188720"/>
                <a:chOff x="1823226" y="3235632"/>
                <a:chExt cx="552654" cy="1188720"/>
              </a:xfrm>
              <a:grpFill/>
            </p:grpSpPr>
            <p:sp>
              <p:nvSpPr>
                <p:cNvPr id="96" name="Oval 878">
                  <a:extLst>
                    <a:ext uri="{FF2B5EF4-FFF2-40B4-BE49-F238E27FC236}">
                      <a16:creationId xmlns:a16="http://schemas.microsoft.com/office/drawing/2014/main" id="{3B2C6D66-FA70-0F44-A9A7-0AEAB683E87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7" name="Rectangle 880">
                  <a:extLst>
                    <a:ext uri="{FF2B5EF4-FFF2-40B4-BE49-F238E27FC236}">
                      <a16:creationId xmlns:a16="http://schemas.microsoft.com/office/drawing/2014/main" id="{85FA1904-EE85-C14C-B307-411FA21BD2CE}"/>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8" name="Oval 878">
                  <a:extLst>
                    <a:ext uri="{FF2B5EF4-FFF2-40B4-BE49-F238E27FC236}">
                      <a16:creationId xmlns:a16="http://schemas.microsoft.com/office/drawing/2014/main" id="{A5B0383A-EC36-954F-8DCC-ED9702FBB5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9" name="Line 881">
                  <a:extLst>
                    <a:ext uri="{FF2B5EF4-FFF2-40B4-BE49-F238E27FC236}">
                      <a16:creationId xmlns:a16="http://schemas.microsoft.com/office/drawing/2014/main" id="{56B68A2F-FE3E-F64D-8D66-038BC5E5829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0" name="Line 882">
                  <a:extLst>
                    <a:ext uri="{FF2B5EF4-FFF2-40B4-BE49-F238E27FC236}">
                      <a16:creationId xmlns:a16="http://schemas.microsoft.com/office/drawing/2014/main" id="{FF04DB16-F645-4648-915A-53B1C6E6AFB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1" name="Rectangle 880">
                  <a:extLst>
                    <a:ext uri="{FF2B5EF4-FFF2-40B4-BE49-F238E27FC236}">
                      <a16:creationId xmlns:a16="http://schemas.microsoft.com/office/drawing/2014/main" id="{6900D426-651F-2F4E-8A4E-6AD1EE34711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02" name="Oval 878">
                  <a:extLst>
                    <a:ext uri="{FF2B5EF4-FFF2-40B4-BE49-F238E27FC236}">
                      <a16:creationId xmlns:a16="http://schemas.microsoft.com/office/drawing/2014/main" id="{BAB7D119-9B0B-C544-93FB-725C4480CC3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284BD15B-6860-3748-B14C-F63446B8006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4" name="Line 882">
                  <a:extLst>
                    <a:ext uri="{FF2B5EF4-FFF2-40B4-BE49-F238E27FC236}">
                      <a16:creationId xmlns:a16="http://schemas.microsoft.com/office/drawing/2014/main" id="{A6AC734E-C77C-294E-AAF4-66F5C0AF95F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5" name="Line 884">
                  <a:extLst>
                    <a:ext uri="{FF2B5EF4-FFF2-40B4-BE49-F238E27FC236}">
                      <a16:creationId xmlns:a16="http://schemas.microsoft.com/office/drawing/2014/main" id="{453AF785-A5A1-6C45-866D-C2DDC69C91A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06" name="Oval 885">
                  <a:extLst>
                    <a:ext uri="{FF2B5EF4-FFF2-40B4-BE49-F238E27FC236}">
                      <a16:creationId xmlns:a16="http://schemas.microsoft.com/office/drawing/2014/main" id="{36B17DA4-B074-8043-AAFD-C844B7CC676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7" name="Line 881">
                  <a:extLst>
                    <a:ext uri="{FF2B5EF4-FFF2-40B4-BE49-F238E27FC236}">
                      <a16:creationId xmlns:a16="http://schemas.microsoft.com/office/drawing/2014/main" id="{410F0D7E-23F3-904C-B2DC-2B51615BBD7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8" name="Line 882">
                  <a:extLst>
                    <a:ext uri="{FF2B5EF4-FFF2-40B4-BE49-F238E27FC236}">
                      <a16:creationId xmlns:a16="http://schemas.microsoft.com/office/drawing/2014/main" id="{3D50573C-E604-2E40-B358-F4BB02ACB7C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84" name="Group 83">
              <a:extLst>
                <a:ext uri="{FF2B5EF4-FFF2-40B4-BE49-F238E27FC236}">
                  <a16:creationId xmlns:a16="http://schemas.microsoft.com/office/drawing/2014/main" id="{9E5CB572-DEED-4F4D-A7EB-0CE4CD3378CE}"/>
                </a:ext>
              </a:extLst>
            </p:cNvPr>
            <p:cNvGrpSpPr/>
            <p:nvPr/>
          </p:nvGrpSpPr>
          <p:grpSpPr>
            <a:xfrm>
              <a:off x="7365099" y="4388800"/>
              <a:ext cx="484418" cy="334015"/>
              <a:chOff x="1012668" y="950932"/>
              <a:chExt cx="747559" cy="515455"/>
            </a:xfrm>
          </p:grpSpPr>
          <p:sp>
            <p:nvSpPr>
              <p:cNvPr id="85" name="Line 853">
                <a:extLst>
                  <a:ext uri="{FF2B5EF4-FFF2-40B4-BE49-F238E27FC236}">
                    <a16:creationId xmlns:a16="http://schemas.microsoft.com/office/drawing/2014/main" id="{C4F78705-CA34-B946-98B2-EE766DDAB57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86" name="Rectangle 876">
                <a:extLst>
                  <a:ext uri="{FF2B5EF4-FFF2-40B4-BE49-F238E27FC236}">
                    <a16:creationId xmlns:a16="http://schemas.microsoft.com/office/drawing/2014/main" id="{7C885319-8256-E44A-B042-D05EB47EB469}"/>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87" name="Rectangle 873">
                <a:extLst>
                  <a:ext uri="{FF2B5EF4-FFF2-40B4-BE49-F238E27FC236}">
                    <a16:creationId xmlns:a16="http://schemas.microsoft.com/office/drawing/2014/main" id="{A92CA181-01B6-8A46-95F2-C7AA40D3833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88" name="Freeform 875">
                <a:extLst>
                  <a:ext uri="{FF2B5EF4-FFF2-40B4-BE49-F238E27FC236}">
                    <a16:creationId xmlns:a16="http://schemas.microsoft.com/office/drawing/2014/main" id="{E605966C-AD43-9449-B0FD-BF29FA34C7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13" name="Group 112">
            <a:extLst>
              <a:ext uri="{FF2B5EF4-FFF2-40B4-BE49-F238E27FC236}">
                <a16:creationId xmlns:a16="http://schemas.microsoft.com/office/drawing/2014/main" id="{7C258506-198E-4549-9386-92A51AF91653}"/>
              </a:ext>
            </a:extLst>
          </p:cNvPr>
          <p:cNvGrpSpPr/>
          <p:nvPr/>
        </p:nvGrpSpPr>
        <p:grpSpPr>
          <a:xfrm>
            <a:off x="1159376" y="4731107"/>
            <a:ext cx="3634162" cy="1232639"/>
            <a:chOff x="436529" y="4773314"/>
            <a:chExt cx="3634162" cy="1232639"/>
          </a:xfrm>
        </p:grpSpPr>
        <p:sp>
          <p:nvSpPr>
            <p:cNvPr id="114" name="Rectangle 891">
              <a:extLst>
                <a:ext uri="{FF2B5EF4-FFF2-40B4-BE49-F238E27FC236}">
                  <a16:creationId xmlns:a16="http://schemas.microsoft.com/office/drawing/2014/main" id="{FA6BED7C-B2E2-D742-A533-54F7BD955FB5}"/>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15" name="Rectangle 891">
              <a:extLst>
                <a:ext uri="{FF2B5EF4-FFF2-40B4-BE49-F238E27FC236}">
                  <a16:creationId xmlns:a16="http://schemas.microsoft.com/office/drawing/2014/main" id="{2B8D119A-410F-0149-96BB-C8F4BD76CCE1}"/>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116" name="Group 115">
              <a:extLst>
                <a:ext uri="{FF2B5EF4-FFF2-40B4-BE49-F238E27FC236}">
                  <a16:creationId xmlns:a16="http://schemas.microsoft.com/office/drawing/2014/main" id="{EE0A80CD-C920-8144-9B57-1F91848D5F13}"/>
                </a:ext>
              </a:extLst>
            </p:cNvPr>
            <p:cNvGrpSpPr/>
            <p:nvPr/>
          </p:nvGrpSpPr>
          <p:grpSpPr>
            <a:xfrm>
              <a:off x="832203" y="4773314"/>
              <a:ext cx="1654724" cy="815581"/>
              <a:chOff x="1026717" y="2271773"/>
              <a:chExt cx="2553587" cy="1258611"/>
            </a:xfrm>
          </p:grpSpPr>
          <p:sp>
            <p:nvSpPr>
              <p:cNvPr id="230" name="Line 853">
                <a:extLst>
                  <a:ext uri="{FF2B5EF4-FFF2-40B4-BE49-F238E27FC236}">
                    <a16:creationId xmlns:a16="http://schemas.microsoft.com/office/drawing/2014/main" id="{C7271BF0-5FF7-E74C-92CE-80F9557BAD9E}"/>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31" name="Straight Connector 230">
                <a:extLst>
                  <a:ext uri="{FF2B5EF4-FFF2-40B4-BE49-F238E27FC236}">
                    <a16:creationId xmlns:a16="http://schemas.microsoft.com/office/drawing/2014/main" id="{BF30B0DC-F0F2-4041-A308-850997B2EAD9}"/>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Freeform 860">
                <a:extLst>
                  <a:ext uri="{FF2B5EF4-FFF2-40B4-BE49-F238E27FC236}">
                    <a16:creationId xmlns:a16="http://schemas.microsoft.com/office/drawing/2014/main" id="{51C737CE-11DC-C545-98A4-50F5AD93E648}"/>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33" name="Freeform 860">
                <a:extLst>
                  <a:ext uri="{FF2B5EF4-FFF2-40B4-BE49-F238E27FC236}">
                    <a16:creationId xmlns:a16="http://schemas.microsoft.com/office/drawing/2014/main" id="{69377A06-8D4D-C941-9C1C-7E172A2D4A88}"/>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17" name="Straight Connector 116">
              <a:extLst>
                <a:ext uri="{FF2B5EF4-FFF2-40B4-BE49-F238E27FC236}">
                  <a16:creationId xmlns:a16="http://schemas.microsoft.com/office/drawing/2014/main" id="{76CE1574-C001-BE4A-A5B6-604B13820190}"/>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Freeform 860">
              <a:extLst>
                <a:ext uri="{FF2B5EF4-FFF2-40B4-BE49-F238E27FC236}">
                  <a16:creationId xmlns:a16="http://schemas.microsoft.com/office/drawing/2014/main" id="{B2ACE474-9AAA-AE46-A016-B6586C7AF4E1}"/>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9" name="Freeform 860">
              <a:extLst>
                <a:ext uri="{FF2B5EF4-FFF2-40B4-BE49-F238E27FC236}">
                  <a16:creationId xmlns:a16="http://schemas.microsoft.com/office/drawing/2014/main" id="{07BE2F94-AF46-3E4A-9F22-AB29B87BD372}"/>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0" name="Line 853">
              <a:extLst>
                <a:ext uri="{FF2B5EF4-FFF2-40B4-BE49-F238E27FC236}">
                  <a16:creationId xmlns:a16="http://schemas.microsoft.com/office/drawing/2014/main" id="{492ABA08-C68D-4D4C-99A2-567F90E3B803}"/>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21" name="Line 853">
              <a:extLst>
                <a:ext uri="{FF2B5EF4-FFF2-40B4-BE49-F238E27FC236}">
                  <a16:creationId xmlns:a16="http://schemas.microsoft.com/office/drawing/2014/main" id="{50AEEF63-CC98-B045-A28C-85335F0D14D8}"/>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22" name="Line 853">
              <a:extLst>
                <a:ext uri="{FF2B5EF4-FFF2-40B4-BE49-F238E27FC236}">
                  <a16:creationId xmlns:a16="http://schemas.microsoft.com/office/drawing/2014/main" id="{74CAA4E6-57A9-DA4A-B662-4976BEEFF74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23" name="Group 122">
              <a:extLst>
                <a:ext uri="{FF2B5EF4-FFF2-40B4-BE49-F238E27FC236}">
                  <a16:creationId xmlns:a16="http://schemas.microsoft.com/office/drawing/2014/main" id="{4843DA34-1135-704F-B7A6-10F0D31D7D77}"/>
                </a:ext>
              </a:extLst>
            </p:cNvPr>
            <p:cNvGrpSpPr/>
            <p:nvPr/>
          </p:nvGrpSpPr>
          <p:grpSpPr>
            <a:xfrm>
              <a:off x="2987702" y="4788845"/>
              <a:ext cx="1082989" cy="919088"/>
              <a:chOff x="3906167" y="3324390"/>
              <a:chExt cx="1671281" cy="1418344"/>
            </a:xfrm>
            <a:solidFill>
              <a:srgbClr val="93D2FE"/>
            </a:solidFill>
          </p:grpSpPr>
          <p:sp>
            <p:nvSpPr>
              <p:cNvPr id="206" name="Oval 859">
                <a:extLst>
                  <a:ext uri="{FF2B5EF4-FFF2-40B4-BE49-F238E27FC236}">
                    <a16:creationId xmlns:a16="http://schemas.microsoft.com/office/drawing/2014/main" id="{F075F151-2531-B14D-BA80-0E42320EDD3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7" name="Oval 861">
                <a:extLst>
                  <a:ext uri="{FF2B5EF4-FFF2-40B4-BE49-F238E27FC236}">
                    <a16:creationId xmlns:a16="http://schemas.microsoft.com/office/drawing/2014/main" id="{87F5B3F3-EC91-2A43-BAC4-D98990CF28E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8" name="Oval 862">
                <a:extLst>
                  <a:ext uri="{FF2B5EF4-FFF2-40B4-BE49-F238E27FC236}">
                    <a16:creationId xmlns:a16="http://schemas.microsoft.com/office/drawing/2014/main" id="{CCB9BA7D-E251-6942-BC71-BF240B70CD0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Oval 863">
                <a:extLst>
                  <a:ext uri="{FF2B5EF4-FFF2-40B4-BE49-F238E27FC236}">
                    <a16:creationId xmlns:a16="http://schemas.microsoft.com/office/drawing/2014/main" id="{E1376BBF-0EE6-5347-B0CF-A4615C870BF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0" name="Oval 863">
                <a:extLst>
                  <a:ext uri="{FF2B5EF4-FFF2-40B4-BE49-F238E27FC236}">
                    <a16:creationId xmlns:a16="http://schemas.microsoft.com/office/drawing/2014/main" id="{CBB44A0B-0F2E-004A-BE05-6D14D3B898B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11" name="Group 210">
                <a:extLst>
                  <a:ext uri="{FF2B5EF4-FFF2-40B4-BE49-F238E27FC236}">
                    <a16:creationId xmlns:a16="http://schemas.microsoft.com/office/drawing/2014/main" id="{15E4C0BE-26DF-0645-B7B4-172C97829161}"/>
                  </a:ext>
                </a:extLst>
              </p:cNvPr>
              <p:cNvGrpSpPr/>
              <p:nvPr/>
            </p:nvGrpSpPr>
            <p:grpSpPr>
              <a:xfrm>
                <a:off x="3906167" y="4047050"/>
                <a:ext cx="1671281" cy="539042"/>
                <a:chOff x="1320274" y="4580303"/>
                <a:chExt cx="1671281" cy="467246"/>
              </a:xfrm>
              <a:grpFill/>
            </p:grpSpPr>
            <p:sp>
              <p:nvSpPr>
                <p:cNvPr id="226" name="Freeform 860">
                  <a:extLst>
                    <a:ext uri="{FF2B5EF4-FFF2-40B4-BE49-F238E27FC236}">
                      <a16:creationId xmlns:a16="http://schemas.microsoft.com/office/drawing/2014/main" id="{EB129896-2EDB-094B-8D99-8F3D2E0964D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7" name="Rectangle 864">
                  <a:extLst>
                    <a:ext uri="{FF2B5EF4-FFF2-40B4-BE49-F238E27FC236}">
                      <a16:creationId xmlns:a16="http://schemas.microsoft.com/office/drawing/2014/main" id="{4DE11A90-22A3-454B-87AD-96140AE0987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8" name="Freeform 865">
                  <a:extLst>
                    <a:ext uri="{FF2B5EF4-FFF2-40B4-BE49-F238E27FC236}">
                      <a16:creationId xmlns:a16="http://schemas.microsoft.com/office/drawing/2014/main" id="{53B69EB3-610E-E14B-9B04-1B76B56F340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9" name="Freeform 866">
                  <a:extLst>
                    <a:ext uri="{FF2B5EF4-FFF2-40B4-BE49-F238E27FC236}">
                      <a16:creationId xmlns:a16="http://schemas.microsoft.com/office/drawing/2014/main" id="{126DAB73-6710-BD4B-AA19-09FA579F8A6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12" name="Group 211">
                <a:extLst>
                  <a:ext uri="{FF2B5EF4-FFF2-40B4-BE49-F238E27FC236}">
                    <a16:creationId xmlns:a16="http://schemas.microsoft.com/office/drawing/2014/main" id="{AB2F9F0F-1822-0B4C-9D84-95E72B052CAA}"/>
                  </a:ext>
                </a:extLst>
              </p:cNvPr>
              <p:cNvGrpSpPr/>
              <p:nvPr/>
            </p:nvGrpSpPr>
            <p:grpSpPr>
              <a:xfrm>
                <a:off x="4596370" y="3324390"/>
                <a:ext cx="552654" cy="1188720"/>
                <a:chOff x="1823226" y="3235632"/>
                <a:chExt cx="552654" cy="1188720"/>
              </a:xfrm>
              <a:grpFill/>
            </p:grpSpPr>
            <p:sp>
              <p:nvSpPr>
                <p:cNvPr id="213" name="Oval 878">
                  <a:extLst>
                    <a:ext uri="{FF2B5EF4-FFF2-40B4-BE49-F238E27FC236}">
                      <a16:creationId xmlns:a16="http://schemas.microsoft.com/office/drawing/2014/main" id="{AC5CF97A-9005-FB48-A19B-3F8DF0E99BB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4" name="Rectangle 880">
                  <a:extLst>
                    <a:ext uri="{FF2B5EF4-FFF2-40B4-BE49-F238E27FC236}">
                      <a16:creationId xmlns:a16="http://schemas.microsoft.com/office/drawing/2014/main" id="{8BE3F13F-A132-F741-A875-CA031A3AD28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5" name="Oval 878">
                  <a:extLst>
                    <a:ext uri="{FF2B5EF4-FFF2-40B4-BE49-F238E27FC236}">
                      <a16:creationId xmlns:a16="http://schemas.microsoft.com/office/drawing/2014/main" id="{6505C153-3ED8-2E42-91C2-D05DA3F707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6" name="Line 881">
                  <a:extLst>
                    <a:ext uri="{FF2B5EF4-FFF2-40B4-BE49-F238E27FC236}">
                      <a16:creationId xmlns:a16="http://schemas.microsoft.com/office/drawing/2014/main" id="{C79AE3D7-939F-5F4E-B563-309A5833FE2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7" name="Line 882">
                  <a:extLst>
                    <a:ext uri="{FF2B5EF4-FFF2-40B4-BE49-F238E27FC236}">
                      <a16:creationId xmlns:a16="http://schemas.microsoft.com/office/drawing/2014/main" id="{72DFDD29-E9B3-1444-B3A3-DBABA842A4C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8" name="Rectangle 880">
                  <a:extLst>
                    <a:ext uri="{FF2B5EF4-FFF2-40B4-BE49-F238E27FC236}">
                      <a16:creationId xmlns:a16="http://schemas.microsoft.com/office/drawing/2014/main" id="{BBFFB695-FBAF-0844-BD66-96C63AE1D26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9" name="Oval 878">
                  <a:extLst>
                    <a:ext uri="{FF2B5EF4-FFF2-40B4-BE49-F238E27FC236}">
                      <a16:creationId xmlns:a16="http://schemas.microsoft.com/office/drawing/2014/main" id="{6994D9A1-4D70-9844-BDC7-118F55B1CF4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0" name="Line 882">
                  <a:extLst>
                    <a:ext uri="{FF2B5EF4-FFF2-40B4-BE49-F238E27FC236}">
                      <a16:creationId xmlns:a16="http://schemas.microsoft.com/office/drawing/2014/main" id="{2AD57485-4706-804F-8EDB-E8832DDA79C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21" name="Line 882">
                  <a:extLst>
                    <a:ext uri="{FF2B5EF4-FFF2-40B4-BE49-F238E27FC236}">
                      <a16:creationId xmlns:a16="http://schemas.microsoft.com/office/drawing/2014/main" id="{6F2EEAC1-E55E-D84D-90C6-B216931F474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22" name="Line 884">
                  <a:extLst>
                    <a:ext uri="{FF2B5EF4-FFF2-40B4-BE49-F238E27FC236}">
                      <a16:creationId xmlns:a16="http://schemas.microsoft.com/office/drawing/2014/main" id="{3FB2D952-9D84-FD49-87C0-EEAA31C0D35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223" name="Oval 885">
                  <a:extLst>
                    <a:ext uri="{FF2B5EF4-FFF2-40B4-BE49-F238E27FC236}">
                      <a16:creationId xmlns:a16="http://schemas.microsoft.com/office/drawing/2014/main" id="{55339D21-A2EA-9D43-B2FA-39429D04E00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4" name="Line 881">
                  <a:extLst>
                    <a:ext uri="{FF2B5EF4-FFF2-40B4-BE49-F238E27FC236}">
                      <a16:creationId xmlns:a16="http://schemas.microsoft.com/office/drawing/2014/main" id="{1B5651E1-94E1-0F4E-A661-97BEE3AE447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25" name="Line 882">
                  <a:extLst>
                    <a:ext uri="{FF2B5EF4-FFF2-40B4-BE49-F238E27FC236}">
                      <a16:creationId xmlns:a16="http://schemas.microsoft.com/office/drawing/2014/main" id="{D9D195B2-34E4-1845-8633-CFE86F9D0E1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24" name="Group 123">
              <a:extLst>
                <a:ext uri="{FF2B5EF4-FFF2-40B4-BE49-F238E27FC236}">
                  <a16:creationId xmlns:a16="http://schemas.microsoft.com/office/drawing/2014/main" id="{CBB8E661-16D3-2846-B23A-F50C83419B8D}"/>
                </a:ext>
              </a:extLst>
            </p:cNvPr>
            <p:cNvGrpSpPr/>
            <p:nvPr/>
          </p:nvGrpSpPr>
          <p:grpSpPr>
            <a:xfrm>
              <a:off x="506011" y="5621432"/>
              <a:ext cx="484418" cy="334015"/>
              <a:chOff x="1012668" y="950932"/>
              <a:chExt cx="747559" cy="515455"/>
            </a:xfrm>
          </p:grpSpPr>
          <p:sp>
            <p:nvSpPr>
              <p:cNvPr id="202" name="Line 853">
                <a:extLst>
                  <a:ext uri="{FF2B5EF4-FFF2-40B4-BE49-F238E27FC236}">
                    <a16:creationId xmlns:a16="http://schemas.microsoft.com/office/drawing/2014/main" id="{B35A2182-0D12-8844-BA1C-8FE9DB2249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03" name="Rectangle 876">
                <a:extLst>
                  <a:ext uri="{FF2B5EF4-FFF2-40B4-BE49-F238E27FC236}">
                    <a16:creationId xmlns:a16="http://schemas.microsoft.com/office/drawing/2014/main" id="{21818707-B017-1B4C-A5B6-6DF5C276E24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204" name="Rectangle 873">
                <a:extLst>
                  <a:ext uri="{FF2B5EF4-FFF2-40B4-BE49-F238E27FC236}">
                    <a16:creationId xmlns:a16="http://schemas.microsoft.com/office/drawing/2014/main" id="{8F30693D-031C-A94A-811A-AE097AD29F1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205" name="Freeform 875">
                <a:extLst>
                  <a:ext uri="{FF2B5EF4-FFF2-40B4-BE49-F238E27FC236}">
                    <a16:creationId xmlns:a16="http://schemas.microsoft.com/office/drawing/2014/main" id="{8EC5EAF1-FDB8-EC4F-BE44-FBD1DD6F40B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34" name="Rectangle 233">
                <a:extLst>
                  <a:ext uri="{FF2B5EF4-FFF2-40B4-BE49-F238E27FC236}">
                    <a16:creationId xmlns:a16="http://schemas.microsoft.com/office/drawing/2014/main" id="{428016E9-D43A-4B44-829E-BC972ABFB488}"/>
                  </a:ext>
                </a:extLst>
              </p:cNvPr>
              <p:cNvSpPr/>
              <p:nvPr/>
            </p:nvSpPr>
            <p:spPr>
              <a:xfrm>
                <a:off x="6841831" y="6048956"/>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234" name="Rectangle 233">
                <a:extLst>
                  <a:ext uri="{FF2B5EF4-FFF2-40B4-BE49-F238E27FC236}">
                    <a16:creationId xmlns:a16="http://schemas.microsoft.com/office/drawing/2014/main" id="{428016E9-D43A-4B44-829E-BC972ABFB488}"/>
                  </a:ext>
                </a:extLst>
              </p:cNvPr>
              <p:cNvSpPr>
                <a:spLocks noRot="1" noChangeAspect="1" noMove="1" noResize="1" noEditPoints="1" noAdjustHandles="1" noChangeArrowheads="1" noChangeShapeType="1" noTextEdit="1"/>
              </p:cNvSpPr>
              <p:nvPr/>
            </p:nvSpPr>
            <p:spPr>
              <a:xfrm>
                <a:off x="6841831" y="6048956"/>
                <a:ext cx="382605" cy="369332"/>
              </a:xfrm>
              <a:prstGeom prst="rect">
                <a:avLst/>
              </a:prstGeom>
              <a:blipFill>
                <a:blip r:embed="rId4"/>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5" name="Rectangle 234">
                <a:extLst>
                  <a:ext uri="{FF2B5EF4-FFF2-40B4-BE49-F238E27FC236}">
                    <a16:creationId xmlns:a16="http://schemas.microsoft.com/office/drawing/2014/main" id="{C84F03DA-88CB-CA4F-83AE-DDEB0C1FA382}"/>
                  </a:ext>
                </a:extLst>
              </p:cNvPr>
              <p:cNvSpPr/>
              <p:nvPr/>
            </p:nvSpPr>
            <p:spPr>
              <a:xfrm>
                <a:off x="2299929" y="6049810"/>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35" name="Rectangle 234">
                <a:extLst>
                  <a:ext uri="{FF2B5EF4-FFF2-40B4-BE49-F238E27FC236}">
                    <a16:creationId xmlns:a16="http://schemas.microsoft.com/office/drawing/2014/main" id="{C84F03DA-88CB-CA4F-83AE-DDEB0C1FA382}"/>
                  </a:ext>
                </a:extLst>
              </p:cNvPr>
              <p:cNvSpPr>
                <a:spLocks noRot="1" noChangeAspect="1" noMove="1" noResize="1" noEditPoints="1" noAdjustHandles="1" noChangeArrowheads="1" noChangeShapeType="1" noTextEdit="1"/>
              </p:cNvSpPr>
              <p:nvPr/>
            </p:nvSpPr>
            <p:spPr>
              <a:xfrm>
                <a:off x="2299929" y="6049810"/>
                <a:ext cx="445058" cy="369332"/>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63020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lnSpcReduction="10000"/>
          </a:bodyPr>
          <a:lstStyle/>
          <a:p>
            <a:pPr marL="0" indent="0">
              <a:buNone/>
              <a:tabLst>
                <a:tab pos="449263" algn="l"/>
              </a:tabLst>
            </a:pPr>
            <a:r>
              <a:rPr lang="en-US" b="1" dirty="0">
                <a:solidFill>
                  <a:schemeClr val="accent1"/>
                </a:solidFill>
              </a:rPr>
              <a:t>2.1 </a:t>
            </a:r>
            <a:r>
              <a:rPr lang="en-US" b="1" i="1" dirty="0">
                <a:solidFill>
                  <a:schemeClr val="accent1"/>
                </a:solidFill>
              </a:rPr>
              <a:t>State-variable representation</a:t>
            </a:r>
          </a:p>
          <a:p>
            <a:pPr lvl="1"/>
            <a:r>
              <a:rPr lang="en-US" dirty="0">
                <a:solidFill>
                  <a:schemeClr val="accent1"/>
                </a:solidFill>
              </a:rPr>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3</a:t>
            </a:fld>
            <a:endParaRPr lang="en-GB"/>
          </a:p>
        </p:txBody>
      </p:sp>
      <p:sp>
        <p:nvSpPr>
          <p:cNvPr id="5" name="Date Placeholder 4">
            <a:extLst>
              <a:ext uri="{FF2B5EF4-FFF2-40B4-BE49-F238E27FC236}">
                <a16:creationId xmlns:a16="http://schemas.microsoft.com/office/drawing/2014/main" id="{BCFBF302-D14C-A941-9BDF-A6D9C538804C}"/>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56363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Typed Domain</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lstStyle/>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(define (domain example-domain-2)</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(:requirements </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:negative-preconditions</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:typing)</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(:types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location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 object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robot container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(:predicates</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 - location)</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(loaded ?r - robot)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(adjacent ?l ?m - location))</a:t>
            </a:r>
          </a:p>
        </p:txBody>
      </p:sp>
      <p:sp>
        <p:nvSpPr>
          <p:cNvPr id="5" name="Slide Number Placeholder 4">
            <a:extLst>
              <a:ext uri="{FF2B5EF4-FFF2-40B4-BE49-F238E27FC236}">
                <a16:creationId xmlns:a16="http://schemas.microsoft.com/office/drawing/2014/main" id="{0792DDC8-ECFE-9C4E-9991-9152FCD2821F}"/>
              </a:ext>
            </a:extLst>
          </p:cNvPr>
          <p:cNvSpPr>
            <a:spLocks noGrp="1"/>
          </p:cNvSpPr>
          <p:nvPr>
            <p:ph type="sldNum" sz="quarter" idx="12"/>
          </p:nvPr>
        </p:nvSpPr>
        <p:spPr/>
        <p:txBody>
          <a:bodyPr/>
          <a:lstStyle/>
          <a:p>
            <a:fld id="{67C9959E-8E6B-B04C-9955-EA096F41CA7A}" type="slidenum">
              <a:rPr lang="en-GB" smtClean="0"/>
              <a:t>30</a:t>
            </a:fld>
            <a:endParaRPr lang="en-GB"/>
          </a:p>
        </p:txBody>
      </p:sp>
      <p:sp>
        <p:nvSpPr>
          <p:cNvPr id="6" name="Date Placeholder 5">
            <a:extLst>
              <a:ext uri="{FF2B5EF4-FFF2-40B4-BE49-F238E27FC236}">
                <a16:creationId xmlns:a16="http://schemas.microsoft.com/office/drawing/2014/main" id="{CA6EDDA2-D772-1449-B983-135E588B0FB7}"/>
              </a:ext>
            </a:extLst>
          </p:cNvPr>
          <p:cNvSpPr>
            <a:spLocks noGrp="1"/>
          </p:cNvSpPr>
          <p:nvPr>
            <p:ph type="dt" sz="half" idx="10"/>
          </p:nvPr>
        </p:nvSpPr>
        <p:spPr/>
        <p:txBody>
          <a:bodyPr/>
          <a:lstStyle/>
          <a:p>
            <a:r>
              <a:rPr lang="en-GB"/>
              <a:t>APA - Deterministic</a:t>
            </a:r>
            <a:endParaRPr lang="de-DE" dirty="0"/>
          </a:p>
        </p:txBody>
      </p:sp>
      <p:sp>
        <p:nvSpPr>
          <p:cNvPr id="4" name="Rectangle 3">
            <a:extLst>
              <a:ext uri="{FF2B5EF4-FFF2-40B4-BE49-F238E27FC236}">
                <a16:creationId xmlns:a16="http://schemas.microsoft.com/office/drawing/2014/main" id="{633A6A80-D10B-CF4B-9D3D-25AD1EA75319}"/>
              </a:ext>
            </a:extLst>
          </p:cNvPr>
          <p:cNvSpPr/>
          <p:nvPr/>
        </p:nvSpPr>
        <p:spPr>
          <a:xfrm>
            <a:off x="4878177" y="1717589"/>
            <a:ext cx="3905823" cy="3539430"/>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?m - location)</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p:txBody>
      </p:sp>
    </p:spTree>
    <p:extLst>
      <p:ext uri="{BB962C8B-B14F-4D97-AF65-F5344CB8AC3E}">
        <p14:creationId xmlns:p14="http://schemas.microsoft.com/office/powerpoint/2010/main" val="1976321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Typed Problem</a:t>
            </a:r>
          </a:p>
        </p:txBody>
      </p:sp>
      <p:sp>
        <p:nvSpPr>
          <p:cNvPr id="5" name="Slide Number Placeholder 4">
            <a:extLst>
              <a:ext uri="{FF2B5EF4-FFF2-40B4-BE49-F238E27FC236}">
                <a16:creationId xmlns:a16="http://schemas.microsoft.com/office/drawing/2014/main" id="{59F36891-4052-FB47-9852-CA5AFDBB7827}"/>
              </a:ext>
            </a:extLst>
          </p:cNvPr>
          <p:cNvSpPr>
            <a:spLocks noGrp="1"/>
          </p:cNvSpPr>
          <p:nvPr>
            <p:ph type="sldNum" sz="quarter" idx="12"/>
          </p:nvPr>
        </p:nvSpPr>
        <p:spPr/>
        <p:txBody>
          <a:bodyPr/>
          <a:lstStyle/>
          <a:p>
            <a:fld id="{67C9959E-8E6B-B04C-9955-EA096F41CA7A}" type="slidenum">
              <a:rPr lang="en-GB" smtClean="0"/>
              <a:t>31</a:t>
            </a:fld>
            <a:endParaRPr lang="en-GB"/>
          </a:p>
        </p:txBody>
      </p:sp>
      <p:sp>
        <p:nvSpPr>
          <p:cNvPr id="3" name="Date Placeholder 2">
            <a:extLst>
              <a:ext uri="{FF2B5EF4-FFF2-40B4-BE49-F238E27FC236}">
                <a16:creationId xmlns:a16="http://schemas.microsoft.com/office/drawing/2014/main" id="{30A911A6-E3CB-CA46-82BE-959F8232F2A4}"/>
              </a:ext>
            </a:extLst>
          </p:cNvPr>
          <p:cNvSpPr>
            <a:spLocks noGrp="1"/>
          </p:cNvSpPr>
          <p:nvPr>
            <p:ph type="dt" sz="half" idx="10"/>
          </p:nvPr>
        </p:nvSpPr>
        <p:spPr/>
        <p:txBody>
          <a:bodyPr/>
          <a:lstStyle/>
          <a:p>
            <a:r>
              <a:rPr lang="en-GB"/>
              <a:t>APA - Deterministic</a:t>
            </a:r>
            <a:endParaRPr lang="de-DE" dirty="0"/>
          </a:p>
        </p:txBody>
      </p:sp>
      <p:sp>
        <p:nvSpPr>
          <p:cNvPr id="4" name="Content Placeholder 2"/>
          <p:cNvSpPr txBox="1">
            <a:spLocks/>
          </p:cNvSpPr>
          <p:nvPr/>
        </p:nvSpPr>
        <p:spPr bwMode="auto">
          <a:xfrm>
            <a:off x="4652305" y="1015781"/>
            <a:ext cx="4111759" cy="384662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(:objects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r1 - robot</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c1 - container</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loc1 loc2 loc3 - location)</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d2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d3)</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d3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sp>
        <p:nvSpPr>
          <p:cNvPr id="230" name="Content Placeholder 2">
            <a:extLst>
              <a:ext uri="{FF2B5EF4-FFF2-40B4-BE49-F238E27FC236}">
                <a16:creationId xmlns:a16="http://schemas.microsoft.com/office/drawing/2014/main" id="{5E71E954-4312-1845-9308-E035805ACAA0}"/>
              </a:ext>
            </a:extLst>
          </p:cNvPr>
          <p:cNvSpPr txBox="1">
            <a:spLocks/>
          </p:cNvSpPr>
          <p:nvPr/>
        </p:nvSpPr>
        <p:spPr bwMode="auto">
          <a:xfrm>
            <a:off x="367819" y="1717589"/>
            <a:ext cx="4111759" cy="45164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grpSp>
        <p:nvGrpSpPr>
          <p:cNvPr id="129" name="Group 128">
            <a:extLst>
              <a:ext uri="{FF2B5EF4-FFF2-40B4-BE49-F238E27FC236}">
                <a16:creationId xmlns:a16="http://schemas.microsoft.com/office/drawing/2014/main" id="{BEF414BF-EC65-2242-82EB-06620D0FD9DB}"/>
              </a:ext>
            </a:extLst>
          </p:cNvPr>
          <p:cNvGrpSpPr/>
          <p:nvPr/>
        </p:nvGrpSpPr>
        <p:grpSpPr>
          <a:xfrm>
            <a:off x="1159376" y="4731107"/>
            <a:ext cx="3634162" cy="1232639"/>
            <a:chOff x="436529" y="4773314"/>
            <a:chExt cx="3634162" cy="1232639"/>
          </a:xfrm>
        </p:grpSpPr>
        <p:sp>
          <p:nvSpPr>
            <p:cNvPr id="130" name="Rectangle 891">
              <a:extLst>
                <a:ext uri="{FF2B5EF4-FFF2-40B4-BE49-F238E27FC236}">
                  <a16:creationId xmlns:a16="http://schemas.microsoft.com/office/drawing/2014/main" id="{DEE773E2-CF39-AC4B-B6B3-4ACF470AD5FC}"/>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31" name="Rectangle 891">
              <a:extLst>
                <a:ext uri="{FF2B5EF4-FFF2-40B4-BE49-F238E27FC236}">
                  <a16:creationId xmlns:a16="http://schemas.microsoft.com/office/drawing/2014/main" id="{EB37AB80-CF3D-B04C-ACDD-D3D260A4D95E}"/>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132" name="Group 131">
              <a:extLst>
                <a:ext uri="{FF2B5EF4-FFF2-40B4-BE49-F238E27FC236}">
                  <a16:creationId xmlns:a16="http://schemas.microsoft.com/office/drawing/2014/main" id="{866E5E6B-FD4C-0B47-BB0D-801D30F1FC9E}"/>
                </a:ext>
              </a:extLst>
            </p:cNvPr>
            <p:cNvGrpSpPr/>
            <p:nvPr/>
          </p:nvGrpSpPr>
          <p:grpSpPr>
            <a:xfrm>
              <a:off x="832203" y="4773314"/>
              <a:ext cx="1654724" cy="815581"/>
              <a:chOff x="1026717" y="2271773"/>
              <a:chExt cx="2553587" cy="1258611"/>
            </a:xfrm>
          </p:grpSpPr>
          <p:sp>
            <p:nvSpPr>
              <p:cNvPr id="231" name="Line 853">
                <a:extLst>
                  <a:ext uri="{FF2B5EF4-FFF2-40B4-BE49-F238E27FC236}">
                    <a16:creationId xmlns:a16="http://schemas.microsoft.com/office/drawing/2014/main" id="{60F9F0E4-E8E5-1740-B0B2-7B32A3E9C201}"/>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32" name="Straight Connector 231">
                <a:extLst>
                  <a:ext uri="{FF2B5EF4-FFF2-40B4-BE49-F238E27FC236}">
                    <a16:creationId xmlns:a16="http://schemas.microsoft.com/office/drawing/2014/main" id="{80C22F6E-B5A7-4642-A7D7-FF482F9786AC}"/>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3" name="Freeform 860">
                <a:extLst>
                  <a:ext uri="{FF2B5EF4-FFF2-40B4-BE49-F238E27FC236}">
                    <a16:creationId xmlns:a16="http://schemas.microsoft.com/office/drawing/2014/main" id="{53EB33D7-193C-5D49-ADCB-FE7E8F92126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34" name="Freeform 860">
                <a:extLst>
                  <a:ext uri="{FF2B5EF4-FFF2-40B4-BE49-F238E27FC236}">
                    <a16:creationId xmlns:a16="http://schemas.microsoft.com/office/drawing/2014/main" id="{55AEC7B4-66CD-C246-A97B-C76D43E10178}"/>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33" name="Straight Connector 132">
              <a:extLst>
                <a:ext uri="{FF2B5EF4-FFF2-40B4-BE49-F238E27FC236}">
                  <a16:creationId xmlns:a16="http://schemas.microsoft.com/office/drawing/2014/main" id="{BEF06594-448E-9C49-AB99-DFCAB5E1FCAF}"/>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4" name="Freeform 860">
              <a:extLst>
                <a:ext uri="{FF2B5EF4-FFF2-40B4-BE49-F238E27FC236}">
                  <a16:creationId xmlns:a16="http://schemas.microsoft.com/office/drawing/2014/main" id="{D2BA971C-3CDC-F74F-8462-2C0D3721943A}"/>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5" name="Freeform 860">
              <a:extLst>
                <a:ext uri="{FF2B5EF4-FFF2-40B4-BE49-F238E27FC236}">
                  <a16:creationId xmlns:a16="http://schemas.microsoft.com/office/drawing/2014/main" id="{38FFA681-DBDC-494D-94DD-82A75880ECE0}"/>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36" name="Line 853">
              <a:extLst>
                <a:ext uri="{FF2B5EF4-FFF2-40B4-BE49-F238E27FC236}">
                  <a16:creationId xmlns:a16="http://schemas.microsoft.com/office/drawing/2014/main" id="{C206547C-2558-8347-987F-85DF80437B02}"/>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37" name="Line 853">
              <a:extLst>
                <a:ext uri="{FF2B5EF4-FFF2-40B4-BE49-F238E27FC236}">
                  <a16:creationId xmlns:a16="http://schemas.microsoft.com/office/drawing/2014/main" id="{6D61FA63-2B36-BB47-8B6D-8DBE5D260285}"/>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38" name="Line 853">
              <a:extLst>
                <a:ext uri="{FF2B5EF4-FFF2-40B4-BE49-F238E27FC236}">
                  <a16:creationId xmlns:a16="http://schemas.microsoft.com/office/drawing/2014/main" id="{6E6A7158-E82C-F547-8975-437569CBC1E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39" name="Group 138">
              <a:extLst>
                <a:ext uri="{FF2B5EF4-FFF2-40B4-BE49-F238E27FC236}">
                  <a16:creationId xmlns:a16="http://schemas.microsoft.com/office/drawing/2014/main" id="{9816A2EF-1232-274F-84D0-FA4056C548E6}"/>
                </a:ext>
              </a:extLst>
            </p:cNvPr>
            <p:cNvGrpSpPr/>
            <p:nvPr/>
          </p:nvGrpSpPr>
          <p:grpSpPr>
            <a:xfrm>
              <a:off x="2987702" y="4788845"/>
              <a:ext cx="1082989" cy="919088"/>
              <a:chOff x="3906167" y="3324390"/>
              <a:chExt cx="1671281" cy="1418344"/>
            </a:xfrm>
            <a:solidFill>
              <a:srgbClr val="93D2FE"/>
            </a:solidFill>
          </p:grpSpPr>
          <p:sp>
            <p:nvSpPr>
              <p:cNvPr id="145" name="Oval 859">
                <a:extLst>
                  <a:ext uri="{FF2B5EF4-FFF2-40B4-BE49-F238E27FC236}">
                    <a16:creationId xmlns:a16="http://schemas.microsoft.com/office/drawing/2014/main" id="{DA3BF3CA-C4FA-A94A-A3EC-31736C1E80B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46" name="Oval 861">
                <a:extLst>
                  <a:ext uri="{FF2B5EF4-FFF2-40B4-BE49-F238E27FC236}">
                    <a16:creationId xmlns:a16="http://schemas.microsoft.com/office/drawing/2014/main" id="{4857F614-1B4A-D047-99A3-75EE3C2BE3C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47" name="Oval 862">
                <a:extLst>
                  <a:ext uri="{FF2B5EF4-FFF2-40B4-BE49-F238E27FC236}">
                    <a16:creationId xmlns:a16="http://schemas.microsoft.com/office/drawing/2014/main" id="{A43CC3A2-5976-CE4A-ABB2-817811A15A3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48" name="Oval 863">
                <a:extLst>
                  <a:ext uri="{FF2B5EF4-FFF2-40B4-BE49-F238E27FC236}">
                    <a16:creationId xmlns:a16="http://schemas.microsoft.com/office/drawing/2014/main" id="{ECD4A2EA-89BC-B74E-A6FF-1CB4A96CB2D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49" name="Oval 863">
                <a:extLst>
                  <a:ext uri="{FF2B5EF4-FFF2-40B4-BE49-F238E27FC236}">
                    <a16:creationId xmlns:a16="http://schemas.microsoft.com/office/drawing/2014/main" id="{FA00D387-8DCC-7648-B92D-9F74CCA197E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50" name="Group 149">
                <a:extLst>
                  <a:ext uri="{FF2B5EF4-FFF2-40B4-BE49-F238E27FC236}">
                    <a16:creationId xmlns:a16="http://schemas.microsoft.com/office/drawing/2014/main" id="{0885B543-CD44-034B-8C94-6D9D922A7AE8}"/>
                  </a:ext>
                </a:extLst>
              </p:cNvPr>
              <p:cNvGrpSpPr/>
              <p:nvPr/>
            </p:nvGrpSpPr>
            <p:grpSpPr>
              <a:xfrm>
                <a:off x="3906167" y="4047050"/>
                <a:ext cx="1671281" cy="539042"/>
                <a:chOff x="1320274" y="4580303"/>
                <a:chExt cx="1671281" cy="467246"/>
              </a:xfrm>
              <a:grpFill/>
            </p:grpSpPr>
            <p:sp>
              <p:nvSpPr>
                <p:cNvPr id="165" name="Freeform 860">
                  <a:extLst>
                    <a:ext uri="{FF2B5EF4-FFF2-40B4-BE49-F238E27FC236}">
                      <a16:creationId xmlns:a16="http://schemas.microsoft.com/office/drawing/2014/main" id="{845A0840-9B78-044A-A40B-A47FEAC739B3}"/>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66" name="Rectangle 864">
                  <a:extLst>
                    <a:ext uri="{FF2B5EF4-FFF2-40B4-BE49-F238E27FC236}">
                      <a16:creationId xmlns:a16="http://schemas.microsoft.com/office/drawing/2014/main" id="{82EA876F-0CBF-9E40-A4B6-3D12FCB798E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67" name="Freeform 865">
                  <a:extLst>
                    <a:ext uri="{FF2B5EF4-FFF2-40B4-BE49-F238E27FC236}">
                      <a16:creationId xmlns:a16="http://schemas.microsoft.com/office/drawing/2014/main" id="{A96925A6-346A-E549-8518-140677CA250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68" name="Freeform 866">
                  <a:extLst>
                    <a:ext uri="{FF2B5EF4-FFF2-40B4-BE49-F238E27FC236}">
                      <a16:creationId xmlns:a16="http://schemas.microsoft.com/office/drawing/2014/main" id="{0864DE77-4907-AB4C-83FB-2EAB9151501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51" name="Group 150">
                <a:extLst>
                  <a:ext uri="{FF2B5EF4-FFF2-40B4-BE49-F238E27FC236}">
                    <a16:creationId xmlns:a16="http://schemas.microsoft.com/office/drawing/2014/main" id="{85FCECA0-A9D1-374D-919B-0EED3D616DD1}"/>
                  </a:ext>
                </a:extLst>
              </p:cNvPr>
              <p:cNvGrpSpPr/>
              <p:nvPr/>
            </p:nvGrpSpPr>
            <p:grpSpPr>
              <a:xfrm>
                <a:off x="4596370" y="3324390"/>
                <a:ext cx="552654" cy="1188720"/>
                <a:chOff x="1823226" y="3235632"/>
                <a:chExt cx="552654" cy="1188720"/>
              </a:xfrm>
              <a:grpFill/>
            </p:grpSpPr>
            <p:sp>
              <p:nvSpPr>
                <p:cNvPr id="152" name="Oval 878">
                  <a:extLst>
                    <a:ext uri="{FF2B5EF4-FFF2-40B4-BE49-F238E27FC236}">
                      <a16:creationId xmlns:a16="http://schemas.microsoft.com/office/drawing/2014/main" id="{7F9D3F00-04BF-484B-8DC5-53E0D4C90E97}"/>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53" name="Rectangle 880">
                  <a:extLst>
                    <a:ext uri="{FF2B5EF4-FFF2-40B4-BE49-F238E27FC236}">
                      <a16:creationId xmlns:a16="http://schemas.microsoft.com/office/drawing/2014/main" id="{8CB71569-37B2-0C48-B394-FC03F31B3ECE}"/>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54" name="Oval 878">
                  <a:extLst>
                    <a:ext uri="{FF2B5EF4-FFF2-40B4-BE49-F238E27FC236}">
                      <a16:creationId xmlns:a16="http://schemas.microsoft.com/office/drawing/2014/main" id="{E332BBF3-979C-7243-BE84-166877301D1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55" name="Line 881">
                  <a:extLst>
                    <a:ext uri="{FF2B5EF4-FFF2-40B4-BE49-F238E27FC236}">
                      <a16:creationId xmlns:a16="http://schemas.microsoft.com/office/drawing/2014/main" id="{0C0306CE-6455-CC4F-A7F9-6207DDD3114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56" name="Line 882">
                  <a:extLst>
                    <a:ext uri="{FF2B5EF4-FFF2-40B4-BE49-F238E27FC236}">
                      <a16:creationId xmlns:a16="http://schemas.microsoft.com/office/drawing/2014/main" id="{1A7DB0E3-65C0-2B43-9686-A877EC503F0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57" name="Rectangle 880">
                  <a:extLst>
                    <a:ext uri="{FF2B5EF4-FFF2-40B4-BE49-F238E27FC236}">
                      <a16:creationId xmlns:a16="http://schemas.microsoft.com/office/drawing/2014/main" id="{B503C47B-C15A-044A-BE11-1CF6A818955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58" name="Oval 878">
                  <a:extLst>
                    <a:ext uri="{FF2B5EF4-FFF2-40B4-BE49-F238E27FC236}">
                      <a16:creationId xmlns:a16="http://schemas.microsoft.com/office/drawing/2014/main" id="{342FCBF9-A93C-6D44-9C1C-41360E552E3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59" name="Line 882">
                  <a:extLst>
                    <a:ext uri="{FF2B5EF4-FFF2-40B4-BE49-F238E27FC236}">
                      <a16:creationId xmlns:a16="http://schemas.microsoft.com/office/drawing/2014/main" id="{B8BE8519-7EB8-244F-A616-285748EDD4F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60" name="Line 882">
                  <a:extLst>
                    <a:ext uri="{FF2B5EF4-FFF2-40B4-BE49-F238E27FC236}">
                      <a16:creationId xmlns:a16="http://schemas.microsoft.com/office/drawing/2014/main" id="{0AB4FFB1-272C-E846-A762-30819DEF28B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61" name="Line 884">
                  <a:extLst>
                    <a:ext uri="{FF2B5EF4-FFF2-40B4-BE49-F238E27FC236}">
                      <a16:creationId xmlns:a16="http://schemas.microsoft.com/office/drawing/2014/main" id="{E5B4853B-D240-684F-8014-8A7EB867B654}"/>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62" name="Oval 885">
                  <a:extLst>
                    <a:ext uri="{FF2B5EF4-FFF2-40B4-BE49-F238E27FC236}">
                      <a16:creationId xmlns:a16="http://schemas.microsoft.com/office/drawing/2014/main" id="{74782A57-9971-4946-BB10-2AD724FAE74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63" name="Line 881">
                  <a:extLst>
                    <a:ext uri="{FF2B5EF4-FFF2-40B4-BE49-F238E27FC236}">
                      <a16:creationId xmlns:a16="http://schemas.microsoft.com/office/drawing/2014/main" id="{9EF86C4D-5CC0-AD4A-A506-09B38ABD6E7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64" name="Line 882">
                  <a:extLst>
                    <a:ext uri="{FF2B5EF4-FFF2-40B4-BE49-F238E27FC236}">
                      <a16:creationId xmlns:a16="http://schemas.microsoft.com/office/drawing/2014/main" id="{EA4DFC08-B924-3543-880C-C8EDD0429EE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40" name="Group 139">
              <a:extLst>
                <a:ext uri="{FF2B5EF4-FFF2-40B4-BE49-F238E27FC236}">
                  <a16:creationId xmlns:a16="http://schemas.microsoft.com/office/drawing/2014/main" id="{DFA155F6-5ACD-6A4D-82E0-2AB9839EAA4E}"/>
                </a:ext>
              </a:extLst>
            </p:cNvPr>
            <p:cNvGrpSpPr/>
            <p:nvPr/>
          </p:nvGrpSpPr>
          <p:grpSpPr>
            <a:xfrm>
              <a:off x="506011" y="5621432"/>
              <a:ext cx="484418" cy="334015"/>
              <a:chOff x="1012668" y="950932"/>
              <a:chExt cx="747559" cy="515455"/>
            </a:xfrm>
          </p:grpSpPr>
          <p:sp>
            <p:nvSpPr>
              <p:cNvPr id="141" name="Line 853">
                <a:extLst>
                  <a:ext uri="{FF2B5EF4-FFF2-40B4-BE49-F238E27FC236}">
                    <a16:creationId xmlns:a16="http://schemas.microsoft.com/office/drawing/2014/main" id="{C6D92A29-9470-5245-B37D-6A5F56D8BE6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42" name="Rectangle 876">
                <a:extLst>
                  <a:ext uri="{FF2B5EF4-FFF2-40B4-BE49-F238E27FC236}">
                    <a16:creationId xmlns:a16="http://schemas.microsoft.com/office/drawing/2014/main" id="{404B3C7D-45F6-4B4B-BCB1-81F2B7E0F57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43" name="Rectangle 873">
                <a:extLst>
                  <a:ext uri="{FF2B5EF4-FFF2-40B4-BE49-F238E27FC236}">
                    <a16:creationId xmlns:a16="http://schemas.microsoft.com/office/drawing/2014/main" id="{2346CC69-5DFC-EB49-8CEA-0324FCD654C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44" name="Freeform 875">
                <a:extLst>
                  <a:ext uri="{FF2B5EF4-FFF2-40B4-BE49-F238E27FC236}">
                    <a16:creationId xmlns:a16="http://schemas.microsoft.com/office/drawing/2014/main" id="{9EA0D87D-BA5A-6E49-AFA5-7CBCDB4407CD}"/>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35" name="Rectangle 234">
                <a:extLst>
                  <a:ext uri="{FF2B5EF4-FFF2-40B4-BE49-F238E27FC236}">
                    <a16:creationId xmlns:a16="http://schemas.microsoft.com/office/drawing/2014/main" id="{DEF9B595-E8F0-BE47-ACC6-46AD2C83EABA}"/>
                  </a:ext>
                </a:extLst>
              </p:cNvPr>
              <p:cNvSpPr/>
              <p:nvPr/>
            </p:nvSpPr>
            <p:spPr>
              <a:xfrm>
                <a:off x="6841831" y="6048956"/>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235" name="Rectangle 234">
                <a:extLst>
                  <a:ext uri="{FF2B5EF4-FFF2-40B4-BE49-F238E27FC236}">
                    <a16:creationId xmlns:a16="http://schemas.microsoft.com/office/drawing/2014/main" id="{DEF9B595-E8F0-BE47-ACC6-46AD2C83EABA}"/>
                  </a:ext>
                </a:extLst>
              </p:cNvPr>
              <p:cNvSpPr>
                <a:spLocks noRot="1" noChangeAspect="1" noMove="1" noResize="1" noEditPoints="1" noAdjustHandles="1" noChangeArrowheads="1" noChangeShapeType="1" noTextEdit="1"/>
              </p:cNvSpPr>
              <p:nvPr/>
            </p:nvSpPr>
            <p:spPr>
              <a:xfrm>
                <a:off x="6841831" y="6048956"/>
                <a:ext cx="382605" cy="369332"/>
              </a:xfrm>
              <a:prstGeom prst="rect">
                <a:avLst/>
              </a:prstGeom>
              <a:blipFill>
                <a:blip r:embed="rId2"/>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6" name="Rectangle 235">
                <a:extLst>
                  <a:ext uri="{FF2B5EF4-FFF2-40B4-BE49-F238E27FC236}">
                    <a16:creationId xmlns:a16="http://schemas.microsoft.com/office/drawing/2014/main" id="{5EF44A14-1888-CD42-A271-29BF044E7B41}"/>
                  </a:ext>
                </a:extLst>
              </p:cNvPr>
              <p:cNvSpPr/>
              <p:nvPr/>
            </p:nvSpPr>
            <p:spPr>
              <a:xfrm>
                <a:off x="2299929" y="6049810"/>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36" name="Rectangle 235">
                <a:extLst>
                  <a:ext uri="{FF2B5EF4-FFF2-40B4-BE49-F238E27FC236}">
                    <a16:creationId xmlns:a16="http://schemas.microsoft.com/office/drawing/2014/main" id="{5EF44A14-1888-CD42-A271-29BF044E7B41}"/>
                  </a:ext>
                </a:extLst>
              </p:cNvPr>
              <p:cNvSpPr>
                <a:spLocks noRot="1" noChangeAspect="1" noMove="1" noResize="1" noEditPoints="1" noAdjustHandles="1" noChangeArrowheads="1" noChangeShapeType="1" noTextEdit="1"/>
              </p:cNvSpPr>
              <p:nvPr/>
            </p:nvSpPr>
            <p:spPr>
              <a:xfrm>
                <a:off x="2299929" y="6049810"/>
                <a:ext cx="445058" cy="369332"/>
              </a:xfrm>
              <a:prstGeom prst="rect">
                <a:avLst/>
              </a:prstGeom>
              <a:blipFill>
                <a:blip r:embed="rId3"/>
                <a:stretch>
                  <a:fillRect/>
                </a:stretch>
              </a:blipFill>
            </p:spPr>
            <p:txBody>
              <a:bodyPr/>
              <a:lstStyle/>
              <a:p>
                <a:r>
                  <a:rPr lang="en-GB">
                    <a:noFill/>
                  </a:rPr>
                  <a:t> </a:t>
                </a:r>
              </a:p>
            </p:txBody>
          </p:sp>
        </mc:Fallback>
      </mc:AlternateContent>
      <p:grpSp>
        <p:nvGrpSpPr>
          <p:cNvPr id="84" name="Group 83">
            <a:extLst>
              <a:ext uri="{FF2B5EF4-FFF2-40B4-BE49-F238E27FC236}">
                <a16:creationId xmlns:a16="http://schemas.microsoft.com/office/drawing/2014/main" id="{CC473FBB-3F88-4440-A44A-7FA8D3862CB2}"/>
              </a:ext>
            </a:extLst>
          </p:cNvPr>
          <p:cNvGrpSpPr/>
          <p:nvPr/>
        </p:nvGrpSpPr>
        <p:grpSpPr>
          <a:xfrm>
            <a:off x="6457950" y="5085122"/>
            <a:ext cx="1082989" cy="919087"/>
            <a:chOff x="6805552" y="3919023"/>
            <a:chExt cx="1082989" cy="919087"/>
          </a:xfrm>
        </p:grpSpPr>
        <p:grpSp>
          <p:nvGrpSpPr>
            <p:cNvPr id="85" name="Group 84">
              <a:extLst>
                <a:ext uri="{FF2B5EF4-FFF2-40B4-BE49-F238E27FC236}">
                  <a16:creationId xmlns:a16="http://schemas.microsoft.com/office/drawing/2014/main" id="{37FD5D47-5C9A-B948-987D-C826EC8A7640}"/>
                </a:ext>
              </a:extLst>
            </p:cNvPr>
            <p:cNvGrpSpPr/>
            <p:nvPr/>
          </p:nvGrpSpPr>
          <p:grpSpPr>
            <a:xfrm>
              <a:off x="6805552" y="3919023"/>
              <a:ext cx="1082989" cy="919087"/>
              <a:chOff x="3906167" y="3324390"/>
              <a:chExt cx="1671281" cy="1418344"/>
            </a:xfrm>
            <a:solidFill>
              <a:srgbClr val="93D2FE"/>
            </a:solidFill>
          </p:grpSpPr>
          <p:sp>
            <p:nvSpPr>
              <p:cNvPr id="91" name="Oval 859">
                <a:extLst>
                  <a:ext uri="{FF2B5EF4-FFF2-40B4-BE49-F238E27FC236}">
                    <a16:creationId xmlns:a16="http://schemas.microsoft.com/office/drawing/2014/main" id="{9BD05875-FEF4-BD41-A077-799C8F071E7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2" name="Oval 861">
                <a:extLst>
                  <a:ext uri="{FF2B5EF4-FFF2-40B4-BE49-F238E27FC236}">
                    <a16:creationId xmlns:a16="http://schemas.microsoft.com/office/drawing/2014/main" id="{74354D82-9858-C24B-A513-32190A9B88B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3" name="Oval 862">
                <a:extLst>
                  <a:ext uri="{FF2B5EF4-FFF2-40B4-BE49-F238E27FC236}">
                    <a16:creationId xmlns:a16="http://schemas.microsoft.com/office/drawing/2014/main" id="{EA4F3893-1744-E84C-8359-EAF764CE838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4" name="Oval 863">
                <a:extLst>
                  <a:ext uri="{FF2B5EF4-FFF2-40B4-BE49-F238E27FC236}">
                    <a16:creationId xmlns:a16="http://schemas.microsoft.com/office/drawing/2014/main" id="{4E3721A6-AD45-2049-8377-48A864818DA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5" name="Oval 863">
                <a:extLst>
                  <a:ext uri="{FF2B5EF4-FFF2-40B4-BE49-F238E27FC236}">
                    <a16:creationId xmlns:a16="http://schemas.microsoft.com/office/drawing/2014/main" id="{0513A181-68A6-6D49-9554-264C5122ECE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96" name="Group 95">
                <a:extLst>
                  <a:ext uri="{FF2B5EF4-FFF2-40B4-BE49-F238E27FC236}">
                    <a16:creationId xmlns:a16="http://schemas.microsoft.com/office/drawing/2014/main" id="{F5833196-A8D4-8340-A542-CD5988B464C3}"/>
                  </a:ext>
                </a:extLst>
              </p:cNvPr>
              <p:cNvGrpSpPr/>
              <p:nvPr/>
            </p:nvGrpSpPr>
            <p:grpSpPr>
              <a:xfrm>
                <a:off x="3906167" y="4047050"/>
                <a:ext cx="1671281" cy="539042"/>
                <a:chOff x="1320274" y="4580303"/>
                <a:chExt cx="1671281" cy="467246"/>
              </a:xfrm>
              <a:grpFill/>
            </p:grpSpPr>
            <p:sp>
              <p:nvSpPr>
                <p:cNvPr id="182" name="Freeform 860">
                  <a:extLst>
                    <a:ext uri="{FF2B5EF4-FFF2-40B4-BE49-F238E27FC236}">
                      <a16:creationId xmlns:a16="http://schemas.microsoft.com/office/drawing/2014/main" id="{111FC322-E852-374C-8E03-D143E130BE5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3" name="Rectangle 864">
                  <a:extLst>
                    <a:ext uri="{FF2B5EF4-FFF2-40B4-BE49-F238E27FC236}">
                      <a16:creationId xmlns:a16="http://schemas.microsoft.com/office/drawing/2014/main" id="{EB9D029A-EA1E-2744-9EA9-B81664F94D2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84" name="Freeform 865">
                  <a:extLst>
                    <a:ext uri="{FF2B5EF4-FFF2-40B4-BE49-F238E27FC236}">
                      <a16:creationId xmlns:a16="http://schemas.microsoft.com/office/drawing/2014/main" id="{0BE997FD-54B3-E842-A2D4-7F29D8D4C4D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5" name="Freeform 866">
                  <a:extLst>
                    <a:ext uri="{FF2B5EF4-FFF2-40B4-BE49-F238E27FC236}">
                      <a16:creationId xmlns:a16="http://schemas.microsoft.com/office/drawing/2014/main" id="{AC94A8D0-076D-9F43-9995-0B677C0F957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7" name="Group 96">
                <a:extLst>
                  <a:ext uri="{FF2B5EF4-FFF2-40B4-BE49-F238E27FC236}">
                    <a16:creationId xmlns:a16="http://schemas.microsoft.com/office/drawing/2014/main" id="{4C5EB18D-B0D0-0D4C-B3F8-C128D38D3E9A}"/>
                  </a:ext>
                </a:extLst>
              </p:cNvPr>
              <p:cNvGrpSpPr/>
              <p:nvPr/>
            </p:nvGrpSpPr>
            <p:grpSpPr>
              <a:xfrm>
                <a:off x="4596370" y="3324390"/>
                <a:ext cx="552654" cy="1188720"/>
                <a:chOff x="1823226" y="3235632"/>
                <a:chExt cx="552654" cy="1188720"/>
              </a:xfrm>
              <a:grpFill/>
            </p:grpSpPr>
            <p:sp>
              <p:nvSpPr>
                <p:cNvPr id="169" name="Oval 878">
                  <a:extLst>
                    <a:ext uri="{FF2B5EF4-FFF2-40B4-BE49-F238E27FC236}">
                      <a16:creationId xmlns:a16="http://schemas.microsoft.com/office/drawing/2014/main" id="{62D418DD-6B08-3540-90B6-BA16E4554EE9}"/>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0" name="Rectangle 880">
                  <a:extLst>
                    <a:ext uri="{FF2B5EF4-FFF2-40B4-BE49-F238E27FC236}">
                      <a16:creationId xmlns:a16="http://schemas.microsoft.com/office/drawing/2014/main" id="{E6458F00-90F7-C34B-91E3-811ECF85027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71" name="Oval 878">
                  <a:extLst>
                    <a:ext uri="{FF2B5EF4-FFF2-40B4-BE49-F238E27FC236}">
                      <a16:creationId xmlns:a16="http://schemas.microsoft.com/office/drawing/2014/main" id="{E126F9BD-43C8-D74B-8550-E5E73BF41CE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2" name="Line 881">
                  <a:extLst>
                    <a:ext uri="{FF2B5EF4-FFF2-40B4-BE49-F238E27FC236}">
                      <a16:creationId xmlns:a16="http://schemas.microsoft.com/office/drawing/2014/main" id="{08448740-5405-F449-B292-4DC3F966B927}"/>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3" name="Line 882">
                  <a:extLst>
                    <a:ext uri="{FF2B5EF4-FFF2-40B4-BE49-F238E27FC236}">
                      <a16:creationId xmlns:a16="http://schemas.microsoft.com/office/drawing/2014/main" id="{562ABC81-DF99-0642-803B-D779F597EFE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4" name="Rectangle 880">
                  <a:extLst>
                    <a:ext uri="{FF2B5EF4-FFF2-40B4-BE49-F238E27FC236}">
                      <a16:creationId xmlns:a16="http://schemas.microsoft.com/office/drawing/2014/main" id="{B4BCC2C4-9B05-9943-81A4-9D6DE2CDD1A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75" name="Oval 878">
                  <a:extLst>
                    <a:ext uri="{FF2B5EF4-FFF2-40B4-BE49-F238E27FC236}">
                      <a16:creationId xmlns:a16="http://schemas.microsoft.com/office/drawing/2014/main" id="{92DCC83F-01F7-B543-AB08-5FD9C94C9A0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6" name="Line 882">
                  <a:extLst>
                    <a:ext uri="{FF2B5EF4-FFF2-40B4-BE49-F238E27FC236}">
                      <a16:creationId xmlns:a16="http://schemas.microsoft.com/office/drawing/2014/main" id="{8AA858C7-9C43-EC49-99CF-56CC905CC83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7" name="Line 882">
                  <a:extLst>
                    <a:ext uri="{FF2B5EF4-FFF2-40B4-BE49-F238E27FC236}">
                      <a16:creationId xmlns:a16="http://schemas.microsoft.com/office/drawing/2014/main" id="{20904019-1A16-9648-988A-AC276F8EBA1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8" name="Line 884">
                  <a:extLst>
                    <a:ext uri="{FF2B5EF4-FFF2-40B4-BE49-F238E27FC236}">
                      <a16:creationId xmlns:a16="http://schemas.microsoft.com/office/drawing/2014/main" id="{99362DC1-3EDD-3C43-8B81-87EA45BECEE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79" name="Oval 885">
                  <a:extLst>
                    <a:ext uri="{FF2B5EF4-FFF2-40B4-BE49-F238E27FC236}">
                      <a16:creationId xmlns:a16="http://schemas.microsoft.com/office/drawing/2014/main" id="{1AC21097-8A05-DE43-8C16-ABD8B57B725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80" name="Line 881">
                  <a:extLst>
                    <a:ext uri="{FF2B5EF4-FFF2-40B4-BE49-F238E27FC236}">
                      <a16:creationId xmlns:a16="http://schemas.microsoft.com/office/drawing/2014/main" id="{A5383EAB-A343-7248-AA60-5D767155299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81" name="Line 882">
                  <a:extLst>
                    <a:ext uri="{FF2B5EF4-FFF2-40B4-BE49-F238E27FC236}">
                      <a16:creationId xmlns:a16="http://schemas.microsoft.com/office/drawing/2014/main" id="{13239778-D59B-7649-B45A-516A3B993BFD}"/>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86" name="Group 85">
              <a:extLst>
                <a:ext uri="{FF2B5EF4-FFF2-40B4-BE49-F238E27FC236}">
                  <a16:creationId xmlns:a16="http://schemas.microsoft.com/office/drawing/2014/main" id="{E8017FFD-FFBE-8F4D-995A-3DA146FD5F72}"/>
                </a:ext>
              </a:extLst>
            </p:cNvPr>
            <p:cNvGrpSpPr/>
            <p:nvPr/>
          </p:nvGrpSpPr>
          <p:grpSpPr>
            <a:xfrm>
              <a:off x="7365099" y="4388800"/>
              <a:ext cx="484418" cy="334015"/>
              <a:chOff x="1012668" y="950932"/>
              <a:chExt cx="747559" cy="515455"/>
            </a:xfrm>
          </p:grpSpPr>
          <p:sp>
            <p:nvSpPr>
              <p:cNvPr id="87" name="Line 853">
                <a:extLst>
                  <a:ext uri="{FF2B5EF4-FFF2-40B4-BE49-F238E27FC236}">
                    <a16:creationId xmlns:a16="http://schemas.microsoft.com/office/drawing/2014/main" id="{04ED9D32-7FEC-FB47-90EB-5C8CD4B24CD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88" name="Rectangle 876">
                <a:extLst>
                  <a:ext uri="{FF2B5EF4-FFF2-40B4-BE49-F238E27FC236}">
                    <a16:creationId xmlns:a16="http://schemas.microsoft.com/office/drawing/2014/main" id="{DDFED313-8190-1741-B9B4-E2F4829CE880}"/>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89" name="Rectangle 873">
                <a:extLst>
                  <a:ext uri="{FF2B5EF4-FFF2-40B4-BE49-F238E27FC236}">
                    <a16:creationId xmlns:a16="http://schemas.microsoft.com/office/drawing/2014/main" id="{BC49AAFB-7495-8A40-B729-FC1A58BD098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90" name="Freeform 875">
                <a:extLst>
                  <a:ext uri="{FF2B5EF4-FFF2-40B4-BE49-F238E27FC236}">
                    <a16:creationId xmlns:a16="http://schemas.microsoft.com/office/drawing/2014/main" id="{94761A49-FC52-FE4D-895D-04AF8141DB2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Tree>
    <p:extLst>
      <p:ext uri="{BB962C8B-B14F-4D97-AF65-F5344CB8AC3E}">
        <p14:creationId xmlns:p14="http://schemas.microsoft.com/office/powerpoint/2010/main" val="794885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07F8E0-CB7A-5D4D-8F12-CFF7ED86E601}"/>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78CDCD4-6158-5B4B-9814-10C454C466EA}"/>
                  </a:ext>
                </a:extLst>
              </p:cNvPr>
              <p:cNvSpPr>
                <a:spLocks noGrp="1"/>
              </p:cNvSpPr>
              <p:nvPr>
                <p:ph idx="1"/>
              </p:nvPr>
            </p:nvSpPr>
            <p:spPr/>
            <p:txBody>
              <a:bodyPr/>
              <a:lstStyle/>
              <a:p>
                <a:r>
                  <a:rPr lang="en-GB" dirty="0"/>
                  <a:t>State-variable representation</a:t>
                </a:r>
              </a:p>
              <a:p>
                <a:pPr lvl="1"/>
                <a:r>
                  <a:rPr lang="en-GB" dirty="0"/>
                  <a:t>State-transition systems, classical planning assumptions</a:t>
                </a:r>
              </a:p>
              <a:p>
                <a:pPr lvl="1"/>
                <a:r>
                  <a:rPr lang="en-GB" dirty="0"/>
                  <a:t>Classical planning problems, plans, solutions</a:t>
                </a:r>
              </a:p>
              <a:p>
                <a:pPr lvl="1"/>
                <a:r>
                  <a:rPr lang="en-GB" dirty="0"/>
                  <a:t>Objects, rigid properties</a:t>
                </a:r>
              </a:p>
              <a:p>
                <a:pPr lvl="1"/>
                <a:r>
                  <a:rPr lang="en-GB" dirty="0"/>
                  <a:t>Varying properties, state variables, states as functions</a:t>
                </a:r>
              </a:p>
              <a:p>
                <a:pPr lvl="1"/>
                <a:r>
                  <a:rPr lang="en-GB" dirty="0"/>
                  <a:t>Action templates, actions, applicability, </a:t>
                </a:r>
                <a14:m>
                  <m:oMath xmlns:m="http://schemas.openxmlformats.org/officeDocument/2006/math">
                    <m:r>
                      <a:rPr lang="en-GB" i="1" smtClean="0">
                        <a:latin typeface="Cambria Math" panose="02040503050406030204" pitchFamily="18" charset="0"/>
                        <a:ea typeface="Cambria Math" panose="02040503050406030204" pitchFamily="18" charset="0"/>
                      </a:rPr>
                      <m:t>𝛾</m:t>
                    </m:r>
                  </m:oMath>
                </a14:m>
                <a:endParaRPr lang="en-GB" dirty="0"/>
              </a:p>
              <a:p>
                <a:pPr lvl="1"/>
                <a:r>
                  <a:rPr lang="en-GB" dirty="0"/>
                  <a:t>State-variable planning domains, plans, problems, solutions</a:t>
                </a:r>
              </a:p>
              <a:p>
                <a:pPr lvl="1"/>
                <a:r>
                  <a:rPr lang="en-GB" dirty="0"/>
                  <a:t>Comparison with classical representation</a:t>
                </a:r>
              </a:p>
              <a:p>
                <a:r>
                  <a:rPr lang="en-GB" dirty="0"/>
                  <a:t>Classical fragment of PDDL</a:t>
                </a:r>
              </a:p>
              <a:p>
                <a:pPr lvl="1"/>
                <a:r>
                  <a:rPr lang="en-GB" dirty="0"/>
                  <a:t>Planning domains, planning problems</a:t>
                </a:r>
              </a:p>
              <a:p>
                <a:pPr lvl="1"/>
                <a:r>
                  <a:rPr lang="en-GB" dirty="0"/>
                  <a:t>untyped, typed</a:t>
                </a:r>
              </a:p>
            </p:txBody>
          </p:sp>
        </mc:Choice>
        <mc:Fallback xmlns="">
          <p:sp>
            <p:nvSpPr>
              <p:cNvPr id="5" name="Content Placeholder 4">
                <a:extLst>
                  <a:ext uri="{FF2B5EF4-FFF2-40B4-BE49-F238E27FC236}">
                    <a16:creationId xmlns:a16="http://schemas.microsoft.com/office/drawing/2014/main" id="{B78CDCD4-6158-5B4B-9814-10C454C466EA}"/>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6F97C465-4572-3F40-B645-450383F26F08}"/>
              </a:ext>
            </a:extLst>
          </p:cNvPr>
          <p:cNvSpPr>
            <a:spLocks noGrp="1"/>
          </p:cNvSpPr>
          <p:nvPr>
            <p:ph type="sldNum" sz="quarter" idx="12"/>
          </p:nvPr>
        </p:nvSpPr>
        <p:spPr/>
        <p:txBody>
          <a:bodyPr/>
          <a:lstStyle/>
          <a:p>
            <a:fld id="{67C9959E-8E6B-B04C-9955-EA096F41CA7A}" type="slidenum">
              <a:rPr lang="en-GB" smtClean="0"/>
              <a:t>32</a:t>
            </a:fld>
            <a:endParaRPr lang="en-GB"/>
          </a:p>
        </p:txBody>
      </p:sp>
      <p:sp>
        <p:nvSpPr>
          <p:cNvPr id="2" name="Date Placeholder 1">
            <a:extLst>
              <a:ext uri="{FF2B5EF4-FFF2-40B4-BE49-F238E27FC236}">
                <a16:creationId xmlns:a16="http://schemas.microsoft.com/office/drawing/2014/main" id="{44F8A7C9-30C1-9448-863B-7A6DE2DC4EFF}"/>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909625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b="1" dirty="0">
                <a:solidFill>
                  <a:schemeClr val="accent1"/>
                </a:solidFill>
              </a:rPr>
              <a:t>2.2 </a:t>
            </a:r>
            <a:r>
              <a:rPr lang="en-US" b="1" i="1" dirty="0">
                <a:solidFill>
                  <a:schemeClr val="accent1"/>
                </a:solidFill>
              </a:rPr>
              <a:t>Forward state-space search</a:t>
            </a:r>
          </a:p>
          <a:p>
            <a:pPr lvl="1"/>
            <a:r>
              <a:rPr lang="en-US" dirty="0">
                <a:solidFill>
                  <a:schemeClr val="accent1"/>
                </a:solidFill>
              </a:rPr>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33</a:t>
            </a:fld>
            <a:endParaRPr lang="en-GB"/>
          </a:p>
        </p:txBody>
      </p:sp>
      <p:sp>
        <p:nvSpPr>
          <p:cNvPr id="5" name="Date Placeholder 4">
            <a:extLst>
              <a:ext uri="{FF2B5EF4-FFF2-40B4-BE49-F238E27FC236}">
                <a16:creationId xmlns:a16="http://schemas.microsoft.com/office/drawing/2014/main" id="{B292FF90-280C-5E4D-80EF-E34B2314CFD3}"/>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42179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89703C-221D-9F4B-A8B5-131345C27847}"/>
              </a:ext>
            </a:extLst>
          </p:cNvPr>
          <p:cNvPicPr>
            <a:picLocks noChangeAspect="1"/>
          </p:cNvPicPr>
          <p:nvPr/>
        </p:nvPicPr>
        <p:blipFill>
          <a:blip r:embed="rId2"/>
          <a:stretch>
            <a:fillRect/>
          </a:stretch>
        </p:blipFill>
        <p:spPr>
          <a:xfrm>
            <a:off x="127591" y="1594519"/>
            <a:ext cx="4805245" cy="3268345"/>
          </a:xfrm>
          <a:prstGeom prst="rect">
            <a:avLst/>
          </a:prstGeom>
        </p:spPr>
      </p:pic>
      <p:sp>
        <p:nvSpPr>
          <p:cNvPr id="5121" name="Rectangle 2"/>
          <p:cNvSpPr>
            <a:spLocks noGrp="1" noChangeArrowheads="1"/>
          </p:cNvSpPr>
          <p:nvPr>
            <p:ph type="title"/>
          </p:nvPr>
        </p:nvSpPr>
        <p:spPr>
          <a:solidFill>
            <a:schemeClr val="bg1"/>
          </a:solidFill>
        </p:spPr>
        <p:txBody>
          <a:bodyPr/>
          <a:lstStyle/>
          <a:p>
            <a:r>
              <a:rPr lang="en-US" dirty="0"/>
              <a:t>Planning as Search</a:t>
            </a:r>
          </a:p>
        </p:txBody>
      </p:sp>
      <p:sp>
        <p:nvSpPr>
          <p:cNvPr id="3" name="Content Placeholder 2">
            <a:extLst>
              <a:ext uri="{FF2B5EF4-FFF2-40B4-BE49-F238E27FC236}">
                <a16:creationId xmlns:a16="http://schemas.microsoft.com/office/drawing/2014/main" id="{B8325A8B-262F-DA4B-908B-40AF8F6726D6}"/>
              </a:ext>
            </a:extLst>
          </p:cNvPr>
          <p:cNvSpPr>
            <a:spLocks noGrp="1"/>
          </p:cNvSpPr>
          <p:nvPr>
            <p:ph idx="1"/>
          </p:nvPr>
        </p:nvSpPr>
        <p:spPr>
          <a:xfrm>
            <a:off x="5231219" y="1864910"/>
            <a:ext cx="3554005" cy="4179840"/>
          </a:xfrm>
        </p:spPr>
        <p:txBody>
          <a:bodyPr/>
          <a:lstStyle/>
          <a:p>
            <a:r>
              <a:rPr lang="en-US" dirty="0"/>
              <a:t>Nearly all planning procedures are search procedures</a:t>
            </a:r>
          </a:p>
          <a:p>
            <a:pPr lvl="1"/>
            <a:r>
              <a:rPr lang="en-US" dirty="0">
                <a:solidFill>
                  <a:schemeClr val="accent1"/>
                </a:solidFill>
              </a:rPr>
              <a:t>Search tree</a:t>
            </a:r>
            <a:r>
              <a:rPr lang="en-US" dirty="0"/>
              <a:t>: the data structure the procedure uses to keep track of which paths it has explored</a:t>
            </a:r>
            <a:endParaRPr lang="en-GB" dirty="0"/>
          </a:p>
        </p:txBody>
      </p:sp>
      <p:sp>
        <p:nvSpPr>
          <p:cNvPr id="2" name="Slide Number Placeholder 1">
            <a:extLst>
              <a:ext uri="{FF2B5EF4-FFF2-40B4-BE49-F238E27FC236}">
                <a16:creationId xmlns:a16="http://schemas.microsoft.com/office/drawing/2014/main" id="{289E8ECC-69CC-D94B-AC86-54223BDDA58A}"/>
              </a:ext>
            </a:extLst>
          </p:cNvPr>
          <p:cNvSpPr>
            <a:spLocks noGrp="1"/>
          </p:cNvSpPr>
          <p:nvPr>
            <p:ph type="sldNum" sz="quarter" idx="12"/>
          </p:nvPr>
        </p:nvSpPr>
        <p:spPr/>
        <p:txBody>
          <a:bodyPr/>
          <a:lstStyle/>
          <a:p>
            <a:fld id="{67C9959E-8E6B-B04C-9955-EA096F41CA7A}" type="slidenum">
              <a:rPr lang="en-GB" smtClean="0"/>
              <a:t>34</a:t>
            </a:fld>
            <a:endParaRPr lang="en-GB"/>
          </a:p>
        </p:txBody>
      </p:sp>
      <p:sp>
        <p:nvSpPr>
          <p:cNvPr id="4" name="Rectangle 3">
            <a:extLst>
              <a:ext uri="{FF2B5EF4-FFF2-40B4-BE49-F238E27FC236}">
                <a16:creationId xmlns:a16="http://schemas.microsoft.com/office/drawing/2014/main" id="{AF15530E-A53A-CA46-A2DC-D2A29F150F5F}"/>
              </a:ext>
            </a:extLst>
          </p:cNvPr>
          <p:cNvSpPr/>
          <p:nvPr/>
        </p:nvSpPr>
        <p:spPr>
          <a:xfrm>
            <a:off x="2286000" y="6448996"/>
            <a:ext cx="4572000" cy="261610"/>
          </a:xfrm>
          <a:prstGeom prst="rect">
            <a:avLst/>
          </a:prstGeom>
        </p:spPr>
        <p:txBody>
          <a:bodyPr>
            <a:spAutoFit/>
          </a:bodyPr>
          <a:lstStyle/>
          <a:p>
            <a:pPr algn="ctr"/>
            <a:r>
              <a:rPr lang="en-US" sz="1050" dirty="0"/>
              <a:t>Example: Russell &amp; </a:t>
            </a:r>
            <a:r>
              <a:rPr lang="en-US" sz="1050" dirty="0" err="1"/>
              <a:t>Norvig</a:t>
            </a:r>
            <a:r>
              <a:rPr lang="en-US" sz="1050" dirty="0"/>
              <a:t>, </a:t>
            </a:r>
            <a:r>
              <a:rPr lang="en-US" sz="1050" i="1" dirty="0"/>
              <a:t>Artificial Intelligence: A Modern Approach</a:t>
            </a:r>
            <a:endParaRPr lang="en-US" sz="1050" dirty="0"/>
          </a:p>
        </p:txBody>
      </p:sp>
      <p:pic>
        <p:nvPicPr>
          <p:cNvPr id="9" name="Picture 8" descr="astar-progress05c.pdf">
            <a:extLst>
              <a:ext uri="{FF2B5EF4-FFF2-40B4-BE49-F238E27FC236}">
                <a16:creationId xmlns:a16="http://schemas.microsoft.com/office/drawing/2014/main" id="{74944D87-0A62-C94F-AEAB-EB4B60E907A7}"/>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2131882" y="4172525"/>
            <a:ext cx="6813998" cy="2283143"/>
          </a:xfrm>
          <a:prstGeom prst="rect">
            <a:avLst/>
          </a:prstGeom>
        </p:spPr>
      </p:pic>
      <p:sp>
        <p:nvSpPr>
          <p:cNvPr id="5" name="Date Placeholder 4">
            <a:extLst>
              <a:ext uri="{FF2B5EF4-FFF2-40B4-BE49-F238E27FC236}">
                <a16:creationId xmlns:a16="http://schemas.microsoft.com/office/drawing/2014/main" id="{B8F02C9C-9167-C747-B34E-0CA338869FC3}"/>
              </a:ext>
            </a:extLst>
          </p:cNvPr>
          <p:cNvSpPr>
            <a:spLocks noGrp="1"/>
          </p:cNvSpPr>
          <p:nvPr>
            <p:ph type="dt" sz="half" idx="10"/>
          </p:nvPr>
        </p:nvSpPr>
        <p:spPr/>
        <p:txBody>
          <a:bodyPr/>
          <a:lstStyle/>
          <a:p>
            <a:r>
              <a:rPr lang="en-GB"/>
              <a:t>APA - Deterministic</a:t>
            </a:r>
            <a:endParaRPr lang="de-DE" dirty="0"/>
          </a:p>
        </p:txBody>
      </p:sp>
      <p:sp>
        <p:nvSpPr>
          <p:cNvPr id="6" name="Triangle 5">
            <a:extLst>
              <a:ext uri="{FF2B5EF4-FFF2-40B4-BE49-F238E27FC236}">
                <a16:creationId xmlns:a16="http://schemas.microsoft.com/office/drawing/2014/main" id="{C54F3187-B9C8-FA46-B05E-F12B5B4B2831}"/>
              </a:ext>
            </a:extLst>
          </p:cNvPr>
          <p:cNvSpPr/>
          <p:nvPr/>
        </p:nvSpPr>
        <p:spPr>
          <a:xfrm rot="5400000">
            <a:off x="5385881" y="6059050"/>
            <a:ext cx="180000" cy="126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77795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Search-Tree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361613" y="1869261"/>
                <a:ext cx="4089006" cy="3659669"/>
              </a:xfrm>
              <a:solidFill>
                <a:schemeClr val="bg1"/>
              </a:solidFill>
            </p:spPr>
            <p:txBody>
              <a:bodyPr>
                <a:normAutofit fontScale="62500" lnSpcReduction="20000"/>
              </a:bodyPr>
              <a:lstStyle/>
              <a:p>
                <a:pPr>
                  <a:tabLst>
                    <a:tab pos="290513" algn="l"/>
                    <a:tab pos="568325" algn="l"/>
                    <a:tab pos="860425" algn="l"/>
                    <a:tab pos="3995738" algn="l"/>
                  </a:tabLst>
                </a:pPr>
                <a:r>
                  <a:rPr lang="en-US" dirty="0">
                    <a:solidFill>
                      <a:schemeClr val="accent1"/>
                    </a:solidFill>
                  </a:rPr>
                  <a:t>Node</a:t>
                </a:r>
                <a:r>
                  <a:rPr lang="en-US" dirty="0"/>
                  <a:t>: a pair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oMath>
                </a14:m>
                <a:endParaRPr lang="de-DE" i="1" dirty="0">
                  <a:latin typeface="Cambria Math" panose="02040503050406030204" pitchFamily="18" charset="0"/>
                </a:endParaRPr>
              </a:p>
              <a:p>
                <a:pPr lvl="1">
                  <a:tabLst>
                    <a:tab pos="290513" algn="l"/>
                    <a:tab pos="568325" algn="l"/>
                    <a:tab pos="860425" algn="l"/>
                    <a:tab pos="3995738" algn="l"/>
                  </a:tabLst>
                </a:pPr>
                <a14:m>
                  <m:oMath xmlns:m="http://schemas.openxmlformats.org/officeDocument/2006/math">
                    <m:r>
                      <a:rPr lang="en-US" i="1" dirty="0" smtClean="0">
                        <a:latin typeface="Cambria Math" panose="02040503050406030204" pitchFamily="18" charset="0"/>
                      </a:rPr>
                      <m:t>𝑠</m:t>
                    </m:r>
                    <m:r>
                      <a:rPr lang="en-US" i="1" dirty="0" smtClean="0">
                        <a:latin typeface="Cambria Math" panose="02040503050406030204" pitchFamily="18" charset="0"/>
                      </a:rPr>
                      <m:t>=</m:t>
                    </m:r>
                    <m:r>
                      <a:rPr lang="el-GR" i="1" dirty="0">
                        <a:latin typeface="Cambria Math" panose="02040503050406030204" pitchFamily="18" charset="0"/>
                      </a:rPr>
                      <m:t>𝛾</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𝜋</m:t>
                    </m:r>
                    <m:r>
                      <a:rPr lang="en-US" i="1" dirty="0">
                        <a:latin typeface="Cambria Math" panose="02040503050406030204" pitchFamily="18" charset="0"/>
                      </a:rPr>
                      <m:t>)</m:t>
                    </m:r>
                  </m:oMath>
                </a14:m>
                <a:endParaRPr lang="en-US" dirty="0"/>
              </a:p>
              <a:p>
                <a:pPr lvl="1">
                  <a:tabLst>
                    <a:tab pos="290513" algn="l"/>
                    <a:tab pos="568325" algn="l"/>
                    <a:tab pos="860425" algn="l"/>
                    <a:tab pos="3995738" algn="l"/>
                  </a:tabLst>
                </a:pPr>
                <a:r>
                  <a:rPr lang="en-US" dirty="0"/>
                  <a:t>In practice</a:t>
                </a:r>
                <a:r>
                  <a:rPr lang="en-US" i="1" dirty="0"/>
                  <a:t>, </a:t>
                </a:r>
                <a14:m>
                  <m:oMath xmlns:m="http://schemas.openxmlformats.org/officeDocument/2006/math">
                    <m:r>
                      <a:rPr lang="en-US" i="1" dirty="0">
                        <a:latin typeface="Cambria Math" panose="02040503050406030204" pitchFamily="18" charset="0"/>
                        <a:cs typeface="Calibri" panose="020F0502020204030204" pitchFamily="34" charset="0"/>
                      </a:rPr>
                      <m:t>𝜈</m:t>
                    </m:r>
                  </m:oMath>
                </a14:m>
                <a:r>
                  <a:rPr lang="en-US" dirty="0"/>
                  <a:t> may contain other things</a:t>
                </a:r>
              </a:p>
              <a:p>
                <a:pPr lvl="2">
                  <a:tabLst>
                    <a:tab pos="290513" algn="l"/>
                    <a:tab pos="568325" algn="l"/>
                    <a:tab pos="860425" algn="l"/>
                    <a:tab pos="3995738" algn="l"/>
                  </a:tabLst>
                </a:pPr>
                <a:r>
                  <a:rPr lang="en-US" dirty="0"/>
                  <a:t>pointer to parent, </a:t>
                </a:r>
                <a14:m>
                  <m:oMath xmlns:m="http://schemas.openxmlformats.org/officeDocument/2006/math">
                    <m:r>
                      <a:rPr lang="en-US" i="1" dirty="0" smtClean="0">
                        <a:latin typeface="Cambria Math" panose="02040503050406030204" pitchFamily="18" charset="0"/>
                      </a:rPr>
                      <m:t>𝑐𝑜𝑠𝑡</m:t>
                    </m:r>
                    <m:r>
                      <a:rPr lang="en-US" i="1" dirty="0" smtClean="0">
                        <a:latin typeface="Cambria Math" panose="02040503050406030204" pitchFamily="18" charset="0"/>
                      </a:rPr>
                      <m:t>(</m:t>
                    </m:r>
                    <m:r>
                      <a:rPr lang="en-US" i="1" dirty="0" smtClean="0">
                        <a:latin typeface="Cambria Math" panose="02040503050406030204" pitchFamily="18" charset="0"/>
                      </a:rPr>
                      <m:t>𝜋</m:t>
                    </m:r>
                    <m:r>
                      <a:rPr lang="en-US" i="1" dirty="0" smtClean="0">
                        <a:latin typeface="Cambria Math" panose="02040503050406030204" pitchFamily="18" charset="0"/>
                      </a:rPr>
                      <m:t>)</m:t>
                    </m:r>
                  </m:oMath>
                </a14:m>
                <a:r>
                  <a:rPr lang="en-US" dirty="0"/>
                  <a:t>, …</a:t>
                </a:r>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oMath>
                </a14:m>
                <a:r>
                  <a:rPr lang="en-US" dirty="0"/>
                  <a:t> not always stored explicitly, can be computed from the parent pointers</a:t>
                </a:r>
              </a:p>
              <a:p>
                <a:pPr>
                  <a:tabLst>
                    <a:tab pos="290513" algn="l"/>
                    <a:tab pos="568325" algn="l"/>
                    <a:tab pos="860425" algn="l"/>
                    <a:tab pos="3995738" algn="l"/>
                  </a:tabLst>
                </a:pPr>
                <a:r>
                  <a:rPr lang="en-US" dirty="0">
                    <a:solidFill>
                      <a:schemeClr val="accent1"/>
                    </a:solidFill>
                  </a:rPr>
                  <a:t>Children</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de-DE" b="0" i="1" dirty="0" smtClean="0">
                        <a:latin typeface="Cambria Math" panose="02040503050406030204" pitchFamily="18" charset="0"/>
                        <a:cs typeface="Calibri" panose="020F0502020204030204" pitchFamily="34" charset="0"/>
                      </a:rPr>
                      <m:t>=</m:t>
                    </m:r>
                    <m:d>
                      <m:dPr>
                        <m:begChr m:val="{"/>
                        <m:endChr m:val="}"/>
                        <m:ctrlPr>
                          <a:rPr lang="en-US" i="1" dirty="0" smtClean="0">
                            <a:latin typeface="Cambria Math" panose="02040503050406030204" pitchFamily="18" charset="0"/>
                          </a:rPr>
                        </m:ctrlPr>
                      </m:dPr>
                      <m:e>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 </m:t>
                            </m:r>
                            <m:r>
                              <a:rPr lang="en-US" i="1" dirty="0" err="1">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e>
                        </m:d>
                        <m:r>
                          <a:rPr lang="en-US" i="1" dirty="0">
                            <a:latin typeface="Cambria Math" panose="02040503050406030204" pitchFamily="18" charset="0"/>
                          </a:rPr>
                          <m:t> | </m:t>
                        </m:r>
                        <m:r>
                          <a:rPr lang="en-US" i="1" dirty="0">
                            <a:latin typeface="Cambria Math" panose="02040503050406030204" pitchFamily="18" charset="0"/>
                          </a:rPr>
                          <m:t>𝑎</m:t>
                        </m:r>
                        <m:r>
                          <a:rPr lang="en-US" i="1" dirty="0">
                            <a:latin typeface="Cambria Math" panose="02040503050406030204" pitchFamily="18" charset="0"/>
                          </a:rPr>
                          <m:t> </m:t>
                        </m:r>
                        <m:r>
                          <m:rPr>
                            <m:nor/>
                          </m:rPr>
                          <a:rPr lang="en-US" dirty="0">
                            <a:latin typeface="Cambria Math" panose="02040503050406030204" pitchFamily="18" charset="0"/>
                          </a:rPr>
                          <m:t>is</m:t>
                        </m:r>
                        <m:r>
                          <m:rPr>
                            <m:nor/>
                          </m:rPr>
                          <a:rPr lang="en-US" dirty="0">
                            <a:latin typeface="Cambria Math" panose="02040503050406030204" pitchFamily="18" charset="0"/>
                          </a:rPr>
                          <m:t> </m:t>
                        </m:r>
                        <m:r>
                          <m:rPr>
                            <m:nor/>
                          </m:rPr>
                          <a:rPr lang="en-US" dirty="0">
                            <a:latin typeface="Cambria Math" panose="02040503050406030204" pitchFamily="18" charset="0"/>
                          </a:rPr>
                          <m:t>applicable</m:t>
                        </m:r>
                        <m:r>
                          <m:rPr>
                            <m:nor/>
                          </m:rPr>
                          <a:rPr lang="en-US"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𝑠</m:t>
                        </m:r>
                      </m:e>
                    </m:d>
                  </m:oMath>
                </a14:m>
                <a:endParaRPr lang="en-US" dirty="0"/>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oMath>
                </a14:m>
                <a:r>
                  <a:rPr lang="en-US" dirty="0"/>
                  <a:t>: concatenation of </a:t>
                </a:r>
                <a14:m>
                  <m:oMath xmlns:m="http://schemas.openxmlformats.org/officeDocument/2006/math">
                    <m:r>
                      <a:rPr lang="en-US" i="1" dirty="0">
                        <a:latin typeface="Cambria Math" panose="02040503050406030204" pitchFamily="18" charset="0"/>
                      </a:rPr>
                      <m:t>𝜋</m:t>
                    </m:r>
                  </m:oMath>
                </a14:m>
                <a:r>
                  <a:rPr lang="en-US" dirty="0"/>
                  <a:t> and </a:t>
                </a:r>
                <a14:m>
                  <m:oMath xmlns:m="http://schemas.openxmlformats.org/officeDocument/2006/math">
                    <m:r>
                      <a:rPr lang="en-US" i="1" dirty="0">
                        <a:latin typeface="Cambria Math" panose="02040503050406030204" pitchFamily="18" charset="0"/>
                      </a:rPr>
                      <m:t>𝑎</m:t>
                    </m:r>
                  </m:oMath>
                </a14:m>
                <a:endParaRPr lang="en-US" dirty="0"/>
              </a:p>
              <a:p>
                <a:pPr>
                  <a:tabLst>
                    <a:tab pos="290513" algn="l"/>
                    <a:tab pos="568325" algn="l"/>
                    <a:tab pos="860425" algn="l"/>
                    <a:tab pos="3995738" algn="l"/>
                  </a:tabLst>
                </a:pPr>
                <a:r>
                  <a:rPr lang="en-US" dirty="0">
                    <a:solidFill>
                      <a:schemeClr val="accent1"/>
                    </a:solidFill>
                  </a:rPr>
                  <a:t>Successors</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endParaRPr lang="en-US" dirty="0"/>
              </a:p>
              <a:p>
                <a:pPr lvl="1">
                  <a:tabLst>
                    <a:tab pos="290513" algn="l"/>
                    <a:tab pos="568325" algn="l"/>
                    <a:tab pos="860425" algn="l"/>
                    <a:tab pos="3995738" algn="l"/>
                  </a:tabLst>
                </a:pPr>
                <a:r>
                  <a:rPr lang="en-US" dirty="0"/>
                  <a:t>Children, children of children, etc. </a:t>
                </a:r>
              </a:p>
              <a:p>
                <a:pPr>
                  <a:tabLst>
                    <a:tab pos="290513" algn="l"/>
                    <a:tab pos="568325" algn="l"/>
                    <a:tab pos="860425" algn="l"/>
                    <a:tab pos="3995738" algn="l"/>
                  </a:tabLst>
                </a:pPr>
                <a:r>
                  <a:rPr lang="en-US" dirty="0">
                    <a:solidFill>
                      <a:schemeClr val="accent1"/>
                    </a:solidFill>
                  </a:rPr>
                  <a:t>Ancestors</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endParaRPr lang="de-DE" dirty="0">
                  <a:cs typeface="Calibri" panose="020F0502020204030204" pitchFamily="34" charset="0"/>
                </a:endParaRPr>
              </a:p>
              <a:p>
                <a:pPr lvl="1">
                  <a:tabLst>
                    <a:tab pos="290513" algn="l"/>
                    <a:tab pos="568325" algn="l"/>
                    <a:tab pos="860425" algn="l"/>
                    <a:tab pos="3995738" algn="l"/>
                  </a:tabLst>
                </a:pPr>
                <a:r>
                  <a:rPr lang="en-US" dirty="0"/>
                  <a:t>Nodes that hav</a:t>
                </a:r>
                <a:r>
                  <a:rPr lang="en-US" dirty="0">
                    <a:latin typeface="Times New Roman" panose="02020603050405020304" pitchFamily="18" charset="0"/>
                  </a:rPr>
                  <a:t>e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r>
                  <a:rPr lang="en-US" dirty="0">
                    <a:latin typeface="Times New Roman" panose="02020603050405020304" pitchFamily="18" charset="0"/>
                  </a:rPr>
                  <a:t> as a</a:t>
                </a:r>
                <a:r>
                  <a:rPr lang="en-US" dirty="0"/>
                  <a:t> successor</a:t>
                </a:r>
              </a:p>
              <a:p>
                <a:pPr>
                  <a:tabLst>
                    <a:tab pos="631825" algn="l"/>
                  </a:tabLst>
                </a:pPr>
                <a:r>
                  <a:rPr lang="en-US" dirty="0">
                    <a:solidFill>
                      <a:schemeClr val="accent1"/>
                    </a:solidFill>
                  </a:rPr>
                  <a:t>Initial</a:t>
                </a:r>
                <a:r>
                  <a:rPr lang="en-US" i="1" dirty="0"/>
                  <a:t>/</a:t>
                </a:r>
                <a:r>
                  <a:rPr lang="en-US" dirty="0">
                    <a:solidFill>
                      <a:schemeClr val="accent1"/>
                    </a:solidFill>
                  </a:rPr>
                  <a:t>starting</a:t>
                </a:r>
                <a:r>
                  <a:rPr lang="en-US" i="1" dirty="0"/>
                  <a:t> </a:t>
                </a:r>
                <a:r>
                  <a:rPr lang="en-US" dirty="0"/>
                  <a:t>node: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m:t>
                        </m:r>
                        <m:r>
                          <a:rPr lang="en-US" i="1" baseline="-25000"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e>
                    </m:d>
                  </m:oMath>
                </a14:m>
                <a:endParaRPr lang="en-US" dirty="0"/>
              </a:p>
              <a:p>
                <a:pPr lvl="1">
                  <a:tabLst>
                    <a:tab pos="631825" algn="l"/>
                  </a:tabLst>
                </a:pPr>
                <a:r>
                  <a:rPr lang="en-US" dirty="0"/>
                  <a:t>Root of the search tree</a:t>
                </a:r>
              </a:p>
              <a:p>
                <a:pPr>
                  <a:tabLst>
                    <a:tab pos="631825" algn="l"/>
                  </a:tabLst>
                </a:pPr>
                <a:r>
                  <a:rPr lang="en-US" dirty="0">
                    <a:solidFill>
                      <a:schemeClr val="accent1"/>
                    </a:solidFill>
                  </a:rPr>
                  <a:t>Expand</a:t>
                </a:r>
                <a:r>
                  <a:rPr lang="en-US" i="1" dirty="0"/>
                  <a:t> </a:t>
                </a:r>
                <a14:m>
                  <m:oMath xmlns:m="http://schemas.openxmlformats.org/officeDocument/2006/math">
                    <m:r>
                      <a:rPr lang="en-US" i="1" dirty="0">
                        <a:latin typeface="Cambria Math" panose="02040503050406030204" pitchFamily="18" charset="0"/>
                      </a:rPr>
                      <m:t>𝜈</m:t>
                    </m:r>
                  </m:oMath>
                </a14:m>
                <a:endParaRPr lang="de-DE" i="1" dirty="0"/>
              </a:p>
              <a:p>
                <a:pPr lvl="1">
                  <a:tabLst>
                    <a:tab pos="631825" algn="l"/>
                  </a:tabLst>
                </a:pPr>
                <a:r>
                  <a:rPr lang="en-US" dirty="0"/>
                  <a:t>Generate all children </a:t>
                </a:r>
              </a:p>
              <a:p>
                <a:pPr>
                  <a:tabLst>
                    <a:tab pos="631825" algn="l"/>
                  </a:tabLst>
                </a:pPr>
                <a:endParaRPr lang="en-US" dirty="0"/>
              </a:p>
              <a:p>
                <a:pPr marL="0" indent="0">
                  <a:buNone/>
                  <a:tabLst>
                    <a:tab pos="290513" algn="l"/>
                    <a:tab pos="568325" algn="l"/>
                    <a:tab pos="860425" algn="l"/>
                    <a:tab pos="3995738" algn="l"/>
                  </a:tabLst>
                </a:pPr>
                <a:endParaRPr lang="en-US" dirty="0"/>
              </a:p>
              <a:p>
                <a:pPr marL="0" indent="0">
                  <a:buNone/>
                  <a:tabLst>
                    <a:tab pos="290513" algn="l"/>
                    <a:tab pos="568325" algn="l"/>
                    <a:tab pos="860425" algn="l"/>
                    <a:tab pos="3995738" algn="l"/>
                  </a:tabLst>
                </a:pP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361613" y="1869261"/>
                <a:ext cx="4089006" cy="3659669"/>
              </a:xfrm>
              <a:blipFill>
                <a:blip r:embed="rId2"/>
                <a:stretch>
                  <a:fillRect l="-2477" t="-3114" r="-12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a:xfrm>
                <a:off x="4693381" y="1869261"/>
                <a:ext cx="4090619" cy="3659669"/>
              </a:xfrm>
              <a:solidFill>
                <a:schemeClr val="bg1"/>
              </a:solidFill>
            </p:spPr>
            <p:txBody>
              <a:bodyPr>
                <a:normAutofit fontScale="62500" lnSpcReduction="20000"/>
              </a:bodyPr>
              <a:lstStyle/>
              <a:p>
                <a:pPr>
                  <a:tabLst>
                    <a:tab pos="631825" algn="l"/>
                  </a:tabLst>
                </a:pPr>
                <a:r>
                  <a:rPr lang="en-US" dirty="0">
                    <a:solidFill>
                      <a:schemeClr val="accent1"/>
                    </a:solidFill>
                  </a:rPr>
                  <a:t>Path</a:t>
                </a:r>
                <a:r>
                  <a:rPr lang="en-US" i="1" dirty="0"/>
                  <a:t> </a:t>
                </a:r>
                <a:r>
                  <a:rPr lang="en-US" dirty="0"/>
                  <a:t>in the search space</a:t>
                </a:r>
              </a:p>
              <a:p>
                <a:pPr lvl="1">
                  <a:tabLst>
                    <a:tab pos="631825" algn="l"/>
                  </a:tabLst>
                </a:pPr>
                <a:r>
                  <a:rPr lang="en-US" dirty="0"/>
                  <a:t>Sequence </a:t>
                </a:r>
                <a14:m>
                  <m:oMath xmlns:m="http://schemas.openxmlformats.org/officeDocument/2006/math">
                    <m:d>
                      <m:dPr>
                        <m:begChr m:val="⟨"/>
                        <m:endChr m:val="⟩"/>
                        <m:ctrlPr>
                          <a:rPr lang="en-US"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𝜈</m:t>
                            </m:r>
                          </m:e>
                          <m:sub>
                            <m:r>
                              <a:rPr lang="de-DE" b="0" i="1" dirty="0" smtClean="0">
                                <a:latin typeface="Cambria Math" panose="02040503050406030204" pitchFamily="18" charset="0"/>
                              </a:rPr>
                              <m:t>0</m:t>
                            </m:r>
                          </m:sub>
                        </m:sSub>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𝜈</m:t>
                            </m:r>
                          </m:e>
                          <m:sub>
                            <m:r>
                              <a:rPr lang="de-DE" b="0" i="1" dirty="0" smtClean="0">
                                <a:latin typeface="Cambria Math" panose="02040503050406030204" pitchFamily="18" charset="0"/>
                              </a:rPr>
                              <m:t>1</m:t>
                            </m:r>
                          </m:sub>
                        </m:sSub>
                        <m:r>
                          <a:rPr lang="en-US" i="1" dirty="0">
                            <a:latin typeface="Cambria Math" panose="02040503050406030204" pitchFamily="18" charset="0"/>
                          </a:rPr>
                          <m:t>, </m:t>
                        </m:r>
                        <m:r>
                          <a:rPr lang="de-DE" b="0" i="1" dirty="0" smtClean="0">
                            <a:latin typeface="Cambria Math" panose="02040503050406030204" pitchFamily="18"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err="1">
                                <a:latin typeface="Cambria Math" panose="02040503050406030204" pitchFamily="18" charset="0"/>
                              </a:rPr>
                              <m:t>𝜈</m:t>
                            </m:r>
                          </m:e>
                          <m:sub>
                            <m:r>
                              <a:rPr lang="de-DE" b="0" i="1" dirty="0" smtClean="0">
                                <a:latin typeface="Cambria Math" panose="02040503050406030204" pitchFamily="18" charset="0"/>
                              </a:rPr>
                              <m:t>𝑛</m:t>
                            </m:r>
                          </m:sub>
                        </m:sSub>
                      </m:e>
                    </m:d>
                  </m:oMath>
                </a14:m>
                <a:r>
                  <a:rPr lang="en-US" dirty="0"/>
                  <a:t> s</a:t>
                </a:r>
                <a:r>
                  <a:rPr lang="en-US" dirty="0" err="1"/>
                  <a:t>.t.</a:t>
                </a:r>
                <a:r>
                  <a:rPr lang="en-US" dirty="0"/>
                  <a:t> each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𝜈</m:t>
                        </m:r>
                      </m:e>
                      <m:sub>
                        <m:r>
                          <a:rPr lang="de-DE" b="0" i="1" dirty="0" smtClean="0">
                            <a:latin typeface="Cambria Math" panose="02040503050406030204" pitchFamily="18" charset="0"/>
                          </a:rPr>
                          <m:t>𝑖</m:t>
                        </m:r>
                      </m:sub>
                    </m:sSub>
                  </m:oMath>
                </a14:m>
                <a:r>
                  <a:rPr lang="en-US" dirty="0"/>
                  <a:t> is a child of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𝜈</m:t>
                        </m:r>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Sub>
                  </m:oMath>
                </a14:m>
                <a:endParaRPr lang="en-US" baseline="-25000" dirty="0"/>
              </a:p>
              <a:p>
                <a:pPr>
                  <a:tabLst>
                    <a:tab pos="631825" algn="l"/>
                  </a:tabLst>
                </a:pPr>
                <a:r>
                  <a:rPr lang="en-US" dirty="0">
                    <a:solidFill>
                      <a:schemeClr val="accent1"/>
                    </a:solidFill>
                  </a:rPr>
                  <a:t>Height</a:t>
                </a:r>
                <a:r>
                  <a:rPr lang="en-US" i="1" dirty="0"/>
                  <a:t> </a:t>
                </a:r>
                <a:r>
                  <a:rPr lang="en-US" dirty="0"/>
                  <a:t>of search space </a:t>
                </a:r>
              </a:p>
              <a:p>
                <a:pPr lvl="1">
                  <a:tabLst>
                    <a:tab pos="631825" algn="l"/>
                  </a:tabLst>
                </a:pPr>
                <a:r>
                  <a:rPr lang="en-US" dirty="0"/>
                  <a:t>length of longest acyclic path from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oMath>
                </a14:m>
                <a:r>
                  <a:rPr lang="en-US" dirty="0"/>
                  <a:t> </a:t>
                </a:r>
              </a:p>
              <a:p>
                <a:pPr>
                  <a:tabLst>
                    <a:tab pos="631825" algn="l"/>
                  </a:tabLst>
                </a:pPr>
                <a:r>
                  <a:rPr lang="en-US" dirty="0">
                    <a:solidFill>
                      <a:schemeClr val="accent1"/>
                    </a:solidFill>
                  </a:rPr>
                  <a:t>Depth</a:t>
                </a:r>
                <a:r>
                  <a:rPr lang="en-US" i="1" dirty="0"/>
                  <a:t> </a:t>
                </a:r>
                <a:r>
                  <a:rPr lang="en-US" dirty="0"/>
                  <a:t>of </a:t>
                </a:r>
                <a14:m>
                  <m:oMath xmlns:m="http://schemas.openxmlformats.org/officeDocument/2006/math">
                    <m:r>
                      <a:rPr lang="en-US" i="1" dirty="0" smtClean="0">
                        <a:latin typeface="Cambria Math" panose="02040503050406030204" pitchFamily="18" charset="0"/>
                      </a:rPr>
                      <m:t>𝜈</m:t>
                    </m:r>
                  </m:oMath>
                </a14:m>
                <a:endParaRPr lang="de-DE" dirty="0"/>
              </a:p>
              <a:p>
                <a:pPr lvl="1">
                  <a:tabLst>
                    <a:tab pos="631825" algn="l"/>
                  </a:tabLst>
                </a:pPr>
                <a:r>
                  <a:rPr lang="en-US" dirty="0"/>
                  <a:t>Length of path from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oMath>
                </a14:m>
                <a:r>
                  <a:rPr lang="en-US" dirty="0"/>
                  <a:t> to </a:t>
                </a:r>
                <a14:m>
                  <m:oMath xmlns:m="http://schemas.openxmlformats.org/officeDocument/2006/math">
                    <m:r>
                      <a:rPr lang="en-US" i="1" dirty="0" smtClean="0">
                        <a:latin typeface="Cambria Math" panose="02040503050406030204" pitchFamily="18" charset="0"/>
                      </a:rPr>
                      <m:t>𝜈</m:t>
                    </m:r>
                    <m:r>
                      <a:rPr lang="de-DE" b="0" i="1" dirty="0" smtClean="0">
                        <a:latin typeface="Cambria Math" panose="02040503050406030204" pitchFamily="18" charset="0"/>
                      </a:rPr>
                      <m:t>,</m:t>
                    </m:r>
                    <m:r>
                      <a:rPr lang="en-US" i="1" dirty="0">
                        <a:latin typeface="Cambria Math" panose="02040503050406030204" pitchFamily="18" charset="0"/>
                      </a:rPr>
                      <m:t>𝑙𝑒𝑛𝑔𝑡h</m:t>
                    </m:r>
                    <m:d>
                      <m:dPr>
                        <m:ctrlPr>
                          <a:rPr lang="en-US" i="1" dirty="0">
                            <a:latin typeface="Cambria Math" panose="02040503050406030204" pitchFamily="18" charset="0"/>
                          </a:rPr>
                        </m:ctrlPr>
                      </m:dPr>
                      <m:e>
                        <m:r>
                          <a:rPr lang="en-US" i="1" dirty="0">
                            <a:latin typeface="Cambria Math" panose="02040503050406030204" pitchFamily="18" charset="0"/>
                          </a:rPr>
                          <m:t>𝜋</m:t>
                        </m:r>
                      </m:e>
                    </m:d>
                  </m:oMath>
                </a14:m>
                <a:endParaRPr lang="en-US" dirty="0"/>
              </a:p>
              <a:p>
                <a:pPr>
                  <a:tabLst>
                    <a:tab pos="631825" algn="l"/>
                  </a:tabLst>
                </a:pPr>
                <a:r>
                  <a:rPr lang="en-US" dirty="0">
                    <a:solidFill>
                      <a:schemeClr val="accent1"/>
                    </a:solidFill>
                  </a:rPr>
                  <a:t>Branching factor </a:t>
                </a:r>
                <a:r>
                  <a:rPr lang="en-US" dirty="0"/>
                  <a:t>of </a:t>
                </a:r>
                <a14:m>
                  <m:oMath xmlns:m="http://schemas.openxmlformats.org/officeDocument/2006/math">
                    <m:r>
                      <a:rPr lang="en-US" i="1" dirty="0" smtClean="0">
                        <a:latin typeface="Cambria Math" panose="02040503050406030204" pitchFamily="18" charset="0"/>
                      </a:rPr>
                      <m:t>𝜈</m:t>
                    </m:r>
                  </m:oMath>
                </a14:m>
                <a:r>
                  <a:rPr lang="en-US" dirty="0"/>
                  <a:t> </a:t>
                </a:r>
              </a:p>
              <a:p>
                <a:pPr lvl="1">
                  <a:tabLst>
                    <a:tab pos="631825" algn="l"/>
                  </a:tabLst>
                </a:pPr>
                <a:r>
                  <a:rPr lang="en-US" dirty="0"/>
                  <a:t>Number of children</a:t>
                </a:r>
              </a:p>
              <a:p>
                <a:pPr>
                  <a:tabLst>
                    <a:tab pos="631825" algn="l"/>
                  </a:tabLst>
                </a:pPr>
                <a:r>
                  <a:rPr lang="en-US" dirty="0">
                    <a:solidFill>
                      <a:schemeClr val="accent1"/>
                    </a:solidFill>
                  </a:rPr>
                  <a:t>Branching factor </a:t>
                </a:r>
                <a:r>
                  <a:rPr lang="en-US" dirty="0"/>
                  <a:t>of search tree</a:t>
                </a:r>
              </a:p>
              <a:p>
                <a:pPr lvl="1">
                  <a:tabLst>
                    <a:tab pos="631825" algn="l"/>
                  </a:tabLst>
                </a:pPr>
                <a:r>
                  <a:rPr lang="en-US" dirty="0"/>
                  <a:t>max branching factor of the nodes</a:t>
                </a:r>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xfrm>
                <a:off x="4693381" y="1869261"/>
                <a:ext cx="4090619" cy="3659669"/>
              </a:xfrm>
              <a:blipFill>
                <a:blip r:embed="rId3"/>
                <a:stretch>
                  <a:fillRect l="-2786" t="-311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891F6E1-3A38-1C4F-904F-832261821C25}"/>
              </a:ext>
            </a:extLst>
          </p:cNvPr>
          <p:cNvSpPr>
            <a:spLocks noGrp="1"/>
          </p:cNvSpPr>
          <p:nvPr>
            <p:ph type="sldNum" sz="quarter" idx="12"/>
          </p:nvPr>
        </p:nvSpPr>
        <p:spPr/>
        <p:txBody>
          <a:bodyPr/>
          <a:lstStyle/>
          <a:p>
            <a:fld id="{67C9959E-8E6B-B04C-9955-EA096F41CA7A}" type="slidenum">
              <a:rPr lang="en-GB" smtClean="0"/>
              <a:t>35</a:t>
            </a:fld>
            <a:endParaRPr lang="en-GB"/>
          </a:p>
        </p:txBody>
      </p:sp>
      <p:pic>
        <p:nvPicPr>
          <p:cNvPr id="12" name="Picture 11" descr="astar-progress05c.pdf">
            <a:extLst>
              <a:ext uri="{FF2B5EF4-FFF2-40B4-BE49-F238E27FC236}">
                <a16:creationId xmlns:a16="http://schemas.microsoft.com/office/drawing/2014/main" id="{229EA46C-BF88-0045-8157-0ECFC26364E6}"/>
              </a:ext>
            </a:extLst>
          </p:cNvPr>
          <p:cNvPicPr>
            <a:picLocks noChangeAspect="1"/>
          </p:cNvPicPr>
          <p:nvPr/>
        </p:nvPicPr>
        <p:blipFill rotWithShape="1">
          <a:blip r:embed="rId4">
            <a:extLst>
              <a:ext uri="{28A0092B-C50C-407E-A947-70E740481C1C}">
                <a14:useLocalDpi xmlns:a14="http://schemas.microsoft.com/office/drawing/2010/main" val="0"/>
              </a:ext>
            </a:extLst>
          </a:blip>
          <a:srcRect t="2799" b="22362"/>
          <a:stretch/>
        </p:blipFill>
        <p:spPr>
          <a:xfrm>
            <a:off x="2131882" y="4172525"/>
            <a:ext cx="6813998" cy="2283143"/>
          </a:xfrm>
          <a:prstGeom prst="rect">
            <a:avLst/>
          </a:prstGeom>
        </p:spPr>
      </p:pic>
      <p:sp>
        <p:nvSpPr>
          <p:cNvPr id="4" name="Date Placeholder 3">
            <a:extLst>
              <a:ext uri="{FF2B5EF4-FFF2-40B4-BE49-F238E27FC236}">
                <a16:creationId xmlns:a16="http://schemas.microsoft.com/office/drawing/2014/main" id="{A01F9544-11F5-CC4C-87E7-88198159AC9D}"/>
              </a:ext>
            </a:extLst>
          </p:cNvPr>
          <p:cNvSpPr>
            <a:spLocks noGrp="1"/>
          </p:cNvSpPr>
          <p:nvPr>
            <p:ph type="dt" sz="half" idx="10"/>
          </p:nvPr>
        </p:nvSpPr>
        <p:spPr/>
        <p:txBody>
          <a:bodyPr/>
          <a:lstStyle/>
          <a:p>
            <a:r>
              <a:rPr lang="en-GB"/>
              <a:t>APA - Deterministic</a:t>
            </a:r>
            <a:endParaRPr lang="de-DE" dirty="0"/>
          </a:p>
        </p:txBody>
      </p:sp>
      <p:sp>
        <p:nvSpPr>
          <p:cNvPr id="8" name="Triangle 7">
            <a:extLst>
              <a:ext uri="{FF2B5EF4-FFF2-40B4-BE49-F238E27FC236}">
                <a16:creationId xmlns:a16="http://schemas.microsoft.com/office/drawing/2014/main" id="{DB8189ED-2CE7-B441-BD73-F671CFAA8E4B}"/>
              </a:ext>
            </a:extLst>
          </p:cNvPr>
          <p:cNvSpPr/>
          <p:nvPr/>
        </p:nvSpPr>
        <p:spPr>
          <a:xfrm rot="5400000">
            <a:off x="5385881" y="6059050"/>
            <a:ext cx="180000" cy="126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64169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Forward Search</a:t>
            </a:r>
          </a:p>
        </p:txBody>
      </p:sp>
      <p:sp>
        <p:nvSpPr>
          <p:cNvPr id="3" name="Content Placeholder 2"/>
          <p:cNvSpPr>
            <a:spLocks noGrp="1"/>
          </p:cNvSpPr>
          <p:nvPr>
            <p:ph sz="half" idx="1"/>
          </p:nvPr>
        </p:nvSpPr>
        <p:spPr>
          <a:xfrm>
            <a:off x="361613" y="1869260"/>
            <a:ext cx="3814147" cy="3906699"/>
          </a:xfrm>
        </p:spPr>
        <p:txBody>
          <a:bodyPr>
            <a:normAutofit fontScale="92500" lnSpcReduction="20000"/>
          </a:bodyPr>
          <a:lstStyle/>
          <a:p>
            <a:r>
              <a:rPr lang="en-US" dirty="0"/>
              <a:t>Nondeterministic algorithm</a:t>
            </a:r>
          </a:p>
          <a:p>
            <a:pPr lvl="1"/>
            <a:r>
              <a:rPr lang="en-US" i="1" dirty="0"/>
              <a:t>Sound</a:t>
            </a:r>
            <a:r>
              <a:rPr lang="en-US" dirty="0"/>
              <a:t>: if an execution trace returns a plan </a:t>
            </a:r>
            <a:r>
              <a:rPr lang="en-US" i="1" dirty="0"/>
              <a:t>π</a:t>
            </a:r>
            <a:r>
              <a:rPr lang="en-US" dirty="0"/>
              <a:t>, it’s a solution</a:t>
            </a:r>
          </a:p>
          <a:p>
            <a:pPr lvl="1"/>
            <a:r>
              <a:rPr lang="en-US" i="1" dirty="0"/>
              <a:t>Complete</a:t>
            </a:r>
            <a:r>
              <a:rPr lang="en-US" dirty="0"/>
              <a:t>: if the planning problem is solvable, at least one of the possible execution traces will return a solution</a:t>
            </a:r>
          </a:p>
          <a:p>
            <a:r>
              <a:rPr lang="en-US" dirty="0"/>
              <a:t>Represents a class of deterministic search algorithms</a:t>
            </a:r>
          </a:p>
          <a:p>
            <a:pPr lvl="1"/>
            <a:r>
              <a:rPr lang="en-US" dirty="0"/>
              <a:t>Depends on how you implement the nondeterministic choice</a:t>
            </a:r>
          </a:p>
          <a:p>
            <a:pPr lvl="2"/>
            <a:r>
              <a:rPr lang="en-US" dirty="0"/>
              <a:t>Which leaf node to expand next, which nodes to prune</a:t>
            </a:r>
          </a:p>
          <a:p>
            <a:pPr lvl="1"/>
            <a:r>
              <a:rPr lang="en-US" dirty="0"/>
              <a:t>Sound but not </a:t>
            </a:r>
            <a:br>
              <a:rPr lang="en-US" dirty="0"/>
            </a:br>
            <a:r>
              <a:rPr lang="en-US" dirty="0"/>
              <a:t>necessarily </a:t>
            </a:r>
            <a:br>
              <a:rPr lang="en-US" dirty="0"/>
            </a:br>
            <a:r>
              <a:rPr lang="en-US" dirty="0"/>
              <a:t>complete</a:t>
            </a:r>
          </a:p>
        </p:txBody>
      </p:sp>
      <p:sp>
        <p:nvSpPr>
          <p:cNvPr id="2" name="Slide Number Placeholder 1">
            <a:extLst>
              <a:ext uri="{FF2B5EF4-FFF2-40B4-BE49-F238E27FC236}">
                <a16:creationId xmlns:a16="http://schemas.microsoft.com/office/drawing/2014/main" id="{0EDA0D78-8D9E-894C-916A-7F54FEFA316B}"/>
              </a:ext>
            </a:extLst>
          </p:cNvPr>
          <p:cNvSpPr>
            <a:spLocks noGrp="1"/>
          </p:cNvSpPr>
          <p:nvPr>
            <p:ph type="sldNum" sz="quarter" idx="12"/>
          </p:nvPr>
        </p:nvSpPr>
        <p:spPr/>
        <p:txBody>
          <a:bodyPr/>
          <a:lstStyle/>
          <a:p>
            <a:fld id="{67C9959E-8E6B-B04C-9955-EA096F41CA7A}" type="slidenum">
              <a:rPr lang="en-GB" smtClean="0"/>
              <a:t>36</a:t>
            </a:fld>
            <a:endParaRPr lang="en-GB"/>
          </a:p>
        </p:txBody>
      </p:sp>
      <p:sp>
        <p:nvSpPr>
          <p:cNvPr id="12" name="Rectangle 11">
            <a:extLst>
              <a:ext uri="{FF2B5EF4-FFF2-40B4-BE49-F238E27FC236}">
                <a16:creationId xmlns:a16="http://schemas.microsoft.com/office/drawing/2014/main" id="{3C23B9FF-43F6-434E-8DFA-497C9953010D}"/>
              </a:ext>
            </a:extLst>
          </p:cNvPr>
          <p:cNvSpPr/>
          <p:nvPr/>
        </p:nvSpPr>
        <p:spPr>
          <a:xfrm>
            <a:off x="4303395" y="1085568"/>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Forward-search(Σ,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applicable in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 ← 𝜋.</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p:pic>
        <p:nvPicPr>
          <p:cNvPr id="8" name="Picture 7" descr="astar-progress05c.pdf">
            <a:extLst>
              <a:ext uri="{FF2B5EF4-FFF2-40B4-BE49-F238E27FC236}">
                <a16:creationId xmlns:a16="http://schemas.microsoft.com/office/drawing/2014/main" id="{1B0F13FE-9CD3-E84C-90F4-16913284B586}"/>
              </a:ext>
            </a:extLst>
          </p:cNvPr>
          <p:cNvPicPr>
            <a:picLocks noChangeAspect="1"/>
          </p:cNvPicPr>
          <p:nvPr/>
        </p:nvPicPr>
        <p:blipFill rotWithShape="1">
          <a:blip r:embed="rId2">
            <a:extLst>
              <a:ext uri="{28A0092B-C50C-407E-A947-70E740481C1C}">
                <a14:useLocalDpi xmlns:a14="http://schemas.microsoft.com/office/drawing/2010/main" val="0"/>
              </a:ext>
            </a:extLst>
          </a:blip>
          <a:srcRect t="2799" b="22362"/>
          <a:stretch/>
        </p:blipFill>
        <p:spPr>
          <a:xfrm>
            <a:off x="2131882" y="4172525"/>
            <a:ext cx="6813998" cy="2283143"/>
          </a:xfrm>
          <a:prstGeom prst="rect">
            <a:avLst/>
          </a:prstGeom>
        </p:spPr>
      </p:pic>
      <p:sp>
        <p:nvSpPr>
          <p:cNvPr id="4" name="Date Placeholder 3">
            <a:extLst>
              <a:ext uri="{FF2B5EF4-FFF2-40B4-BE49-F238E27FC236}">
                <a16:creationId xmlns:a16="http://schemas.microsoft.com/office/drawing/2014/main" id="{08870245-4006-9244-BFB0-1834FA538FC8}"/>
              </a:ext>
            </a:extLst>
          </p:cNvPr>
          <p:cNvSpPr>
            <a:spLocks noGrp="1"/>
          </p:cNvSpPr>
          <p:nvPr>
            <p:ph type="dt" sz="half" idx="10"/>
          </p:nvPr>
        </p:nvSpPr>
        <p:spPr/>
        <p:txBody>
          <a:bodyPr/>
          <a:lstStyle/>
          <a:p>
            <a:r>
              <a:rPr lang="en-GB"/>
              <a:t>APA - Deterministic</a:t>
            </a:r>
            <a:endParaRPr lang="de-DE" dirty="0"/>
          </a:p>
        </p:txBody>
      </p:sp>
      <p:sp>
        <p:nvSpPr>
          <p:cNvPr id="10" name="Triangle 9">
            <a:extLst>
              <a:ext uri="{FF2B5EF4-FFF2-40B4-BE49-F238E27FC236}">
                <a16:creationId xmlns:a16="http://schemas.microsoft.com/office/drawing/2014/main" id="{9DD02A5D-85CA-8B40-B253-3E2B6FCB8F92}"/>
              </a:ext>
            </a:extLst>
          </p:cNvPr>
          <p:cNvSpPr/>
          <p:nvPr/>
        </p:nvSpPr>
        <p:spPr>
          <a:xfrm rot="5400000">
            <a:off x="5385881" y="6059050"/>
            <a:ext cx="180000" cy="126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25057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Deterministic Version</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sz="half" idx="1"/>
              </p:nvPr>
            </p:nvSpPr>
            <p:spPr>
              <a:xfrm>
                <a:off x="361614" y="1869260"/>
                <a:ext cx="3644602" cy="4307703"/>
              </a:xfrm>
            </p:spPr>
            <p:txBody>
              <a:bodyPr>
                <a:normAutofit fontScale="92500" lnSpcReduction="20000"/>
              </a:bodyPr>
              <a:lstStyle/>
              <a:p>
                <a:r>
                  <a:rPr lang="en-GB" dirty="0"/>
                  <a:t>Special cases</a:t>
                </a:r>
              </a:p>
              <a:p>
                <a:pPr lvl="1"/>
                <a:r>
                  <a:rPr lang="en-GB" dirty="0"/>
                  <a:t>depth-first</a:t>
                </a:r>
              </a:p>
              <a:p>
                <a:pPr lvl="1"/>
                <a:r>
                  <a:rPr lang="en-GB" dirty="0"/>
                  <a:t>breadth-first</a:t>
                </a:r>
              </a:p>
              <a:p>
                <a:pPr lvl="1"/>
                <a:r>
                  <a:rPr lang="en-GB" dirty="0"/>
                  <a:t>A*</a:t>
                </a:r>
              </a:p>
              <a:p>
                <a:r>
                  <a:rPr lang="en-GB" dirty="0"/>
                  <a:t>Classify by</a:t>
                </a:r>
              </a:p>
              <a:p>
                <a:pPr lvl="1"/>
                <a:r>
                  <a:rPr lang="en-GB" dirty="0"/>
                  <a:t>how they </a:t>
                </a:r>
                <a:r>
                  <a:rPr lang="en-GB" dirty="0">
                    <a:solidFill>
                      <a:schemeClr val="accent1"/>
                    </a:solidFill>
                  </a:rPr>
                  <a:t>select</a:t>
                </a:r>
                <a:r>
                  <a:rPr lang="en-GB" dirty="0"/>
                  <a:t> nodes </a:t>
                </a:r>
                <a:br>
                  <a:rPr lang="en-GB" dirty="0"/>
                </a:br>
                <a:r>
                  <a:rPr lang="en-GB" dirty="0"/>
                  <a:t>(step </a:t>
                </a:r>
                <a:r>
                  <a:rPr lang="en-GB" dirty="0" err="1"/>
                  <a:t>i</a:t>
                </a:r>
                <a:r>
                  <a:rPr lang="en-GB" dirty="0"/>
                  <a:t>)</a:t>
                </a:r>
              </a:p>
              <a:p>
                <a:pPr lvl="1"/>
                <a:r>
                  <a:rPr lang="en-GB" dirty="0"/>
                  <a:t>how they </a:t>
                </a:r>
                <a:r>
                  <a:rPr lang="en-GB" dirty="0">
                    <a:solidFill>
                      <a:schemeClr val="accent1"/>
                    </a:solidFill>
                  </a:rPr>
                  <a:t>prune</a:t>
                </a:r>
                <a:r>
                  <a:rPr lang="en-GB" dirty="0"/>
                  <a:t> nodes </a:t>
                </a:r>
                <a:br>
                  <a:rPr lang="en-GB" dirty="0"/>
                </a:br>
                <a:r>
                  <a:rPr lang="en-GB" dirty="0"/>
                  <a:t>(step ii)</a:t>
                </a:r>
              </a:p>
              <a:p>
                <a:r>
                  <a:rPr lang="en-GB" dirty="0"/>
                  <a:t>Cycle checks during pruning: </a:t>
                </a:r>
              </a:p>
              <a:p>
                <a:pPr lvl="1"/>
                <a:r>
                  <a:rPr lang="en-GB" dirty="0"/>
                  <a:t>Remove from children every node </a:t>
                </a:r>
                <a14:m>
                  <m:oMath xmlns:m="http://schemas.openxmlformats.org/officeDocument/2006/math">
                    <m:d>
                      <m:dPr>
                        <m:ctrlPr>
                          <a:rPr lang="en-GB" i="1" dirty="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oMath>
                </a14:m>
                <a:r>
                  <a:rPr lang="en-GB" dirty="0"/>
                  <a:t> that has an ancestor </a:t>
                </a:r>
                <a14:m>
                  <m:oMath xmlns:m="http://schemas.openxmlformats.org/officeDocument/2006/math">
                    <m:d>
                      <m:dPr>
                        <m:ctrlPr>
                          <a:rPr lang="en-GB" i="1" dirty="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e>
                    </m:d>
                  </m:oMath>
                </a14:m>
                <a:r>
                  <a:rPr lang="en-GB" dirty="0"/>
                  <a:t> s</a:t>
                </a:r>
                <a:r>
                  <a:rPr lang="en-GB" dirty="0" err="1"/>
                  <a:t>.t.</a:t>
                </a:r>
                <a:r>
                  <a:rPr lang="en-GB" dirty="0"/>
                  <a:t> </a:t>
                </a:r>
                <a14:m>
                  <m:oMath xmlns:m="http://schemas.openxmlformats.org/officeDocument/2006/math">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r>
                      <a:rPr lang="en-GB" i="1" dirty="0">
                        <a:latin typeface="Cambria Math" panose="02040503050406030204" pitchFamily="18" charset="0"/>
                      </a:rPr>
                      <m:t>=</m:t>
                    </m:r>
                    <m:r>
                      <a:rPr lang="en-GB" i="1" dirty="0">
                        <a:latin typeface="Cambria Math" panose="02040503050406030204" pitchFamily="18" charset="0"/>
                      </a:rPr>
                      <m:t>𝑠</m:t>
                    </m:r>
                  </m:oMath>
                </a14:m>
                <a:r>
                  <a:rPr lang="en-GB" dirty="0"/>
                  <a:t> </a:t>
                </a:r>
              </a:p>
              <a:p>
                <a:pPr lvl="1"/>
                <a:r>
                  <a:rPr lang="en-GB" dirty="0"/>
                  <a:t>In classical planning, </a:t>
                </a:r>
                <a14:m>
                  <m:oMath xmlns:m="http://schemas.openxmlformats.org/officeDocument/2006/math">
                    <m:r>
                      <a:rPr lang="en-GB" i="1" dirty="0" smtClean="0">
                        <a:latin typeface="Cambria Math" panose="02040503050406030204" pitchFamily="18" charset="0"/>
                      </a:rPr>
                      <m:t>𝑆</m:t>
                    </m:r>
                  </m:oMath>
                </a14:m>
                <a:r>
                  <a:rPr lang="en-GB" dirty="0"/>
                  <a:t> is finite</a:t>
                </a:r>
              </a:p>
              <a:p>
                <a:pPr lvl="2"/>
                <a:r>
                  <a:rPr lang="en-GB" dirty="0"/>
                  <a:t>Cycle-checking will guarantee termination</a:t>
                </a:r>
              </a:p>
              <a:p>
                <a:endParaRPr lang="en-GB" dirty="0"/>
              </a:p>
              <a:p>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sz="half" idx="1"/>
              </p:nvPr>
            </p:nvSpPr>
            <p:spPr>
              <a:xfrm>
                <a:off x="361614" y="1869260"/>
                <a:ext cx="3644602" cy="4307703"/>
              </a:xfrm>
              <a:blipFill>
                <a:blip r:embed="rId3"/>
                <a:stretch>
                  <a:fillRect l="-4167" t="-3824" r="-416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12"/>
          </p:nvPr>
        </p:nvSpPr>
        <p:spPr/>
        <p:txBody>
          <a:bodyPr/>
          <a:lstStyle/>
          <a:p>
            <a:fld id="{67C9959E-8E6B-B04C-9955-EA096F41CA7A}" type="slidenum">
              <a:rPr lang="en-GB" smtClean="0"/>
              <a:t>37</a:t>
            </a:fld>
            <a:endParaRPr lang="en-GB"/>
          </a:p>
        </p:txBody>
      </p:sp>
      <p:sp>
        <p:nvSpPr>
          <p:cNvPr id="11" name="Rectangle 10">
            <a:extLst>
              <a:ext uri="{FF2B5EF4-FFF2-40B4-BE49-F238E27FC236}">
                <a16:creationId xmlns:a16="http://schemas.microsoft.com/office/drawing/2014/main" id="{E308D68F-7442-4244-A4EE-42A2DD9E2AA1}"/>
              </a:ext>
            </a:extLst>
          </p:cNvPr>
          <p:cNvSpPr/>
          <p:nvPr/>
        </p:nvSpPr>
        <p:spPr>
          <a:xfrm>
            <a:off x="4006215" y="1073197"/>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pic>
        <p:nvPicPr>
          <p:cNvPr id="13" name="Picture 12">
            <a:extLst>
              <a:ext uri="{FF2B5EF4-FFF2-40B4-BE49-F238E27FC236}">
                <a16:creationId xmlns:a16="http://schemas.microsoft.com/office/drawing/2014/main" id="{DEAFBE88-8704-0747-B2C4-0D70A9C7142A}"/>
              </a:ext>
            </a:extLst>
          </p:cNvPr>
          <p:cNvPicPr>
            <a:picLocks noChangeAspect="1"/>
          </p:cNvPicPr>
          <p:nvPr/>
        </p:nvPicPr>
        <p:blipFill>
          <a:blip r:embed="rId4"/>
          <a:stretch>
            <a:fillRect/>
          </a:stretch>
        </p:blipFill>
        <p:spPr>
          <a:xfrm>
            <a:off x="4884420" y="4793714"/>
            <a:ext cx="3283979" cy="1687716"/>
          </a:xfrm>
          <a:prstGeom prst="rect">
            <a:avLst/>
          </a:prstGeom>
        </p:spPr>
      </p:pic>
      <p:sp>
        <p:nvSpPr>
          <p:cNvPr id="3" name="Date Placeholder 2">
            <a:extLst>
              <a:ext uri="{FF2B5EF4-FFF2-40B4-BE49-F238E27FC236}">
                <a16:creationId xmlns:a16="http://schemas.microsoft.com/office/drawing/2014/main" id="{B5BDC39C-9B57-AD48-A917-2390E0C47C69}"/>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828254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Breadth-first search </a:t>
            </a:r>
            <a:br>
              <a:rPr lang="en-US" dirty="0"/>
            </a:br>
            <a:r>
              <a:rPr lang="en-US" dirty="0"/>
              <a:t>(BFS)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sz="half" idx="1"/>
              </p:nvPr>
            </p:nvSpPr>
            <p:spPr>
              <a:xfrm>
                <a:off x="361613" y="1869260"/>
                <a:ext cx="3644602" cy="4307703"/>
              </a:xfrm>
            </p:spPr>
            <p:txBody>
              <a:bodyPr>
                <a:normAutofit fontScale="85000" lnSpcReduction="20000"/>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with smallest </a:t>
                </a:r>
                <a14:m>
                  <m:oMath xmlns:m="http://schemas.openxmlformats.org/officeDocument/2006/math">
                    <m:r>
                      <a:rPr lang="en-GB" i="1" dirty="0" smtClean="0">
                        <a:latin typeface="Cambria Math" panose="02040503050406030204" pitchFamily="18" charset="0"/>
                      </a:rPr>
                      <m:t>𝑙𝑒𝑛𝑔𝑡h</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pPr lvl="1"/>
                <a:r>
                  <a:rPr lang="en-GB" dirty="0"/>
                  <a:t>tie-breaking rule: select oldest</a:t>
                </a:r>
              </a:p>
              <a:p>
                <a:r>
                  <a:rPr lang="en-GB" dirty="0"/>
                  <a:t>(ii) remove every </a:t>
                </a:r>
                <a14:m>
                  <m:oMath xmlns:m="http://schemas.openxmlformats.org/officeDocument/2006/math">
                    <m:r>
                      <a:rPr lang="en-GB" i="1" dirty="0" smtClean="0">
                        <a:latin typeface="Cambria Math" panose="02040503050406030204" pitchFamily="18" charset="0"/>
                      </a:rPr>
                      <m:t>(</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a:t>
                </a:r>
                <a:r>
                  <a:rPr lang="en-GB" dirty="0" err="1"/>
                  <a:t>s.t.</a:t>
                </a:r>
                <a:r>
                  <a:rPr lang="en-GB" dirty="0"/>
                  <a:t> </a:t>
                </a:r>
                <a14:m>
                  <m:oMath xmlns:m="http://schemas.openxmlformats.org/officeDocument/2006/math">
                    <m:r>
                      <a:rPr lang="en-GB" i="1" dirty="0" smtClean="0">
                        <a:latin typeface="Cambria Math" panose="02040503050406030204" pitchFamily="18" charset="0"/>
                      </a:rPr>
                      <m:t>𝑠</m:t>
                    </m:r>
                  </m:oMath>
                </a14:m>
                <a:r>
                  <a:rPr lang="en-GB" dirty="0"/>
                  <a:t> is in </a:t>
                </a:r>
                <a14:m>
                  <m:oMath xmlns:m="http://schemas.openxmlformats.org/officeDocument/2006/math">
                    <m:r>
                      <a:rPr lang="en-GB" i="1" dirty="0" smtClean="0">
                        <a:latin typeface="Cambria Math" panose="02040503050406030204" pitchFamily="18" charset="0"/>
                      </a:rPr>
                      <m:t>𝐸𝑥𝑝𝑎𝑛𝑑𝑒𝑑</m:t>
                    </m:r>
                  </m:oMath>
                </a14:m>
                <a:endParaRPr lang="en-GB" dirty="0"/>
              </a:p>
              <a:p>
                <a:pPr lvl="1"/>
                <a:r>
                  <a:rPr lang="en-GB" dirty="0"/>
                  <a:t>thus expand states at most once</a:t>
                </a:r>
              </a:p>
              <a:p>
                <a:r>
                  <a:rPr lang="en-GB" dirty="0"/>
                  <a:t>Properties</a:t>
                </a:r>
              </a:p>
              <a:p>
                <a:pPr lvl="1"/>
                <a:r>
                  <a:rPr lang="en-GB" dirty="0"/>
                  <a:t>Terminates</a:t>
                </a:r>
              </a:p>
              <a:p>
                <a:pPr lvl="1"/>
                <a:r>
                  <a:rPr lang="en-GB" dirty="0"/>
                  <a:t>Returns solution if one exists</a:t>
                </a:r>
              </a:p>
              <a:p>
                <a:pPr lvl="2"/>
                <a:r>
                  <a:rPr lang="en-GB" dirty="0"/>
                  <a:t>Shortest, but not least-cost (except if shortest=least-cost, e.g., default cost)</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smtClean="0">
                        <a:latin typeface="Cambria Math" panose="02040503050406030204" pitchFamily="18" charset="0"/>
                      </a:rPr>
                      <m:t>𝑆</m:t>
                    </m:r>
                    <m:r>
                      <a:rPr lang="en-GB" i="1" dirty="0" smtClean="0">
                        <a:latin typeface="Cambria Math" panose="02040503050406030204" pitchFamily="18" charset="0"/>
                      </a:rPr>
                      <m:t>|)</m:t>
                    </m:r>
                  </m:oMath>
                </a14:m>
                <a:endParaRPr lang="en-GB" dirty="0"/>
              </a:p>
              <a:p>
                <a:pPr lvl="2"/>
                <a:r>
                  <a:rPr lang="en-GB" dirty="0"/>
                  <a:t>Running time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err="1">
                        <a:latin typeface="Cambria Math" panose="02040503050406030204" pitchFamily="18" charset="0"/>
                      </a:rPr>
                      <m:t>𝑏</m:t>
                    </m:r>
                    <m:r>
                      <a:rPr lang="en-GB" i="1" dirty="0" err="1">
                        <a:latin typeface="Cambria Math" panose="02040503050406030204" pitchFamily="18" charset="0"/>
                      </a:rPr>
                      <m:t>|</m:t>
                    </m:r>
                    <m:r>
                      <a:rPr lang="en-GB" i="1" dirty="0" err="1">
                        <a:latin typeface="Cambria Math" panose="02040503050406030204" pitchFamily="18" charset="0"/>
                      </a:rPr>
                      <m:t>𝑆</m:t>
                    </m:r>
                    <m:r>
                      <a:rPr lang="en-GB" i="1" dirty="0">
                        <a:latin typeface="Cambria Math" panose="02040503050406030204" pitchFamily="18" charset="0"/>
                      </a:rPr>
                      <m:t>|)</m:t>
                    </m:r>
                  </m:oMath>
                </a14:m>
                <a:r>
                  <a:rPr lang="en-GB" dirty="0"/>
                  <a:t> </a:t>
                </a:r>
              </a:p>
              <a:p>
                <a:pPr marL="533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r>
                      <a:rPr lang="en-GB" i="1" dirty="0" smtClean="0">
                        <a:latin typeface="Cambria Math" panose="02040503050406030204" pitchFamily="18" charset="0"/>
                      </a:rPr>
                      <m:t>|</m:t>
                    </m:r>
                    <m:r>
                      <a:rPr lang="en-GB" i="1" dirty="0">
                        <a:latin typeface="Cambria Math" panose="02040503050406030204" pitchFamily="18" charset="0"/>
                      </a:rPr>
                      <m:t>𝑆</m:t>
                    </m:r>
                    <m:r>
                      <a:rPr lang="en-GB" i="1" dirty="0">
                        <a:latin typeface="Cambria Math" panose="02040503050406030204" pitchFamily="18" charset="0"/>
                      </a:rPr>
                      <m:t>|</m:t>
                    </m:r>
                  </m:oMath>
                </a14:m>
                <a:r>
                  <a:rPr lang="en-GB" dirty="0"/>
                  <a:t> = number of states in </a:t>
                </a:r>
                <a14:m>
                  <m:oMath xmlns:m="http://schemas.openxmlformats.org/officeDocument/2006/math">
                    <m:r>
                      <a:rPr lang="en-GB" i="1" dirty="0" smtClean="0">
                        <a:latin typeface="Cambria Math" panose="02040503050406030204" pitchFamily="18" charset="0"/>
                      </a:rPr>
                      <m:t>𝑆</m:t>
                    </m:r>
                  </m:oMath>
                </a14:m>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sz="half" idx="1"/>
              </p:nvPr>
            </p:nvSpPr>
            <p:spPr>
              <a:xfrm>
                <a:off x="361613" y="1869260"/>
                <a:ext cx="3644602" cy="4307703"/>
              </a:xfrm>
              <a:blipFill>
                <a:blip r:embed="rId3"/>
                <a:stretch>
                  <a:fillRect l="-3472" t="-3529" r="-208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12"/>
          </p:nvPr>
        </p:nvSpPr>
        <p:spPr/>
        <p:txBody>
          <a:bodyPr/>
          <a:lstStyle/>
          <a:p>
            <a:fld id="{67C9959E-8E6B-B04C-9955-EA096F41CA7A}" type="slidenum">
              <a:rPr lang="en-GB" smtClean="0"/>
              <a:t>38</a:t>
            </a:fld>
            <a:endParaRPr lang="en-GB"/>
          </a:p>
        </p:txBody>
      </p:sp>
      <p:pic>
        <p:nvPicPr>
          <p:cNvPr id="8" name="Picture 7">
            <a:extLst>
              <a:ext uri="{FF2B5EF4-FFF2-40B4-BE49-F238E27FC236}">
                <a16:creationId xmlns:a16="http://schemas.microsoft.com/office/drawing/2014/main" id="{360E0EEC-A0E4-EF4E-A657-B552F8D9D5DF}"/>
              </a:ext>
            </a:extLst>
          </p:cNvPr>
          <p:cNvPicPr>
            <a:picLocks noChangeAspect="1"/>
          </p:cNvPicPr>
          <p:nvPr/>
        </p:nvPicPr>
        <p:blipFill>
          <a:blip r:embed="rId4"/>
          <a:stretch>
            <a:fillRect/>
          </a:stretch>
        </p:blipFill>
        <p:spPr>
          <a:xfrm>
            <a:off x="4737735" y="4799305"/>
            <a:ext cx="3440430" cy="1671572"/>
          </a:xfrm>
          <a:prstGeom prst="rect">
            <a:avLst/>
          </a:prstGeom>
        </p:spPr>
      </p:pic>
      <p:sp>
        <p:nvSpPr>
          <p:cNvPr id="11" name="Rectangle 10">
            <a:extLst>
              <a:ext uri="{FF2B5EF4-FFF2-40B4-BE49-F238E27FC236}">
                <a16:creationId xmlns:a16="http://schemas.microsoft.com/office/drawing/2014/main" id="{AA5626D6-3D3D-0447-9DB6-8B7E26D636C7}"/>
              </a:ext>
            </a:extLst>
          </p:cNvPr>
          <p:cNvSpPr/>
          <p:nvPr/>
        </p:nvSpPr>
        <p:spPr>
          <a:xfrm>
            <a:off x="4006215" y="1073197"/>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F62B1729-067E-8748-A22D-A593D2832576}"/>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428790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Depth-First Search </a:t>
            </a:r>
            <a:br>
              <a:rPr lang="en-US" dirty="0"/>
            </a:br>
            <a:r>
              <a:rPr lang="en-US" dirty="0"/>
              <a:t>(DFS)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10A7432-4E68-1440-9CB9-A9555587DEF2}"/>
                  </a:ext>
                </a:extLst>
              </p:cNvPr>
              <p:cNvSpPr>
                <a:spLocks noGrp="1"/>
              </p:cNvSpPr>
              <p:nvPr>
                <p:ph sz="half" idx="1"/>
              </p:nvPr>
            </p:nvSpPr>
            <p:spPr>
              <a:xfrm>
                <a:off x="361613" y="1869260"/>
                <a:ext cx="3644602" cy="4586408"/>
              </a:xfrm>
            </p:spPr>
            <p:txBody>
              <a:bodyPr>
                <a:normAutofit fontScale="77500" lnSpcReduction="20000"/>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𝐶h𝑖𝑙𝑑𝑟𝑒𝑛</m:t>
                    </m:r>
                  </m:oMath>
                </a14:m>
                <a:r>
                  <a:rPr lang="en-GB" dirty="0"/>
                  <a:t> that has largest </a:t>
                </a:r>
                <a14:m>
                  <m:oMath xmlns:m="http://schemas.openxmlformats.org/officeDocument/2006/math">
                    <m:r>
                      <a:rPr lang="en-GB" i="1" dirty="0" smtClean="0">
                        <a:latin typeface="Cambria Math" panose="02040503050406030204" pitchFamily="18" charset="0"/>
                      </a:rPr>
                      <m:t>𝑙𝑒𝑛𝑔𝑡h</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pPr lvl="1"/>
                <a:r>
                  <a:rPr lang="en-GB" dirty="0"/>
                  <a:t>Possible tie-breaking rules: </a:t>
                </a:r>
                <a:br>
                  <a:rPr lang="en-GB" dirty="0"/>
                </a:br>
                <a:r>
                  <a:rPr lang="en-GB" dirty="0"/>
                  <a:t>left-to-right, smallest </a:t>
                </a:r>
                <a14:m>
                  <m:oMath xmlns:m="http://schemas.openxmlformats.org/officeDocument/2006/math">
                    <m:r>
                      <a:rPr lang="en-GB" i="1" dirty="0" smtClean="0">
                        <a:latin typeface="Cambria Math" panose="02040503050406030204" pitchFamily="18" charset="0"/>
                      </a:rPr>
                      <m:t>h𝑒𝑖𝑔h𝑡</m:t>
                    </m:r>
                    <m:r>
                      <a:rPr lang="en-GB"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r>
                  <a:rPr lang="en-GB" dirty="0"/>
                  <a:t>(ii) first do cycle-checking, then prune all nodes by repeatedly removing from </a:t>
                </a:r>
                <a14:m>
                  <m:oMath xmlns:m="http://schemas.openxmlformats.org/officeDocument/2006/math">
                    <m:r>
                      <a:rPr lang="en-GB" i="1" dirty="0" smtClean="0">
                        <a:latin typeface="Cambria Math" panose="02040503050406030204" pitchFamily="18" charset="0"/>
                      </a:rPr>
                      <m:t>𝐸𝑥𝑝𝑎𝑛𝑑𝑒𝑑</m:t>
                    </m:r>
                  </m:oMath>
                </a14:m>
                <a:r>
                  <a:rPr lang="en-GB" dirty="0"/>
                  <a:t> any node that has no children in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endParaRPr lang="en-GB" dirty="0"/>
              </a:p>
              <a:p>
                <a:pPr lvl="1"/>
                <a:r>
                  <a:rPr lang="en-GB" dirty="0"/>
                  <a:t>What recursive DFS would discard</a:t>
                </a:r>
              </a:p>
              <a:p>
                <a:r>
                  <a:rPr lang="en-GB" dirty="0"/>
                  <a:t>Properties</a:t>
                </a:r>
              </a:p>
              <a:p>
                <a:pPr lvl="1"/>
                <a:r>
                  <a:rPr lang="en-GB" dirty="0"/>
                  <a:t>Terminates</a:t>
                </a:r>
              </a:p>
              <a:p>
                <a:pPr lvl="1"/>
                <a:r>
                  <a:rPr lang="en-GB" dirty="0"/>
                  <a:t>Returns solution if there is one</a:t>
                </a:r>
              </a:p>
              <a:p>
                <a:pPr lvl="2"/>
                <a:r>
                  <a:rPr lang="en-GB" dirty="0"/>
                  <a:t>No guarantees on quality</a:t>
                </a:r>
              </a:p>
              <a:p>
                <a:pPr lvl="1"/>
                <a:r>
                  <a:rPr lang="en-GB" dirty="0"/>
                  <a:t>Worst-case complexity </a:t>
                </a:r>
              </a:p>
              <a:p>
                <a:pPr lvl="2"/>
                <a:r>
                  <a:rPr lang="en-GB" dirty="0"/>
                  <a:t>Running time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sSup>
                      <m:sSupPr>
                        <m:ctrlPr>
                          <a:rPr lang="en-GB" i="1" dirty="0" err="1" smtClean="0">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r>
                      <a:rPr lang="en-GB" i="1" dirty="0">
                        <a:latin typeface="Cambria Math" panose="02040503050406030204" pitchFamily="18" charset="0"/>
                      </a:rPr>
                      <m:t>)</m:t>
                    </m:r>
                  </m:oMath>
                </a14:m>
                <a:endParaRPr lang="en-GB" dirty="0"/>
              </a:p>
              <a:p>
                <a:pPr lvl="2"/>
                <a:r>
                  <a:rPr lang="en-GB" dirty="0"/>
                  <a:t>Memory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err="1">
                        <a:latin typeface="Cambria Math" panose="02040503050406030204" pitchFamily="18" charset="0"/>
                      </a:rPr>
                      <m:t>𝑏𝑙</m:t>
                    </m:r>
                    <m:r>
                      <a:rPr lang="en-GB" i="1" dirty="0" smtClean="0">
                        <a:latin typeface="Cambria Math" panose="02040503050406030204" pitchFamily="18" charset="0"/>
                      </a:rPr>
                      <m:t>)</m:t>
                    </m:r>
                  </m:oMath>
                </a14:m>
                <a:r>
                  <a:rPr lang="en-GB" dirty="0"/>
                  <a:t> </a:t>
                </a:r>
              </a:p>
              <a:p>
                <a:pPr marL="533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r>
                      <a:rPr lang="en-GB" i="1" dirty="0" smtClean="0">
                        <a:latin typeface="Cambria Math" panose="02040503050406030204" pitchFamily="18" charset="0"/>
                      </a:rPr>
                      <m:t>𝑙</m:t>
                    </m:r>
                  </m:oMath>
                </a14:m>
                <a:r>
                  <a:rPr lang="en-GB" dirty="0"/>
                  <a:t> = max depth of any node</a:t>
                </a:r>
              </a:p>
            </p:txBody>
          </p:sp>
        </mc:Choice>
        <mc:Fallback xmlns="">
          <p:sp>
            <p:nvSpPr>
              <p:cNvPr id="9" name="Content Placeholder 8">
                <a:extLst>
                  <a:ext uri="{FF2B5EF4-FFF2-40B4-BE49-F238E27FC236}">
                    <a16:creationId xmlns:a16="http://schemas.microsoft.com/office/drawing/2014/main" id="{E10A7432-4E68-1440-9CB9-A9555587DEF2}"/>
                  </a:ext>
                </a:extLst>
              </p:cNvPr>
              <p:cNvSpPr>
                <a:spLocks noGrp="1" noRot="1" noChangeAspect="1" noMove="1" noResize="1" noEditPoints="1" noAdjustHandles="1" noChangeArrowheads="1" noChangeShapeType="1" noTextEdit="1"/>
              </p:cNvSpPr>
              <p:nvPr>
                <p:ph sz="half" idx="1"/>
              </p:nvPr>
            </p:nvSpPr>
            <p:spPr>
              <a:xfrm>
                <a:off x="361613" y="1869260"/>
                <a:ext cx="3644602" cy="4586408"/>
              </a:xfrm>
              <a:blipFill>
                <a:blip r:embed="rId3"/>
                <a:stretch>
                  <a:fillRect l="-3472" t="-3039" b="-221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5981760-A60D-E94A-8CD8-799ED602D85B}"/>
              </a:ext>
            </a:extLst>
          </p:cNvPr>
          <p:cNvSpPr>
            <a:spLocks noGrp="1"/>
          </p:cNvSpPr>
          <p:nvPr>
            <p:ph type="sldNum" sz="quarter" idx="12"/>
          </p:nvPr>
        </p:nvSpPr>
        <p:spPr/>
        <p:txBody>
          <a:bodyPr/>
          <a:lstStyle/>
          <a:p>
            <a:fld id="{67C9959E-8E6B-B04C-9955-EA096F41CA7A}" type="slidenum">
              <a:rPr lang="en-GB" smtClean="0"/>
              <a:t>39</a:t>
            </a:fld>
            <a:endParaRPr lang="en-GB"/>
          </a:p>
        </p:txBody>
      </p:sp>
      <p:pic>
        <p:nvPicPr>
          <p:cNvPr id="2" name="Picture 1">
            <a:extLst>
              <a:ext uri="{FF2B5EF4-FFF2-40B4-BE49-F238E27FC236}">
                <a16:creationId xmlns:a16="http://schemas.microsoft.com/office/drawing/2014/main" id="{672C2A2F-C5A3-2746-B502-9F3A187E02C8}"/>
              </a:ext>
            </a:extLst>
          </p:cNvPr>
          <p:cNvPicPr>
            <a:picLocks noChangeAspect="1"/>
          </p:cNvPicPr>
          <p:nvPr/>
        </p:nvPicPr>
        <p:blipFill>
          <a:blip r:embed="rId4"/>
          <a:stretch>
            <a:fillRect/>
          </a:stretch>
        </p:blipFill>
        <p:spPr>
          <a:xfrm>
            <a:off x="4737735" y="4786177"/>
            <a:ext cx="3441513" cy="1672097"/>
          </a:xfrm>
          <a:prstGeom prst="rect">
            <a:avLst/>
          </a:prstGeom>
        </p:spPr>
      </p:pic>
      <p:sp>
        <p:nvSpPr>
          <p:cNvPr id="8" name="Rectangle 7">
            <a:extLst>
              <a:ext uri="{FF2B5EF4-FFF2-40B4-BE49-F238E27FC236}">
                <a16:creationId xmlns:a16="http://schemas.microsoft.com/office/drawing/2014/main" id="{1BCFE807-6591-E342-AB06-E7C474589FDB}"/>
              </a:ext>
            </a:extLst>
          </p:cNvPr>
          <p:cNvSpPr/>
          <p:nvPr/>
        </p:nvSpPr>
        <p:spPr>
          <a:xfrm>
            <a:off x="4006215" y="1073197"/>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4449F673-BC10-0A4B-854C-AFD583661D7B}"/>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405880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p:txBody>
          <a:bodyPr>
            <a:normAutofit lnSpcReduction="10000"/>
          </a:bodyPr>
          <a:lstStyle/>
          <a:p>
            <a:r>
              <a:rPr lang="en-US" dirty="0"/>
              <a:t>How to model a complex environment?</a:t>
            </a:r>
          </a:p>
          <a:p>
            <a:pPr lvl="1"/>
            <a:r>
              <a:rPr lang="en-US" dirty="0"/>
              <a:t>G</a:t>
            </a:r>
            <a:r>
              <a:rPr lang="en-US" dirty="0">
                <a:sym typeface="Symbol" charset="0"/>
              </a:rPr>
              <a:t>enerally need simplifying </a:t>
            </a:r>
            <a:r>
              <a:rPr lang="en-US" dirty="0">
                <a:solidFill>
                  <a:schemeClr val="accent1"/>
                </a:solidFill>
                <a:sym typeface="Symbol" charset="0"/>
              </a:rPr>
              <a:t>assumptions</a:t>
            </a:r>
          </a:p>
          <a:p>
            <a:r>
              <a:rPr lang="en-US" b="1" dirty="0">
                <a:sym typeface="Symbol" charset="0"/>
              </a:rPr>
              <a:t>Classical planning</a:t>
            </a:r>
          </a:p>
          <a:p>
            <a:pPr lvl="1"/>
            <a:r>
              <a:rPr lang="en-US" dirty="0">
                <a:solidFill>
                  <a:schemeClr val="accent1"/>
                </a:solidFill>
                <a:sym typeface="Symbol" charset="0"/>
              </a:rPr>
              <a:t>Finite, static world</a:t>
            </a:r>
            <a:endParaRPr lang="en-US" dirty="0">
              <a:sym typeface="Symbol" charset="0"/>
            </a:endParaRPr>
          </a:p>
          <a:p>
            <a:pPr lvl="2"/>
            <a:r>
              <a:rPr lang="en-US" dirty="0">
                <a:sym typeface="Symbol" charset="0"/>
              </a:rPr>
              <a:t>Change occurs only when the actor causes it</a:t>
            </a:r>
          </a:p>
          <a:p>
            <a:pPr lvl="1"/>
            <a:r>
              <a:rPr lang="en-US" dirty="0">
                <a:solidFill>
                  <a:schemeClr val="accent1"/>
                </a:solidFill>
                <a:sym typeface="Symbol" charset="0"/>
              </a:rPr>
              <a:t>No concurrent actions, no explicit time</a:t>
            </a:r>
          </a:p>
          <a:p>
            <a:pPr lvl="2"/>
            <a:r>
              <a:rPr lang="en-US" dirty="0">
                <a:sym typeface="Symbol" charset="0"/>
              </a:rPr>
              <a:t>Just a sequence of states and actions </a:t>
            </a:r>
            <a:r>
              <a:rPr lang="fi-FI" dirty="0">
                <a:sym typeface="Symbol" charset="0"/>
              </a:rPr>
              <a:t>⟨</a:t>
            </a:r>
            <a:r>
              <a:rPr lang="fi-FI" i="1" dirty="0">
                <a:sym typeface="Symbol" charset="0"/>
              </a:rPr>
              <a:t>s</a:t>
            </a:r>
            <a:r>
              <a:rPr lang="fi-FI" baseline="-25000" dirty="0">
                <a:sym typeface="Symbol" charset="0"/>
              </a:rPr>
              <a:t>0</a:t>
            </a:r>
            <a:r>
              <a:rPr lang="fi-FI" dirty="0">
                <a:sym typeface="Symbol" charset="0"/>
              </a:rPr>
              <a:t>, </a:t>
            </a:r>
            <a:r>
              <a:rPr lang="fi-FI" i="1" dirty="0">
                <a:sym typeface="Symbol" charset="0"/>
              </a:rPr>
              <a:t>a</a:t>
            </a:r>
            <a:r>
              <a:rPr lang="fi-FI" baseline="-25000" dirty="0">
                <a:sym typeface="Symbol" charset="0"/>
              </a:rPr>
              <a:t>1</a:t>
            </a:r>
            <a:r>
              <a:rPr lang="fi-FI" dirty="0">
                <a:sym typeface="Symbol" charset="0"/>
              </a:rPr>
              <a:t>, </a:t>
            </a:r>
            <a:r>
              <a:rPr lang="fi-FI" i="1" dirty="0">
                <a:sym typeface="Symbol" charset="0"/>
              </a:rPr>
              <a:t>s</a:t>
            </a:r>
            <a:r>
              <a:rPr lang="fi-FI" baseline="-25000" dirty="0">
                <a:sym typeface="Symbol" charset="0"/>
              </a:rPr>
              <a:t>1</a:t>
            </a:r>
            <a:r>
              <a:rPr lang="fi-FI" dirty="0">
                <a:sym typeface="Symbol" charset="0"/>
              </a:rPr>
              <a:t>, </a:t>
            </a:r>
            <a:r>
              <a:rPr lang="fi-FI" i="1" dirty="0">
                <a:sym typeface="Symbol" charset="0"/>
              </a:rPr>
              <a:t>a</a:t>
            </a:r>
            <a:r>
              <a:rPr lang="fi-FI" baseline="-25000" dirty="0">
                <a:sym typeface="Symbol" charset="0"/>
              </a:rPr>
              <a:t>2</a:t>
            </a:r>
            <a:r>
              <a:rPr lang="fi-FI" dirty="0">
                <a:sym typeface="Symbol" charset="0"/>
              </a:rPr>
              <a:t>, </a:t>
            </a:r>
            <a:r>
              <a:rPr lang="fi-FI" i="1" dirty="0">
                <a:sym typeface="Symbol" charset="0"/>
              </a:rPr>
              <a:t>s</a:t>
            </a:r>
            <a:r>
              <a:rPr lang="fi-FI" baseline="-25000" dirty="0">
                <a:sym typeface="Symbol" charset="0"/>
              </a:rPr>
              <a:t>2</a:t>
            </a:r>
            <a:r>
              <a:rPr lang="fi-FI" dirty="0">
                <a:sym typeface="Symbol" charset="0"/>
              </a:rPr>
              <a:t>, …⟩</a:t>
            </a:r>
            <a:endParaRPr lang="en-US" dirty="0">
              <a:sym typeface="Symbol" charset="0"/>
            </a:endParaRPr>
          </a:p>
          <a:p>
            <a:pPr lvl="1"/>
            <a:r>
              <a:rPr lang="en-US" dirty="0">
                <a:solidFill>
                  <a:schemeClr val="accent1"/>
                </a:solidFill>
                <a:sym typeface="Symbol" charset="0"/>
              </a:rPr>
              <a:t>Determinism, no uncertainty</a:t>
            </a:r>
          </a:p>
          <a:p>
            <a:pPr lvl="2"/>
            <a:r>
              <a:rPr lang="en-US" dirty="0">
                <a:sym typeface="Symbol" charset="0"/>
              </a:rPr>
              <a:t>Can predict exactly what each action will do</a:t>
            </a:r>
          </a:p>
          <a:p>
            <a:pPr lvl="2"/>
            <a:r>
              <a:rPr lang="en-US" dirty="0">
                <a:sym typeface="Symbol" charset="0"/>
              </a:rPr>
              <a:t>No accidents, no “chance” outcomes</a:t>
            </a:r>
          </a:p>
          <a:p>
            <a:r>
              <a:rPr lang="en-US" dirty="0">
                <a:sym typeface="Symbol" charset="0"/>
              </a:rPr>
              <a:t>Avoids a lot of complications</a:t>
            </a:r>
          </a:p>
          <a:p>
            <a:pPr lvl="1"/>
            <a:r>
              <a:rPr lang="en-US" dirty="0">
                <a:sym typeface="Symbol" charset="0"/>
              </a:rPr>
              <a:t>But most real-world environments don’t satisfy the assumptions</a:t>
            </a:r>
          </a:p>
          <a:p>
            <a:r>
              <a:rPr lang="en-US" dirty="0">
                <a:sym typeface="Wingdings"/>
              </a:rPr>
              <a:t>E</a:t>
            </a:r>
            <a:r>
              <a:rPr lang="en-US" dirty="0">
                <a:sym typeface="Symbol" charset="0"/>
              </a:rPr>
              <a:t>rrors in prediction</a:t>
            </a:r>
          </a:p>
          <a:p>
            <a:pPr lvl="1"/>
            <a:r>
              <a:rPr lang="en-US" dirty="0">
                <a:sym typeface="Symbol" charset="0"/>
              </a:rPr>
              <a:t>OK if they’re infrequent and don’t have severe consequences</a:t>
            </a:r>
          </a:p>
        </p:txBody>
      </p:sp>
      <p:sp>
        <p:nvSpPr>
          <p:cNvPr id="4" name="Slide Number Placeholder 3">
            <a:extLst>
              <a:ext uri="{FF2B5EF4-FFF2-40B4-BE49-F238E27FC236}">
                <a16:creationId xmlns:a16="http://schemas.microsoft.com/office/drawing/2014/main" id="{1395DC2B-AA4D-8647-A571-2F887413D68F}"/>
              </a:ext>
            </a:extLst>
          </p:cNvPr>
          <p:cNvSpPr>
            <a:spLocks noGrp="1"/>
          </p:cNvSpPr>
          <p:nvPr>
            <p:ph type="sldNum" sz="quarter" idx="12"/>
          </p:nvPr>
        </p:nvSpPr>
        <p:spPr/>
        <p:txBody>
          <a:bodyPr/>
          <a:lstStyle/>
          <a:p>
            <a:fld id="{67C9959E-8E6B-B04C-9955-EA096F41CA7A}" type="slidenum">
              <a:rPr lang="en-GB" smtClean="0"/>
              <a:t>4</a:t>
            </a:fld>
            <a:endParaRPr lang="en-GB"/>
          </a:p>
        </p:txBody>
      </p:sp>
      <p:sp>
        <p:nvSpPr>
          <p:cNvPr id="5" name="Date Placeholder 4">
            <a:extLst>
              <a:ext uri="{FF2B5EF4-FFF2-40B4-BE49-F238E27FC236}">
                <a16:creationId xmlns:a16="http://schemas.microsoft.com/office/drawing/2014/main" id="{F79B8678-99B4-D542-9F19-AA5B885980F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49168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Uniform-Cost Search</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A0639AFB-CF2F-C34B-8BEF-E193400D474C}"/>
                  </a:ext>
                </a:extLst>
              </p:cNvPr>
              <p:cNvSpPr>
                <a:spLocks noGrp="1"/>
              </p:cNvSpPr>
              <p:nvPr>
                <p:ph sz="half" idx="1"/>
              </p:nvPr>
            </p:nvSpPr>
            <p:spPr>
              <a:xfrm>
                <a:off x="361613" y="1869260"/>
                <a:ext cx="3644602" cy="4586408"/>
              </a:xfrm>
            </p:spPr>
            <p:txBody>
              <a:bodyPr>
                <a:normAutofit fontScale="85000" lnSpcReduction="10000"/>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 ∈ </m:t>
                    </m:r>
                    <m:r>
                      <a:rPr lang="en-GB" i="1" dirty="0">
                        <a:latin typeface="Cambria Math" panose="02040503050406030204" pitchFamily="18" charset="0"/>
                      </a:rPr>
                      <m:t>𝐶h𝑖𝑙𝑑𝑟𝑒𝑛</m:t>
                    </m:r>
                    <m:r>
                      <a:rPr lang="en-GB" i="1" dirty="0">
                        <a:latin typeface="Cambria Math" panose="02040503050406030204" pitchFamily="18" charset="0"/>
                      </a:rPr>
                      <m:t> </m:t>
                    </m:r>
                  </m:oMath>
                </a14:m>
                <a:r>
                  <a:rPr lang="en-GB" dirty="0"/>
                  <a:t>that has smallest </a:t>
                </a:r>
                <a14:m>
                  <m:oMath xmlns:m="http://schemas.openxmlformats.org/officeDocument/2006/math">
                    <m:r>
                      <a:rPr lang="en-GB" i="1" dirty="0" smtClean="0">
                        <a:latin typeface="Cambria Math" panose="02040503050406030204" pitchFamily="18" charset="0"/>
                      </a:rPr>
                      <m:t>𝑐𝑜𝑠𝑡</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r>
                  <a:rPr lang="el-GR" dirty="0"/>
                  <a:t>(</a:t>
                </a:r>
                <a:r>
                  <a:rPr lang="en-GB" dirty="0"/>
                  <a:t>ii) prune every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such that </a:t>
                </a:r>
                <a14:m>
                  <m:oMath xmlns:m="http://schemas.openxmlformats.org/officeDocument/2006/math">
                    <m:r>
                      <a:rPr lang="en-GB" i="1" dirty="0" smtClean="0">
                        <a:latin typeface="Cambria Math" panose="02040503050406030204" pitchFamily="18" charset="0"/>
                      </a:rPr>
                      <m:t>𝐸𝑥𝑝𝑎𝑛𝑑𝑒𝑑</m:t>
                    </m:r>
                  </m:oMath>
                </a14:m>
                <a:r>
                  <a:rPr lang="en-GB" dirty="0"/>
                  <a:t> already contains a node </a:t>
                </a:r>
                <a14:m>
                  <m:oMath xmlns:m="http://schemas.openxmlformats.org/officeDocument/2006/math">
                    <m:d>
                      <m:dPr>
                        <m:ctrlPr>
                          <a:rPr lang="en-GB" i="1" dirty="0" smtClean="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r>
                          <a:rPr lang="en-GB" i="1" dirty="0">
                            <a:latin typeface="Cambria Math" panose="02040503050406030204" pitchFamily="18" charset="0"/>
                          </a:rPr>
                          <m:t>𝑠</m:t>
                        </m:r>
                      </m:e>
                    </m:d>
                  </m:oMath>
                </a14:m>
                <a:endParaRPr lang="en-GB" dirty="0"/>
              </a:p>
              <a:p>
                <a:pPr lvl="1"/>
                <a14:m>
                  <m:oMath xmlns:m="http://schemas.openxmlformats.org/officeDocument/2006/math">
                    <m:r>
                      <a:rPr lang="en-GB" i="1" dirty="0" smtClean="0">
                        <a:latin typeface="Cambria Math" panose="02040503050406030204" pitchFamily="18" charset="0"/>
                      </a:rPr>
                      <m:t>𝑐𝑜𝑠𝑡</m:t>
                    </m:r>
                    <m:d>
                      <m:dPr>
                        <m:ctrlPr>
                          <a:rPr lang="en-GB" i="1" dirty="0" smtClean="0">
                            <a:latin typeface="Cambria Math" panose="02040503050406030204" pitchFamily="18" charset="0"/>
                          </a:rPr>
                        </m:ctrlPr>
                      </m:dPr>
                      <m:e>
                        <m:sSup>
                          <m:sSupPr>
                            <m:ctrlPr>
                              <a:rPr lang="el-GR" i="1" dirty="0" smtClean="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oMath>
                </a14:m>
                <a:r>
                  <a:rPr lang="el-GR" dirty="0"/>
                  <a:t>, </a:t>
                </a:r>
                <a:r>
                  <a:rPr lang="en-GB" dirty="0"/>
                  <a:t>so we only keep the least-cost path to </a:t>
                </a:r>
                <a14:m>
                  <m:oMath xmlns:m="http://schemas.openxmlformats.org/officeDocument/2006/math">
                    <m:r>
                      <a:rPr lang="en-GB" i="1" dirty="0" smtClean="0">
                        <a:latin typeface="Cambria Math" panose="02040503050406030204" pitchFamily="18" charset="0"/>
                      </a:rPr>
                      <m:t>𝑠</m:t>
                    </m:r>
                  </m:oMath>
                </a14:m>
                <a:endParaRPr lang="en-GB" dirty="0"/>
              </a:p>
              <a:p>
                <a:r>
                  <a:rPr lang="en-GB" dirty="0"/>
                  <a:t>Properties</a:t>
                </a:r>
              </a:p>
              <a:p>
                <a:pPr lvl="1"/>
                <a:r>
                  <a:rPr lang="en-GB" dirty="0"/>
                  <a:t>Terminates</a:t>
                </a:r>
              </a:p>
              <a:p>
                <a:pPr lvl="1"/>
                <a:r>
                  <a:rPr lang="en-GB" dirty="0"/>
                  <a:t>Finds optimal solution if one exists</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d>
                          <m:dPr>
                            <m:begChr m:val="|"/>
                            <m:endChr m:val="|"/>
                            <m:ctrlPr>
                              <a:rPr lang="en-GB" i="1" dirty="0" smtClean="0">
                                <a:latin typeface="Cambria Math" panose="02040503050406030204" pitchFamily="18" charset="0"/>
                              </a:rPr>
                            </m:ctrlPr>
                          </m:dPr>
                          <m:e>
                            <m:r>
                              <a:rPr lang="en-GB" i="1" dirty="0" smtClean="0">
                                <a:latin typeface="Cambria Math" panose="02040503050406030204" pitchFamily="18" charset="0"/>
                              </a:rPr>
                              <m:t>𝑆</m:t>
                            </m:r>
                          </m:e>
                        </m:d>
                      </m:e>
                    </m:d>
                  </m:oMath>
                </a14:m>
                <a:endParaRPr lang="de-DE" dirty="0"/>
              </a:p>
              <a:p>
                <a:pPr lvl="2"/>
                <a:r>
                  <a:rPr lang="en-GB" dirty="0"/>
                  <a:t>Time </a:t>
                </a:r>
                <a14:m>
                  <m:oMath xmlns:m="http://schemas.openxmlformats.org/officeDocument/2006/math">
                    <m:r>
                      <a:rPr lang="en-GB" i="1" dirty="0">
                        <a:latin typeface="Cambria Math" panose="02040503050406030204" pitchFamily="18" charset="0"/>
                      </a:rPr>
                      <m:t>𝑂</m:t>
                    </m:r>
                    <m:r>
                      <a:rPr lang="en-GB" i="1" dirty="0">
                        <a:latin typeface="Cambria Math" panose="02040503050406030204" pitchFamily="18" charset="0"/>
                      </a:rPr>
                      <m:t>(</m:t>
                    </m:r>
                    <m:r>
                      <a:rPr lang="en-GB" i="1" dirty="0" err="1">
                        <a:latin typeface="Cambria Math" panose="02040503050406030204" pitchFamily="18" charset="0"/>
                      </a:rPr>
                      <m:t>𝑏</m:t>
                    </m:r>
                    <m:r>
                      <a:rPr lang="en-GB" i="1" dirty="0" err="1">
                        <a:latin typeface="Cambria Math" panose="02040503050406030204" pitchFamily="18" charset="0"/>
                      </a:rPr>
                      <m:t>|</m:t>
                    </m:r>
                    <m:r>
                      <a:rPr lang="en-GB" i="1" dirty="0" err="1">
                        <a:latin typeface="Cambria Math" panose="02040503050406030204" pitchFamily="18" charset="0"/>
                      </a:rPr>
                      <m:t>𝑆</m:t>
                    </m:r>
                    <m:r>
                      <a:rPr lang="en-GB" i="1" dirty="0">
                        <a:latin typeface="Cambria Math" panose="02040503050406030204" pitchFamily="18" charset="0"/>
                      </a:rPr>
                      <m:t>|)</m:t>
                    </m:r>
                  </m:oMath>
                </a14:m>
                <a:endParaRPr lang="de-DE" dirty="0"/>
              </a:p>
              <a:p>
                <a:pPr marL="533400" lvl="2" indent="0">
                  <a:buNone/>
                </a:pPr>
                <a:r>
                  <a:rPr lang="en-GB" dirty="0"/>
                  <a:t>where </a:t>
                </a:r>
              </a:p>
              <a:p>
                <a:pPr lvl="2"/>
                <a14:m>
                  <m:oMath xmlns:m="http://schemas.openxmlformats.org/officeDocument/2006/math">
                    <m:r>
                      <a:rPr lang="en-GB" i="1" dirty="0">
                        <a:latin typeface="Cambria Math" panose="02040503050406030204" pitchFamily="18" charset="0"/>
                      </a:rPr>
                      <m:t>𝑏</m:t>
                    </m:r>
                  </m:oMath>
                </a14:m>
                <a:r>
                  <a:rPr lang="en-GB" dirty="0"/>
                  <a:t> = max branching factor</a:t>
                </a:r>
              </a:p>
              <a:p>
                <a:pPr lvl="2"/>
                <a14:m>
                  <m:oMath xmlns:m="http://schemas.openxmlformats.org/officeDocument/2006/math">
                    <m:r>
                      <a:rPr lang="en-GB" i="1" dirty="0">
                        <a:latin typeface="Cambria Math" panose="02040503050406030204" pitchFamily="18" charset="0"/>
                      </a:rPr>
                      <m:t>|</m:t>
                    </m:r>
                    <m:r>
                      <a:rPr lang="en-GB" i="1" dirty="0">
                        <a:latin typeface="Cambria Math" panose="02040503050406030204" pitchFamily="18" charset="0"/>
                      </a:rPr>
                      <m:t>𝑆</m:t>
                    </m:r>
                    <m:r>
                      <a:rPr lang="en-GB" i="1" dirty="0">
                        <a:latin typeface="Cambria Math" panose="02040503050406030204" pitchFamily="18" charset="0"/>
                      </a:rPr>
                      <m:t>|</m:t>
                    </m:r>
                  </m:oMath>
                </a14:m>
                <a:r>
                  <a:rPr lang="en-GB" dirty="0"/>
                  <a:t> = number of states in </a:t>
                </a:r>
                <a14:m>
                  <m:oMath xmlns:m="http://schemas.openxmlformats.org/officeDocument/2006/math">
                    <m:r>
                      <a:rPr lang="en-GB" i="1" dirty="0">
                        <a:latin typeface="Cambria Math" panose="02040503050406030204" pitchFamily="18" charset="0"/>
                      </a:rPr>
                      <m:t>𝑆</m:t>
                    </m:r>
                  </m:oMath>
                </a14:m>
                <a:endParaRPr lang="en-GB" dirty="0"/>
              </a:p>
              <a:p>
                <a:pPr lvl="1"/>
                <a:endParaRPr lang="en-GB" dirty="0"/>
              </a:p>
            </p:txBody>
          </p:sp>
        </mc:Choice>
        <mc:Fallback xmlns="">
          <p:sp>
            <p:nvSpPr>
              <p:cNvPr id="11" name="Content Placeholder 10">
                <a:extLst>
                  <a:ext uri="{FF2B5EF4-FFF2-40B4-BE49-F238E27FC236}">
                    <a16:creationId xmlns:a16="http://schemas.microsoft.com/office/drawing/2014/main" id="{A0639AFB-CF2F-C34B-8BEF-E193400D474C}"/>
                  </a:ext>
                </a:extLst>
              </p:cNvPr>
              <p:cNvSpPr>
                <a:spLocks noGrp="1" noRot="1" noChangeAspect="1" noMove="1" noResize="1" noEditPoints="1" noAdjustHandles="1" noChangeArrowheads="1" noChangeShapeType="1" noTextEdit="1"/>
              </p:cNvSpPr>
              <p:nvPr>
                <p:ph sz="half" idx="1"/>
              </p:nvPr>
            </p:nvSpPr>
            <p:spPr>
              <a:xfrm>
                <a:off x="361613" y="1869260"/>
                <a:ext cx="3644602" cy="4586408"/>
              </a:xfrm>
              <a:blipFill>
                <a:blip r:embed="rId3"/>
                <a:stretch>
                  <a:fillRect l="-3472" t="-3039" r="-416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6395391-6E08-9B4C-A3E9-17911C7874F0}"/>
              </a:ext>
            </a:extLst>
          </p:cNvPr>
          <p:cNvSpPr>
            <a:spLocks noGrp="1"/>
          </p:cNvSpPr>
          <p:nvPr>
            <p:ph type="sldNum" sz="quarter" idx="12"/>
          </p:nvPr>
        </p:nvSpPr>
        <p:spPr/>
        <p:txBody>
          <a:bodyPr/>
          <a:lstStyle/>
          <a:p>
            <a:fld id="{67C9959E-8E6B-B04C-9955-EA096F41CA7A}" type="slidenum">
              <a:rPr lang="en-GB" smtClean="0"/>
              <a:t>40</a:t>
            </a:fld>
            <a:endParaRPr lang="en-GB"/>
          </a:p>
        </p:txBody>
      </p:sp>
      <p:pic>
        <p:nvPicPr>
          <p:cNvPr id="7" name="Picture 6">
            <a:extLst>
              <a:ext uri="{FF2B5EF4-FFF2-40B4-BE49-F238E27FC236}">
                <a16:creationId xmlns:a16="http://schemas.microsoft.com/office/drawing/2014/main" id="{6F50619E-B9A3-F646-81B3-AE9303AFB728}"/>
              </a:ext>
            </a:extLst>
          </p:cNvPr>
          <p:cNvPicPr>
            <a:picLocks noChangeAspect="1"/>
          </p:cNvPicPr>
          <p:nvPr/>
        </p:nvPicPr>
        <p:blipFill>
          <a:blip r:embed="rId4"/>
          <a:stretch>
            <a:fillRect/>
          </a:stretch>
        </p:blipFill>
        <p:spPr>
          <a:xfrm>
            <a:off x="4635389" y="4730385"/>
            <a:ext cx="3645122" cy="1919455"/>
          </a:xfrm>
          <a:prstGeom prst="rect">
            <a:avLst/>
          </a:prstGeom>
        </p:spPr>
      </p:pic>
      <p:sp>
        <p:nvSpPr>
          <p:cNvPr id="8" name="Rectangle 7">
            <a:extLst>
              <a:ext uri="{FF2B5EF4-FFF2-40B4-BE49-F238E27FC236}">
                <a16:creationId xmlns:a16="http://schemas.microsoft.com/office/drawing/2014/main" id="{5A2B0CAA-C31E-3842-A56A-1A0563542062}"/>
              </a:ext>
            </a:extLst>
          </p:cNvPr>
          <p:cNvSpPr/>
          <p:nvPr/>
        </p:nvSpPr>
        <p:spPr>
          <a:xfrm>
            <a:off x="4006215" y="1073197"/>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21C06578-446B-9A4F-AFD3-DB9035F385A4}"/>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242968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Motivation: get to a solution quickly by selecting nodes close to the goal</a:t>
                </a:r>
              </a:p>
              <a:p>
                <a:pPr lvl="1"/>
                <a:r>
                  <a:rPr lang="en-US" dirty="0"/>
                  <a:t>Compare: A*</a:t>
                </a:r>
              </a:p>
              <a:p>
                <a:r>
                  <a:rPr lang="en-US" dirty="0"/>
                  <a:t>Let </a:t>
                </a:r>
                <a14:m>
                  <m:oMath xmlns:m="http://schemas.openxmlformats.org/officeDocument/2006/math">
                    <m:sSup>
                      <m:sSupPr>
                        <m:ctrlPr>
                          <a:rPr lang="de-DE"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i="0" dirty="0">
                            <a:latin typeface="Cambria Math" panose="02040503050406030204" pitchFamily="18" charset="0"/>
                          </a:rPr>
                          <m:t>min</m:t>
                        </m:r>
                      </m:fName>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 </m:t>
                            </m:r>
                          </m:e>
                        </m:d>
                      </m:e>
                    </m:func>
                    <m:r>
                      <a:rPr lang="el-GR" i="1" dirty="0">
                        <a:latin typeface="Cambria Math" panose="02040503050406030204" pitchFamily="18" charset="0"/>
                      </a:rPr>
                      <m:t>𝛾</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r>
                      <a:rPr lang="en-US" i="1" dirty="0">
                        <a:latin typeface="Cambria Math" panose="02040503050406030204" pitchFamily="18" charset="0"/>
                      </a:rPr>
                      <m:t> </m:t>
                    </m:r>
                    <m:r>
                      <m:rPr>
                        <m:nor/>
                      </m:rPr>
                      <a:rPr lang="en-US" i="0" dirty="0">
                        <a:latin typeface="Cambria Math" panose="02040503050406030204" pitchFamily="18" charset="0"/>
                      </a:rPr>
                      <m:t>satisfies</m:t>
                    </m:r>
                    <m:r>
                      <a:rPr lang="en-US" i="1"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a:t>
                </a:r>
              </a:p>
              <a:p>
                <a:pPr lvl="1"/>
                <a:r>
                  <a:rPr lang="en-US" dirty="0"/>
                  <a:t>Note that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dirty="0"/>
              </a:p>
              <a:p>
                <a:r>
                  <a:rPr lang="en-US" dirty="0">
                    <a:solidFill>
                      <a:schemeClr val="accent1"/>
                    </a:solidFill>
                  </a:rPr>
                  <a:t>Heuristic function</a:t>
                </a:r>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a:t>
                </a:r>
              </a:p>
              <a:p>
                <a:pPr lvl="1"/>
                <a:r>
                  <a:rPr lang="en-US" dirty="0"/>
                  <a:t>Returns an estimate of </a:t>
                </a:r>
                <a14:m>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endParaRPr lang="en-US" dirty="0"/>
              </a:p>
              <a:p>
                <a:pPr lvl="2"/>
                <a:r>
                  <a:rPr lang="en-US" dirty="0"/>
                  <a:t>Assume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 ≥ 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i="1" dirty="0"/>
              </a:p>
              <a:p>
                <a:pPr lvl="1"/>
                <a:r>
                  <a:rPr lang="en-US" dirty="0"/>
                  <a:t>Properties</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oMath>
                </a14:m>
                <a:r>
                  <a:rPr lang="en-US" i="1" dirty="0"/>
                  <a:t> </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l-GR" dirty="0">
                    <a:solidFill>
                      <a:schemeClr val="accent1"/>
                    </a:solidFill>
                  </a:rPr>
                  <a:t>ε</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r>
                      <a:rPr lang="el-GR" i="1" dirty="0">
                        <a:latin typeface="Cambria Math" panose="02040503050406030204" pitchFamily="18" charset="0"/>
                      </a:rPr>
                      <m:t>𝜀</m:t>
                    </m:r>
                  </m:oMath>
                </a14:m>
                <a:endParaRPr lang="en-US" i="1" dirty="0"/>
              </a:p>
              <a:p>
                <a:r>
                  <a:rPr lang="en-US" dirty="0"/>
                  <a:t>Let </a:t>
                </a:r>
                <a14:m>
                  <m:oMath xmlns:m="http://schemas.openxmlformats.org/officeDocument/2006/math">
                    <m:r>
                      <a:rPr lang="en-US" i="1" dirty="0" smtClean="0">
                        <a:latin typeface="Cambria Math" panose="02040503050406030204" pitchFamily="18" charset="0"/>
                      </a:rPr>
                      <m:t>𝜈</m:t>
                    </m:r>
                    <m:r>
                      <a:rPr lang="en-US" i="1" dirty="0">
                        <a:latin typeface="Cambria Math" panose="02040503050406030204" pitchFamily="18" charset="0"/>
                      </a:rPr>
                      <m:t> = (</m:t>
                    </m:r>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r>
                  <a:rPr lang="en-US" dirty="0"/>
                  <a:t> be a node</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sSup>
                      <m:sSupPr>
                        <m:ctrlPr>
                          <a:rPr lang="de-DE" i="1" dirty="0">
                            <a:latin typeface="Cambria Math" panose="02040503050406030204" pitchFamily="18" charset="0"/>
                          </a:rPr>
                        </m:ctrlPr>
                      </m:sSupPr>
                      <m:e>
                        <m:r>
                          <a:rPr lang="de-DE" b="0"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a:t>
                </a:r>
              </a:p>
              <a:p>
                <a:pPr lvl="2"/>
                <a:r>
                  <a:rPr lang="en-US" dirty="0"/>
                  <a:t>Min cost of all paths to goal that start with </a:t>
                </a:r>
                <a14:m>
                  <m:oMath xmlns:m="http://schemas.openxmlformats.org/officeDocument/2006/math">
                    <m:r>
                      <a:rPr lang="en-US" i="1" dirty="0" smtClean="0">
                        <a:latin typeface="Cambria Math" panose="02040503050406030204" pitchFamily="18" charset="0"/>
                      </a:rPr>
                      <m:t>𝜋</m:t>
                    </m:r>
                  </m:oMath>
                </a14:m>
                <a:endParaRPr lang="en-US" dirty="0"/>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r>
                      <a:rPr lang="en-US" i="1" dirty="0">
                        <a:latin typeface="Cambria Math" panose="02040503050406030204" pitchFamily="18" charset="0"/>
                      </a:rPr>
                      <m:t>h</m:t>
                    </m:r>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endParaRPr lang="en-US" dirty="0"/>
              </a:p>
              <a:p>
                <a:pPr lvl="2"/>
                <a:r>
                  <a:rPr lang="en-US" dirty="0"/>
                  <a:t>Estimate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𝑓</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err="1">
                            <a:latin typeface="Cambria Math" panose="02040503050406030204" pitchFamily="18" charset="0"/>
                          </a:rPr>
                          <m:t>𝜈</m:t>
                        </m:r>
                      </m:e>
                    </m:d>
                  </m:oMath>
                </a14:m>
                <a:endParaRPr lang="en-US" dirty="0"/>
              </a:p>
              <a:p>
                <a:endParaRPr lang="en-US"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805" t="-3039" r="-75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7471AFE-85B4-3F43-B50E-9DD8FE51B6A0}"/>
              </a:ext>
            </a:extLst>
          </p:cNvPr>
          <p:cNvSpPr>
            <a:spLocks noGrp="1"/>
          </p:cNvSpPr>
          <p:nvPr>
            <p:ph type="sldNum" sz="quarter" idx="12"/>
          </p:nvPr>
        </p:nvSpPr>
        <p:spPr/>
        <p:txBody>
          <a:bodyPr/>
          <a:lstStyle/>
          <a:p>
            <a:fld id="{67C9959E-8E6B-B04C-9955-EA096F41CA7A}" type="slidenum">
              <a:rPr lang="en-GB" smtClean="0"/>
              <a:t>41</a:t>
            </a:fld>
            <a:endParaRPr lang="en-GB"/>
          </a:p>
        </p:txBody>
      </p:sp>
      <p:sp>
        <p:nvSpPr>
          <p:cNvPr id="5" name="Date Placeholder 4">
            <a:extLst>
              <a:ext uri="{FF2B5EF4-FFF2-40B4-BE49-F238E27FC236}">
                <a16:creationId xmlns:a16="http://schemas.microsoft.com/office/drawing/2014/main" id="{6D653CF0-C107-5545-A607-DCF80059BF4F}"/>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203245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B833DC-7A34-FF4E-BE81-D9C448FB5884}"/>
              </a:ext>
            </a:extLst>
          </p:cNvPr>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3671688"/>
                <a:ext cx="7886700" cy="2505275"/>
              </a:xfrm>
            </p:spPr>
            <p:txBody>
              <a:bodyPr>
                <a:normAutofit fontScale="92500"/>
              </a:bodyPr>
              <a:lstStyle/>
              <a:p>
                <a:r>
                  <a:rPr lang="en-US" dirty="0"/>
                  <a:t>State </a:t>
                </a:r>
                <a14:m>
                  <m:oMath xmlns:m="http://schemas.openxmlformats.org/officeDocument/2006/math">
                    <m:r>
                      <a:rPr lang="en-US" i="1" dirty="0" smtClean="0">
                        <a:latin typeface="Cambria Math" panose="02040503050406030204" pitchFamily="18" charset="0"/>
                      </a:rPr>
                      <m:t>𝑠</m:t>
                    </m:r>
                  </m:oMath>
                </a14:m>
                <a:r>
                  <a:rPr lang="en-US" dirty="0"/>
                  <a:t> = what city you are in</a:t>
                </a:r>
              </a:p>
              <a:p>
                <a:r>
                  <a:rPr lang="en-US" dirty="0"/>
                  <a:t>Action: follow road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a neighboring city</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length of shortest sequence of roads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p>
              <a:p>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 straight-line distance from </a:t>
                </a:r>
                <a14:m>
                  <m:oMath xmlns:m="http://schemas.openxmlformats.org/officeDocument/2006/math">
                    <m:r>
                      <a:rPr lang="en-US" i="1" dirty="0" smtClean="0">
                        <a:latin typeface="Cambria Math" panose="02040503050406030204" pitchFamily="18" charset="0"/>
                      </a:rPr>
                      <m:t>𝑠</m:t>
                    </m:r>
                  </m:oMath>
                </a14:m>
                <a:r>
                  <a:rPr lang="en-US" dirty="0"/>
                  <a:t> to Bucharest</a:t>
                </a:r>
              </a:p>
              <a:p>
                <a:pPr lvl="1"/>
                <a:r>
                  <a:rPr lang="en-US" i="1" dirty="0"/>
                  <a:t>domain-specific</a:t>
                </a:r>
                <a:r>
                  <a:rPr lang="en-US" dirty="0"/>
                  <a:t>; later we will discuss </a:t>
                </a:r>
                <a:r>
                  <a:rPr lang="en-US" i="1" dirty="0"/>
                  <a:t>domain-independent</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d>
                          <m:dPr>
                            <m:ctrlPr>
                              <a:rPr lang="en-US" b="0"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e>
                    </m:d>
                  </m:oMath>
                </a14:m>
                <a:r>
                  <a:rPr lang="en-US" dirty="0"/>
                  <a:t> = length of (</a:t>
                </a:r>
                <a14:m>
                  <m:oMath xmlns:m="http://schemas.openxmlformats.org/officeDocument/2006/math">
                    <m:r>
                      <a:rPr lang="en-US" i="1" dirty="0" smtClean="0">
                        <a:latin typeface="Cambria Math" panose="02040503050406030204" pitchFamily="18" charset="0"/>
                      </a:rPr>
                      <m:t>𝜋</m:t>
                    </m:r>
                  </m:oMath>
                </a14:m>
                <a:r>
                  <a:rPr lang="en-US" dirty="0"/>
                  <a:t> + shortest sequence of roads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endParaRPr lang="en-US" i="1" dirty="0"/>
              </a:p>
              <a:p>
                <a:endParaRPr lang="en-US"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3671688"/>
                <a:ext cx="7886700" cy="2505275"/>
              </a:xfrm>
              <a:blipFill>
                <a:blip r:embed="rId2"/>
                <a:stretch>
                  <a:fillRect l="-2090" t="-4545" b="-3535"/>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82B827F8-CFED-0941-ADBD-5C21D97BAD68}"/>
              </a:ext>
            </a:extLst>
          </p:cNvPr>
          <p:cNvSpPr>
            <a:spLocks noGrp="1"/>
          </p:cNvSpPr>
          <p:nvPr>
            <p:ph type="sldNum" sz="quarter" idx="12"/>
          </p:nvPr>
        </p:nvSpPr>
        <p:spPr/>
        <p:txBody>
          <a:bodyPr/>
          <a:lstStyle/>
          <a:p>
            <a:fld id="{67C9959E-8E6B-B04C-9955-EA096F41CA7A}" type="slidenum">
              <a:rPr lang="en-GB" smtClean="0"/>
              <a:t>42</a:t>
            </a:fld>
            <a:endParaRPr lang="en-GB"/>
          </a:p>
        </p:txBody>
      </p:sp>
      <p:pic>
        <p:nvPicPr>
          <p:cNvPr id="16" name="Picture 15">
            <a:extLst>
              <a:ext uri="{FF2B5EF4-FFF2-40B4-BE49-F238E27FC236}">
                <a16:creationId xmlns:a16="http://schemas.microsoft.com/office/drawing/2014/main" id="{B6D7B0DD-B226-4841-9253-C0A67C676B9A}"/>
              </a:ext>
            </a:extLst>
          </p:cNvPr>
          <p:cNvPicPr>
            <a:picLocks noChangeAspect="1"/>
          </p:cNvPicPr>
          <p:nvPr/>
        </p:nvPicPr>
        <p:blipFill>
          <a:blip r:embed="rId3"/>
          <a:stretch>
            <a:fillRect/>
          </a:stretch>
        </p:blipFill>
        <p:spPr>
          <a:xfrm>
            <a:off x="2414777" y="394139"/>
            <a:ext cx="4718746" cy="3209512"/>
          </a:xfrm>
          <a:prstGeom prst="rect">
            <a:avLst/>
          </a:prstGeom>
        </p:spPr>
      </p:pic>
      <p:sp>
        <p:nvSpPr>
          <p:cNvPr id="9" name="Oval 8">
            <a:extLst>
              <a:ext uri="{FF2B5EF4-FFF2-40B4-BE49-F238E27FC236}">
                <a16:creationId xmlns:a16="http://schemas.microsoft.com/office/drawing/2014/main" id="{2220E609-9AF4-0C49-848E-5A16F5DBE850}"/>
              </a:ext>
            </a:extLst>
          </p:cNvPr>
          <p:cNvSpPr/>
          <p:nvPr/>
        </p:nvSpPr>
        <p:spPr>
          <a:xfrm>
            <a:off x="2328278" y="1189608"/>
            <a:ext cx="787121" cy="394732"/>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7BDCE8-6F54-F942-BDF9-C4AF19B4A88A}"/>
              </a:ext>
            </a:extLst>
          </p:cNvPr>
          <p:cNvSpPr/>
          <p:nvPr/>
        </p:nvSpPr>
        <p:spPr>
          <a:xfrm>
            <a:off x="2286000" y="6448996"/>
            <a:ext cx="4572000" cy="261610"/>
          </a:xfrm>
          <a:prstGeom prst="rect">
            <a:avLst/>
          </a:prstGeom>
        </p:spPr>
        <p:txBody>
          <a:bodyPr>
            <a:spAutoFit/>
          </a:bodyPr>
          <a:lstStyle/>
          <a:p>
            <a:pPr algn="ctr"/>
            <a:r>
              <a:rPr lang="en-US" sz="1050" dirty="0"/>
              <a:t>Example: Russell &amp; </a:t>
            </a:r>
            <a:r>
              <a:rPr lang="en-US" sz="1050" dirty="0" err="1"/>
              <a:t>Norvig</a:t>
            </a:r>
            <a:r>
              <a:rPr lang="en-US" sz="1050" dirty="0"/>
              <a:t>, </a:t>
            </a:r>
            <a:r>
              <a:rPr lang="en-US" sz="1050" i="1" dirty="0"/>
              <a:t>Artificial Intelligence: A Modern Approach</a:t>
            </a:r>
            <a:endParaRPr lang="en-US" sz="1050" dirty="0"/>
          </a:p>
        </p:txBody>
      </p:sp>
      <p:sp>
        <p:nvSpPr>
          <p:cNvPr id="14" name="Rectangle 13">
            <a:extLst>
              <a:ext uri="{FF2B5EF4-FFF2-40B4-BE49-F238E27FC236}">
                <a16:creationId xmlns:a16="http://schemas.microsoft.com/office/drawing/2014/main" id="{5C30EE23-1123-874C-847F-62254931B463}"/>
              </a:ext>
            </a:extLst>
          </p:cNvPr>
          <p:cNvSpPr/>
          <p:nvPr/>
        </p:nvSpPr>
        <p:spPr>
          <a:xfrm>
            <a:off x="7480370" y="22023"/>
            <a:ext cx="1651702" cy="4185761"/>
          </a:xfrm>
          <a:prstGeom prst="rect">
            <a:avLst/>
          </a:prstGeom>
          <a:solidFill>
            <a:schemeClr val="bg1"/>
          </a:solid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 name="Oval 1">
            <a:extLst>
              <a:ext uri="{FF2B5EF4-FFF2-40B4-BE49-F238E27FC236}">
                <a16:creationId xmlns:a16="http://schemas.microsoft.com/office/drawing/2014/main" id="{985BEA82-2649-D448-BC8C-893974836987}"/>
              </a:ext>
            </a:extLst>
          </p:cNvPr>
          <p:cNvSpPr/>
          <p:nvPr/>
        </p:nvSpPr>
        <p:spPr>
          <a:xfrm>
            <a:off x="2328278" y="1189608"/>
            <a:ext cx="787121" cy="39473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BD81FC5-4500-AB44-998E-B45810EF9625}"/>
              </a:ext>
            </a:extLst>
          </p:cNvPr>
          <p:cNvSpPr/>
          <p:nvPr/>
        </p:nvSpPr>
        <p:spPr>
          <a:xfrm>
            <a:off x="5433973" y="2917393"/>
            <a:ext cx="964642" cy="48794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E115E50-1A74-1744-AB09-BCC7428CF6AD}"/>
              </a:ext>
            </a:extLst>
          </p:cNvPr>
          <p:cNvSpPr txBox="1"/>
          <p:nvPr/>
        </p:nvSpPr>
        <p:spPr>
          <a:xfrm>
            <a:off x="6435732" y="3048667"/>
            <a:ext cx="577402" cy="369332"/>
          </a:xfrm>
          <a:prstGeom prst="rect">
            <a:avLst/>
          </a:prstGeom>
          <a:solidFill>
            <a:schemeClr val="bg1"/>
          </a:solidFill>
        </p:spPr>
        <p:txBody>
          <a:bodyPr wrap="none" rtlCol="0">
            <a:spAutoFit/>
          </a:bodyPr>
          <a:lstStyle/>
          <a:p>
            <a:r>
              <a:rPr lang="en-GB" dirty="0">
                <a:solidFill>
                  <a:srgbClr val="FFC000"/>
                </a:solidFill>
              </a:rPr>
              <a:t>goal</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5BAC7E-F32C-9646-B819-42A0FB37D789}"/>
                  </a:ext>
                </a:extLst>
              </p:cNvPr>
              <p:cNvSpPr txBox="1"/>
              <p:nvPr/>
            </p:nvSpPr>
            <p:spPr>
              <a:xfrm>
                <a:off x="2912276" y="1373851"/>
                <a:ext cx="458139"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900" i="1" smtClean="0">
                              <a:solidFill>
                                <a:srgbClr val="FFC000"/>
                              </a:solidFill>
                              <a:latin typeface="Cambria Math" panose="02040503050406030204" pitchFamily="18" charset="0"/>
                            </a:rPr>
                          </m:ctrlPr>
                        </m:sSubPr>
                        <m:e>
                          <m:r>
                            <a:rPr lang="de-DE" sz="1900" b="0" i="1" smtClean="0">
                              <a:solidFill>
                                <a:srgbClr val="FFC000"/>
                              </a:solidFill>
                              <a:latin typeface="Cambria Math" panose="02040503050406030204" pitchFamily="18" charset="0"/>
                            </a:rPr>
                            <m:t>𝑠</m:t>
                          </m:r>
                        </m:e>
                        <m:sub>
                          <m:r>
                            <a:rPr lang="de-DE" sz="1900" b="0" i="1" smtClean="0">
                              <a:solidFill>
                                <a:srgbClr val="FFC000"/>
                              </a:solidFill>
                              <a:latin typeface="Cambria Math" panose="02040503050406030204" pitchFamily="18" charset="0"/>
                            </a:rPr>
                            <m:t>0</m:t>
                          </m:r>
                        </m:sub>
                      </m:sSub>
                    </m:oMath>
                  </m:oMathPara>
                </a14:m>
                <a:endParaRPr lang="de-DE" sz="1900" dirty="0"/>
              </a:p>
            </p:txBody>
          </p:sp>
        </mc:Choice>
        <mc:Fallback xmlns="">
          <p:sp>
            <p:nvSpPr>
              <p:cNvPr id="11" name="TextBox 10">
                <a:extLst>
                  <a:ext uri="{FF2B5EF4-FFF2-40B4-BE49-F238E27FC236}">
                    <a16:creationId xmlns:a16="http://schemas.microsoft.com/office/drawing/2014/main" id="{DF5BAC7E-F32C-9646-B819-42A0FB37D789}"/>
                  </a:ext>
                </a:extLst>
              </p:cNvPr>
              <p:cNvSpPr txBox="1">
                <a:spLocks noRot="1" noChangeAspect="1" noMove="1" noResize="1" noEditPoints="1" noAdjustHandles="1" noChangeArrowheads="1" noChangeShapeType="1" noTextEdit="1"/>
              </p:cNvSpPr>
              <p:nvPr/>
            </p:nvSpPr>
            <p:spPr>
              <a:xfrm>
                <a:off x="2912276" y="1373851"/>
                <a:ext cx="458139" cy="384721"/>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7275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335A724-2206-4442-916E-30CC1EFFDA82}"/>
                  </a:ext>
                </a:extLst>
              </p:cNvPr>
              <p:cNvSpPr>
                <a:spLocks noGrp="1"/>
              </p:cNvSpPr>
              <p:nvPr>
                <p:ph sz="half" idx="1"/>
              </p:nvPr>
            </p:nvSpPr>
            <p:spPr>
              <a:xfrm>
                <a:off x="361613" y="1869260"/>
                <a:ext cx="3644602" cy="4307703"/>
              </a:xfrm>
            </p:spPr>
            <p:txBody>
              <a:bodyPr>
                <a:normAutofit fontScale="92500" lnSpcReduction="20000"/>
              </a:bodyPr>
              <a:lstStyle/>
              <a:p>
                <a:r>
                  <a:rPr lang="en-GB" dirty="0"/>
                  <a:t>(</a:t>
                </a:r>
                <a:r>
                  <a:rPr lang="en-GB" dirty="0" err="1"/>
                  <a:t>i</a:t>
                </a:r>
                <a:r>
                  <a:rPr lang="en-GB" dirty="0"/>
                  <a:t>) Select a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in </a:t>
                </a:r>
                <a14:m>
                  <m:oMath xmlns:m="http://schemas.openxmlformats.org/officeDocument/2006/math">
                    <m:r>
                      <a:rPr lang="en-GB" i="1" dirty="0" smtClean="0">
                        <a:latin typeface="Cambria Math" panose="02040503050406030204" pitchFamily="18" charset="0"/>
                      </a:rPr>
                      <m:t>𝐹𝑟𝑜𝑛𝑡𝑖𝑒𝑟</m:t>
                    </m:r>
                  </m:oMath>
                </a14:m>
                <a:r>
                  <a:rPr lang="en-GB" dirty="0"/>
                  <a:t> that has smallest value of </a:t>
                </a:r>
              </a:p>
              <a:p>
                <a:pPr marL="0"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r>
                        <a:rPr lang="el-GR" i="1" dirty="0">
                          <a:latin typeface="Cambria Math" panose="02040503050406030204" pitchFamily="18" charset="0"/>
                        </a:rPr>
                        <m:t>+</m:t>
                      </m:r>
                      <m:r>
                        <a:rPr lang="en-GB" i="1" dirty="0">
                          <a:latin typeface="Cambria Math" panose="02040503050406030204" pitchFamily="18" charset="0"/>
                        </a:rPr>
                        <m:t>h</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m:oMathPara>
                </a14:m>
                <a:endParaRPr lang="en-GB" dirty="0"/>
              </a:p>
              <a:p>
                <a:pPr lvl="1"/>
                <a:r>
                  <a:rPr lang="en-GB" dirty="0"/>
                  <a:t>Tie-breaking rule: choose oldest</a:t>
                </a:r>
              </a:p>
              <a:p>
                <a:r>
                  <a:rPr lang="en-GB" dirty="0"/>
                  <a:t>(ii) for every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 = (</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in </a:t>
                </a:r>
                <a14:m>
                  <m:oMath xmlns:m="http://schemas.openxmlformats.org/officeDocument/2006/math">
                    <m:r>
                      <a:rPr lang="en-GB" i="1" dirty="0" smtClean="0">
                        <a:latin typeface="Cambria Math" panose="02040503050406030204" pitchFamily="18" charset="0"/>
                      </a:rPr>
                      <m:t>𝐶h𝑖𝑙𝑑𝑟𝑒𝑛</m:t>
                    </m:r>
                  </m:oMath>
                </a14:m>
                <a:endParaRPr lang="en-GB" dirty="0"/>
              </a:p>
              <a:p>
                <a:pPr lvl="1"/>
                <a:r>
                  <a:rPr lang="en-GB" dirty="0"/>
                  <a:t>if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r>
                  <a:rPr lang="en-GB" dirty="0"/>
                  <a:t> (different </a:t>
                </a:r>
                <a14:m>
                  <m:oMath xmlns:m="http://schemas.openxmlformats.org/officeDocument/2006/math">
                    <m:r>
                      <a:rPr lang="el-GR" i="1" dirty="0">
                        <a:latin typeface="Cambria Math" panose="02040503050406030204" pitchFamily="18" charset="0"/>
                      </a:rPr>
                      <m:t>𝜋</m:t>
                    </m:r>
                  </m:oMath>
                </a14:m>
                <a:r>
                  <a:rPr lang="en-GB" dirty="0"/>
                  <a:t>)</a:t>
                </a:r>
              </a:p>
              <a:p>
                <a:pPr lvl="2"/>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Keep only the one with the lowest f-value</a:t>
                </a:r>
              </a:p>
              <a:p>
                <a:pPr lvl="1"/>
                <a:r>
                  <a:rPr lang="en-GB" dirty="0"/>
                  <a:t>Tie-breaking rule: keep oldest</a:t>
                </a:r>
              </a:p>
              <a:p>
                <a:r>
                  <a:rPr lang="en-GB" dirty="0"/>
                  <a:t>Properties</a:t>
                </a:r>
              </a:p>
              <a:p>
                <a:pPr lvl="1"/>
                <a:r>
                  <a:rPr lang="en-GB" dirty="0"/>
                  <a:t>After upcoming example</a:t>
                </a:r>
              </a:p>
            </p:txBody>
          </p:sp>
        </mc:Choice>
        <mc:Fallback xmlns="">
          <p:sp>
            <p:nvSpPr>
              <p:cNvPr id="7" name="Content Placeholder 6">
                <a:extLst>
                  <a:ext uri="{FF2B5EF4-FFF2-40B4-BE49-F238E27FC236}">
                    <a16:creationId xmlns:a16="http://schemas.microsoft.com/office/drawing/2014/main" id="{9335A724-2206-4442-916E-30CC1EFFDA82}"/>
                  </a:ext>
                </a:extLst>
              </p:cNvPr>
              <p:cNvSpPr>
                <a:spLocks noGrp="1" noRot="1" noChangeAspect="1" noMove="1" noResize="1" noEditPoints="1" noAdjustHandles="1" noChangeArrowheads="1" noChangeShapeType="1" noTextEdit="1"/>
              </p:cNvSpPr>
              <p:nvPr>
                <p:ph sz="half" idx="1"/>
              </p:nvPr>
            </p:nvSpPr>
            <p:spPr>
              <a:xfrm>
                <a:off x="361613" y="1869260"/>
                <a:ext cx="3644602" cy="4307703"/>
              </a:xfrm>
              <a:blipFill>
                <a:blip r:embed="rId2"/>
                <a:stretch>
                  <a:fillRect l="-4167" t="-3824" r="-3819"/>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CBAB243-9820-DC47-BD95-1B6155881DA3}"/>
              </a:ext>
            </a:extLst>
          </p:cNvPr>
          <p:cNvSpPr>
            <a:spLocks noGrp="1"/>
          </p:cNvSpPr>
          <p:nvPr>
            <p:ph type="sldNum" sz="quarter" idx="12"/>
          </p:nvPr>
        </p:nvSpPr>
        <p:spPr/>
        <p:txBody>
          <a:bodyPr/>
          <a:lstStyle/>
          <a:p>
            <a:fld id="{67C9959E-8E6B-B04C-9955-EA096F41CA7A}" type="slidenum">
              <a:rPr lang="en-GB" smtClean="0"/>
              <a:t>43</a:t>
            </a:fld>
            <a:endParaRPr lang="en-GB"/>
          </a:p>
        </p:txBody>
      </p:sp>
      <p:sp>
        <p:nvSpPr>
          <p:cNvPr id="6" name="Rectangle 5">
            <a:extLst>
              <a:ext uri="{FF2B5EF4-FFF2-40B4-BE49-F238E27FC236}">
                <a16:creationId xmlns:a16="http://schemas.microsoft.com/office/drawing/2014/main" id="{9DC482D7-A4DA-8747-96D6-3A7C30F372F6}"/>
              </a:ext>
            </a:extLst>
          </p:cNvPr>
          <p:cNvSpPr/>
          <p:nvPr/>
        </p:nvSpPr>
        <p:spPr>
          <a:xfrm>
            <a:off x="4006215" y="1073197"/>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61C60584-ACA1-CB44-BD21-C3B7872E06C9}"/>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745336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1234917" y="3393468"/>
            <a:ext cx="7931106" cy="3562049"/>
          </a:xfrm>
          <a:prstGeom prst="rect">
            <a:avLst/>
          </a:prstGeom>
        </p:spPr>
      </p:pic>
      <p:pic>
        <p:nvPicPr>
          <p:cNvPr id="12" name="Picture 11"/>
          <p:cNvPicPr>
            <a:picLocks noChangeAspect="1"/>
          </p:cNvPicPr>
          <p:nvPr/>
        </p:nvPicPr>
        <p:blipFill>
          <a:blip r:embed="rId3"/>
          <a:stretch>
            <a:fillRect/>
          </a:stretch>
        </p:blipFill>
        <p:spPr>
          <a:xfrm>
            <a:off x="-51387" y="0"/>
            <a:ext cx="6273800" cy="4267200"/>
          </a:xfrm>
          <a:prstGeom prst="rect">
            <a:avLst/>
          </a:prstGeom>
        </p:spPr>
      </p:pic>
      <p:sp>
        <p:nvSpPr>
          <p:cNvPr id="15" name="Rectangle 14"/>
          <p:cNvSpPr/>
          <p:nvPr/>
        </p:nvSpPr>
        <p:spPr>
          <a:xfrm>
            <a:off x="7480370" y="22023"/>
            <a:ext cx="1651702" cy="4185761"/>
          </a:xfrm>
          <a:prstGeom prst="rect">
            <a:avLst/>
          </a:prstGeom>
          <a:solidFill>
            <a:schemeClr val="bg1"/>
          </a:solid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6" name="Oval 5">
            <a:extLst>
              <a:ext uri="{FF2B5EF4-FFF2-40B4-BE49-F238E27FC236}">
                <a16:creationId xmlns:a16="http://schemas.microsoft.com/office/drawing/2014/main" id="{D5BFA946-2BBD-8048-9593-B691B0E3A7C1}"/>
              </a:ext>
            </a:extLst>
          </p:cNvPr>
          <p:cNvSpPr/>
          <p:nvPr/>
        </p:nvSpPr>
        <p:spPr>
          <a:xfrm>
            <a:off x="403260" y="122510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08EF8DB-488C-404B-BF53-2112761E1C35}"/>
              </a:ext>
            </a:extLst>
          </p:cNvPr>
          <p:cNvSpPr>
            <a:spLocks noGrp="1"/>
          </p:cNvSpPr>
          <p:nvPr>
            <p:ph type="sldNum" sz="quarter" idx="12"/>
          </p:nvPr>
        </p:nvSpPr>
        <p:spPr/>
        <p:txBody>
          <a:bodyPr/>
          <a:lstStyle/>
          <a:p>
            <a:fld id="{67C9959E-8E6B-B04C-9955-EA096F41CA7A}" type="slidenum">
              <a:rPr lang="en-GB" smtClean="0"/>
              <a:t>44</a:t>
            </a:fld>
            <a:endParaRPr lang="en-GB"/>
          </a:p>
        </p:txBody>
      </p:sp>
      <p:sp>
        <p:nvSpPr>
          <p:cNvPr id="7" name="Triangle 6">
            <a:extLst>
              <a:ext uri="{FF2B5EF4-FFF2-40B4-BE49-F238E27FC236}">
                <a16:creationId xmlns:a16="http://schemas.microsoft.com/office/drawing/2014/main" id="{63F96D35-DFCB-5646-9A6A-C6905EC39D61}"/>
              </a:ext>
            </a:extLst>
          </p:cNvPr>
          <p:cNvSpPr/>
          <p:nvPr/>
        </p:nvSpPr>
        <p:spPr>
          <a:xfrm rot="5400000">
            <a:off x="5161895" y="3588492"/>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2517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1167264" y="3418080"/>
            <a:ext cx="8047034" cy="3602736"/>
          </a:xfrm>
          <a:prstGeom prst="rect">
            <a:avLst/>
          </a:prstGeom>
        </p:spPr>
      </p:pic>
      <p:sp>
        <p:nvSpPr>
          <p:cNvPr id="19" name="Rectangle 18"/>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16" name="Picture 15"/>
          <p:cNvPicPr>
            <a:picLocks noChangeAspect="1"/>
          </p:cNvPicPr>
          <p:nvPr/>
        </p:nvPicPr>
        <p:blipFill>
          <a:blip r:embed="rId3"/>
          <a:stretch>
            <a:fillRect/>
          </a:stretch>
        </p:blipFill>
        <p:spPr>
          <a:xfrm>
            <a:off x="-51387" y="0"/>
            <a:ext cx="6273800" cy="4267200"/>
          </a:xfrm>
          <a:prstGeom prst="rect">
            <a:avLst/>
          </a:prstGeom>
        </p:spPr>
      </p:pic>
      <p:sp>
        <p:nvSpPr>
          <p:cNvPr id="7" name="Oval 6">
            <a:extLst>
              <a:ext uri="{FF2B5EF4-FFF2-40B4-BE49-F238E27FC236}">
                <a16:creationId xmlns:a16="http://schemas.microsoft.com/office/drawing/2014/main" id="{89C4FE76-99AA-474E-9B87-D7A968CB482D}"/>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9C5309-C383-3848-833E-19FB768CC7D7}"/>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DA58BC-3342-EF48-AEBB-8D8FCCBB4429}"/>
              </a:ext>
            </a:extLst>
          </p:cNvPr>
          <p:cNvSpPr/>
          <p:nvPr/>
        </p:nvSpPr>
        <p:spPr>
          <a:xfrm>
            <a:off x="1951394" y="1686818"/>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D95A6DE-BD2F-454D-BF7D-9EFFB55F9E0A}"/>
              </a:ext>
            </a:extLst>
          </p:cNvPr>
          <p:cNvSpPr>
            <a:spLocks noGrp="1"/>
          </p:cNvSpPr>
          <p:nvPr>
            <p:ph type="sldNum" sz="quarter" idx="12"/>
          </p:nvPr>
        </p:nvSpPr>
        <p:spPr/>
        <p:txBody>
          <a:bodyPr/>
          <a:lstStyle/>
          <a:p>
            <a:fld id="{67C9959E-8E6B-B04C-9955-EA096F41CA7A}" type="slidenum">
              <a:rPr lang="en-GB" smtClean="0"/>
              <a:t>45</a:t>
            </a:fld>
            <a:endParaRPr lang="en-GB"/>
          </a:p>
        </p:txBody>
      </p:sp>
      <p:sp>
        <p:nvSpPr>
          <p:cNvPr id="10" name="Triangle 9">
            <a:extLst>
              <a:ext uri="{FF2B5EF4-FFF2-40B4-BE49-F238E27FC236}">
                <a16:creationId xmlns:a16="http://schemas.microsoft.com/office/drawing/2014/main" id="{FB7676A7-E16B-E740-BC71-BA026C7F68FF}"/>
              </a:ext>
            </a:extLst>
          </p:cNvPr>
          <p:cNvSpPr/>
          <p:nvPr/>
        </p:nvSpPr>
        <p:spPr>
          <a:xfrm rot="5400000">
            <a:off x="2661764" y="4312200"/>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9344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2" name="Rounded Rectangle 11"/>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14909"/>
            <a:ext cx="8047034" cy="3602736"/>
          </a:xfrm>
          <a:prstGeom prst="rect">
            <a:avLst/>
          </a:prstGeom>
        </p:spPr>
      </p:pic>
      <p:sp>
        <p:nvSpPr>
          <p:cNvPr id="48" name="TextBox 47"/>
          <p:cNvSpPr txBox="1"/>
          <p:nvPr/>
        </p:nvSpPr>
        <p:spPr>
          <a:xfrm>
            <a:off x="1755704" y="459715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2" name="Rectangle 21"/>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20" name="Picture 19"/>
          <p:cNvPicPr>
            <a:picLocks noChangeAspect="1"/>
          </p:cNvPicPr>
          <p:nvPr/>
        </p:nvPicPr>
        <p:blipFill>
          <a:blip r:embed="rId3"/>
          <a:stretch>
            <a:fillRect/>
          </a:stretch>
        </p:blipFill>
        <p:spPr>
          <a:xfrm>
            <a:off x="-51387" y="0"/>
            <a:ext cx="6273800" cy="4267200"/>
          </a:xfrm>
          <a:prstGeom prst="rect">
            <a:avLst/>
          </a:prstGeom>
        </p:spPr>
      </p:pic>
      <p:sp>
        <p:nvSpPr>
          <p:cNvPr id="9" name="Oval 8">
            <a:extLst>
              <a:ext uri="{FF2B5EF4-FFF2-40B4-BE49-F238E27FC236}">
                <a16:creationId xmlns:a16="http://schemas.microsoft.com/office/drawing/2014/main" id="{516A5700-4436-9E48-ADE5-15CB3C2CAFA1}"/>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25989F-B414-E74A-B316-12F8C3D32CDF}"/>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B7A72B-2FC8-CA45-90E0-BAFF6076AFA9}"/>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386BFC-F8EC-E54A-9229-893EE04B6CE9}"/>
              </a:ext>
            </a:extLst>
          </p:cNvPr>
          <p:cNvSpPr/>
          <p:nvPr/>
        </p:nvSpPr>
        <p:spPr>
          <a:xfrm>
            <a:off x="3287075" y="1819777"/>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6FE1E7-7360-CB42-A1AA-15FCFD233F54}"/>
              </a:ext>
            </a:extLst>
          </p:cNvPr>
          <p:cNvSpPr/>
          <p:nvPr/>
        </p:nvSpPr>
        <p:spPr>
          <a:xfrm>
            <a:off x="2291681" y="2315825"/>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FA9AFAD-65B2-F94B-87DF-799E3A724EFF}"/>
              </a:ext>
            </a:extLst>
          </p:cNvPr>
          <p:cNvSpPr>
            <a:spLocks noGrp="1"/>
          </p:cNvSpPr>
          <p:nvPr>
            <p:ph type="sldNum" sz="quarter" idx="12"/>
          </p:nvPr>
        </p:nvSpPr>
        <p:spPr/>
        <p:txBody>
          <a:bodyPr/>
          <a:lstStyle/>
          <a:p>
            <a:fld id="{67C9959E-8E6B-B04C-9955-EA096F41CA7A}" type="slidenum">
              <a:rPr lang="en-GB" smtClean="0"/>
              <a:t>46</a:t>
            </a:fld>
            <a:endParaRPr lang="en-GB"/>
          </a:p>
        </p:txBody>
      </p:sp>
      <p:sp>
        <p:nvSpPr>
          <p:cNvPr id="14" name="Triangle 13">
            <a:extLst>
              <a:ext uri="{FF2B5EF4-FFF2-40B4-BE49-F238E27FC236}">
                <a16:creationId xmlns:a16="http://schemas.microsoft.com/office/drawing/2014/main" id="{90228C12-7CAC-704A-916A-858712C0B34A}"/>
              </a:ext>
            </a:extLst>
          </p:cNvPr>
          <p:cNvSpPr/>
          <p:nvPr/>
        </p:nvSpPr>
        <p:spPr>
          <a:xfrm rot="5400000">
            <a:off x="4201196" y="5022124"/>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31754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5" name="Rounded Rectangle 14"/>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3558"/>
            <a:ext cx="8047034" cy="3602736"/>
          </a:xfrm>
          <a:prstGeom prst="rect">
            <a:avLst/>
          </a:prstGeom>
        </p:spPr>
      </p:pic>
      <p:sp>
        <p:nvSpPr>
          <p:cNvPr id="55" name="TextBox 54"/>
          <p:cNvSpPr txBox="1"/>
          <p:nvPr/>
        </p:nvSpPr>
        <p:spPr>
          <a:xfrm>
            <a:off x="1755704" y="460080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6649986" y="536036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0" name="Rounded Rectangle 59"/>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25" name="Rectangle 24"/>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20" name="Picture 19">
            <a:extLst>
              <a:ext uri="{FF2B5EF4-FFF2-40B4-BE49-F238E27FC236}">
                <a16:creationId xmlns:a16="http://schemas.microsoft.com/office/drawing/2014/main" id="{68A13DDB-AA77-E846-B667-CB8F5CF904FE}"/>
              </a:ext>
            </a:extLst>
          </p:cNvPr>
          <p:cNvPicPr>
            <a:picLocks noChangeAspect="1"/>
          </p:cNvPicPr>
          <p:nvPr/>
        </p:nvPicPr>
        <p:blipFill>
          <a:blip r:embed="rId3"/>
          <a:stretch>
            <a:fillRect/>
          </a:stretch>
        </p:blipFill>
        <p:spPr>
          <a:xfrm>
            <a:off x="-51387" y="0"/>
            <a:ext cx="6273800" cy="4267200"/>
          </a:xfrm>
          <a:prstGeom prst="rect">
            <a:avLst/>
          </a:prstGeom>
        </p:spPr>
      </p:pic>
      <p:sp>
        <p:nvSpPr>
          <p:cNvPr id="11" name="Oval 10">
            <a:extLst>
              <a:ext uri="{FF2B5EF4-FFF2-40B4-BE49-F238E27FC236}">
                <a16:creationId xmlns:a16="http://schemas.microsoft.com/office/drawing/2014/main" id="{1E7F7FF1-329C-1B48-AB9C-CA4B072BC924}"/>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DCC428-B319-9142-9E93-167D6FC4A61B}"/>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19F6AA-5242-AC47-BE58-E911C10E95ED}"/>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5F84A28-8D2D-2647-B765-8A98C31BE910}"/>
              </a:ext>
            </a:extLst>
          </p:cNvPr>
          <p:cNvSpPr/>
          <p:nvPr/>
        </p:nvSpPr>
        <p:spPr>
          <a:xfrm>
            <a:off x="2559539" y="396351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141F6D-9FDE-3848-A23A-36478C514CBA}"/>
              </a:ext>
            </a:extLst>
          </p:cNvPr>
          <p:cNvSpPr/>
          <p:nvPr/>
        </p:nvSpPr>
        <p:spPr>
          <a:xfrm>
            <a:off x="3488243" y="2917057"/>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CFD955-A20F-7B4E-ABDD-3694451DE5BB}"/>
              </a:ext>
            </a:extLst>
          </p:cNvPr>
          <p:cNvSpPr/>
          <p:nvPr/>
        </p:nvSpPr>
        <p:spPr>
          <a:xfrm>
            <a:off x="3287075" y="1819777"/>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3120D87-3166-3044-8B36-772576A46337}"/>
              </a:ext>
            </a:extLst>
          </p:cNvPr>
          <p:cNvSpPr>
            <a:spLocks noGrp="1"/>
          </p:cNvSpPr>
          <p:nvPr>
            <p:ph type="sldNum" sz="quarter" idx="12"/>
          </p:nvPr>
        </p:nvSpPr>
        <p:spPr/>
        <p:txBody>
          <a:bodyPr/>
          <a:lstStyle/>
          <a:p>
            <a:fld id="{67C9959E-8E6B-B04C-9955-EA096F41CA7A}" type="slidenum">
              <a:rPr lang="en-GB" smtClean="0"/>
              <a:t>47</a:t>
            </a:fld>
            <a:endParaRPr lang="en-GB"/>
          </a:p>
        </p:txBody>
      </p:sp>
      <p:sp>
        <p:nvSpPr>
          <p:cNvPr id="17" name="Triangle 16">
            <a:extLst>
              <a:ext uri="{FF2B5EF4-FFF2-40B4-BE49-F238E27FC236}">
                <a16:creationId xmlns:a16="http://schemas.microsoft.com/office/drawing/2014/main" id="{DD024A39-071B-8D47-BC08-7587F6F5C4E1}"/>
              </a:ext>
            </a:extLst>
          </p:cNvPr>
          <p:cNvSpPr/>
          <p:nvPr/>
        </p:nvSpPr>
        <p:spPr>
          <a:xfrm rot="5400000">
            <a:off x="2155281" y="5023632"/>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9306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3" name="Rounded Rectangle 12"/>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5" name="Rounded Rectangle 14"/>
          <p:cNvSpPr/>
          <p:nvPr/>
        </p:nvSpPr>
        <p:spPr bwMode="auto">
          <a:xfrm>
            <a:off x="3089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3" name="Picture 2" descr="astar-progress05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1710"/>
            <a:ext cx="8047034" cy="3602736"/>
          </a:xfrm>
          <a:prstGeom prst="rect">
            <a:avLst/>
          </a:prstGeom>
        </p:spPr>
      </p:pic>
      <p:sp>
        <p:nvSpPr>
          <p:cNvPr id="63" name="TextBox 62"/>
          <p:cNvSpPr txBox="1"/>
          <p:nvPr/>
        </p:nvSpPr>
        <p:spPr>
          <a:xfrm>
            <a:off x="1755704" y="459895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TextBox 63"/>
          <p:cNvSpPr txBox="1"/>
          <p:nvPr/>
        </p:nvSpPr>
        <p:spPr>
          <a:xfrm>
            <a:off x="6649986" y="535851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7" name="TextBox 66"/>
          <p:cNvSpPr txBox="1"/>
          <p:nvPr/>
        </p:nvSpPr>
        <p:spPr>
          <a:xfrm>
            <a:off x="2276577" y="5329955"/>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72" name="Rounded Rectangle 71"/>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28" name="Rectangle 27"/>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23" name="Picture 22">
            <a:extLst>
              <a:ext uri="{FF2B5EF4-FFF2-40B4-BE49-F238E27FC236}">
                <a16:creationId xmlns:a16="http://schemas.microsoft.com/office/drawing/2014/main" id="{D506D19C-6124-A145-A4B1-F9F95D09AEA7}"/>
              </a:ext>
            </a:extLst>
          </p:cNvPr>
          <p:cNvPicPr>
            <a:picLocks noChangeAspect="1"/>
          </p:cNvPicPr>
          <p:nvPr/>
        </p:nvPicPr>
        <p:blipFill>
          <a:blip r:embed="rId3"/>
          <a:stretch>
            <a:fillRect/>
          </a:stretch>
        </p:blipFill>
        <p:spPr>
          <a:xfrm>
            <a:off x="-51387" y="0"/>
            <a:ext cx="6273800" cy="4267200"/>
          </a:xfrm>
          <a:prstGeom prst="rect">
            <a:avLst/>
          </a:prstGeom>
        </p:spPr>
      </p:pic>
      <p:sp>
        <p:nvSpPr>
          <p:cNvPr id="14" name="Oval 13">
            <a:extLst>
              <a:ext uri="{FF2B5EF4-FFF2-40B4-BE49-F238E27FC236}">
                <a16:creationId xmlns:a16="http://schemas.microsoft.com/office/drawing/2014/main" id="{D7044396-7F71-D940-BCDF-EFA05D71EF15}"/>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C9DD3B-EB90-DB41-9BBA-BADB3D01092F}"/>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78EB39-EBA9-804F-A46B-36983F48FFC9}"/>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8BE433-9CA5-0D40-ADEE-D7B4742695EB}"/>
              </a:ext>
            </a:extLst>
          </p:cNvPr>
          <p:cNvSpPr/>
          <p:nvPr/>
        </p:nvSpPr>
        <p:spPr>
          <a:xfrm>
            <a:off x="2559539" y="396351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BFE39FD-ECEE-7A41-94F5-0557577AE235}"/>
              </a:ext>
            </a:extLst>
          </p:cNvPr>
          <p:cNvSpPr/>
          <p:nvPr/>
        </p:nvSpPr>
        <p:spPr>
          <a:xfrm>
            <a:off x="4540739" y="3430204"/>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22232A-71F8-B545-8BCF-35B27ED4B5F1}"/>
              </a:ext>
            </a:extLst>
          </p:cNvPr>
          <p:cNvSpPr/>
          <p:nvPr/>
        </p:nvSpPr>
        <p:spPr>
          <a:xfrm>
            <a:off x="3488243" y="2917057"/>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027B260-7122-6446-BD30-282A605B87BD}"/>
              </a:ext>
            </a:extLst>
          </p:cNvPr>
          <p:cNvSpPr>
            <a:spLocks noGrp="1"/>
          </p:cNvSpPr>
          <p:nvPr>
            <p:ph type="sldNum" sz="quarter" idx="12"/>
          </p:nvPr>
        </p:nvSpPr>
        <p:spPr/>
        <p:txBody>
          <a:bodyPr/>
          <a:lstStyle/>
          <a:p>
            <a:fld id="{67C9959E-8E6B-B04C-9955-EA096F41CA7A}" type="slidenum">
              <a:rPr lang="en-GB" smtClean="0"/>
              <a:t>48</a:t>
            </a:fld>
            <a:endParaRPr lang="en-GB"/>
          </a:p>
        </p:txBody>
      </p:sp>
      <p:sp>
        <p:nvSpPr>
          <p:cNvPr id="19" name="Triangle 18">
            <a:extLst>
              <a:ext uri="{FF2B5EF4-FFF2-40B4-BE49-F238E27FC236}">
                <a16:creationId xmlns:a16="http://schemas.microsoft.com/office/drawing/2014/main" id="{A51AF538-AC43-CD40-93C3-F523A60F32AD}"/>
              </a:ext>
            </a:extLst>
          </p:cNvPr>
          <p:cNvSpPr/>
          <p:nvPr/>
        </p:nvSpPr>
        <p:spPr>
          <a:xfrm rot="5400000">
            <a:off x="4995356" y="5744088"/>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78233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10" name="Rounded Rectangle 9"/>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3" name="Rounded Rectangle 12"/>
          <p:cNvSpPr/>
          <p:nvPr/>
        </p:nvSpPr>
        <p:spPr bwMode="auto">
          <a:xfrm>
            <a:off x="3089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4" name="Rounded Rectangle 13"/>
          <p:cNvSpPr/>
          <p:nvPr/>
        </p:nvSpPr>
        <p:spPr bwMode="auto">
          <a:xfrm>
            <a:off x="3238890"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2" name="TextBox 41"/>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Rounded Rectangle 63"/>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0" name="Rectangle 39"/>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28" name="Picture 27">
            <a:extLst>
              <a:ext uri="{FF2B5EF4-FFF2-40B4-BE49-F238E27FC236}">
                <a16:creationId xmlns:a16="http://schemas.microsoft.com/office/drawing/2014/main" id="{F680A75D-1837-A34B-9582-1C6A8E392D14}"/>
              </a:ext>
            </a:extLst>
          </p:cNvPr>
          <p:cNvPicPr>
            <a:picLocks noChangeAspect="1"/>
          </p:cNvPicPr>
          <p:nvPr/>
        </p:nvPicPr>
        <p:blipFill>
          <a:blip r:embed="rId3"/>
          <a:stretch>
            <a:fillRect/>
          </a:stretch>
        </p:blipFill>
        <p:spPr>
          <a:xfrm>
            <a:off x="-51387" y="0"/>
            <a:ext cx="6273800" cy="4267200"/>
          </a:xfrm>
          <a:prstGeom prst="rect">
            <a:avLst/>
          </a:prstGeom>
        </p:spPr>
      </p:pic>
      <p:sp>
        <p:nvSpPr>
          <p:cNvPr id="18" name="Oval 17">
            <a:extLst>
              <a:ext uri="{FF2B5EF4-FFF2-40B4-BE49-F238E27FC236}">
                <a16:creationId xmlns:a16="http://schemas.microsoft.com/office/drawing/2014/main" id="{211B7B16-6D9C-1D4A-8787-3EE31CC97967}"/>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E01C82-60F6-6D40-BF2C-96D04C418045}"/>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F4F63F-5F82-4B46-A9BA-7456E9C163F0}"/>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737DFA-2E8E-CA4F-A91F-2D5C31EDA79D}"/>
              </a:ext>
            </a:extLst>
          </p:cNvPr>
          <p:cNvSpPr/>
          <p:nvPr/>
        </p:nvSpPr>
        <p:spPr>
          <a:xfrm>
            <a:off x="2559539" y="396351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7A8935-2C3A-D548-8767-EE2AD43C9569}"/>
              </a:ext>
            </a:extLst>
          </p:cNvPr>
          <p:cNvSpPr/>
          <p:nvPr/>
        </p:nvSpPr>
        <p:spPr>
          <a:xfrm>
            <a:off x="4545957" y="342841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31F67E6-3543-8643-9E69-C9AECD760DF9}"/>
              </a:ext>
            </a:extLst>
          </p:cNvPr>
          <p:cNvSpPr>
            <a:spLocks noGrp="1"/>
          </p:cNvSpPr>
          <p:nvPr>
            <p:ph type="sldNum" sz="quarter" idx="12"/>
          </p:nvPr>
        </p:nvSpPr>
        <p:spPr/>
        <p:txBody>
          <a:bodyPr/>
          <a:lstStyle/>
          <a:p>
            <a:fld id="{67C9959E-8E6B-B04C-9955-EA096F41CA7A}" type="slidenum">
              <a:rPr lang="en-GB" smtClean="0"/>
              <a:t>49</a:t>
            </a:fld>
            <a:endParaRPr lang="en-GB"/>
          </a:p>
        </p:txBody>
      </p:sp>
      <p:sp>
        <p:nvSpPr>
          <p:cNvPr id="24" name="Triangle 23">
            <a:extLst>
              <a:ext uri="{FF2B5EF4-FFF2-40B4-BE49-F238E27FC236}">
                <a16:creationId xmlns:a16="http://schemas.microsoft.com/office/drawing/2014/main" id="{3AEA93E5-F3D0-4641-901C-47DBE5E79F59}"/>
              </a:ext>
            </a:extLst>
          </p:cNvPr>
          <p:cNvSpPr/>
          <p:nvPr/>
        </p:nvSpPr>
        <p:spPr>
          <a:xfrm rot="5400000">
            <a:off x="3994678" y="6453231"/>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50183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Domain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GB" dirty="0">
                    <a:solidFill>
                      <a:schemeClr val="accent1"/>
                    </a:solidFill>
                  </a:rPr>
                  <a:t>State-transition system</a:t>
                </a:r>
                <a:r>
                  <a:rPr lang="en-GB" dirty="0"/>
                  <a:t> (or </a:t>
                </a:r>
                <a:r>
                  <a:rPr lang="en-GB" i="1" dirty="0"/>
                  <a:t>classical planning domain</a:t>
                </a:r>
                <a:r>
                  <a:rPr lang="en-GB" dirty="0"/>
                  <a:t>)</a:t>
                </a:r>
              </a:p>
              <a:p>
                <a:pPr lvl="1">
                  <a:spcAft>
                    <a:spcPts val="600"/>
                  </a:spcAft>
                </a:pP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𝑐𝑜𝑠𝑡</m:t>
                        </m:r>
                      </m:e>
                    </m:d>
                  </m:oMath>
                </a14:m>
                <a:r>
                  <a:rPr lang="en-GB" dirty="0"/>
                  <a:t>;</a:t>
                </a:r>
                <a:r>
                  <a:rPr lang="en-GB" dirty="0">
                    <a:sym typeface="Symbol" charset="0"/>
                  </a:rPr>
                  <a:t> </a:t>
                </a:r>
                <a14:m>
                  <m:oMath xmlns:m="http://schemas.openxmlformats.org/officeDocument/2006/math">
                    <m:r>
                      <a:rPr lang="de-DE" i="1">
                        <a:latin typeface="Cambria Math" panose="02040503050406030204" pitchFamily="18" charset="0"/>
                        <a:ea typeface="Cambria Math" panose="02040503050406030204" pitchFamily="18" charset="0"/>
                      </a:rPr>
                      <m:t>𝑐𝑜𝑠𝑡</m:t>
                    </m:r>
                  </m:oMath>
                </a14:m>
                <a:r>
                  <a:rPr lang="en-GB" dirty="0">
                    <a:sym typeface="Symbol" charset="0"/>
                  </a:rPr>
                  <a:t> is optional</a:t>
                </a:r>
                <a:endParaRPr lang="en-GB" baseline="-25000"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𝑆</m:t>
                    </m:r>
                  </m:oMath>
                </a14:m>
                <a:r>
                  <a:rPr lang="en-GB" dirty="0">
                    <a:sym typeface="Symbol" charset="0"/>
                  </a:rPr>
                  <a:t>  -  finite set of </a:t>
                </a:r>
                <a:r>
                  <a:rPr lang="en-GB" dirty="0">
                    <a:solidFill>
                      <a:schemeClr val="accent1"/>
                    </a:solidFill>
                    <a:sym typeface="Symbol" charset="0"/>
                  </a:rPr>
                  <a:t>states</a:t>
                </a:r>
                <a:r>
                  <a:rPr lang="en-GB" dirty="0">
                    <a:sym typeface="Symbol" charset="0"/>
                  </a:rPr>
                  <a:t> that the system may be in</a:t>
                </a:r>
              </a:p>
              <a:p>
                <a:pPr lvl="2"/>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GB" dirty="0">
                    <a:sym typeface="Symbol" charset="0"/>
                  </a:rPr>
                  <a:t>  -  finite set of </a:t>
                </a:r>
                <a:r>
                  <a:rPr lang="en-GB" dirty="0">
                    <a:solidFill>
                      <a:schemeClr val="accent1"/>
                    </a:solidFill>
                    <a:sym typeface="Symbol" charset="0"/>
                  </a:rPr>
                  <a:t>actions</a:t>
                </a:r>
                <a:r>
                  <a:rPr lang="en-GB" dirty="0">
                    <a:sym typeface="Symbol" charset="0"/>
                  </a:rPr>
                  <a:t>: things the actor can do</a:t>
                </a:r>
                <a:endParaRPr lang="en-GB" i="1"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𝛾</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𝑆</m:t>
                    </m:r>
                  </m:oMath>
                </a14:m>
                <a:r>
                  <a:rPr lang="en-GB" dirty="0"/>
                  <a:t>  -  </a:t>
                </a:r>
                <a:r>
                  <a:rPr lang="en-GB" dirty="0">
                    <a:solidFill>
                      <a:schemeClr val="accent1"/>
                    </a:solidFill>
                  </a:rPr>
                  <a:t>prediction function </a:t>
                </a:r>
                <a:r>
                  <a:rPr lang="en-GB" dirty="0"/>
                  <a:t>(or </a:t>
                </a:r>
                <a:r>
                  <a:rPr lang="en-GB" i="1" dirty="0"/>
                  <a:t>state-transition function</a:t>
                </a:r>
                <a:r>
                  <a:rPr lang="en-GB" dirty="0"/>
                  <a:t>)</a:t>
                </a:r>
              </a:p>
              <a:p>
                <a:pPr lvl="3"/>
                <a:r>
                  <a:rPr lang="en-GB" dirty="0">
                    <a:solidFill>
                      <a:schemeClr val="accent1"/>
                    </a:solidFill>
                  </a:rPr>
                  <a:t>partial</a:t>
                </a:r>
                <a:r>
                  <a:rPr lang="en-GB" dirty="0"/>
                  <a:t> function: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e>
                    </m:d>
                  </m:oMath>
                </a14:m>
                <a:r>
                  <a:rPr lang="en-GB" dirty="0"/>
                  <a:t> isn’t defined unless </a:t>
                </a:r>
                <a14:m>
                  <m:oMath xmlns:m="http://schemas.openxmlformats.org/officeDocument/2006/math">
                    <m:r>
                      <a:rPr lang="de-DE" i="1">
                        <a:latin typeface="Cambria Math" panose="02040503050406030204" pitchFamily="18" charset="0"/>
                        <a:ea typeface="Cambria Math" panose="02040503050406030204" pitchFamily="18" charset="0"/>
                      </a:rPr>
                      <m:t>𝑎</m:t>
                    </m:r>
                  </m:oMath>
                </a14:m>
                <a:r>
                  <a:rPr lang="en-GB" dirty="0"/>
                  <a:t> is </a:t>
                </a:r>
                <a:r>
                  <a:rPr lang="en-GB" dirty="0">
                    <a:solidFill>
                      <a:schemeClr val="accent1"/>
                    </a:solidFill>
                  </a:rPr>
                  <a:t>applicable</a:t>
                </a:r>
                <a:r>
                  <a:rPr lang="en-GB" dirty="0"/>
                  <a:t> in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GB" i="1" dirty="0"/>
              </a:p>
              <a:p>
                <a:pPr lvl="3">
                  <a:tabLst>
                    <a:tab pos="517525" algn="l"/>
                  </a:tabLst>
                </a:pPr>
                <a14:m>
                  <m:oMath xmlns:m="http://schemas.openxmlformats.org/officeDocument/2006/math">
                    <m:r>
                      <a:rPr lang="de-DE" b="0" i="1" smtClean="0">
                        <a:latin typeface="Cambria Math" panose="02040503050406030204" pitchFamily="18" charset="0"/>
                      </a:rPr>
                      <m:t>𝐷𝑜𝑚</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 ∈ </m:t>
                        </m:r>
                        <m:r>
                          <a:rPr lang="de-DE" b="0" i="1" smtClean="0">
                            <a:latin typeface="Cambria Math" panose="02040503050406030204" pitchFamily="18" charset="0"/>
                          </a:rPr>
                          <m:t>𝑆</m:t>
                        </m:r>
                        <m:r>
                          <a:rPr lang="de-DE" b="0" i="1" smtClean="0">
                            <a:latin typeface="Cambria Math" panose="02040503050406030204" pitchFamily="18" charset="0"/>
                          </a:rPr>
                          <m:t> |</m:t>
                        </m:r>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is</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defined</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 ∈ </m:t>
                        </m:r>
                        <m:r>
                          <a:rPr lang="de-DE" i="1">
                            <a:latin typeface="Cambria Math" panose="02040503050406030204" pitchFamily="18" charset="0"/>
                          </a:rPr>
                          <m:t>𝑆</m:t>
                        </m:r>
                        <m:r>
                          <a:rPr lang="de-DE" i="1">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applicable</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in</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s</m:t>
                        </m:r>
                      </m:e>
                    </m:d>
                  </m:oMath>
                </a14:m>
                <a:r>
                  <a:rPr lang="en-GB" dirty="0"/>
                  <a:t> (domain)</a:t>
                </a:r>
              </a:p>
              <a:p>
                <a:pPr lvl="3">
                  <a:tabLst>
                    <a:tab pos="517525" algn="l"/>
                  </a:tabLst>
                </a:pPr>
                <a14:m>
                  <m:oMath xmlns:m="http://schemas.openxmlformats.org/officeDocument/2006/math">
                    <m:r>
                      <a:rPr lang="de-DE" b="0" i="1" smtClean="0">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rPr>
                        </m:ctrlPr>
                      </m:dPr>
                      <m:e>
                        <m:r>
                          <a:rPr lang="de-DE" i="1">
                            <a:latin typeface="Cambria Math" panose="02040503050406030204" pitchFamily="18" charset="0"/>
                          </a:rPr>
                          <m:t>𝑎</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𝐷𝑜𝑚</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e>
                    </m:d>
                  </m:oMath>
                </a14:m>
                <a:r>
                  <a:rPr lang="en-GB" dirty="0"/>
                  <a:t> (range)</a:t>
                </a:r>
              </a:p>
              <a:p>
                <a:pPr lvl="2">
                  <a:tabLst>
                    <a:tab pos="517525" algn="l"/>
                  </a:tabLst>
                </a:pP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𝑆</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ℝ</m:t>
                        </m:r>
                      </m:e>
                      <m:sup>
                        <m:r>
                          <a:rPr lang="de-DE" b="0" i="1" smtClean="0">
                            <a:latin typeface="Cambria Math" panose="02040503050406030204" pitchFamily="18" charset="0"/>
                            <a:ea typeface="Cambria Math" panose="02040503050406030204" pitchFamily="18" charset="0"/>
                          </a:rPr>
                          <m:t>+</m:t>
                        </m:r>
                      </m:sup>
                    </m:sSup>
                  </m:oMath>
                </a14:m>
                <a:r>
                  <a:rPr lang="en-GB" dirty="0"/>
                  <a:t>      -or-      </a:t>
                </a: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ℝ</m:t>
                        </m:r>
                      </m:e>
                      <m:sup>
                        <m:r>
                          <a:rPr lang="de-DE" i="1">
                            <a:latin typeface="Cambria Math" panose="02040503050406030204" pitchFamily="18" charset="0"/>
                            <a:ea typeface="Cambria Math" panose="02040503050406030204" pitchFamily="18" charset="0"/>
                          </a:rPr>
                          <m:t>+</m:t>
                        </m:r>
                      </m:sup>
                    </m:sSup>
                  </m:oMath>
                </a14:m>
                <a:endParaRPr lang="en-GB" dirty="0"/>
              </a:p>
              <a:p>
                <a:pPr lvl="3">
                  <a:tabLst>
                    <a:tab pos="517525" algn="l"/>
                  </a:tabLst>
                </a:pPr>
                <a:r>
                  <a:rPr lang="en-GB" dirty="0"/>
                  <a:t>Could be monetary cost, time required, something else </a:t>
                </a:r>
              </a:p>
              <a:p>
                <a:pPr lvl="3">
                  <a:tabLst>
                    <a:tab pos="517525" algn="l"/>
                  </a:tabLst>
                </a:pPr>
                <a:r>
                  <a:rPr lang="en-GB" dirty="0"/>
                  <a:t>Often omitted from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r>
                  <a:rPr lang="en-GB" dirty="0"/>
                  <a:t>; default is </a:t>
                </a:r>
                <a14:m>
                  <m:oMath xmlns:m="http://schemas.openxmlformats.org/officeDocument/2006/math">
                    <m:r>
                      <a:rPr lang="de-DE" i="1">
                        <a:latin typeface="Cambria Math" panose="02040503050406030204" pitchFamily="18" charset="0"/>
                        <a:ea typeface="Cambria Math" panose="02040503050406030204" pitchFamily="18" charset="0"/>
                      </a:rPr>
                      <m:t>𝑐𝑜𝑠𝑡</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=1</m:t>
                    </m:r>
                  </m:oMath>
                </a14:m>
                <a:endParaRPr lang="en-GB" baseline="-25000" dirty="0"/>
              </a:p>
              <a:p>
                <a:pPr>
                  <a:tabLst>
                    <a:tab pos="517525" algn="l"/>
                  </a:tabLst>
                </a:pPr>
                <a:r>
                  <a:rPr lang="en-GB" dirty="0">
                    <a:solidFill>
                      <a:schemeClr val="accent1"/>
                    </a:solidFill>
                  </a:rPr>
                  <a:t>Classical planning problem</a:t>
                </a:r>
                <a:r>
                  <a:rPr lang="en-GB" dirty="0"/>
                  <a:t>: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r>
                      <a:rPr lang="de-DE" b="0" i="0"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r>
                          <m:rPr>
                            <m:sty m:val="p"/>
                          </m:rPr>
                          <a:rPr lang="el-GR" i="1">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e>
                    </m:d>
                  </m:oMath>
                </a14:m>
                <a:endParaRPr lang="de-DE" b="0" dirty="0">
                  <a:ea typeface="Cambria Math" panose="02040503050406030204" pitchFamily="18" charset="0"/>
                </a:endParaRPr>
              </a:p>
              <a:p>
                <a:pPr lvl="1">
                  <a:tabLst>
                    <a:tab pos="517525" algn="l"/>
                  </a:tabLst>
                </a:pPr>
                <a:r>
                  <a:rPr lang="en-GB" dirty="0"/>
                  <a:t>(planning domain, initial state, set of goal states)</a:t>
                </a:r>
              </a:p>
              <a:p>
                <a:pPr lvl="1">
                  <a:tabLst>
                    <a:tab pos="517525" algn="l"/>
                  </a:tabLst>
                </a:pP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m:t>
                    </m:r>
                  </m:oMath>
                </a14:m>
                <a:endParaRPr lang="en-GB" dirty="0"/>
              </a:p>
              <a:p>
                <a:pPr>
                  <a:tabLst>
                    <a:tab pos="517525" algn="l"/>
                  </a:tabLst>
                </a:pPr>
                <a:r>
                  <a:rPr lang="en-GB" dirty="0">
                    <a:solidFill>
                      <a:schemeClr val="accent1"/>
                    </a:solidFill>
                  </a:rPr>
                  <a:t>Solution</a:t>
                </a:r>
                <a:r>
                  <a:rPr lang="en-GB" dirty="0"/>
                  <a:t> for </a:t>
                </a:r>
                <a14:m>
                  <m:oMath xmlns:m="http://schemas.openxmlformats.org/officeDocument/2006/math">
                    <m:r>
                      <a:rPr lang="de-DE" i="1">
                        <a:latin typeface="Cambria Math" panose="02040503050406030204" pitchFamily="18" charset="0"/>
                        <a:ea typeface="Cambria Math" panose="02040503050406030204" pitchFamily="18" charset="0"/>
                      </a:rPr>
                      <m:t>𝑃</m:t>
                    </m:r>
                  </m:oMath>
                </a14:m>
                <a:r>
                  <a:rPr lang="en-GB" dirty="0"/>
                  <a:t>: a sequence of actions called </a:t>
                </a:r>
                <a:r>
                  <a:rPr lang="en-GB" dirty="0">
                    <a:solidFill>
                      <a:schemeClr val="accent1"/>
                    </a:solidFill>
                  </a:rPr>
                  <a:t>plan</a:t>
                </a:r>
                <a:r>
                  <a:rPr lang="en-GB" dirty="0"/>
                  <a:t> that will produce a state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𝑔</m:t>
                        </m:r>
                      </m:sub>
                    </m:sSub>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805" t="-3591" r="-240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CC9CD1-023C-E546-98B5-0919E693F0BC}"/>
              </a:ext>
            </a:extLst>
          </p:cNvPr>
          <p:cNvSpPr>
            <a:spLocks noGrp="1"/>
          </p:cNvSpPr>
          <p:nvPr>
            <p:ph type="sldNum" sz="quarter" idx="12"/>
          </p:nvPr>
        </p:nvSpPr>
        <p:spPr/>
        <p:txBody>
          <a:bodyPr/>
          <a:lstStyle/>
          <a:p>
            <a:fld id="{67C9959E-8E6B-B04C-9955-EA096F41CA7A}" type="slidenum">
              <a:rPr lang="en-GB" smtClean="0"/>
              <a:t>5</a:t>
            </a:fld>
            <a:endParaRPr lang="en-GB"/>
          </a:p>
        </p:txBody>
      </p:sp>
      <p:sp>
        <p:nvSpPr>
          <p:cNvPr id="5" name="Date Placeholder 4">
            <a:extLst>
              <a:ext uri="{FF2B5EF4-FFF2-40B4-BE49-F238E27FC236}">
                <a16:creationId xmlns:a16="http://schemas.microsoft.com/office/drawing/2014/main" id="{AE4D5D01-9ABA-FF4F-9F51-030861EB2DB8}"/>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532237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In classical planning problems, A* will always terminate</a:t>
                </a:r>
              </a:p>
              <a:p>
                <a:r>
                  <a:rPr lang="en-US" i="1" dirty="0"/>
                  <a:t>Completeness: </a:t>
                </a:r>
                <a:r>
                  <a:rPr lang="en-US" dirty="0"/>
                  <a:t>if the problem is solvable, A* will return a solution</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is admissible, then the solution will be optimal (least cost)</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dirty="0"/>
                  <a:t> is </a:t>
                </a:r>
                <a:r>
                  <a:rPr lang="el-GR" i="1" dirty="0"/>
                  <a:t>ε</a:t>
                </a:r>
                <a:r>
                  <a:rPr lang="en-US" dirty="0"/>
                  <a:t>-admissible, then the solution will be </a:t>
                </a:r>
                <a:r>
                  <a:rPr lang="el-GR" i="1" dirty="0"/>
                  <a:t>ε</a:t>
                </a:r>
                <a:r>
                  <a:rPr lang="en-US" dirty="0"/>
                  <a:t>-optimal</a:t>
                </a:r>
              </a:p>
              <a:p>
                <a:r>
                  <a:rPr lang="en-US" dirty="0"/>
                  <a:t>If </a:t>
                </a:r>
                <a14:m>
                  <m:oMath xmlns:m="http://schemas.openxmlformats.org/officeDocument/2006/math">
                    <m:r>
                      <a:rPr lang="en-US" i="1" dirty="0" smtClean="0">
                        <a:latin typeface="Cambria Math" panose="02040503050406030204" pitchFamily="18" charset="0"/>
                      </a:rPr>
                      <m:t>h</m:t>
                    </m:r>
                  </m:oMath>
                </a14:m>
                <a:r>
                  <a:rPr lang="en-US" dirty="0"/>
                  <a:t> is monotone, then </a:t>
                </a:r>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𝑓</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err="1">
                                <a:latin typeface="Cambria Math" panose="02040503050406030204" pitchFamily="18" charset="0"/>
                              </a:rPr>
                              <m:t>𝜈</m:t>
                            </m:r>
                          </m:e>
                          <m:sup>
                            <m:r>
                              <a:rPr lang="en-US" i="1" dirty="0">
                                <a:latin typeface="Cambria Math" panose="02040503050406030204" pitchFamily="18" charset="0"/>
                              </a:rPr>
                              <m:t>′</m:t>
                            </m:r>
                          </m:sup>
                        </m:sSup>
                      </m:e>
                    </m:d>
                  </m:oMath>
                </a14:m>
                <a:r>
                  <a:rPr lang="en-US" dirty="0"/>
                  <a:t> for every child </a:t>
                </a:r>
                <a14:m>
                  <m:oMath xmlns:m="http://schemas.openxmlformats.org/officeDocument/2006/math">
                    <m:sSup>
                      <m:sSupPr>
                        <m:ctrlPr>
                          <a:rPr lang="en-US" i="1" dirty="0">
                            <a:latin typeface="Cambria Math" panose="02040503050406030204" pitchFamily="18" charset="0"/>
                          </a:rPr>
                        </m:ctrlPr>
                      </m:sSupPr>
                      <m:e>
                        <m:r>
                          <a:rPr lang="en-US" i="1" dirty="0" smtClean="0">
                            <a:latin typeface="Cambria Math" panose="02040503050406030204" pitchFamily="18" charset="0"/>
                          </a:rPr>
                          <m:t>𝜈</m:t>
                        </m:r>
                      </m:e>
                      <m:sup>
                        <m:r>
                          <a:rPr lang="en-US" i="1" dirty="0">
                            <a:latin typeface="Cambria Math" panose="02040503050406030204" pitchFamily="18" charset="0"/>
                          </a:rPr>
                          <m:t>′</m:t>
                        </m:r>
                      </m:sup>
                    </m:sSup>
                  </m:oMath>
                </a14:m>
                <a:r>
                  <a:rPr lang="en-US" dirty="0"/>
                  <a:t> of a node </a:t>
                </a:r>
                <a14:m>
                  <m:oMath xmlns:m="http://schemas.openxmlformats.org/officeDocument/2006/math">
                    <m:r>
                      <a:rPr lang="en-US" i="1" dirty="0" smtClean="0">
                        <a:latin typeface="Cambria Math" panose="02040503050406030204" pitchFamily="18" charset="0"/>
                      </a:rPr>
                      <m:t>𝜈</m:t>
                    </m:r>
                  </m:oMath>
                </a14:m>
                <a:endParaRPr lang="en-US" dirty="0"/>
              </a:p>
              <a:p>
                <a:pPr lvl="1"/>
                <a:r>
                  <a:rPr lang="en-US" dirty="0"/>
                  <a:t>A* will expand nodes in non-decreasing order of </a:t>
                </a:r>
                <a14:m>
                  <m:oMath xmlns:m="http://schemas.openxmlformats.org/officeDocument/2006/math">
                    <m:r>
                      <a:rPr lang="en-US" i="1" dirty="0" smtClean="0">
                        <a:latin typeface="Cambria Math" panose="02040503050406030204" pitchFamily="18" charset="0"/>
                      </a:rPr>
                      <m:t>𝑓</m:t>
                    </m:r>
                  </m:oMath>
                </a14:m>
                <a:r>
                  <a:rPr lang="en-US" dirty="0"/>
                  <a:t> values</a:t>
                </a:r>
              </a:p>
              <a:p>
                <a:pPr lvl="1"/>
                <a:r>
                  <a:rPr lang="en-US" dirty="0"/>
                  <a:t>A* will never prune any nodes from </a:t>
                </a:r>
                <a14:m>
                  <m:oMath xmlns:m="http://schemas.openxmlformats.org/officeDocument/2006/math">
                    <m:r>
                      <a:rPr lang="en-US" i="1" dirty="0" smtClean="0">
                        <a:latin typeface="Cambria Math" panose="02040503050406030204" pitchFamily="18" charset="0"/>
                      </a:rPr>
                      <m:t>𝐸𝑥𝑝𝑎𝑛𝑑𝑒𝑑</m:t>
                    </m:r>
                  </m:oMath>
                </a14:m>
                <a:endParaRPr lang="en-US" dirty="0"/>
              </a:p>
              <a:p>
                <a:pPr lvl="1"/>
                <a:r>
                  <a:rPr lang="en-US" dirty="0"/>
                  <a:t>A* will expand no state more than once</a:t>
                </a:r>
              </a:p>
              <a:p>
                <a:r>
                  <a:rPr lang="en-US" dirty="0"/>
                  <a:t>Definition: </a:t>
                </a:r>
                <a14:m>
                  <m:oMath xmlns:m="http://schemas.openxmlformats.org/officeDocument/2006/math">
                    <m:r>
                      <a:rPr lang="en-US" i="1" dirty="0" smtClean="0">
                        <a:latin typeface="Cambria Math" panose="02040503050406030204" pitchFamily="18" charset="0"/>
                      </a:rPr>
                      <m:t>h</m:t>
                    </m:r>
                  </m:oMath>
                </a14:m>
                <a:r>
                  <a:rPr lang="en-US" dirty="0"/>
                  <a:t> dominates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if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r>
                      <a:rPr lang="en-US" i="1" dirty="0" smtClean="0">
                        <a:latin typeface="Cambria Math" panose="02040503050406030204" pitchFamily="18" charset="0"/>
                      </a:rPr>
                      <m:t>≤</m:t>
                    </m:r>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for every </a:t>
                </a:r>
                <a14:m>
                  <m:oMath xmlns:m="http://schemas.openxmlformats.org/officeDocument/2006/math">
                    <m:r>
                      <a:rPr lang="en-US" i="1" dirty="0" smtClean="0">
                        <a:latin typeface="Cambria Math" panose="02040503050406030204" pitchFamily="18" charset="0"/>
                      </a:rPr>
                      <m:t>𝑠</m:t>
                    </m:r>
                  </m:oMath>
                </a14:m>
                <a:endParaRPr lang="en-US" dirty="0"/>
              </a:p>
              <a:p>
                <a:pPr lvl="1"/>
                <a:r>
                  <a:rPr lang="en-US" dirty="0"/>
                  <a:t>If </a:t>
                </a:r>
                <a14:m>
                  <m:oMath xmlns:m="http://schemas.openxmlformats.org/officeDocument/2006/math">
                    <m:r>
                      <a:rPr lang="en-US" i="1" dirty="0" smtClean="0">
                        <a:latin typeface="Cambria Math" panose="02040503050406030204" pitchFamily="18" charset="0"/>
                      </a:rPr>
                      <m:t>h</m:t>
                    </m:r>
                  </m:oMath>
                </a14:m>
                <a:r>
                  <a:rPr lang="en-US" dirty="0"/>
                  <a:t> dominates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then (assuming ties are always resolved in </a:t>
                </a:r>
                <a:r>
                  <a:rPr lang="en-US" dirty="0" err="1"/>
                  <a:t>favour</a:t>
                </a:r>
                <a:r>
                  <a:rPr lang="en-US" dirty="0"/>
                  <a:t> of the same node)</a:t>
                </a:r>
              </a:p>
              <a:p>
                <a:pPr lvl="2"/>
                <a:r>
                  <a:rPr lang="en-US" dirty="0"/>
                  <a:t>A* will never expand more nodes with </a:t>
                </a:r>
                <a14:m>
                  <m:oMath xmlns:m="http://schemas.openxmlformats.org/officeDocument/2006/math">
                    <m:r>
                      <a:rPr lang="en-US" i="1" dirty="0" smtClean="0">
                        <a:latin typeface="Cambria Math" panose="02040503050406030204" pitchFamily="18" charset="0"/>
                      </a:rPr>
                      <m:t>h</m:t>
                    </m:r>
                  </m:oMath>
                </a14:m>
                <a:r>
                  <a:rPr lang="en-US" dirty="0"/>
                  <a:t> than with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a:t>
                </a:r>
              </a:p>
              <a:p>
                <a:pPr lvl="2"/>
                <a:r>
                  <a:rPr lang="en-US" dirty="0"/>
                  <a:t>In most cases A* will expand fewer nodes with h than with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endParaRPr lang="en-US" dirty="0"/>
              </a:p>
              <a:p>
                <a:r>
                  <a:rPr lang="en-US" dirty="0"/>
                  <a:t>A* needs to store every node it visits</a:t>
                </a:r>
              </a:p>
              <a:p>
                <a:pPr lvl="1"/>
                <a:r>
                  <a:rPr lang="en-US" dirty="0"/>
                  <a:t>Running time </a:t>
                </a:r>
                <a14:m>
                  <m:oMath xmlns:m="http://schemas.openxmlformats.org/officeDocument/2006/math">
                    <m:r>
                      <a:rPr lang="en-US" i="1" dirty="0">
                        <a:latin typeface="Cambria Math" panose="02040503050406030204" pitchFamily="18" charset="0"/>
                      </a:rPr>
                      <m:t>𝑂</m:t>
                    </m:r>
                    <m:d>
                      <m:dPr>
                        <m:ctrlPr>
                          <a:rPr lang="en-US" i="1" dirty="0">
                            <a:latin typeface="Cambria Math" panose="02040503050406030204" pitchFamily="18" charset="0"/>
                          </a:rPr>
                        </m:ctrlPr>
                      </m:dPr>
                      <m:e>
                        <m:r>
                          <a:rPr lang="en-US" i="1" dirty="0" err="1">
                            <a:latin typeface="Cambria Math" panose="02040503050406030204" pitchFamily="18" charset="0"/>
                          </a:rPr>
                          <m:t>𝑏</m:t>
                        </m:r>
                        <m:d>
                          <m:dPr>
                            <m:begChr m:val="|"/>
                            <m:endChr m:val="|"/>
                            <m:ctrlPr>
                              <a:rPr lang="en-US" i="1" dirty="0" err="1">
                                <a:latin typeface="Cambria Math" panose="02040503050406030204" pitchFamily="18" charset="0"/>
                              </a:rPr>
                            </m:ctrlPr>
                          </m:dPr>
                          <m:e>
                            <m:r>
                              <a:rPr lang="en-US" i="1" dirty="0" err="1">
                                <a:latin typeface="Cambria Math" panose="02040503050406030204" pitchFamily="18" charset="0"/>
                              </a:rPr>
                              <m:t>𝑆</m:t>
                            </m:r>
                          </m:e>
                        </m:d>
                      </m:e>
                    </m:d>
                  </m:oMath>
                </a14:m>
                <a:r>
                  <a:rPr lang="en-US" dirty="0"/>
                  <a:t> and memory </a:t>
                </a:r>
                <a14:m>
                  <m:oMath xmlns:m="http://schemas.openxmlformats.org/officeDocument/2006/math">
                    <m:r>
                      <a:rPr lang="en-US" i="1" dirty="0">
                        <a:latin typeface="Cambria Math" panose="02040503050406030204" pitchFamily="18" charset="0"/>
                      </a:rPr>
                      <m:t>𝑂</m:t>
                    </m:r>
                    <m:d>
                      <m:dPr>
                        <m:ctrlPr>
                          <a:rPr lang="en-US" i="1" dirty="0">
                            <a:latin typeface="Cambria Math" panose="02040503050406030204" pitchFamily="18" charset="0"/>
                          </a:rPr>
                        </m:ctrlPr>
                      </m:dPr>
                      <m:e>
                        <m:d>
                          <m:dPr>
                            <m:begChr m:val="|"/>
                            <m:endChr m:val="|"/>
                            <m:ctrlPr>
                              <a:rPr lang="en-US" i="1" dirty="0" err="1">
                                <a:latin typeface="Cambria Math" panose="02040503050406030204" pitchFamily="18" charset="0"/>
                              </a:rPr>
                            </m:ctrlPr>
                          </m:dPr>
                          <m:e>
                            <m:r>
                              <a:rPr lang="en-US" i="1" dirty="0" err="1">
                                <a:latin typeface="Cambria Math" panose="02040503050406030204" pitchFamily="18" charset="0"/>
                              </a:rPr>
                              <m:t>𝑆</m:t>
                            </m:r>
                          </m:e>
                        </m:d>
                      </m:e>
                    </m:d>
                  </m:oMath>
                </a14:m>
                <a:r>
                  <a:rPr lang="en-US" dirty="0"/>
                  <a:t> in worst case</a:t>
                </a:r>
              </a:p>
              <a:p>
                <a:pPr lvl="1"/>
                <a:r>
                  <a:rPr lang="en-US" dirty="0"/>
                  <a:t>With good heuristic function, usually much smaller</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805" t="-3591" r="-150" b="-193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EDDC81D-A36A-9847-8340-B3D1424CBEB1}"/>
              </a:ext>
            </a:extLst>
          </p:cNvPr>
          <p:cNvSpPr>
            <a:spLocks noGrp="1"/>
          </p:cNvSpPr>
          <p:nvPr>
            <p:ph type="sldNum" sz="quarter" idx="12"/>
          </p:nvPr>
        </p:nvSpPr>
        <p:spPr/>
        <p:txBody>
          <a:bodyPr/>
          <a:lstStyle/>
          <a:p>
            <a:fld id="{67C9959E-8E6B-B04C-9955-EA096F41CA7A}" type="slidenum">
              <a:rPr lang="en-GB" smtClean="0"/>
              <a:t>50</a:t>
            </a:fld>
            <a:endParaRPr lang="en-GB"/>
          </a:p>
        </p:txBody>
      </p:sp>
      <p:sp>
        <p:nvSpPr>
          <p:cNvPr id="5" name="Date Placeholder 4">
            <a:extLst>
              <a:ext uri="{FF2B5EF4-FFF2-40B4-BE49-F238E27FC236}">
                <a16:creationId xmlns:a16="http://schemas.microsoft.com/office/drawing/2014/main" id="{6591C975-417A-544A-B6EE-11832021420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7384150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fontScale="90000"/>
          </a:bodyPr>
          <a:lstStyle/>
          <a:p>
            <a:r>
              <a:rPr lang="en-US" dirty="0"/>
              <a:t>Greedy Best-First Search </a:t>
            </a:r>
            <a:br>
              <a:rPr lang="en-US" dirty="0"/>
            </a:br>
            <a:r>
              <a:rPr lang="en-US" dirty="0"/>
              <a:t>(GBFS)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F15F48B-7320-4643-8830-BC0E4065771C}"/>
                  </a:ext>
                </a:extLst>
              </p:cNvPr>
              <p:cNvSpPr>
                <a:spLocks noGrp="1"/>
              </p:cNvSpPr>
              <p:nvPr>
                <p:ph sz="half" idx="1"/>
              </p:nvPr>
            </p:nvSpPr>
            <p:spPr>
              <a:xfrm>
                <a:off x="361613" y="1717589"/>
                <a:ext cx="3644602" cy="4609070"/>
              </a:xfrm>
            </p:spPr>
            <p:txBody>
              <a:bodyPr>
                <a:normAutofit fontScale="77500" lnSpcReduction="20000"/>
              </a:bodyPr>
              <a:lstStyle/>
              <a:p>
                <a:r>
                  <a:rPr lang="en-GB" dirty="0"/>
                  <a:t>Find a solution as quickly as possible, even if it isn’t optimal</a:t>
                </a:r>
              </a:p>
              <a:p>
                <a:pPr lvl="1"/>
                <a:r>
                  <a:rPr lang="en-GB" dirty="0"/>
                  <a:t>Select nodes that are likely to be on the least-cost path from where you are now</a:t>
                </a:r>
              </a:p>
              <a:p>
                <a:r>
                  <a:rPr lang="en-GB" dirty="0"/>
                  <a:t>(</a:t>
                </a:r>
                <a:r>
                  <a:rPr lang="en-GB" dirty="0" err="1"/>
                  <a:t>i</a:t>
                </a:r>
                <a:r>
                  <a:rPr lang="en-GB" dirty="0"/>
                  <a:t>) select a node </a:t>
                </a:r>
                <a:br>
                  <a:rPr lang="en-GB" dirty="0"/>
                </a:br>
                <a14:m>
                  <m:oMath xmlns:m="http://schemas.openxmlformats.org/officeDocument/2006/math">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that has smallest </a:t>
                </a:r>
                <a14:m>
                  <m:oMath xmlns:m="http://schemas.openxmlformats.org/officeDocument/2006/math">
                    <m:r>
                      <a:rPr lang="en-GB" i="1" dirty="0" smtClean="0">
                        <a:latin typeface="Cambria Math" panose="02040503050406030204" pitchFamily="18" charset="0"/>
                      </a:rPr>
                      <m:t>h</m:t>
                    </m:r>
                    <m:d>
                      <m:dPr>
                        <m:ctrlPr>
                          <a:rPr lang="en-GB" i="1" dirty="0" smtClean="0">
                            <a:latin typeface="Cambria Math" panose="02040503050406030204" pitchFamily="18" charset="0"/>
                          </a:rPr>
                        </m:ctrlPr>
                      </m:dPr>
                      <m:e>
                        <m:r>
                          <a:rPr lang="en-GB" i="1" dirty="0">
                            <a:latin typeface="Cambria Math" panose="02040503050406030204" pitchFamily="18" charset="0"/>
                          </a:rPr>
                          <m:t>𝑠</m:t>
                        </m:r>
                      </m:e>
                    </m:d>
                  </m:oMath>
                </a14:m>
                <a:endParaRPr lang="en-GB" dirty="0"/>
              </a:p>
              <a:p>
                <a:r>
                  <a:rPr lang="en-GB" dirty="0"/>
                  <a:t>(ii) same as in A*: for every node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oMath>
                </a14:m>
                <a:r>
                  <a:rPr lang="en-GB" dirty="0"/>
                  <a:t> in 𝐶</a:t>
                </a:r>
                <a:r>
                  <a:rPr lang="en-GB" dirty="0" err="1"/>
                  <a:t>ℎ</a:t>
                </a:r>
                <a:r>
                  <a:rPr lang="en-GB" dirty="0"/>
                  <a:t>𝑖𝑙𝑑𝑟𝑒𝑛</a:t>
                </a:r>
              </a:p>
              <a:p>
                <a:pPr lvl="1"/>
                <a:r>
                  <a:rPr lang="en-GB" dirty="0"/>
                  <a:t>if </a:t>
                </a:r>
                <a14:m>
                  <m:oMath xmlns:m="http://schemas.openxmlformats.org/officeDocument/2006/math">
                    <m:r>
                      <a:rPr lang="en-GB" i="1" dirty="0" smtClean="0">
                        <a:latin typeface="Cambria Math" panose="02040503050406030204" pitchFamily="18" charset="0"/>
                      </a:rPr>
                      <m:t>𝐶</m:t>
                    </m:r>
                    <m:r>
                      <a:rPr lang="en-GB" i="1" dirty="0" err="1">
                        <a:latin typeface="Cambria Math" panose="02040503050406030204" pitchFamily="18" charset="0"/>
                      </a:rPr>
                      <m:t>h</m:t>
                    </m:r>
                    <m:r>
                      <a:rPr lang="en-GB" i="1" dirty="0">
                        <a:latin typeface="Cambria Math" panose="02040503050406030204" pitchFamily="18" charset="0"/>
                      </a:rPr>
                      <m:t>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Keep only the one with the lowest f-value</a:t>
                </a:r>
              </a:p>
              <a:p>
                <a:pPr lvl="1"/>
                <a:r>
                  <a:rPr lang="en-GB" dirty="0"/>
                  <a:t>Tie-breaking rule: keep oldest</a:t>
                </a:r>
              </a:p>
              <a:p>
                <a:r>
                  <a:rPr lang="en-GB" dirty="0"/>
                  <a:t>Properties</a:t>
                </a:r>
              </a:p>
              <a:p>
                <a:pPr lvl="1"/>
                <a:r>
                  <a:rPr lang="en-GB" dirty="0"/>
                  <a:t>Terminates</a:t>
                </a:r>
              </a:p>
              <a:p>
                <a:pPr lvl="1"/>
                <a:r>
                  <a:rPr lang="en-GB" dirty="0"/>
                  <a:t>Returns a solution if one exists</a:t>
                </a:r>
              </a:p>
              <a:p>
                <a:pPr lvl="2"/>
                <a:r>
                  <a:rPr lang="en-GB" dirty="0"/>
                  <a:t>Often near-optimal</a:t>
                </a:r>
              </a:p>
              <a:p>
                <a:pPr lvl="2"/>
                <a:r>
                  <a:rPr lang="en-GB" dirty="0"/>
                  <a:t>Will usually find it quickly</a:t>
                </a:r>
              </a:p>
              <a:p>
                <a:endParaRPr lang="en-GB" dirty="0"/>
              </a:p>
              <a:p>
                <a:endParaRPr lang="en-GB" dirty="0"/>
              </a:p>
            </p:txBody>
          </p:sp>
        </mc:Choice>
        <mc:Fallback xmlns="">
          <p:sp>
            <p:nvSpPr>
              <p:cNvPr id="7" name="Content Placeholder 6">
                <a:extLst>
                  <a:ext uri="{FF2B5EF4-FFF2-40B4-BE49-F238E27FC236}">
                    <a16:creationId xmlns:a16="http://schemas.microsoft.com/office/drawing/2014/main" id="{7F15F48B-7320-4643-8830-BC0E4065771C}"/>
                  </a:ext>
                </a:extLst>
              </p:cNvPr>
              <p:cNvSpPr>
                <a:spLocks noGrp="1" noRot="1" noChangeAspect="1" noMove="1" noResize="1" noEditPoints="1" noAdjustHandles="1" noChangeArrowheads="1" noChangeShapeType="1" noTextEdit="1"/>
              </p:cNvSpPr>
              <p:nvPr>
                <p:ph sz="half" idx="1"/>
              </p:nvPr>
            </p:nvSpPr>
            <p:spPr>
              <a:xfrm>
                <a:off x="361613" y="1717589"/>
                <a:ext cx="3644602" cy="4609070"/>
              </a:xfrm>
              <a:blipFill>
                <a:blip r:embed="rId2"/>
                <a:stretch>
                  <a:fillRect l="-3472" t="-3022" b="-27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8528B91-14FF-F443-AA32-58731DA1A600}"/>
              </a:ext>
            </a:extLst>
          </p:cNvPr>
          <p:cNvSpPr>
            <a:spLocks noGrp="1"/>
          </p:cNvSpPr>
          <p:nvPr>
            <p:ph type="sldNum" sz="quarter" idx="12"/>
          </p:nvPr>
        </p:nvSpPr>
        <p:spPr/>
        <p:txBody>
          <a:bodyPr/>
          <a:lstStyle/>
          <a:p>
            <a:fld id="{67C9959E-8E6B-B04C-9955-EA096F41CA7A}" type="slidenum">
              <a:rPr lang="en-GB" smtClean="0"/>
              <a:t>51</a:t>
            </a:fld>
            <a:endParaRPr lang="en-GB"/>
          </a:p>
        </p:txBody>
      </p:sp>
      <p:sp>
        <p:nvSpPr>
          <p:cNvPr id="6" name="Rectangle 5">
            <a:extLst>
              <a:ext uri="{FF2B5EF4-FFF2-40B4-BE49-F238E27FC236}">
                <a16:creationId xmlns:a16="http://schemas.microsoft.com/office/drawing/2014/main" id="{DD0E7F4D-FF2C-754D-A2CA-6659FBC70FEA}"/>
              </a:ext>
            </a:extLst>
          </p:cNvPr>
          <p:cNvSpPr/>
          <p:nvPr/>
        </p:nvSpPr>
        <p:spPr>
          <a:xfrm>
            <a:off x="4006215" y="1073197"/>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1D9217F1-BF53-3643-BB93-C339B98DEDC3}"/>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531361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0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1190079" y="3789087"/>
            <a:ext cx="8047034" cy="3602736"/>
          </a:xfrm>
          <a:prstGeom prst="rect">
            <a:avLst/>
          </a:prstGeom>
        </p:spPr>
      </p:pic>
      <p:sp>
        <p:nvSpPr>
          <p:cNvPr id="8" name="Rounded Rectangle 7"/>
          <p:cNvSpPr/>
          <p:nvPr/>
        </p:nvSpPr>
        <p:spPr bwMode="auto">
          <a:xfrm>
            <a:off x="5252455" y="4271974"/>
            <a:ext cx="1029814"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366</a:t>
            </a:r>
          </a:p>
        </p:txBody>
      </p:sp>
      <p:pic>
        <p:nvPicPr>
          <p:cNvPr id="14" name="Picture 13"/>
          <p:cNvPicPr>
            <a:picLocks noChangeAspect="1"/>
          </p:cNvPicPr>
          <p:nvPr/>
        </p:nvPicPr>
        <p:blipFill>
          <a:blip r:embed="rId3"/>
          <a:stretch>
            <a:fillRect/>
          </a:stretch>
        </p:blipFill>
        <p:spPr>
          <a:xfrm>
            <a:off x="-51387" y="0"/>
            <a:ext cx="6273800" cy="4267200"/>
          </a:xfrm>
          <a:prstGeom prst="rect">
            <a:avLst/>
          </a:prstGeom>
        </p:spPr>
      </p:pic>
      <p:sp>
        <p:nvSpPr>
          <p:cNvPr id="16" name="Rectangle 15"/>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 name="Slide Number Placeholder 1">
            <a:extLst>
              <a:ext uri="{FF2B5EF4-FFF2-40B4-BE49-F238E27FC236}">
                <a16:creationId xmlns:a16="http://schemas.microsoft.com/office/drawing/2014/main" id="{B2A7D671-C669-2D45-B23C-E7DAF7654BE0}"/>
              </a:ext>
            </a:extLst>
          </p:cNvPr>
          <p:cNvSpPr>
            <a:spLocks noGrp="1"/>
          </p:cNvSpPr>
          <p:nvPr>
            <p:ph type="sldNum" sz="quarter" idx="12"/>
          </p:nvPr>
        </p:nvSpPr>
        <p:spPr/>
        <p:txBody>
          <a:bodyPr/>
          <a:lstStyle/>
          <a:p>
            <a:fld id="{67C9959E-8E6B-B04C-9955-EA096F41CA7A}" type="slidenum">
              <a:rPr lang="en-GB" smtClean="0"/>
              <a:t>52</a:t>
            </a:fld>
            <a:endParaRPr lang="en-GB"/>
          </a:p>
        </p:txBody>
      </p:sp>
      <p:sp>
        <p:nvSpPr>
          <p:cNvPr id="9" name="Triangle 8">
            <a:extLst>
              <a:ext uri="{FF2B5EF4-FFF2-40B4-BE49-F238E27FC236}">
                <a16:creationId xmlns:a16="http://schemas.microsoft.com/office/drawing/2014/main" id="{555DABA5-6301-B048-847C-7A0F7441213A}"/>
              </a:ext>
            </a:extLst>
          </p:cNvPr>
          <p:cNvSpPr/>
          <p:nvPr/>
        </p:nvSpPr>
        <p:spPr>
          <a:xfrm rot="5400000">
            <a:off x="5173470" y="3993606"/>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3A53C9B5-657E-EE4F-994D-27E0A3FBC4A4}"/>
              </a:ext>
            </a:extLst>
          </p:cNvPr>
          <p:cNvGrpSpPr/>
          <p:nvPr/>
        </p:nvGrpSpPr>
        <p:grpSpPr>
          <a:xfrm>
            <a:off x="395096" y="1225102"/>
            <a:ext cx="154800" cy="162000"/>
            <a:chOff x="395096" y="1225102"/>
            <a:chExt cx="154800" cy="162000"/>
          </a:xfrm>
        </p:grpSpPr>
        <p:sp>
          <p:nvSpPr>
            <p:cNvPr id="3" name="Rectangle 2">
              <a:extLst>
                <a:ext uri="{FF2B5EF4-FFF2-40B4-BE49-F238E27FC236}">
                  <a16:creationId xmlns:a16="http://schemas.microsoft.com/office/drawing/2014/main" id="{7812E9E8-BCC1-BF4D-B538-029DC3C908B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5AF0CA0-4511-6949-994E-D64DCE2EC954}"/>
                </a:ext>
              </a:extLst>
            </p:cNvPr>
            <p:cNvSpPr/>
            <p:nvPr/>
          </p:nvSpPr>
          <p:spPr>
            <a:xfrm>
              <a:off x="403260" y="122510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0540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1167264" y="3807981"/>
            <a:ext cx="8047034" cy="3602736"/>
          </a:xfrm>
          <a:prstGeom prst="rect">
            <a:avLst/>
          </a:prstGeom>
        </p:spPr>
      </p:pic>
      <p:sp>
        <p:nvSpPr>
          <p:cNvPr id="9" name="Rounded Rectangle 8"/>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6" name="Rounded Rectangle 5"/>
          <p:cNvSpPr/>
          <p:nvPr/>
        </p:nvSpPr>
        <p:spPr bwMode="auto">
          <a:xfrm>
            <a:off x="1925053" y="4954328"/>
            <a:ext cx="2668336"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253</a:t>
            </a:r>
          </a:p>
        </p:txBody>
      </p:sp>
      <p:sp>
        <p:nvSpPr>
          <p:cNvPr id="7" name="Rounded Rectangle 6"/>
          <p:cNvSpPr/>
          <p:nvPr/>
        </p:nvSpPr>
        <p:spPr bwMode="auto">
          <a:xfrm>
            <a:off x="6015514" y="4952077"/>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   329                                 374 </a:t>
            </a:r>
          </a:p>
        </p:txBody>
      </p:sp>
      <p:sp>
        <p:nvSpPr>
          <p:cNvPr id="10" name="Rectangle 9"/>
          <p:cNvSpPr/>
          <p:nvPr/>
        </p:nvSpPr>
        <p:spPr>
          <a:xfrm>
            <a:off x="1969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51387" y="0"/>
            <a:ext cx="6273800" cy="4267200"/>
          </a:xfrm>
          <a:prstGeom prst="rect">
            <a:avLst/>
          </a:prstGeom>
        </p:spPr>
      </p:pic>
      <p:sp>
        <p:nvSpPr>
          <p:cNvPr id="21" name="Rectangle 2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 name="Oval 1">
            <a:extLst>
              <a:ext uri="{FF2B5EF4-FFF2-40B4-BE49-F238E27FC236}">
                <a16:creationId xmlns:a16="http://schemas.microsoft.com/office/drawing/2014/main" id="{7CC51278-E941-FB4C-AA8E-6FC2349FA38F}"/>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1" name="Oval 10">
            <a:extLst>
              <a:ext uri="{FF2B5EF4-FFF2-40B4-BE49-F238E27FC236}">
                <a16:creationId xmlns:a16="http://schemas.microsoft.com/office/drawing/2014/main" id="{E5A8F88F-B156-1749-8538-BD4E7C25F370}"/>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Oval 11">
            <a:extLst>
              <a:ext uri="{FF2B5EF4-FFF2-40B4-BE49-F238E27FC236}">
                <a16:creationId xmlns:a16="http://schemas.microsoft.com/office/drawing/2014/main" id="{2FC9A050-3AB5-9141-BA47-5B14D09C6009}"/>
              </a:ext>
            </a:extLst>
          </p:cNvPr>
          <p:cNvSpPr/>
          <p:nvPr/>
        </p:nvSpPr>
        <p:spPr>
          <a:xfrm>
            <a:off x="1951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A159FE3-668A-1C4F-BE40-6254A08711A4}"/>
              </a:ext>
            </a:extLst>
          </p:cNvPr>
          <p:cNvSpPr>
            <a:spLocks noGrp="1"/>
          </p:cNvSpPr>
          <p:nvPr>
            <p:ph type="sldNum" sz="quarter" idx="12"/>
          </p:nvPr>
        </p:nvSpPr>
        <p:spPr/>
        <p:txBody>
          <a:bodyPr/>
          <a:lstStyle/>
          <a:p>
            <a:fld id="{67C9959E-8E6B-B04C-9955-EA096F41CA7A}" type="slidenum">
              <a:rPr lang="en-GB" smtClean="0"/>
              <a:t>53</a:t>
            </a:fld>
            <a:endParaRPr lang="en-GB"/>
          </a:p>
        </p:txBody>
      </p:sp>
      <p:sp>
        <p:nvSpPr>
          <p:cNvPr id="13" name="Rectangle 12">
            <a:extLst>
              <a:ext uri="{FF2B5EF4-FFF2-40B4-BE49-F238E27FC236}">
                <a16:creationId xmlns:a16="http://schemas.microsoft.com/office/drawing/2014/main" id="{92030BED-CEAB-804A-A6C1-19839779CFD2}"/>
              </a:ext>
            </a:extLst>
          </p:cNvPr>
          <p:cNvSpPr/>
          <p:nvPr/>
        </p:nvSpPr>
        <p:spPr>
          <a:xfrm>
            <a:off x="1952763" y="1672380"/>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9D13074-9F5F-3E4D-A0EE-B01B5D6D6A67}"/>
              </a:ext>
            </a:extLst>
          </p:cNvPr>
          <p:cNvSpPr/>
          <p:nvPr/>
        </p:nvSpPr>
        <p:spPr>
          <a:xfrm>
            <a:off x="1956454" y="168231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FD3754A1-FA23-2446-9298-0469E28C8453}"/>
              </a:ext>
            </a:extLst>
          </p:cNvPr>
          <p:cNvSpPr/>
          <p:nvPr/>
        </p:nvSpPr>
        <p:spPr>
          <a:xfrm rot="5400000">
            <a:off x="2667035" y="4687570"/>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56002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807981"/>
            <a:ext cx="8047034" cy="3602736"/>
          </a:xfrm>
          <a:prstGeom prst="rect">
            <a:avLst/>
          </a:prstGeom>
        </p:spPr>
      </p:pic>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2" name="Rounded Rectangle 11"/>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9" name="Rounded Rectangle 8"/>
          <p:cNvSpPr/>
          <p:nvPr/>
        </p:nvSpPr>
        <p:spPr bwMode="auto">
          <a:xfrm>
            <a:off x="1254393" y="5653705"/>
            <a:ext cx="4083725"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366            176             380             193</a:t>
            </a:r>
          </a:p>
        </p:txBody>
      </p:sp>
      <p:sp>
        <p:nvSpPr>
          <p:cNvPr id="14" name="Rectangle 13"/>
          <p:cNvSpPr/>
          <p:nvPr/>
        </p:nvSpPr>
        <p:spPr>
          <a:xfrm>
            <a:off x="4236849" y="5365309"/>
            <a:ext cx="147052" cy="276999"/>
          </a:xfrm>
          <a:prstGeom prst="rect">
            <a:avLst/>
          </a:prstGeom>
          <a:solidFill>
            <a:schemeClr val="bg1"/>
          </a:solidFill>
        </p:spPr>
        <p:txBody>
          <a:bodyPr wrap="square" lIns="0" tIns="0" rIns="0" bIns="0">
            <a:spAutoFit/>
          </a:bodyPr>
          <a:lstStyle/>
          <a:p>
            <a:r>
              <a:rPr lang="en-US" dirty="0">
                <a:solidFill>
                  <a:srgbClr val="000000"/>
                </a:solidFill>
                <a:latin typeface="Helvetica" pitchFamily="-112" charset="0"/>
              </a:rPr>
              <a:t> </a:t>
            </a:r>
            <a:endParaRPr lang="en-US" dirty="0"/>
          </a:p>
        </p:txBody>
      </p:sp>
      <p:sp>
        <p:nvSpPr>
          <p:cNvPr id="15" name="Rectangle 14"/>
          <p:cNvSpPr/>
          <p:nvPr/>
        </p:nvSpPr>
        <p:spPr>
          <a:xfrm>
            <a:off x="3292943" y="182472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bwMode="auto">
          <a:xfrm>
            <a:off x="6015514" y="4944472"/>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   329                                 374 </a:t>
            </a:r>
          </a:p>
        </p:txBody>
      </p:sp>
      <p:sp>
        <p:nvSpPr>
          <p:cNvPr id="27" name="TextBox 26"/>
          <p:cNvSpPr txBox="1"/>
          <p:nvPr/>
        </p:nvSpPr>
        <p:spPr>
          <a:xfrm>
            <a:off x="1721789" y="5006208"/>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32" name="Right Triangle 31"/>
          <p:cNvSpPr/>
          <p:nvPr/>
        </p:nvSpPr>
        <p:spPr>
          <a:xfrm rot="13500000">
            <a:off x="2161434" y="5431069"/>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51387" y="0"/>
            <a:ext cx="6273800" cy="4267200"/>
          </a:xfrm>
          <a:prstGeom prst="rect">
            <a:avLst/>
          </a:prstGeom>
        </p:spPr>
      </p:pic>
      <p:sp>
        <p:nvSpPr>
          <p:cNvPr id="31" name="Rectangle 3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3" name="Oval 12">
            <a:extLst>
              <a:ext uri="{FF2B5EF4-FFF2-40B4-BE49-F238E27FC236}">
                <a16:creationId xmlns:a16="http://schemas.microsoft.com/office/drawing/2014/main" id="{3C5234CC-A5C3-6A4B-8450-235789B557AC}"/>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C1CAAF-CADA-1D48-99FB-94A1CB0B5A29}"/>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C4C093-2686-2B4D-8F6B-505AF63CC5CC}"/>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A4AF06-8DC2-D543-A4C2-6BA2840F98C5}"/>
              </a:ext>
            </a:extLst>
          </p:cNvPr>
          <p:cNvSpPr/>
          <p:nvPr/>
        </p:nvSpPr>
        <p:spPr>
          <a:xfrm>
            <a:off x="2291681" y="231582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90C680-B839-3C49-9629-182396072961}"/>
              </a:ext>
            </a:extLst>
          </p:cNvPr>
          <p:cNvSpPr/>
          <p:nvPr/>
        </p:nvSpPr>
        <p:spPr>
          <a:xfrm>
            <a:off x="3287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0FCA33A-822E-B248-9C5E-D7FF37C49DCD}"/>
              </a:ext>
            </a:extLst>
          </p:cNvPr>
          <p:cNvSpPr>
            <a:spLocks noGrp="1"/>
          </p:cNvSpPr>
          <p:nvPr>
            <p:ph type="sldNum" sz="quarter" idx="12"/>
          </p:nvPr>
        </p:nvSpPr>
        <p:spPr/>
        <p:txBody>
          <a:bodyPr/>
          <a:lstStyle/>
          <a:p>
            <a:fld id="{67C9959E-8E6B-B04C-9955-EA096F41CA7A}" type="slidenum">
              <a:rPr lang="en-GB" smtClean="0"/>
              <a:t>54</a:t>
            </a:fld>
            <a:endParaRPr lang="en-GB"/>
          </a:p>
        </p:txBody>
      </p:sp>
      <p:sp>
        <p:nvSpPr>
          <p:cNvPr id="21" name="Triangle 20">
            <a:extLst>
              <a:ext uri="{FF2B5EF4-FFF2-40B4-BE49-F238E27FC236}">
                <a16:creationId xmlns:a16="http://schemas.microsoft.com/office/drawing/2014/main" id="{36B6698B-DB75-D44B-A2C2-87552752A63E}"/>
              </a:ext>
            </a:extLst>
          </p:cNvPr>
          <p:cNvSpPr/>
          <p:nvPr/>
        </p:nvSpPr>
        <p:spPr>
          <a:xfrm rot="5400000">
            <a:off x="2165681" y="5418171"/>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74C95DF5-3AD2-394C-AC7F-17CC408BFC8F}"/>
              </a:ext>
            </a:extLst>
          </p:cNvPr>
          <p:cNvGrpSpPr/>
          <p:nvPr/>
        </p:nvGrpSpPr>
        <p:grpSpPr>
          <a:xfrm>
            <a:off x="3274979" y="1811613"/>
            <a:ext cx="154800" cy="162000"/>
            <a:chOff x="395096" y="1216938"/>
            <a:chExt cx="154800" cy="162000"/>
          </a:xfrm>
        </p:grpSpPr>
        <p:sp>
          <p:nvSpPr>
            <p:cNvPr id="23" name="Rectangle 22">
              <a:extLst>
                <a:ext uri="{FF2B5EF4-FFF2-40B4-BE49-F238E27FC236}">
                  <a16:creationId xmlns:a16="http://schemas.microsoft.com/office/drawing/2014/main" id="{2AD982DA-6A6E-EC44-B6AA-4CDE291D294C}"/>
                </a:ext>
              </a:extLst>
            </p:cNvPr>
            <p:cNvSpPr/>
            <p:nvPr/>
          </p:nvSpPr>
          <p:spPr>
            <a:xfrm>
              <a:off x="395096" y="1216938"/>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5C2C2506-C551-F64E-B830-C5D6F538F390}"/>
                </a:ext>
              </a:extLst>
            </p:cNvPr>
            <p:cNvSpPr/>
            <p:nvPr/>
          </p:nvSpPr>
          <p:spPr>
            <a:xfrm>
              <a:off x="403260" y="122510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4577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star-progress03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264" y="3807981"/>
            <a:ext cx="8047034" cy="3602736"/>
          </a:xfrm>
          <a:prstGeom prst="rect">
            <a:avLst/>
          </a:prstGeom>
        </p:spPr>
      </p:pic>
      <p:grpSp>
        <p:nvGrpSpPr>
          <p:cNvPr id="3" name="Group 2"/>
          <p:cNvGrpSpPr/>
          <p:nvPr/>
        </p:nvGrpSpPr>
        <p:grpSpPr>
          <a:xfrm>
            <a:off x="1110322" y="3804075"/>
            <a:ext cx="4251167" cy="2833533"/>
            <a:chOff x="1110322" y="3591135"/>
            <a:chExt cx="4251167" cy="2833533"/>
          </a:xfrm>
        </p:grpSpPr>
        <p:sp>
          <p:nvSpPr>
            <p:cNvPr id="16" name="Rectangle 15"/>
            <p:cNvSpPr/>
            <p:nvPr/>
          </p:nvSpPr>
          <p:spPr>
            <a:xfrm>
              <a:off x="1110322" y="5438180"/>
              <a:ext cx="4251167" cy="276999"/>
            </a:xfrm>
            <a:prstGeom prst="rect">
              <a:avLst/>
            </a:prstGeom>
            <a:solidFill>
              <a:schemeClr val="bg1"/>
            </a:solidFill>
            <a:ln>
              <a:noFill/>
            </a:ln>
          </p:spPr>
          <p:txBody>
            <a:bodyPr wrap="square" lIns="0" tIns="0" rIns="0" bIns="0">
              <a:spAutoFit/>
            </a:bodyPr>
            <a:lstStyle/>
            <a:p>
              <a:r>
                <a:rPr lang="en-US" dirty="0">
                  <a:solidFill>
                    <a:srgbClr val="000000"/>
                  </a:solidFill>
                  <a:latin typeface="Helvetica" pitchFamily="-112" charset="0"/>
                </a:rPr>
                <a:t>                          </a:t>
              </a:r>
              <a:endParaRPr lang="en-US" dirty="0"/>
            </a:p>
          </p:txBody>
        </p:sp>
        <p:pic>
          <p:nvPicPr>
            <p:cNvPr id="9" name="Picture 8" descr="astar-progress05c.pdf"/>
            <p:cNvPicPr>
              <a:picLocks/>
            </p:cNvPicPr>
            <p:nvPr/>
          </p:nvPicPr>
          <p:blipFill rotWithShape="1">
            <a:blip r:embed="rId4">
              <a:extLst>
                <a:ext uri="{28A0092B-C50C-407E-A947-70E740481C1C}">
                  <a14:useLocalDpi xmlns:a14="http://schemas.microsoft.com/office/drawing/2010/main" val="0"/>
                </a:ext>
              </a:extLst>
            </a:blip>
            <a:srcRect l="-2" r="66409" b="21511"/>
            <a:stretch/>
          </p:blipFill>
          <p:spPr>
            <a:xfrm>
              <a:off x="1161284" y="3591135"/>
              <a:ext cx="2714057" cy="2833533"/>
            </a:xfrm>
            <a:prstGeom prst="rect">
              <a:avLst/>
            </a:prstGeom>
          </p:spPr>
        </p:pic>
      </p:grpSp>
      <p:sp>
        <p:nvSpPr>
          <p:cNvPr id="43" name="Rectangle 42"/>
          <p:cNvSpPr/>
          <p:nvPr/>
        </p:nvSpPr>
        <p:spPr>
          <a:xfrm>
            <a:off x="4247307" y="5365309"/>
            <a:ext cx="147052" cy="276999"/>
          </a:xfrm>
          <a:prstGeom prst="rect">
            <a:avLst/>
          </a:prstGeom>
          <a:solidFill>
            <a:schemeClr val="bg1"/>
          </a:solidFill>
        </p:spPr>
        <p:txBody>
          <a:bodyPr wrap="square" lIns="0" tIns="0" rIns="0" bIns="0">
            <a:spAutoFit/>
          </a:bodyPr>
          <a:lstStyle/>
          <a:p>
            <a:r>
              <a:rPr lang="en-US" dirty="0">
                <a:solidFill>
                  <a:srgbClr val="000000"/>
                </a:solidFill>
                <a:latin typeface="Helvetica" pitchFamily="-112" charset="0"/>
              </a:rPr>
              <a:t> </a:t>
            </a:r>
            <a:endParaRPr lang="en-US" dirty="0"/>
          </a:p>
        </p:txBody>
      </p:sp>
      <p:sp>
        <p:nvSpPr>
          <p:cNvPr id="45" name="TextBox 44"/>
          <p:cNvSpPr txBox="1"/>
          <p:nvPr/>
        </p:nvSpPr>
        <p:spPr>
          <a:xfrm>
            <a:off x="1721789" y="5006208"/>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2" name="Rounded Rectangle 11"/>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7" name="Rounded Rectangle 6"/>
          <p:cNvSpPr/>
          <p:nvPr/>
        </p:nvSpPr>
        <p:spPr bwMode="auto">
          <a:xfrm>
            <a:off x="3119471" y="1551029"/>
            <a:ext cx="629770"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21" name="Rectangle 20"/>
          <p:cNvSpPr/>
          <p:nvPr/>
        </p:nvSpPr>
        <p:spPr>
          <a:xfrm>
            <a:off x="4555101"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D29E52E-A9DB-8942-A794-9E4DAFEDE624}"/>
              </a:ext>
            </a:extLst>
          </p:cNvPr>
          <p:cNvSpPr>
            <a:spLocks noGrp="1"/>
          </p:cNvSpPr>
          <p:nvPr>
            <p:ph type="sldNum" sz="quarter" idx="12"/>
          </p:nvPr>
        </p:nvSpPr>
        <p:spPr/>
        <p:txBody>
          <a:bodyPr/>
          <a:lstStyle/>
          <a:p>
            <a:fld id="{67C9959E-8E6B-B04C-9955-EA096F41CA7A}" type="slidenum">
              <a:rPr lang="en-GB" smtClean="0"/>
              <a:t>55</a:t>
            </a:fld>
            <a:endParaRPr lang="en-GB"/>
          </a:p>
        </p:txBody>
      </p:sp>
      <p:sp>
        <p:nvSpPr>
          <p:cNvPr id="8" name="Content Placeholder 7"/>
          <p:cNvSpPr>
            <a:spLocks noGrp="1"/>
          </p:cNvSpPr>
          <p:nvPr>
            <p:ph idx="4294967295"/>
          </p:nvPr>
        </p:nvSpPr>
        <p:spPr>
          <a:xfrm>
            <a:off x="5883275" y="5316538"/>
            <a:ext cx="3260725" cy="1423987"/>
          </a:xfrm>
          <a:prstGeom prst="rect">
            <a:avLst/>
          </a:prstGeom>
        </p:spPr>
        <p:txBody>
          <a:bodyPr>
            <a:normAutofit/>
          </a:bodyPr>
          <a:lstStyle/>
          <a:p>
            <a:r>
              <a:rPr lang="en-US" dirty="0"/>
              <a:t>expanded 4 nodes </a:t>
            </a:r>
          </a:p>
          <a:p>
            <a:pPr lvl="1"/>
            <a:r>
              <a:rPr lang="en-US" dirty="0"/>
              <a:t>instead of 6</a:t>
            </a:r>
          </a:p>
          <a:p>
            <a:r>
              <a:rPr lang="en-US" dirty="0"/>
              <a:t>solution cost 450 </a:t>
            </a:r>
          </a:p>
          <a:p>
            <a:pPr lvl="1"/>
            <a:r>
              <a:rPr lang="en-US" dirty="0"/>
              <a:t>instead of 418</a:t>
            </a:r>
          </a:p>
          <a:p>
            <a:endParaRPr lang="en-US" dirty="0"/>
          </a:p>
        </p:txBody>
      </p:sp>
      <p:sp>
        <p:nvSpPr>
          <p:cNvPr id="51" name="Rounded Rectangle 50"/>
          <p:cNvSpPr/>
          <p:nvPr/>
        </p:nvSpPr>
        <p:spPr bwMode="auto">
          <a:xfrm>
            <a:off x="1174839" y="5650859"/>
            <a:ext cx="107052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     366     </a:t>
            </a:r>
          </a:p>
        </p:txBody>
      </p:sp>
      <p:sp>
        <p:nvSpPr>
          <p:cNvPr id="52" name="Rounded Rectangle 51"/>
          <p:cNvSpPr/>
          <p:nvPr/>
        </p:nvSpPr>
        <p:spPr bwMode="auto">
          <a:xfrm>
            <a:off x="3266344" y="5650563"/>
            <a:ext cx="2153123"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380             193</a:t>
            </a:r>
          </a:p>
        </p:txBody>
      </p:sp>
      <p:sp>
        <p:nvSpPr>
          <p:cNvPr id="53" name="Right Triangle 52"/>
          <p:cNvSpPr/>
          <p:nvPr/>
        </p:nvSpPr>
        <p:spPr>
          <a:xfrm rot="13500000">
            <a:off x="2655756" y="61383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1783804" y="6366777"/>
            <a:ext cx="2890169" cy="246221"/>
          </a:xfrm>
          <a:prstGeom prst="rect">
            <a:avLst/>
          </a:prstGeom>
          <a:solidFill>
            <a:schemeClr val="bg1"/>
          </a:solidFill>
          <a:ln>
            <a:noFill/>
          </a:ln>
        </p:spPr>
        <p:txBody>
          <a:bodyPr wrap="square" lIns="0" tIns="0" rIns="0" bIns="0">
            <a:spAutoFit/>
          </a:bodyPr>
          <a:lstStyle/>
          <a:p>
            <a:r>
              <a:rPr lang="en-US" sz="1600" dirty="0">
                <a:solidFill>
                  <a:srgbClr val="000000"/>
                </a:solidFill>
                <a:latin typeface="Helvetica" pitchFamily="-112" charset="0"/>
              </a:rPr>
              <a:t>     253              0                       </a:t>
            </a:r>
            <a:endParaRPr lang="en-US" sz="1600" dirty="0"/>
          </a:p>
        </p:txBody>
      </p:sp>
      <p:sp>
        <p:nvSpPr>
          <p:cNvPr id="60" name="TextBox 59"/>
          <p:cNvSpPr txBox="1"/>
          <p:nvPr/>
        </p:nvSpPr>
        <p:spPr>
          <a:xfrm>
            <a:off x="2235921" y="5746147"/>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pic>
        <p:nvPicPr>
          <p:cNvPr id="34" name="Picture 33"/>
          <p:cNvPicPr>
            <a:picLocks noChangeAspect="1"/>
          </p:cNvPicPr>
          <p:nvPr/>
        </p:nvPicPr>
        <p:blipFill>
          <a:blip r:embed="rId5"/>
          <a:stretch>
            <a:fillRect/>
          </a:stretch>
        </p:blipFill>
        <p:spPr>
          <a:xfrm>
            <a:off x="-51387" y="0"/>
            <a:ext cx="6273800" cy="4267200"/>
          </a:xfrm>
          <a:prstGeom prst="rect">
            <a:avLst/>
          </a:prstGeom>
        </p:spPr>
      </p:pic>
      <p:sp>
        <p:nvSpPr>
          <p:cNvPr id="35" name="Rectangle 34"/>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3" name="Oval 22">
            <a:extLst>
              <a:ext uri="{FF2B5EF4-FFF2-40B4-BE49-F238E27FC236}">
                <a16:creationId xmlns:a16="http://schemas.microsoft.com/office/drawing/2014/main" id="{F2995F8B-40A5-C644-9F8D-0D0B6E1C7635}"/>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7BA3D64-C1CE-1742-8317-44B8B160D848}"/>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C88C73-F342-314C-8ED8-41C8C8EBA208}"/>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5CECDD-CFF4-9244-A996-C92BE9E58772}"/>
              </a:ext>
            </a:extLst>
          </p:cNvPr>
          <p:cNvSpPr/>
          <p:nvPr/>
        </p:nvSpPr>
        <p:spPr>
          <a:xfrm>
            <a:off x="2291681" y="231582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C20227-A134-264E-8CCE-BF52E90EE6E6}"/>
              </a:ext>
            </a:extLst>
          </p:cNvPr>
          <p:cNvSpPr/>
          <p:nvPr/>
        </p:nvSpPr>
        <p:spPr>
          <a:xfrm>
            <a:off x="4545957" y="3428412"/>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FD1D91-6B21-7846-BE66-09987DBC4B11}"/>
              </a:ext>
            </a:extLst>
          </p:cNvPr>
          <p:cNvSpPr/>
          <p:nvPr/>
        </p:nvSpPr>
        <p:spPr bwMode="auto">
          <a:xfrm>
            <a:off x="6015514" y="4944472"/>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   329                                 374 </a:t>
            </a:r>
          </a:p>
        </p:txBody>
      </p:sp>
      <p:sp>
        <p:nvSpPr>
          <p:cNvPr id="29" name="Triangle 28">
            <a:extLst>
              <a:ext uri="{FF2B5EF4-FFF2-40B4-BE49-F238E27FC236}">
                <a16:creationId xmlns:a16="http://schemas.microsoft.com/office/drawing/2014/main" id="{63A57BB3-1A24-FA46-9ED9-FF552D0996F8}"/>
              </a:ext>
            </a:extLst>
          </p:cNvPr>
          <p:cNvSpPr/>
          <p:nvPr/>
        </p:nvSpPr>
        <p:spPr>
          <a:xfrm rot="5400000">
            <a:off x="2665285" y="6127003"/>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EC2A843F-A029-6244-BB5F-B7389DBDFBF0}"/>
              </a:ext>
            </a:extLst>
          </p:cNvPr>
          <p:cNvGrpSpPr/>
          <p:nvPr/>
        </p:nvGrpSpPr>
        <p:grpSpPr>
          <a:xfrm>
            <a:off x="4537137" y="3418084"/>
            <a:ext cx="154800" cy="162000"/>
            <a:chOff x="395096" y="1225102"/>
            <a:chExt cx="154800" cy="162000"/>
          </a:xfrm>
        </p:grpSpPr>
        <p:sp>
          <p:nvSpPr>
            <p:cNvPr id="31" name="Rectangle 30">
              <a:extLst>
                <a:ext uri="{FF2B5EF4-FFF2-40B4-BE49-F238E27FC236}">
                  <a16:creationId xmlns:a16="http://schemas.microsoft.com/office/drawing/2014/main" id="{548EE18F-DDAA-E944-9959-F4B1BA0BE24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9E43E6E-CD82-1847-A61D-7ADD504E8BD3}"/>
                </a:ext>
              </a:extLst>
            </p:cNvPr>
            <p:cNvSpPr/>
            <p:nvPr/>
          </p:nvSpPr>
          <p:spPr>
            <a:xfrm>
              <a:off x="403260" y="122510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2668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fontScale="90000"/>
          </a:bodyPr>
          <a:lstStyle/>
          <a:p>
            <a:r>
              <a:rPr lang="en-US" dirty="0"/>
              <a:t>Depth-First </a:t>
            </a:r>
            <a:br>
              <a:rPr lang="en-US" dirty="0"/>
            </a:br>
            <a:r>
              <a:rPr lang="en-US" dirty="0"/>
              <a:t>Branch and Bound (DFBB)</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3BBFF7B-6AC5-894F-8A74-8C81CACAE8D6}"/>
                  </a:ext>
                </a:extLst>
              </p:cNvPr>
              <p:cNvSpPr>
                <a:spLocks noGrp="1"/>
              </p:cNvSpPr>
              <p:nvPr>
                <p:ph sz="half" idx="1"/>
              </p:nvPr>
            </p:nvSpPr>
            <p:spPr>
              <a:xfrm>
                <a:off x="361613" y="1869260"/>
                <a:ext cx="3644602" cy="4307703"/>
              </a:xfrm>
            </p:spPr>
            <p:txBody>
              <a:bodyPr>
                <a:normAutofit fontScale="85000" lnSpcReduction="20000"/>
              </a:bodyPr>
              <a:lstStyle/>
              <a:p>
                <a:r>
                  <a:rPr lang="en-GB" dirty="0"/>
                  <a:t>(</a:t>
                </a:r>
                <a:r>
                  <a:rPr lang="en-GB" dirty="0" err="1"/>
                  <a:t>i</a:t>
                </a:r>
                <a:r>
                  <a:rPr lang="en-GB" dirty="0"/>
                  <a:t>) same as DFS</a:t>
                </a:r>
              </a:p>
              <a:p>
                <a:pPr lvl="1"/>
                <a:r>
                  <a:rPr lang="en-GB" dirty="0"/>
                  <a:t>Select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oMath>
                </a14:m>
                <a:r>
                  <a:rPr lang="en-GB" dirty="0"/>
                  <a:t> that has largest </a:t>
                </a:r>
                <a14:m>
                  <m:oMath xmlns:m="http://schemas.openxmlformats.org/officeDocument/2006/math">
                    <m:r>
                      <a:rPr lang="en-GB" i="1" dirty="0" smtClean="0">
                        <a:latin typeface="Cambria Math" panose="02040503050406030204" pitchFamily="18" charset="0"/>
                      </a:rPr>
                      <m:t>𝑙𝑒𝑛𝑔𝑡</m:t>
                    </m:r>
                    <m:r>
                      <a:rPr lang="en-GB" i="1" dirty="0" err="1">
                        <a:latin typeface="Cambria Math" panose="02040503050406030204" pitchFamily="18" charset="0"/>
                      </a:rPr>
                      <m:t>h</m:t>
                    </m:r>
                    <m:r>
                      <a:rPr lang="en-GB" i="1" dirty="0">
                        <a:latin typeface="Cambria Math" panose="02040503050406030204" pitchFamily="18" charset="0"/>
                      </a:rPr>
                      <m:t>(</m:t>
                    </m:r>
                    <m:r>
                      <a:rPr lang="en-GB" i="1" dirty="0">
                        <a:latin typeface="Cambria Math" panose="02040503050406030204" pitchFamily="18" charset="0"/>
                      </a:rPr>
                      <m:t>𝜋</m:t>
                    </m:r>
                    <m:r>
                      <a:rPr lang="en-GB" i="1" dirty="0">
                        <a:latin typeface="Cambria Math" panose="02040503050406030204" pitchFamily="18" charset="0"/>
                      </a:rPr>
                      <m:t>)</m:t>
                    </m:r>
                  </m:oMath>
                </a14:m>
                <a:endParaRPr lang="en-GB" dirty="0"/>
              </a:p>
              <a:p>
                <a:pPr lvl="1"/>
                <a:r>
                  <a:rPr lang="en-GB" dirty="0"/>
                  <a:t>Tie-breaking: smallest </a:t>
                </a:r>
                <a:r>
                  <a:rPr lang="en-GB" dirty="0" err="1"/>
                  <a:t>ℎ</a:t>
                </a:r>
                <a:r>
                  <a:rPr lang="en-GB" dirty="0"/>
                  <a:t>𝑒𝑖𝑔</a:t>
                </a:r>
                <a:r>
                  <a:rPr lang="en-GB" dirty="0" err="1"/>
                  <a:t>ℎ</a:t>
                </a:r>
                <a:r>
                  <a:rPr lang="en-GB" dirty="0"/>
                  <a:t>𝑡(𝑠)</a:t>
                </a:r>
              </a:p>
              <a:p>
                <a:r>
                  <a:rPr lang="en-GB" dirty="0"/>
                  <a:t>(ii) prune</a:t>
                </a:r>
              </a:p>
              <a:p>
                <a:pPr lvl="1"/>
                <a:r>
                  <a:rPr lang="en-GB" dirty="0"/>
                  <a:t>Like DFS</a:t>
                </a:r>
              </a:p>
              <a:p>
                <a:pPr lvl="2"/>
                <a:r>
                  <a:rPr lang="en-GB" dirty="0"/>
                  <a:t>do cycle-checking and prune what recursive DFS would discard</a:t>
                </a:r>
              </a:p>
              <a:p>
                <a:pPr lvl="1"/>
                <a:r>
                  <a:rPr lang="en-GB" dirty="0"/>
                  <a:t>Additional pruning during node expansion:</a:t>
                </a:r>
              </a:p>
              <a:p>
                <a:pPr lvl="2"/>
                <a:r>
                  <a:rPr lang="en-GB" dirty="0"/>
                  <a:t>If </a:t>
                </a:r>
                <a14:m>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sSup>
                      <m:sSupPr>
                        <m:ctrlPr>
                          <a:rPr lang="en-GB" i="1" dirty="0">
                            <a:latin typeface="Cambria Math" panose="02040503050406030204" pitchFamily="18" charset="0"/>
                          </a:rPr>
                        </m:ctrlPr>
                      </m:sSupPr>
                      <m:e>
                        <m:r>
                          <a:rPr lang="de-DE" b="0" i="1" dirty="0" smtClean="0">
                            <a:latin typeface="Cambria Math" panose="02040503050406030204" pitchFamily="18" charset="0"/>
                          </a:rPr>
                          <m:t>𝑐</m:t>
                        </m:r>
                      </m:e>
                      <m:sup>
                        <m:r>
                          <a:rPr lang="en-GB" i="1" dirty="0">
                            <a:latin typeface="Cambria Math" panose="02040503050406030204" pitchFamily="18" charset="0"/>
                          </a:rPr>
                          <m:t>∗</m:t>
                        </m:r>
                      </m:sup>
                    </m:sSup>
                  </m:oMath>
                </a14:m>
                <a:r>
                  <a:rPr lang="en-GB" dirty="0"/>
                  <a:t>, then discard </a:t>
                </a:r>
                <a14:m>
                  <m:oMath xmlns:m="http://schemas.openxmlformats.org/officeDocument/2006/math">
                    <m:r>
                      <a:rPr lang="el-GR" i="1" dirty="0" smtClean="0">
                        <a:latin typeface="Cambria Math" panose="02040503050406030204" pitchFamily="18" charset="0"/>
                      </a:rPr>
                      <m:t>𝜈</m:t>
                    </m:r>
                  </m:oMath>
                </a14:m>
                <a:endParaRPr lang="el-GR" dirty="0"/>
              </a:p>
              <a:p>
                <a:r>
                  <a:rPr lang="en-GB" dirty="0"/>
                  <a:t>Properties</a:t>
                </a:r>
              </a:p>
              <a:p>
                <a:pPr lvl="1"/>
                <a:r>
                  <a:rPr lang="en-GB" dirty="0"/>
                  <a:t>Termination, completeness, optimality same as A*</a:t>
                </a:r>
              </a:p>
              <a:p>
                <a:pPr lvl="1"/>
                <a:r>
                  <a:rPr lang="en-GB" dirty="0"/>
                  <a:t>Usually less memory than A*, but more time</a:t>
                </a:r>
              </a:p>
              <a:p>
                <a:pPr lvl="1"/>
                <a:r>
                  <a:rPr lang="en-GB" dirty="0"/>
                  <a:t>Worst-case like DFS: </a:t>
                </a:r>
              </a:p>
              <a:p>
                <a:pPr lvl="2"/>
                <a14:m>
                  <m:oMath xmlns:m="http://schemas.openxmlformats.org/officeDocument/2006/math">
                    <m:r>
                      <a:rPr lang="en-GB" i="1" dirty="0" smtClean="0">
                        <a:latin typeface="Cambria Math" panose="02040503050406030204" pitchFamily="18" charset="0"/>
                      </a:rPr>
                      <m:t>𝑂</m:t>
                    </m:r>
                    <m:r>
                      <a:rPr lang="en-GB" i="1" dirty="0">
                        <a:latin typeface="Cambria Math" panose="02040503050406030204" pitchFamily="18" charset="0"/>
                      </a:rPr>
                      <m:t>(</m:t>
                    </m:r>
                    <m:r>
                      <a:rPr lang="en-GB" i="1" dirty="0" err="1">
                        <a:latin typeface="Cambria Math" panose="02040503050406030204" pitchFamily="18" charset="0"/>
                      </a:rPr>
                      <m:t>𝑏𝑙</m:t>
                    </m:r>
                    <m:r>
                      <a:rPr lang="en-GB" i="1" dirty="0">
                        <a:latin typeface="Cambria Math" panose="02040503050406030204" pitchFamily="18" charset="0"/>
                      </a:rPr>
                      <m:t>)</m:t>
                    </m:r>
                  </m:oMath>
                </a14:m>
                <a:r>
                  <a:rPr lang="en-GB" dirty="0"/>
                  <a:t> memory</a:t>
                </a:r>
              </a:p>
              <a:p>
                <a:pPr lvl="2"/>
                <a14:m>
                  <m:oMath xmlns:m="http://schemas.openxmlformats.org/officeDocument/2006/math">
                    <m:r>
                      <a:rPr lang="en-GB" i="1" dirty="0" smtClean="0">
                        <a:latin typeface="Cambria Math" panose="02040503050406030204" pitchFamily="18" charset="0"/>
                      </a:rPr>
                      <m:t>𝑂</m:t>
                    </m:r>
                    <m:r>
                      <a:rPr lang="en-GB" i="1" dirty="0">
                        <a:latin typeface="Cambria Math" panose="02040503050406030204" pitchFamily="18" charset="0"/>
                      </a:rPr>
                      <m:t>(</m:t>
                    </m:r>
                    <m:sSup>
                      <m:sSupPr>
                        <m:ctrlPr>
                          <a:rPr lang="en-GB" i="1" dirty="0" err="1">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r>
                      <a:rPr lang="en-GB" i="1" dirty="0">
                        <a:latin typeface="Cambria Math" panose="02040503050406030204" pitchFamily="18" charset="0"/>
                      </a:rPr>
                      <m:t>)</m:t>
                    </m:r>
                  </m:oMath>
                </a14:m>
                <a:r>
                  <a:rPr lang="en-GB" dirty="0"/>
                  <a:t> running time</a:t>
                </a:r>
              </a:p>
              <a:p>
                <a:endParaRPr lang="en-GB" dirty="0"/>
              </a:p>
              <a:p>
                <a:endParaRPr lang="en-GB" dirty="0"/>
              </a:p>
            </p:txBody>
          </p:sp>
        </mc:Choice>
        <mc:Fallback xmlns="">
          <p:sp>
            <p:nvSpPr>
              <p:cNvPr id="10" name="Content Placeholder 9">
                <a:extLst>
                  <a:ext uri="{FF2B5EF4-FFF2-40B4-BE49-F238E27FC236}">
                    <a16:creationId xmlns:a16="http://schemas.microsoft.com/office/drawing/2014/main" id="{83BBFF7B-6AC5-894F-8A74-8C81CACAE8D6}"/>
                  </a:ext>
                </a:extLst>
              </p:cNvPr>
              <p:cNvSpPr>
                <a:spLocks noGrp="1" noRot="1" noChangeAspect="1" noMove="1" noResize="1" noEditPoints="1" noAdjustHandles="1" noChangeArrowheads="1" noChangeShapeType="1" noTextEdit="1"/>
              </p:cNvSpPr>
              <p:nvPr>
                <p:ph sz="half" idx="1"/>
              </p:nvPr>
            </p:nvSpPr>
            <p:spPr>
              <a:xfrm>
                <a:off x="361613" y="1869260"/>
                <a:ext cx="3644602" cy="4307703"/>
              </a:xfrm>
              <a:blipFill>
                <a:blip r:embed="rId2"/>
                <a:stretch>
                  <a:fillRect l="-3472" t="-3529" b="-2059"/>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55BD79D-2689-7E4F-B52C-A7C830D7E2C1}"/>
              </a:ext>
            </a:extLst>
          </p:cNvPr>
          <p:cNvSpPr>
            <a:spLocks noGrp="1"/>
          </p:cNvSpPr>
          <p:nvPr>
            <p:ph type="sldNum" sz="quarter" idx="12"/>
          </p:nvPr>
        </p:nvSpPr>
        <p:spPr/>
        <p:txBody>
          <a:bodyPr/>
          <a:lstStyle/>
          <a:p>
            <a:fld id="{67C9959E-8E6B-B04C-9955-EA096F41CA7A}" type="slidenum">
              <a:rPr lang="en-GB" smtClean="0"/>
              <a:t>56</a:t>
            </a:fld>
            <a:endParaRPr lang="en-GB"/>
          </a:p>
        </p:txBody>
      </p:sp>
      <p:sp>
        <p:nvSpPr>
          <p:cNvPr id="7" name="Rectangle 6">
            <a:extLst>
              <a:ext uri="{FF2B5EF4-FFF2-40B4-BE49-F238E27FC236}">
                <a16:creationId xmlns:a16="http://schemas.microsoft.com/office/drawing/2014/main" id="{0C1DE678-761E-DF4E-9A8E-9F26CDC2907F}"/>
              </a:ext>
            </a:extLst>
          </p:cNvPr>
          <p:cNvSpPr/>
          <p:nvPr/>
        </p:nvSpPr>
        <p:spPr>
          <a:xfrm>
            <a:off x="4006215" y="1073197"/>
            <a:ext cx="4903470" cy="49244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failure</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if</a:t>
            </a:r>
            <a:r>
              <a:rPr lang="en-US" sz="1400" strike="sngStrike" dirty="0">
                <a:latin typeface="Courier New" panose="02070309020205020404" pitchFamily="49" charset="0"/>
                <a:cs typeface="Courier New" panose="02070309020205020404" pitchFamily="49" charset="0"/>
              </a:rPr>
              <a:t> </a:t>
            </a:r>
            <a:r>
              <a:rPr lang="en-US" sz="1400" i="1" strike="sngStrike" dirty="0">
                <a:latin typeface="Courier New" panose="02070309020205020404" pitchFamily="49" charset="0"/>
                <a:cs typeface="Courier New" panose="02070309020205020404" pitchFamily="49" charset="0"/>
              </a:rPr>
              <a:t>s </a:t>
            </a:r>
            <a:r>
              <a:rPr lang="en-US" sz="1400" strike="sngStrike" dirty="0">
                <a:latin typeface="Courier New" panose="02070309020205020404" pitchFamily="49" charset="0"/>
                <a:cs typeface="Courier New" panose="02070309020205020404" pitchFamily="49" charset="0"/>
              </a:rPr>
              <a:t>satisfies </a:t>
            </a:r>
            <a:r>
              <a:rPr lang="en-US" sz="1400" i="1" strike="sngStrike" dirty="0">
                <a:latin typeface="Courier New" panose="02070309020205020404" pitchFamily="49" charset="0"/>
                <a:cs typeface="Courier New" panose="02070309020205020404" pitchFamily="49" charset="0"/>
              </a:rPr>
              <a:t>g</a:t>
            </a:r>
            <a:r>
              <a:rPr lang="en-US" sz="1400" strike="sngStrike"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then</a:t>
            </a:r>
            <a:r>
              <a:rPr lang="en-US" sz="1400" b="1"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b="1"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return</a:t>
            </a:r>
            <a:r>
              <a:rPr lang="en-US" sz="1400" strike="sngStrike" dirty="0">
                <a:latin typeface="Courier New" panose="02070309020205020404" pitchFamily="49" charset="0"/>
                <a:cs typeface="Courier New" panose="02070309020205020404" pitchFamily="49" charset="0"/>
              </a:rPr>
              <a:t> 𝜋</a:t>
            </a:r>
            <a:endParaRPr lang="en-US" sz="1400" i="1" strike="sngStrike"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satisfies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g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and cost(𝜋) &lt;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 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cost(𝜋); 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1147763" algn="l"/>
                <a:tab pos="4352925" algn="l"/>
                <a:tab pos="6840538"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else 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(𝜈)</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i="1"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 </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1147763" algn="l"/>
                <a:tab pos="4352925" algn="l"/>
                <a:tab pos="6840538"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(ii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a:t>
            </a:r>
            <a:r>
              <a:rPr lang="en-US" sz="1400" strike="sngStrike" dirty="0">
                <a:latin typeface="Courier New" panose="02070309020205020404" pitchFamily="49" charset="0"/>
                <a:cs typeface="Courier New" panose="02070309020205020404" pitchFamily="49" charset="0"/>
              </a:rPr>
              <a:t>failure</a:t>
            </a:r>
            <a:r>
              <a:rPr lang="en-US" sz="1400" dirty="0">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endParaRPr lang="en-GB" sz="1400" dirty="0">
              <a:solidFill>
                <a:schemeClr val="accent3">
                  <a:lumMod val="40000"/>
                  <a:lumOff val="60000"/>
                </a:schemeClr>
              </a:solidFill>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75EF4B81-01C9-E041-A925-4B917F6EA2B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83335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1165596" y="3413840"/>
            <a:ext cx="8047034" cy="3602736"/>
          </a:xfrm>
          <a:prstGeom prst="rect">
            <a:avLst/>
          </a:prstGeom>
        </p:spPr>
      </p:pic>
      <p:sp>
        <p:nvSpPr>
          <p:cNvPr id="31" name="Rectangle 30"/>
          <p:cNvSpPr/>
          <p:nvPr/>
        </p:nvSpPr>
        <p:spPr>
          <a:xfrm>
            <a:off x="410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51387" y="0"/>
            <a:ext cx="6273800" cy="4267200"/>
          </a:xfrm>
          <a:prstGeom prst="rect">
            <a:avLst/>
          </a:prstGeom>
        </p:spPr>
      </p:pic>
      <p:sp>
        <p:nvSpPr>
          <p:cNvPr id="12" name="Rectangle 11"/>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 name="Slide Number Placeholder 1">
            <a:extLst>
              <a:ext uri="{FF2B5EF4-FFF2-40B4-BE49-F238E27FC236}">
                <a16:creationId xmlns:a16="http://schemas.microsoft.com/office/drawing/2014/main" id="{D071DE3B-C128-4848-B89B-28EB2B5631A7}"/>
              </a:ext>
            </a:extLst>
          </p:cNvPr>
          <p:cNvSpPr>
            <a:spLocks noGrp="1"/>
          </p:cNvSpPr>
          <p:nvPr>
            <p:ph type="sldNum" sz="quarter" idx="12"/>
          </p:nvPr>
        </p:nvSpPr>
        <p:spPr/>
        <p:txBody>
          <a:bodyPr/>
          <a:lstStyle/>
          <a:p>
            <a:fld id="{67C9959E-8E6B-B04C-9955-EA096F41CA7A}" type="slidenum">
              <a:rPr lang="en-GB" smtClean="0"/>
              <a:t>57</a:t>
            </a:fld>
            <a:endParaRPr lang="en-GB"/>
          </a:p>
        </p:txBody>
      </p:sp>
      <p:grpSp>
        <p:nvGrpSpPr>
          <p:cNvPr id="8" name="Group 7">
            <a:extLst>
              <a:ext uri="{FF2B5EF4-FFF2-40B4-BE49-F238E27FC236}">
                <a16:creationId xmlns:a16="http://schemas.microsoft.com/office/drawing/2014/main" id="{4442258D-01F3-A441-97F9-A956C558D161}"/>
              </a:ext>
            </a:extLst>
          </p:cNvPr>
          <p:cNvGrpSpPr/>
          <p:nvPr/>
        </p:nvGrpSpPr>
        <p:grpSpPr>
          <a:xfrm>
            <a:off x="395096" y="1225102"/>
            <a:ext cx="154800" cy="162000"/>
            <a:chOff x="395096" y="1225102"/>
            <a:chExt cx="154800" cy="162000"/>
          </a:xfrm>
        </p:grpSpPr>
        <p:sp>
          <p:nvSpPr>
            <p:cNvPr id="9" name="Rectangle 8">
              <a:extLst>
                <a:ext uri="{FF2B5EF4-FFF2-40B4-BE49-F238E27FC236}">
                  <a16:creationId xmlns:a16="http://schemas.microsoft.com/office/drawing/2014/main" id="{02A15592-D5AB-8545-A8D7-F8BCBC8CC625}"/>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394F348-E9EF-834E-A2C3-E00137298A92}"/>
                </a:ext>
              </a:extLst>
            </p:cNvPr>
            <p:cNvSpPr/>
            <p:nvPr/>
          </p:nvSpPr>
          <p:spPr>
            <a:xfrm>
              <a:off x="403260" y="122510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riangle 12">
            <a:extLst>
              <a:ext uri="{FF2B5EF4-FFF2-40B4-BE49-F238E27FC236}">
                <a16:creationId xmlns:a16="http://schemas.microsoft.com/office/drawing/2014/main" id="{B857734E-FE13-344D-8857-A39D4434D1B3}"/>
              </a:ext>
            </a:extLst>
          </p:cNvPr>
          <p:cNvSpPr/>
          <p:nvPr/>
        </p:nvSpPr>
        <p:spPr>
          <a:xfrm rot="5400000">
            <a:off x="5145567" y="3612984"/>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95664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1167264" y="3428838"/>
            <a:ext cx="8047034" cy="3602736"/>
          </a:xfrm>
          <a:prstGeom prst="rect">
            <a:avLst/>
          </a:prstGeom>
        </p:spPr>
      </p:pic>
      <p:sp>
        <p:nvSpPr>
          <p:cNvPr id="43" name="Rectangle 42"/>
          <p:cNvSpPr/>
          <p:nvPr/>
        </p:nvSpPr>
        <p:spPr>
          <a:xfrm>
            <a:off x="1969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51387" y="0"/>
            <a:ext cx="6273800" cy="4267200"/>
          </a:xfrm>
          <a:prstGeom prst="rect">
            <a:avLst/>
          </a:prstGeom>
        </p:spPr>
      </p:pic>
      <p:sp>
        <p:nvSpPr>
          <p:cNvPr id="17" name="Rectangle 16"/>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7" name="Rectangle 6">
            <a:extLst>
              <a:ext uri="{FF2B5EF4-FFF2-40B4-BE49-F238E27FC236}">
                <a16:creationId xmlns:a16="http://schemas.microsoft.com/office/drawing/2014/main" id="{D224A084-68C1-524B-941D-48F9CE99F375}"/>
              </a:ext>
            </a:extLst>
          </p:cNvPr>
          <p:cNvSpPr/>
          <p:nvPr/>
        </p:nvSpPr>
        <p:spPr>
          <a:xfrm>
            <a:off x="1969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C53C52-68F8-0347-8E6D-4E59CE54004E}"/>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C08F4-D3ED-D64F-A15C-90B7BBB42E97}"/>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E42D42-07C3-4E4F-AC87-29C2FB0DCF60}"/>
              </a:ext>
            </a:extLst>
          </p:cNvPr>
          <p:cNvSpPr/>
          <p:nvPr/>
        </p:nvSpPr>
        <p:spPr>
          <a:xfrm>
            <a:off x="1951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AAAA2DA-597A-BA43-8412-D92597DCA25B}"/>
              </a:ext>
            </a:extLst>
          </p:cNvPr>
          <p:cNvSpPr>
            <a:spLocks noGrp="1"/>
          </p:cNvSpPr>
          <p:nvPr>
            <p:ph type="sldNum" sz="quarter" idx="12"/>
          </p:nvPr>
        </p:nvSpPr>
        <p:spPr/>
        <p:txBody>
          <a:bodyPr/>
          <a:lstStyle/>
          <a:p>
            <a:fld id="{67C9959E-8E6B-B04C-9955-EA096F41CA7A}" type="slidenum">
              <a:rPr lang="en-GB" smtClean="0"/>
              <a:t>58</a:t>
            </a:fld>
            <a:endParaRPr lang="en-GB"/>
          </a:p>
        </p:txBody>
      </p:sp>
      <p:sp>
        <p:nvSpPr>
          <p:cNvPr id="12" name="Triangle 11">
            <a:extLst>
              <a:ext uri="{FF2B5EF4-FFF2-40B4-BE49-F238E27FC236}">
                <a16:creationId xmlns:a16="http://schemas.microsoft.com/office/drawing/2014/main" id="{5CEF4EF0-B4B4-FC44-9036-4BA537711C9A}"/>
              </a:ext>
            </a:extLst>
          </p:cNvPr>
          <p:cNvSpPr/>
          <p:nvPr/>
        </p:nvSpPr>
        <p:spPr>
          <a:xfrm rot="5400000">
            <a:off x="2661764" y="4312200"/>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1381ADF5-FC49-B74F-A968-52A8AE836A6E}"/>
              </a:ext>
            </a:extLst>
          </p:cNvPr>
          <p:cNvGrpSpPr/>
          <p:nvPr/>
        </p:nvGrpSpPr>
        <p:grpSpPr>
          <a:xfrm>
            <a:off x="1950646" y="1681567"/>
            <a:ext cx="155872" cy="162000"/>
            <a:chOff x="394024" y="1225102"/>
            <a:chExt cx="155872" cy="162000"/>
          </a:xfrm>
        </p:grpSpPr>
        <p:sp>
          <p:nvSpPr>
            <p:cNvPr id="14" name="Rectangle 13">
              <a:extLst>
                <a:ext uri="{FF2B5EF4-FFF2-40B4-BE49-F238E27FC236}">
                  <a16:creationId xmlns:a16="http://schemas.microsoft.com/office/drawing/2014/main" id="{D811E95F-DDC6-AB4C-945B-1179C87BF4F0}"/>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66D6630-D012-9C49-BA57-C2BB238E9718}"/>
                </a:ext>
              </a:extLst>
            </p:cNvPr>
            <p:cNvSpPr/>
            <p:nvPr/>
          </p:nvSpPr>
          <p:spPr>
            <a:xfrm>
              <a:off x="394024" y="122510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6158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B2A46EB-D455-4548-9F44-60189E3ECB70}"/>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6198"/>
            <a:ext cx="8047034" cy="3602736"/>
          </a:xfrm>
          <a:prstGeom prst="rect">
            <a:avLst/>
          </a:prstGeom>
        </p:spPr>
      </p:pic>
      <p:sp>
        <p:nvSpPr>
          <p:cNvPr id="46" name="Rectangle 45"/>
          <p:cNvSpPr/>
          <p:nvPr/>
        </p:nvSpPr>
        <p:spPr>
          <a:xfrm>
            <a:off x="2318982" y="2334800"/>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1755704" y="459715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pic>
        <p:nvPicPr>
          <p:cNvPr id="20" name="Picture 19"/>
          <p:cNvPicPr>
            <a:picLocks noChangeAspect="1"/>
          </p:cNvPicPr>
          <p:nvPr/>
        </p:nvPicPr>
        <p:blipFill>
          <a:blip r:embed="rId3"/>
          <a:stretch>
            <a:fillRect/>
          </a:stretch>
        </p:blipFill>
        <p:spPr>
          <a:xfrm>
            <a:off x="-51387" y="0"/>
            <a:ext cx="6273800" cy="4267200"/>
          </a:xfrm>
          <a:prstGeom prst="rect">
            <a:avLst/>
          </a:prstGeom>
        </p:spPr>
      </p:pic>
      <p:sp>
        <p:nvSpPr>
          <p:cNvPr id="21" name="Rectangle 2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9" name="Oval 8">
            <a:extLst>
              <a:ext uri="{FF2B5EF4-FFF2-40B4-BE49-F238E27FC236}">
                <a16:creationId xmlns:a16="http://schemas.microsoft.com/office/drawing/2014/main" id="{9F72B053-051F-4547-BAB2-5EBE58733495}"/>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061BCD-0E55-6043-AC03-8A57A0247CC3}"/>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4AC112-1B69-4349-8900-DD418E9A6E2A}"/>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B480CF2-C07D-304B-9886-AA7E28FB6D3D}"/>
              </a:ext>
            </a:extLst>
          </p:cNvPr>
          <p:cNvSpPr/>
          <p:nvPr/>
        </p:nvSpPr>
        <p:spPr>
          <a:xfrm>
            <a:off x="2300825" y="2324969"/>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13FEE5-3770-D94C-AE72-64E8F7CE8C46}"/>
              </a:ext>
            </a:extLst>
          </p:cNvPr>
          <p:cNvSpPr/>
          <p:nvPr/>
        </p:nvSpPr>
        <p:spPr>
          <a:xfrm>
            <a:off x="3287075" y="1819777"/>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DB3D14-65B7-4B48-AC96-6324E291B57D}"/>
              </a:ext>
            </a:extLst>
          </p:cNvPr>
          <p:cNvSpPr>
            <a:spLocks noGrp="1"/>
          </p:cNvSpPr>
          <p:nvPr>
            <p:ph type="sldNum" sz="quarter" idx="12"/>
          </p:nvPr>
        </p:nvSpPr>
        <p:spPr/>
        <p:txBody>
          <a:bodyPr/>
          <a:lstStyle/>
          <a:p>
            <a:fld id="{67C9959E-8E6B-B04C-9955-EA096F41CA7A}" type="slidenum">
              <a:rPr lang="en-GB" smtClean="0"/>
              <a:t>59</a:t>
            </a:fld>
            <a:endParaRPr lang="en-GB"/>
          </a:p>
        </p:txBody>
      </p:sp>
      <p:sp>
        <p:nvSpPr>
          <p:cNvPr id="15" name="Triangle 14">
            <a:extLst>
              <a:ext uri="{FF2B5EF4-FFF2-40B4-BE49-F238E27FC236}">
                <a16:creationId xmlns:a16="http://schemas.microsoft.com/office/drawing/2014/main" id="{34BEA578-101F-264C-8072-9B88284FC4AE}"/>
              </a:ext>
            </a:extLst>
          </p:cNvPr>
          <p:cNvSpPr/>
          <p:nvPr/>
        </p:nvSpPr>
        <p:spPr>
          <a:xfrm rot="5400000">
            <a:off x="4211021" y="5041326"/>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24BAF193-B45A-AB4C-B36D-D921A02EA434}"/>
              </a:ext>
            </a:extLst>
          </p:cNvPr>
          <p:cNvGrpSpPr/>
          <p:nvPr/>
        </p:nvGrpSpPr>
        <p:grpSpPr>
          <a:xfrm>
            <a:off x="2299753" y="2322248"/>
            <a:ext cx="155872" cy="162000"/>
            <a:chOff x="394024" y="1225102"/>
            <a:chExt cx="155872" cy="162000"/>
          </a:xfrm>
        </p:grpSpPr>
        <p:sp>
          <p:nvSpPr>
            <p:cNvPr id="18" name="Rectangle 17">
              <a:extLst>
                <a:ext uri="{FF2B5EF4-FFF2-40B4-BE49-F238E27FC236}">
                  <a16:creationId xmlns:a16="http://schemas.microsoft.com/office/drawing/2014/main" id="{373AEDBF-0D0B-CE4C-B6AF-017EF47D620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5F21584-FA46-DF4F-A0D1-E39496681D4F}"/>
                </a:ext>
              </a:extLst>
            </p:cNvPr>
            <p:cNvSpPr/>
            <p:nvPr/>
          </p:nvSpPr>
          <p:spPr>
            <a:xfrm>
              <a:off x="394024" y="1225102"/>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0802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Representing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If </a:t>
                </a:r>
                <a14:m>
                  <m:oMath xmlns:m="http://schemas.openxmlformats.org/officeDocument/2006/math">
                    <m:r>
                      <a:rPr lang="de-DE" b="0" i="1" smtClean="0">
                        <a:latin typeface="Cambria Math" panose="02040503050406030204" pitchFamily="18" charset="0"/>
                        <a:ea typeface="Cambria Math" panose="02040503050406030204" pitchFamily="18" charset="0"/>
                      </a:rPr>
                      <m:t>𝑆</m:t>
                    </m:r>
                  </m:oMath>
                </a14:m>
                <a:r>
                  <a:rPr lang="en-US" i="1" dirty="0"/>
                  <a:t> </a:t>
                </a:r>
                <a:r>
                  <a:rPr lang="en-US" dirty="0"/>
                  <a:t>and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US" dirty="0"/>
                  <a:t> are small enough</a:t>
                </a:r>
              </a:p>
              <a:p>
                <a:pPr lvl="1"/>
                <a:r>
                  <a:rPr lang="en-US" dirty="0"/>
                  <a:t>Give each state and </a:t>
                </a:r>
                <a:br>
                  <a:rPr lang="en-US" dirty="0"/>
                </a:br>
                <a:r>
                  <a:rPr lang="en-US" dirty="0"/>
                  <a:t>action a name</a:t>
                </a:r>
              </a:p>
              <a:p>
                <a:pPr lvl="1"/>
                <a:r>
                  <a:rPr lang="en-US" dirty="0"/>
                  <a:t>For each </a:t>
                </a:r>
                <a14:m>
                  <m:oMath xmlns:m="http://schemas.openxmlformats.org/officeDocument/2006/math">
                    <m:r>
                      <a:rPr lang="de-DE" b="0" i="1" smtClean="0">
                        <a:latin typeface="Cambria Math" panose="02040503050406030204" pitchFamily="18" charset="0"/>
                        <a:ea typeface="Cambria Math" panose="02040503050406030204" pitchFamily="18" charset="0"/>
                      </a:rPr>
                      <m:t>𝑠</m:t>
                    </m:r>
                  </m:oMath>
                </a14:m>
                <a:r>
                  <a:rPr lang="en-US" dirty="0"/>
                  <a:t> and </a:t>
                </a:r>
                <a14:m>
                  <m:oMath xmlns:m="http://schemas.openxmlformats.org/officeDocument/2006/math">
                    <m:r>
                      <a:rPr lang="de-DE" b="0" i="1" smtClean="0">
                        <a:latin typeface="Cambria Math" panose="02040503050406030204" pitchFamily="18" charset="0"/>
                        <a:ea typeface="Cambria Math" panose="02040503050406030204" pitchFamily="18" charset="0"/>
                      </a:rPr>
                      <m:t>𝑎</m:t>
                    </m:r>
                  </m:oMath>
                </a14:m>
                <a:r>
                  <a:rPr lang="en-US" dirty="0"/>
                  <a:t>, </a:t>
                </a:r>
                <a:br>
                  <a:rPr lang="en-US" dirty="0"/>
                </a:br>
                <a:r>
                  <a:rPr lang="en-US" dirty="0"/>
                  <a:t>store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oMath>
                </a14:m>
                <a:r>
                  <a:rPr lang="en-US" dirty="0">
                    <a:sym typeface="Symbol" charset="0"/>
                  </a:rPr>
                  <a:t> in a lookup table</a:t>
                </a:r>
              </a:p>
              <a:p>
                <a:pPr lvl="1"/>
                <a:endParaRPr lang="en-US" dirty="0">
                  <a:sym typeface="Symbol" charset="0"/>
                </a:endParaRPr>
              </a:p>
              <a:p>
                <a:pPr lvl="1"/>
                <a:endParaRPr lang="en-US" dirty="0">
                  <a:sym typeface="Symbol" charset="0"/>
                </a:endParaRPr>
              </a:p>
              <a:p>
                <a:r>
                  <a:rPr lang="en-US" dirty="0"/>
                  <a:t>In larger domains, don’t represent all states explicitly</a:t>
                </a:r>
              </a:p>
              <a:p>
                <a:pPr lvl="1"/>
                <a:r>
                  <a:rPr lang="en-US" dirty="0"/>
                  <a:t>Language for describing properties of states</a:t>
                </a:r>
              </a:p>
              <a:p>
                <a:pPr lvl="1"/>
                <a:r>
                  <a:rPr lang="en-US" dirty="0"/>
                  <a:t>Language for describing how each action changes those properties</a:t>
                </a:r>
              </a:p>
              <a:p>
                <a:pPr lvl="1"/>
                <a:r>
                  <a:rPr lang="en-US" dirty="0"/>
                  <a:t>Start with initial state, use actions to produce other states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955" t="-248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C9EBEE71-9FEC-3144-9443-7213585C87F3}"/>
              </a:ext>
            </a:extLst>
          </p:cNvPr>
          <p:cNvSpPr>
            <a:spLocks noGrp="1"/>
          </p:cNvSpPr>
          <p:nvPr>
            <p:ph type="sldNum" sz="quarter" idx="12"/>
          </p:nvPr>
        </p:nvSpPr>
        <p:spPr/>
        <p:txBody>
          <a:bodyPr/>
          <a:lstStyle/>
          <a:p>
            <a:fld id="{67C9959E-8E6B-B04C-9955-EA096F41CA7A}" type="slidenum">
              <a:rPr lang="en-GB" smtClean="0"/>
              <a:t>6</a:t>
            </a:fld>
            <a:endParaRPr lang="en-GB"/>
          </a:p>
        </p:txBody>
      </p:sp>
      <p:pic>
        <p:nvPicPr>
          <p:cNvPr id="4" name="Picture 3" descr="network.pdf"/>
          <p:cNvPicPr>
            <a:picLocks noChangeAspect="1"/>
          </p:cNvPicPr>
          <p:nvPr/>
        </p:nvPicPr>
        <p:blipFill>
          <a:blip r:embed="rId5">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5431682" y="1158240"/>
            <a:ext cx="3083668" cy="2352363"/>
          </a:xfrm>
          <a:prstGeom prst="rect">
            <a:avLst/>
          </a:prstGeom>
        </p:spPr>
      </p:pic>
      <p:sp>
        <p:nvSpPr>
          <p:cNvPr id="6" name="Date Placeholder 5">
            <a:extLst>
              <a:ext uri="{FF2B5EF4-FFF2-40B4-BE49-F238E27FC236}">
                <a16:creationId xmlns:a16="http://schemas.microsoft.com/office/drawing/2014/main" id="{CD44DF0B-375C-BF43-AD6D-D6117423D45D}"/>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7368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64C88EBA-7FD7-754D-A68A-D4E2B02F9324}"/>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28" name="Rounded Rectangle 27">
            <a:extLst>
              <a:ext uri="{FF2B5EF4-FFF2-40B4-BE49-F238E27FC236}">
                <a16:creationId xmlns:a16="http://schemas.microsoft.com/office/drawing/2014/main" id="{2D0F6AAE-C536-184D-9747-D5BCA0FF99E2}"/>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4" name="Rounded Rectangle 13"/>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4" name="Rectangle 53"/>
          <p:cNvSpPr/>
          <p:nvPr/>
        </p:nvSpPr>
        <p:spPr>
          <a:xfrm>
            <a:off x="3493892" y="2918048"/>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1167264" y="3423558"/>
            <a:ext cx="8047034" cy="3602736"/>
            <a:chOff x="1167264" y="3518991"/>
            <a:chExt cx="8047034" cy="3602736"/>
          </a:xfrm>
        </p:grpSpPr>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518991"/>
              <a:ext cx="8047034" cy="3602736"/>
            </a:xfrm>
            <a:prstGeom prst="rect">
              <a:avLst/>
            </a:prstGeom>
          </p:spPr>
        </p:pic>
        <p:sp>
          <p:nvSpPr>
            <p:cNvPr id="55" name="TextBox 54"/>
            <p:cNvSpPr txBox="1"/>
            <p:nvPr/>
          </p:nvSpPr>
          <p:spPr>
            <a:xfrm>
              <a:off x="1755704" y="46962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6649986" y="547781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grpSp>
      <p:pic>
        <p:nvPicPr>
          <p:cNvPr id="25" name="Picture 24"/>
          <p:cNvPicPr>
            <a:picLocks noChangeAspect="1"/>
          </p:cNvPicPr>
          <p:nvPr/>
        </p:nvPicPr>
        <p:blipFill>
          <a:blip r:embed="rId3"/>
          <a:stretch>
            <a:fillRect/>
          </a:stretch>
        </p:blipFill>
        <p:spPr>
          <a:xfrm>
            <a:off x="-51387" y="0"/>
            <a:ext cx="6273800" cy="4267200"/>
          </a:xfrm>
          <a:prstGeom prst="rect">
            <a:avLst/>
          </a:prstGeom>
        </p:spPr>
      </p:pic>
      <p:sp>
        <p:nvSpPr>
          <p:cNvPr id="26" name="Rectangle 25"/>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2" name="Right Triangle 21"/>
          <p:cNvSpPr/>
          <p:nvPr/>
        </p:nvSpPr>
        <p:spPr>
          <a:xfrm rot="13500000">
            <a:off x="5001022" y="5763161"/>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V="1">
            <a:off x="2199160" y="4981759"/>
            <a:ext cx="134137" cy="232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7A33B9-EDB1-3044-B585-E3995E867B01}"/>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DD2716-8C82-2D4D-A6CD-0533F75F74AB}"/>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5653FC-56B1-FD4F-9AA1-A7625EBAB33F}"/>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12BC56-5209-C34B-978E-B882E6FDEC45}"/>
              </a:ext>
            </a:extLst>
          </p:cNvPr>
          <p:cNvSpPr/>
          <p:nvPr/>
        </p:nvSpPr>
        <p:spPr>
          <a:xfrm>
            <a:off x="3484748" y="291841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434C88-74ED-8D4B-A38D-9099AD40F6F2}"/>
              </a:ext>
            </a:extLst>
          </p:cNvPr>
          <p:cNvSpPr/>
          <p:nvPr/>
        </p:nvSpPr>
        <p:spPr>
          <a:xfrm>
            <a:off x="3287075" y="1819777"/>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E89ED5-9572-3E49-84BA-DCB02891339B}"/>
              </a:ext>
            </a:extLst>
          </p:cNvPr>
          <p:cNvSpPr/>
          <p:nvPr/>
        </p:nvSpPr>
        <p:spPr>
          <a:xfrm>
            <a:off x="2559539" y="3965494"/>
            <a:ext cx="137160" cy="13716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A14FF00-FA45-7142-B318-B23CFF673268}"/>
              </a:ext>
            </a:extLst>
          </p:cNvPr>
          <p:cNvSpPr>
            <a:spLocks noGrp="1"/>
          </p:cNvSpPr>
          <p:nvPr>
            <p:ph type="sldNum" sz="quarter" idx="12"/>
          </p:nvPr>
        </p:nvSpPr>
        <p:spPr/>
        <p:txBody>
          <a:bodyPr/>
          <a:lstStyle/>
          <a:p>
            <a:fld id="{67C9959E-8E6B-B04C-9955-EA096F41CA7A}" type="slidenum">
              <a:rPr lang="en-GB" smtClean="0"/>
              <a:t>60</a:t>
            </a:fld>
            <a:endParaRPr lang="en-GB"/>
          </a:p>
        </p:txBody>
      </p:sp>
      <p:sp>
        <p:nvSpPr>
          <p:cNvPr id="21" name="Triangle 20">
            <a:extLst>
              <a:ext uri="{FF2B5EF4-FFF2-40B4-BE49-F238E27FC236}">
                <a16:creationId xmlns:a16="http://schemas.microsoft.com/office/drawing/2014/main" id="{975F3FB7-9FC7-A64F-B552-9E330347ED2C}"/>
              </a:ext>
            </a:extLst>
          </p:cNvPr>
          <p:cNvSpPr/>
          <p:nvPr/>
        </p:nvSpPr>
        <p:spPr>
          <a:xfrm rot="5400000">
            <a:off x="5007933" y="5749347"/>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FFF08239-638B-824D-AAB7-2BBBE71C6085}"/>
              </a:ext>
            </a:extLst>
          </p:cNvPr>
          <p:cNvGrpSpPr/>
          <p:nvPr/>
        </p:nvGrpSpPr>
        <p:grpSpPr>
          <a:xfrm>
            <a:off x="3478519" y="2899325"/>
            <a:ext cx="154800" cy="162000"/>
            <a:chOff x="395096" y="1225102"/>
            <a:chExt cx="154800" cy="162000"/>
          </a:xfrm>
        </p:grpSpPr>
        <p:sp>
          <p:nvSpPr>
            <p:cNvPr id="29" name="Rectangle 28">
              <a:extLst>
                <a:ext uri="{FF2B5EF4-FFF2-40B4-BE49-F238E27FC236}">
                  <a16:creationId xmlns:a16="http://schemas.microsoft.com/office/drawing/2014/main" id="{6AAFC6F6-ABDE-0949-B3EE-A25EE6159C64}"/>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FF66369-DE8C-C246-8D5F-1F64B034CDDF}"/>
                </a:ext>
              </a:extLst>
            </p:cNvPr>
            <p:cNvSpPr/>
            <p:nvPr/>
          </p:nvSpPr>
          <p:spPr>
            <a:xfrm>
              <a:off x="403260" y="1243574"/>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248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5AC2A6E9-0B3F-CB45-AF8A-2DB8EA21C20A}"/>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0" name="Rounded Rectangle 39">
            <a:extLst>
              <a:ext uri="{FF2B5EF4-FFF2-40B4-BE49-F238E27FC236}">
                <a16:creationId xmlns:a16="http://schemas.microsoft.com/office/drawing/2014/main" id="{E2479BCD-3F3F-0A45-B321-7C035939C3E1}"/>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1" name="Rounded Rectangle 40">
            <a:extLst>
              <a:ext uri="{FF2B5EF4-FFF2-40B4-BE49-F238E27FC236}">
                <a16:creationId xmlns:a16="http://schemas.microsoft.com/office/drawing/2014/main" id="{04ADE151-E966-134A-BB53-E699A55934BF}"/>
              </a:ext>
            </a:extLst>
          </p:cNvPr>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9" name="Rectangle 38"/>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14" name="Rounded Rectangle 13"/>
          <p:cNvSpPr/>
          <p:nvPr/>
        </p:nvSpPr>
        <p:spPr bwMode="auto">
          <a:xfrm>
            <a:off x="3290277"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Rectangle 54"/>
          <p:cNvSpPr/>
          <p:nvPr/>
        </p:nvSpPr>
        <p:spPr>
          <a:xfrm>
            <a:off x="4547760"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pic>
        <p:nvPicPr>
          <p:cNvPr id="36" name="Picture 35"/>
          <p:cNvPicPr>
            <a:picLocks noChangeAspect="1"/>
          </p:cNvPicPr>
          <p:nvPr/>
        </p:nvPicPr>
        <p:blipFill>
          <a:blip r:embed="rId4"/>
          <a:stretch>
            <a:fillRect/>
          </a:stretch>
        </p:blipFill>
        <p:spPr>
          <a:xfrm>
            <a:off x="-51387" y="0"/>
            <a:ext cx="6273800" cy="4267200"/>
          </a:xfrm>
          <a:prstGeom prst="rect">
            <a:avLst/>
          </a:prstGeom>
        </p:spPr>
      </p:pic>
      <p:sp>
        <p:nvSpPr>
          <p:cNvPr id="37" name="Rectangle 36"/>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9" name="Oval 18">
            <a:extLst>
              <a:ext uri="{FF2B5EF4-FFF2-40B4-BE49-F238E27FC236}">
                <a16:creationId xmlns:a16="http://schemas.microsoft.com/office/drawing/2014/main" id="{23F775A9-70BB-9A41-A655-0EDBB2F756DB}"/>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B2DD06A-3076-174B-9DE2-C09357A4C8B5}"/>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4A23682-F1DC-4243-9D00-C20B3084CF06}"/>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758AE7-0182-8043-AEBD-D3A456961D65}"/>
              </a:ext>
            </a:extLst>
          </p:cNvPr>
          <p:cNvSpPr/>
          <p:nvPr/>
        </p:nvSpPr>
        <p:spPr>
          <a:xfrm>
            <a:off x="4538616" y="343755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F3492-E75D-D848-B2A9-FB5573013D4A}"/>
              </a:ext>
            </a:extLst>
          </p:cNvPr>
          <p:cNvSpPr/>
          <p:nvPr/>
        </p:nvSpPr>
        <p:spPr>
          <a:xfrm>
            <a:off x="3287075" y="1819777"/>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8C44BF-C4F9-A645-BC0A-2C18F8AFE31F}"/>
              </a:ext>
            </a:extLst>
          </p:cNvPr>
          <p:cNvSpPr/>
          <p:nvPr/>
        </p:nvSpPr>
        <p:spPr>
          <a:xfrm>
            <a:off x="2559539" y="3965494"/>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DE05F6D-C9CB-F747-84FB-975E79E3A9A2}"/>
              </a:ext>
            </a:extLst>
          </p:cNvPr>
          <p:cNvSpPr>
            <a:spLocks noGrp="1"/>
          </p:cNvSpPr>
          <p:nvPr>
            <p:ph type="sldNum" sz="quarter" idx="12"/>
          </p:nvPr>
        </p:nvSpPr>
        <p:spPr/>
        <p:txBody>
          <a:bodyPr/>
          <a:lstStyle/>
          <a:p>
            <a:fld id="{67C9959E-8E6B-B04C-9955-EA096F41CA7A}" type="slidenum">
              <a:rPr lang="en-GB" smtClean="0"/>
              <a:t>61</a:t>
            </a:fld>
            <a:endParaRPr lang="en-GB"/>
          </a:p>
        </p:txBody>
      </p:sp>
      <p:sp>
        <p:nvSpPr>
          <p:cNvPr id="26" name="Triangle 25">
            <a:extLst>
              <a:ext uri="{FF2B5EF4-FFF2-40B4-BE49-F238E27FC236}">
                <a16:creationId xmlns:a16="http://schemas.microsoft.com/office/drawing/2014/main" id="{F03295F0-5C0B-9149-9199-4D0D086054AD}"/>
              </a:ext>
            </a:extLst>
          </p:cNvPr>
          <p:cNvSpPr/>
          <p:nvPr/>
        </p:nvSpPr>
        <p:spPr>
          <a:xfrm rot="5400000">
            <a:off x="3975869" y="6446103"/>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8C8D4FD4-58E0-DE4E-8720-F4548F266F72}"/>
              </a:ext>
            </a:extLst>
          </p:cNvPr>
          <p:cNvGrpSpPr/>
          <p:nvPr/>
        </p:nvGrpSpPr>
        <p:grpSpPr>
          <a:xfrm>
            <a:off x="4528710" y="3413105"/>
            <a:ext cx="162000" cy="189236"/>
            <a:chOff x="395096" y="1215866"/>
            <a:chExt cx="162000" cy="189236"/>
          </a:xfrm>
        </p:grpSpPr>
        <p:sp>
          <p:nvSpPr>
            <p:cNvPr id="28" name="Rectangle 27">
              <a:extLst>
                <a:ext uri="{FF2B5EF4-FFF2-40B4-BE49-F238E27FC236}">
                  <a16:creationId xmlns:a16="http://schemas.microsoft.com/office/drawing/2014/main" id="{AE69A722-7159-0B49-A1AC-E5BFB9140909}"/>
                </a:ext>
              </a:extLst>
            </p:cNvPr>
            <p:cNvSpPr/>
            <p:nvPr/>
          </p:nvSpPr>
          <p:spPr>
            <a:xfrm>
              <a:off x="395096" y="1225102"/>
              <a:ext cx="162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E83510E-FC07-104F-8C60-7A3DD3A928A4}"/>
                </a:ext>
              </a:extLst>
            </p:cNvPr>
            <p:cNvSpPr/>
            <p:nvPr/>
          </p:nvSpPr>
          <p:spPr>
            <a:xfrm>
              <a:off x="403260" y="1215866"/>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05390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8B19827F-409A-C545-812F-C275299D3946}"/>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0" name="Rounded Rectangle 39">
            <a:extLst>
              <a:ext uri="{FF2B5EF4-FFF2-40B4-BE49-F238E27FC236}">
                <a16:creationId xmlns:a16="http://schemas.microsoft.com/office/drawing/2014/main" id="{052DDDED-65F6-F442-9AA3-D42BB1163760}"/>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1" name="Rounded Rectangle 40">
            <a:extLst>
              <a:ext uri="{FF2B5EF4-FFF2-40B4-BE49-F238E27FC236}">
                <a16:creationId xmlns:a16="http://schemas.microsoft.com/office/drawing/2014/main" id="{CD459521-E4BB-BC43-92B2-D0A1E6FF0108}"/>
              </a:ext>
            </a:extLst>
          </p:cNvPr>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1" name="Rounded Rectangle 50">
            <a:extLst>
              <a:ext uri="{FF2B5EF4-FFF2-40B4-BE49-F238E27FC236}">
                <a16:creationId xmlns:a16="http://schemas.microsoft.com/office/drawing/2014/main" id="{5BEADD5E-E953-184B-A632-A08FDF7CE0ED}"/>
              </a:ext>
            </a:extLst>
          </p:cNvPr>
          <p:cNvSpPr/>
          <p:nvPr/>
        </p:nvSpPr>
        <p:spPr bwMode="auto">
          <a:xfrm>
            <a:off x="3290277"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7" name="Rectangle 46"/>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sp>
        <p:nvSpPr>
          <p:cNvPr id="30" name="Rounded Rectangle 29"/>
          <p:cNvSpPr/>
          <p:nvPr/>
        </p:nvSpPr>
        <p:spPr bwMode="auto">
          <a:xfrm>
            <a:off x="4230077" y="3396437"/>
            <a:ext cx="765256"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9" name="Rectangle 38"/>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stretch>
            <a:fillRect/>
          </a:stretch>
        </p:blipFill>
        <p:spPr>
          <a:xfrm>
            <a:off x="-51387" y="0"/>
            <a:ext cx="6273800" cy="4267200"/>
          </a:xfrm>
          <a:prstGeom prst="rect">
            <a:avLst/>
          </a:prstGeom>
        </p:spPr>
      </p:pic>
      <p:sp>
        <p:nvSpPr>
          <p:cNvPr id="44" name="Rectangle 43"/>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0" name="Rectangle 49"/>
          <p:cNvSpPr/>
          <p:nvPr/>
        </p:nvSpPr>
        <p:spPr>
          <a:xfrm>
            <a:off x="6633232" y="4870315"/>
            <a:ext cx="2369822" cy="646331"/>
          </a:xfrm>
          <a:prstGeom prst="rect">
            <a:avLst/>
          </a:prstGeom>
        </p:spPr>
        <p:txBody>
          <a:bodyPr wrap="none">
            <a:spAutoFit/>
          </a:bodyPr>
          <a:lstStyle/>
          <a:p>
            <a:r>
              <a:rPr lang="en-US" i="1" dirty="0">
                <a:solidFill>
                  <a:schemeClr val="accent4"/>
                </a:solidFill>
                <a:latin typeface="Times New Roman"/>
                <a:cs typeface="Times New Roman"/>
              </a:rPr>
              <a:t>c*=</a:t>
            </a:r>
            <a:r>
              <a:rPr lang="en-US" dirty="0">
                <a:solidFill>
                  <a:schemeClr val="accent4"/>
                </a:solidFill>
                <a:latin typeface="Times New Roman"/>
                <a:cs typeface="Times New Roman"/>
              </a:rPr>
              <a:t>418</a:t>
            </a:r>
          </a:p>
          <a:p>
            <a:r>
              <a:rPr lang="en-US" i="1" dirty="0">
                <a:solidFill>
                  <a:schemeClr val="accent4"/>
                </a:solidFill>
                <a:latin typeface="Times New Roman"/>
                <a:cs typeface="Times New Roman"/>
              </a:rPr>
              <a:t>π*</a:t>
            </a:r>
            <a:r>
              <a:rPr lang="en-US" dirty="0">
                <a:solidFill>
                  <a:schemeClr val="accent4"/>
                </a:solidFill>
                <a:latin typeface="Times New Roman"/>
                <a:cs typeface="Times New Roman"/>
              </a:rPr>
              <a:t>= </a:t>
            </a:r>
            <a:r>
              <a:rPr lang="en-US" dirty="0">
                <a:solidFill>
                  <a:schemeClr val="accent4"/>
                </a:solidFill>
              </a:rPr>
              <a:t>⟨</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AS</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SR</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RP</a:t>
            </a:r>
            <a:r>
              <a:rPr lang="en-US"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PB</a:t>
            </a:r>
            <a:r>
              <a:rPr lang="en-US" dirty="0">
                <a:solidFill>
                  <a:schemeClr val="accent4"/>
                </a:solidFill>
              </a:rPr>
              <a:t>⟩</a:t>
            </a:r>
            <a:endParaRPr lang="en-US" dirty="0">
              <a:solidFill>
                <a:schemeClr val="accent4"/>
              </a:solidFill>
              <a:latin typeface="Times New Roman"/>
              <a:cs typeface="Times New Roman"/>
            </a:endParaRPr>
          </a:p>
        </p:txBody>
      </p:sp>
      <p:sp>
        <p:nvSpPr>
          <p:cNvPr id="21" name="Oval 20">
            <a:extLst>
              <a:ext uri="{FF2B5EF4-FFF2-40B4-BE49-F238E27FC236}">
                <a16:creationId xmlns:a16="http://schemas.microsoft.com/office/drawing/2014/main" id="{BD0FBD08-FC8B-E245-97E6-55968959AB19}"/>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0B33F5-086D-4A4C-87A3-C06E6B409CB1}"/>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BEA271-ABF5-444F-96C9-8AD725D2E74E}"/>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E4C43B2-6892-4C48-B543-CE3190760D5C}"/>
              </a:ext>
            </a:extLst>
          </p:cNvPr>
          <p:cNvSpPr/>
          <p:nvPr/>
        </p:nvSpPr>
        <p:spPr>
          <a:xfrm>
            <a:off x="3287075" y="1819777"/>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2794C7-494F-4447-98D1-59F925AC52AE}"/>
              </a:ext>
            </a:extLst>
          </p:cNvPr>
          <p:cNvSpPr/>
          <p:nvPr/>
        </p:nvSpPr>
        <p:spPr>
          <a:xfrm>
            <a:off x="2559539" y="3965494"/>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69DF2A4-E184-4743-A605-52D74E83D955}"/>
              </a:ext>
            </a:extLst>
          </p:cNvPr>
          <p:cNvSpPr>
            <a:spLocks noGrp="1"/>
          </p:cNvSpPr>
          <p:nvPr>
            <p:ph type="sldNum" sz="quarter" idx="12"/>
          </p:nvPr>
        </p:nvSpPr>
        <p:spPr/>
        <p:txBody>
          <a:bodyPr/>
          <a:lstStyle/>
          <a:p>
            <a:fld id="{67C9959E-8E6B-B04C-9955-EA096F41CA7A}" type="slidenum">
              <a:rPr lang="en-GB" smtClean="0"/>
              <a:t>62</a:t>
            </a:fld>
            <a:endParaRPr lang="en-GB"/>
          </a:p>
        </p:txBody>
      </p:sp>
    </p:spTree>
    <p:extLst>
      <p:ext uri="{BB962C8B-B14F-4D97-AF65-F5344CB8AC3E}">
        <p14:creationId xmlns:p14="http://schemas.microsoft.com/office/powerpoint/2010/main" val="2380982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131BEF48-6236-4B44-A494-CB7A2DC20029}"/>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7" name="Rounded Rectangle 36">
            <a:extLst>
              <a:ext uri="{FF2B5EF4-FFF2-40B4-BE49-F238E27FC236}">
                <a16:creationId xmlns:a16="http://schemas.microsoft.com/office/drawing/2014/main" id="{6A5EFE36-6623-874A-B62B-05F9033307E2}"/>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7" name="Rounded Rectangle 46">
            <a:extLst>
              <a:ext uri="{FF2B5EF4-FFF2-40B4-BE49-F238E27FC236}">
                <a16:creationId xmlns:a16="http://schemas.microsoft.com/office/drawing/2014/main" id="{0845082A-065E-A542-A326-5DE4176C7078}"/>
              </a:ext>
            </a:extLst>
          </p:cNvPr>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60" name="Rounded Rectangle 59">
            <a:extLst>
              <a:ext uri="{FF2B5EF4-FFF2-40B4-BE49-F238E27FC236}">
                <a16:creationId xmlns:a16="http://schemas.microsoft.com/office/drawing/2014/main" id="{0C2642BB-6299-FA44-9CC8-222EA7D8A4EC}"/>
              </a:ext>
            </a:extLst>
          </p:cNvPr>
          <p:cNvSpPr/>
          <p:nvPr/>
        </p:nvSpPr>
        <p:spPr bwMode="auto">
          <a:xfrm>
            <a:off x="3290277"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4" name="Rectangle 53"/>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sp>
        <p:nvSpPr>
          <p:cNvPr id="40" name="Rectangle 39"/>
          <p:cNvSpPr/>
          <p:nvPr/>
        </p:nvSpPr>
        <p:spPr>
          <a:xfrm>
            <a:off x="2573901"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5001022" y="64685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4"/>
          <a:stretch>
            <a:fillRect/>
          </a:stretch>
        </p:blipFill>
        <p:spPr>
          <a:xfrm>
            <a:off x="-51387" y="0"/>
            <a:ext cx="6273800" cy="4267200"/>
          </a:xfrm>
          <a:prstGeom prst="rect">
            <a:avLst/>
          </a:prstGeom>
        </p:spPr>
      </p:pic>
      <p:sp>
        <p:nvSpPr>
          <p:cNvPr id="51" name="Rectangle 5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5" name="Rectangle 54"/>
          <p:cNvSpPr/>
          <p:nvPr/>
        </p:nvSpPr>
        <p:spPr>
          <a:xfrm>
            <a:off x="6633232" y="4870315"/>
            <a:ext cx="2369822" cy="646331"/>
          </a:xfrm>
          <a:prstGeom prst="rect">
            <a:avLst/>
          </a:prstGeom>
        </p:spPr>
        <p:txBody>
          <a:bodyPr wrap="none">
            <a:spAutoFit/>
          </a:bodyPr>
          <a:lstStyle/>
          <a:p>
            <a:r>
              <a:rPr lang="en-US" i="1" dirty="0">
                <a:solidFill>
                  <a:schemeClr val="accent4"/>
                </a:solidFill>
                <a:latin typeface="Times New Roman"/>
                <a:cs typeface="Times New Roman"/>
              </a:rPr>
              <a:t>c*=</a:t>
            </a:r>
            <a:r>
              <a:rPr lang="en-US" dirty="0">
                <a:solidFill>
                  <a:schemeClr val="accent4"/>
                </a:solidFill>
                <a:latin typeface="Times New Roman"/>
                <a:cs typeface="Times New Roman"/>
              </a:rPr>
              <a:t>418</a:t>
            </a:r>
          </a:p>
          <a:p>
            <a:r>
              <a:rPr lang="en-US" i="1" dirty="0">
                <a:solidFill>
                  <a:schemeClr val="accent4"/>
                </a:solidFill>
                <a:latin typeface="Times New Roman"/>
                <a:cs typeface="Times New Roman"/>
              </a:rPr>
              <a:t>π*</a:t>
            </a:r>
            <a:r>
              <a:rPr lang="en-US" dirty="0">
                <a:solidFill>
                  <a:schemeClr val="accent4"/>
                </a:solidFill>
                <a:latin typeface="Times New Roman"/>
                <a:cs typeface="Times New Roman"/>
              </a:rPr>
              <a:t>= </a:t>
            </a:r>
            <a:r>
              <a:rPr lang="en-US" dirty="0">
                <a:solidFill>
                  <a:schemeClr val="accent4"/>
                </a:solidFill>
              </a:rPr>
              <a:t>⟨</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AS</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SR</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RP</a:t>
            </a:r>
            <a:r>
              <a:rPr lang="en-US"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PB</a:t>
            </a:r>
            <a:r>
              <a:rPr lang="en-US" dirty="0">
                <a:solidFill>
                  <a:schemeClr val="accent4"/>
                </a:solidFill>
              </a:rPr>
              <a:t>⟩</a:t>
            </a:r>
            <a:endParaRPr lang="en-US" dirty="0">
              <a:solidFill>
                <a:schemeClr val="accent4"/>
              </a:solidFill>
              <a:latin typeface="Times New Roman"/>
              <a:cs typeface="Times New Roman"/>
            </a:endParaRPr>
          </a:p>
        </p:txBody>
      </p:sp>
      <p:sp>
        <p:nvSpPr>
          <p:cNvPr id="23" name="Oval 22">
            <a:extLst>
              <a:ext uri="{FF2B5EF4-FFF2-40B4-BE49-F238E27FC236}">
                <a16:creationId xmlns:a16="http://schemas.microsoft.com/office/drawing/2014/main" id="{A5CD7D2B-0D1F-8D46-BB64-E610E14C0202}"/>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4312C12-2E1B-8C46-99BA-68668901FE02}"/>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6ED4B3-04E3-6348-918D-CADED5BBD94B}"/>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A408BB5-0AC2-1042-8816-1C02236D4595}"/>
              </a:ext>
            </a:extLst>
          </p:cNvPr>
          <p:cNvSpPr/>
          <p:nvPr/>
        </p:nvSpPr>
        <p:spPr>
          <a:xfrm>
            <a:off x="3287075" y="1819777"/>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93AF742-FEA1-F245-8FF0-BB58C9CB6F02}"/>
              </a:ext>
            </a:extLst>
          </p:cNvPr>
          <p:cNvSpPr/>
          <p:nvPr/>
        </p:nvSpPr>
        <p:spPr>
          <a:xfrm>
            <a:off x="2559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4013F2B-94AD-AF41-8DAD-30E46ED26AB7}"/>
              </a:ext>
            </a:extLst>
          </p:cNvPr>
          <p:cNvSpPr>
            <a:spLocks noGrp="1"/>
          </p:cNvSpPr>
          <p:nvPr>
            <p:ph type="sldNum" sz="quarter" idx="12"/>
          </p:nvPr>
        </p:nvSpPr>
        <p:spPr/>
        <p:txBody>
          <a:bodyPr/>
          <a:lstStyle/>
          <a:p>
            <a:fld id="{67C9959E-8E6B-B04C-9955-EA096F41CA7A}" type="slidenum">
              <a:rPr lang="en-GB" smtClean="0"/>
              <a:t>63</a:t>
            </a:fld>
            <a:endParaRPr lang="en-GB"/>
          </a:p>
        </p:txBody>
      </p:sp>
      <p:sp>
        <p:nvSpPr>
          <p:cNvPr id="29" name="Triangle 28">
            <a:extLst>
              <a:ext uri="{FF2B5EF4-FFF2-40B4-BE49-F238E27FC236}">
                <a16:creationId xmlns:a16="http://schemas.microsoft.com/office/drawing/2014/main" id="{C1B14700-AC10-6E46-BA85-73DBC557A38B}"/>
              </a:ext>
            </a:extLst>
          </p:cNvPr>
          <p:cNvSpPr/>
          <p:nvPr/>
        </p:nvSpPr>
        <p:spPr>
          <a:xfrm rot="5400000">
            <a:off x="5003186" y="6464806"/>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E2D153DF-DAE3-614D-B4FE-2D3FE2AECA94}"/>
              </a:ext>
            </a:extLst>
          </p:cNvPr>
          <p:cNvGrpSpPr/>
          <p:nvPr/>
        </p:nvGrpSpPr>
        <p:grpSpPr>
          <a:xfrm>
            <a:off x="2553554" y="3954277"/>
            <a:ext cx="165600" cy="171236"/>
            <a:chOff x="395096" y="1215866"/>
            <a:chExt cx="165600" cy="171236"/>
          </a:xfrm>
        </p:grpSpPr>
        <p:sp>
          <p:nvSpPr>
            <p:cNvPr id="31" name="Rectangle 30">
              <a:extLst>
                <a:ext uri="{FF2B5EF4-FFF2-40B4-BE49-F238E27FC236}">
                  <a16:creationId xmlns:a16="http://schemas.microsoft.com/office/drawing/2014/main" id="{E501786A-E69A-5548-831F-41817370283F}"/>
                </a:ext>
              </a:extLst>
            </p:cNvPr>
            <p:cNvSpPr/>
            <p:nvPr/>
          </p:nvSpPr>
          <p:spPr>
            <a:xfrm>
              <a:off x="395096"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305D15C-79DA-DF46-BF25-9ECAA74D67BB}"/>
                </a:ext>
              </a:extLst>
            </p:cNvPr>
            <p:cNvSpPr/>
            <p:nvPr/>
          </p:nvSpPr>
          <p:spPr>
            <a:xfrm>
              <a:off x="403260" y="1215866"/>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2870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07DB283C-B35D-804D-965C-4E614E7FBC21}"/>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7" name="Rounded Rectangle 46">
            <a:extLst>
              <a:ext uri="{FF2B5EF4-FFF2-40B4-BE49-F238E27FC236}">
                <a16:creationId xmlns:a16="http://schemas.microsoft.com/office/drawing/2014/main" id="{68B41162-2392-A446-B6F4-B92447FF900D}"/>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0" name="Rounded Rectangle 49">
            <a:extLst>
              <a:ext uri="{FF2B5EF4-FFF2-40B4-BE49-F238E27FC236}">
                <a16:creationId xmlns:a16="http://schemas.microsoft.com/office/drawing/2014/main" id="{8A7866F3-B047-A949-9B2C-33C962F3D093}"/>
              </a:ext>
            </a:extLst>
          </p:cNvPr>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4" name="Rectangle 53"/>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sp>
        <p:nvSpPr>
          <p:cNvPr id="40" name="Rectangle 39"/>
          <p:cNvSpPr/>
          <p:nvPr/>
        </p:nvSpPr>
        <p:spPr>
          <a:xfrm>
            <a:off x="2575027"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5548770" y="539978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3993489"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4"/>
          <a:stretch>
            <a:fillRect/>
          </a:stretch>
        </p:blipFill>
        <p:spPr>
          <a:xfrm>
            <a:off x="-51387" y="0"/>
            <a:ext cx="6273800" cy="4267200"/>
          </a:xfrm>
          <a:prstGeom prst="rect">
            <a:avLst/>
          </a:prstGeom>
        </p:spPr>
      </p:pic>
      <p:sp>
        <p:nvSpPr>
          <p:cNvPr id="52" name="Rectangle 51"/>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5" name="Rectangle 54"/>
          <p:cNvSpPr/>
          <p:nvPr/>
        </p:nvSpPr>
        <p:spPr>
          <a:xfrm>
            <a:off x="6633232" y="4870315"/>
            <a:ext cx="2369822" cy="646331"/>
          </a:xfrm>
          <a:prstGeom prst="rect">
            <a:avLst/>
          </a:prstGeom>
        </p:spPr>
        <p:txBody>
          <a:bodyPr wrap="none">
            <a:spAutoFit/>
          </a:bodyPr>
          <a:lstStyle/>
          <a:p>
            <a:r>
              <a:rPr lang="en-US" i="1" dirty="0">
                <a:solidFill>
                  <a:schemeClr val="accent4"/>
                </a:solidFill>
                <a:latin typeface="Times New Roman"/>
                <a:cs typeface="Times New Roman"/>
              </a:rPr>
              <a:t>c*=</a:t>
            </a:r>
            <a:r>
              <a:rPr lang="en-US" dirty="0">
                <a:solidFill>
                  <a:schemeClr val="accent4"/>
                </a:solidFill>
                <a:latin typeface="Times New Roman"/>
                <a:cs typeface="Times New Roman"/>
              </a:rPr>
              <a:t>418</a:t>
            </a:r>
          </a:p>
          <a:p>
            <a:r>
              <a:rPr lang="en-US" i="1" dirty="0">
                <a:solidFill>
                  <a:schemeClr val="accent4"/>
                </a:solidFill>
                <a:latin typeface="Times New Roman"/>
                <a:cs typeface="Times New Roman"/>
              </a:rPr>
              <a:t>π*</a:t>
            </a:r>
            <a:r>
              <a:rPr lang="en-US" dirty="0">
                <a:solidFill>
                  <a:schemeClr val="accent4"/>
                </a:solidFill>
                <a:latin typeface="Times New Roman"/>
                <a:cs typeface="Times New Roman"/>
              </a:rPr>
              <a:t>= </a:t>
            </a:r>
            <a:r>
              <a:rPr lang="en-US" dirty="0">
                <a:solidFill>
                  <a:schemeClr val="accent4"/>
                </a:solidFill>
              </a:rPr>
              <a:t>⟨</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AS</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SR</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RP</a:t>
            </a:r>
            <a:r>
              <a:rPr lang="en-US"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PB</a:t>
            </a:r>
            <a:r>
              <a:rPr lang="en-US" dirty="0">
                <a:solidFill>
                  <a:schemeClr val="accent4"/>
                </a:solidFill>
              </a:rPr>
              <a:t>⟩</a:t>
            </a:r>
            <a:endParaRPr lang="en-US" dirty="0">
              <a:solidFill>
                <a:schemeClr val="accent4"/>
              </a:solidFill>
              <a:latin typeface="Times New Roman"/>
              <a:cs typeface="Times New Roman"/>
            </a:endParaRPr>
          </a:p>
        </p:txBody>
      </p:sp>
      <p:sp>
        <p:nvSpPr>
          <p:cNvPr id="24" name="Oval 23">
            <a:extLst>
              <a:ext uri="{FF2B5EF4-FFF2-40B4-BE49-F238E27FC236}">
                <a16:creationId xmlns:a16="http://schemas.microsoft.com/office/drawing/2014/main" id="{B9ED7D9D-7E9D-9D43-8607-7F972F426041}"/>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5D7CD5-9D4B-AE48-A2DB-CDAC9D883B6A}"/>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C9402C-2C8F-C74C-A651-72CA6165EF2D}"/>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30E5982-ED73-0D43-8971-25F36B43E34D}"/>
              </a:ext>
            </a:extLst>
          </p:cNvPr>
          <p:cNvSpPr/>
          <p:nvPr/>
        </p:nvSpPr>
        <p:spPr>
          <a:xfrm>
            <a:off x="3287075" y="1819777"/>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26A4AFB-F97D-CE49-B2C3-5A97F0F79EB2}"/>
              </a:ext>
            </a:extLst>
          </p:cNvPr>
          <p:cNvSpPr/>
          <p:nvPr/>
        </p:nvSpPr>
        <p:spPr>
          <a:xfrm>
            <a:off x="2559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F8EE856-FA5C-F346-B599-1B6E104A134C}"/>
              </a:ext>
            </a:extLst>
          </p:cNvPr>
          <p:cNvSpPr>
            <a:spLocks noGrp="1"/>
          </p:cNvSpPr>
          <p:nvPr>
            <p:ph type="sldNum" sz="quarter" idx="12"/>
          </p:nvPr>
        </p:nvSpPr>
        <p:spPr/>
        <p:txBody>
          <a:bodyPr/>
          <a:lstStyle/>
          <a:p>
            <a:fld id="{67C9959E-8E6B-B04C-9955-EA096F41CA7A}" type="slidenum">
              <a:rPr lang="en-GB" smtClean="0"/>
              <a:t>64</a:t>
            </a:fld>
            <a:endParaRPr lang="en-GB"/>
          </a:p>
        </p:txBody>
      </p:sp>
      <p:sp>
        <p:nvSpPr>
          <p:cNvPr id="30" name="Triangle 29">
            <a:extLst>
              <a:ext uri="{FF2B5EF4-FFF2-40B4-BE49-F238E27FC236}">
                <a16:creationId xmlns:a16="http://schemas.microsoft.com/office/drawing/2014/main" id="{B9C226CE-7EDA-784E-978B-8454F2EC20DE}"/>
              </a:ext>
            </a:extLst>
          </p:cNvPr>
          <p:cNvSpPr/>
          <p:nvPr/>
        </p:nvSpPr>
        <p:spPr>
          <a:xfrm rot="5400000">
            <a:off x="3998138" y="5744936"/>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1" name="Group 30">
            <a:extLst>
              <a:ext uri="{FF2B5EF4-FFF2-40B4-BE49-F238E27FC236}">
                <a16:creationId xmlns:a16="http://schemas.microsoft.com/office/drawing/2014/main" id="{CE70378C-D6BC-7749-875E-399FB73B4F5F}"/>
              </a:ext>
            </a:extLst>
          </p:cNvPr>
          <p:cNvGrpSpPr/>
          <p:nvPr/>
        </p:nvGrpSpPr>
        <p:grpSpPr>
          <a:xfrm>
            <a:off x="2549590" y="3948673"/>
            <a:ext cx="165600" cy="171236"/>
            <a:chOff x="395096" y="1215866"/>
            <a:chExt cx="165600" cy="171236"/>
          </a:xfrm>
        </p:grpSpPr>
        <p:sp>
          <p:nvSpPr>
            <p:cNvPr id="32" name="Rectangle 31">
              <a:extLst>
                <a:ext uri="{FF2B5EF4-FFF2-40B4-BE49-F238E27FC236}">
                  <a16:creationId xmlns:a16="http://schemas.microsoft.com/office/drawing/2014/main" id="{FC290AA3-87E3-8E4D-A8CB-3B9B1FF78A4F}"/>
                </a:ext>
              </a:extLst>
            </p:cNvPr>
            <p:cNvSpPr/>
            <p:nvPr/>
          </p:nvSpPr>
          <p:spPr>
            <a:xfrm>
              <a:off x="395096"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FF64100-62FB-FE44-9F94-FEA387B820C6}"/>
                </a:ext>
              </a:extLst>
            </p:cNvPr>
            <p:cNvSpPr/>
            <p:nvPr/>
          </p:nvSpPr>
          <p:spPr>
            <a:xfrm>
              <a:off x="403260" y="1215866"/>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7945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9107CD36-32E7-4448-8F89-9ED5118AB1DA}"/>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6" name="Rounded Rectangle 35">
            <a:extLst>
              <a:ext uri="{FF2B5EF4-FFF2-40B4-BE49-F238E27FC236}">
                <a16:creationId xmlns:a16="http://schemas.microsoft.com/office/drawing/2014/main" id="{57885A2C-81FF-994D-8BDF-B1EDAA478D61}"/>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5" name="Rectangle 54"/>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sp>
        <p:nvSpPr>
          <p:cNvPr id="41" name="Rectangle 40"/>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5548770" y="539978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TextBox 31"/>
          <p:cNvSpPr txBox="1"/>
          <p:nvPr/>
        </p:nvSpPr>
        <p:spPr>
          <a:xfrm>
            <a:off x="4651308" y="53835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4727508" y="460460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ectangle 43"/>
          <p:cNvSpPr/>
          <p:nvPr/>
        </p:nvSpPr>
        <p:spPr>
          <a:xfrm>
            <a:off x="3294695" y="1811954"/>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Triangle 49"/>
          <p:cNvSpPr/>
          <p:nvPr/>
        </p:nvSpPr>
        <p:spPr>
          <a:xfrm rot="13500000">
            <a:off x="2164690" y="5037690"/>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4"/>
          <a:stretch>
            <a:fillRect/>
          </a:stretch>
        </p:blipFill>
        <p:spPr>
          <a:xfrm>
            <a:off x="-51387" y="0"/>
            <a:ext cx="6273800" cy="4267200"/>
          </a:xfrm>
          <a:prstGeom prst="rect">
            <a:avLst/>
          </a:prstGeom>
        </p:spPr>
      </p:pic>
      <p:sp>
        <p:nvSpPr>
          <p:cNvPr id="51" name="Rectangle 5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4" name="Rectangle 53"/>
          <p:cNvSpPr/>
          <p:nvPr/>
        </p:nvSpPr>
        <p:spPr>
          <a:xfrm>
            <a:off x="6633232" y="4870315"/>
            <a:ext cx="2369822" cy="646331"/>
          </a:xfrm>
          <a:prstGeom prst="rect">
            <a:avLst/>
          </a:prstGeom>
        </p:spPr>
        <p:txBody>
          <a:bodyPr wrap="none">
            <a:spAutoFit/>
          </a:bodyPr>
          <a:lstStyle/>
          <a:p>
            <a:r>
              <a:rPr lang="en-US" i="1" dirty="0">
                <a:solidFill>
                  <a:schemeClr val="accent4"/>
                </a:solidFill>
                <a:latin typeface="Times New Roman"/>
                <a:cs typeface="Times New Roman"/>
              </a:rPr>
              <a:t>c*=</a:t>
            </a:r>
            <a:r>
              <a:rPr lang="en-US" dirty="0">
                <a:solidFill>
                  <a:schemeClr val="accent4"/>
                </a:solidFill>
                <a:latin typeface="Times New Roman"/>
                <a:cs typeface="Times New Roman"/>
              </a:rPr>
              <a:t>418</a:t>
            </a:r>
          </a:p>
          <a:p>
            <a:r>
              <a:rPr lang="en-US" i="1" dirty="0">
                <a:solidFill>
                  <a:schemeClr val="accent4"/>
                </a:solidFill>
                <a:latin typeface="Times New Roman"/>
                <a:cs typeface="Times New Roman"/>
              </a:rPr>
              <a:t>π*</a:t>
            </a:r>
            <a:r>
              <a:rPr lang="en-US" dirty="0">
                <a:solidFill>
                  <a:schemeClr val="accent4"/>
                </a:solidFill>
                <a:latin typeface="Times New Roman"/>
                <a:cs typeface="Times New Roman"/>
              </a:rPr>
              <a:t>= </a:t>
            </a:r>
            <a:r>
              <a:rPr lang="en-US" dirty="0">
                <a:solidFill>
                  <a:schemeClr val="accent4"/>
                </a:solidFill>
              </a:rPr>
              <a:t>⟨</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AS</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SR</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RP</a:t>
            </a:r>
            <a:r>
              <a:rPr lang="en-US"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PB</a:t>
            </a:r>
            <a:r>
              <a:rPr lang="en-US" dirty="0">
                <a:solidFill>
                  <a:schemeClr val="accent4"/>
                </a:solidFill>
              </a:rPr>
              <a:t>⟩</a:t>
            </a:r>
            <a:endParaRPr lang="en-US" dirty="0">
              <a:solidFill>
                <a:schemeClr val="accent4"/>
              </a:solidFill>
              <a:latin typeface="Times New Roman"/>
              <a:cs typeface="Times New Roman"/>
            </a:endParaRPr>
          </a:p>
        </p:txBody>
      </p:sp>
      <p:sp>
        <p:nvSpPr>
          <p:cNvPr id="25" name="Oval 24">
            <a:extLst>
              <a:ext uri="{FF2B5EF4-FFF2-40B4-BE49-F238E27FC236}">
                <a16:creationId xmlns:a16="http://schemas.microsoft.com/office/drawing/2014/main" id="{8E39B1BC-9E80-7947-89CC-4B2435808863}"/>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570E7A9-39BE-EA49-87F2-E33697F57CE7}"/>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D581114-19EA-3B49-AC83-52D647EADEB4}"/>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EF98EBE-B674-F340-BFDB-C69AA916BC4C}"/>
              </a:ext>
            </a:extLst>
          </p:cNvPr>
          <p:cNvSpPr/>
          <p:nvPr/>
        </p:nvSpPr>
        <p:spPr>
          <a:xfrm>
            <a:off x="3287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C7C5583-E17B-6B4D-A0EE-5F7878E35130}"/>
              </a:ext>
            </a:extLst>
          </p:cNvPr>
          <p:cNvSpPr>
            <a:spLocks noGrp="1"/>
          </p:cNvSpPr>
          <p:nvPr>
            <p:ph type="sldNum" sz="quarter" idx="12"/>
          </p:nvPr>
        </p:nvSpPr>
        <p:spPr/>
        <p:txBody>
          <a:bodyPr/>
          <a:lstStyle/>
          <a:p>
            <a:fld id="{67C9959E-8E6B-B04C-9955-EA096F41CA7A}" type="slidenum">
              <a:rPr lang="en-GB" smtClean="0"/>
              <a:t>65</a:t>
            </a:fld>
            <a:endParaRPr lang="en-GB"/>
          </a:p>
        </p:txBody>
      </p:sp>
      <p:sp>
        <p:nvSpPr>
          <p:cNvPr id="30" name="Triangle 29">
            <a:extLst>
              <a:ext uri="{FF2B5EF4-FFF2-40B4-BE49-F238E27FC236}">
                <a16:creationId xmlns:a16="http://schemas.microsoft.com/office/drawing/2014/main" id="{30E15B12-2969-9C46-9A4E-B5011E93C0B8}"/>
              </a:ext>
            </a:extLst>
          </p:cNvPr>
          <p:cNvSpPr/>
          <p:nvPr/>
        </p:nvSpPr>
        <p:spPr>
          <a:xfrm rot="5400000">
            <a:off x="2167114" y="5034635"/>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609A32A5-0226-E94F-9208-B1D6C4A83BE2}"/>
              </a:ext>
            </a:extLst>
          </p:cNvPr>
          <p:cNvGrpSpPr/>
          <p:nvPr/>
        </p:nvGrpSpPr>
        <p:grpSpPr>
          <a:xfrm>
            <a:off x="3283866" y="1804858"/>
            <a:ext cx="154800" cy="162000"/>
            <a:chOff x="395096" y="1225102"/>
            <a:chExt cx="154800" cy="162000"/>
          </a:xfrm>
        </p:grpSpPr>
        <p:sp>
          <p:nvSpPr>
            <p:cNvPr id="38" name="Rectangle 37">
              <a:extLst>
                <a:ext uri="{FF2B5EF4-FFF2-40B4-BE49-F238E27FC236}">
                  <a16:creationId xmlns:a16="http://schemas.microsoft.com/office/drawing/2014/main" id="{D3C79315-437E-154E-8A54-971F8849BAB7}"/>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42E0561-B06E-F348-B6F8-C722A63BFD8D}"/>
                </a:ext>
              </a:extLst>
            </p:cNvPr>
            <p:cNvSpPr/>
            <p:nvPr/>
          </p:nvSpPr>
          <p:spPr>
            <a:xfrm>
              <a:off x="403260" y="1243574"/>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7077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AF465B6A-5BDF-DB4D-A0CF-909CCB6E81B3}"/>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2" name="Rounded Rectangle 31">
            <a:extLst>
              <a:ext uri="{FF2B5EF4-FFF2-40B4-BE49-F238E27FC236}">
                <a16:creationId xmlns:a16="http://schemas.microsoft.com/office/drawing/2014/main" id="{DE4DB309-9059-844B-B264-8F1E8B6EBF3F}"/>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68" name="Rectangle 67"/>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0" name="Rounded Rectangle 29"/>
          <p:cNvSpPr/>
          <p:nvPr/>
        </p:nvSpPr>
        <p:spPr bwMode="auto">
          <a:xfrm>
            <a:off x="3129410" y="1550704"/>
            <a:ext cx="646723"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9" name="TextBox 38"/>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1" name="Rectangle 40"/>
          <p:cNvSpPr/>
          <p:nvPr/>
        </p:nvSpPr>
        <p:spPr>
          <a:xfrm>
            <a:off x="4547761" y="34460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5548770" y="539978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1" name="Rectangle 50"/>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4651308" y="53835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4727508" y="460460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5" name="Right Triangle 64"/>
          <p:cNvSpPr/>
          <p:nvPr/>
        </p:nvSpPr>
        <p:spPr>
          <a:xfrm rot="13500000">
            <a:off x="2655755"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stretch>
            <a:fillRect/>
          </a:stretch>
        </p:blipFill>
        <p:spPr>
          <a:xfrm>
            <a:off x="-51387" y="0"/>
            <a:ext cx="6273800" cy="4267200"/>
          </a:xfrm>
          <a:prstGeom prst="rect">
            <a:avLst/>
          </a:prstGeom>
        </p:spPr>
      </p:pic>
      <p:sp>
        <p:nvSpPr>
          <p:cNvPr id="36" name="Rectangle 35"/>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49" name="Rectangle 48"/>
          <p:cNvSpPr/>
          <p:nvPr/>
        </p:nvSpPr>
        <p:spPr>
          <a:xfrm>
            <a:off x="6847821" y="4759280"/>
            <a:ext cx="2252133" cy="7765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633232" y="4870315"/>
            <a:ext cx="2369822" cy="646331"/>
          </a:xfrm>
          <a:prstGeom prst="rect">
            <a:avLst/>
          </a:prstGeom>
        </p:spPr>
        <p:txBody>
          <a:bodyPr wrap="none">
            <a:spAutoFit/>
          </a:bodyPr>
          <a:lstStyle/>
          <a:p>
            <a:r>
              <a:rPr lang="en-US" i="1" dirty="0">
                <a:solidFill>
                  <a:schemeClr val="accent4"/>
                </a:solidFill>
                <a:latin typeface="Times New Roman"/>
                <a:cs typeface="Times New Roman"/>
              </a:rPr>
              <a:t>c*=</a:t>
            </a:r>
            <a:r>
              <a:rPr lang="en-US" dirty="0">
                <a:solidFill>
                  <a:schemeClr val="accent4"/>
                </a:solidFill>
                <a:latin typeface="Times New Roman"/>
                <a:cs typeface="Times New Roman"/>
              </a:rPr>
              <a:t>418</a:t>
            </a:r>
          </a:p>
          <a:p>
            <a:r>
              <a:rPr lang="en-US" i="1" dirty="0">
                <a:solidFill>
                  <a:schemeClr val="accent4"/>
                </a:solidFill>
                <a:latin typeface="Times New Roman"/>
                <a:cs typeface="Times New Roman"/>
              </a:rPr>
              <a:t>π*</a:t>
            </a:r>
            <a:r>
              <a:rPr lang="en-US" dirty="0">
                <a:solidFill>
                  <a:schemeClr val="accent4"/>
                </a:solidFill>
                <a:latin typeface="Times New Roman"/>
                <a:cs typeface="Times New Roman"/>
              </a:rPr>
              <a:t>= </a:t>
            </a:r>
            <a:r>
              <a:rPr lang="en-US" dirty="0">
                <a:solidFill>
                  <a:schemeClr val="accent4"/>
                </a:solidFill>
              </a:rPr>
              <a:t>⟨</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AS</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SR</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RP</a:t>
            </a:r>
            <a:r>
              <a:rPr lang="en-US"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PB</a:t>
            </a:r>
            <a:r>
              <a:rPr lang="en-US" dirty="0">
                <a:solidFill>
                  <a:schemeClr val="accent4"/>
                </a:solidFill>
              </a:rPr>
              <a:t>⟩</a:t>
            </a:r>
            <a:endParaRPr lang="en-US" dirty="0">
              <a:solidFill>
                <a:schemeClr val="accent4"/>
              </a:solidFill>
              <a:latin typeface="Times New Roman"/>
              <a:cs typeface="Times New Roman"/>
            </a:endParaRPr>
          </a:p>
        </p:txBody>
      </p:sp>
      <p:sp>
        <p:nvSpPr>
          <p:cNvPr id="29" name="Oval 28">
            <a:extLst>
              <a:ext uri="{FF2B5EF4-FFF2-40B4-BE49-F238E27FC236}">
                <a16:creationId xmlns:a16="http://schemas.microsoft.com/office/drawing/2014/main" id="{071C5290-F6FC-1343-8932-F93D4E8581A5}"/>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756865C-04BA-D64B-88AC-D721C1296B38}"/>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56A7931-04FF-0343-A610-C062B61D6C42}"/>
              </a:ext>
            </a:extLst>
          </p:cNvPr>
          <p:cNvSpPr/>
          <p:nvPr/>
        </p:nvSpPr>
        <p:spPr>
          <a:xfrm>
            <a:off x="920931" y="155883"/>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E5CA837-C97E-8344-AF52-E95BCED78954}"/>
              </a:ext>
            </a:extLst>
          </p:cNvPr>
          <p:cNvSpPr/>
          <p:nvPr/>
        </p:nvSpPr>
        <p:spPr>
          <a:xfrm>
            <a:off x="4529473" y="342773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75D4E05-0F89-D644-8C6E-34620089EDC8}"/>
              </a:ext>
            </a:extLst>
          </p:cNvPr>
          <p:cNvSpPr>
            <a:spLocks noGrp="1"/>
          </p:cNvSpPr>
          <p:nvPr>
            <p:ph type="sldNum" sz="quarter" idx="12"/>
          </p:nvPr>
        </p:nvSpPr>
        <p:spPr/>
        <p:txBody>
          <a:bodyPr/>
          <a:lstStyle/>
          <a:p>
            <a:fld id="{67C9959E-8E6B-B04C-9955-EA096F41CA7A}" type="slidenum">
              <a:rPr lang="en-GB" smtClean="0"/>
              <a:t>66</a:t>
            </a:fld>
            <a:endParaRPr lang="en-GB"/>
          </a:p>
        </p:txBody>
      </p:sp>
      <p:sp>
        <p:nvSpPr>
          <p:cNvPr id="28" name="Triangle 27">
            <a:extLst>
              <a:ext uri="{FF2B5EF4-FFF2-40B4-BE49-F238E27FC236}">
                <a16:creationId xmlns:a16="http://schemas.microsoft.com/office/drawing/2014/main" id="{846A3F1A-66F6-1242-83F9-82D62EEBA09F}"/>
              </a:ext>
            </a:extLst>
          </p:cNvPr>
          <p:cNvSpPr/>
          <p:nvPr/>
        </p:nvSpPr>
        <p:spPr>
          <a:xfrm rot="5400000">
            <a:off x="2665796" y="5744936"/>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8" name="Group 37">
            <a:extLst>
              <a:ext uri="{FF2B5EF4-FFF2-40B4-BE49-F238E27FC236}">
                <a16:creationId xmlns:a16="http://schemas.microsoft.com/office/drawing/2014/main" id="{260D98CE-ED20-914D-A199-5A38F1130831}"/>
              </a:ext>
            </a:extLst>
          </p:cNvPr>
          <p:cNvGrpSpPr/>
          <p:nvPr/>
        </p:nvGrpSpPr>
        <p:grpSpPr>
          <a:xfrm>
            <a:off x="4522547" y="3415721"/>
            <a:ext cx="165600" cy="171236"/>
            <a:chOff x="376624" y="1215866"/>
            <a:chExt cx="165600" cy="171236"/>
          </a:xfrm>
        </p:grpSpPr>
        <p:sp>
          <p:nvSpPr>
            <p:cNvPr id="40" name="Rectangle 39">
              <a:extLst>
                <a:ext uri="{FF2B5EF4-FFF2-40B4-BE49-F238E27FC236}">
                  <a16:creationId xmlns:a16="http://schemas.microsoft.com/office/drawing/2014/main" id="{BF7C36D7-638A-CF48-A36E-CBE35B4A65F0}"/>
                </a:ext>
              </a:extLst>
            </p:cNvPr>
            <p:cNvSpPr/>
            <p:nvPr/>
          </p:nvSpPr>
          <p:spPr>
            <a:xfrm>
              <a:off x="376624"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01D0A98-D69A-7547-B661-D6724E2D42FB}"/>
                </a:ext>
              </a:extLst>
            </p:cNvPr>
            <p:cNvSpPr/>
            <p:nvPr/>
          </p:nvSpPr>
          <p:spPr>
            <a:xfrm>
              <a:off x="384788" y="1215866"/>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983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8132E8B5-19F8-094C-B9E5-9C0F04861F37}"/>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1" name="Rounded Rectangle 30">
            <a:extLst>
              <a:ext uri="{FF2B5EF4-FFF2-40B4-BE49-F238E27FC236}">
                <a16:creationId xmlns:a16="http://schemas.microsoft.com/office/drawing/2014/main" id="{261DC3A7-5BB7-F349-9934-C80F652D3AAE}"/>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1" name="Rectangle 50"/>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TextBox 43"/>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5548770" y="539978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4" name="TextBox 53"/>
          <p:cNvSpPr txBox="1"/>
          <p:nvPr/>
        </p:nvSpPr>
        <p:spPr>
          <a:xfrm>
            <a:off x="4651308" y="53835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4727508" y="460460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8" name="TextBox 27"/>
          <p:cNvSpPr txBox="1"/>
          <p:nvPr/>
        </p:nvSpPr>
        <p:spPr>
          <a:xfrm>
            <a:off x="3042637" y="533327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9" name="TextBox 28"/>
          <p:cNvSpPr txBox="1"/>
          <p:nvPr/>
        </p:nvSpPr>
        <p:spPr>
          <a:xfrm>
            <a:off x="2610837" y="46469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Rectangle 31"/>
          <p:cNvSpPr/>
          <p:nvPr/>
        </p:nvSpPr>
        <p:spPr>
          <a:xfrm>
            <a:off x="940961" y="1694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Triangle 33"/>
          <p:cNvSpPr/>
          <p:nvPr/>
        </p:nvSpPr>
        <p:spPr>
          <a:xfrm rot="13500000">
            <a:off x="3172223" y="50461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stretch>
            <a:fillRect/>
          </a:stretch>
        </p:blipFill>
        <p:spPr>
          <a:xfrm>
            <a:off x="-51387" y="0"/>
            <a:ext cx="6273800" cy="4267200"/>
          </a:xfrm>
          <a:prstGeom prst="rect">
            <a:avLst/>
          </a:prstGeom>
        </p:spPr>
      </p:pic>
      <p:sp>
        <p:nvSpPr>
          <p:cNvPr id="38" name="Rectangle 37"/>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41" name="Rectangle 40"/>
          <p:cNvSpPr/>
          <p:nvPr/>
        </p:nvSpPr>
        <p:spPr>
          <a:xfrm>
            <a:off x="6633232" y="4870315"/>
            <a:ext cx="2369822" cy="646331"/>
          </a:xfrm>
          <a:prstGeom prst="rect">
            <a:avLst/>
          </a:prstGeom>
        </p:spPr>
        <p:txBody>
          <a:bodyPr wrap="none">
            <a:spAutoFit/>
          </a:bodyPr>
          <a:lstStyle/>
          <a:p>
            <a:r>
              <a:rPr lang="en-US" i="1" dirty="0">
                <a:solidFill>
                  <a:schemeClr val="accent4"/>
                </a:solidFill>
                <a:latin typeface="Times New Roman"/>
                <a:cs typeface="Times New Roman"/>
              </a:rPr>
              <a:t>c*=</a:t>
            </a:r>
            <a:r>
              <a:rPr lang="en-US" dirty="0">
                <a:solidFill>
                  <a:schemeClr val="accent4"/>
                </a:solidFill>
                <a:latin typeface="Times New Roman"/>
                <a:cs typeface="Times New Roman"/>
              </a:rPr>
              <a:t>418</a:t>
            </a:r>
          </a:p>
          <a:p>
            <a:r>
              <a:rPr lang="en-US" i="1" dirty="0">
                <a:solidFill>
                  <a:schemeClr val="accent4"/>
                </a:solidFill>
                <a:latin typeface="Times New Roman"/>
                <a:cs typeface="Times New Roman"/>
              </a:rPr>
              <a:t>π*</a:t>
            </a:r>
            <a:r>
              <a:rPr lang="en-US" dirty="0">
                <a:solidFill>
                  <a:schemeClr val="accent4"/>
                </a:solidFill>
                <a:latin typeface="Times New Roman"/>
                <a:cs typeface="Times New Roman"/>
              </a:rPr>
              <a:t>= </a:t>
            </a:r>
            <a:r>
              <a:rPr lang="en-US" dirty="0">
                <a:solidFill>
                  <a:schemeClr val="accent4"/>
                </a:solidFill>
              </a:rPr>
              <a:t>⟨</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AS</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SR</a:t>
            </a:r>
            <a:r>
              <a:rPr lang="en-US" dirty="0">
                <a:solidFill>
                  <a:schemeClr val="accent4"/>
                </a:solidFill>
                <a:latin typeface="Times New Roman"/>
                <a:cs typeface="Times New Roman"/>
              </a:rPr>
              <a:t>,</a:t>
            </a:r>
            <a:r>
              <a:rPr lang="en-US" i="1"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RP</a:t>
            </a:r>
            <a:r>
              <a:rPr lang="en-US" dirty="0">
                <a:solidFill>
                  <a:schemeClr val="accent4"/>
                </a:solidFill>
                <a:latin typeface="Times New Roman"/>
                <a:cs typeface="Times New Roman"/>
              </a:rPr>
              <a:t>, </a:t>
            </a:r>
            <a:r>
              <a:rPr lang="en-US" i="1" dirty="0" err="1">
                <a:solidFill>
                  <a:schemeClr val="accent4"/>
                </a:solidFill>
                <a:latin typeface="Times New Roman"/>
                <a:cs typeface="Times New Roman"/>
              </a:rPr>
              <a:t>a</a:t>
            </a:r>
            <a:r>
              <a:rPr lang="en-US" baseline="-25000" dirty="0" err="1">
                <a:solidFill>
                  <a:schemeClr val="accent4"/>
                </a:solidFill>
                <a:latin typeface="Times New Roman"/>
                <a:cs typeface="Times New Roman"/>
              </a:rPr>
              <a:t>PB</a:t>
            </a:r>
            <a:r>
              <a:rPr lang="en-US" dirty="0">
                <a:solidFill>
                  <a:schemeClr val="accent4"/>
                </a:solidFill>
              </a:rPr>
              <a:t>⟩</a:t>
            </a:r>
            <a:endParaRPr lang="en-US" dirty="0">
              <a:solidFill>
                <a:schemeClr val="accent4"/>
              </a:solidFill>
              <a:latin typeface="Times New Roman"/>
              <a:cs typeface="Times New Roman"/>
            </a:endParaRPr>
          </a:p>
        </p:txBody>
      </p:sp>
      <p:sp>
        <p:nvSpPr>
          <p:cNvPr id="42" name="Rectangle 41"/>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E783412-B943-DB47-A89D-5AFB536D7771}"/>
              </a:ext>
            </a:extLst>
          </p:cNvPr>
          <p:cNvSpPr/>
          <p:nvPr/>
        </p:nvSpPr>
        <p:spPr>
          <a:xfrm>
            <a:off x="631371" y="71671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FE79018-9D28-EA4C-807D-447E78D392B9}"/>
              </a:ext>
            </a:extLst>
          </p:cNvPr>
          <p:cNvSpPr/>
          <p:nvPr/>
        </p:nvSpPr>
        <p:spPr>
          <a:xfrm>
            <a:off x="431956" y="2332155"/>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33C7080-FB03-7A49-B6A3-195397038F2A}"/>
              </a:ext>
            </a:extLst>
          </p:cNvPr>
          <p:cNvSpPr/>
          <p:nvPr/>
        </p:nvSpPr>
        <p:spPr>
          <a:xfrm>
            <a:off x="920931" y="15588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2F186A6-DC53-9F46-9A1D-FBE616DE6FE3}"/>
              </a:ext>
            </a:extLst>
          </p:cNvPr>
          <p:cNvSpPr>
            <a:spLocks noGrp="1"/>
          </p:cNvSpPr>
          <p:nvPr>
            <p:ph type="sldNum" sz="quarter" idx="12"/>
          </p:nvPr>
        </p:nvSpPr>
        <p:spPr/>
        <p:txBody>
          <a:bodyPr/>
          <a:lstStyle/>
          <a:p>
            <a:fld id="{67C9959E-8E6B-B04C-9955-EA096F41CA7A}" type="slidenum">
              <a:rPr lang="en-GB" smtClean="0"/>
              <a:t>67</a:t>
            </a:fld>
            <a:endParaRPr lang="en-GB"/>
          </a:p>
        </p:txBody>
      </p:sp>
      <p:sp>
        <p:nvSpPr>
          <p:cNvPr id="27" name="Triangle 26">
            <a:extLst>
              <a:ext uri="{FF2B5EF4-FFF2-40B4-BE49-F238E27FC236}">
                <a16:creationId xmlns:a16="http://schemas.microsoft.com/office/drawing/2014/main" id="{7C935844-D83B-2348-BC5F-DDE1808C56B7}"/>
              </a:ext>
            </a:extLst>
          </p:cNvPr>
          <p:cNvSpPr/>
          <p:nvPr/>
        </p:nvSpPr>
        <p:spPr>
          <a:xfrm rot="5400000">
            <a:off x="3177331" y="5033736"/>
            <a:ext cx="252000" cy="1620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783B77F2-FCAE-FB42-BA55-01BF58B1AA40}"/>
              </a:ext>
            </a:extLst>
          </p:cNvPr>
          <p:cNvGrpSpPr/>
          <p:nvPr/>
        </p:nvGrpSpPr>
        <p:grpSpPr>
          <a:xfrm>
            <a:off x="923927" y="141366"/>
            <a:ext cx="165108" cy="162000"/>
            <a:chOff x="384788" y="1225102"/>
            <a:chExt cx="165108" cy="162000"/>
          </a:xfrm>
        </p:grpSpPr>
        <p:sp>
          <p:nvSpPr>
            <p:cNvPr id="35" name="Rectangle 34">
              <a:extLst>
                <a:ext uri="{FF2B5EF4-FFF2-40B4-BE49-F238E27FC236}">
                  <a16:creationId xmlns:a16="http://schemas.microsoft.com/office/drawing/2014/main" id="{9A18954C-C0AF-0A4C-A018-669FEA74A3BD}"/>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BB0EDF3-68FB-124D-8F44-7E6E77CB7865}"/>
                </a:ext>
              </a:extLst>
            </p:cNvPr>
            <p:cNvSpPr/>
            <p:nvPr/>
          </p:nvSpPr>
          <p:spPr>
            <a:xfrm>
              <a:off x="384788" y="1243574"/>
              <a:ext cx="137160" cy="137160"/>
            </a:xfrm>
            <a:prstGeom prst="ellipse">
              <a:avLst/>
            </a:prstGeom>
            <a:solidFill>
              <a:schemeClr val="accent4"/>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1328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fontScale="90000"/>
          </a:bodyPr>
          <a:lstStyle/>
          <a:p>
            <a:r>
              <a:rPr lang="en-US" dirty="0"/>
              <a:t>Iterative Deepening Search </a:t>
            </a:r>
            <a:br>
              <a:rPr lang="en-US" dirty="0"/>
            </a:br>
            <a:r>
              <a:rPr lang="en-US" dirty="0"/>
              <a:t>(IDS)</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p:txBody>
              <a:bodyPr>
                <a:normAutofit fontScale="85000" lnSpcReduction="20000"/>
              </a:bodyPr>
              <a:lstStyle/>
              <a:p>
                <a:r>
                  <a:rPr lang="en-US" dirty="0"/>
                  <a:t>Example:</a:t>
                </a:r>
              </a:p>
              <a:p>
                <a:pPr lvl="1"/>
                <a:r>
                  <a:rPr lang="en-US" dirty="0"/>
                  <a:t>Expand </a:t>
                </a:r>
                <a14:m>
                  <m:oMath xmlns:m="http://schemas.openxmlformats.org/officeDocument/2006/math">
                    <m:r>
                      <a:rPr lang="en-US" i="1" dirty="0" smtClean="0">
                        <a:latin typeface="Cambria Math" panose="02040503050406030204" pitchFamily="18" charset="0"/>
                      </a:rPr>
                      <m:t>𝑎</m:t>
                    </m:r>
                  </m:oMath>
                </a14:m>
                <a:r>
                  <a:rPr lang="en-US" dirty="0"/>
                  <a:t> </a:t>
                </a:r>
              </a:p>
              <a:p>
                <a:pPr lvl="2"/>
                <a:r>
                  <a:rPr lang="en-US" dirty="0"/>
                  <a:t>(</a:t>
                </a:r>
                <a14:m>
                  <m:oMath xmlns:m="http://schemas.openxmlformats.org/officeDocument/2006/math">
                    <m:r>
                      <a:rPr lang="de-DE" b="0" i="1" dirty="0" smtClean="0">
                        <a:latin typeface="Cambria Math" panose="02040503050406030204" pitchFamily="18" charset="0"/>
                      </a:rPr>
                      <m:t>𝑘</m:t>
                    </m:r>
                    <m:r>
                      <a:rPr lang="en-US" i="1" dirty="0" smtClean="0">
                        <a:latin typeface="Cambria Math" panose="02040503050406030204" pitchFamily="18" charset="0"/>
                      </a:rPr>
                      <m:t>=1</m:t>
                    </m:r>
                  </m:oMath>
                </a14:m>
                <a:r>
                  <a:rPr lang="en-US" dirty="0"/>
                  <a:t>)</a:t>
                </a:r>
              </a:p>
              <a:p>
                <a:pPr lvl="1"/>
                <a:r>
                  <a:rPr lang="en-US" dirty="0"/>
                  <a:t>Expand </a:t>
                </a:r>
                <a14:m>
                  <m:oMath xmlns:m="http://schemas.openxmlformats.org/officeDocument/2006/math">
                    <m:r>
                      <a:rPr lang="en-US" i="1" dirty="0" smtClean="0">
                        <a:latin typeface="Cambria Math" panose="02040503050406030204" pitchFamily="18" charset="0"/>
                      </a:rPr>
                      <m:t>𝑎</m:t>
                    </m:r>
                    <m:r>
                      <a:rPr lang="en-US" i="1" dirty="0" err="1" smtClean="0">
                        <a:latin typeface="Cambria Math" panose="02040503050406030204" pitchFamily="18" charset="0"/>
                      </a:rPr>
                      <m:t>,</m:t>
                    </m:r>
                    <m:r>
                      <a:rPr lang="de-DE" b="0" i="1" dirty="0" smtClean="0">
                        <a:latin typeface="Cambria Math" panose="02040503050406030204" pitchFamily="18" charset="0"/>
                      </a:rPr>
                      <m:t> </m:t>
                    </m:r>
                    <m:r>
                      <a:rPr lang="en-US" i="1" dirty="0" err="1" smtClean="0">
                        <a:latin typeface="Cambria Math" panose="02040503050406030204" pitchFamily="18" charset="0"/>
                      </a:rPr>
                      <m:t>𝑏</m:t>
                    </m:r>
                    <m:r>
                      <a:rPr lang="en-US" i="1" dirty="0" err="1" smtClean="0">
                        <a:latin typeface="Cambria Math" panose="02040503050406030204" pitchFamily="18" charset="0"/>
                      </a:rPr>
                      <m:t>, </m:t>
                    </m:r>
                    <m:r>
                      <a:rPr lang="en-US" i="1" dirty="0" err="1" smtClean="0">
                        <a:latin typeface="Cambria Math" panose="02040503050406030204" pitchFamily="18" charset="0"/>
                      </a:rPr>
                      <m:t>𝑐</m:t>
                    </m:r>
                    <m:r>
                      <a:rPr lang="en-US" i="1" dirty="0" smtClean="0">
                        <a:latin typeface="Cambria Math" panose="02040503050406030204" pitchFamily="18" charset="0"/>
                      </a:rPr>
                      <m:t> </m:t>
                    </m:r>
                  </m:oMath>
                </a14:m>
                <a:endParaRPr lang="en-US" dirty="0"/>
              </a:p>
              <a:p>
                <a:pPr lvl="2"/>
                <a:r>
                  <a:rPr lang="en-US" dirty="0"/>
                  <a:t>(</a:t>
                </a:r>
                <a14:m>
                  <m:oMath xmlns:m="http://schemas.openxmlformats.org/officeDocument/2006/math">
                    <m:r>
                      <a:rPr lang="en-US" i="1" dirty="0" smtClean="0">
                        <a:latin typeface="Cambria Math" panose="02040503050406030204" pitchFamily="18" charset="0"/>
                      </a:rPr>
                      <m:t>𝑘</m:t>
                    </m:r>
                    <m:r>
                      <a:rPr lang="en-US" i="1" dirty="0" smtClean="0">
                        <a:latin typeface="Cambria Math" panose="02040503050406030204" pitchFamily="18" charset="0"/>
                      </a:rPr>
                      <m:t>=2</m:t>
                    </m:r>
                  </m:oMath>
                </a14:m>
                <a:r>
                  <a:rPr lang="en-US" dirty="0"/>
                  <a:t>)</a:t>
                </a:r>
                <a:endParaRPr lang="en-US" i="1" dirty="0"/>
              </a:p>
              <a:p>
                <a:pPr lvl="1"/>
                <a:r>
                  <a:rPr lang="en-US" dirty="0"/>
                  <a:t>Expand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 </m:t>
                    </m:r>
                    <m:r>
                      <a:rPr lang="en-US" i="1" dirty="0" smtClean="0">
                        <a:latin typeface="Cambria Math" panose="02040503050406030204" pitchFamily="18" charset="0"/>
                      </a:rPr>
                      <m:t>𝑏</m:t>
                    </m:r>
                    <m:r>
                      <a:rPr lang="en-US" i="1" dirty="0" smtClean="0">
                        <a:latin typeface="Cambria Math" panose="02040503050406030204" pitchFamily="18" charset="0"/>
                      </a:rPr>
                      <m:t>, </m:t>
                    </m:r>
                    <m:r>
                      <a:rPr lang="en-US" i="1" dirty="0" smtClean="0">
                        <a:latin typeface="Cambria Math" panose="02040503050406030204" pitchFamily="18" charset="0"/>
                      </a:rPr>
                      <m:t>𝑐</m:t>
                    </m:r>
                    <m:r>
                      <a:rPr lang="en-US" i="1" dirty="0" smtClean="0">
                        <a:latin typeface="Cambria Math" panose="02040503050406030204" pitchFamily="18" charset="0"/>
                      </a:rPr>
                      <m:t>, </m:t>
                    </m:r>
                    <m:r>
                      <a:rPr lang="en-US" i="1" dirty="0" smtClean="0">
                        <a:latin typeface="Cambria Math" panose="02040503050406030204" pitchFamily="18" charset="0"/>
                      </a:rPr>
                      <m:t>𝑑</m:t>
                    </m:r>
                    <m:r>
                      <a:rPr lang="en-US" i="1" dirty="0" smtClean="0">
                        <a:latin typeface="Cambria Math" panose="02040503050406030204" pitchFamily="18" charset="0"/>
                      </a:rPr>
                      <m:t>, </m:t>
                    </m:r>
                    <m:r>
                      <a:rPr lang="en-US" i="1" dirty="0" smtClean="0">
                        <a:latin typeface="Cambria Math" panose="02040503050406030204" pitchFamily="18" charset="0"/>
                      </a:rPr>
                      <m:t>𝑒</m:t>
                    </m:r>
                    <m:r>
                      <a:rPr lang="en-US" i="1" dirty="0" smtClean="0">
                        <a:latin typeface="Cambria Math" panose="02040503050406030204" pitchFamily="18" charset="0"/>
                      </a:rPr>
                      <m:t>, </m:t>
                    </m:r>
                    <m:r>
                      <a:rPr lang="en-US" i="1" dirty="0" smtClean="0">
                        <a:latin typeface="Cambria Math" panose="02040503050406030204" pitchFamily="18" charset="0"/>
                      </a:rPr>
                      <m:t>𝑓</m:t>
                    </m:r>
                    <m:r>
                      <a:rPr lang="en-US" i="1" dirty="0" smtClean="0">
                        <a:latin typeface="Cambria Math" panose="02040503050406030204" pitchFamily="18" charset="0"/>
                      </a:rPr>
                      <m:t>, </m:t>
                    </m:r>
                    <m:r>
                      <a:rPr lang="en-US" i="1" dirty="0" err="1" smtClean="0">
                        <a:latin typeface="Cambria Math" panose="02040503050406030204" pitchFamily="18" charset="0"/>
                      </a:rPr>
                      <m:t>𝑔</m:t>
                    </m:r>
                  </m:oMath>
                </a14:m>
                <a:r>
                  <a:rPr lang="en-US" dirty="0"/>
                  <a:t> </a:t>
                </a:r>
              </a:p>
              <a:p>
                <a:pPr lvl="2"/>
                <a:r>
                  <a:rPr lang="en-US" dirty="0"/>
                  <a:t>(</a:t>
                </a:r>
                <a14:m>
                  <m:oMath xmlns:m="http://schemas.openxmlformats.org/officeDocument/2006/math">
                    <m:r>
                      <a:rPr lang="de-DE" b="0" i="1" dirty="0" smtClean="0">
                        <a:latin typeface="Cambria Math" panose="02040503050406030204" pitchFamily="18" charset="0"/>
                      </a:rPr>
                      <m:t>𝑘</m:t>
                    </m:r>
                    <m:r>
                      <a:rPr lang="de-DE" b="0" i="1" dirty="0" smtClean="0">
                        <a:latin typeface="Cambria Math" panose="02040503050406030204" pitchFamily="18" charset="0"/>
                      </a:rPr>
                      <m:t>=3</m:t>
                    </m:r>
                  </m:oMath>
                </a14:m>
                <a:r>
                  <a:rPr lang="en-US" dirty="0"/>
                  <a:t>)</a:t>
                </a:r>
                <a:endParaRPr lang="en-US" i="1" dirty="0"/>
              </a:p>
              <a:p>
                <a:pPr lvl="1"/>
                <a:r>
                  <a:rPr lang="en-US" dirty="0"/>
                  <a:t>Expand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 </m:t>
                    </m:r>
                    <m:r>
                      <a:rPr lang="en-US" i="1" dirty="0" smtClean="0">
                        <a:latin typeface="Cambria Math" panose="02040503050406030204" pitchFamily="18" charset="0"/>
                      </a:rPr>
                      <m:t>𝑏</m:t>
                    </m:r>
                    <m:r>
                      <a:rPr lang="en-US" i="1" dirty="0" smtClean="0">
                        <a:latin typeface="Cambria Math" panose="02040503050406030204" pitchFamily="18" charset="0"/>
                      </a:rPr>
                      <m:t>, </m:t>
                    </m:r>
                    <m:r>
                      <a:rPr lang="en-US" i="1" dirty="0" smtClean="0">
                        <a:latin typeface="Cambria Math" panose="02040503050406030204" pitchFamily="18" charset="0"/>
                      </a:rPr>
                      <m:t>𝑐</m:t>
                    </m:r>
                    <m:r>
                      <a:rPr lang="en-US" i="1" dirty="0" smtClean="0">
                        <a:latin typeface="Cambria Math" panose="02040503050406030204" pitchFamily="18" charset="0"/>
                      </a:rPr>
                      <m:t>, </m:t>
                    </m:r>
                    <m:r>
                      <a:rPr lang="en-US" i="1" dirty="0" smtClean="0">
                        <a:latin typeface="Cambria Math" panose="02040503050406030204" pitchFamily="18" charset="0"/>
                      </a:rPr>
                      <m:t>𝑑</m:t>
                    </m:r>
                    <m:r>
                      <a:rPr lang="en-US" i="1" dirty="0" smtClean="0">
                        <a:latin typeface="Cambria Math" panose="02040503050406030204" pitchFamily="18" charset="0"/>
                      </a:rPr>
                      <m:t>, </m:t>
                    </m:r>
                    <m:r>
                      <a:rPr lang="en-US" i="1" dirty="0" smtClean="0">
                        <a:latin typeface="Cambria Math" panose="02040503050406030204" pitchFamily="18" charset="0"/>
                      </a:rPr>
                      <m:t>𝑒</m:t>
                    </m:r>
                    <m:r>
                      <a:rPr lang="en-US" i="1" dirty="0" smtClean="0">
                        <a:latin typeface="Cambria Math" panose="02040503050406030204" pitchFamily="18" charset="0"/>
                      </a:rPr>
                      <m:t>, </m:t>
                    </m:r>
                    <m:r>
                      <a:rPr lang="en-US" i="1" dirty="0" smtClean="0">
                        <a:latin typeface="Cambria Math" panose="02040503050406030204" pitchFamily="18" charset="0"/>
                      </a:rPr>
                      <m:t>𝑓</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 </m:t>
                    </m:r>
                    <m:r>
                      <a:rPr lang="en-US" i="1" dirty="0" smtClean="0">
                        <a:latin typeface="Cambria Math" panose="02040503050406030204" pitchFamily="18" charset="0"/>
                      </a:rPr>
                      <m:t>h</m:t>
                    </m:r>
                    <m:r>
                      <a:rPr lang="en-US" i="1" dirty="0" smtClean="0">
                        <a:latin typeface="Cambria Math" panose="02040503050406030204" pitchFamily="18" charset="0"/>
                      </a:rPr>
                      <m:t>, </m:t>
                    </m:r>
                    <m:r>
                      <a:rPr lang="en-US" i="1" dirty="0" smtClean="0">
                        <a:latin typeface="Cambria Math" panose="02040503050406030204" pitchFamily="18" charset="0"/>
                      </a:rPr>
                      <m:t>𝑖</m:t>
                    </m:r>
                    <m:r>
                      <a:rPr lang="en-US" i="1" dirty="0" smtClean="0">
                        <a:latin typeface="Cambria Math" panose="02040503050406030204" pitchFamily="18" charset="0"/>
                      </a:rPr>
                      <m:t>, </m:t>
                    </m:r>
                    <m:r>
                      <a:rPr lang="en-US" i="1" dirty="0" smtClean="0">
                        <a:latin typeface="Cambria Math" panose="02040503050406030204" pitchFamily="18" charset="0"/>
                      </a:rPr>
                      <m:t>𝑗</m:t>
                    </m:r>
                    <m:r>
                      <a:rPr lang="en-US" i="1" dirty="0" smtClean="0">
                        <a:latin typeface="Cambria Math" panose="02040503050406030204" pitchFamily="18" charset="0"/>
                      </a:rPr>
                      <m:t>, </m:t>
                    </m:r>
                    <m:r>
                      <a:rPr lang="en-US" i="1" dirty="0" smtClean="0">
                        <a:latin typeface="Cambria Math" panose="02040503050406030204" pitchFamily="18" charset="0"/>
                      </a:rPr>
                      <m:t>𝑘</m:t>
                    </m:r>
                    <m:r>
                      <a:rPr lang="de-DE" b="0" i="1" dirty="0" smtClean="0">
                        <a:latin typeface="Cambria Math" panose="02040503050406030204" pitchFamily="18" charset="0"/>
                      </a:rPr>
                      <m:t>, </m:t>
                    </m:r>
                    <m:r>
                      <a:rPr lang="en-US" i="1" dirty="0" smtClean="0">
                        <a:latin typeface="Cambria Math" panose="02040503050406030204" pitchFamily="18" charset="0"/>
                      </a:rPr>
                      <m:t>𝑙</m:t>
                    </m:r>
                    <m:r>
                      <a:rPr lang="en-US" i="1" dirty="0" smtClean="0">
                        <a:latin typeface="Cambria Math" panose="02040503050406030204" pitchFamily="18" charset="0"/>
                      </a:rPr>
                      <m:t>,  </m:t>
                    </m:r>
                    <m:r>
                      <a:rPr lang="en-US" i="1" dirty="0" smtClean="0">
                        <a:latin typeface="Cambria Math" panose="02040503050406030204" pitchFamily="18" charset="0"/>
                      </a:rPr>
                      <m:t>𝑚</m:t>
                    </m:r>
                    <m:r>
                      <a:rPr lang="en-US" i="1" dirty="0" smtClean="0">
                        <a:latin typeface="Cambria Math" panose="02040503050406030204" pitchFamily="18" charset="0"/>
                      </a:rPr>
                      <m:t>, </m:t>
                    </m:r>
                    <m:r>
                      <a:rPr lang="en-US" i="1" dirty="0" smtClean="0">
                        <a:latin typeface="Cambria Math" panose="02040503050406030204" pitchFamily="18" charset="0"/>
                      </a:rPr>
                      <m:t>𝑛</m:t>
                    </m:r>
                    <m:r>
                      <a:rPr lang="de-DE" b="0" i="1" dirty="0" smtClean="0">
                        <a:latin typeface="Cambria Math" panose="02040503050406030204" pitchFamily="18" charset="0"/>
                      </a:rPr>
                      <m:t>, </m:t>
                    </m:r>
                    <m:r>
                      <a:rPr lang="en-US" i="1" dirty="0" err="1" smtClean="0">
                        <a:latin typeface="Cambria Math" panose="02040503050406030204" pitchFamily="18" charset="0"/>
                      </a:rPr>
                      <m:t>𝑜</m:t>
                    </m:r>
                  </m:oMath>
                </a14:m>
                <a:r>
                  <a:rPr lang="en-US" i="1" dirty="0"/>
                  <a:t> </a:t>
                </a:r>
              </a:p>
              <a:p>
                <a:pPr lvl="2"/>
                <a:r>
                  <a:rPr lang="en-US" dirty="0"/>
                  <a:t>(</a:t>
                </a:r>
                <a14:m>
                  <m:oMath xmlns:m="http://schemas.openxmlformats.org/officeDocument/2006/math">
                    <m:r>
                      <a:rPr lang="de-DE" i="1" dirty="0">
                        <a:latin typeface="Cambria Math" panose="02040503050406030204" pitchFamily="18" charset="0"/>
                      </a:rPr>
                      <m:t>𝑘</m:t>
                    </m:r>
                    <m:r>
                      <a:rPr lang="de-DE" i="1" dirty="0">
                        <a:latin typeface="Cambria Math" panose="02040503050406030204" pitchFamily="18" charset="0"/>
                      </a:rPr>
                      <m:t>=4</m:t>
                    </m:r>
                  </m:oMath>
                </a14:m>
                <a:r>
                  <a:rPr lang="en-US" dirty="0"/>
                  <a:t>)</a:t>
                </a:r>
                <a:endParaRPr lang="en-US" i="1" dirty="0"/>
              </a:p>
              <a:p>
                <a:pPr lvl="1"/>
                <a:r>
                  <a:rPr lang="en-US" dirty="0"/>
                  <a:t>Solution path </a:t>
                </a:r>
                <a14:m>
                  <m:oMath xmlns:m="http://schemas.openxmlformats.org/officeDocument/2006/math">
                    <m:d>
                      <m:dPr>
                        <m:begChr m:val="⟨"/>
                        <m:endChr m:val="⟩"/>
                        <m:ctrlPr>
                          <a:rPr lang="en-US" i="1" dirty="0" smtClean="0">
                            <a:latin typeface="Cambria Math" panose="02040503050406030204" pitchFamily="18" charset="0"/>
                          </a:rPr>
                        </m:ctrlPr>
                      </m:dPr>
                      <m:e>
                        <m:r>
                          <a:rPr lang="en-US" i="1" dirty="0" err="1">
                            <a:latin typeface="Cambria Math" panose="02040503050406030204" pitchFamily="18" charset="0"/>
                          </a:rPr>
                          <m:t>𝑎</m:t>
                        </m:r>
                        <m:r>
                          <a:rPr lang="en-US" i="1" dirty="0" err="1">
                            <a:latin typeface="Cambria Math" panose="02040503050406030204" pitchFamily="18" charset="0"/>
                          </a:rPr>
                          <m:t>,</m:t>
                        </m:r>
                        <m:r>
                          <a:rPr lang="en-US" i="1" dirty="0" err="1">
                            <a:latin typeface="Cambria Math" panose="02040503050406030204" pitchFamily="18" charset="0"/>
                          </a:rPr>
                          <m:t>𝑐</m:t>
                        </m:r>
                        <m:r>
                          <a:rPr lang="en-US" i="1" dirty="0" err="1">
                            <a:latin typeface="Cambria Math" panose="02040503050406030204" pitchFamily="18" charset="0"/>
                          </a:rPr>
                          <m:t>,</m:t>
                        </m:r>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𝑜</m:t>
                        </m:r>
                      </m:e>
                    </m:d>
                  </m:oMath>
                </a14:m>
                <a:endParaRPr lang="en-US" dirty="0"/>
              </a:p>
              <a:p>
                <a:pPr lvl="1"/>
                <a:r>
                  <a:rPr lang="en-US" dirty="0"/>
                  <a:t>Total number of node expansions:</a:t>
                </a:r>
              </a:p>
              <a:p>
                <a:pPr lvl="2"/>
                <a14:m>
                  <m:oMath xmlns:m="http://schemas.openxmlformats.org/officeDocument/2006/math">
                    <m:r>
                      <a:rPr lang="en-US" i="1" dirty="0" smtClean="0">
                        <a:latin typeface="Cambria Math" panose="02040503050406030204" pitchFamily="18" charset="0"/>
                      </a:rPr>
                      <m:t>1+3+7+15 </m:t>
                    </m:r>
                    <m:r>
                      <a:rPr lang="en-US" i="1" dirty="0">
                        <a:latin typeface="Cambria Math" panose="02040503050406030204" pitchFamily="18" charset="0"/>
                      </a:rPr>
                      <m:t>= 26</m:t>
                    </m:r>
                  </m:oMath>
                </a14:m>
                <a:endParaRPr lang="en-US" dirty="0"/>
              </a:p>
              <a:p>
                <a:r>
                  <a:rPr lang="en-US" dirty="0"/>
                  <a:t>If goal is at depth </a:t>
                </a:r>
                <a14:m>
                  <m:oMath xmlns:m="http://schemas.openxmlformats.org/officeDocument/2006/math">
                    <m:r>
                      <a:rPr lang="en-US" i="1" dirty="0" smtClean="0">
                        <a:latin typeface="Cambria Math" panose="02040503050406030204" pitchFamily="18" charset="0"/>
                      </a:rPr>
                      <m:t>𝑑</m:t>
                    </m:r>
                  </m:oMath>
                </a14:m>
                <a:r>
                  <a:rPr lang="en-US" dirty="0"/>
                  <a:t> and branching factor is </a:t>
                </a:r>
                <a14:m>
                  <m:oMath xmlns:m="http://schemas.openxmlformats.org/officeDocument/2006/math">
                    <m:r>
                      <a:rPr lang="de-DE" b="0" i="1" dirty="0" smtClean="0">
                        <a:latin typeface="Cambria Math" panose="02040503050406030204" pitchFamily="18" charset="0"/>
                      </a:rPr>
                      <m:t>2</m:t>
                    </m:r>
                  </m:oMath>
                </a14:m>
                <a:r>
                  <a:rPr lang="en-US" dirty="0"/>
                  <a:t>:</a:t>
                </a:r>
              </a:p>
              <a:p>
                <a:pPr marL="457200" lvl="1" indent="0">
                  <a:buNone/>
                </a:pPr>
                <a14:m>
                  <m:oMathPara xmlns:m="http://schemas.openxmlformats.org/officeDocument/2006/math">
                    <m:oMathParaPr>
                      <m:jc m:val="centerGroup"/>
                    </m:oMathParaPr>
                    <m:oMath xmlns:m="http://schemas.openxmlformats.org/officeDocument/2006/math">
                      <m:nary>
                        <m:naryPr>
                          <m:chr m:val="∑"/>
                          <m:limLoc m:val="subSup"/>
                          <m:ctrlPr>
                            <a:rPr lang="en-US" i="1" dirty="0" smtClean="0">
                              <a:latin typeface="Cambria Math" panose="02040503050406030204" pitchFamily="18" charset="0"/>
                            </a:rPr>
                          </m:ctrlPr>
                        </m:naryPr>
                        <m:sub>
                          <m:r>
                            <m:rPr>
                              <m:brk m:alnAt="25"/>
                            </m:rP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𝑑</m:t>
                          </m:r>
                        </m:sup>
                        <m:e>
                          <m:d>
                            <m:dPr>
                              <m:ctrlPr>
                                <a:rPr lang="en-US" i="1" dirty="0">
                                  <a:latin typeface="Cambria Math" panose="02040503050406030204" pitchFamily="18" charset="0"/>
                                </a:rPr>
                              </m:ctrlPr>
                            </m:dPr>
                            <m:e>
                              <m:sSup>
                                <m:sSupPr>
                                  <m:ctrlPr>
                                    <a:rPr lang="en-US" i="1" dirty="0" smtClean="0">
                                      <a:latin typeface="Cambria Math" panose="02040503050406030204" pitchFamily="18" charset="0"/>
                                    </a:rPr>
                                  </m:ctrlPr>
                                </m:sSupPr>
                                <m:e>
                                  <m:r>
                                    <a:rPr lang="de-DE" b="0" i="1" dirty="0" smtClean="0">
                                      <a:latin typeface="Cambria Math" panose="02040503050406030204" pitchFamily="18" charset="0"/>
                                    </a:rPr>
                                    <m:t>2</m:t>
                                  </m:r>
                                </m:e>
                                <m:sup>
                                  <m:r>
                                    <a:rPr lang="de-DE" b="0" i="1" dirty="0" smtClean="0">
                                      <a:latin typeface="Cambria Math" panose="02040503050406030204" pitchFamily="18" charset="0"/>
                                    </a:rPr>
                                    <m:t>𝑖</m:t>
                                  </m:r>
                                </m:sup>
                              </m:sSup>
                              <m:r>
                                <a:rPr lang="en-US" i="1" dirty="0">
                                  <a:latin typeface="Cambria Math" panose="02040503050406030204" pitchFamily="18" charset="0"/>
                                </a:rPr>
                                <m:t>–1</m:t>
                              </m:r>
                            </m:e>
                          </m:d>
                        </m:e>
                      </m:nary>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nary>
                            <m:naryPr>
                              <m:chr m:val="∑"/>
                              <m:limLoc m:val="subSup"/>
                              <m:ctrlPr>
                                <a:rPr lang="en-US" i="1" dirty="0">
                                  <a:latin typeface="Cambria Math" panose="02040503050406030204" pitchFamily="18" charset="0"/>
                                </a:rPr>
                              </m:ctrlPr>
                            </m:naryPr>
                            <m:sub>
                              <m:r>
                                <m:rPr>
                                  <m:brk m:alnAt="25"/>
                                </m:rP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𝑑</m:t>
                              </m:r>
                            </m:sup>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2</m:t>
                                  </m:r>
                                </m:e>
                                <m:sup>
                                  <m:r>
                                    <a:rPr lang="de-DE" b="0" i="1" dirty="0" smtClean="0">
                                      <a:latin typeface="Cambria Math" panose="02040503050406030204" pitchFamily="18" charset="0"/>
                                    </a:rPr>
                                    <m:t>𝑖</m:t>
                                  </m:r>
                                </m:sup>
                              </m:sSup>
                            </m:e>
                          </m:nary>
                        </m:e>
                      </m:d>
                      <m:r>
                        <a:rPr lang="de-DE" b="0" i="1" dirty="0" smtClean="0">
                          <a:latin typeface="Cambria Math" panose="02040503050406030204" pitchFamily="18" charset="0"/>
                        </a:rPr>
                        <m:t>−</m:t>
                      </m:r>
                      <m:r>
                        <a:rPr lang="de-DE" b="0" i="1" dirty="0" smtClean="0">
                          <a:latin typeface="Cambria Math" panose="02040503050406030204" pitchFamily="18" charset="0"/>
                        </a:rPr>
                        <m:t>𝑑</m:t>
                      </m:r>
                    </m:oMath>
                  </m:oMathPara>
                </a14:m>
                <a:endParaRPr lang="de-DE" b="0" i="1" dirty="0">
                  <a:latin typeface="Cambria Math" panose="02040503050406030204" pitchFamily="18" charset="0"/>
                </a:endParaRPr>
              </a:p>
              <a:p>
                <a:pPr marL="457200" lvl="1" indent="0">
                  <a:buNone/>
                </a:pPr>
                <a:endParaRPr 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m:t>
                      </m:r>
                      <m:sSup>
                        <m:sSupPr>
                          <m:ctrlPr>
                            <a:rPr lang="en-US" i="1" dirty="0">
                              <a:latin typeface="Cambria Math" panose="02040503050406030204" pitchFamily="18" charset="0"/>
                            </a:rPr>
                          </m:ctrlPr>
                        </m:sSupPr>
                        <m:e>
                          <m:r>
                            <a:rPr lang="de-DE" b="0" i="1" dirty="0" smtClean="0">
                              <a:latin typeface="Cambria Math" panose="02040503050406030204" pitchFamily="18" charset="0"/>
                            </a:rPr>
                            <m:t>2</m:t>
                          </m:r>
                        </m:e>
                        <m:sup>
                          <m:r>
                            <a:rPr lang="de-DE" b="0" i="1" dirty="0" smtClean="0">
                              <a:latin typeface="Cambria Math" panose="02040503050406030204" pitchFamily="18" charset="0"/>
                            </a:rPr>
                            <m:t>𝑑</m:t>
                          </m:r>
                          <m:r>
                            <a:rPr lang="de-DE" b="0" i="1" dirty="0" smtClean="0">
                              <a:latin typeface="Cambria Math" panose="02040503050406030204" pitchFamily="18" charset="0"/>
                            </a:rPr>
                            <m:t>+1</m:t>
                          </m:r>
                        </m:sup>
                      </m:sSup>
                      <m:r>
                        <a:rPr lang="en-US" i="1" dirty="0">
                          <a:latin typeface="Cambria Math" panose="02040503050406030204" pitchFamily="18" charset="0"/>
                        </a:rPr>
                        <m:t>–</m:t>
                      </m:r>
                      <m:r>
                        <a:rPr lang="de-DE" b="0" i="1" dirty="0" smtClean="0">
                          <a:latin typeface="Cambria Math" panose="02040503050406030204" pitchFamily="18" charset="0"/>
                        </a:rPr>
                        <m:t>2</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m:t>
                      </m:r>
                      <m:r>
                        <a:rPr lang="en-US" i="1" dirty="0">
                          <a:latin typeface="Cambria Math" panose="02040503050406030204" pitchFamily="18" charset="0"/>
                        </a:rPr>
                        <m:t>𝑂</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de-DE" b="0" i="1" dirty="0" smtClean="0">
                                  <a:latin typeface="Cambria Math" panose="02040503050406030204" pitchFamily="18" charset="0"/>
                                </a:rPr>
                                <m:t>2</m:t>
                              </m:r>
                            </m:e>
                            <m:sup>
                              <m:r>
                                <a:rPr lang="de-DE" b="0" i="1" dirty="0" smtClean="0">
                                  <a:latin typeface="Cambria Math" panose="02040503050406030204" pitchFamily="18" charset="0"/>
                                </a:rPr>
                                <m:t>𝑑</m:t>
                              </m:r>
                            </m:sup>
                          </m:sSup>
                        </m:e>
                      </m:d>
                    </m:oMath>
                  </m:oMathPara>
                </a14:m>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blipFill>
                <a:blip r:embed="rId3"/>
                <a:stretch>
                  <a:fillRect l="-8359" t="-3297" b="-1730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12"/>
          </p:nvPr>
        </p:nvSpPr>
        <p:spPr/>
        <p:txBody>
          <a:bodyPr/>
          <a:lstStyle/>
          <a:p>
            <a:fld id="{67C9959E-8E6B-B04C-9955-EA096F41CA7A}" type="slidenum">
              <a:rPr lang="en-GB" smtClean="0"/>
              <a:t>68</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4"/>
          <a:stretch>
            <a:fillRect/>
          </a:stretch>
        </p:blipFill>
        <p:spPr>
          <a:xfrm>
            <a:off x="4903061" y="3655312"/>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4701540" y="1063895"/>
            <a:ext cx="4208144" cy="2236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4" name="Date Placeholder 3">
            <a:extLst>
              <a:ext uri="{FF2B5EF4-FFF2-40B4-BE49-F238E27FC236}">
                <a16:creationId xmlns:a16="http://schemas.microsoft.com/office/drawing/2014/main" id="{3E5A38BB-C27D-604B-BA07-3E943D2B554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473136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fontScale="90000"/>
          </a:bodyPr>
          <a:lstStyle/>
          <a:p>
            <a:r>
              <a:rPr lang="en-US" dirty="0"/>
              <a:t>Iterative Deepening Search </a:t>
            </a:r>
            <a:br>
              <a:rPr lang="en-US" dirty="0"/>
            </a:br>
            <a:r>
              <a:rPr lang="en-US" dirty="0"/>
              <a:t>(IDS)</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361613" y="1869260"/>
                <a:ext cx="4339927" cy="4586408"/>
              </a:xfrm>
            </p:spPr>
            <p:txBody>
              <a:bodyPr>
                <a:normAutofit fontScale="85000" lnSpcReduction="20000"/>
              </a:bodyPr>
              <a:lstStyle/>
              <a:p>
                <a:r>
                  <a:rPr lang="en-US" dirty="0"/>
                  <a:t>If goal is at depth </a:t>
                </a:r>
                <a14:m>
                  <m:oMath xmlns:m="http://schemas.openxmlformats.org/officeDocument/2006/math">
                    <m:r>
                      <a:rPr lang="en-US" i="1" dirty="0" smtClean="0">
                        <a:latin typeface="Cambria Math" panose="02040503050406030204" pitchFamily="18" charset="0"/>
                      </a:rPr>
                      <m:t>𝑑</m:t>
                    </m:r>
                  </m:oMath>
                </a14:m>
                <a:r>
                  <a:rPr lang="en-US" dirty="0"/>
                  <a:t> and branching factor is </a:t>
                </a:r>
                <a14:m>
                  <m:oMath xmlns:m="http://schemas.openxmlformats.org/officeDocument/2006/math">
                    <m:r>
                      <a:rPr lang="de-DE" b="0" i="1" dirty="0" smtClean="0">
                        <a:latin typeface="Cambria Math" panose="02040503050406030204" pitchFamily="18" charset="0"/>
                      </a:rPr>
                      <m:t>𝑏</m:t>
                    </m:r>
                  </m:oMath>
                </a14:m>
                <a:r>
                  <a:rPr lang="en-US" dirty="0"/>
                  <a:t>:</a:t>
                </a:r>
              </a:p>
              <a:p>
                <a:pPr marL="457200" lvl="1" indent="0">
                  <a:buNone/>
                </a:pPr>
                <a14:m>
                  <m:oMathPara xmlns:m="http://schemas.openxmlformats.org/officeDocument/2006/math">
                    <m:oMathParaPr>
                      <m:jc m:val="centerGroup"/>
                    </m:oMathParaPr>
                    <m:oMath xmlns:m="http://schemas.openxmlformats.org/officeDocument/2006/math">
                      <m:nary>
                        <m:naryPr>
                          <m:chr m:val="∑"/>
                          <m:limLoc m:val="subSup"/>
                          <m:ctrlPr>
                            <a:rPr lang="en-US" i="1" dirty="0" smtClean="0">
                              <a:latin typeface="Cambria Math" panose="02040503050406030204" pitchFamily="18" charset="0"/>
                            </a:rPr>
                          </m:ctrlPr>
                        </m:naryPr>
                        <m:sub>
                          <m:r>
                            <m:rPr>
                              <m:brk m:alnAt="25"/>
                            </m:rP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𝑑</m:t>
                          </m:r>
                        </m:sup>
                        <m:e>
                          <m:d>
                            <m:dPr>
                              <m:ctrlPr>
                                <a:rPr lang="en-US" i="1" dirty="0">
                                  <a:latin typeface="Cambria Math" panose="02040503050406030204" pitchFamily="18" charset="0"/>
                                </a:rPr>
                              </m:ctrlPr>
                            </m:dPr>
                            <m:e>
                              <m:sSup>
                                <m:sSupPr>
                                  <m:ctrlPr>
                                    <a:rPr lang="en-US" i="1" dirty="0" smtClean="0">
                                      <a:latin typeface="Cambria Math" panose="02040503050406030204" pitchFamily="18" charset="0"/>
                                    </a:rPr>
                                  </m:ctrlPr>
                                </m:sSupPr>
                                <m:e>
                                  <m:r>
                                    <a:rPr lang="de-DE" b="0" i="1" dirty="0" smtClean="0">
                                      <a:latin typeface="Cambria Math" panose="02040503050406030204" pitchFamily="18" charset="0"/>
                                    </a:rPr>
                                    <m:t>𝑏</m:t>
                                  </m:r>
                                </m:e>
                                <m:sup>
                                  <m:r>
                                    <a:rPr lang="de-DE" b="0" i="1" dirty="0" smtClean="0">
                                      <a:latin typeface="Cambria Math" panose="02040503050406030204" pitchFamily="18" charset="0"/>
                                    </a:rPr>
                                    <m:t>𝑖</m:t>
                                  </m:r>
                                </m:sup>
                              </m:sSup>
                              <m:r>
                                <a:rPr lang="en-US" i="1" dirty="0">
                                  <a:latin typeface="Cambria Math" panose="02040503050406030204" pitchFamily="18" charset="0"/>
                                </a:rPr>
                                <m:t>–1</m:t>
                              </m:r>
                            </m:e>
                          </m:d>
                        </m:e>
                      </m:nary>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nary>
                            <m:naryPr>
                              <m:chr m:val="∑"/>
                              <m:limLoc m:val="subSup"/>
                              <m:ctrlPr>
                                <a:rPr lang="en-US" i="1" dirty="0">
                                  <a:latin typeface="Cambria Math" panose="02040503050406030204" pitchFamily="18" charset="0"/>
                                </a:rPr>
                              </m:ctrlPr>
                            </m:naryPr>
                            <m:sub>
                              <m:r>
                                <m:rPr>
                                  <m:brk m:alnAt="25"/>
                                </m:rP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𝑑</m:t>
                              </m:r>
                            </m:sup>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𝑏</m:t>
                                  </m:r>
                                </m:e>
                                <m:sup>
                                  <m:r>
                                    <a:rPr lang="de-DE" b="0" i="1" dirty="0" smtClean="0">
                                      <a:latin typeface="Cambria Math" panose="02040503050406030204" pitchFamily="18" charset="0"/>
                                    </a:rPr>
                                    <m:t>𝑖</m:t>
                                  </m:r>
                                </m:sup>
                              </m:sSup>
                            </m:e>
                          </m:nary>
                        </m:e>
                      </m:d>
                      <m:r>
                        <a:rPr lang="de-DE" b="0" i="1" dirty="0" smtClean="0">
                          <a:latin typeface="Cambria Math" panose="02040503050406030204" pitchFamily="18" charset="0"/>
                        </a:rPr>
                        <m:t>−</m:t>
                      </m:r>
                      <m:r>
                        <a:rPr lang="de-DE" b="0" i="1" dirty="0" smtClean="0">
                          <a:latin typeface="Cambria Math" panose="02040503050406030204" pitchFamily="18" charset="0"/>
                        </a:rPr>
                        <m:t>𝑑</m:t>
                      </m:r>
                    </m:oMath>
                  </m:oMathPara>
                </a14:m>
                <a:endParaRPr lang="de-DE" b="0" i="1" dirty="0">
                  <a:latin typeface="Cambria Math" panose="02040503050406030204" pitchFamily="18" charset="0"/>
                </a:endParaRPr>
              </a:p>
              <a:p>
                <a:pPr marL="457200" lvl="1" indent="0">
                  <a:buNone/>
                </a:pPr>
                <a:endParaRPr 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m:t>
                      </m:r>
                      <m:sSup>
                        <m:sSupPr>
                          <m:ctrlPr>
                            <a:rPr lang="en-US" i="1" dirty="0">
                              <a:latin typeface="Cambria Math" panose="02040503050406030204" pitchFamily="18" charset="0"/>
                            </a:rPr>
                          </m:ctrlPr>
                        </m:sSupPr>
                        <m:e>
                          <m:r>
                            <a:rPr lang="de-DE" b="0" i="1" dirty="0" smtClean="0">
                              <a:latin typeface="Cambria Math" panose="02040503050406030204" pitchFamily="18" charset="0"/>
                            </a:rPr>
                            <m:t>𝑏</m:t>
                          </m:r>
                        </m:e>
                        <m:sup>
                          <m:r>
                            <a:rPr lang="de-DE" b="0" i="1" dirty="0" smtClean="0">
                              <a:latin typeface="Cambria Math" panose="02040503050406030204" pitchFamily="18" charset="0"/>
                            </a:rPr>
                            <m:t>𝑑</m:t>
                          </m:r>
                          <m:r>
                            <a:rPr lang="de-DE" b="0" i="1" dirty="0" smtClean="0">
                              <a:latin typeface="Cambria Math" panose="02040503050406030204" pitchFamily="18" charset="0"/>
                            </a:rPr>
                            <m:t>+1</m:t>
                          </m:r>
                        </m:sup>
                      </m:sSup>
                      <m:r>
                        <a:rPr lang="en-US" i="1" dirty="0">
                          <a:latin typeface="Cambria Math" panose="02040503050406030204" pitchFamily="18" charset="0"/>
                        </a:rPr>
                        <m:t>–</m:t>
                      </m:r>
                      <m:r>
                        <a:rPr lang="de-DE" b="0" i="1" dirty="0" smtClean="0">
                          <a:latin typeface="Cambria Math" panose="02040503050406030204" pitchFamily="18" charset="0"/>
                        </a:rPr>
                        <m:t>𝑏</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m:t>
                      </m:r>
                      <m:r>
                        <a:rPr lang="en-US" i="1" dirty="0">
                          <a:latin typeface="Cambria Math" panose="02040503050406030204" pitchFamily="18" charset="0"/>
                        </a:rPr>
                        <m:t>𝑂</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de-DE" b="0" i="1" dirty="0" smtClean="0">
                                  <a:latin typeface="Cambria Math" panose="02040503050406030204" pitchFamily="18" charset="0"/>
                                </a:rPr>
                                <m:t>𝑏</m:t>
                              </m:r>
                            </m:e>
                            <m:sup>
                              <m:r>
                                <a:rPr lang="de-DE" b="0" i="1" dirty="0" smtClean="0">
                                  <a:latin typeface="Cambria Math" panose="02040503050406030204" pitchFamily="18" charset="0"/>
                                </a:rPr>
                                <m:t>𝑑</m:t>
                              </m:r>
                            </m:sup>
                          </m:sSup>
                        </m:e>
                      </m:d>
                    </m:oMath>
                  </m:oMathPara>
                </a14:m>
                <a:endParaRPr lang="en-US" i="1" dirty="0"/>
              </a:p>
              <a:p>
                <a:r>
                  <a:rPr lang="en-US" dirty="0"/>
                  <a:t>Properties</a:t>
                </a:r>
              </a:p>
              <a:p>
                <a:pPr lvl="1"/>
                <a:r>
                  <a:rPr lang="en-US" dirty="0"/>
                  <a:t>Termination, completeness, optimality </a:t>
                </a:r>
              </a:p>
              <a:p>
                <a:pPr lvl="2"/>
                <a:r>
                  <a:rPr lang="en-US" dirty="0"/>
                  <a:t>same as BFS</a:t>
                </a:r>
              </a:p>
              <a:p>
                <a:pPr lvl="1"/>
                <a:r>
                  <a:rPr lang="en-US" dirty="0"/>
                  <a:t>Worst-case complexity</a:t>
                </a:r>
              </a:p>
              <a:p>
                <a:pPr lvl="2"/>
                <a:r>
                  <a:rPr lang="en-US" dirty="0"/>
                  <a:t>Memory requirement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𝑏𝑑</m:t>
                    </m:r>
                    <m:r>
                      <a:rPr lang="en-US" i="1" dirty="0">
                        <a:latin typeface="Cambria Math" panose="02040503050406030204" pitchFamily="18" charset="0"/>
                      </a:rPr>
                      <m:t>)</m:t>
                    </m:r>
                  </m:oMath>
                </a14:m>
                <a:r>
                  <a:rPr lang="en-US" dirty="0"/>
                  <a:t> </a:t>
                </a:r>
              </a:p>
              <a:p>
                <a:pPr lvl="3"/>
                <a:r>
                  <a:rPr lang="en-US" dirty="0"/>
                  <a:t>vs.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m:t>
                    </m:r>
                    <m:r>
                      <a:rPr lang="en-US" i="1" baseline="30000" dirty="0" err="1">
                        <a:latin typeface="Cambria Math" panose="02040503050406030204" pitchFamily="18" charset="0"/>
                      </a:rPr>
                      <m:t>𝑑</m:t>
                    </m:r>
                    <m:r>
                      <a:rPr lang="en-US" i="1" dirty="0">
                        <a:latin typeface="Cambria Math" panose="02040503050406030204" pitchFamily="18" charset="0"/>
                      </a:rPr>
                      <m:t>)</m:t>
                    </m:r>
                  </m:oMath>
                </a14:m>
                <a:r>
                  <a:rPr lang="en-US" dirty="0"/>
                  <a:t> with BFS</a:t>
                </a:r>
              </a:p>
              <a:p>
                <a:pPr lvl="2"/>
                <a:r>
                  <a:rPr lang="en-US" dirty="0"/>
                  <a:t>Worst-case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𝑑</m:t>
                        </m:r>
                      </m:e>
                    </m:d>
                  </m:oMath>
                </a14:m>
                <a:endParaRPr lang="de-DE" dirty="0"/>
              </a:p>
              <a:p>
                <a:pPr lvl="3"/>
                <a:r>
                  <a:rPr lang="en-US" dirty="0"/>
                  <a:t>vs.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m:t>
                    </m:r>
                    <m:r>
                      <a:rPr lang="en-US" i="1" baseline="30000" dirty="0" err="1">
                        <a:latin typeface="Cambria Math" panose="02040503050406030204" pitchFamily="18" charset="0"/>
                      </a:rPr>
                      <m:t>𝑙</m:t>
                    </m:r>
                    <m:r>
                      <a:rPr lang="en-US" i="1" dirty="0">
                        <a:latin typeface="Cambria Math" panose="02040503050406030204" pitchFamily="18" charset="0"/>
                      </a:rPr>
                      <m:t>)</m:t>
                    </m:r>
                  </m:oMath>
                </a14:m>
                <a:r>
                  <a:rPr lang="en-US" dirty="0"/>
                  <a:t> for DFS</a:t>
                </a:r>
              </a:p>
              <a:p>
                <a:pPr lvl="3"/>
                <a:r>
                  <a:rPr lang="en-US" dirty="0"/>
                  <a:t>If the number of nodes at depth </a:t>
                </a:r>
                <a14:m>
                  <m:oMath xmlns:m="http://schemas.openxmlformats.org/officeDocument/2006/math">
                    <m:r>
                      <a:rPr lang="en-US" i="1" dirty="0" smtClean="0">
                        <a:latin typeface="Cambria Math" panose="02040503050406030204" pitchFamily="18" charset="0"/>
                      </a:rPr>
                      <m:t>𝑑</m:t>
                    </m:r>
                  </m:oMath>
                </a14:m>
                <a:r>
                  <a:rPr lang="en-US" i="1" dirty="0"/>
                  <a:t> </a:t>
                </a:r>
                <a:br>
                  <a:rPr lang="en-US" i="1" dirty="0"/>
                </a:br>
                <a:r>
                  <a:rPr lang="en-US" dirty="0"/>
                  <a:t>grows exponentially with </a:t>
                </a:r>
                <a14:m>
                  <m:oMath xmlns:m="http://schemas.openxmlformats.org/officeDocument/2006/math">
                    <m:r>
                      <a:rPr lang="en-US" i="1" dirty="0" smtClean="0">
                        <a:latin typeface="Cambria Math" panose="02040503050406030204" pitchFamily="18" charset="0"/>
                      </a:rPr>
                      <m:t>𝑑</m:t>
                    </m:r>
                  </m:oMath>
                </a14:m>
                <a:endParaRPr lang="en-US" dirty="0"/>
              </a:p>
              <a:p>
                <a:pPr marL="800100" lvl="3" indent="0">
                  <a:buNone/>
                </a:pPr>
                <a:r>
                  <a:rPr lang="en-US" dirty="0"/>
                  <a:t>where</a:t>
                </a:r>
              </a:p>
              <a:p>
                <a:pPr lvl="3"/>
                <a:r>
                  <a:rPr lang="en-US" i="1" dirty="0"/>
                  <a:t>b</a:t>
                </a:r>
                <a:r>
                  <a:rPr lang="en-US" dirty="0"/>
                  <a:t> = max branching factor</a:t>
                </a:r>
              </a:p>
              <a:p>
                <a:pPr lvl="3"/>
                <a:r>
                  <a:rPr lang="en-US" i="1" dirty="0"/>
                  <a:t>d</a:t>
                </a:r>
                <a:r>
                  <a:rPr lang="en-US" dirty="0"/>
                  <a:t> = min solution depth if there is one, otherwise max depth of any node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361613" y="1869260"/>
                <a:ext cx="4339927" cy="4586408"/>
              </a:xfrm>
              <a:blipFill>
                <a:blip r:embed="rId2"/>
                <a:stretch>
                  <a:fillRect l="-6706" t="-11326" b="-221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12"/>
          </p:nvPr>
        </p:nvSpPr>
        <p:spPr/>
        <p:txBody>
          <a:bodyPr/>
          <a:lstStyle/>
          <a:p>
            <a:fld id="{67C9959E-8E6B-B04C-9955-EA096F41CA7A}" type="slidenum">
              <a:rPr lang="en-GB" smtClean="0"/>
              <a:t>69</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3"/>
          <a:stretch>
            <a:fillRect/>
          </a:stretch>
        </p:blipFill>
        <p:spPr>
          <a:xfrm>
            <a:off x="4903061" y="3655312"/>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4701540" y="1063895"/>
            <a:ext cx="4208144" cy="2236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4" name="Date Placeholder 3">
            <a:extLst>
              <a:ext uri="{FF2B5EF4-FFF2-40B4-BE49-F238E27FC236}">
                <a16:creationId xmlns:a16="http://schemas.microsoft.com/office/drawing/2014/main" id="{EB382093-9E64-854E-AF32-AD32F6387105}"/>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751267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Domain-specific Representation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Made to order for a specific environment</a:t>
                </a:r>
              </a:p>
              <a:p>
                <a:r>
                  <a:rPr lang="en-US" dirty="0"/>
                  <a:t>State: arbitrary data structure</a:t>
                </a:r>
              </a:p>
              <a:p>
                <a:r>
                  <a:rPr lang="en-US" dirty="0"/>
                  <a:t>Action: </a:t>
                </a:r>
                <a:r>
                  <a:rPr lang="it-IT" dirty="0"/>
                  <a:t>(head, </a:t>
                </a:r>
                <a:r>
                  <a:rPr lang="it-IT" dirty="0" err="1"/>
                  <a:t>preconditions</a:t>
                </a:r>
                <a:r>
                  <a:rPr lang="it-IT" dirty="0"/>
                  <a:t>, </a:t>
                </a:r>
                <a:r>
                  <a:rPr lang="it-IT" dirty="0" err="1"/>
                  <a:t>effects</a:t>
                </a:r>
                <a:r>
                  <a:rPr lang="it-IT" dirty="0"/>
                  <a:t>, </a:t>
                </a:r>
                <a:r>
                  <a:rPr lang="it-IT" dirty="0" err="1"/>
                  <a:t>cost</a:t>
                </a:r>
                <a:r>
                  <a:rPr lang="it-IT" dirty="0"/>
                  <a:t>)</a:t>
                </a:r>
              </a:p>
              <a:p>
                <a:pPr lvl="1"/>
                <a:r>
                  <a:rPr lang="en-US" dirty="0">
                    <a:solidFill>
                      <a:schemeClr val="accent1"/>
                    </a:solidFill>
                  </a:rPr>
                  <a:t>head</a:t>
                </a:r>
                <a:r>
                  <a:rPr lang="en-US" dirty="0"/>
                  <a:t>: name and parameter list</a:t>
                </a:r>
              </a:p>
              <a:p>
                <a:pPr lvl="2"/>
                <a:r>
                  <a:rPr lang="en-US" dirty="0"/>
                  <a:t>Get actions by instantiating the parameters</a:t>
                </a:r>
              </a:p>
              <a:p>
                <a:pPr lvl="1"/>
                <a:r>
                  <a:rPr lang="en-US" dirty="0">
                    <a:solidFill>
                      <a:schemeClr val="accent1"/>
                    </a:solidFill>
                  </a:rPr>
                  <a:t>preconditions</a:t>
                </a:r>
                <a:r>
                  <a:rPr lang="en-US" dirty="0"/>
                  <a:t>:</a:t>
                </a:r>
                <a:endParaRPr lang="en-US" i="1" dirty="0"/>
              </a:p>
              <a:p>
                <a:pPr lvl="2"/>
                <a:r>
                  <a:rPr lang="en-US" dirty="0"/>
                  <a:t>Computational tests to predict whether an action can be performed in a state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US" i="1" dirty="0"/>
              </a:p>
              <a:p>
                <a:pPr lvl="2"/>
                <a:r>
                  <a:rPr lang="en-US" dirty="0"/>
                  <a:t>Should be necessary/sufficient for the action to run without error</a:t>
                </a:r>
              </a:p>
              <a:p>
                <a:pPr lvl="1"/>
                <a:r>
                  <a:rPr lang="en-US" dirty="0">
                    <a:solidFill>
                      <a:schemeClr val="accent1"/>
                    </a:solidFill>
                  </a:rPr>
                  <a:t>effects</a:t>
                </a:r>
                <a:r>
                  <a:rPr lang="en-US" dirty="0"/>
                  <a:t>:</a:t>
                </a:r>
                <a:endParaRPr lang="en-US" i="1" dirty="0"/>
              </a:p>
              <a:p>
                <a:pPr lvl="2"/>
                <a:r>
                  <a:rPr lang="en-US" dirty="0"/>
                  <a:t>Procedures that modify the current state</a:t>
                </a:r>
              </a:p>
              <a:p>
                <a:pPr lvl="1"/>
                <a:r>
                  <a:rPr lang="en-US" dirty="0">
                    <a:solidFill>
                      <a:schemeClr val="accent1"/>
                    </a:solidFill>
                  </a:rPr>
                  <a:t>cost</a:t>
                </a:r>
                <a:r>
                  <a:rPr lang="en-US" dirty="0"/>
                  <a:t>: procedure that returns a number</a:t>
                </a:r>
              </a:p>
              <a:p>
                <a:pPr lvl="2"/>
                <a:r>
                  <a:rPr lang="en-US" dirty="0"/>
                  <a:t>Can be omitted, default is cost ≡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ED99A76-DC3F-F742-B4AA-392E94333597}"/>
              </a:ext>
            </a:extLst>
          </p:cNvPr>
          <p:cNvSpPr>
            <a:spLocks noGrp="1"/>
          </p:cNvSpPr>
          <p:nvPr>
            <p:ph type="sldNum" sz="quarter" idx="12"/>
          </p:nvPr>
        </p:nvSpPr>
        <p:spPr/>
        <p:txBody>
          <a:bodyPr/>
          <a:lstStyle/>
          <a:p>
            <a:fld id="{67C9959E-8E6B-B04C-9955-EA096F41CA7A}" type="slidenum">
              <a:rPr lang="en-GB" smtClean="0"/>
              <a:t>7</a:t>
            </a:fld>
            <a:endParaRPr lang="en-GB"/>
          </a:p>
        </p:txBody>
      </p:sp>
      <p:sp>
        <p:nvSpPr>
          <p:cNvPr id="5" name="Date Placeholder 4">
            <a:extLst>
              <a:ext uri="{FF2B5EF4-FFF2-40B4-BE49-F238E27FC236}">
                <a16:creationId xmlns:a16="http://schemas.microsoft.com/office/drawing/2014/main" id="{01F14291-4ED4-B242-82AE-6F758A452DE8}"/>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421584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IDA*</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p:txBody>
              <a:bodyPr>
                <a:normAutofit fontScale="92500" lnSpcReduction="10000"/>
              </a:bodyPr>
              <a:lstStyle/>
              <a:p>
                <a:r>
                  <a:rPr lang="en-US" dirty="0"/>
                  <a:t>Basically A* + IDS: Not using path length but </a:t>
                </a:r>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𝑣</m:t>
                        </m:r>
                      </m:e>
                    </m:d>
                  </m:oMath>
                </a14:m>
                <a:r>
                  <a:rPr lang="en-US" dirty="0"/>
                  <a:t>, i.e., estimated cost, as the cut-off criterion of IDS</a:t>
                </a:r>
              </a:p>
              <a:p>
                <a:r>
                  <a:rPr lang="en-US" dirty="0"/>
                  <a:t>Properties</a:t>
                </a:r>
              </a:p>
              <a:p>
                <a:pPr lvl="1"/>
                <a:r>
                  <a:rPr lang="en-US" dirty="0"/>
                  <a:t>Termination, completeness, and optimality same as A*</a:t>
                </a:r>
              </a:p>
              <a:p>
                <a:pPr lvl="1"/>
                <a:r>
                  <a:rPr lang="en-US" dirty="0"/>
                  <a:t>Worst-case complexity</a:t>
                </a:r>
              </a:p>
              <a:p>
                <a:pPr lvl="2"/>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is admissible, memory requirement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𝑏𝑑</m:t>
                        </m:r>
                      </m:e>
                    </m:d>
                  </m:oMath>
                </a14:m>
                <a:r>
                  <a:rPr lang="en-US" dirty="0"/>
                  <a:t> rather than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en-US"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r>
                  <a:rPr lang="en-US" dirty="0"/>
                  <a:t> </a:t>
                </a:r>
              </a:p>
              <a:p>
                <a:pPr lvl="2"/>
                <a:r>
                  <a:rPr lang="en-US" dirty="0"/>
                  <a:t>If the number of nodes grows exponentially with </a:t>
                </a:r>
                <a14:m>
                  <m:oMath xmlns:m="http://schemas.openxmlformats.org/officeDocument/2006/math">
                    <m:r>
                      <a:rPr lang="en-US" i="1" dirty="0" smtClean="0">
                        <a:latin typeface="Cambria Math" panose="02040503050406030204" pitchFamily="18" charset="0"/>
                      </a:rPr>
                      <m:t>𝑐</m:t>
                    </m:r>
                  </m:oMath>
                </a14:m>
                <a:r>
                  <a:rPr lang="en-US" dirty="0"/>
                  <a:t>,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de-DE"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endParaRPr lang="en-US" dirty="0"/>
              </a:p>
              <a:p>
                <a:pPr lvl="3"/>
                <a:r>
                  <a:rPr lang="en-US" dirty="0"/>
                  <a:t>Can be much worse if the number of nodes grows subexponentially</a:t>
                </a:r>
              </a:p>
              <a:p>
                <a:pPr lvl="4"/>
                <a:r>
                  <a:rPr lang="en-US" dirty="0"/>
                  <a:t>e.g., real-valued costs</a:t>
                </a:r>
              </a:p>
              <a:p>
                <a:r>
                  <a:rPr lang="en-US" dirty="0"/>
                  <a:t>IDA* is not much used in practice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blipFill>
                <a:blip r:embed="rId2"/>
                <a:stretch>
                  <a:fillRect l="-3715" t="-3022" r="-2786" b="-549"/>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12"/>
          </p:nvPr>
        </p:nvSpPr>
        <p:spPr/>
        <p:txBody>
          <a:bodyPr/>
          <a:lstStyle/>
          <a:p>
            <a:fld id="{67C9959E-8E6B-B04C-9955-EA096F41CA7A}" type="slidenum">
              <a:rPr lang="en-GB" smtClean="0"/>
              <a:t>70</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3"/>
          <a:stretch>
            <a:fillRect/>
          </a:stretch>
        </p:blipFill>
        <p:spPr>
          <a:xfrm>
            <a:off x="4896939" y="4108723"/>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4664990" y="1063895"/>
            <a:ext cx="4244694" cy="295978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IDA*(Σ,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buNone/>
              <a:tabLst>
                <a:tab pos="354013" algn="l"/>
                <a:tab pos="709613" algn="l"/>
                <a:tab pos="1065213" algn="l"/>
              </a:tabLst>
            </a:pPr>
            <a:r>
              <a:rPr lang="en-US" sz="1400" i="1" dirty="0">
                <a:latin typeface="Courier New" panose="02070309020205020404" pitchFamily="49" charset="0"/>
                <a:cs typeface="Courier New" panose="02070309020205020404" pitchFamily="49" charset="0"/>
              </a:rPr>
              <a:t>c </a:t>
            </a:r>
            <a:r>
              <a:rPr lang="en-US" sz="1400" dirty="0">
                <a:latin typeface="Courier New" panose="02070309020205020404" pitchFamily="49" charset="0"/>
                <a:cs typeface="Courier New" panose="02070309020205020404" pitchFamily="49" charset="0"/>
              </a:rPr>
              <a:t>← 0 </a:t>
            </a:r>
          </a:p>
          <a:p>
            <a:pPr marL="6350" lvl="1">
              <a:spcBef>
                <a:spcPts val="200"/>
              </a:spcBef>
              <a:buNone/>
              <a:tabLst>
                <a:tab pos="354013" algn="l"/>
                <a:tab pos="709613" algn="l"/>
                <a:tab pos="1065213" algn="l"/>
              </a:tabLst>
            </a:pPr>
            <a:r>
              <a:rPr lang="en-US" sz="1400" b="1" dirty="0">
                <a:latin typeface="Courier New" panose="02070309020205020404" pitchFamily="49" charset="0"/>
                <a:cs typeface="Courier New" panose="02070309020205020404" pitchFamily="49" charset="0"/>
              </a:rPr>
              <a:t>loop</a:t>
            </a: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whenever </a:t>
            </a:r>
          </a:p>
          <a:p>
            <a:pPr marL="6350" lvl="1">
              <a:spcBef>
                <a:spcPts val="200"/>
              </a:spcBef>
              <a:buNone/>
              <a:tabLst>
                <a:tab pos="354013" algn="l"/>
                <a:tab pos="709613" algn="l"/>
                <a:tab pos="1065213" algn="l"/>
              </a:tabLst>
            </a:pPr>
            <a:r>
              <a:rPr lang="en-US" sz="1400" i="1" dirty="0">
                <a:latin typeface="Courier New" panose="02070309020205020404" pitchFamily="49" charset="0"/>
                <a:cs typeface="Courier New" panose="02070309020205020404" pitchFamily="49" charset="0"/>
              </a:rPr>
              <a:t>			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p>
          <a:p>
            <a:pPr marL="6350" lvl="1">
              <a:spcBef>
                <a:spcPts val="200"/>
              </a:spcBef>
              <a:buNone/>
              <a:tabLst>
                <a:tab pos="354013" algn="l"/>
                <a:tab pos="709613" algn="l"/>
                <a:tab pos="1065213" algn="l"/>
              </a:tabLst>
            </a:pPr>
            <a:r>
              <a:rPr lang="en-US" sz="1400" b="1"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solidFill>
                  <a:schemeClr val="bg1"/>
                </a:solidFill>
                <a:latin typeface="Courier New" panose="02070309020205020404" pitchFamily="49" charset="0"/>
                <a:cs typeface="Courier New" panose="02070309020205020404" pitchFamily="49" charset="0"/>
              </a:rPr>
              <a:t>π</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DFS didn’t generate </a:t>
            </a: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an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 </a:t>
            </a: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 the smallest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where backtracking occurred</a:t>
            </a:r>
            <a:endParaRPr lang="en-US" sz="1400" b="1" dirty="0">
              <a:latin typeface="Courier New" panose="02070309020205020404" pitchFamily="49" charset="0"/>
              <a:cs typeface="Courier New" panose="02070309020205020404" pitchFamily="49" charset="0"/>
            </a:endParaRPr>
          </a:p>
        </p:txBody>
      </p:sp>
      <p:sp>
        <p:nvSpPr>
          <p:cNvPr id="4" name="Date Placeholder 3">
            <a:extLst>
              <a:ext uri="{FF2B5EF4-FFF2-40B4-BE49-F238E27FC236}">
                <a16:creationId xmlns:a16="http://schemas.microsoft.com/office/drawing/2014/main" id="{6D678077-6CFD-B24A-8446-1FCDFD7FB331}"/>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526443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If </a:t>
                </a:r>
                <a14:m>
                  <m:oMath xmlns:m="http://schemas.openxmlformats.org/officeDocument/2006/math">
                    <m:r>
                      <a:rPr lang="en-US" i="1" dirty="0" smtClean="0">
                        <a:latin typeface="Cambria Math" panose="02040503050406030204" pitchFamily="18" charset="0"/>
                      </a:rPr>
                      <m:t>h</m:t>
                    </m:r>
                  </m:oMath>
                </a14:m>
                <a:r>
                  <a:rPr lang="en-US" dirty="0"/>
                  <a:t> is admissible, both A* and DFBB will return optimal solutions</a:t>
                </a:r>
              </a:p>
              <a:p>
                <a:pPr lvl="1"/>
                <a:r>
                  <a:rPr lang="en-US" dirty="0"/>
                  <a:t>Usually DFBB takes more time, A* takes more memory</a:t>
                </a:r>
              </a:p>
              <a:p>
                <a:pPr lvl="1"/>
                <a:r>
                  <a:rPr lang="en-US" dirty="0"/>
                  <a:t>A* better than DFBB in highly connected graphs (many paths to states)</a:t>
                </a:r>
              </a:p>
              <a:p>
                <a:pPr lvl="2"/>
                <a:r>
                  <a:rPr lang="en-US" dirty="0"/>
                  <a:t>DFBB can have exponentially worse running time than A*</a:t>
                </a:r>
              </a:p>
              <a:p>
                <a:pPr lvl="1"/>
                <a:r>
                  <a:rPr lang="en-US" dirty="0"/>
                  <a:t>DFBB best in problems where </a:t>
                </a:r>
                <a14:m>
                  <m:oMath xmlns:m="http://schemas.openxmlformats.org/officeDocument/2006/math">
                    <m:r>
                      <a:rPr lang="en-US" i="1" dirty="0" smtClean="0">
                        <a:latin typeface="Cambria Math" panose="02040503050406030204" pitchFamily="18" charset="0"/>
                      </a:rPr>
                      <m:t>𝑆</m:t>
                    </m:r>
                  </m:oMath>
                </a14:m>
                <a:r>
                  <a:rPr lang="en-US" dirty="0"/>
                  <a:t> is a tree of uniform height + all solutions at the bottom (e.g., constraint satisfaction)</a:t>
                </a:r>
              </a:p>
              <a:p>
                <a:pPr lvl="2"/>
                <a:r>
                  <a:rPr lang="en-US" dirty="0"/>
                  <a:t>DFBB and A* have similar running time</a:t>
                </a:r>
              </a:p>
              <a:p>
                <a:pPr lvl="2"/>
                <a:r>
                  <a:rPr lang="en-US" dirty="0"/>
                  <a:t>A* takes exponentially more memory than DFBB</a:t>
                </a:r>
              </a:p>
              <a:p>
                <a:r>
                  <a:rPr lang="en-US" dirty="0"/>
                  <a:t>DFS returns the first solution it finds</a:t>
                </a:r>
              </a:p>
              <a:p>
                <a:pPr lvl="1"/>
                <a:r>
                  <a:rPr lang="en-US" dirty="0"/>
                  <a:t>Less backtracking than DFBB, but solution can be very far from optimal</a:t>
                </a:r>
              </a:p>
              <a:p>
                <a:r>
                  <a:rPr lang="en-US" dirty="0"/>
                  <a:t>GBFS returns the first solution it finds</a:t>
                </a:r>
              </a:p>
              <a:p>
                <a:pPr lvl="1"/>
                <a:r>
                  <a:rPr lang="en-US" dirty="0"/>
                  <a:t>With a good heuristic function, usually near-optimal without much backtracking</a:t>
                </a:r>
              </a:p>
              <a:p>
                <a:pPr lvl="1"/>
                <a:r>
                  <a:rPr lang="en-US" dirty="0"/>
                  <a:t>Used by most classical planners nowadays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955" t="-33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7DEC6E1-9308-614A-B793-D0684718C955}"/>
              </a:ext>
            </a:extLst>
          </p:cNvPr>
          <p:cNvSpPr>
            <a:spLocks noGrp="1"/>
          </p:cNvSpPr>
          <p:nvPr>
            <p:ph type="sldNum" sz="quarter" idx="12"/>
          </p:nvPr>
        </p:nvSpPr>
        <p:spPr/>
        <p:txBody>
          <a:bodyPr/>
          <a:lstStyle/>
          <a:p>
            <a:fld id="{67C9959E-8E6B-B04C-9955-EA096F41CA7A}" type="slidenum">
              <a:rPr lang="en-GB" smtClean="0"/>
              <a:t>71</a:t>
            </a:fld>
            <a:endParaRPr lang="en-GB"/>
          </a:p>
        </p:txBody>
      </p:sp>
      <p:sp>
        <p:nvSpPr>
          <p:cNvPr id="5" name="Date Placeholder 4">
            <a:extLst>
              <a:ext uri="{FF2B5EF4-FFF2-40B4-BE49-F238E27FC236}">
                <a16:creationId xmlns:a16="http://schemas.microsoft.com/office/drawing/2014/main" id="{3D0C11A6-4F89-BE48-AF3D-1115CD9526D7}"/>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604566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458D-1960-AB4B-91F4-5DADF479344D}"/>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6EBF6302-7737-8749-85E0-7D9007584517}"/>
              </a:ext>
            </a:extLst>
          </p:cNvPr>
          <p:cNvSpPr>
            <a:spLocks noGrp="1"/>
          </p:cNvSpPr>
          <p:nvPr>
            <p:ph idx="1"/>
          </p:nvPr>
        </p:nvSpPr>
        <p:spPr/>
        <p:txBody>
          <a:bodyPr/>
          <a:lstStyle/>
          <a:p>
            <a:r>
              <a:rPr lang="en-GB" dirty="0"/>
              <a:t>Forward-search, Deterministic-Search</a:t>
            </a:r>
          </a:p>
          <a:p>
            <a:r>
              <a:rPr lang="en-GB" dirty="0"/>
              <a:t>Cycle-checking</a:t>
            </a:r>
          </a:p>
          <a:p>
            <a:r>
              <a:rPr lang="en-GB" dirty="0"/>
              <a:t>Breadth-first, depth-first, uniform-cost search</a:t>
            </a:r>
          </a:p>
          <a:p>
            <a:r>
              <a:rPr lang="en-GB" dirty="0"/>
              <a:t>A*, GBFS, DFBB</a:t>
            </a:r>
          </a:p>
          <a:p>
            <a:r>
              <a:rPr lang="en-GB" dirty="0"/>
              <a:t>IDS, IDA*</a:t>
            </a:r>
          </a:p>
          <a:p>
            <a:endParaRPr lang="en-GB" dirty="0"/>
          </a:p>
          <a:p>
            <a:endParaRPr lang="en-GB" dirty="0"/>
          </a:p>
        </p:txBody>
      </p:sp>
      <p:sp>
        <p:nvSpPr>
          <p:cNvPr id="4" name="Slide Number Placeholder 3">
            <a:extLst>
              <a:ext uri="{FF2B5EF4-FFF2-40B4-BE49-F238E27FC236}">
                <a16:creationId xmlns:a16="http://schemas.microsoft.com/office/drawing/2014/main" id="{E90712E2-52E0-2E45-93B6-0F8E2192C97E}"/>
              </a:ext>
            </a:extLst>
          </p:cNvPr>
          <p:cNvSpPr>
            <a:spLocks noGrp="1"/>
          </p:cNvSpPr>
          <p:nvPr>
            <p:ph type="sldNum" sz="quarter" idx="12"/>
          </p:nvPr>
        </p:nvSpPr>
        <p:spPr/>
        <p:txBody>
          <a:bodyPr/>
          <a:lstStyle/>
          <a:p>
            <a:fld id="{67C9959E-8E6B-B04C-9955-EA096F41CA7A}" type="slidenum">
              <a:rPr lang="en-GB" smtClean="0"/>
              <a:t>72</a:t>
            </a:fld>
            <a:endParaRPr lang="en-GB"/>
          </a:p>
        </p:txBody>
      </p:sp>
      <p:sp>
        <p:nvSpPr>
          <p:cNvPr id="5" name="Date Placeholder 4">
            <a:extLst>
              <a:ext uri="{FF2B5EF4-FFF2-40B4-BE49-F238E27FC236}">
                <a16:creationId xmlns:a16="http://schemas.microsoft.com/office/drawing/2014/main" id="{2E8D85A1-A833-8A4A-81EA-EC280DD1A0C1}"/>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5902249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b="1" dirty="0">
                <a:solidFill>
                  <a:schemeClr val="accent1"/>
                </a:solidFill>
              </a:rPr>
              <a:t>2.3 </a:t>
            </a:r>
            <a:r>
              <a:rPr lang="en-US" b="1" i="1" dirty="0">
                <a:solidFill>
                  <a:schemeClr val="accent1"/>
                </a:solidFill>
              </a:rPr>
              <a:t>Heuristic functions</a:t>
            </a:r>
          </a:p>
          <a:p>
            <a:pPr lvl="1"/>
            <a:r>
              <a:rPr lang="en-US" dirty="0">
                <a:solidFill>
                  <a:schemeClr val="accent1"/>
                </a:solidFill>
              </a:rPr>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73</a:t>
            </a:fld>
            <a:endParaRPr lang="en-GB"/>
          </a:p>
        </p:txBody>
      </p:sp>
      <p:sp>
        <p:nvSpPr>
          <p:cNvPr id="5" name="Date Placeholder 4">
            <a:extLst>
              <a:ext uri="{FF2B5EF4-FFF2-40B4-BE49-F238E27FC236}">
                <a16:creationId xmlns:a16="http://schemas.microsoft.com/office/drawing/2014/main" id="{DB4096F6-4B5A-2549-8CE3-B0FC100A78D4}"/>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874697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t>Planning problem </a:t>
                </a:r>
                <a:r>
                  <a:rPr lang="en-US" i="1" dirty="0"/>
                  <a:t>P </a:t>
                </a:r>
                <a:r>
                  <a:rPr lang="en-US" dirty="0"/>
                  <a:t>in domain </a:t>
                </a:r>
                <a14:m>
                  <m:oMath xmlns:m="http://schemas.openxmlformats.org/officeDocument/2006/math">
                    <m:r>
                      <m:rPr>
                        <m:sty m:val="p"/>
                      </m:rPr>
                      <a:rPr lang="en-US" i="0" dirty="0" smtClean="0">
                        <a:latin typeface="Cambria Math" panose="02040503050406030204" pitchFamily="18" charset="0"/>
                      </a:rPr>
                      <m:t>Σ</m:t>
                    </m:r>
                  </m:oMath>
                </a14:m>
                <a:endParaRPr lang="en-US" dirty="0"/>
              </a:p>
              <a:p>
                <a:r>
                  <a:rPr lang="en-US" dirty="0"/>
                  <a:t>Creating a heuristic function:</a:t>
                </a:r>
              </a:p>
              <a:p>
                <a:pPr lvl="1"/>
                <a:r>
                  <a:rPr lang="en-US" dirty="0"/>
                  <a:t>Weaken some of the constraints that</a:t>
                </a:r>
              </a:p>
              <a:p>
                <a:pPr lvl="2"/>
                <a:r>
                  <a:rPr lang="en-US" dirty="0"/>
                  <a:t>restrict what the states, actions, and plans are</a:t>
                </a:r>
              </a:p>
              <a:p>
                <a:pPr lvl="2"/>
                <a:r>
                  <a:rPr lang="en-US" dirty="0"/>
                  <a:t>restrict when an action or plan is applicable, what goals it achieves</a:t>
                </a:r>
              </a:p>
              <a:p>
                <a:pPr lvl="2"/>
                <a:r>
                  <a:rPr lang="en-US" dirty="0"/>
                  <a:t>increase the costs of actions and plans</a:t>
                </a:r>
                <a:endParaRPr lang="en-US" baseline="-25000" dirty="0"/>
              </a:p>
              <a:p>
                <a:r>
                  <a:rPr lang="en-US" dirty="0">
                    <a:solidFill>
                      <a:schemeClr val="accent1"/>
                    </a:solidFill>
                  </a:rPr>
                  <a:t>Relaxed</a:t>
                </a:r>
                <a:r>
                  <a:rPr lang="en-US" i="1" dirty="0"/>
                  <a:t> </a:t>
                </a:r>
                <a:r>
                  <a:rPr lang="en-US" dirty="0"/>
                  <a:t>planning domain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a:latin typeface="Cambria Math" panose="02040503050406030204" pitchFamily="18" charset="0"/>
                              </a:rPr>
                              <m:t>𝑆</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𝐴</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𝛾</m:t>
                            </m:r>
                          </m:e>
                          <m:sup>
                            <m:r>
                              <a:rPr lang="en-US" i="1" dirty="0">
                                <a:latin typeface="Cambria Math" panose="02040503050406030204" pitchFamily="18" charset="0"/>
                              </a:rPr>
                              <m:t>′</m:t>
                            </m:r>
                          </m:sup>
                        </m:sSup>
                      </m:e>
                    </m:d>
                  </m:oMath>
                </a14:m>
                <a:r>
                  <a:rPr lang="en-US" dirty="0"/>
                  <a:t> and problem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sSubSup>
                          <m:sSubSupPr>
                            <m:ctrlPr>
                              <a:rPr lang="de-DE" b="0" i="1" dirty="0" smtClean="0">
                                <a:latin typeface="Cambria Math" panose="02040503050406030204" pitchFamily="18" charset="0"/>
                              </a:rPr>
                            </m:ctrlPr>
                          </m:sSubSupPr>
                          <m:e>
                            <m:r>
                              <a:rPr lang="en-US" i="1" dirty="0">
                                <a:latin typeface="Cambria Math" panose="02040503050406030204" pitchFamily="18" charset="0"/>
                              </a:rPr>
                              <m:t>𝑠</m:t>
                            </m:r>
                          </m:e>
                          <m:sub>
                            <m:r>
                              <a:rPr lang="de-DE" b="0" i="1" dirty="0" smtClean="0">
                                <a:latin typeface="Cambria Math" panose="02040503050406030204" pitchFamily="18" charset="0"/>
                              </a:rPr>
                              <m:t>0</m:t>
                            </m:r>
                          </m:sub>
                          <m:sup>
                            <m:r>
                              <a:rPr lang="en-US" i="1" dirty="0">
                                <a:latin typeface="Cambria Math" panose="02040503050406030204" pitchFamily="18" charset="0"/>
                              </a:rPr>
                              <m:t>′</m:t>
                            </m:r>
                          </m:sup>
                        </m:sSubSup>
                        <m:r>
                          <a:rPr lang="en-US" i="1" dirty="0">
                            <a:latin typeface="Cambria Math" panose="02040503050406030204" pitchFamily="18" charset="0"/>
                          </a:rPr>
                          <m:t>,</m:t>
                        </m:r>
                        <m:sSup>
                          <m:sSupPr>
                            <m:ctrlPr>
                              <a:rPr lang="en-US" i="1" baseline="-25000" dirty="0" smtClean="0">
                                <a:latin typeface="Cambria Math" panose="02040503050406030204" pitchFamily="18" charset="0"/>
                              </a:rPr>
                            </m:ctrlPr>
                          </m:sSupPr>
                          <m:e>
                            <m:r>
                              <a:rPr lang="en-US" i="1" dirty="0">
                                <a:latin typeface="Cambria Math" panose="02040503050406030204" pitchFamily="18" charset="0"/>
                              </a:rPr>
                              <m:t>𝑔</m:t>
                            </m:r>
                          </m:e>
                          <m:sup>
                            <m:r>
                              <a:rPr lang="en-US" i="1" dirty="0" smtClean="0">
                                <a:latin typeface="Cambria Math" panose="02040503050406030204" pitchFamily="18" charset="0"/>
                              </a:rPr>
                              <m:t>′</m:t>
                            </m:r>
                          </m:sup>
                        </m:sSup>
                      </m:e>
                    </m:d>
                  </m:oMath>
                </a14:m>
                <a:endParaRPr lang="en-US" dirty="0"/>
              </a:p>
              <a:p>
                <a:pPr lvl="1"/>
                <a:r>
                  <a:rPr lang="en-US" dirty="0"/>
                  <a:t>for every solution </a:t>
                </a:r>
                <a14:m>
                  <m:oMath xmlns:m="http://schemas.openxmlformats.org/officeDocument/2006/math">
                    <m:r>
                      <a:rPr lang="en-US" i="1" dirty="0" smtClean="0">
                        <a:latin typeface="Cambria Math" panose="02040503050406030204" pitchFamily="18" charset="0"/>
                      </a:rPr>
                      <m:t>𝜋</m:t>
                    </m:r>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oMath>
                </a14:m>
                <a:r>
                  <a:rPr lang="en-US" dirty="0"/>
                  <a:t> has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dirty="0"/>
                  <a:t> with </a:t>
                </a:r>
                <a14:m>
                  <m:oMath xmlns:m="http://schemas.openxmlformats.org/officeDocument/2006/math">
                    <m:r>
                      <a:rPr lang="en-US" i="1" dirty="0" smtClean="0">
                        <a:latin typeface="Cambria Math" panose="02040503050406030204" pitchFamily="18" charset="0"/>
                      </a:rPr>
                      <m:t>𝑐𝑜𝑠</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𝑡</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r>
                      <a:rPr lang="en-US" i="1" dirty="0" smtClean="0">
                        <a:latin typeface="Cambria Math" panose="02040503050406030204" pitchFamily="18" charset="0"/>
                      </a:rPr>
                      <m:t>≤</m:t>
                    </m:r>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oMath>
                </a14:m>
                <a:endParaRPr lang="en-US" dirty="0"/>
              </a:p>
              <a:p>
                <a:r>
                  <a:rPr lang="en-US" dirty="0"/>
                  <a:t>Suppose we have an algorithm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r>
                  <a:rPr lang="en-US" i="1" dirty="0"/>
                  <a:t> </a:t>
                </a:r>
                <a:r>
                  <a:rPr lang="en-US" dirty="0"/>
                  <a:t>for solving planning problems 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oMath>
                </a14:m>
                <a:endParaRPr lang="en-US" dirty="0"/>
              </a:p>
              <a:p>
                <a:pPr lvl="1"/>
                <a:r>
                  <a:rPr lang="en-US" dirty="0"/>
                  <a:t>Heuristic function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𝐴</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a:t>
                </a:r>
              </a:p>
              <a:p>
                <a:pPr lvl="2"/>
                <a:r>
                  <a:rPr lang="en-US" dirty="0"/>
                  <a:t>Find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i="1" dirty="0"/>
                  <a:t> </a:t>
                </a:r>
                <a:r>
                  <a:rPr lang="en-US" dirty="0"/>
                  <a:t>for </a:t>
                </a:r>
                <a14:m>
                  <m:oMath xmlns:m="http://schemas.openxmlformats.org/officeDocument/2006/math">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err="1">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r>
                          <a:rPr lang="en-US" i="1" dirty="0" err="1">
                            <a:latin typeface="Cambria Math" panose="02040503050406030204" pitchFamily="18" charset="0"/>
                          </a:rPr>
                          <m:t>𝑠</m:t>
                        </m:r>
                        <m:r>
                          <a:rPr lang="en-US" i="1" dirty="0" err="1">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𝑔</m:t>
                            </m:r>
                          </m:e>
                          <m:sup>
                            <m:r>
                              <a:rPr lang="en-US" i="1" dirty="0">
                                <a:latin typeface="Cambria Math" panose="02040503050406030204" pitchFamily="18" charset="0"/>
                              </a:rPr>
                              <m:t>′</m:t>
                            </m:r>
                          </m:sup>
                        </m:sSup>
                      </m:e>
                    </m:d>
                  </m:oMath>
                </a14:m>
                <a:r>
                  <a:rPr lang="en-US" dirty="0"/>
                  <a:t>; return </a:t>
                </a:r>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oMath>
                </a14:m>
                <a:endParaRPr lang="en-US" dirty="0"/>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dirty="0"/>
                  <a:t> runs quickly,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may be a useful heuristic function</a:t>
                </a:r>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i="1" dirty="0"/>
                  <a:t> </a:t>
                </a:r>
                <a:r>
                  <a:rPr lang="en-US" dirty="0"/>
                  <a:t>always finds optimal solutions,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is admissible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80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BD91405-64A8-C449-9A26-860D82CF1415}"/>
              </a:ext>
            </a:extLst>
          </p:cNvPr>
          <p:cNvSpPr>
            <a:spLocks noGrp="1"/>
          </p:cNvSpPr>
          <p:nvPr>
            <p:ph type="sldNum" sz="quarter" idx="12"/>
          </p:nvPr>
        </p:nvSpPr>
        <p:spPr/>
        <p:txBody>
          <a:bodyPr/>
          <a:lstStyle/>
          <a:p>
            <a:fld id="{67C9959E-8E6B-B04C-9955-EA096F41CA7A}" type="slidenum">
              <a:rPr lang="en-GB" smtClean="0"/>
              <a:t>74</a:t>
            </a:fld>
            <a:endParaRPr lang="en-GB"/>
          </a:p>
        </p:txBody>
      </p:sp>
      <p:sp>
        <p:nvSpPr>
          <p:cNvPr id="5" name="Date Placeholder 4">
            <a:extLst>
              <a:ext uri="{FF2B5EF4-FFF2-40B4-BE49-F238E27FC236}">
                <a16:creationId xmlns:a16="http://schemas.microsoft.com/office/drawing/2014/main" id="{AE305EFE-56AF-E148-BBBE-241D0B887BD3}"/>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122470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from A*</a:t>
            </a:r>
          </a:p>
        </p:txBody>
      </p:sp>
      <p:sp>
        <p:nvSpPr>
          <p:cNvPr id="3" name="Content Placeholder 2"/>
          <p:cNvSpPr>
            <a:spLocks noGrp="1"/>
          </p:cNvSpPr>
          <p:nvPr>
            <p:ph idx="1"/>
          </p:nvPr>
        </p:nvSpPr>
        <p:spPr/>
        <p:txBody>
          <a:bodyPr/>
          <a:lstStyle/>
          <a:p>
            <a:r>
              <a:rPr lang="en-US" dirty="0"/>
              <a:t>Relaxation: let vehicle travel in a straight line </a:t>
            </a:r>
            <a:br>
              <a:rPr lang="en-US" dirty="0"/>
            </a:br>
            <a:r>
              <a:rPr lang="en-US" dirty="0"/>
              <a:t>between any pair of cities</a:t>
            </a:r>
          </a:p>
          <a:p>
            <a:pPr lvl="1"/>
            <a:r>
              <a:rPr lang="en-US" dirty="0"/>
              <a:t>straight-line-distance ≤ distance by road</a:t>
            </a:r>
          </a:p>
        </p:txBody>
      </p:sp>
      <p:sp>
        <p:nvSpPr>
          <p:cNvPr id="4" name="Slide Number Placeholder 3">
            <a:extLst>
              <a:ext uri="{FF2B5EF4-FFF2-40B4-BE49-F238E27FC236}">
                <a16:creationId xmlns:a16="http://schemas.microsoft.com/office/drawing/2014/main" id="{9E1BC92E-87B1-8841-AA4B-5A6AD244141A}"/>
              </a:ext>
            </a:extLst>
          </p:cNvPr>
          <p:cNvSpPr>
            <a:spLocks noGrp="1"/>
          </p:cNvSpPr>
          <p:nvPr>
            <p:ph type="sldNum" sz="quarter" idx="12"/>
          </p:nvPr>
        </p:nvSpPr>
        <p:spPr/>
        <p:txBody>
          <a:bodyPr/>
          <a:lstStyle/>
          <a:p>
            <a:fld id="{67C9959E-8E6B-B04C-9955-EA096F41CA7A}" type="slidenum">
              <a:rPr lang="en-GB" smtClean="0"/>
              <a:pPr/>
              <a:t>75</a:t>
            </a:fld>
            <a:endParaRPr lang="en-GB"/>
          </a:p>
        </p:txBody>
      </p:sp>
      <p:pic>
        <p:nvPicPr>
          <p:cNvPr id="9" name="Picture 8"/>
          <p:cNvPicPr>
            <a:picLocks noChangeAspect="1"/>
          </p:cNvPicPr>
          <p:nvPr/>
        </p:nvPicPr>
        <p:blipFill>
          <a:blip r:embed="rId2"/>
          <a:stretch>
            <a:fillRect/>
          </a:stretch>
        </p:blipFill>
        <p:spPr>
          <a:xfrm>
            <a:off x="1130616" y="2858237"/>
            <a:ext cx="5094322" cy="3464964"/>
          </a:xfrm>
          <a:prstGeom prst="rect">
            <a:avLst/>
          </a:prstGeom>
        </p:spPr>
      </p:pic>
      <p:sp>
        <p:nvSpPr>
          <p:cNvPr id="10" name="Rectangle 9"/>
          <p:cNvSpPr/>
          <p:nvPr/>
        </p:nvSpPr>
        <p:spPr>
          <a:xfrm>
            <a:off x="7107270" y="221686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 name="Date Placeholder 4">
            <a:extLst>
              <a:ext uri="{FF2B5EF4-FFF2-40B4-BE49-F238E27FC236}">
                <a16:creationId xmlns:a16="http://schemas.microsoft.com/office/drawing/2014/main" id="{33480639-132D-9849-8CAA-B5C34379CDF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1307294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pPr eaLnBrk="1" hangingPunct="1"/>
            <a:r>
              <a:rPr lang="en-US" dirty="0"/>
              <a:t>Domain-independent Heuristics</a:t>
            </a:r>
          </a:p>
        </p:txBody>
      </p:sp>
      <p:sp>
        <p:nvSpPr>
          <p:cNvPr id="5122" name="Rectangle 3"/>
          <p:cNvSpPr>
            <a:spLocks noGrp="1" noChangeArrowheads="1"/>
          </p:cNvSpPr>
          <p:nvPr>
            <p:ph idx="1"/>
          </p:nvPr>
        </p:nvSpPr>
        <p:spPr/>
        <p:txBody>
          <a:bodyPr/>
          <a:lstStyle/>
          <a:p>
            <a:pPr eaLnBrk="1" hangingPunct="1"/>
            <a:r>
              <a:rPr lang="en-US" dirty="0"/>
              <a:t>Heuristic functions that can be used work in any classical planning problem</a:t>
            </a:r>
          </a:p>
          <a:p>
            <a:pPr lvl="1" eaLnBrk="1" hangingPunct="1"/>
            <a:r>
              <a:rPr lang="en-US" dirty="0"/>
              <a:t>Additive-cost heuristic</a:t>
            </a:r>
          </a:p>
          <a:p>
            <a:pPr lvl="1" eaLnBrk="1" hangingPunct="1"/>
            <a:r>
              <a:rPr lang="en-US" dirty="0"/>
              <a:t>Max-cost heuristic</a:t>
            </a:r>
          </a:p>
          <a:p>
            <a:pPr lvl="1" eaLnBrk="1" hangingPunct="1"/>
            <a:r>
              <a:rPr lang="en-US" dirty="0"/>
              <a:t>Delete-relaxation heuristics</a:t>
            </a:r>
          </a:p>
          <a:p>
            <a:pPr lvl="2" eaLnBrk="1" hangingPunct="1"/>
            <a:r>
              <a:rPr lang="en-US" dirty="0"/>
              <a:t>Optimal relaxed solution</a:t>
            </a:r>
          </a:p>
          <a:p>
            <a:pPr lvl="2" eaLnBrk="1" hangingPunct="1"/>
            <a:r>
              <a:rPr lang="en-US" dirty="0"/>
              <a:t>Fast-forward heuristic</a:t>
            </a:r>
          </a:p>
          <a:p>
            <a:pPr lvl="1"/>
            <a:r>
              <a:rPr lang="en-US" dirty="0"/>
              <a:t>Landmark heuristics</a:t>
            </a:r>
          </a:p>
          <a:p>
            <a:pPr lvl="2" eaLnBrk="1" hangingPunct="1"/>
            <a:endParaRPr lang="en-US" dirty="0"/>
          </a:p>
        </p:txBody>
      </p:sp>
      <p:sp>
        <p:nvSpPr>
          <p:cNvPr id="4" name="Slide Number Placeholder 3">
            <a:extLst>
              <a:ext uri="{FF2B5EF4-FFF2-40B4-BE49-F238E27FC236}">
                <a16:creationId xmlns:a16="http://schemas.microsoft.com/office/drawing/2014/main" id="{01DDE3E4-7B5D-5844-9966-A7195CE05669}"/>
              </a:ext>
            </a:extLst>
          </p:cNvPr>
          <p:cNvSpPr>
            <a:spLocks noGrp="1"/>
          </p:cNvSpPr>
          <p:nvPr>
            <p:ph type="sldNum" sz="quarter" idx="12"/>
          </p:nvPr>
        </p:nvSpPr>
        <p:spPr/>
        <p:txBody>
          <a:bodyPr/>
          <a:lstStyle/>
          <a:p>
            <a:fld id="{67C9959E-8E6B-B04C-9955-EA096F41CA7A}" type="slidenum">
              <a:rPr lang="en-GB" smtClean="0"/>
              <a:t>76</a:t>
            </a:fld>
            <a:endParaRPr lang="en-GB"/>
          </a:p>
        </p:txBody>
      </p:sp>
      <p:sp>
        <p:nvSpPr>
          <p:cNvPr id="2" name="Rectangle 1"/>
          <p:cNvSpPr/>
          <p:nvPr/>
        </p:nvSpPr>
        <p:spPr>
          <a:xfrm>
            <a:off x="3439650" y="2543313"/>
            <a:ext cx="2947892"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bodyPr>
          <a:lstStyle/>
          <a:p>
            <a:r>
              <a:rPr lang="en-US" dirty="0"/>
              <a:t>In the book, but I’ll skip them</a:t>
            </a:r>
          </a:p>
        </p:txBody>
      </p:sp>
      <p:sp>
        <p:nvSpPr>
          <p:cNvPr id="3" name="Right Brace 2"/>
          <p:cNvSpPr/>
          <p:nvPr/>
        </p:nvSpPr>
        <p:spPr>
          <a:xfrm>
            <a:off x="3125436" y="2438419"/>
            <a:ext cx="254000" cy="599440"/>
          </a:xfrm>
          <a:prstGeom prst="rightBrace">
            <a:avLst/>
          </a:prstGeom>
          <a:ln w="19050" cmpd="sng">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Date Placeholder 4">
            <a:extLst>
              <a:ext uri="{FF2B5EF4-FFF2-40B4-BE49-F238E27FC236}">
                <a16:creationId xmlns:a16="http://schemas.microsoft.com/office/drawing/2014/main" id="{1A71AD12-EA26-E246-AC50-FB235C4D8EFE}"/>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4638080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Delete-Relaxation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361613" y="1717589"/>
                <a:ext cx="4089006" cy="2795788"/>
              </a:xfrm>
            </p:spPr>
            <p:txBody>
              <a:bodyPr>
                <a:normAutofit fontScale="92500"/>
              </a:bodyPr>
              <a:lstStyle/>
              <a:p>
                <a:r>
                  <a:rPr lang="en-US" dirty="0"/>
                  <a:t>Relaxation: </a:t>
                </a:r>
              </a:p>
              <a:p>
                <a:pPr lvl="1"/>
                <a:r>
                  <a:rPr lang="en-US" dirty="0"/>
                  <a:t>A state variable can have more than one value at the same time</a:t>
                </a:r>
              </a:p>
              <a:p>
                <a:pPr lvl="1"/>
                <a:r>
                  <a:rPr lang="en-US" dirty="0"/>
                  <a:t>When assigning a new value, keep the old one too</a:t>
                </a:r>
              </a:p>
              <a:p>
                <a:r>
                  <a:rPr lang="en-US" dirty="0"/>
                  <a:t>Suppose state </a:t>
                </a:r>
                <a14:m>
                  <m:oMath xmlns:m="http://schemas.openxmlformats.org/officeDocument/2006/math">
                    <m:r>
                      <a:rPr lang="en-US" i="1" dirty="0" smtClean="0">
                        <a:latin typeface="Cambria Math" panose="02040503050406030204" pitchFamily="18" charset="0"/>
                      </a:rPr>
                      <m:t>𝑠</m:t>
                    </m:r>
                  </m:oMath>
                </a14:m>
                <a:r>
                  <a:rPr lang="en-US" dirty="0"/>
                  <a:t> includes an atom </a:t>
                </a:r>
                <a14:m>
                  <m:oMath xmlns:m="http://schemas.openxmlformats.org/officeDocument/2006/math">
                    <m:r>
                      <a:rPr lang="en-US" i="1" dirty="0" smtClean="0">
                        <a:latin typeface="Cambria Math" panose="02040503050406030204" pitchFamily="18" charset="0"/>
                      </a:rPr>
                      <m:t>𝑥</m:t>
                    </m:r>
                    <m:r>
                      <a:rPr lang="de-DE" b="0" i="1" dirty="0" smtClean="0">
                        <a:latin typeface="Cambria Math" panose="02040503050406030204" pitchFamily="18" charset="0"/>
                      </a:rPr>
                      <m:t>=</m:t>
                    </m:r>
                    <m:r>
                      <a:rPr lang="en-US" i="1" dirty="0" smtClean="0">
                        <a:latin typeface="Cambria Math" panose="02040503050406030204" pitchFamily="18" charset="0"/>
                      </a:rPr>
                      <m:t>𝑣</m:t>
                    </m:r>
                  </m:oMath>
                </a14:m>
                <a:r>
                  <a:rPr lang="en-US" dirty="0"/>
                  <a:t>, action </a:t>
                </a:r>
                <a14:m>
                  <m:oMath xmlns:m="http://schemas.openxmlformats.org/officeDocument/2006/math">
                    <m:r>
                      <a:rPr lang="en-US" i="1" dirty="0" smtClean="0">
                        <a:latin typeface="Cambria Math" panose="02040503050406030204" pitchFamily="18" charset="0"/>
                      </a:rPr>
                      <m:t>𝑎</m:t>
                    </m:r>
                  </m:oMath>
                </a14:m>
                <a:r>
                  <a:rPr lang="en-US" dirty="0"/>
                  <a:t> has effect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dirty="0"/>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a </a:t>
                </a:r>
                <a:r>
                  <a:rPr lang="en-US" dirty="0">
                    <a:solidFill>
                      <a:schemeClr val="accent1"/>
                    </a:solidFill>
                  </a:rPr>
                  <a:t>relaxed state</a:t>
                </a:r>
              </a:p>
              <a:p>
                <a:pPr lvl="2"/>
                <a:r>
                  <a:rPr lang="en-US" dirty="0"/>
                  <a:t>Includes both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𝑣</m:t>
                    </m:r>
                  </m:oMath>
                </a14:m>
                <a:r>
                  <a:rPr lang="en-US" i="1" dirty="0"/>
                  <a:t> </a:t>
                </a:r>
                <a:r>
                  <a:rPr lang="en-US" dirty="0"/>
                  <a:t>and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361613" y="1717589"/>
                <a:ext cx="4089006" cy="2795788"/>
              </a:xfrm>
              <a:blipFill>
                <a:blip r:embed="rId2"/>
                <a:stretch>
                  <a:fillRect l="-3715" t="-4072" r="-2477" b="-3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6693A370-00A9-1F4A-B9DC-F2DF43B816CA}"/>
                  </a:ext>
                </a:extLst>
              </p:cNvPr>
              <p:cNvSpPr>
                <a:spLocks noGrp="1"/>
              </p:cNvSpPr>
              <p:nvPr>
                <p:ph sz="half" idx="2"/>
              </p:nvPr>
            </p:nvSpPr>
            <p:spPr>
              <a:xfrm>
                <a:off x="4693381" y="1717589"/>
                <a:ext cx="4090619" cy="2795788"/>
              </a:xfrm>
            </p:spPr>
            <p:txBody>
              <a:bodyPr>
                <a:normAutofit fontScale="92500"/>
              </a:bodyPr>
              <a:lstStyle/>
              <a:p>
                <a:r>
                  <a:rPr lang="en-GB" dirty="0"/>
                  <a:t>Example</a:t>
                </a:r>
              </a:p>
              <a:p>
                <a:pPr lvl="1"/>
                <a14:m>
                  <m:oMath xmlns:m="http://schemas.openxmlformats.org/officeDocument/2006/math">
                    <m:sSub>
                      <m:sSubPr>
                        <m:ctrlPr>
                          <a:rPr lang="en-GB"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3,  </m:t>
                    </m:r>
                    <m:r>
                      <a:rPr lang="en-GB" i="1" dirty="0" smtClean="0">
                        <a:latin typeface="Cambria Math" panose="02040503050406030204" pitchFamily="18" charset="0"/>
                      </a:rPr>
                      <m:t>𝑐𝑎𝑟𝑔𝑜</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2"/>
                <a:r>
                  <a:rPr lang="en-GB" dirty="0"/>
                  <a:t>Pre: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m:t>
                    </m:r>
                  </m:oMath>
                </a14:m>
                <a:endParaRPr lang="en-GB" dirty="0"/>
              </a:p>
              <a:p>
                <a:pPr lvl="2"/>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1</m:t>
                    </m:r>
                  </m:oMath>
                </a14:m>
                <a:r>
                  <a:rPr lang="en-GB" dirty="0"/>
                  <a:t> </a:t>
                </a:r>
              </a:p>
              <a:p>
                <a:pPr lvl="1"/>
                <a14:m>
                  <m:oMath xmlns:m="http://schemas.openxmlformats.org/officeDocument/2006/math">
                    <m:sSub>
                      <m:sSubPr>
                        <m:ctrlPr>
                          <a:rPr lang="en-GB" i="1" dirty="0" smtClean="0">
                            <a:latin typeface="Cambria Math" panose="02040503050406030204" pitchFamily="18" charset="0"/>
                          </a:rPr>
                        </m:ctrlPr>
                      </m:sSubPr>
                      <m:e>
                        <m:acc>
                          <m:accPr>
                            <m:chr m:val="̂"/>
                            <m:ctrlPr>
                              <a:rPr lang="en-GB" i="1" dirty="0" smtClean="0">
                                <a:latin typeface="Cambria Math" panose="02040503050406030204" pitchFamily="18" charset="0"/>
                              </a:rPr>
                            </m:ctrlPr>
                          </m:accPr>
                          <m:e>
                            <m:r>
                              <a:rPr lang="de-DE" b="0" i="1" dirty="0" smtClean="0">
                                <a:latin typeface="Cambria Math" panose="02040503050406030204" pitchFamily="18" charset="0"/>
                              </a:rPr>
                              <m:t>𝑠</m:t>
                            </m:r>
                          </m:e>
                        </m:acc>
                      </m:e>
                      <m:sub>
                        <m:r>
                          <a:rPr lang="en-GB" i="1" dirty="0">
                            <a:latin typeface="Cambria Math" panose="02040503050406030204" pitchFamily="18" charset="0"/>
                          </a:rPr>
                          <m:t>1</m:t>
                        </m:r>
                      </m:sub>
                    </m:sSub>
                    <m:r>
                      <a:rPr lang="en-GB" i="1" dirty="0">
                        <a:latin typeface="Cambria Math" panose="02040503050406030204" pitchFamily="18" charset="0"/>
                      </a:rPr>
                      <m:t>= </m:t>
                    </m:r>
                    <m:sSup>
                      <m:sSupPr>
                        <m:ctrlPr>
                          <a:rPr lang="en-GB" i="1" dirty="0" smtClean="0">
                            <a:latin typeface="Cambria Math" panose="02040503050406030204" pitchFamily="18" charset="0"/>
                          </a:rPr>
                        </m:ctrlPr>
                      </m:sSupPr>
                      <m:e>
                        <m:r>
                          <a:rPr lang="en-GB" i="1" dirty="0">
                            <a:latin typeface="Cambria Math" panose="02040503050406030204" pitchFamily="18" charset="0"/>
                          </a:rPr>
                          <m:t>𝛾</m:t>
                        </m:r>
                      </m:e>
                      <m:sup>
                        <m:r>
                          <a:rPr lang="en-GB" i="1" dirty="0">
                            <a:latin typeface="Cambria Math" panose="02040503050406030204" pitchFamily="18" charset="0"/>
                          </a:rPr>
                          <m:t>+</m:t>
                        </m:r>
                      </m:sup>
                    </m:sSup>
                    <m:d>
                      <m:dPr>
                        <m:ctrlPr>
                          <a:rPr lang="en-GB" i="1" dirty="0" smtClean="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 </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e>
                    </m:d>
                  </m:oMath>
                </a14:m>
                <a:br>
                  <a:rPr lang="en-GB" dirty="0"/>
                </a:br>
                <a14:m>
                  <m:oMath xmlns:m="http://schemas.openxmlformats.org/officeDocument/2006/math">
                    <m:r>
                      <a:rPr lang="en-GB" i="1" dirty="0" smtClean="0">
                        <a:latin typeface="Cambria Math" panose="02040503050406030204" pitchFamily="18" charset="0"/>
                      </a:rPr>
                      <m:t>={</m:t>
                    </m:r>
                    <m:r>
                      <a:rPr lang="en-GB" i="1" dirty="0" smtClean="0">
                        <a:solidFill>
                          <a:srgbClr val="FFC000"/>
                        </a:solidFill>
                        <a:latin typeface="Cambria Math" panose="02040503050406030204" pitchFamily="18" charset="0"/>
                      </a:rPr>
                      <m:t>𝑙𝑜𝑐</m:t>
                    </m:r>
                    <m:d>
                      <m:dPr>
                        <m:ctrlPr>
                          <a:rPr lang="en-GB" i="1" dirty="0" smtClean="0">
                            <a:solidFill>
                              <a:srgbClr val="FFC000"/>
                            </a:solidFill>
                            <a:latin typeface="Cambria Math" panose="02040503050406030204" pitchFamily="18" charset="0"/>
                          </a:rPr>
                        </m:ctrlPr>
                      </m:dPr>
                      <m:e>
                        <m:r>
                          <a:rPr lang="en-GB" i="1" dirty="0" smtClean="0">
                            <a:solidFill>
                              <a:srgbClr val="FFC000"/>
                            </a:solidFill>
                            <a:latin typeface="Cambria Math" panose="02040503050406030204" pitchFamily="18" charset="0"/>
                          </a:rPr>
                          <m:t>𝑟</m:t>
                        </m:r>
                        <m:r>
                          <a:rPr lang="en-GB" i="1" dirty="0" smtClean="0">
                            <a:solidFill>
                              <a:srgbClr val="FFC000"/>
                            </a:solidFill>
                            <a:latin typeface="Cambria Math" panose="02040503050406030204" pitchFamily="18" charset="0"/>
                          </a:rPr>
                          <m:t>1</m:t>
                        </m:r>
                      </m:e>
                    </m:d>
                    <m:r>
                      <a:rPr lang="en-GB" i="1" dirty="0" smtClean="0">
                        <a:solidFill>
                          <a:srgbClr val="FFC000"/>
                        </a:solidFill>
                        <a:latin typeface="Cambria Math" panose="02040503050406030204" pitchFamily="18" charset="0"/>
                      </a:rPr>
                      <m:t>= </m:t>
                    </m:r>
                    <m:r>
                      <a:rPr lang="en-GB" i="1" dirty="0" smtClean="0">
                        <a:solidFill>
                          <a:srgbClr val="FFC000"/>
                        </a:solidFill>
                        <a:latin typeface="Cambria Math" panose="02040503050406030204" pitchFamily="18" charset="0"/>
                      </a:rPr>
                      <m:t>𝑑</m:t>
                    </m:r>
                    <m:r>
                      <a:rPr lang="en-GB" i="1" dirty="0" smtClean="0">
                        <a:solidFill>
                          <a:srgbClr val="FFC000"/>
                        </a:solidFill>
                        <a:latin typeface="Cambria Math" panose="02040503050406030204" pitchFamily="18" charset="0"/>
                      </a:rPr>
                      <m:t>3, </m:t>
                    </m:r>
                    <m:r>
                      <a:rPr lang="en-GB" i="1" dirty="0" smtClean="0">
                        <a:solidFill>
                          <a:srgbClr val="FFC000"/>
                        </a:solidFill>
                        <a:latin typeface="Cambria Math" panose="02040503050406030204" pitchFamily="18" charset="0"/>
                      </a:rPr>
                      <m:t>𝑙𝑜𝑐</m:t>
                    </m:r>
                    <m:d>
                      <m:dPr>
                        <m:ctrlPr>
                          <a:rPr lang="en-GB" i="1" dirty="0" smtClean="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smtClean="0">
                        <a:latin typeface="Cambria Math" panose="02040503050406030204" pitchFamily="18" charset="0"/>
                      </a:rPr>
                      <m:t>,</m:t>
                    </m:r>
                    <m:r>
                      <a:rPr lang="de-DE" b="0" i="1" dirty="0" smtClean="0">
                        <a:latin typeface="Cambria Math" panose="02040503050406030204" pitchFamily="18" charset="0"/>
                      </a:rPr>
                      <m:t> </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p:txBody>
          </p:sp>
        </mc:Choice>
        <mc:Fallback xmlns="">
          <p:sp>
            <p:nvSpPr>
              <p:cNvPr id="9" name="Content Placeholder 8">
                <a:extLst>
                  <a:ext uri="{FF2B5EF4-FFF2-40B4-BE49-F238E27FC236}">
                    <a16:creationId xmlns:a16="http://schemas.microsoft.com/office/drawing/2014/main" id="{6693A370-00A9-1F4A-B9DC-F2DF43B816CA}"/>
                  </a:ext>
                </a:extLst>
              </p:cNvPr>
              <p:cNvSpPr>
                <a:spLocks noGrp="1" noRot="1" noChangeAspect="1" noMove="1" noResize="1" noEditPoints="1" noAdjustHandles="1" noChangeArrowheads="1" noChangeShapeType="1" noTextEdit="1"/>
              </p:cNvSpPr>
              <p:nvPr>
                <p:ph sz="half" idx="2"/>
              </p:nvPr>
            </p:nvSpPr>
            <p:spPr>
              <a:xfrm>
                <a:off x="4693381" y="1717589"/>
                <a:ext cx="4090619" cy="2795788"/>
              </a:xfrm>
              <a:blipFill>
                <a:blip r:embed="rId3"/>
                <a:stretch>
                  <a:fillRect l="-4025" t="-4072"/>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821A06A3-D716-4D42-B8EA-2CE83D7D848A}"/>
              </a:ext>
            </a:extLst>
          </p:cNvPr>
          <p:cNvSpPr>
            <a:spLocks noGrp="1"/>
          </p:cNvSpPr>
          <p:nvPr>
            <p:ph type="sldNum" sz="quarter" idx="12"/>
          </p:nvPr>
        </p:nvSpPr>
        <p:spPr/>
        <p:txBody>
          <a:bodyPr/>
          <a:lstStyle/>
          <a:p>
            <a:fld id="{67C9959E-8E6B-B04C-9955-EA096F41CA7A}" type="slidenum">
              <a:rPr lang="en-GB" smtClean="0"/>
              <a:t>77</a:t>
            </a:fld>
            <a:endParaRPr lang="en-GB"/>
          </a:p>
        </p:txBody>
      </p:sp>
      <p:grpSp>
        <p:nvGrpSpPr>
          <p:cNvPr id="430" name="Group 429"/>
          <p:cNvGrpSpPr/>
          <p:nvPr/>
        </p:nvGrpSpPr>
        <p:grpSpPr>
          <a:xfrm>
            <a:off x="755887" y="4418695"/>
            <a:ext cx="3792268" cy="1975637"/>
            <a:chOff x="821024" y="4395049"/>
            <a:chExt cx="4213631" cy="2195152"/>
          </a:xfrm>
        </p:grpSpPr>
        <p:sp>
          <p:nvSpPr>
            <p:cNvPr id="431" name="Rectangle 891"/>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432" name="Rectangle 891"/>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433" name="Group 432"/>
            <p:cNvGrpSpPr/>
            <p:nvPr/>
          </p:nvGrpSpPr>
          <p:grpSpPr>
            <a:xfrm>
              <a:off x="1260662" y="5235327"/>
              <a:ext cx="1838582" cy="882564"/>
              <a:chOff x="1026717" y="2292224"/>
              <a:chExt cx="2553587" cy="1225782"/>
            </a:xfrm>
          </p:grpSpPr>
          <p:sp>
            <p:nvSpPr>
              <p:cNvPr id="475"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476" name="Straight Connector 475"/>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7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434" name="Line 853"/>
            <p:cNvSpPr>
              <a:spLocks noChangeShapeType="1"/>
            </p:cNvSpPr>
            <p:nvPr/>
          </p:nvSpPr>
          <p:spPr bwMode="auto">
            <a:xfrm>
              <a:off x="3633197" y="6122722"/>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435" name="Group 434"/>
            <p:cNvGrpSpPr/>
            <p:nvPr/>
          </p:nvGrpSpPr>
          <p:grpSpPr>
            <a:xfrm>
              <a:off x="3846905" y="5267662"/>
              <a:ext cx="1187750" cy="320306"/>
              <a:chOff x="4618723" y="2316384"/>
              <a:chExt cx="1649655" cy="444870"/>
            </a:xfrm>
          </p:grpSpPr>
          <p:sp>
            <p:nvSpPr>
              <p:cNvPr id="47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73" name="Straight Connector 472"/>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4"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436" name="Straight Connector 43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3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3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44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44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442" name="Group 441"/>
            <p:cNvGrpSpPr/>
            <p:nvPr/>
          </p:nvGrpSpPr>
          <p:grpSpPr>
            <a:xfrm>
              <a:off x="2893449" y="4395049"/>
              <a:ext cx="1203321" cy="1021208"/>
              <a:chOff x="3906167" y="3324390"/>
              <a:chExt cx="1671281" cy="1418344"/>
            </a:xfrm>
            <a:solidFill>
              <a:srgbClr val="93D2FE"/>
            </a:solidFill>
          </p:grpSpPr>
          <p:sp>
            <p:nvSpPr>
              <p:cNvPr id="44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53" name="Group 452"/>
              <p:cNvGrpSpPr/>
              <p:nvPr/>
            </p:nvGrpSpPr>
            <p:grpSpPr>
              <a:xfrm>
                <a:off x="3906167" y="4047050"/>
                <a:ext cx="1671281" cy="539042"/>
                <a:chOff x="1320274" y="4580303"/>
                <a:chExt cx="1671281" cy="467246"/>
              </a:xfrm>
              <a:grpFill/>
            </p:grpSpPr>
            <p:sp>
              <p:nvSpPr>
                <p:cNvPr id="46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7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54" name="Group 453"/>
              <p:cNvGrpSpPr/>
              <p:nvPr/>
            </p:nvGrpSpPr>
            <p:grpSpPr>
              <a:xfrm>
                <a:off x="4596370" y="3324390"/>
                <a:ext cx="552654" cy="1188720"/>
                <a:chOff x="1823226" y="3235632"/>
                <a:chExt cx="552654" cy="1188720"/>
              </a:xfrm>
              <a:grpFill/>
            </p:grpSpPr>
            <p:sp>
              <p:nvSpPr>
                <p:cNvPr id="45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5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8"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5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6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6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6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6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46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6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443" name="Group 442"/>
            <p:cNvGrpSpPr/>
            <p:nvPr/>
          </p:nvGrpSpPr>
          <p:grpSpPr>
            <a:xfrm>
              <a:off x="884857" y="6119126"/>
              <a:ext cx="538242" cy="388228"/>
              <a:chOff x="1012668" y="927183"/>
              <a:chExt cx="747559" cy="539204"/>
            </a:xfrm>
          </p:grpSpPr>
          <p:sp>
            <p:nvSpPr>
              <p:cNvPr id="44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445" name="Rectangle 876"/>
              <p:cNvSpPr>
                <a:spLocks noChangeAspect="1" noChangeArrowheads="1"/>
              </p:cNvSpPr>
              <p:nvPr/>
            </p:nvSpPr>
            <p:spPr bwMode="auto">
              <a:xfrm>
                <a:off x="1059818" y="927183"/>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44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44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67381780-AE64-894E-B173-23B36927F164}"/>
              </a:ext>
            </a:extLst>
          </p:cNvPr>
          <p:cNvGrpSpPr/>
          <p:nvPr/>
        </p:nvGrpSpPr>
        <p:grpSpPr>
          <a:xfrm>
            <a:off x="4771252" y="4384671"/>
            <a:ext cx="3907520" cy="2008751"/>
            <a:chOff x="4966767" y="2165564"/>
            <a:chExt cx="3907520" cy="2008751"/>
          </a:xfrm>
        </p:grpSpPr>
        <p:sp>
          <p:nvSpPr>
            <p:cNvPr id="130" name="Rectangle 891">
              <a:extLst>
                <a:ext uri="{FF2B5EF4-FFF2-40B4-BE49-F238E27FC236}">
                  <a16:creationId xmlns:a16="http://schemas.microsoft.com/office/drawing/2014/main" id="{A4AFFC37-B605-964C-82F0-9C78CE7161D2}"/>
                </a:ext>
              </a:extLst>
            </p:cNvPr>
            <p:cNvSpPr>
              <a:spLocks noChangeArrowheads="1"/>
            </p:cNvSpPr>
            <p:nvPr/>
          </p:nvSpPr>
          <p:spPr bwMode="auto">
            <a:xfrm>
              <a:off x="5915590" y="3558946"/>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31" name="Rectangle 891">
              <a:extLst>
                <a:ext uri="{FF2B5EF4-FFF2-40B4-BE49-F238E27FC236}">
                  <a16:creationId xmlns:a16="http://schemas.microsoft.com/office/drawing/2014/main" id="{34D50592-79D7-F041-A641-DA576DE99987}"/>
                </a:ext>
              </a:extLst>
            </p:cNvPr>
            <p:cNvSpPr>
              <a:spLocks noChangeArrowheads="1"/>
            </p:cNvSpPr>
            <p:nvPr/>
          </p:nvSpPr>
          <p:spPr bwMode="auto">
            <a:xfrm>
              <a:off x="7719102" y="3616418"/>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32" name="Group 131">
              <a:extLst>
                <a:ext uri="{FF2B5EF4-FFF2-40B4-BE49-F238E27FC236}">
                  <a16:creationId xmlns:a16="http://schemas.microsoft.com/office/drawing/2014/main" id="{62200C2D-4D88-DA48-BB2F-F178A9F79E8A}"/>
                </a:ext>
              </a:extLst>
            </p:cNvPr>
            <p:cNvGrpSpPr/>
            <p:nvPr/>
          </p:nvGrpSpPr>
          <p:grpSpPr>
            <a:xfrm>
              <a:off x="5477690" y="2954928"/>
              <a:ext cx="1654724" cy="794307"/>
              <a:chOff x="1026717" y="2292225"/>
              <a:chExt cx="2553587" cy="1225781"/>
            </a:xfrm>
          </p:grpSpPr>
          <p:sp>
            <p:nvSpPr>
              <p:cNvPr id="133" name="Line 853">
                <a:extLst>
                  <a:ext uri="{FF2B5EF4-FFF2-40B4-BE49-F238E27FC236}">
                    <a16:creationId xmlns:a16="http://schemas.microsoft.com/office/drawing/2014/main" id="{21FBBA32-B76A-2A43-B969-D0C9896A208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34" name="Straight Connector 133">
                <a:extLst>
                  <a:ext uri="{FF2B5EF4-FFF2-40B4-BE49-F238E27FC236}">
                    <a16:creationId xmlns:a16="http://schemas.microsoft.com/office/drawing/2014/main" id="{286DC214-8CEC-724D-B456-55257EB58B55}"/>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Freeform 860">
                <a:extLst>
                  <a:ext uri="{FF2B5EF4-FFF2-40B4-BE49-F238E27FC236}">
                    <a16:creationId xmlns:a16="http://schemas.microsoft.com/office/drawing/2014/main" id="{6618D844-B823-684F-8975-F0E74C8AA0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Freeform 860">
                <a:extLst>
                  <a:ext uri="{FF2B5EF4-FFF2-40B4-BE49-F238E27FC236}">
                    <a16:creationId xmlns:a16="http://schemas.microsoft.com/office/drawing/2014/main" id="{D312D5B7-8D48-FE43-9D2B-F84D61DFBE80}"/>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37" name="Line 853">
              <a:extLst>
                <a:ext uri="{FF2B5EF4-FFF2-40B4-BE49-F238E27FC236}">
                  <a16:creationId xmlns:a16="http://schemas.microsoft.com/office/drawing/2014/main" id="{EDDC6ABF-9DFC-AA42-A3AF-46241FF1B312}"/>
                </a:ext>
              </a:extLst>
            </p:cNvPr>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38" name="Group 137">
              <a:extLst>
                <a:ext uri="{FF2B5EF4-FFF2-40B4-BE49-F238E27FC236}">
                  <a16:creationId xmlns:a16="http://schemas.microsoft.com/office/drawing/2014/main" id="{DA6970A7-2DF1-A343-9D14-3DB03C323C70}"/>
                </a:ext>
              </a:extLst>
            </p:cNvPr>
            <p:cNvGrpSpPr/>
            <p:nvPr/>
          </p:nvGrpSpPr>
          <p:grpSpPr>
            <a:xfrm>
              <a:off x="7805310" y="2989564"/>
              <a:ext cx="1068977" cy="282748"/>
              <a:chOff x="4618721" y="2324916"/>
              <a:chExt cx="1649657" cy="436338"/>
            </a:xfrm>
          </p:grpSpPr>
          <p:sp>
            <p:nvSpPr>
              <p:cNvPr id="139" name="Freeform 860">
                <a:extLst>
                  <a:ext uri="{FF2B5EF4-FFF2-40B4-BE49-F238E27FC236}">
                    <a16:creationId xmlns:a16="http://schemas.microsoft.com/office/drawing/2014/main" id="{B4ED3080-C65F-E547-B32D-1F5B48A3BE53}"/>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0" name="Straight Connector 139">
                <a:extLst>
                  <a:ext uri="{FF2B5EF4-FFF2-40B4-BE49-F238E27FC236}">
                    <a16:creationId xmlns:a16="http://schemas.microsoft.com/office/drawing/2014/main" id="{1112A4D1-4C76-AD49-B5B8-C18254BBC748}"/>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21126F22-A012-674F-935D-9E5948786F43}"/>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42" name="Straight Connector 141">
              <a:extLst>
                <a:ext uri="{FF2B5EF4-FFF2-40B4-BE49-F238E27FC236}">
                  <a16:creationId xmlns:a16="http://schemas.microsoft.com/office/drawing/2014/main" id="{DAC02A0E-B02D-054C-B6B4-DD4A89E29368}"/>
                </a:ext>
              </a:extLst>
            </p:cNvPr>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Freeform 860">
              <a:extLst>
                <a:ext uri="{FF2B5EF4-FFF2-40B4-BE49-F238E27FC236}">
                  <a16:creationId xmlns:a16="http://schemas.microsoft.com/office/drawing/2014/main" id="{E4F2C98F-28DD-7646-9025-08338ACE93BC}"/>
                </a:ext>
              </a:extLst>
            </p:cNvPr>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Freeform 860">
              <a:extLst>
                <a:ext uri="{FF2B5EF4-FFF2-40B4-BE49-F238E27FC236}">
                  <a16:creationId xmlns:a16="http://schemas.microsoft.com/office/drawing/2014/main" id="{D1CC2175-D15E-8045-9294-2A5E7691C426}"/>
                </a:ext>
              </a:extLst>
            </p:cNvPr>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5" name="Line 853">
              <a:extLst>
                <a:ext uri="{FF2B5EF4-FFF2-40B4-BE49-F238E27FC236}">
                  <a16:creationId xmlns:a16="http://schemas.microsoft.com/office/drawing/2014/main" id="{B29DC155-BD34-E141-B7D1-9A6B0FD08314}"/>
                </a:ext>
              </a:extLst>
            </p:cNvPr>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46" name="Line 853">
              <a:extLst>
                <a:ext uri="{FF2B5EF4-FFF2-40B4-BE49-F238E27FC236}">
                  <a16:creationId xmlns:a16="http://schemas.microsoft.com/office/drawing/2014/main" id="{1AAA5646-1A87-DA4A-A72D-536085BC9985}"/>
                </a:ext>
              </a:extLst>
            </p:cNvPr>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47" name="Line 853">
              <a:extLst>
                <a:ext uri="{FF2B5EF4-FFF2-40B4-BE49-F238E27FC236}">
                  <a16:creationId xmlns:a16="http://schemas.microsoft.com/office/drawing/2014/main" id="{18B457A8-D231-F546-BC43-735C0C49FBAB}"/>
                </a:ext>
              </a:extLst>
            </p:cNvPr>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48" name="Group 147">
              <a:extLst>
                <a:ext uri="{FF2B5EF4-FFF2-40B4-BE49-F238E27FC236}">
                  <a16:creationId xmlns:a16="http://schemas.microsoft.com/office/drawing/2014/main" id="{6BFA8B18-BDE7-4A4A-ACFE-1B0B07A472B7}"/>
                </a:ext>
              </a:extLst>
            </p:cNvPr>
            <p:cNvGrpSpPr/>
            <p:nvPr/>
          </p:nvGrpSpPr>
          <p:grpSpPr>
            <a:xfrm>
              <a:off x="5139466" y="3750347"/>
              <a:ext cx="484418" cy="349404"/>
              <a:chOff x="1012668" y="927184"/>
              <a:chExt cx="747559" cy="539203"/>
            </a:xfrm>
          </p:grpSpPr>
          <p:sp>
            <p:nvSpPr>
              <p:cNvPr id="149" name="Line 853">
                <a:extLst>
                  <a:ext uri="{FF2B5EF4-FFF2-40B4-BE49-F238E27FC236}">
                    <a16:creationId xmlns:a16="http://schemas.microsoft.com/office/drawing/2014/main" id="{06081BD3-A530-3144-8B10-62DF1C7466E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0" name="Rectangle 876">
                <a:extLst>
                  <a:ext uri="{FF2B5EF4-FFF2-40B4-BE49-F238E27FC236}">
                    <a16:creationId xmlns:a16="http://schemas.microsoft.com/office/drawing/2014/main" id="{074F98D5-F194-1E45-87B5-DB4B270FA39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51" name="Rectangle 873">
                <a:extLst>
                  <a:ext uri="{FF2B5EF4-FFF2-40B4-BE49-F238E27FC236}">
                    <a16:creationId xmlns:a16="http://schemas.microsoft.com/office/drawing/2014/main" id="{1B831A6B-A4E0-2640-A14B-9A393DC8E45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52" name="Freeform 875">
                <a:extLst>
                  <a:ext uri="{FF2B5EF4-FFF2-40B4-BE49-F238E27FC236}">
                    <a16:creationId xmlns:a16="http://schemas.microsoft.com/office/drawing/2014/main" id="{A47287A9-6128-4E42-B3B9-62DA5DB8AEF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53" name="Group 152">
              <a:extLst>
                <a:ext uri="{FF2B5EF4-FFF2-40B4-BE49-F238E27FC236}">
                  <a16:creationId xmlns:a16="http://schemas.microsoft.com/office/drawing/2014/main" id="{EC16B3BD-68B7-D849-A4C4-D74B294B95B5}"/>
                </a:ext>
              </a:extLst>
            </p:cNvPr>
            <p:cNvGrpSpPr/>
            <p:nvPr/>
          </p:nvGrpSpPr>
          <p:grpSpPr>
            <a:xfrm>
              <a:off x="4966767" y="2165564"/>
              <a:ext cx="1082989" cy="919087"/>
              <a:chOff x="3906167" y="3324390"/>
              <a:chExt cx="1671281" cy="1418344"/>
            </a:xfrm>
            <a:solidFill>
              <a:srgbClr val="93D2FE"/>
            </a:solidFill>
          </p:grpSpPr>
          <p:sp>
            <p:nvSpPr>
              <p:cNvPr id="154" name="Oval 859">
                <a:extLst>
                  <a:ext uri="{FF2B5EF4-FFF2-40B4-BE49-F238E27FC236}">
                    <a16:creationId xmlns:a16="http://schemas.microsoft.com/office/drawing/2014/main" id="{F52F9B25-9AE6-9A4E-92C5-7DCBC20CAC4F}"/>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Oval 861">
                <a:extLst>
                  <a:ext uri="{FF2B5EF4-FFF2-40B4-BE49-F238E27FC236}">
                    <a16:creationId xmlns:a16="http://schemas.microsoft.com/office/drawing/2014/main" id="{0522F197-6BD1-8743-B341-AF8605B29F6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6" name="Oval 862">
                <a:extLst>
                  <a:ext uri="{FF2B5EF4-FFF2-40B4-BE49-F238E27FC236}">
                    <a16:creationId xmlns:a16="http://schemas.microsoft.com/office/drawing/2014/main" id="{50EFEBA0-0DE7-C242-A4A8-2F7CB575FF1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Oval 863">
                <a:extLst>
                  <a:ext uri="{FF2B5EF4-FFF2-40B4-BE49-F238E27FC236}">
                    <a16:creationId xmlns:a16="http://schemas.microsoft.com/office/drawing/2014/main" id="{BD651AAE-0D54-974F-9B36-D9EF9FF32B6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8" name="Oval 863">
                <a:extLst>
                  <a:ext uri="{FF2B5EF4-FFF2-40B4-BE49-F238E27FC236}">
                    <a16:creationId xmlns:a16="http://schemas.microsoft.com/office/drawing/2014/main" id="{07391731-035E-6747-97D4-7841E9D700E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59" name="Group 158">
                <a:extLst>
                  <a:ext uri="{FF2B5EF4-FFF2-40B4-BE49-F238E27FC236}">
                    <a16:creationId xmlns:a16="http://schemas.microsoft.com/office/drawing/2014/main" id="{7486BCD6-F627-0D4A-964F-CB98B8651C28}"/>
                  </a:ext>
                </a:extLst>
              </p:cNvPr>
              <p:cNvGrpSpPr/>
              <p:nvPr/>
            </p:nvGrpSpPr>
            <p:grpSpPr>
              <a:xfrm>
                <a:off x="3906167" y="4047050"/>
                <a:ext cx="1671281" cy="539042"/>
                <a:chOff x="1320274" y="4580303"/>
                <a:chExt cx="1671281" cy="467246"/>
              </a:xfrm>
              <a:grpFill/>
            </p:grpSpPr>
            <p:sp>
              <p:nvSpPr>
                <p:cNvPr id="174" name="Freeform 860">
                  <a:extLst>
                    <a:ext uri="{FF2B5EF4-FFF2-40B4-BE49-F238E27FC236}">
                      <a16:creationId xmlns:a16="http://schemas.microsoft.com/office/drawing/2014/main" id="{4F703CB2-D049-BC41-B4AD-C2FEB9CDFF9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Rectangle 864">
                  <a:extLst>
                    <a:ext uri="{FF2B5EF4-FFF2-40B4-BE49-F238E27FC236}">
                      <a16:creationId xmlns:a16="http://schemas.microsoft.com/office/drawing/2014/main" id="{5D420707-6A10-EF40-8049-8B5A6B449C4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76" name="Freeform 865">
                  <a:extLst>
                    <a:ext uri="{FF2B5EF4-FFF2-40B4-BE49-F238E27FC236}">
                      <a16:creationId xmlns:a16="http://schemas.microsoft.com/office/drawing/2014/main" id="{9D492D9C-7DA8-B744-9F5D-E5CA26A04ED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Freeform 866">
                  <a:extLst>
                    <a:ext uri="{FF2B5EF4-FFF2-40B4-BE49-F238E27FC236}">
                      <a16:creationId xmlns:a16="http://schemas.microsoft.com/office/drawing/2014/main" id="{2984A522-5305-D049-B04F-9C68C1A8E18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0" name="Group 159">
                <a:extLst>
                  <a:ext uri="{FF2B5EF4-FFF2-40B4-BE49-F238E27FC236}">
                    <a16:creationId xmlns:a16="http://schemas.microsoft.com/office/drawing/2014/main" id="{4378CE80-97A8-A640-9A2C-93D6B13072FF}"/>
                  </a:ext>
                </a:extLst>
              </p:cNvPr>
              <p:cNvGrpSpPr/>
              <p:nvPr/>
            </p:nvGrpSpPr>
            <p:grpSpPr>
              <a:xfrm>
                <a:off x="4596370" y="3324390"/>
                <a:ext cx="552654" cy="1188720"/>
                <a:chOff x="1823226" y="3235632"/>
                <a:chExt cx="552654" cy="1188720"/>
              </a:xfrm>
              <a:grpFill/>
            </p:grpSpPr>
            <p:sp>
              <p:nvSpPr>
                <p:cNvPr id="161" name="Oval 878">
                  <a:extLst>
                    <a:ext uri="{FF2B5EF4-FFF2-40B4-BE49-F238E27FC236}">
                      <a16:creationId xmlns:a16="http://schemas.microsoft.com/office/drawing/2014/main" id="{C5325D48-DEAC-B346-99FB-CBD8D53B61B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2" name="Rectangle 880">
                  <a:extLst>
                    <a:ext uri="{FF2B5EF4-FFF2-40B4-BE49-F238E27FC236}">
                      <a16:creationId xmlns:a16="http://schemas.microsoft.com/office/drawing/2014/main" id="{E86694A2-494B-D344-9B94-4E4C195EA48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3" name="Oval 878">
                  <a:extLst>
                    <a:ext uri="{FF2B5EF4-FFF2-40B4-BE49-F238E27FC236}">
                      <a16:creationId xmlns:a16="http://schemas.microsoft.com/office/drawing/2014/main" id="{1FCD86B0-4F30-D044-B4DD-2B45DAF082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4" name="Line 881">
                  <a:extLst>
                    <a:ext uri="{FF2B5EF4-FFF2-40B4-BE49-F238E27FC236}">
                      <a16:creationId xmlns:a16="http://schemas.microsoft.com/office/drawing/2014/main" id="{A347EACF-583F-4143-916E-B1A842074C8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5" name="Line 882">
                  <a:extLst>
                    <a:ext uri="{FF2B5EF4-FFF2-40B4-BE49-F238E27FC236}">
                      <a16:creationId xmlns:a16="http://schemas.microsoft.com/office/drawing/2014/main" id="{CAB96864-5C04-EA48-BA8E-850EA9373D9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6" name="Rectangle 880">
                  <a:extLst>
                    <a:ext uri="{FF2B5EF4-FFF2-40B4-BE49-F238E27FC236}">
                      <a16:creationId xmlns:a16="http://schemas.microsoft.com/office/drawing/2014/main" id="{D1F7B849-60D4-D449-A0BB-AD79D0C204A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7" name="Oval 878">
                  <a:extLst>
                    <a:ext uri="{FF2B5EF4-FFF2-40B4-BE49-F238E27FC236}">
                      <a16:creationId xmlns:a16="http://schemas.microsoft.com/office/drawing/2014/main" id="{4A594375-7D60-5744-A6E8-9FECF6EF9B6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Line 882">
                  <a:extLst>
                    <a:ext uri="{FF2B5EF4-FFF2-40B4-BE49-F238E27FC236}">
                      <a16:creationId xmlns:a16="http://schemas.microsoft.com/office/drawing/2014/main" id="{AFC8AA37-4A89-1E4F-81BD-87ADDA1A15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9" name="Line 882">
                  <a:extLst>
                    <a:ext uri="{FF2B5EF4-FFF2-40B4-BE49-F238E27FC236}">
                      <a16:creationId xmlns:a16="http://schemas.microsoft.com/office/drawing/2014/main" id="{F67A768D-503D-BD41-8433-1865CBE2BBB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0" name="Line 884">
                  <a:extLst>
                    <a:ext uri="{FF2B5EF4-FFF2-40B4-BE49-F238E27FC236}">
                      <a16:creationId xmlns:a16="http://schemas.microsoft.com/office/drawing/2014/main" id="{795B17DA-FEA2-CF4B-B74E-D17AB849FC2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71" name="Oval 885">
                  <a:extLst>
                    <a:ext uri="{FF2B5EF4-FFF2-40B4-BE49-F238E27FC236}">
                      <a16:creationId xmlns:a16="http://schemas.microsoft.com/office/drawing/2014/main" id="{D3FC5E9F-020B-9C4C-B00B-80021708342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Line 881">
                  <a:extLst>
                    <a:ext uri="{FF2B5EF4-FFF2-40B4-BE49-F238E27FC236}">
                      <a16:creationId xmlns:a16="http://schemas.microsoft.com/office/drawing/2014/main" id="{761D2BDB-2CE2-444F-A62E-BF8B3235D5E5}"/>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3" name="Line 882">
                  <a:extLst>
                    <a:ext uri="{FF2B5EF4-FFF2-40B4-BE49-F238E27FC236}">
                      <a16:creationId xmlns:a16="http://schemas.microsoft.com/office/drawing/2014/main" id="{56C3FD93-A3E4-CE49-A4F1-E79FC5DE1C2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178" name="Straight Arrow Connector 177">
              <a:extLst>
                <a:ext uri="{FF2B5EF4-FFF2-40B4-BE49-F238E27FC236}">
                  <a16:creationId xmlns:a16="http://schemas.microsoft.com/office/drawing/2014/main" id="{2CDEB971-016D-F347-88D9-41889EA7746C}"/>
                </a:ext>
              </a:extLst>
            </p:cNvPr>
            <p:cNvCxnSpPr>
              <a:cxnSpLocks/>
            </p:cNvCxnSpPr>
            <p:nvPr/>
          </p:nvCxnSpPr>
          <p:spPr>
            <a:xfrm>
              <a:off x="5953826" y="3042775"/>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22633D8D-0B32-D343-9771-11271265572A}"/>
                </a:ext>
              </a:extLst>
            </p:cNvPr>
            <p:cNvCxnSpPr>
              <a:cxnSpLocks/>
            </p:cNvCxnSpPr>
            <p:nvPr/>
          </p:nvCxnSpPr>
          <p:spPr>
            <a:xfrm flipV="1">
              <a:off x="6015045" y="3024428"/>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7E59B2C2-0AB6-674A-8A95-EE7CDC49687A}"/>
                  </a:ext>
                </a:extLst>
              </p:cNvPr>
              <p:cNvSpPr/>
              <p:nvPr/>
            </p:nvSpPr>
            <p:spPr>
              <a:xfrm>
                <a:off x="6841831" y="6392370"/>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i="1" dirty="0" smtClean="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oMath>
                  </m:oMathPara>
                </a14:m>
                <a:endParaRPr lang="en-GB" dirty="0">
                  <a:solidFill>
                    <a:srgbClr val="FFC000"/>
                  </a:solidFill>
                </a:endParaRPr>
              </a:p>
            </p:txBody>
          </p:sp>
        </mc:Choice>
        <mc:Fallback xmlns="">
          <p:sp>
            <p:nvSpPr>
              <p:cNvPr id="106" name="Rectangle 105">
                <a:extLst>
                  <a:ext uri="{FF2B5EF4-FFF2-40B4-BE49-F238E27FC236}">
                    <a16:creationId xmlns:a16="http://schemas.microsoft.com/office/drawing/2014/main" id="{7E59B2C2-0AB6-674A-8A95-EE7CDC49687A}"/>
                  </a:ext>
                </a:extLst>
              </p:cNvPr>
              <p:cNvSpPr>
                <a:spLocks noRot="1" noChangeAspect="1" noMove="1" noResize="1" noEditPoints="1" noAdjustHandles="1" noChangeArrowheads="1" noChangeShapeType="1" noTextEdit="1"/>
              </p:cNvSpPr>
              <p:nvPr/>
            </p:nvSpPr>
            <p:spPr>
              <a:xfrm>
                <a:off x="6841831" y="6392370"/>
                <a:ext cx="348109"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37F84199-AC76-384C-927F-9CA2A20E66A7}"/>
                  </a:ext>
                </a:extLst>
              </p:cNvPr>
              <p:cNvSpPr/>
              <p:nvPr/>
            </p:nvSpPr>
            <p:spPr>
              <a:xfrm>
                <a:off x="2299929" y="639322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07" name="Rectangle 106">
                <a:extLst>
                  <a:ext uri="{FF2B5EF4-FFF2-40B4-BE49-F238E27FC236}">
                    <a16:creationId xmlns:a16="http://schemas.microsoft.com/office/drawing/2014/main" id="{37F84199-AC76-384C-927F-9CA2A20E66A7}"/>
                  </a:ext>
                </a:extLst>
              </p:cNvPr>
              <p:cNvSpPr>
                <a:spLocks noRot="1" noChangeAspect="1" noMove="1" noResize="1" noEditPoints="1" noAdjustHandles="1" noChangeArrowheads="1" noChangeShapeType="1" noTextEdit="1"/>
              </p:cNvSpPr>
              <p:nvPr/>
            </p:nvSpPr>
            <p:spPr>
              <a:xfrm>
                <a:off x="2299929" y="6393224"/>
                <a:ext cx="445058" cy="369332"/>
              </a:xfrm>
              <a:prstGeom prst="rect">
                <a:avLst/>
              </a:prstGeom>
              <a:blipFill>
                <a:blip r:embed="rId5"/>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43C071B5-4149-4A4C-9542-F19E46AC0C1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5453736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States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solidFill>
                      <a:schemeClr val="accent1"/>
                    </a:solidFill>
                  </a:rPr>
                  <a:t>Relaxed state</a:t>
                </a:r>
                <a:r>
                  <a:rPr lang="en-GB" dirty="0"/>
                  <a:t> (or </a:t>
                </a:r>
                <a:r>
                  <a:rPr lang="en-GB" i="1" dirty="0"/>
                  <a:t>r-state</a:t>
                </a:r>
                <a:r>
                  <a:rPr lang="en-GB" dirty="0"/>
                  <a:t>): </a:t>
                </a:r>
              </a:p>
              <a:p>
                <a:pPr lvl="1"/>
                <a:r>
                  <a:rPr lang="en-GB" dirty="0"/>
                  <a:t>Set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i="1" dirty="0"/>
                  <a:t> </a:t>
                </a:r>
                <a:r>
                  <a:rPr lang="en-GB" dirty="0"/>
                  <a:t>of ground atoms that includes at least 1 value for each state variable</a:t>
                </a:r>
              </a:p>
              <a:p>
                <a:pPr lvl="1"/>
                <a:r>
                  <a:rPr lang="en-GB" dirty="0"/>
                  <a:t>Represents {all states that are subsets of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dirty="0"/>
                  <a:t>}</a:t>
                </a:r>
              </a:p>
              <a:p>
                <a:pPr lvl="1"/>
                <a:r>
                  <a:rPr lang="en-GB" dirty="0"/>
                  <a:t>Note: every state </a:t>
                </a:r>
                <a14:m>
                  <m:oMath xmlns:m="http://schemas.openxmlformats.org/officeDocument/2006/math">
                    <m:r>
                      <a:rPr lang="en-GB" i="1" smtClean="0">
                        <a:latin typeface="Cambria Math" panose="02040503050406030204" pitchFamily="18" charset="0"/>
                      </a:rPr>
                      <m:t>𝑠</m:t>
                    </m:r>
                  </m:oMath>
                </a14:m>
                <a:r>
                  <a:rPr lang="en-GB" dirty="0"/>
                  <a:t> is also a relaxed state that represents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Examples</a:t>
                </a:r>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FFC000"/>
                        </a:solidFill>
                        <a:latin typeface="Cambria Math" panose="02040503050406030204" pitchFamily="18" charset="0"/>
                        <a:ea typeface="ＭＳ Ｐゴシック"/>
                      </a:rPr>
                      <m:t>𝑙𝑜𝑐</m:t>
                    </m:r>
                    <m:d>
                      <m:dPr>
                        <m:ctrlPr>
                          <a:rPr lang="en-GB" i="1" smtClean="0">
                            <a:solidFill>
                              <a:srgbClr val="FFC000"/>
                            </a:solidFill>
                            <a:latin typeface="Cambria Math" panose="02040503050406030204" pitchFamily="18" charset="0"/>
                            <a:ea typeface="ＭＳ Ｐゴシック"/>
                          </a:rPr>
                        </m:ctrlPr>
                      </m:dPr>
                      <m:e>
                        <m:r>
                          <a:rPr lang="en-GB" i="1" smtClean="0">
                            <a:solidFill>
                              <a:srgbClr val="FFC000"/>
                            </a:solidFill>
                            <a:latin typeface="Cambria Math" panose="02040503050406030204" pitchFamily="18" charset="0"/>
                            <a:ea typeface="ＭＳ Ｐゴシック"/>
                          </a:rPr>
                          <m:t>𝑟</m:t>
                        </m:r>
                        <m:r>
                          <a:rPr lang="en-GB" i="1" smtClean="0">
                            <a:solidFill>
                              <a:srgbClr val="FFC000"/>
                            </a:solidFill>
                            <a:latin typeface="Cambria Math" panose="02040503050406030204" pitchFamily="18" charset="0"/>
                            <a:ea typeface="ＭＳ Ｐゴシック"/>
                          </a:rPr>
                          <m:t>1</m:t>
                        </m:r>
                      </m:e>
                    </m:d>
                    <m:r>
                      <a:rPr lang="en-GB" i="1" smtClean="0">
                        <a:solidFill>
                          <a:srgbClr val="FFC000"/>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𝑑</m:t>
                    </m:r>
                    <m:r>
                      <a:rPr lang="en-GB" i="1" smtClean="0">
                        <a:solidFill>
                          <a:srgbClr val="FFC000"/>
                        </a:solidFill>
                        <a:latin typeface="Cambria Math" panose="02040503050406030204" pitchFamily="18" charset="0"/>
                        <a:ea typeface="ＭＳ Ｐゴシック"/>
                      </a:rPr>
                      <m:t>1, </m:t>
                    </m:r>
                    <m:r>
                      <a:rPr lang="en-GB" i="1" smtClean="0">
                        <a:solidFill>
                          <a:srgbClr val="FFC000"/>
                        </a:solidFill>
                        <a:latin typeface="Cambria Math" panose="02040503050406030204" pitchFamily="18" charset="0"/>
                        <a:ea typeface="ＭＳ Ｐゴシック"/>
                      </a:rPr>
                      <m:t>𝑙𝑜𝑐</m:t>
                    </m:r>
                    <m:d>
                      <m:dPr>
                        <m:ctrlPr>
                          <a:rPr lang="en-GB" i="1" smtClean="0">
                            <a:solidFill>
                              <a:srgbClr val="FFC000"/>
                            </a:solidFill>
                            <a:latin typeface="Cambria Math" panose="02040503050406030204" pitchFamily="18" charset="0"/>
                            <a:ea typeface="ＭＳ Ｐゴシック"/>
                          </a:rPr>
                        </m:ctrlPr>
                      </m:dPr>
                      <m:e>
                        <m:r>
                          <a:rPr lang="en-GB" i="1" smtClean="0">
                            <a:solidFill>
                              <a:srgbClr val="FFC000"/>
                            </a:solidFill>
                            <a:latin typeface="Cambria Math" panose="02040503050406030204" pitchFamily="18" charset="0"/>
                            <a:ea typeface="ＭＳ Ｐゴシック"/>
                          </a:rPr>
                          <m:t>𝑟</m:t>
                        </m:r>
                        <m:r>
                          <a:rPr lang="en-GB" i="1" smtClean="0">
                            <a:solidFill>
                              <a:srgbClr val="FFC000"/>
                            </a:solidFill>
                            <a:latin typeface="Cambria Math" panose="02040503050406030204" pitchFamily="18" charset="0"/>
                            <a:ea typeface="ＭＳ Ｐゴシック"/>
                          </a:rPr>
                          <m:t>1</m:t>
                        </m:r>
                      </m:e>
                    </m:d>
                    <m:r>
                      <a:rPr lang="en-GB" i="1" smtClean="0">
                        <a:solidFill>
                          <a:srgbClr val="FFC000"/>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𝑑</m:t>
                    </m:r>
                    <m:r>
                      <a:rPr lang="en-GB" i="1" smtClean="0">
                        <a:solidFill>
                          <a:srgbClr val="FFC000"/>
                        </a:solidFill>
                        <a:latin typeface="Cambria Math" panose="02040503050406030204" pitchFamily="18" charset="0"/>
                        <a:ea typeface="ＭＳ Ｐゴシック"/>
                      </a:rPr>
                      <m:t>3,</m:t>
                    </m:r>
                    <m:r>
                      <a:rPr lang="en-GB" i="1" smtClean="0">
                        <a:solidFill>
                          <a:srgbClr val="000000"/>
                        </a:solidFill>
                        <a:latin typeface="Cambria Math" panose="02040503050406030204" pitchFamily="18" charset="0"/>
                        <a:ea typeface="ＭＳ Ｐゴシック"/>
                      </a:rPr>
                      <m:t>𝑐𝑎𝑟𝑔𝑜</m:t>
                    </m:r>
                    <m:d>
                      <m:dPr>
                        <m:ctrlPr>
                          <a:rPr lang="en-GB" i="1" smtClean="0">
                            <a:solidFill>
                              <a:srgbClr val="000000"/>
                            </a:solidFill>
                            <a:latin typeface="Cambria Math" panose="02040503050406030204" pitchFamily="18" charset="0"/>
                            <a:ea typeface="ＭＳ Ｐゴシック"/>
                          </a:rPr>
                        </m:ctrlPr>
                      </m:dPr>
                      <m:e>
                        <m:r>
                          <a:rPr lang="en-GB" i="1" smtClean="0">
                            <a:solidFill>
                              <a:srgbClr val="000000"/>
                            </a:solidFill>
                            <a:latin typeface="Cambria Math" panose="02040503050406030204" pitchFamily="18" charset="0"/>
                            <a:ea typeface="ＭＳ Ｐゴシック"/>
                          </a:rPr>
                          <m:t>𝑟</m:t>
                        </m:r>
                        <m:r>
                          <a:rPr lang="en-GB" i="1" smtClean="0">
                            <a:solidFill>
                              <a:srgbClr val="000000"/>
                            </a:solidFill>
                            <a:latin typeface="Cambria Math" panose="02040503050406030204" pitchFamily="18" charset="0"/>
                            <a:ea typeface="ＭＳ Ｐゴシック"/>
                          </a:rPr>
                          <m:t>1</m:t>
                        </m:r>
                      </m:e>
                    </m:d>
                    <m:r>
                      <a:rPr lang="en-GB" b="0" i="1" smtClean="0">
                        <a:solidFill>
                          <a:srgbClr val="000000"/>
                        </a:solidFill>
                        <a:latin typeface="Cambria Math" panose="02040503050406030204" pitchFamily="18" charset="0"/>
                        <a:ea typeface="ＭＳ Ｐゴシック"/>
                      </a:rPr>
                      <m:t>=</m:t>
                    </m:r>
                    <m:r>
                      <a:rPr lang="en-GB" i="1" smtClean="0">
                        <a:solidFill>
                          <a:srgbClr val="000000"/>
                        </a:solidFill>
                        <a:latin typeface="Cambria Math" panose="02040503050406030204" pitchFamily="18" charset="0"/>
                        <a:ea typeface="ＭＳ Ｐゴシック"/>
                      </a:rPr>
                      <m:t>𝑛𝑖𝑙</m:t>
                    </m:r>
                    <m:r>
                      <a:rPr lang="en-GB" i="1" smtClean="0">
                        <a:solidFill>
                          <a:srgbClr val="000000"/>
                        </a:solidFill>
                        <a:latin typeface="Cambria Math" panose="02040503050406030204" pitchFamily="18" charset="0"/>
                        <a:ea typeface="ＭＳ Ｐゴシック"/>
                      </a:rPr>
                      <m:t>, </m:t>
                    </m:r>
                    <m:r>
                      <a:rPr lang="en-GB" i="1" smtClean="0">
                        <a:solidFill>
                          <a:srgbClr val="000000"/>
                        </a:solidFill>
                        <a:latin typeface="Cambria Math" panose="02040503050406030204" pitchFamily="18" charset="0"/>
                        <a:ea typeface="ＭＳ Ｐゴシック"/>
                      </a:rPr>
                      <m:t>𝑙𝑜𝑐</m:t>
                    </m:r>
                    <m:d>
                      <m:dPr>
                        <m:ctrlPr>
                          <a:rPr lang="en-GB" i="1" smtClean="0">
                            <a:solidFill>
                              <a:srgbClr val="000000"/>
                            </a:solidFill>
                            <a:latin typeface="Cambria Math" panose="02040503050406030204" pitchFamily="18" charset="0"/>
                            <a:ea typeface="ＭＳ Ｐゴシック"/>
                          </a:rPr>
                        </m:ctrlPr>
                      </m:dPr>
                      <m:e>
                        <m:r>
                          <a:rPr lang="en-GB" i="1" smtClean="0">
                            <a:solidFill>
                              <a:srgbClr val="000000"/>
                            </a:solidFill>
                            <a:latin typeface="Cambria Math" panose="02040503050406030204" pitchFamily="18" charset="0"/>
                            <a:ea typeface="ＭＳ Ｐゴシック"/>
                          </a:rPr>
                          <m:t>𝑐</m:t>
                        </m:r>
                        <m:r>
                          <a:rPr lang="en-GB" i="1" smtClean="0">
                            <a:solidFill>
                              <a:srgbClr val="000000"/>
                            </a:solidFill>
                            <a:latin typeface="Cambria Math" panose="02040503050406030204" pitchFamily="18" charset="0"/>
                            <a:ea typeface="ＭＳ Ｐゴシック"/>
                          </a:rPr>
                          <m:t>1</m:t>
                        </m:r>
                      </m:e>
                    </m:d>
                    <m:r>
                      <a:rPr lang="en-GB" i="1" smtClean="0">
                        <a:solidFill>
                          <a:srgbClr val="000000"/>
                        </a:solidFill>
                        <a:latin typeface="Cambria Math" panose="02040503050406030204" pitchFamily="18" charset="0"/>
                        <a:ea typeface="ＭＳ Ｐゴシック"/>
                      </a:rPr>
                      <m:t>=</m:t>
                    </m:r>
                    <m:r>
                      <a:rPr lang="en-GB" i="1" smtClean="0">
                        <a:solidFill>
                          <a:srgbClr val="000000"/>
                        </a:solidFill>
                        <a:latin typeface="Cambria Math" panose="02040503050406030204" pitchFamily="18" charset="0"/>
                        <a:ea typeface="ＭＳ Ｐゴシック"/>
                      </a:rPr>
                      <m:t>𝑑</m:t>
                    </m:r>
                    <m:r>
                      <a:rPr lang="en-GB" i="1" smtClean="0">
                        <a:solidFill>
                          <a:srgbClr val="000000"/>
                        </a:solidFill>
                        <a:latin typeface="Cambria Math" panose="02040503050406030204" pitchFamily="18" charset="0"/>
                        <a:ea typeface="ＭＳ Ｐゴシック"/>
                      </a:rPr>
                      <m:t>1}</m:t>
                    </m:r>
                  </m:oMath>
                </a14:m>
                <a:endParaRPr lang="en-GB" dirty="0"/>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b="0" i="1" dirty="0" smtClean="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de-DE" b="0" i="1" dirty="0" smtClean="0">
                            <a:latin typeface="Cambria Math" panose="02040503050406030204" pitchFamily="18" charset="0"/>
                          </a:rPr>
                          <m:t>𝑡𝑎𝑘𝑒</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𝑐</m:t>
                            </m:r>
                            <m:r>
                              <a:rPr lang="de-DE" b="0" i="1" dirty="0" smtClean="0">
                                <a:latin typeface="Cambria Math" panose="02040503050406030204" pitchFamily="18" charset="0"/>
                              </a:rPr>
                              <m:t>1</m:t>
                            </m:r>
                          </m:e>
                        </m:d>
                      </m:e>
                    </m:d>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FFC000"/>
                        </a:solidFill>
                        <a:latin typeface="Cambria Math" panose="02040503050406030204" pitchFamily="18" charset="0"/>
                        <a:cs typeface="Calibri"/>
                      </a:rPr>
                      <m:t>𝑙𝑜𝑐</m:t>
                    </m:r>
                    <m:d>
                      <m:dPr>
                        <m:ctrlPr>
                          <a:rPr lang="en-GB" i="1" smtClean="0">
                            <a:solidFill>
                              <a:srgbClr val="FFC000"/>
                            </a:solidFill>
                            <a:latin typeface="Cambria Math" panose="02040503050406030204" pitchFamily="18" charset="0"/>
                            <a:cs typeface="Calibri"/>
                          </a:rPr>
                        </m:ctrlPr>
                      </m:dPr>
                      <m:e>
                        <m:r>
                          <a:rPr lang="en-GB" i="1" smtClean="0">
                            <a:solidFill>
                              <a:srgbClr val="FFC000"/>
                            </a:solidFill>
                            <a:latin typeface="Cambria Math" panose="02040503050406030204" pitchFamily="18" charset="0"/>
                            <a:cs typeface="Calibri"/>
                          </a:rPr>
                          <m:t>𝑟</m:t>
                        </m:r>
                        <m:r>
                          <a:rPr lang="en-GB" i="1" smtClean="0">
                            <a:solidFill>
                              <a:srgbClr val="FFC000"/>
                            </a:solidFill>
                            <a:latin typeface="Cambria Math" panose="02040503050406030204" pitchFamily="18" charset="0"/>
                            <a:cs typeface="Calibri"/>
                          </a:rPr>
                          <m:t>1</m:t>
                        </m:r>
                      </m:e>
                    </m:d>
                    <m:r>
                      <a:rPr lang="en-GB" i="1" smtClean="0">
                        <a:solidFill>
                          <a:srgbClr val="FFC000"/>
                        </a:solidFill>
                        <a:latin typeface="Cambria Math" panose="02040503050406030204" pitchFamily="18" charset="0"/>
                        <a:cs typeface="Calibri"/>
                      </a:rPr>
                      <m:t>=</m:t>
                    </m:r>
                    <m:r>
                      <a:rPr lang="en-GB" i="1" smtClean="0">
                        <a:solidFill>
                          <a:srgbClr val="FFC000"/>
                        </a:solidFill>
                        <a:latin typeface="Cambria Math" panose="02040503050406030204" pitchFamily="18" charset="0"/>
                        <a:cs typeface="Calibri"/>
                      </a:rPr>
                      <m:t>𝑑</m:t>
                    </m:r>
                    <m:r>
                      <a:rPr lang="en-GB" i="1" smtClean="0">
                        <a:solidFill>
                          <a:srgbClr val="FFC000"/>
                        </a:solidFill>
                        <a:latin typeface="Cambria Math" panose="02040503050406030204" pitchFamily="18" charset="0"/>
                        <a:cs typeface="Calibri"/>
                      </a:rPr>
                      <m:t>1,</m:t>
                    </m:r>
                    <m:r>
                      <a:rPr lang="en-GB" i="1" smtClean="0">
                        <a:solidFill>
                          <a:srgbClr val="FFC000"/>
                        </a:solidFill>
                        <a:latin typeface="Cambria Math" panose="02040503050406030204" pitchFamily="18" charset="0"/>
                      </a:rPr>
                      <m:t>𝑙𝑜𝑐</m:t>
                    </m:r>
                    <m:d>
                      <m:dPr>
                        <m:ctrlPr>
                          <a:rPr lang="en-GB" i="1" smtClean="0">
                            <a:solidFill>
                              <a:srgbClr val="FFC000"/>
                            </a:solidFill>
                            <a:latin typeface="Cambria Math" panose="02040503050406030204" pitchFamily="18" charset="0"/>
                          </a:rPr>
                        </m:ctrlPr>
                      </m:dPr>
                      <m:e>
                        <m:r>
                          <a:rPr lang="en-GB" i="1" smtClean="0">
                            <a:solidFill>
                              <a:srgbClr val="FFC000"/>
                            </a:solidFill>
                            <a:latin typeface="Cambria Math" panose="02040503050406030204" pitchFamily="18" charset="0"/>
                          </a:rPr>
                          <m:t>𝑟</m:t>
                        </m:r>
                        <m:r>
                          <a:rPr lang="en-GB" i="1" smtClean="0">
                            <a:solidFill>
                              <a:srgbClr val="FFC000"/>
                            </a:solidFill>
                            <a:latin typeface="Cambria Math" panose="02040503050406030204" pitchFamily="18" charset="0"/>
                          </a:rPr>
                          <m:t>1</m:t>
                        </m:r>
                      </m:e>
                    </m:d>
                    <m:r>
                      <a:rPr lang="en-GB" i="1" smtClean="0">
                        <a:solidFill>
                          <a:srgbClr val="FFC000"/>
                        </a:solidFill>
                        <a:latin typeface="Cambria Math" panose="02040503050406030204" pitchFamily="18" charset="0"/>
                      </a:rPr>
                      <m:t>=</m:t>
                    </m:r>
                    <m:r>
                      <a:rPr lang="en-GB" i="1" smtClean="0">
                        <a:solidFill>
                          <a:srgbClr val="FFC000"/>
                        </a:solidFill>
                        <a:latin typeface="Cambria Math" panose="02040503050406030204" pitchFamily="18" charset="0"/>
                      </a:rPr>
                      <m:t>𝑑</m:t>
                    </m:r>
                    <m:r>
                      <a:rPr lang="en-GB" i="1" smtClean="0">
                        <a:solidFill>
                          <a:srgbClr val="FFC000"/>
                        </a:solidFill>
                        <a:latin typeface="Cambria Math" panose="02040503050406030204" pitchFamily="18" charset="0"/>
                      </a:rPr>
                      <m:t>3,  </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𝑛𝑖𝑙</m:t>
                    </m:r>
                    <m:r>
                      <a:rPr lang="en-GB" i="1" smtClean="0">
                        <a:latin typeface="Cambria Math" panose="02040503050406030204" pitchFamily="18" charset="0"/>
                      </a:rPr>
                      <m:t> , </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𝑟</m:t>
                    </m:r>
                    <m:r>
                      <a:rPr lang="en-GB" i="1" smtClean="0">
                        <a:solidFill>
                          <a:srgbClr val="7030A0"/>
                        </a:solidFill>
                        <a:latin typeface="Cambria Math" panose="02040503050406030204" pitchFamily="18" charset="0"/>
                      </a:rPr>
                      <m:t>1,</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𝑑</m:t>
                    </m:r>
                    <m:r>
                      <a:rPr lang="en-GB" i="1" smtClean="0">
                        <a:solidFill>
                          <a:srgbClr val="7030A0"/>
                        </a:solidFill>
                        <a:latin typeface="Cambria Math" panose="02040503050406030204" pitchFamily="18" charset="0"/>
                      </a:rPr>
                      <m:t>1,</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cs typeface="Calibri"/>
                      </a:rPr>
                      <m:t>𝑐</m:t>
                    </m:r>
                    <m:r>
                      <a:rPr lang="en-GB" i="1" smtClean="0">
                        <a:solidFill>
                          <a:schemeClr val="accent1"/>
                        </a:solidFill>
                        <a:latin typeface="Cambria Math" panose="02040503050406030204" pitchFamily="18" charset="0"/>
                        <a:cs typeface="Calibri"/>
                      </a:rPr>
                      <m:t>1}</m:t>
                    </m:r>
                  </m:oMath>
                </a14:m>
                <a:endParaRPr lang="en-GB" dirty="0"/>
              </a:p>
              <a:p>
                <a:pPr marL="452438" lvl="1" indent="0">
                  <a:buNone/>
                  <a:tabLst>
                    <a:tab pos="284163" algn="l"/>
                    <a:tab pos="568325" algn="l"/>
                  </a:tabLst>
                </a:pPr>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B2A5C936-0F50-0543-99C0-C0487D5FD7D3}"/>
              </a:ext>
            </a:extLst>
          </p:cNvPr>
          <p:cNvSpPr>
            <a:spLocks noGrp="1"/>
          </p:cNvSpPr>
          <p:nvPr>
            <p:ph type="sldNum" sz="quarter" idx="12"/>
          </p:nvPr>
        </p:nvSpPr>
        <p:spPr/>
        <p:txBody>
          <a:bodyPr/>
          <a:lstStyle/>
          <a:p>
            <a:fld id="{67C9959E-8E6B-B04C-9955-EA096F41CA7A}" type="slidenum">
              <a:rPr lang="en-GB" smtClean="0"/>
              <a:t>78</a:t>
            </a:fld>
            <a:endParaRPr lang="en-GB"/>
          </a:p>
        </p:txBody>
      </p:sp>
      <p:grpSp>
        <p:nvGrpSpPr>
          <p:cNvPr id="4" name="Group 3">
            <a:extLst>
              <a:ext uri="{FF2B5EF4-FFF2-40B4-BE49-F238E27FC236}">
                <a16:creationId xmlns:a16="http://schemas.microsoft.com/office/drawing/2014/main" id="{B3B81304-FAF6-7D45-BF44-C148BDE8D334}"/>
              </a:ext>
            </a:extLst>
          </p:cNvPr>
          <p:cNvGrpSpPr/>
          <p:nvPr/>
        </p:nvGrpSpPr>
        <p:grpSpPr>
          <a:xfrm>
            <a:off x="4750046" y="4364823"/>
            <a:ext cx="4145305" cy="2027225"/>
            <a:chOff x="4734528" y="4523059"/>
            <a:chExt cx="4145305" cy="2027225"/>
          </a:xfrm>
        </p:grpSpPr>
        <p:sp>
          <p:nvSpPr>
            <p:cNvPr id="56" name="Rectangle 891">
              <a:extLst>
                <a:ext uri="{FF2B5EF4-FFF2-40B4-BE49-F238E27FC236}">
                  <a16:creationId xmlns:a16="http://schemas.microsoft.com/office/drawing/2014/main" id="{A4410405-A91B-2F4D-ABE3-FB942A6A7B3F}"/>
                </a:ext>
              </a:extLst>
            </p:cNvPr>
            <p:cNvSpPr>
              <a:spLocks noChangeArrowheads="1"/>
            </p:cNvSpPr>
            <p:nvPr/>
          </p:nvSpPr>
          <p:spPr bwMode="auto">
            <a:xfrm>
              <a:off x="5921139" y="5934915"/>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57" name="Rectangle 891">
              <a:extLst>
                <a:ext uri="{FF2B5EF4-FFF2-40B4-BE49-F238E27FC236}">
                  <a16:creationId xmlns:a16="http://schemas.microsoft.com/office/drawing/2014/main" id="{18DA4BF1-BA6E-CE47-914A-2CC8226A5197}"/>
                </a:ext>
              </a:extLst>
            </p:cNvPr>
            <p:cNvSpPr>
              <a:spLocks noChangeArrowheads="1"/>
            </p:cNvSpPr>
            <p:nvPr/>
          </p:nvSpPr>
          <p:spPr bwMode="auto">
            <a:xfrm>
              <a:off x="7724651" y="5992387"/>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58" name="Group 57">
              <a:extLst>
                <a:ext uri="{FF2B5EF4-FFF2-40B4-BE49-F238E27FC236}">
                  <a16:creationId xmlns:a16="http://schemas.microsoft.com/office/drawing/2014/main" id="{03AEBF30-BE38-2245-9196-1F1C363C17AD}"/>
                </a:ext>
              </a:extLst>
            </p:cNvPr>
            <p:cNvGrpSpPr/>
            <p:nvPr/>
          </p:nvGrpSpPr>
          <p:grpSpPr>
            <a:xfrm>
              <a:off x="5483239" y="5330897"/>
              <a:ext cx="1654724" cy="802328"/>
              <a:chOff x="1026717" y="2292224"/>
              <a:chExt cx="2553587" cy="1238160"/>
            </a:xfrm>
          </p:grpSpPr>
          <p:sp>
            <p:nvSpPr>
              <p:cNvPr id="114" name="Line 853">
                <a:extLst>
                  <a:ext uri="{FF2B5EF4-FFF2-40B4-BE49-F238E27FC236}">
                    <a16:creationId xmlns:a16="http://schemas.microsoft.com/office/drawing/2014/main" id="{A7EC1054-45DB-FA4D-AA4F-75431A6A2516}"/>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15" name="Straight Connector 114">
                <a:extLst>
                  <a:ext uri="{FF2B5EF4-FFF2-40B4-BE49-F238E27FC236}">
                    <a16:creationId xmlns:a16="http://schemas.microsoft.com/office/drawing/2014/main" id="{D02E4443-4AAC-7F4B-937D-D34ED8286D8E}"/>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Freeform 860">
                <a:extLst>
                  <a:ext uri="{FF2B5EF4-FFF2-40B4-BE49-F238E27FC236}">
                    <a16:creationId xmlns:a16="http://schemas.microsoft.com/office/drawing/2014/main" id="{B8BAA6EC-3FEF-624F-967B-EECA2D4B2AF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Freeform 860">
                <a:extLst>
                  <a:ext uri="{FF2B5EF4-FFF2-40B4-BE49-F238E27FC236}">
                    <a16:creationId xmlns:a16="http://schemas.microsoft.com/office/drawing/2014/main" id="{F29447FC-D9FB-7A4A-A54F-CCC562554242}"/>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59" name="Line 853">
              <a:extLst>
                <a:ext uri="{FF2B5EF4-FFF2-40B4-BE49-F238E27FC236}">
                  <a16:creationId xmlns:a16="http://schemas.microsoft.com/office/drawing/2014/main" id="{27BDBB0F-BCCB-234A-9595-6608643E0447}"/>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60" name="Group 59">
              <a:extLst>
                <a:ext uri="{FF2B5EF4-FFF2-40B4-BE49-F238E27FC236}">
                  <a16:creationId xmlns:a16="http://schemas.microsoft.com/office/drawing/2014/main" id="{E733D425-0ECC-2E43-B9AE-11769E49D40E}"/>
                </a:ext>
              </a:extLst>
            </p:cNvPr>
            <p:cNvGrpSpPr/>
            <p:nvPr/>
          </p:nvGrpSpPr>
          <p:grpSpPr>
            <a:xfrm>
              <a:off x="7810858" y="5365531"/>
              <a:ext cx="1068975" cy="282744"/>
              <a:chOff x="4618723" y="2324921"/>
              <a:chExt cx="1649655" cy="436333"/>
            </a:xfrm>
          </p:grpSpPr>
          <p:sp>
            <p:nvSpPr>
              <p:cNvPr id="111" name="Freeform 860">
                <a:extLst>
                  <a:ext uri="{FF2B5EF4-FFF2-40B4-BE49-F238E27FC236}">
                    <a16:creationId xmlns:a16="http://schemas.microsoft.com/office/drawing/2014/main" id="{BE90F405-1536-4A40-ABA2-E8273FF2AE2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12" name="Straight Connector 111">
                <a:extLst>
                  <a:ext uri="{FF2B5EF4-FFF2-40B4-BE49-F238E27FC236}">
                    <a16:creationId xmlns:a16="http://schemas.microsoft.com/office/drawing/2014/main" id="{F2953C26-933A-C74C-B91A-C20FA7A1551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Freeform 860">
                <a:extLst>
                  <a:ext uri="{FF2B5EF4-FFF2-40B4-BE49-F238E27FC236}">
                    <a16:creationId xmlns:a16="http://schemas.microsoft.com/office/drawing/2014/main" id="{FDF9BB50-2BA7-9E4B-898E-CCCC27D78E31}"/>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1" name="Straight Connector 60">
              <a:extLst>
                <a:ext uri="{FF2B5EF4-FFF2-40B4-BE49-F238E27FC236}">
                  <a16:creationId xmlns:a16="http://schemas.microsoft.com/office/drawing/2014/main" id="{C6DB433C-EA11-7744-9FCD-593AD037F11B}"/>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Freeform 860">
              <a:extLst>
                <a:ext uri="{FF2B5EF4-FFF2-40B4-BE49-F238E27FC236}">
                  <a16:creationId xmlns:a16="http://schemas.microsoft.com/office/drawing/2014/main" id="{2E4C6BEF-4620-DC45-8633-3A7AD7B2BA6E}"/>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Freeform 860">
              <a:extLst>
                <a:ext uri="{FF2B5EF4-FFF2-40B4-BE49-F238E27FC236}">
                  <a16:creationId xmlns:a16="http://schemas.microsoft.com/office/drawing/2014/main" id="{153DF666-1F94-664F-BC0D-8764B6AB9961}"/>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4" name="Line 853">
              <a:extLst>
                <a:ext uri="{FF2B5EF4-FFF2-40B4-BE49-F238E27FC236}">
                  <a16:creationId xmlns:a16="http://schemas.microsoft.com/office/drawing/2014/main" id="{EB703124-CF7B-474A-8E56-5ED268B258FE}"/>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5" name="Line 853">
              <a:extLst>
                <a:ext uri="{FF2B5EF4-FFF2-40B4-BE49-F238E27FC236}">
                  <a16:creationId xmlns:a16="http://schemas.microsoft.com/office/drawing/2014/main" id="{0AE26D13-F654-7D42-892C-73DDFD794449}"/>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66" name="Line 853">
              <a:extLst>
                <a:ext uri="{FF2B5EF4-FFF2-40B4-BE49-F238E27FC236}">
                  <a16:creationId xmlns:a16="http://schemas.microsoft.com/office/drawing/2014/main" id="{87598FD9-9EA3-FE4E-B125-996C10A13630}"/>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68" name="Group 67">
              <a:extLst>
                <a:ext uri="{FF2B5EF4-FFF2-40B4-BE49-F238E27FC236}">
                  <a16:creationId xmlns:a16="http://schemas.microsoft.com/office/drawing/2014/main" id="{71B83EB7-A8E0-9643-A8BA-AB3D272848AC}"/>
                </a:ext>
              </a:extLst>
            </p:cNvPr>
            <p:cNvGrpSpPr/>
            <p:nvPr/>
          </p:nvGrpSpPr>
          <p:grpSpPr>
            <a:xfrm>
              <a:off x="4734528" y="5865299"/>
              <a:ext cx="484418" cy="349404"/>
              <a:chOff x="1012668" y="927184"/>
              <a:chExt cx="747559" cy="539203"/>
            </a:xfrm>
          </p:grpSpPr>
          <p:sp>
            <p:nvSpPr>
              <p:cNvPr id="103" name="Line 853">
                <a:extLst>
                  <a:ext uri="{FF2B5EF4-FFF2-40B4-BE49-F238E27FC236}">
                    <a16:creationId xmlns:a16="http://schemas.microsoft.com/office/drawing/2014/main" id="{30D3742B-D1AC-1D46-91ED-8250A694C1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04" name="Rectangle 876">
                <a:extLst>
                  <a:ext uri="{FF2B5EF4-FFF2-40B4-BE49-F238E27FC236}">
                    <a16:creationId xmlns:a16="http://schemas.microsoft.com/office/drawing/2014/main" id="{18E5867B-9535-7843-B494-0972F57A7D21}"/>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05" name="Rectangle 873">
                <a:extLst>
                  <a:ext uri="{FF2B5EF4-FFF2-40B4-BE49-F238E27FC236}">
                    <a16:creationId xmlns:a16="http://schemas.microsoft.com/office/drawing/2014/main" id="{EC48B0A3-6BFE-ED4A-9E75-63C37CE88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06" name="Freeform 875">
                <a:extLst>
                  <a:ext uri="{FF2B5EF4-FFF2-40B4-BE49-F238E27FC236}">
                    <a16:creationId xmlns:a16="http://schemas.microsoft.com/office/drawing/2014/main" id="{76AAA2A4-8B4E-A14E-A958-A442F54AC7A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69" name="Group 68">
              <a:extLst>
                <a:ext uri="{FF2B5EF4-FFF2-40B4-BE49-F238E27FC236}">
                  <a16:creationId xmlns:a16="http://schemas.microsoft.com/office/drawing/2014/main" id="{E4706901-4E37-8341-865D-D193C879B5D5}"/>
                </a:ext>
              </a:extLst>
            </p:cNvPr>
            <p:cNvGrpSpPr/>
            <p:nvPr/>
          </p:nvGrpSpPr>
          <p:grpSpPr>
            <a:xfrm>
              <a:off x="4966767" y="4523059"/>
              <a:ext cx="1082989" cy="919087"/>
              <a:chOff x="3906167" y="3324390"/>
              <a:chExt cx="1671281" cy="1418344"/>
            </a:xfrm>
            <a:solidFill>
              <a:srgbClr val="93D2FE"/>
            </a:solidFill>
          </p:grpSpPr>
          <p:sp>
            <p:nvSpPr>
              <p:cNvPr id="79" name="Oval 859">
                <a:extLst>
                  <a:ext uri="{FF2B5EF4-FFF2-40B4-BE49-F238E27FC236}">
                    <a16:creationId xmlns:a16="http://schemas.microsoft.com/office/drawing/2014/main" id="{58D2DEFF-25AB-E849-8228-5693AAAB45E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1">
                <a:extLst>
                  <a:ext uri="{FF2B5EF4-FFF2-40B4-BE49-F238E27FC236}">
                    <a16:creationId xmlns:a16="http://schemas.microsoft.com/office/drawing/2014/main" id="{F02AC8E4-D94E-BB4F-AB35-29201E3C982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2">
                <a:extLst>
                  <a:ext uri="{FF2B5EF4-FFF2-40B4-BE49-F238E27FC236}">
                    <a16:creationId xmlns:a16="http://schemas.microsoft.com/office/drawing/2014/main" id="{DDC43CFC-10ED-DF41-92DC-D316B3525E8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82F18887-279B-8F40-81E8-FAB9DE0F9A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3" name="Oval 863">
                <a:extLst>
                  <a:ext uri="{FF2B5EF4-FFF2-40B4-BE49-F238E27FC236}">
                    <a16:creationId xmlns:a16="http://schemas.microsoft.com/office/drawing/2014/main" id="{247CF725-94B4-9E42-852C-84D1CCC880C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4" name="Group 83">
                <a:extLst>
                  <a:ext uri="{FF2B5EF4-FFF2-40B4-BE49-F238E27FC236}">
                    <a16:creationId xmlns:a16="http://schemas.microsoft.com/office/drawing/2014/main" id="{5F6D3B3B-3682-F348-A42E-157ABC5D2943}"/>
                  </a:ext>
                </a:extLst>
              </p:cNvPr>
              <p:cNvGrpSpPr/>
              <p:nvPr/>
            </p:nvGrpSpPr>
            <p:grpSpPr>
              <a:xfrm>
                <a:off x="3906167" y="4047050"/>
                <a:ext cx="1671281" cy="539042"/>
                <a:chOff x="1320274" y="4580303"/>
                <a:chExt cx="1671281" cy="467246"/>
              </a:xfrm>
              <a:grpFill/>
            </p:grpSpPr>
            <p:sp>
              <p:nvSpPr>
                <p:cNvPr id="99" name="Freeform 860">
                  <a:extLst>
                    <a:ext uri="{FF2B5EF4-FFF2-40B4-BE49-F238E27FC236}">
                      <a16:creationId xmlns:a16="http://schemas.microsoft.com/office/drawing/2014/main" id="{274A3427-8B68-D245-A916-B67EBBA7435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Rectangle 864">
                  <a:extLst>
                    <a:ext uri="{FF2B5EF4-FFF2-40B4-BE49-F238E27FC236}">
                      <a16:creationId xmlns:a16="http://schemas.microsoft.com/office/drawing/2014/main" id="{C42BDE56-14EF-5949-BA65-66D1A185717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1" name="Freeform 865">
                  <a:extLst>
                    <a:ext uri="{FF2B5EF4-FFF2-40B4-BE49-F238E27FC236}">
                      <a16:creationId xmlns:a16="http://schemas.microsoft.com/office/drawing/2014/main" id="{601129C7-E30F-7F43-BF93-8A09B9B59F0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Freeform 866">
                  <a:extLst>
                    <a:ext uri="{FF2B5EF4-FFF2-40B4-BE49-F238E27FC236}">
                      <a16:creationId xmlns:a16="http://schemas.microsoft.com/office/drawing/2014/main" id="{835DA48D-BB63-DB4C-98C5-02A9A0ACA42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5" name="Group 84">
                <a:extLst>
                  <a:ext uri="{FF2B5EF4-FFF2-40B4-BE49-F238E27FC236}">
                    <a16:creationId xmlns:a16="http://schemas.microsoft.com/office/drawing/2014/main" id="{6AE40CE5-5FCB-554A-941C-BE6682B6F878}"/>
                  </a:ext>
                </a:extLst>
              </p:cNvPr>
              <p:cNvGrpSpPr/>
              <p:nvPr/>
            </p:nvGrpSpPr>
            <p:grpSpPr>
              <a:xfrm>
                <a:off x="4596370" y="3324390"/>
                <a:ext cx="552654" cy="1188720"/>
                <a:chOff x="1823226" y="3235632"/>
                <a:chExt cx="552654" cy="1188720"/>
              </a:xfrm>
              <a:grpFill/>
            </p:grpSpPr>
            <p:sp>
              <p:nvSpPr>
                <p:cNvPr id="86" name="Oval 878">
                  <a:extLst>
                    <a:ext uri="{FF2B5EF4-FFF2-40B4-BE49-F238E27FC236}">
                      <a16:creationId xmlns:a16="http://schemas.microsoft.com/office/drawing/2014/main" id="{BF4B3DEC-AF5C-634A-AB7C-E80DF2DDC9E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DE4B1AC0-8577-5B48-B1B9-9E9322FC7D5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D573D51B-2CB7-9F48-8294-4FB72083872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D3530AAF-1313-2348-83F0-3880566A7CA5}"/>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4BC3BDE4-30A5-B345-AFBF-2A50EFB5ECED}"/>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1" name="Rectangle 880">
                  <a:extLst>
                    <a:ext uri="{FF2B5EF4-FFF2-40B4-BE49-F238E27FC236}">
                      <a16:creationId xmlns:a16="http://schemas.microsoft.com/office/drawing/2014/main" id="{29E31FFC-AE50-8B48-AF1D-6AB3A4D5C96F}"/>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2" name="Oval 878">
                  <a:extLst>
                    <a:ext uri="{FF2B5EF4-FFF2-40B4-BE49-F238E27FC236}">
                      <a16:creationId xmlns:a16="http://schemas.microsoft.com/office/drawing/2014/main" id="{4520CF1F-6084-DA4C-A658-CD6D6FFE5B6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88A563FA-A0C7-B844-9EEF-D22919BC0CD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7956BE65-BC11-CA40-B4C6-9E99CBA6F43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5" name="Line 884">
                  <a:extLst>
                    <a:ext uri="{FF2B5EF4-FFF2-40B4-BE49-F238E27FC236}">
                      <a16:creationId xmlns:a16="http://schemas.microsoft.com/office/drawing/2014/main" id="{2A1E60FF-29AA-B041-A846-F5E4B4AC01F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96" name="Oval 885">
                  <a:extLst>
                    <a:ext uri="{FF2B5EF4-FFF2-40B4-BE49-F238E27FC236}">
                      <a16:creationId xmlns:a16="http://schemas.microsoft.com/office/drawing/2014/main" id="{E59BF538-5649-164C-B8D0-21C3669F4D6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1">
                  <a:extLst>
                    <a:ext uri="{FF2B5EF4-FFF2-40B4-BE49-F238E27FC236}">
                      <a16:creationId xmlns:a16="http://schemas.microsoft.com/office/drawing/2014/main" id="{82754C6D-18AE-4047-895A-34D64CCC292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8" name="Line 882">
                  <a:extLst>
                    <a:ext uri="{FF2B5EF4-FFF2-40B4-BE49-F238E27FC236}">
                      <a16:creationId xmlns:a16="http://schemas.microsoft.com/office/drawing/2014/main" id="{6373A127-E8F0-6F49-B32E-1819CE35321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71" name="Straight Arrow Connector 70">
              <a:extLst>
                <a:ext uri="{FF2B5EF4-FFF2-40B4-BE49-F238E27FC236}">
                  <a16:creationId xmlns:a16="http://schemas.microsoft.com/office/drawing/2014/main" id="{5B7C2B4D-E4B9-8843-B5C0-E2771B8E07C2}"/>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F26898F-1BEB-5644-8063-C2C55F31260E}"/>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23DC1572-1990-8E47-A85D-98AE5A13B235}"/>
                </a:ext>
              </a:extLst>
            </p:cNvPr>
            <p:cNvCxnSpPr>
              <a:cxnSpLocks/>
            </p:cNvCxnSpPr>
            <p:nvPr/>
          </p:nvCxnSpPr>
          <p:spPr>
            <a:xfrm>
              <a:off x="5260432" y="6114896"/>
              <a:ext cx="265021" cy="23953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65D114E2-CC4F-D345-8C62-A208922E3A7D}"/>
                </a:ext>
              </a:extLst>
            </p:cNvPr>
            <p:cNvCxnSpPr>
              <a:cxnSpLocks/>
            </p:cNvCxnSpPr>
            <p:nvPr/>
          </p:nvCxnSpPr>
          <p:spPr>
            <a:xfrm flipV="1">
              <a:off x="5180846" y="5273747"/>
              <a:ext cx="502837" cy="55041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0C3871FD-56D4-384A-96EC-16602535322C}"/>
              </a:ext>
            </a:extLst>
          </p:cNvPr>
          <p:cNvGrpSpPr/>
          <p:nvPr/>
        </p:nvGrpSpPr>
        <p:grpSpPr>
          <a:xfrm>
            <a:off x="692179" y="4386340"/>
            <a:ext cx="3907520" cy="2008751"/>
            <a:chOff x="4966767" y="2165564"/>
            <a:chExt cx="3907520" cy="2008751"/>
          </a:xfrm>
        </p:grpSpPr>
        <p:sp>
          <p:nvSpPr>
            <p:cNvPr id="119" name="Rectangle 891">
              <a:extLst>
                <a:ext uri="{FF2B5EF4-FFF2-40B4-BE49-F238E27FC236}">
                  <a16:creationId xmlns:a16="http://schemas.microsoft.com/office/drawing/2014/main" id="{40CDDFEB-10B2-8A4B-AFCF-2F65D9EA45F9}"/>
                </a:ext>
              </a:extLst>
            </p:cNvPr>
            <p:cNvSpPr>
              <a:spLocks noChangeArrowheads="1"/>
            </p:cNvSpPr>
            <p:nvPr/>
          </p:nvSpPr>
          <p:spPr bwMode="auto">
            <a:xfrm>
              <a:off x="5915590" y="3558946"/>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20" name="Rectangle 891">
              <a:extLst>
                <a:ext uri="{FF2B5EF4-FFF2-40B4-BE49-F238E27FC236}">
                  <a16:creationId xmlns:a16="http://schemas.microsoft.com/office/drawing/2014/main" id="{5A11A7B0-A4EE-5942-A6E5-9C8F215AA493}"/>
                </a:ext>
              </a:extLst>
            </p:cNvPr>
            <p:cNvSpPr>
              <a:spLocks noChangeArrowheads="1"/>
            </p:cNvSpPr>
            <p:nvPr/>
          </p:nvSpPr>
          <p:spPr bwMode="auto">
            <a:xfrm>
              <a:off x="7719102" y="3616418"/>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21" name="Group 120">
              <a:extLst>
                <a:ext uri="{FF2B5EF4-FFF2-40B4-BE49-F238E27FC236}">
                  <a16:creationId xmlns:a16="http://schemas.microsoft.com/office/drawing/2014/main" id="{1832D7FB-5A53-E245-8415-5D8A234B0998}"/>
                </a:ext>
              </a:extLst>
            </p:cNvPr>
            <p:cNvGrpSpPr/>
            <p:nvPr/>
          </p:nvGrpSpPr>
          <p:grpSpPr>
            <a:xfrm>
              <a:off x="5477690" y="2954928"/>
              <a:ext cx="1654724" cy="794307"/>
              <a:chOff x="1026717" y="2292225"/>
              <a:chExt cx="2553587" cy="1225781"/>
            </a:xfrm>
          </p:grpSpPr>
          <p:sp>
            <p:nvSpPr>
              <p:cNvPr id="165" name="Line 853">
                <a:extLst>
                  <a:ext uri="{FF2B5EF4-FFF2-40B4-BE49-F238E27FC236}">
                    <a16:creationId xmlns:a16="http://schemas.microsoft.com/office/drawing/2014/main" id="{28309E9F-11D9-8E47-9D0B-5C8515EB4E84}"/>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66" name="Straight Connector 165">
                <a:extLst>
                  <a:ext uri="{FF2B5EF4-FFF2-40B4-BE49-F238E27FC236}">
                    <a16:creationId xmlns:a16="http://schemas.microsoft.com/office/drawing/2014/main" id="{F6839CAA-0E54-6D40-B097-F675244F4855}"/>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Freeform 860">
                <a:extLst>
                  <a:ext uri="{FF2B5EF4-FFF2-40B4-BE49-F238E27FC236}">
                    <a16:creationId xmlns:a16="http://schemas.microsoft.com/office/drawing/2014/main" id="{387BCF9E-A83C-CA4C-8336-BD85DC5C692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Freeform 860">
                <a:extLst>
                  <a:ext uri="{FF2B5EF4-FFF2-40B4-BE49-F238E27FC236}">
                    <a16:creationId xmlns:a16="http://schemas.microsoft.com/office/drawing/2014/main" id="{BD344CB7-F61A-6846-AB20-6C5BE5403805}"/>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2" name="Line 853">
              <a:extLst>
                <a:ext uri="{FF2B5EF4-FFF2-40B4-BE49-F238E27FC236}">
                  <a16:creationId xmlns:a16="http://schemas.microsoft.com/office/drawing/2014/main" id="{98229E5E-5C51-7B44-B8A5-9E5874091D2F}"/>
                </a:ext>
              </a:extLst>
            </p:cNvPr>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23" name="Group 122">
              <a:extLst>
                <a:ext uri="{FF2B5EF4-FFF2-40B4-BE49-F238E27FC236}">
                  <a16:creationId xmlns:a16="http://schemas.microsoft.com/office/drawing/2014/main" id="{E854D7F0-1686-794C-BB91-264F0695C040}"/>
                </a:ext>
              </a:extLst>
            </p:cNvPr>
            <p:cNvGrpSpPr/>
            <p:nvPr/>
          </p:nvGrpSpPr>
          <p:grpSpPr>
            <a:xfrm>
              <a:off x="7805310" y="2989564"/>
              <a:ext cx="1068977" cy="282748"/>
              <a:chOff x="4618721" y="2324916"/>
              <a:chExt cx="1649657" cy="436338"/>
            </a:xfrm>
          </p:grpSpPr>
          <p:sp>
            <p:nvSpPr>
              <p:cNvPr id="162" name="Freeform 860">
                <a:extLst>
                  <a:ext uri="{FF2B5EF4-FFF2-40B4-BE49-F238E27FC236}">
                    <a16:creationId xmlns:a16="http://schemas.microsoft.com/office/drawing/2014/main" id="{23757711-6456-6842-82C3-E23BC02A428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a:extLst>
                  <a:ext uri="{FF2B5EF4-FFF2-40B4-BE49-F238E27FC236}">
                    <a16:creationId xmlns:a16="http://schemas.microsoft.com/office/drawing/2014/main" id="{7ED74814-198B-F146-868D-A27F777393ED}"/>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a:extLst>
                  <a:ext uri="{FF2B5EF4-FFF2-40B4-BE49-F238E27FC236}">
                    <a16:creationId xmlns:a16="http://schemas.microsoft.com/office/drawing/2014/main" id="{7480867F-0246-A347-AB64-5A402540C021}"/>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24" name="Straight Connector 123">
              <a:extLst>
                <a:ext uri="{FF2B5EF4-FFF2-40B4-BE49-F238E27FC236}">
                  <a16:creationId xmlns:a16="http://schemas.microsoft.com/office/drawing/2014/main" id="{3EF5C5A8-B85D-044B-818B-1C93DDA6C8C5}"/>
                </a:ext>
              </a:extLst>
            </p:cNvPr>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Freeform 860">
              <a:extLst>
                <a:ext uri="{FF2B5EF4-FFF2-40B4-BE49-F238E27FC236}">
                  <a16:creationId xmlns:a16="http://schemas.microsoft.com/office/drawing/2014/main" id="{B67F0879-F4BA-4945-80A9-CAFEA68A7EB8}"/>
                </a:ext>
              </a:extLst>
            </p:cNvPr>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Freeform 860">
              <a:extLst>
                <a:ext uri="{FF2B5EF4-FFF2-40B4-BE49-F238E27FC236}">
                  <a16:creationId xmlns:a16="http://schemas.microsoft.com/office/drawing/2014/main" id="{19FB0E97-79E0-DD45-9626-8CEA81BA7AE4}"/>
                </a:ext>
              </a:extLst>
            </p:cNvPr>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27" name="Line 853">
              <a:extLst>
                <a:ext uri="{FF2B5EF4-FFF2-40B4-BE49-F238E27FC236}">
                  <a16:creationId xmlns:a16="http://schemas.microsoft.com/office/drawing/2014/main" id="{382DDB11-0A53-CA44-B834-807F1E494F06}"/>
                </a:ext>
              </a:extLst>
            </p:cNvPr>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28" name="Line 853">
              <a:extLst>
                <a:ext uri="{FF2B5EF4-FFF2-40B4-BE49-F238E27FC236}">
                  <a16:creationId xmlns:a16="http://schemas.microsoft.com/office/drawing/2014/main" id="{F3FE7EF2-0DB2-E44A-A922-63F282361479}"/>
                </a:ext>
              </a:extLst>
            </p:cNvPr>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29" name="Line 853">
              <a:extLst>
                <a:ext uri="{FF2B5EF4-FFF2-40B4-BE49-F238E27FC236}">
                  <a16:creationId xmlns:a16="http://schemas.microsoft.com/office/drawing/2014/main" id="{0E490973-F367-4D4F-A291-D7B9C97CD10B}"/>
                </a:ext>
              </a:extLst>
            </p:cNvPr>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30" name="Group 129">
              <a:extLst>
                <a:ext uri="{FF2B5EF4-FFF2-40B4-BE49-F238E27FC236}">
                  <a16:creationId xmlns:a16="http://schemas.microsoft.com/office/drawing/2014/main" id="{1C491612-BF47-D24D-A0F6-7DA462299A92}"/>
                </a:ext>
              </a:extLst>
            </p:cNvPr>
            <p:cNvGrpSpPr/>
            <p:nvPr/>
          </p:nvGrpSpPr>
          <p:grpSpPr>
            <a:xfrm>
              <a:off x="5139466" y="3750347"/>
              <a:ext cx="484418" cy="349404"/>
              <a:chOff x="1012668" y="927184"/>
              <a:chExt cx="747559" cy="539203"/>
            </a:xfrm>
          </p:grpSpPr>
          <p:sp>
            <p:nvSpPr>
              <p:cNvPr id="158" name="Line 853">
                <a:extLst>
                  <a:ext uri="{FF2B5EF4-FFF2-40B4-BE49-F238E27FC236}">
                    <a16:creationId xmlns:a16="http://schemas.microsoft.com/office/drawing/2014/main" id="{7651F23B-9684-1A49-A967-34133685FEEB}"/>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9" name="Rectangle 876">
                <a:extLst>
                  <a:ext uri="{FF2B5EF4-FFF2-40B4-BE49-F238E27FC236}">
                    <a16:creationId xmlns:a16="http://schemas.microsoft.com/office/drawing/2014/main" id="{D7EBCFE8-64FA-EC4C-9B48-43B432A0E268}"/>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60" name="Rectangle 873">
                <a:extLst>
                  <a:ext uri="{FF2B5EF4-FFF2-40B4-BE49-F238E27FC236}">
                    <a16:creationId xmlns:a16="http://schemas.microsoft.com/office/drawing/2014/main" id="{82D45639-F796-CA47-A2C3-032A3E3A578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61" name="Freeform 875">
                <a:extLst>
                  <a:ext uri="{FF2B5EF4-FFF2-40B4-BE49-F238E27FC236}">
                    <a16:creationId xmlns:a16="http://schemas.microsoft.com/office/drawing/2014/main" id="{E3353CBA-5EF9-704D-993B-21A78A9CC58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31" name="Group 130">
              <a:extLst>
                <a:ext uri="{FF2B5EF4-FFF2-40B4-BE49-F238E27FC236}">
                  <a16:creationId xmlns:a16="http://schemas.microsoft.com/office/drawing/2014/main" id="{D375D004-3BC3-A446-B5C4-8484B2B61F13}"/>
                </a:ext>
              </a:extLst>
            </p:cNvPr>
            <p:cNvGrpSpPr/>
            <p:nvPr/>
          </p:nvGrpSpPr>
          <p:grpSpPr>
            <a:xfrm>
              <a:off x="4966767" y="2165564"/>
              <a:ext cx="1082989" cy="919087"/>
              <a:chOff x="3906167" y="3324390"/>
              <a:chExt cx="1671281" cy="1418344"/>
            </a:xfrm>
            <a:solidFill>
              <a:srgbClr val="93D2FE"/>
            </a:solidFill>
          </p:grpSpPr>
          <p:sp>
            <p:nvSpPr>
              <p:cNvPr id="134" name="Oval 859">
                <a:extLst>
                  <a:ext uri="{FF2B5EF4-FFF2-40B4-BE49-F238E27FC236}">
                    <a16:creationId xmlns:a16="http://schemas.microsoft.com/office/drawing/2014/main" id="{F1A850A2-9E25-FA4D-8152-A4C7B019B59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5" name="Oval 861">
                <a:extLst>
                  <a:ext uri="{FF2B5EF4-FFF2-40B4-BE49-F238E27FC236}">
                    <a16:creationId xmlns:a16="http://schemas.microsoft.com/office/drawing/2014/main" id="{1389B7FF-F258-474F-AA51-26ADE012D3D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Oval 862">
                <a:extLst>
                  <a:ext uri="{FF2B5EF4-FFF2-40B4-BE49-F238E27FC236}">
                    <a16:creationId xmlns:a16="http://schemas.microsoft.com/office/drawing/2014/main" id="{5953EC49-40B4-3041-966D-DB34123BAED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Oval 863">
                <a:extLst>
                  <a:ext uri="{FF2B5EF4-FFF2-40B4-BE49-F238E27FC236}">
                    <a16:creationId xmlns:a16="http://schemas.microsoft.com/office/drawing/2014/main" id="{1BE347E6-165E-AE41-AF2F-608AFB7E2C9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Oval 863">
                <a:extLst>
                  <a:ext uri="{FF2B5EF4-FFF2-40B4-BE49-F238E27FC236}">
                    <a16:creationId xmlns:a16="http://schemas.microsoft.com/office/drawing/2014/main" id="{FA24450F-530E-9343-AD06-29E2CCB86F5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9" name="Group 138">
                <a:extLst>
                  <a:ext uri="{FF2B5EF4-FFF2-40B4-BE49-F238E27FC236}">
                    <a16:creationId xmlns:a16="http://schemas.microsoft.com/office/drawing/2014/main" id="{45E6320E-7B8E-DD4B-A9BE-4A5017A116FA}"/>
                  </a:ext>
                </a:extLst>
              </p:cNvPr>
              <p:cNvGrpSpPr/>
              <p:nvPr/>
            </p:nvGrpSpPr>
            <p:grpSpPr>
              <a:xfrm>
                <a:off x="3906167" y="4047050"/>
                <a:ext cx="1671281" cy="539042"/>
                <a:chOff x="1320274" y="4580303"/>
                <a:chExt cx="1671281" cy="467246"/>
              </a:xfrm>
              <a:grpFill/>
            </p:grpSpPr>
            <p:sp>
              <p:nvSpPr>
                <p:cNvPr id="154" name="Freeform 860">
                  <a:extLst>
                    <a:ext uri="{FF2B5EF4-FFF2-40B4-BE49-F238E27FC236}">
                      <a16:creationId xmlns:a16="http://schemas.microsoft.com/office/drawing/2014/main" id="{7EC02B16-AF25-8A47-8CE2-5688B4222E4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Rectangle 864">
                  <a:extLst>
                    <a:ext uri="{FF2B5EF4-FFF2-40B4-BE49-F238E27FC236}">
                      <a16:creationId xmlns:a16="http://schemas.microsoft.com/office/drawing/2014/main" id="{70283D71-CD56-3D48-8E8C-C0524FFF3A8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56" name="Freeform 865">
                  <a:extLst>
                    <a:ext uri="{FF2B5EF4-FFF2-40B4-BE49-F238E27FC236}">
                      <a16:creationId xmlns:a16="http://schemas.microsoft.com/office/drawing/2014/main" id="{30C8401B-CEB1-1F47-B8E0-A656F08F66E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Freeform 866">
                  <a:extLst>
                    <a:ext uri="{FF2B5EF4-FFF2-40B4-BE49-F238E27FC236}">
                      <a16:creationId xmlns:a16="http://schemas.microsoft.com/office/drawing/2014/main" id="{D7A1D710-4BF3-4349-8752-288B2A711DC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0" name="Group 139">
                <a:extLst>
                  <a:ext uri="{FF2B5EF4-FFF2-40B4-BE49-F238E27FC236}">
                    <a16:creationId xmlns:a16="http://schemas.microsoft.com/office/drawing/2014/main" id="{6F4F6D3A-343D-0540-948D-2CB624BB7DE9}"/>
                  </a:ext>
                </a:extLst>
              </p:cNvPr>
              <p:cNvGrpSpPr/>
              <p:nvPr/>
            </p:nvGrpSpPr>
            <p:grpSpPr>
              <a:xfrm>
                <a:off x="4596370" y="3324390"/>
                <a:ext cx="552654" cy="1188720"/>
                <a:chOff x="1823226" y="3235632"/>
                <a:chExt cx="552654" cy="1188720"/>
              </a:xfrm>
              <a:grpFill/>
            </p:grpSpPr>
            <p:sp>
              <p:nvSpPr>
                <p:cNvPr id="141" name="Oval 878">
                  <a:extLst>
                    <a:ext uri="{FF2B5EF4-FFF2-40B4-BE49-F238E27FC236}">
                      <a16:creationId xmlns:a16="http://schemas.microsoft.com/office/drawing/2014/main" id="{076F8647-CED1-6B44-8600-F8286298944B}"/>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Rectangle 880">
                  <a:extLst>
                    <a:ext uri="{FF2B5EF4-FFF2-40B4-BE49-F238E27FC236}">
                      <a16:creationId xmlns:a16="http://schemas.microsoft.com/office/drawing/2014/main" id="{AAEEE032-D2EB-9642-91D1-15F484956DC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3" name="Oval 878">
                  <a:extLst>
                    <a:ext uri="{FF2B5EF4-FFF2-40B4-BE49-F238E27FC236}">
                      <a16:creationId xmlns:a16="http://schemas.microsoft.com/office/drawing/2014/main" id="{F301745D-0AE3-2B42-845A-2E04EB6494A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1">
                  <a:extLst>
                    <a:ext uri="{FF2B5EF4-FFF2-40B4-BE49-F238E27FC236}">
                      <a16:creationId xmlns:a16="http://schemas.microsoft.com/office/drawing/2014/main" id="{8B20C648-F036-C44D-BF62-BAAAC78CD56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5" name="Line 882">
                  <a:extLst>
                    <a:ext uri="{FF2B5EF4-FFF2-40B4-BE49-F238E27FC236}">
                      <a16:creationId xmlns:a16="http://schemas.microsoft.com/office/drawing/2014/main" id="{E90C2426-65E1-AE4C-BADC-AABDF5F0F35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6" name="Rectangle 880">
                  <a:extLst>
                    <a:ext uri="{FF2B5EF4-FFF2-40B4-BE49-F238E27FC236}">
                      <a16:creationId xmlns:a16="http://schemas.microsoft.com/office/drawing/2014/main" id="{38305A8B-F261-024F-A594-38BF950987F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7" name="Oval 878">
                  <a:extLst>
                    <a:ext uri="{FF2B5EF4-FFF2-40B4-BE49-F238E27FC236}">
                      <a16:creationId xmlns:a16="http://schemas.microsoft.com/office/drawing/2014/main" id="{69A39043-F118-244C-94F6-B4DD9D0FC93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8" name="Line 882">
                  <a:extLst>
                    <a:ext uri="{FF2B5EF4-FFF2-40B4-BE49-F238E27FC236}">
                      <a16:creationId xmlns:a16="http://schemas.microsoft.com/office/drawing/2014/main" id="{4C5A264E-F4A3-E34E-B5DE-CAF8719307D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9" name="Line 882">
                  <a:extLst>
                    <a:ext uri="{FF2B5EF4-FFF2-40B4-BE49-F238E27FC236}">
                      <a16:creationId xmlns:a16="http://schemas.microsoft.com/office/drawing/2014/main" id="{9D489199-114F-044E-8125-CB90FFE955B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0" name="Line 884">
                  <a:extLst>
                    <a:ext uri="{FF2B5EF4-FFF2-40B4-BE49-F238E27FC236}">
                      <a16:creationId xmlns:a16="http://schemas.microsoft.com/office/drawing/2014/main" id="{F08B8357-27BE-4B42-8141-3C6879560E3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51" name="Oval 885">
                  <a:extLst>
                    <a:ext uri="{FF2B5EF4-FFF2-40B4-BE49-F238E27FC236}">
                      <a16:creationId xmlns:a16="http://schemas.microsoft.com/office/drawing/2014/main" id="{6157833D-9452-EA45-9FF7-202C76D87E9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0F95EEFB-6372-974C-9BA9-6980D8B009B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6B6530AA-920D-6E43-8BBB-027BA0A7B7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132" name="Straight Arrow Connector 131">
              <a:extLst>
                <a:ext uri="{FF2B5EF4-FFF2-40B4-BE49-F238E27FC236}">
                  <a16:creationId xmlns:a16="http://schemas.microsoft.com/office/drawing/2014/main" id="{429E84FA-EADC-D545-9D75-937CD33BF4C9}"/>
                </a:ext>
              </a:extLst>
            </p:cNvPr>
            <p:cNvCxnSpPr>
              <a:cxnSpLocks/>
            </p:cNvCxnSpPr>
            <p:nvPr/>
          </p:nvCxnSpPr>
          <p:spPr>
            <a:xfrm>
              <a:off x="5953826" y="3042775"/>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EE7E48CB-A510-184E-A46B-CEA27556763F}"/>
                </a:ext>
              </a:extLst>
            </p:cNvPr>
            <p:cNvCxnSpPr>
              <a:cxnSpLocks/>
            </p:cNvCxnSpPr>
            <p:nvPr/>
          </p:nvCxnSpPr>
          <p:spPr>
            <a:xfrm flipV="1">
              <a:off x="6015045" y="3024428"/>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A1A517D6-B992-464E-8B5D-206FE9751FE3}"/>
                  </a:ext>
                </a:extLst>
              </p:cNvPr>
              <p:cNvSpPr/>
              <p:nvPr/>
            </p:nvSpPr>
            <p:spPr>
              <a:xfrm>
                <a:off x="6841831" y="6429441"/>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rPr>
                          </m:ctrlPr>
                        </m:sSubPr>
                        <m:e>
                          <m:acc>
                            <m:accPr>
                              <m:chr m:val="̂"/>
                              <m:ctrlPr>
                                <a:rPr lang="en-GB" i="1" dirty="0" smtClean="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b="0" i="1" dirty="0" smtClean="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109" name="Rectangle 108">
                <a:extLst>
                  <a:ext uri="{FF2B5EF4-FFF2-40B4-BE49-F238E27FC236}">
                    <a16:creationId xmlns:a16="http://schemas.microsoft.com/office/drawing/2014/main" id="{A1A517D6-B992-464E-8B5D-206FE9751FE3}"/>
                  </a:ext>
                </a:extLst>
              </p:cNvPr>
              <p:cNvSpPr>
                <a:spLocks noRot="1" noChangeAspect="1" noMove="1" noResize="1" noEditPoints="1" noAdjustHandles="1" noChangeArrowheads="1" noChangeShapeType="1" noTextEdit="1"/>
              </p:cNvSpPr>
              <p:nvPr/>
            </p:nvSpPr>
            <p:spPr>
              <a:xfrm>
                <a:off x="6841831" y="6429441"/>
                <a:ext cx="445057"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E1F40A29-C516-744E-A512-799D53CA0579}"/>
                  </a:ext>
                </a:extLst>
              </p:cNvPr>
              <p:cNvSpPr/>
              <p:nvPr/>
            </p:nvSpPr>
            <p:spPr>
              <a:xfrm>
                <a:off x="2299929" y="6430295"/>
                <a:ext cx="4397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rPr>
                          </m:ctrlPr>
                        </m:sSubPr>
                        <m:e>
                          <m:acc>
                            <m:accPr>
                              <m:chr m:val="̂"/>
                              <m:ctrlPr>
                                <a:rPr lang="en-GB" i="1" dirty="0" smtClean="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b="0" i="1" dirty="0" smtClean="0">
                              <a:solidFill>
                                <a:srgbClr val="FFC000"/>
                              </a:solidFill>
                              <a:latin typeface="Cambria Math" panose="02040503050406030204" pitchFamily="18" charset="0"/>
                            </a:rPr>
                            <m:t>1</m:t>
                          </m:r>
                        </m:sub>
                      </m:sSub>
                    </m:oMath>
                  </m:oMathPara>
                </a14:m>
                <a:endParaRPr lang="en-GB" dirty="0">
                  <a:solidFill>
                    <a:srgbClr val="FFC000"/>
                  </a:solidFill>
                </a:endParaRPr>
              </a:p>
            </p:txBody>
          </p:sp>
        </mc:Choice>
        <mc:Fallback xmlns="">
          <p:sp>
            <p:nvSpPr>
              <p:cNvPr id="110" name="Rectangle 109">
                <a:extLst>
                  <a:ext uri="{FF2B5EF4-FFF2-40B4-BE49-F238E27FC236}">
                    <a16:creationId xmlns:a16="http://schemas.microsoft.com/office/drawing/2014/main" id="{E1F40A29-C516-744E-A512-799D53CA0579}"/>
                  </a:ext>
                </a:extLst>
              </p:cNvPr>
              <p:cNvSpPr>
                <a:spLocks noRot="1" noChangeAspect="1" noMove="1" noResize="1" noEditPoints="1" noAdjustHandles="1" noChangeArrowheads="1" noChangeShapeType="1" noTextEdit="1"/>
              </p:cNvSpPr>
              <p:nvPr/>
            </p:nvSpPr>
            <p:spPr>
              <a:xfrm>
                <a:off x="2299929" y="6430295"/>
                <a:ext cx="439736" cy="369332"/>
              </a:xfrm>
              <a:prstGeom prst="rect">
                <a:avLst/>
              </a:prstGeom>
              <a:blipFill>
                <a:blip r:embed="rId5"/>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77DA7EA1-E0D9-E240-B7F2-AC67397AF1F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143526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R-applicability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An r-state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dirty="0"/>
                  <a:t> </a:t>
                </a:r>
                <a:r>
                  <a:rPr lang="en-US" dirty="0">
                    <a:solidFill>
                      <a:schemeClr val="accent1"/>
                    </a:solidFill>
                  </a:rPr>
                  <a:t>r-satisfies</a:t>
                </a:r>
                <a:r>
                  <a:rPr lang="en-US" dirty="0"/>
                  <a:t> a set of literals </a:t>
                </a:r>
                <a14:m>
                  <m:oMath xmlns:m="http://schemas.openxmlformats.org/officeDocument/2006/math">
                    <m:r>
                      <a:rPr lang="en-US" i="1" dirty="0" smtClean="0">
                        <a:latin typeface="Cambria Math" panose="02040503050406030204" pitchFamily="18" charset="0"/>
                      </a:rPr>
                      <m:t>𝑔</m:t>
                    </m:r>
                  </m:oMath>
                </a14:m>
                <a:r>
                  <a:rPr lang="en-US" dirty="0"/>
                  <a:t> if a set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i="1" dirty="0"/>
                  <a:t> </a:t>
                </a:r>
                <a:r>
                  <a:rPr lang="en-US" dirty="0"/>
                  <a:t>satisfies </a:t>
                </a:r>
                <a:r>
                  <a:rPr lang="en-US" i="1" dirty="0"/>
                  <a:t>g </a:t>
                </a:r>
              </a:p>
              <a:p>
                <a:r>
                  <a:rPr lang="en-GB" dirty="0"/>
                  <a:t>Action </a:t>
                </a:r>
                <a14:m>
                  <m:oMath xmlns:m="http://schemas.openxmlformats.org/officeDocument/2006/math">
                    <m:r>
                      <a:rPr lang="en-GB" i="1" smtClean="0">
                        <a:latin typeface="Cambria Math" panose="02040503050406030204" pitchFamily="18" charset="0"/>
                      </a:rPr>
                      <m:t>𝑎</m:t>
                    </m:r>
                  </m:oMath>
                </a14:m>
                <a:r>
                  <a:rPr lang="en-GB" i="1" dirty="0"/>
                  <a:t> </a:t>
                </a:r>
                <a:r>
                  <a:rPr lang="en-GB" dirty="0"/>
                  <a:t>is </a:t>
                </a:r>
                <a:r>
                  <a:rPr lang="en-GB" dirty="0">
                    <a:solidFill>
                      <a:schemeClr val="accent1"/>
                    </a:solidFill>
                  </a:rPr>
                  <a:t>r-applicable</a:t>
                </a:r>
                <a:r>
                  <a:rPr lang="en-GB" dirty="0"/>
                  <a:t> in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dirty="0"/>
                  <a:t> if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i="1" dirty="0"/>
                  <a:t> </a:t>
                </a:r>
                <a:r>
                  <a:rPr lang="en-GB" dirty="0"/>
                  <a:t>r-satisfies </a:t>
                </a:r>
                <a14:m>
                  <m:oMath xmlns:m="http://schemas.openxmlformats.org/officeDocument/2006/math">
                    <m:r>
                      <a:rPr lang="de-DE" b="0" i="1" smtClean="0">
                        <a:latin typeface="Cambria Math" panose="02040503050406030204" pitchFamily="18" charset="0"/>
                      </a:rPr>
                      <m:t>𝑝𝑟𝑒</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oMath>
                </a14:m>
                <a:endParaRPr lang="en-GB" dirty="0"/>
              </a:p>
              <a:p>
                <a:pPr lvl="1"/>
                <a:r>
                  <a:rPr lang="en-GB" dirty="0"/>
                  <a:t>i.e.,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a:latin typeface="Cambria Math" panose="02040503050406030204" pitchFamily="18" charset="0"/>
                      </a:rPr>
                      <m:t> </m:t>
                    </m:r>
                  </m:oMath>
                </a14:m>
                <a:r>
                  <a:rPr lang="en-GB" dirty="0"/>
                  <a:t>contains a subset </a:t>
                </a:r>
                <a14:m>
                  <m:oMath xmlns:m="http://schemas.openxmlformats.org/officeDocument/2006/math">
                    <m:r>
                      <a:rPr lang="en-GB" i="1">
                        <a:latin typeface="Cambria Math" panose="02040503050406030204" pitchFamily="18" charset="0"/>
                      </a:rPr>
                      <m:t>𝑠</m:t>
                    </m:r>
                  </m:oMath>
                </a14:m>
                <a:r>
                  <a:rPr lang="en-GB" dirty="0"/>
                  <a:t> that satisfies the preconditions of </a:t>
                </a:r>
                <a14:m>
                  <m:oMath xmlns:m="http://schemas.openxmlformats.org/officeDocument/2006/math">
                    <m:r>
                      <a:rPr lang="en-GB" i="1" dirty="0" smtClean="0">
                        <a:latin typeface="Cambria Math" panose="02040503050406030204" pitchFamily="18" charset="0"/>
                      </a:rPr>
                      <m:t>𝑎</m:t>
                    </m:r>
                  </m:oMath>
                </a14:m>
                <a:endParaRPr lang="en-GB" dirty="0"/>
              </a:p>
              <a:p>
                <a:pPr lvl="1"/>
                <a:r>
                  <a:rPr lang="en-GB" dirty="0"/>
                  <a:t>If </a:t>
                </a:r>
                <a14:m>
                  <m:oMath xmlns:m="http://schemas.openxmlformats.org/officeDocument/2006/math">
                    <m:r>
                      <a:rPr lang="en-GB" i="1" smtClean="0">
                        <a:latin typeface="Cambria Math" panose="02040503050406030204" pitchFamily="18" charset="0"/>
                      </a:rPr>
                      <m:t>𝑎</m:t>
                    </m:r>
                  </m:oMath>
                </a14:m>
                <a:r>
                  <a:rPr lang="en-GB" i="1" dirty="0"/>
                  <a:t> </a:t>
                </a:r>
                <a:r>
                  <a:rPr lang="en-GB" dirty="0"/>
                  <a:t>is r-applicable, then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b="0" i="1" smtClean="0">
                            <a:latin typeface="Cambria Math" panose="02040503050406030204" pitchFamily="18" charset="0"/>
                          </a:rPr>
                          <m:t>+</m:t>
                        </m:r>
                      </m:sup>
                    </m:sSup>
                    <m:d>
                      <m:dPr>
                        <m:ctrlPr>
                          <a:rPr lang="en-GB" b="0" i="1" smtClean="0">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𝑎</m:t>
                        </m:r>
                      </m:e>
                    </m:d>
                    <m:r>
                      <a:rPr lang="en-GB" i="1" smtClean="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𝛾</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endParaRPr lang="en-GB" dirty="0"/>
              </a:p>
              <a:p>
                <a:pPr lvl="1"/>
                <a:endParaRPr lang="en-GB" dirty="0"/>
              </a:p>
              <a:p>
                <a14:m>
                  <m:oMath xmlns:m="http://schemas.openxmlformats.org/officeDocument/2006/math">
                    <m:r>
                      <a:rPr lang="en-GB" i="1" dirty="0" smtClean="0">
                        <a:latin typeface="Cambria Math" panose="02040503050406030204" pitchFamily="18" charset="0"/>
                      </a:rPr>
                      <m:t>𝜋</m:t>
                    </m:r>
                    <m:r>
                      <a:rPr lang="en-GB" i="1" dirty="0" smtClean="0">
                        <a:latin typeface="Cambria Math" panose="02040503050406030204" pitchFamily="18" charset="0"/>
                      </a:rPr>
                      <m:t>=</m:t>
                    </m:r>
                    <m:d>
                      <m:dPr>
                        <m:begChr m:val="⟨"/>
                        <m:endChr m:val="⟩"/>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1</m:t>
                            </m:r>
                          </m:sub>
                        </m:sSub>
                        <m:r>
                          <a:rPr lang="en-GB"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𝑛</m:t>
                            </m:r>
                          </m:sub>
                        </m:sSub>
                      </m:e>
                    </m:d>
                  </m:oMath>
                </a14:m>
                <a:r>
                  <a:rPr lang="en-GB" dirty="0"/>
                  <a:t> is </a:t>
                </a:r>
                <a:r>
                  <a:rPr lang="en-GB" dirty="0">
                    <a:solidFill>
                      <a:schemeClr val="accent1"/>
                    </a:solidFill>
                  </a:rPr>
                  <a:t>r-applicable</a:t>
                </a:r>
                <a:r>
                  <a:rPr lang="en-GB" dirty="0"/>
                  <a:t> in </a:t>
                </a:r>
                <a14:m>
                  <m:oMath xmlns:m="http://schemas.openxmlformats.org/officeDocument/2006/math">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oMath>
                </a14:m>
                <a:r>
                  <a:rPr lang="en-GB" dirty="0"/>
                  <a:t> if there are r-states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b="0" i="1" smtClean="0">
                        <a:latin typeface="Cambria Math" panose="02040503050406030204" pitchFamily="18" charset="0"/>
                      </a:rPr>
                      <m:t>, …, </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r>
                  <a:rPr lang="en-GB" dirty="0"/>
                  <a:t>such that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i="1" dirty="0">
                            <a:latin typeface="Cambria Math" panose="02040503050406030204" pitchFamily="18" charset="0"/>
                          </a:rPr>
                          <m:t>1</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0</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r>
                          <a:rPr lang="en-GB" i="1">
                            <a:latin typeface="Cambria Math" panose="02040503050406030204" pitchFamily="18" charset="0"/>
                          </a:rPr>
                          <m:t>,</m:t>
                        </m:r>
                        <m:sSub>
                          <m:sSubPr>
                            <m:ctrlPr>
                              <a:rPr lang="de-DE" b="0" i="1" smtClean="0">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1</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endParaRPr lang="en-GB" i="1" dirty="0"/>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2</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2</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i="1">
                        <a:latin typeface="Cambria Math" panose="02040503050406030204" pitchFamily="18" charset="0"/>
                      </a:rPr>
                      <m:t> </m:t>
                    </m:r>
                  </m:oMath>
                </a14:m>
                <a:endParaRPr lang="en-GB" dirty="0"/>
              </a:p>
              <a:p>
                <a:pPr lvl="1"/>
                <a:r>
                  <a:rPr lang="en-GB" dirty="0"/>
                  <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𝑛</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𝑛</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endParaRPr lang="en-GB" dirty="0"/>
              </a:p>
              <a:p>
                <a:r>
                  <a:rPr lang="en-GB" dirty="0"/>
                  <a:t>In this case,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r>
                              <a:rPr lang="de-DE" i="1">
                                <a:latin typeface="Cambria Math" panose="02040503050406030204" pitchFamily="18" charset="0"/>
                              </a:rPr>
                              <m:t>−1</m:t>
                            </m:r>
                          </m:sub>
                        </m:sSub>
                        <m:r>
                          <a:rPr lang="en-GB" i="1">
                            <a:latin typeface="Cambria Math" panose="02040503050406030204" pitchFamily="18" charset="0"/>
                          </a:rPr>
                          <m:t>,</m:t>
                        </m:r>
                        <m:r>
                          <a:rPr lang="en-GB" i="1" dirty="0">
                            <a:latin typeface="Cambria Math" panose="02040503050406030204" pitchFamily="18" charset="0"/>
                          </a:rPr>
                          <m:t>𝜋</m:t>
                        </m:r>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sub>
                    </m:sSub>
                    <m:r>
                      <a:rPr lang="de-DE" i="1">
                        <a:latin typeface="Cambria Math" panose="02040503050406030204" pitchFamily="18" charset="0"/>
                      </a:rPr>
                      <m:t> </m:t>
                    </m:r>
                  </m:oMath>
                </a14:m>
                <a:endParaRPr lang="en-GB" i="1"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C0084F9A-C80C-3D4B-8449-8137DD86BD70}"/>
              </a:ext>
            </a:extLst>
          </p:cNvPr>
          <p:cNvSpPr>
            <a:spLocks noGrp="1"/>
          </p:cNvSpPr>
          <p:nvPr>
            <p:ph type="sldNum" sz="quarter" idx="12"/>
          </p:nvPr>
        </p:nvSpPr>
        <p:spPr/>
        <p:txBody>
          <a:bodyPr/>
          <a:lstStyle/>
          <a:p>
            <a:fld id="{67C9959E-8E6B-B04C-9955-EA096F41CA7A}" type="slidenum">
              <a:rPr lang="en-GB" smtClean="0"/>
              <a:t>79</a:t>
            </a:fld>
            <a:endParaRPr lang="en-GB"/>
          </a:p>
        </p:txBody>
      </p:sp>
      <p:sp>
        <p:nvSpPr>
          <p:cNvPr id="4" name="Date Placeholder 3">
            <a:extLst>
              <a:ext uri="{FF2B5EF4-FFF2-40B4-BE49-F238E27FC236}">
                <a16:creationId xmlns:a16="http://schemas.microsoft.com/office/drawing/2014/main" id="{10AEF0DA-2FAC-3A41-954C-0FE56862FFFE}"/>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74983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r>
              <a:rPr lang="en-US" dirty="0"/>
              <a:t>Drilling holes in a metal </a:t>
            </a:r>
            <a:r>
              <a:rPr lang="en-US" dirty="0" err="1"/>
              <a:t>workpiece</a:t>
            </a:r>
            <a:endParaRPr lang="en-US" dirty="0"/>
          </a:p>
          <a:p>
            <a:pPr lvl="1"/>
            <a:r>
              <a:rPr lang="en-US" dirty="0"/>
              <a:t>A state</a:t>
            </a:r>
          </a:p>
          <a:p>
            <a:pPr lvl="2"/>
            <a:r>
              <a:rPr lang="en-US" dirty="0"/>
              <a:t>Geometric model of the workpiece, </a:t>
            </a:r>
            <a:br>
              <a:rPr lang="en-US" dirty="0"/>
            </a:br>
            <a:r>
              <a:rPr lang="en-US" dirty="0"/>
              <a:t>information about its location and orientation</a:t>
            </a:r>
          </a:p>
          <a:p>
            <a:pPr lvl="2"/>
            <a:r>
              <a:rPr lang="en-US" dirty="0"/>
              <a:t>Capabilities and status of drilling machine and drill bit</a:t>
            </a:r>
          </a:p>
          <a:p>
            <a:pPr lvl="1"/>
            <a:r>
              <a:rPr lang="en-US" dirty="0"/>
              <a:t>Several actions</a:t>
            </a:r>
          </a:p>
          <a:p>
            <a:pPr lvl="2"/>
            <a:r>
              <a:rPr lang="en-US" dirty="0"/>
              <a:t>Putting the workpiece onto the drilling machine</a:t>
            </a:r>
          </a:p>
          <a:p>
            <a:pPr lvl="2"/>
            <a:r>
              <a:rPr lang="en-US" dirty="0"/>
              <a:t>Clamping it</a:t>
            </a:r>
          </a:p>
          <a:p>
            <a:pPr lvl="2"/>
            <a:r>
              <a:rPr lang="en-US" dirty="0"/>
              <a:t>Loading a drill bit</a:t>
            </a:r>
          </a:p>
          <a:p>
            <a:pPr lvl="2"/>
            <a:r>
              <a:rPr lang="en-US" dirty="0"/>
              <a:t>Drilling (next slide)</a:t>
            </a:r>
          </a:p>
        </p:txBody>
      </p:sp>
      <p:sp>
        <p:nvSpPr>
          <p:cNvPr id="5" name="Slide Number Placeholder 4">
            <a:extLst>
              <a:ext uri="{FF2B5EF4-FFF2-40B4-BE49-F238E27FC236}">
                <a16:creationId xmlns:a16="http://schemas.microsoft.com/office/drawing/2014/main" id="{67E8B4C8-9AC0-E441-8F92-078EC6858FCC}"/>
              </a:ext>
            </a:extLst>
          </p:cNvPr>
          <p:cNvSpPr>
            <a:spLocks noGrp="1"/>
          </p:cNvSpPr>
          <p:nvPr>
            <p:ph type="sldNum" sz="quarter" idx="12"/>
          </p:nvPr>
        </p:nvSpPr>
        <p:spPr/>
        <p:txBody>
          <a:bodyPr/>
          <a:lstStyle/>
          <a:p>
            <a:fld id="{67C9959E-8E6B-B04C-9955-EA096F41CA7A}" type="slidenum">
              <a:rPr lang="en-GB" smtClean="0"/>
              <a:t>8</a:t>
            </a:fld>
            <a:endParaRPr lang="en-GB"/>
          </a:p>
        </p:txBody>
      </p:sp>
      <p:pic>
        <p:nvPicPr>
          <p:cNvPr id="4" name="Picture 3" descr="workpiece.pdf"/>
          <p:cNvPicPr>
            <a:picLocks noChangeAspect="1"/>
          </p:cNvPicPr>
          <p:nvPr/>
        </p:nvPicPr>
        <p:blipFill>
          <a:blip r:embed="rId2">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272431" y="4171157"/>
            <a:ext cx="2781300" cy="2095500"/>
          </a:xfrm>
          <a:prstGeom prst="rect">
            <a:avLst/>
          </a:prstGeom>
        </p:spPr>
      </p:pic>
      <p:sp>
        <p:nvSpPr>
          <p:cNvPr id="6" name="Date Placeholder 5">
            <a:extLst>
              <a:ext uri="{FF2B5EF4-FFF2-40B4-BE49-F238E27FC236}">
                <a16:creationId xmlns:a16="http://schemas.microsoft.com/office/drawing/2014/main" id="{1C1C0ABE-A728-FE44-9C99-7DFBE7FDA4B0}"/>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121052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39F60BDF-DB8D-6946-899D-211C46DE3D7B}"/>
              </a:ext>
            </a:extLst>
          </p:cNvPr>
          <p:cNvGrpSpPr/>
          <p:nvPr/>
        </p:nvGrpSpPr>
        <p:grpSpPr>
          <a:xfrm>
            <a:off x="4424870" y="4357445"/>
            <a:ext cx="4145305" cy="2027225"/>
            <a:chOff x="4734528" y="4523059"/>
            <a:chExt cx="4145305" cy="2027225"/>
          </a:xfrm>
        </p:grpSpPr>
        <p:sp>
          <p:nvSpPr>
            <p:cNvPr id="168" name="Rectangle 891">
              <a:extLst>
                <a:ext uri="{FF2B5EF4-FFF2-40B4-BE49-F238E27FC236}">
                  <a16:creationId xmlns:a16="http://schemas.microsoft.com/office/drawing/2014/main" id="{AE096D0C-7897-A444-BA4F-668EF92882F3}"/>
                </a:ext>
              </a:extLst>
            </p:cNvPr>
            <p:cNvSpPr>
              <a:spLocks noChangeArrowheads="1"/>
            </p:cNvSpPr>
            <p:nvPr/>
          </p:nvSpPr>
          <p:spPr bwMode="auto">
            <a:xfrm>
              <a:off x="5921139" y="5934915"/>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69" name="Rectangle 891">
              <a:extLst>
                <a:ext uri="{FF2B5EF4-FFF2-40B4-BE49-F238E27FC236}">
                  <a16:creationId xmlns:a16="http://schemas.microsoft.com/office/drawing/2014/main" id="{95BCE1AC-E91C-C541-969A-5564BDD1EA91}"/>
                </a:ext>
              </a:extLst>
            </p:cNvPr>
            <p:cNvSpPr>
              <a:spLocks noChangeArrowheads="1"/>
            </p:cNvSpPr>
            <p:nvPr/>
          </p:nvSpPr>
          <p:spPr bwMode="auto">
            <a:xfrm>
              <a:off x="7724651" y="5992387"/>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70" name="Group 169">
              <a:extLst>
                <a:ext uri="{FF2B5EF4-FFF2-40B4-BE49-F238E27FC236}">
                  <a16:creationId xmlns:a16="http://schemas.microsoft.com/office/drawing/2014/main" id="{7EE8CACD-7081-D044-8CEC-CC89699FC070}"/>
                </a:ext>
              </a:extLst>
            </p:cNvPr>
            <p:cNvGrpSpPr/>
            <p:nvPr/>
          </p:nvGrpSpPr>
          <p:grpSpPr>
            <a:xfrm>
              <a:off x="5483239" y="5330897"/>
              <a:ext cx="1654724" cy="802328"/>
              <a:chOff x="1026717" y="2292224"/>
              <a:chExt cx="2553587" cy="1238160"/>
            </a:xfrm>
          </p:grpSpPr>
          <p:sp>
            <p:nvSpPr>
              <p:cNvPr id="267" name="Line 853">
                <a:extLst>
                  <a:ext uri="{FF2B5EF4-FFF2-40B4-BE49-F238E27FC236}">
                    <a16:creationId xmlns:a16="http://schemas.microsoft.com/office/drawing/2014/main" id="{86E9D9CD-993F-F246-8E92-ED7CBA076C54}"/>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68" name="Straight Connector 267">
                <a:extLst>
                  <a:ext uri="{FF2B5EF4-FFF2-40B4-BE49-F238E27FC236}">
                    <a16:creationId xmlns:a16="http://schemas.microsoft.com/office/drawing/2014/main" id="{7B071FB1-3A69-C443-89A0-E9307BE02B5A}"/>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9" name="Freeform 860">
                <a:extLst>
                  <a:ext uri="{FF2B5EF4-FFF2-40B4-BE49-F238E27FC236}">
                    <a16:creationId xmlns:a16="http://schemas.microsoft.com/office/drawing/2014/main" id="{B4F34D43-9728-824A-8364-51CB80C7274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70" name="Freeform 860">
                <a:extLst>
                  <a:ext uri="{FF2B5EF4-FFF2-40B4-BE49-F238E27FC236}">
                    <a16:creationId xmlns:a16="http://schemas.microsoft.com/office/drawing/2014/main" id="{31AD9993-90B9-7345-9307-7481C2BC52A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71" name="Line 853">
              <a:extLst>
                <a:ext uri="{FF2B5EF4-FFF2-40B4-BE49-F238E27FC236}">
                  <a16:creationId xmlns:a16="http://schemas.microsoft.com/office/drawing/2014/main" id="{03F6BB2E-0396-4F43-B99D-7A8936EDE244}"/>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72" name="Group 171">
              <a:extLst>
                <a:ext uri="{FF2B5EF4-FFF2-40B4-BE49-F238E27FC236}">
                  <a16:creationId xmlns:a16="http://schemas.microsoft.com/office/drawing/2014/main" id="{AF4435DA-EDF3-E348-AC69-24618E075D19}"/>
                </a:ext>
              </a:extLst>
            </p:cNvPr>
            <p:cNvGrpSpPr/>
            <p:nvPr/>
          </p:nvGrpSpPr>
          <p:grpSpPr>
            <a:xfrm>
              <a:off x="7810858" y="5365531"/>
              <a:ext cx="1068975" cy="282744"/>
              <a:chOff x="4618723" y="2324921"/>
              <a:chExt cx="1649655" cy="436333"/>
            </a:xfrm>
          </p:grpSpPr>
          <p:sp>
            <p:nvSpPr>
              <p:cNvPr id="264" name="Freeform 860">
                <a:extLst>
                  <a:ext uri="{FF2B5EF4-FFF2-40B4-BE49-F238E27FC236}">
                    <a16:creationId xmlns:a16="http://schemas.microsoft.com/office/drawing/2014/main" id="{9773F274-9EE5-C34C-B8CB-F1C0DD2AF3F7}"/>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65" name="Straight Connector 264">
                <a:extLst>
                  <a:ext uri="{FF2B5EF4-FFF2-40B4-BE49-F238E27FC236}">
                    <a16:creationId xmlns:a16="http://schemas.microsoft.com/office/drawing/2014/main" id="{14DADECB-0BA5-7B4A-BFEB-6DEDAFD5DBD7}"/>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 name="Freeform 860">
                <a:extLst>
                  <a:ext uri="{FF2B5EF4-FFF2-40B4-BE49-F238E27FC236}">
                    <a16:creationId xmlns:a16="http://schemas.microsoft.com/office/drawing/2014/main" id="{C072E443-9606-0348-AEC4-A7A70F709CB6}"/>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73" name="Straight Connector 172">
              <a:extLst>
                <a:ext uri="{FF2B5EF4-FFF2-40B4-BE49-F238E27FC236}">
                  <a16:creationId xmlns:a16="http://schemas.microsoft.com/office/drawing/2014/main" id="{DE604214-D95F-254A-8C97-9C147509EADE}"/>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Freeform 860">
              <a:extLst>
                <a:ext uri="{FF2B5EF4-FFF2-40B4-BE49-F238E27FC236}">
                  <a16:creationId xmlns:a16="http://schemas.microsoft.com/office/drawing/2014/main" id="{0133DF31-13FD-C546-851A-924A94C41D44}"/>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Freeform 860">
              <a:extLst>
                <a:ext uri="{FF2B5EF4-FFF2-40B4-BE49-F238E27FC236}">
                  <a16:creationId xmlns:a16="http://schemas.microsoft.com/office/drawing/2014/main" id="{6F9AA259-9376-C64B-8965-4DF8786D68DE}"/>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84" name="Line 853">
              <a:extLst>
                <a:ext uri="{FF2B5EF4-FFF2-40B4-BE49-F238E27FC236}">
                  <a16:creationId xmlns:a16="http://schemas.microsoft.com/office/drawing/2014/main" id="{5074A9AB-429C-4F47-9A6B-5EA09DD6297F}"/>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88" name="Line 853">
              <a:extLst>
                <a:ext uri="{FF2B5EF4-FFF2-40B4-BE49-F238E27FC236}">
                  <a16:creationId xmlns:a16="http://schemas.microsoft.com/office/drawing/2014/main" id="{24D9CAB6-10E8-AD4B-87E4-D65D6C51D95A}"/>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89" name="Line 853">
              <a:extLst>
                <a:ext uri="{FF2B5EF4-FFF2-40B4-BE49-F238E27FC236}">
                  <a16:creationId xmlns:a16="http://schemas.microsoft.com/office/drawing/2014/main" id="{BBF8574C-154F-204B-8850-BE2BDC9B235F}"/>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93" name="Group 192">
              <a:extLst>
                <a:ext uri="{FF2B5EF4-FFF2-40B4-BE49-F238E27FC236}">
                  <a16:creationId xmlns:a16="http://schemas.microsoft.com/office/drawing/2014/main" id="{3269AFDC-4A1A-3444-A624-41324CE34CE5}"/>
                </a:ext>
              </a:extLst>
            </p:cNvPr>
            <p:cNvGrpSpPr/>
            <p:nvPr/>
          </p:nvGrpSpPr>
          <p:grpSpPr>
            <a:xfrm>
              <a:off x="4734528" y="5865299"/>
              <a:ext cx="484418" cy="349404"/>
              <a:chOff x="1012668" y="927184"/>
              <a:chExt cx="747559" cy="539203"/>
            </a:xfrm>
          </p:grpSpPr>
          <p:sp>
            <p:nvSpPr>
              <p:cNvPr id="260" name="Line 853">
                <a:extLst>
                  <a:ext uri="{FF2B5EF4-FFF2-40B4-BE49-F238E27FC236}">
                    <a16:creationId xmlns:a16="http://schemas.microsoft.com/office/drawing/2014/main" id="{0848C0CE-EFAF-FE4C-9042-E5C95A4B74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1" name="Rectangle 876">
                <a:extLst>
                  <a:ext uri="{FF2B5EF4-FFF2-40B4-BE49-F238E27FC236}">
                    <a16:creationId xmlns:a16="http://schemas.microsoft.com/office/drawing/2014/main" id="{D30A8903-7CC9-F74C-9872-2B22F66D0F47}"/>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2" name="Rectangle 873">
                <a:extLst>
                  <a:ext uri="{FF2B5EF4-FFF2-40B4-BE49-F238E27FC236}">
                    <a16:creationId xmlns:a16="http://schemas.microsoft.com/office/drawing/2014/main" id="{2AA25FA8-828B-2C4E-8AED-3B315152CE9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3" name="Freeform 875">
                <a:extLst>
                  <a:ext uri="{FF2B5EF4-FFF2-40B4-BE49-F238E27FC236}">
                    <a16:creationId xmlns:a16="http://schemas.microsoft.com/office/drawing/2014/main" id="{C7A3C5E6-068D-A147-AEC6-817E88AEA66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99" name="Group 198">
              <a:extLst>
                <a:ext uri="{FF2B5EF4-FFF2-40B4-BE49-F238E27FC236}">
                  <a16:creationId xmlns:a16="http://schemas.microsoft.com/office/drawing/2014/main" id="{2E99F2BD-3994-A44C-A8C6-2555E0AC354A}"/>
                </a:ext>
              </a:extLst>
            </p:cNvPr>
            <p:cNvGrpSpPr/>
            <p:nvPr/>
          </p:nvGrpSpPr>
          <p:grpSpPr>
            <a:xfrm>
              <a:off x="4966767" y="4523059"/>
              <a:ext cx="1082989" cy="919087"/>
              <a:chOff x="3906167" y="3324390"/>
              <a:chExt cx="1671281" cy="1418344"/>
            </a:xfrm>
            <a:solidFill>
              <a:srgbClr val="93D2FE"/>
            </a:solidFill>
          </p:grpSpPr>
          <p:sp>
            <p:nvSpPr>
              <p:cNvPr id="204" name="Oval 859">
                <a:extLst>
                  <a:ext uri="{FF2B5EF4-FFF2-40B4-BE49-F238E27FC236}">
                    <a16:creationId xmlns:a16="http://schemas.microsoft.com/office/drawing/2014/main" id="{57964AB1-F9DF-E84F-A987-5362F535587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5" name="Oval 861">
                <a:extLst>
                  <a:ext uri="{FF2B5EF4-FFF2-40B4-BE49-F238E27FC236}">
                    <a16:creationId xmlns:a16="http://schemas.microsoft.com/office/drawing/2014/main" id="{2FA385EE-222C-804D-A975-2D98D00BEB3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6" name="Oval 862">
                <a:extLst>
                  <a:ext uri="{FF2B5EF4-FFF2-40B4-BE49-F238E27FC236}">
                    <a16:creationId xmlns:a16="http://schemas.microsoft.com/office/drawing/2014/main" id="{15861208-9429-5E40-B4F5-661C14D8489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7" name="Oval 863">
                <a:extLst>
                  <a:ext uri="{FF2B5EF4-FFF2-40B4-BE49-F238E27FC236}">
                    <a16:creationId xmlns:a16="http://schemas.microsoft.com/office/drawing/2014/main" id="{B0EB6733-BB14-DE48-9B7A-106ABA28AE4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8" name="Oval 863">
                <a:extLst>
                  <a:ext uri="{FF2B5EF4-FFF2-40B4-BE49-F238E27FC236}">
                    <a16:creationId xmlns:a16="http://schemas.microsoft.com/office/drawing/2014/main" id="{EE0C7585-6200-D846-849E-AD29983252A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9" name="Group 208">
                <a:extLst>
                  <a:ext uri="{FF2B5EF4-FFF2-40B4-BE49-F238E27FC236}">
                    <a16:creationId xmlns:a16="http://schemas.microsoft.com/office/drawing/2014/main" id="{2B06F07D-7110-7546-8482-F36D47D7BCF0}"/>
                  </a:ext>
                </a:extLst>
              </p:cNvPr>
              <p:cNvGrpSpPr/>
              <p:nvPr/>
            </p:nvGrpSpPr>
            <p:grpSpPr>
              <a:xfrm>
                <a:off x="3906167" y="4047050"/>
                <a:ext cx="1671281" cy="539042"/>
                <a:chOff x="1320274" y="4580303"/>
                <a:chExt cx="1671281" cy="467246"/>
              </a:xfrm>
              <a:grpFill/>
            </p:grpSpPr>
            <p:sp>
              <p:nvSpPr>
                <p:cNvPr id="256" name="Freeform 860">
                  <a:extLst>
                    <a:ext uri="{FF2B5EF4-FFF2-40B4-BE49-F238E27FC236}">
                      <a16:creationId xmlns:a16="http://schemas.microsoft.com/office/drawing/2014/main" id="{E926A169-9913-0A4C-968E-0C6F565C599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7" name="Rectangle 864">
                  <a:extLst>
                    <a:ext uri="{FF2B5EF4-FFF2-40B4-BE49-F238E27FC236}">
                      <a16:creationId xmlns:a16="http://schemas.microsoft.com/office/drawing/2014/main" id="{9EA2B359-0E5D-774A-9F4E-0D5381A1216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8" name="Freeform 865">
                  <a:extLst>
                    <a:ext uri="{FF2B5EF4-FFF2-40B4-BE49-F238E27FC236}">
                      <a16:creationId xmlns:a16="http://schemas.microsoft.com/office/drawing/2014/main" id="{D0A6F66E-46DD-234C-BA23-BAB4534841A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9" name="Freeform 866">
                  <a:extLst>
                    <a:ext uri="{FF2B5EF4-FFF2-40B4-BE49-F238E27FC236}">
                      <a16:creationId xmlns:a16="http://schemas.microsoft.com/office/drawing/2014/main" id="{B658ABCE-02D0-504D-A5A9-6C9BF1FACED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10" name="Group 209">
                <a:extLst>
                  <a:ext uri="{FF2B5EF4-FFF2-40B4-BE49-F238E27FC236}">
                    <a16:creationId xmlns:a16="http://schemas.microsoft.com/office/drawing/2014/main" id="{08968647-7FDA-9C46-8BBC-898D1D7819C4}"/>
                  </a:ext>
                </a:extLst>
              </p:cNvPr>
              <p:cNvGrpSpPr/>
              <p:nvPr/>
            </p:nvGrpSpPr>
            <p:grpSpPr>
              <a:xfrm>
                <a:off x="4596370" y="3324390"/>
                <a:ext cx="552654" cy="1188720"/>
                <a:chOff x="1823226" y="3235632"/>
                <a:chExt cx="552654" cy="1188720"/>
              </a:xfrm>
              <a:grpFill/>
            </p:grpSpPr>
            <p:sp>
              <p:nvSpPr>
                <p:cNvPr id="211" name="Oval 878">
                  <a:extLst>
                    <a:ext uri="{FF2B5EF4-FFF2-40B4-BE49-F238E27FC236}">
                      <a16:creationId xmlns:a16="http://schemas.microsoft.com/office/drawing/2014/main" id="{E8CDFB6E-5C6E-A943-B6E9-9B06D409A7E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Rectangle 880">
                  <a:extLst>
                    <a:ext uri="{FF2B5EF4-FFF2-40B4-BE49-F238E27FC236}">
                      <a16:creationId xmlns:a16="http://schemas.microsoft.com/office/drawing/2014/main" id="{B309789A-17FE-B04B-8B93-3E2287828B2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3" name="Oval 878">
                  <a:extLst>
                    <a:ext uri="{FF2B5EF4-FFF2-40B4-BE49-F238E27FC236}">
                      <a16:creationId xmlns:a16="http://schemas.microsoft.com/office/drawing/2014/main" id="{87E1626E-BA65-1C4B-9805-4FA6D2AF67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4" name="Line 881">
                  <a:extLst>
                    <a:ext uri="{FF2B5EF4-FFF2-40B4-BE49-F238E27FC236}">
                      <a16:creationId xmlns:a16="http://schemas.microsoft.com/office/drawing/2014/main" id="{73F4B029-39AA-1D46-85F0-BC299A7563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5" name="Line 882">
                  <a:extLst>
                    <a:ext uri="{FF2B5EF4-FFF2-40B4-BE49-F238E27FC236}">
                      <a16:creationId xmlns:a16="http://schemas.microsoft.com/office/drawing/2014/main" id="{5B334377-66D1-3B44-8522-74904A3E9EF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6" name="Rectangle 880">
                  <a:extLst>
                    <a:ext uri="{FF2B5EF4-FFF2-40B4-BE49-F238E27FC236}">
                      <a16:creationId xmlns:a16="http://schemas.microsoft.com/office/drawing/2014/main" id="{FFC2FF8E-3B79-5041-A122-F8B26C3A6CC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7" name="Oval 878">
                  <a:extLst>
                    <a:ext uri="{FF2B5EF4-FFF2-40B4-BE49-F238E27FC236}">
                      <a16:creationId xmlns:a16="http://schemas.microsoft.com/office/drawing/2014/main" id="{17644949-23A7-3E43-89C0-5E2E38FE931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8" name="Line 882">
                  <a:extLst>
                    <a:ext uri="{FF2B5EF4-FFF2-40B4-BE49-F238E27FC236}">
                      <a16:creationId xmlns:a16="http://schemas.microsoft.com/office/drawing/2014/main" id="{91365522-B8EF-834E-BD97-C2C23A74C28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9" name="Line 882">
                  <a:extLst>
                    <a:ext uri="{FF2B5EF4-FFF2-40B4-BE49-F238E27FC236}">
                      <a16:creationId xmlns:a16="http://schemas.microsoft.com/office/drawing/2014/main" id="{4B803209-2963-EE45-BD4C-3337BAE5C73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20" name="Line 884">
                  <a:extLst>
                    <a:ext uri="{FF2B5EF4-FFF2-40B4-BE49-F238E27FC236}">
                      <a16:creationId xmlns:a16="http://schemas.microsoft.com/office/drawing/2014/main" id="{9826CE70-AD80-284B-92AC-CA816A99137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21" name="Oval 885">
                  <a:extLst>
                    <a:ext uri="{FF2B5EF4-FFF2-40B4-BE49-F238E27FC236}">
                      <a16:creationId xmlns:a16="http://schemas.microsoft.com/office/drawing/2014/main" id="{5179F706-C6D9-F84E-A6F4-A0F0103069E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2" name="Line 881">
                  <a:extLst>
                    <a:ext uri="{FF2B5EF4-FFF2-40B4-BE49-F238E27FC236}">
                      <a16:creationId xmlns:a16="http://schemas.microsoft.com/office/drawing/2014/main" id="{3EDED1BE-3241-2D45-B809-07CA12B4304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55" name="Line 882">
                  <a:extLst>
                    <a:ext uri="{FF2B5EF4-FFF2-40B4-BE49-F238E27FC236}">
                      <a16:creationId xmlns:a16="http://schemas.microsoft.com/office/drawing/2014/main" id="{B92EED4D-B605-E944-8C32-8404847328A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200" name="Straight Arrow Connector 199">
              <a:extLst>
                <a:ext uri="{FF2B5EF4-FFF2-40B4-BE49-F238E27FC236}">
                  <a16:creationId xmlns:a16="http://schemas.microsoft.com/office/drawing/2014/main" id="{84F86600-FE58-BC49-B3D4-F7A280A1AD9A}"/>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F8E53941-BA26-7F4D-B112-28AB6A1E69F5}"/>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A544250A-4429-4549-B44B-D5C78B37494B}"/>
                </a:ext>
              </a:extLst>
            </p:cNvPr>
            <p:cNvCxnSpPr>
              <a:cxnSpLocks/>
            </p:cNvCxnSpPr>
            <p:nvPr/>
          </p:nvCxnSpPr>
          <p:spPr>
            <a:xfrm>
              <a:off x="5260432" y="6114896"/>
              <a:ext cx="265021" cy="23953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68C30E12-C4E0-4843-9A8E-DCC00391A332}"/>
                </a:ext>
              </a:extLst>
            </p:cNvPr>
            <p:cNvCxnSpPr>
              <a:cxnSpLocks/>
            </p:cNvCxnSpPr>
            <p:nvPr/>
          </p:nvCxnSpPr>
          <p:spPr>
            <a:xfrm flipV="1">
              <a:off x="5180846" y="5273747"/>
              <a:ext cx="502837" cy="55041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85000" lnSpcReduction="10000"/>
              </a:bodyPr>
              <a:lstStyle/>
              <a:p>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3,  </m:t>
                    </m:r>
                  </m:oMath>
                </a14:m>
                <a:br>
                  <a:rPr lang="de-DE" i="1" dirty="0">
                    <a:latin typeface="Cambria Math" panose="02040503050406030204" pitchFamily="18" charset="0"/>
                  </a:rPr>
                </a:b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14:m>
                  <m:oMath xmlns:m="http://schemas.openxmlformats.org/officeDocument/2006/math">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1"/>
                <a:r>
                  <a:rPr lang="en-GB" dirty="0"/>
                  <a:t>Pre: </a:t>
                </a: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3</m:t>
                    </m:r>
                  </m:oMath>
                </a14:m>
                <a:endParaRPr lang="en-GB" dirty="0">
                  <a:solidFill>
                    <a:srgbClr val="C00000"/>
                  </a:solidFill>
                </a:endParaRPr>
              </a:p>
              <a:p>
                <a:pPr lvl="1"/>
                <a:r>
                  <a:rPr lang="en-GB" dirty="0"/>
                  <a:t>Eff: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oMath>
                </a14:m>
                <a:endParaRPr lang="de-DE" i="1" dirty="0">
                  <a:latin typeface="Cambria Math" panose="02040503050406030204" pitchFamily="18" charset="0"/>
                </a:endParaRPr>
              </a:p>
              <a:p>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b="0" i="1" dirty="0" smtClean="0">
                            <a:latin typeface="Cambria Math" panose="02040503050406030204" pitchFamily="18" charset="0"/>
                          </a:rPr>
                          <m:t>𝑚𝑜𝑣𝑒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r>
                      <a:rPr lang="de-DE" b="0" i="1" dirty="0" smtClean="0">
                        <a:latin typeface="Cambria Math" panose="02040503050406030204" pitchFamily="18" charset="0"/>
                      </a:rPr>
                      <m:t>=</m:t>
                    </m:r>
                    <m:r>
                      <a:rPr lang="en-GB" i="1">
                        <a:latin typeface="Cambria Math" panose="02040503050406030204" pitchFamily="18" charset="0"/>
                      </a:rPr>
                      <m:t>{</m:t>
                    </m:r>
                    <m:r>
                      <a:rPr lang="en-GB" i="1" smtClean="0">
                        <a:solidFill>
                          <a:srgbClr val="FFC000"/>
                        </a:solidFill>
                        <a:latin typeface="Cambria Math" panose="02040503050406030204" pitchFamily="18" charset="0"/>
                        <a:ea typeface="ＭＳ Ｐゴシック"/>
                      </a:rPr>
                      <m:t>𝑙𝑜𝑐</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𝑟</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𝑑</m:t>
                    </m:r>
                    <m:r>
                      <a:rPr lang="en-GB" i="1">
                        <a:solidFill>
                          <a:srgbClr val="FFC000"/>
                        </a:solidFill>
                        <a:latin typeface="Cambria Math" panose="02040503050406030204" pitchFamily="18" charset="0"/>
                        <a:ea typeface="ＭＳ Ｐゴシック"/>
                      </a:rPr>
                      <m:t>1, </m:t>
                    </m:r>
                    <m:r>
                      <a:rPr lang="en-GB" i="1">
                        <a:solidFill>
                          <a:schemeClr val="tx1"/>
                        </a:solidFill>
                        <a:latin typeface="Cambria Math" panose="02040503050406030204" pitchFamily="18" charset="0"/>
                        <a:ea typeface="ＭＳ Ｐゴシック"/>
                      </a:rPr>
                      <m:t>𝑙𝑜𝑐</m:t>
                    </m:r>
                    <m:d>
                      <m:dPr>
                        <m:ctrlPr>
                          <a:rPr lang="en-GB" i="1">
                            <a:solidFill>
                              <a:schemeClr val="tx1"/>
                            </a:solidFill>
                            <a:latin typeface="Cambria Math" panose="02040503050406030204" pitchFamily="18" charset="0"/>
                            <a:ea typeface="ＭＳ Ｐゴシック"/>
                          </a:rPr>
                        </m:ctrlPr>
                      </m:dPr>
                      <m:e>
                        <m:r>
                          <a:rPr lang="en-GB" i="1">
                            <a:solidFill>
                              <a:schemeClr val="tx1"/>
                            </a:solidFill>
                            <a:latin typeface="Cambria Math" panose="02040503050406030204" pitchFamily="18" charset="0"/>
                            <a:ea typeface="ＭＳ Ｐゴシック"/>
                          </a:rPr>
                          <m:t>𝑟</m:t>
                        </m:r>
                        <m:r>
                          <a:rPr lang="en-GB" i="1">
                            <a:solidFill>
                              <a:schemeClr val="tx1"/>
                            </a:solidFill>
                            <a:latin typeface="Cambria Math" panose="02040503050406030204" pitchFamily="18" charset="0"/>
                            <a:ea typeface="ＭＳ Ｐゴシック"/>
                          </a:rPr>
                          <m:t>1</m:t>
                        </m:r>
                      </m:e>
                    </m:d>
                    <m:r>
                      <a:rPr lang="en-GB" i="1">
                        <a:solidFill>
                          <a:schemeClr val="tx1"/>
                        </a:solidFill>
                        <a:latin typeface="Cambria Math" panose="02040503050406030204" pitchFamily="18" charset="0"/>
                        <a:ea typeface="ＭＳ Ｐゴシック"/>
                      </a:rPr>
                      <m:t>=</m:t>
                    </m:r>
                    <m:r>
                      <a:rPr lang="en-GB" i="1">
                        <a:solidFill>
                          <a:schemeClr val="tx1"/>
                        </a:solidFill>
                        <a:latin typeface="Cambria Math" panose="02040503050406030204" pitchFamily="18" charset="0"/>
                        <a:ea typeface="ＭＳ Ｐゴシック"/>
                      </a:rPr>
                      <m:t>𝑑</m:t>
                    </m:r>
                    <m:r>
                      <a:rPr lang="en-GB" i="1">
                        <a:solidFill>
                          <a:schemeClr val="tx1"/>
                        </a:solidFill>
                        <a:latin typeface="Cambria Math" panose="02040503050406030204" pitchFamily="18" charset="0"/>
                        <a:ea typeface="ＭＳ Ｐゴシック"/>
                      </a:rPr>
                      <m:t>3,  </m:t>
                    </m:r>
                    <m:r>
                      <a:rPr lang="en-GB" i="1" smtClean="0">
                        <a:solidFill>
                          <a:srgbClr val="FFC000"/>
                        </a:solidFill>
                        <a:latin typeface="Cambria Math" panose="02040503050406030204" pitchFamily="18" charset="0"/>
                        <a:ea typeface="ＭＳ Ｐゴシック"/>
                      </a:rPr>
                      <m:t>𝑐𝑎𝑟𝑔𝑜</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𝑟</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𝑛𝑖𝑙</m:t>
                    </m:r>
                    <m:r>
                      <a:rPr lang="en-GB" i="1">
                        <a:solidFill>
                          <a:srgbClr val="000000"/>
                        </a:solidFill>
                        <a:latin typeface="Cambria Math" panose="02040503050406030204" pitchFamily="18" charset="0"/>
                        <a:ea typeface="ＭＳ Ｐゴシック"/>
                      </a:rPr>
                      <m:t>, </m:t>
                    </m:r>
                    <m:r>
                      <a:rPr lang="en-GB" i="1" smtClean="0">
                        <a:solidFill>
                          <a:srgbClr val="FFC000"/>
                        </a:solidFill>
                        <a:latin typeface="Cambria Math" panose="02040503050406030204" pitchFamily="18" charset="0"/>
                        <a:ea typeface="ＭＳ Ｐゴシック"/>
                      </a:rPr>
                      <m:t>𝑙𝑜𝑐</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𝑐</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𝑑</m:t>
                    </m:r>
                    <m:r>
                      <a:rPr lang="en-GB" i="1">
                        <a:solidFill>
                          <a:srgbClr val="FFC000"/>
                        </a:solidFill>
                        <a:latin typeface="Cambria Math" panose="02040503050406030204" pitchFamily="18" charset="0"/>
                        <a:ea typeface="ＭＳ Ｐゴシック"/>
                      </a:rPr>
                      <m:t>1}</m:t>
                    </m:r>
                  </m:oMath>
                </a14:m>
                <a:endParaRPr lang="en-GB" dirty="0"/>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smtClean="0">
                        <a:solidFill>
                          <a:srgbClr val="FFC000"/>
                        </a:solidFill>
                        <a:latin typeface="Cambria Math" panose="02040503050406030204" pitchFamily="18" charset="0"/>
                      </a:rPr>
                      <m:t>𝑐𝑎𝑟𝑔𝑜</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cs typeface="Times New Roman"/>
                          </a:rPr>
                          <m:t>𝑟</m:t>
                        </m:r>
                      </m:e>
                    </m:d>
                    <m:r>
                      <a:rPr lang="ro-RO" i="1" dirty="0">
                        <a:solidFill>
                          <a:srgbClr val="FFC000"/>
                        </a:solidFill>
                        <a:latin typeface="Cambria Math" panose="02040503050406030204" pitchFamily="18" charset="0"/>
                      </a:rPr>
                      <m:t>=</m:t>
                    </m:r>
                    <m:r>
                      <a:rPr lang="ro-RO" i="1" dirty="0" err="1">
                        <a:solidFill>
                          <a:srgbClr val="FFC000"/>
                        </a:solidFill>
                        <a:latin typeface="Cambria Math" panose="02040503050406030204" pitchFamily="18" charset="0"/>
                      </a:rPr>
                      <m:t>𝑛𝑖𝑙</m:t>
                    </m:r>
                    <m:r>
                      <a:rPr lang="ro-RO" i="1" dirty="0" smtClean="0">
                        <a:solidFill>
                          <a:schemeClr val="tx1"/>
                        </a:solidFill>
                        <a:latin typeface="Cambria Math" panose="02040503050406030204" pitchFamily="18" charset="0"/>
                      </a:rPr>
                      <m:t>,</m:t>
                    </m:r>
                    <m:r>
                      <a:rPr lang="ro-RO" i="1" dirty="0">
                        <a:solidFill>
                          <a:srgbClr val="C00000"/>
                        </a:solidFill>
                        <a:latin typeface="Cambria Math" panose="02040503050406030204" pitchFamily="18" charset="0"/>
                      </a:rPr>
                      <m:t> </m:t>
                    </m:r>
                    <m:r>
                      <a:rPr lang="ro-RO" i="1" dirty="0" smtClean="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e>
                    </m:d>
                    <m:r>
                      <a:rPr lang="ro-RO"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𝑙</m:t>
                    </m:r>
                    <m:r>
                      <a:rPr lang="de-DE" i="1" dirty="0" smtClean="0">
                        <a:solidFill>
                          <a:schemeClr val="tx1"/>
                        </a:solidFill>
                        <a:latin typeface="Cambria Math" panose="02040503050406030204" pitchFamily="18" charset="0"/>
                      </a:rPr>
                      <m:t>,</m:t>
                    </m:r>
                    <m:r>
                      <a:rPr lang="en-US" i="1" dirty="0">
                        <a:solidFill>
                          <a:srgbClr val="C00000"/>
                        </a:solidFill>
                        <a:latin typeface="Cambria Math" panose="02040503050406030204" pitchFamily="18" charset="0"/>
                      </a:rPr>
                      <m:t> </m:t>
                    </m:r>
                    <m:r>
                      <a:rPr lang="de-DE" b="0" i="1" dirty="0" smtClean="0">
                        <a:solidFill>
                          <a:srgbClr val="C00000"/>
                        </a:solidFill>
                        <a:latin typeface="Cambria Math" panose="02040503050406030204" pitchFamily="18" charset="0"/>
                      </a:rPr>
                      <m:t>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cs typeface="Times New Roman"/>
                          </a:rPr>
                          <m:t>𝑐</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en-GB" dirty="0"/>
              </a:p>
              <a:p>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i="1" dirty="0">
                            <a:latin typeface="Cambria Math" panose="02040503050406030204" pitchFamily="18" charset="0"/>
                          </a:rPr>
                          <m:t>2</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r>
                      <a:rPr lang="de-DE" i="1" dirty="0">
                        <a:latin typeface="Cambria Math" panose="02040503050406030204" pitchFamily="18" charset="0"/>
                      </a:rPr>
                      <m:t>=</m:t>
                    </m:r>
                    <m:r>
                      <a:rPr lang="en-GB" i="1">
                        <a:latin typeface="Cambria Math" panose="02040503050406030204" pitchFamily="18" charset="0"/>
                      </a:rPr>
                      <m:t>{</m:t>
                    </m:r>
                    <m:r>
                      <a:rPr lang="en-GB" i="1" smtClean="0">
                        <a:solidFill>
                          <a:schemeClr val="tx1"/>
                        </a:solidFill>
                        <a:latin typeface="Cambria Math" panose="02040503050406030204" pitchFamily="18" charset="0"/>
                        <a:cs typeface="Calibri"/>
                      </a:rPr>
                      <m:t>𝑙𝑜𝑐</m:t>
                    </m:r>
                    <m:d>
                      <m:dPr>
                        <m:ctrlPr>
                          <a:rPr lang="en-GB" i="1">
                            <a:solidFill>
                              <a:schemeClr val="tx1"/>
                            </a:solidFill>
                            <a:latin typeface="Cambria Math" panose="02040503050406030204" pitchFamily="18" charset="0"/>
                            <a:cs typeface="Calibri"/>
                          </a:rPr>
                        </m:ctrlPr>
                      </m:dPr>
                      <m:e>
                        <m:r>
                          <a:rPr lang="en-GB" i="1">
                            <a:solidFill>
                              <a:schemeClr val="tx1"/>
                            </a:solidFill>
                            <a:latin typeface="Cambria Math" panose="02040503050406030204" pitchFamily="18" charset="0"/>
                            <a:cs typeface="Calibri"/>
                          </a:rPr>
                          <m:t>𝑟</m:t>
                        </m:r>
                        <m:r>
                          <a:rPr lang="en-GB" i="1">
                            <a:solidFill>
                              <a:schemeClr val="tx1"/>
                            </a:solidFill>
                            <a:latin typeface="Cambria Math" panose="02040503050406030204" pitchFamily="18" charset="0"/>
                            <a:cs typeface="Calibri"/>
                          </a:rPr>
                          <m:t>1</m:t>
                        </m:r>
                      </m:e>
                    </m:d>
                    <m:r>
                      <a:rPr lang="en-GB" i="1">
                        <a:solidFill>
                          <a:schemeClr val="tx1"/>
                        </a:solidFill>
                        <a:latin typeface="Cambria Math" panose="02040503050406030204" pitchFamily="18" charset="0"/>
                        <a:cs typeface="Calibri"/>
                      </a:rPr>
                      <m:t>=</m:t>
                    </m:r>
                    <m:r>
                      <a:rPr lang="en-GB" i="1">
                        <a:solidFill>
                          <a:schemeClr val="tx1"/>
                        </a:solidFill>
                        <a:latin typeface="Cambria Math" panose="02040503050406030204" pitchFamily="18" charset="0"/>
                        <a:cs typeface="Calibri"/>
                      </a:rPr>
                      <m:t>𝑑</m:t>
                    </m:r>
                    <m:r>
                      <a:rPr lang="en-GB" i="1">
                        <a:solidFill>
                          <a:schemeClr val="tx1"/>
                        </a:solidFill>
                        <a:latin typeface="Cambria Math" panose="02040503050406030204" pitchFamily="18" charset="0"/>
                        <a:cs typeface="Calibri"/>
                      </a:rPr>
                      <m:t>1,</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3,  </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𝑛𝑖𝑙</m:t>
                    </m:r>
                    <m:r>
                      <a:rPr lang="en-GB" i="1">
                        <a:solidFill>
                          <a:schemeClr val="tx1"/>
                        </a:solidFill>
                        <a:latin typeface="Cambria Math" panose="02040503050406030204" pitchFamily="18" charset="0"/>
                      </a:rPr>
                      <m:t> , </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1,  </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1,</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cs typeface="Calibri"/>
                      </a:rPr>
                      <m:t>𝑐</m:t>
                    </m:r>
                    <m:r>
                      <a:rPr lang="en-GB" i="1">
                        <a:solidFill>
                          <a:schemeClr val="tx1"/>
                        </a:solidFill>
                        <a:latin typeface="Cambria Math" panose="02040503050406030204" pitchFamily="18" charset="0"/>
                        <a:cs typeface="Calibri"/>
                      </a:rPr>
                      <m:t>1}</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3096" t="-1923" b="-164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1E35E75-F41C-8D41-8F80-5075BC77993B}"/>
              </a:ext>
            </a:extLst>
          </p:cNvPr>
          <p:cNvSpPr>
            <a:spLocks noGrp="1"/>
          </p:cNvSpPr>
          <p:nvPr>
            <p:ph type="sldNum" sz="quarter" idx="12"/>
          </p:nvPr>
        </p:nvSpPr>
        <p:spPr/>
        <p:txBody>
          <a:bodyPr/>
          <a:lstStyle/>
          <a:p>
            <a:fld id="{67C9959E-8E6B-B04C-9955-EA096F41CA7A}" type="slidenum">
              <a:rPr lang="en-GB" smtClean="0"/>
              <a:t>80</a:t>
            </a:fld>
            <a:endParaRPr lang="en-GB"/>
          </a:p>
        </p:txBody>
      </p:sp>
      <p:grpSp>
        <p:nvGrpSpPr>
          <p:cNvPr id="310" name="Group 309"/>
          <p:cNvGrpSpPr/>
          <p:nvPr/>
        </p:nvGrpSpPr>
        <p:grpSpPr>
          <a:xfrm>
            <a:off x="4781024" y="390897"/>
            <a:ext cx="3792268" cy="1975637"/>
            <a:chOff x="821024" y="4395049"/>
            <a:chExt cx="4213631" cy="2195152"/>
          </a:xfrm>
        </p:grpSpPr>
        <p:sp>
          <p:nvSpPr>
            <p:cNvPr id="311" name="Rectangle 891"/>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312" name="Rectangle 891"/>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313" name="Group 312"/>
            <p:cNvGrpSpPr/>
            <p:nvPr/>
          </p:nvGrpSpPr>
          <p:grpSpPr>
            <a:xfrm>
              <a:off x="1260662" y="5241474"/>
              <a:ext cx="1838582" cy="885330"/>
              <a:chOff x="1026717" y="2300761"/>
              <a:chExt cx="2553587" cy="1229623"/>
            </a:xfrm>
          </p:grpSpPr>
          <p:sp>
            <p:nvSpPr>
              <p:cNvPr id="35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356" name="Straight Connector 355"/>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14" name="Line 853"/>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15" name="Group 314"/>
            <p:cNvGrpSpPr/>
            <p:nvPr/>
          </p:nvGrpSpPr>
          <p:grpSpPr>
            <a:xfrm>
              <a:off x="3846905" y="5276570"/>
              <a:ext cx="1187750" cy="311393"/>
              <a:chOff x="4618723" y="2328762"/>
              <a:chExt cx="1649655" cy="432492"/>
            </a:xfrm>
          </p:grpSpPr>
          <p:sp>
            <p:nvSpPr>
              <p:cNvPr id="35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53" name="Straight Connector 352"/>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4" name="Freeform 860"/>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16" name="Straight Connector 31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31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32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32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22" name="Group 321"/>
            <p:cNvGrpSpPr/>
            <p:nvPr/>
          </p:nvGrpSpPr>
          <p:grpSpPr>
            <a:xfrm>
              <a:off x="2893449" y="4395049"/>
              <a:ext cx="1203321" cy="1021208"/>
              <a:chOff x="3906167" y="3324390"/>
              <a:chExt cx="1671281" cy="1418344"/>
            </a:xfrm>
            <a:solidFill>
              <a:srgbClr val="93D2FE"/>
            </a:solidFill>
          </p:grpSpPr>
          <p:sp>
            <p:nvSpPr>
              <p:cNvPr id="32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33" name="Group 332"/>
              <p:cNvGrpSpPr/>
              <p:nvPr/>
            </p:nvGrpSpPr>
            <p:grpSpPr>
              <a:xfrm>
                <a:off x="3906167" y="4047050"/>
                <a:ext cx="1671281" cy="539042"/>
                <a:chOff x="1320274" y="4580303"/>
                <a:chExt cx="1671281" cy="467246"/>
              </a:xfrm>
              <a:grpFill/>
            </p:grpSpPr>
            <p:sp>
              <p:nvSpPr>
                <p:cNvPr id="34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5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34" name="Group 333"/>
              <p:cNvGrpSpPr/>
              <p:nvPr/>
            </p:nvGrpSpPr>
            <p:grpSpPr>
              <a:xfrm>
                <a:off x="4596370" y="3324390"/>
                <a:ext cx="552654" cy="1188720"/>
                <a:chOff x="1823226" y="3235632"/>
                <a:chExt cx="552654" cy="1188720"/>
              </a:xfrm>
              <a:grpFill/>
            </p:grpSpPr>
            <p:sp>
              <p:nvSpPr>
                <p:cNvPr id="33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8"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3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4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23" name="Group 322"/>
            <p:cNvGrpSpPr/>
            <p:nvPr/>
          </p:nvGrpSpPr>
          <p:grpSpPr>
            <a:xfrm>
              <a:off x="884857" y="6119126"/>
              <a:ext cx="538242" cy="388227"/>
              <a:chOff x="1012668" y="927184"/>
              <a:chExt cx="747559" cy="539203"/>
            </a:xfrm>
          </p:grpSpPr>
          <p:sp>
            <p:nvSpPr>
              <p:cNvPr id="32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25"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2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2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30C7D80C-D64A-564B-AD4B-33E4BDC52936}"/>
              </a:ext>
            </a:extLst>
          </p:cNvPr>
          <p:cNvGrpSpPr/>
          <p:nvPr/>
        </p:nvGrpSpPr>
        <p:grpSpPr>
          <a:xfrm>
            <a:off x="4657109" y="2363476"/>
            <a:ext cx="3907520" cy="2008751"/>
            <a:chOff x="4966767" y="2165564"/>
            <a:chExt cx="3907520" cy="2008751"/>
          </a:xfrm>
        </p:grpSpPr>
        <p:sp>
          <p:nvSpPr>
            <p:cNvPr id="20" name="Rectangle 891"/>
            <p:cNvSpPr>
              <a:spLocks noChangeArrowheads="1"/>
            </p:cNvSpPr>
            <p:nvPr/>
          </p:nvSpPr>
          <p:spPr bwMode="auto">
            <a:xfrm>
              <a:off x="5915590" y="3558946"/>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21" name="Rectangle 891"/>
            <p:cNvSpPr>
              <a:spLocks noChangeArrowheads="1"/>
            </p:cNvSpPr>
            <p:nvPr/>
          </p:nvSpPr>
          <p:spPr bwMode="auto">
            <a:xfrm>
              <a:off x="7719102" y="3616418"/>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2" name="Group 21"/>
            <p:cNvGrpSpPr/>
            <p:nvPr/>
          </p:nvGrpSpPr>
          <p:grpSpPr>
            <a:xfrm>
              <a:off x="5477690" y="2954928"/>
              <a:ext cx="1654724" cy="794307"/>
              <a:chOff x="1026717" y="2292225"/>
              <a:chExt cx="2553587" cy="1225781"/>
            </a:xfrm>
          </p:grpSpPr>
          <p:sp>
            <p:nvSpPr>
              <p:cNvPr id="23"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4" name="Straight Connector 23"/>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7" name="Line 853"/>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8" name="Group 27"/>
            <p:cNvGrpSpPr/>
            <p:nvPr/>
          </p:nvGrpSpPr>
          <p:grpSpPr>
            <a:xfrm>
              <a:off x="7805310" y="2989564"/>
              <a:ext cx="1068977" cy="282748"/>
              <a:chOff x="4618721" y="2324916"/>
              <a:chExt cx="1649657" cy="436338"/>
            </a:xfrm>
          </p:grpSpPr>
          <p:sp>
            <p:nvSpPr>
              <p:cNvPr id="29"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0" name="Straight Connector 29"/>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reeform 860"/>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2" name="Straight Connector 31"/>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Freeform 860"/>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Freeform 860"/>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8" name="Line 853"/>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9" name="Line 853"/>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70" name="Line 853"/>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21" name="Group 120"/>
            <p:cNvGrpSpPr/>
            <p:nvPr/>
          </p:nvGrpSpPr>
          <p:grpSpPr>
            <a:xfrm>
              <a:off x="5139466" y="3750347"/>
              <a:ext cx="484418" cy="349404"/>
              <a:chOff x="1012668" y="927184"/>
              <a:chExt cx="747559" cy="539203"/>
            </a:xfrm>
          </p:grpSpPr>
          <p:sp>
            <p:nvSpPr>
              <p:cNvPr id="122"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23"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4"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25"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365" name="Group 364">
              <a:extLst>
                <a:ext uri="{FF2B5EF4-FFF2-40B4-BE49-F238E27FC236}">
                  <a16:creationId xmlns:a16="http://schemas.microsoft.com/office/drawing/2014/main" id="{04A4A666-3A54-FD45-B427-E6DFFB6B98C9}"/>
                </a:ext>
              </a:extLst>
            </p:cNvPr>
            <p:cNvGrpSpPr/>
            <p:nvPr/>
          </p:nvGrpSpPr>
          <p:grpSpPr>
            <a:xfrm>
              <a:off x="4966767" y="2165564"/>
              <a:ext cx="1082989" cy="919087"/>
              <a:chOff x="3906167" y="3324390"/>
              <a:chExt cx="1671281" cy="1418344"/>
            </a:xfrm>
            <a:solidFill>
              <a:srgbClr val="93D2FE"/>
            </a:solidFill>
          </p:grpSpPr>
          <p:sp>
            <p:nvSpPr>
              <p:cNvPr id="366" name="Oval 859">
                <a:extLst>
                  <a:ext uri="{FF2B5EF4-FFF2-40B4-BE49-F238E27FC236}">
                    <a16:creationId xmlns:a16="http://schemas.microsoft.com/office/drawing/2014/main" id="{DAA7273E-D248-FF40-A3ED-3719B590B96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7" name="Oval 861">
                <a:extLst>
                  <a:ext uri="{FF2B5EF4-FFF2-40B4-BE49-F238E27FC236}">
                    <a16:creationId xmlns:a16="http://schemas.microsoft.com/office/drawing/2014/main" id="{1FA42EA9-A874-794C-9DA7-E1CE6FD4BBC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8" name="Oval 862">
                <a:extLst>
                  <a:ext uri="{FF2B5EF4-FFF2-40B4-BE49-F238E27FC236}">
                    <a16:creationId xmlns:a16="http://schemas.microsoft.com/office/drawing/2014/main" id="{22FCF03E-52A7-524A-8E55-87BC4A2DAA2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9" name="Oval 863">
                <a:extLst>
                  <a:ext uri="{FF2B5EF4-FFF2-40B4-BE49-F238E27FC236}">
                    <a16:creationId xmlns:a16="http://schemas.microsoft.com/office/drawing/2014/main" id="{A84D37DC-847B-8F4F-9DF4-F2CD316E3C9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0" name="Oval 863">
                <a:extLst>
                  <a:ext uri="{FF2B5EF4-FFF2-40B4-BE49-F238E27FC236}">
                    <a16:creationId xmlns:a16="http://schemas.microsoft.com/office/drawing/2014/main" id="{F8086F00-D340-414C-BEBC-0FAD9669635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71" name="Group 370">
                <a:extLst>
                  <a:ext uri="{FF2B5EF4-FFF2-40B4-BE49-F238E27FC236}">
                    <a16:creationId xmlns:a16="http://schemas.microsoft.com/office/drawing/2014/main" id="{4D3125E9-D160-9640-B313-F6B5B94FC26B}"/>
                  </a:ext>
                </a:extLst>
              </p:cNvPr>
              <p:cNvGrpSpPr/>
              <p:nvPr/>
            </p:nvGrpSpPr>
            <p:grpSpPr>
              <a:xfrm>
                <a:off x="3906167" y="4047050"/>
                <a:ext cx="1671281" cy="539042"/>
                <a:chOff x="1320274" y="4580303"/>
                <a:chExt cx="1671281" cy="467246"/>
              </a:xfrm>
              <a:grpFill/>
            </p:grpSpPr>
            <p:sp>
              <p:nvSpPr>
                <p:cNvPr id="386" name="Freeform 860">
                  <a:extLst>
                    <a:ext uri="{FF2B5EF4-FFF2-40B4-BE49-F238E27FC236}">
                      <a16:creationId xmlns:a16="http://schemas.microsoft.com/office/drawing/2014/main" id="{CC387A4E-208E-A549-8FD9-C9A66845407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7" name="Rectangle 864">
                  <a:extLst>
                    <a:ext uri="{FF2B5EF4-FFF2-40B4-BE49-F238E27FC236}">
                      <a16:creationId xmlns:a16="http://schemas.microsoft.com/office/drawing/2014/main" id="{EA9EE2AB-2CCF-1B4F-9464-9C293127BF7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88" name="Freeform 865">
                  <a:extLst>
                    <a:ext uri="{FF2B5EF4-FFF2-40B4-BE49-F238E27FC236}">
                      <a16:creationId xmlns:a16="http://schemas.microsoft.com/office/drawing/2014/main" id="{C138BCB3-F4CB-8B44-8AFF-3A19FE87AB0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9" name="Freeform 866">
                  <a:extLst>
                    <a:ext uri="{FF2B5EF4-FFF2-40B4-BE49-F238E27FC236}">
                      <a16:creationId xmlns:a16="http://schemas.microsoft.com/office/drawing/2014/main" id="{8634DA57-548B-A143-A164-A0CA17BBF5C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72" name="Group 371">
                <a:extLst>
                  <a:ext uri="{FF2B5EF4-FFF2-40B4-BE49-F238E27FC236}">
                    <a16:creationId xmlns:a16="http://schemas.microsoft.com/office/drawing/2014/main" id="{77A67C1B-3657-8D4A-8170-44441B50A35F}"/>
                  </a:ext>
                </a:extLst>
              </p:cNvPr>
              <p:cNvGrpSpPr/>
              <p:nvPr/>
            </p:nvGrpSpPr>
            <p:grpSpPr>
              <a:xfrm>
                <a:off x="4596370" y="3324390"/>
                <a:ext cx="552654" cy="1188720"/>
                <a:chOff x="1823226" y="3235632"/>
                <a:chExt cx="552654" cy="1188720"/>
              </a:xfrm>
              <a:grpFill/>
            </p:grpSpPr>
            <p:sp>
              <p:nvSpPr>
                <p:cNvPr id="373" name="Oval 878">
                  <a:extLst>
                    <a:ext uri="{FF2B5EF4-FFF2-40B4-BE49-F238E27FC236}">
                      <a16:creationId xmlns:a16="http://schemas.microsoft.com/office/drawing/2014/main" id="{6CD6F3D7-C31E-5A46-921A-796320B9878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4" name="Rectangle 880">
                  <a:extLst>
                    <a:ext uri="{FF2B5EF4-FFF2-40B4-BE49-F238E27FC236}">
                      <a16:creationId xmlns:a16="http://schemas.microsoft.com/office/drawing/2014/main" id="{94870829-DFBC-5240-BC2F-D6CCB34B08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5" name="Oval 878">
                  <a:extLst>
                    <a:ext uri="{FF2B5EF4-FFF2-40B4-BE49-F238E27FC236}">
                      <a16:creationId xmlns:a16="http://schemas.microsoft.com/office/drawing/2014/main" id="{EB069AC2-6291-EB48-8C40-3D3892E19E9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6" name="Line 881">
                  <a:extLst>
                    <a:ext uri="{FF2B5EF4-FFF2-40B4-BE49-F238E27FC236}">
                      <a16:creationId xmlns:a16="http://schemas.microsoft.com/office/drawing/2014/main" id="{FA857CD3-CF1B-F246-8660-A4893265FFC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77" name="Line 882">
                  <a:extLst>
                    <a:ext uri="{FF2B5EF4-FFF2-40B4-BE49-F238E27FC236}">
                      <a16:creationId xmlns:a16="http://schemas.microsoft.com/office/drawing/2014/main" id="{AA6FFC5B-F262-9B47-A3D0-67A034EB4DA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78" name="Rectangle 880">
                  <a:extLst>
                    <a:ext uri="{FF2B5EF4-FFF2-40B4-BE49-F238E27FC236}">
                      <a16:creationId xmlns:a16="http://schemas.microsoft.com/office/drawing/2014/main" id="{6FD09CBA-7DE1-6343-A26F-7E11BEEF380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9" name="Oval 878">
                  <a:extLst>
                    <a:ext uri="{FF2B5EF4-FFF2-40B4-BE49-F238E27FC236}">
                      <a16:creationId xmlns:a16="http://schemas.microsoft.com/office/drawing/2014/main" id="{5D03450B-CBE1-8742-A64A-C0A40713927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0" name="Line 882">
                  <a:extLst>
                    <a:ext uri="{FF2B5EF4-FFF2-40B4-BE49-F238E27FC236}">
                      <a16:creationId xmlns:a16="http://schemas.microsoft.com/office/drawing/2014/main" id="{D57A5889-B112-F549-A52F-095563A498C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1" name="Line 882">
                  <a:extLst>
                    <a:ext uri="{FF2B5EF4-FFF2-40B4-BE49-F238E27FC236}">
                      <a16:creationId xmlns:a16="http://schemas.microsoft.com/office/drawing/2014/main" id="{629B4798-D2DA-D641-BFFF-6BFE77A051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2" name="Line 884">
                  <a:extLst>
                    <a:ext uri="{FF2B5EF4-FFF2-40B4-BE49-F238E27FC236}">
                      <a16:creationId xmlns:a16="http://schemas.microsoft.com/office/drawing/2014/main" id="{A272EDC2-1030-324F-936F-626A6BDCF1F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83" name="Oval 885">
                  <a:extLst>
                    <a:ext uri="{FF2B5EF4-FFF2-40B4-BE49-F238E27FC236}">
                      <a16:creationId xmlns:a16="http://schemas.microsoft.com/office/drawing/2014/main" id="{A1D44AE4-2CFB-AD43-AEF6-6CB5ADE0AA1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4" name="Line 881">
                  <a:extLst>
                    <a:ext uri="{FF2B5EF4-FFF2-40B4-BE49-F238E27FC236}">
                      <a16:creationId xmlns:a16="http://schemas.microsoft.com/office/drawing/2014/main" id="{22772971-C376-C249-A0B2-D9D3C87932E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5" name="Line 882">
                  <a:extLst>
                    <a:ext uri="{FF2B5EF4-FFF2-40B4-BE49-F238E27FC236}">
                      <a16:creationId xmlns:a16="http://schemas.microsoft.com/office/drawing/2014/main" id="{08DB006F-BC6C-5845-976D-220FA4C1A92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390" name="Straight Arrow Connector 389">
              <a:extLst>
                <a:ext uri="{FF2B5EF4-FFF2-40B4-BE49-F238E27FC236}">
                  <a16:creationId xmlns:a16="http://schemas.microsoft.com/office/drawing/2014/main" id="{E13C716A-0A00-A241-AF4A-8740621DF581}"/>
                </a:ext>
              </a:extLst>
            </p:cNvPr>
            <p:cNvCxnSpPr>
              <a:cxnSpLocks/>
            </p:cNvCxnSpPr>
            <p:nvPr/>
          </p:nvCxnSpPr>
          <p:spPr>
            <a:xfrm>
              <a:off x="5953826" y="3042775"/>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91" name="Straight Arrow Connector 390">
              <a:extLst>
                <a:ext uri="{FF2B5EF4-FFF2-40B4-BE49-F238E27FC236}">
                  <a16:creationId xmlns:a16="http://schemas.microsoft.com/office/drawing/2014/main" id="{9EE094B9-021D-CE4C-A317-CB87E2D4C03D}"/>
                </a:ext>
              </a:extLst>
            </p:cNvPr>
            <p:cNvCxnSpPr>
              <a:cxnSpLocks/>
            </p:cNvCxnSpPr>
            <p:nvPr/>
          </p:nvCxnSpPr>
          <p:spPr>
            <a:xfrm flipV="1">
              <a:off x="6015045" y="3024428"/>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16CED476-BAE8-534B-843F-D5D0255EE5C7}"/>
                  </a:ext>
                </a:extLst>
              </p:cNvPr>
              <p:cNvSpPr/>
              <p:nvPr/>
            </p:nvSpPr>
            <p:spPr>
              <a:xfrm>
                <a:off x="8564629" y="5570437"/>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rPr>
                          </m:ctrlPr>
                        </m:sSubPr>
                        <m:e>
                          <m:acc>
                            <m:accPr>
                              <m:chr m:val="̂"/>
                              <m:ctrlPr>
                                <a:rPr lang="en-GB" i="1" dirty="0" smtClean="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b="0" i="1" dirty="0" smtClean="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159" name="Rectangle 158">
                <a:extLst>
                  <a:ext uri="{FF2B5EF4-FFF2-40B4-BE49-F238E27FC236}">
                    <a16:creationId xmlns:a16="http://schemas.microsoft.com/office/drawing/2014/main" id="{16CED476-BAE8-534B-843F-D5D0255EE5C7}"/>
                  </a:ext>
                </a:extLst>
              </p:cNvPr>
              <p:cNvSpPr>
                <a:spLocks noRot="1" noChangeAspect="1" noMove="1" noResize="1" noEditPoints="1" noAdjustHandles="1" noChangeArrowheads="1" noChangeShapeType="1" noTextEdit="1"/>
              </p:cNvSpPr>
              <p:nvPr/>
            </p:nvSpPr>
            <p:spPr>
              <a:xfrm>
                <a:off x="8564629" y="5570437"/>
                <a:ext cx="445057"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BEFF9707-D7FC-CA4E-886E-7336B7D54338}"/>
                  </a:ext>
                </a:extLst>
              </p:cNvPr>
              <p:cNvSpPr/>
              <p:nvPr/>
            </p:nvSpPr>
            <p:spPr>
              <a:xfrm>
                <a:off x="8564629" y="3454439"/>
                <a:ext cx="4397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rPr>
                          </m:ctrlPr>
                        </m:sSubPr>
                        <m:e>
                          <m:acc>
                            <m:accPr>
                              <m:chr m:val="̂"/>
                              <m:ctrlPr>
                                <a:rPr lang="en-GB" i="1" dirty="0" smtClean="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b="0" i="1" dirty="0" smtClean="0">
                              <a:solidFill>
                                <a:srgbClr val="FFC000"/>
                              </a:solidFill>
                              <a:latin typeface="Cambria Math" panose="02040503050406030204" pitchFamily="18" charset="0"/>
                            </a:rPr>
                            <m:t>1</m:t>
                          </m:r>
                        </m:sub>
                      </m:sSub>
                    </m:oMath>
                  </m:oMathPara>
                </a14:m>
                <a:endParaRPr lang="en-GB" dirty="0">
                  <a:solidFill>
                    <a:srgbClr val="FFC000"/>
                  </a:solidFill>
                </a:endParaRPr>
              </a:p>
            </p:txBody>
          </p:sp>
        </mc:Choice>
        <mc:Fallback xmlns="">
          <p:sp>
            <p:nvSpPr>
              <p:cNvPr id="160" name="Rectangle 159">
                <a:extLst>
                  <a:ext uri="{FF2B5EF4-FFF2-40B4-BE49-F238E27FC236}">
                    <a16:creationId xmlns:a16="http://schemas.microsoft.com/office/drawing/2014/main" id="{BEFF9707-D7FC-CA4E-886E-7336B7D54338}"/>
                  </a:ext>
                </a:extLst>
              </p:cNvPr>
              <p:cNvSpPr>
                <a:spLocks noRot="1" noChangeAspect="1" noMove="1" noResize="1" noEditPoints="1" noAdjustHandles="1" noChangeArrowheads="1" noChangeShapeType="1" noTextEdit="1"/>
              </p:cNvSpPr>
              <p:nvPr/>
            </p:nvSpPr>
            <p:spPr>
              <a:xfrm>
                <a:off x="8564629" y="3454439"/>
                <a:ext cx="439736"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9FAE4130-81FC-664B-BF61-97F3BCAA1FD0}"/>
                  </a:ext>
                </a:extLst>
              </p:cNvPr>
              <p:cNvSpPr/>
              <p:nvPr/>
            </p:nvSpPr>
            <p:spPr>
              <a:xfrm>
                <a:off x="8559307" y="157323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61" name="Rectangle 160">
                <a:extLst>
                  <a:ext uri="{FF2B5EF4-FFF2-40B4-BE49-F238E27FC236}">
                    <a16:creationId xmlns:a16="http://schemas.microsoft.com/office/drawing/2014/main" id="{9FAE4130-81FC-664B-BF61-97F3BCAA1FD0}"/>
                  </a:ext>
                </a:extLst>
              </p:cNvPr>
              <p:cNvSpPr>
                <a:spLocks noRot="1" noChangeAspect="1" noMove="1" noResize="1" noEditPoints="1" noAdjustHandles="1" noChangeArrowheads="1" noChangeShapeType="1" noTextEdit="1"/>
              </p:cNvSpPr>
              <p:nvPr/>
            </p:nvSpPr>
            <p:spPr>
              <a:xfrm>
                <a:off x="8559307" y="1573234"/>
                <a:ext cx="445058" cy="369332"/>
              </a:xfrm>
              <a:prstGeom prst="rect">
                <a:avLst/>
              </a:prstGeom>
              <a:blipFill>
                <a:blip r:embed="rId5"/>
                <a:stretch>
                  <a:fillRect/>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0804CBEA-0E0D-DB42-AC96-89BA74EF15E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907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729946"/>
                <a:ext cx="8425225" cy="2725178"/>
              </a:xfrm>
            </p:spPr>
            <p:txBody>
              <a:bodyPr>
                <a:normAutofit fontScale="92500" lnSpcReduction="10000"/>
              </a:bodyPr>
              <a:lstStyle/>
              <a:p>
                <a:pPr>
                  <a:tabLst>
                    <a:tab pos="1143000" algn="l"/>
                  </a:tabLst>
                </a:pPr>
                <a:r>
                  <a:rPr lang="en-US" dirty="0"/>
                  <a:t>Planning problem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l-GR" dirty="0"/>
              </a:p>
              <a:p>
                <a:pPr>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oMath>
                </a14:m>
                <a:r>
                  <a:rPr lang="el-GR" dirty="0"/>
                  <a:t> </a:t>
                </a:r>
                <a:r>
                  <a:rPr lang="en-US" dirty="0"/>
                  <a:t>is a </a:t>
                </a:r>
                <a:r>
                  <a:rPr lang="en-US" dirty="0">
                    <a:solidFill>
                      <a:schemeClr val="accent1"/>
                    </a:solidFill>
                  </a:rPr>
                  <a:t>relaxed solution</a:t>
                </a:r>
                <a:r>
                  <a:rPr lang="en-US" dirty="0"/>
                  <a:t> for </a:t>
                </a:r>
                <a14:m>
                  <m:oMath xmlns:m="http://schemas.openxmlformats.org/officeDocument/2006/math">
                    <m:r>
                      <a:rPr lang="en-US" i="1" dirty="0" smtClean="0">
                        <a:latin typeface="Cambria Math" panose="02040503050406030204" pitchFamily="18" charset="0"/>
                      </a:rPr>
                      <m:t>𝑃</m:t>
                    </m:r>
                  </m:oMath>
                </a14:m>
                <a:r>
                  <a:rPr lang="en-US" dirty="0"/>
                  <a:t> if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𝑠</m:t>
                                </m:r>
                              </m:e>
                            </m:acc>
                          </m:e>
                          <m:sub>
                            <m:r>
                              <a:rPr lang="de-DE" b="0" i="1" dirty="0" smtClean="0">
                                <a:latin typeface="Cambria Math" panose="02040503050406030204" pitchFamily="18" charset="0"/>
                              </a:rPr>
                              <m:t>0</m:t>
                            </m:r>
                          </m:sub>
                        </m:sSub>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r-satisfies </a:t>
                </a:r>
                <a14:m>
                  <m:oMath xmlns:m="http://schemas.openxmlformats.org/officeDocument/2006/math">
                    <m:r>
                      <a:rPr lang="en-US" i="1" dirty="0" smtClean="0">
                        <a:latin typeface="Cambria Math" panose="02040503050406030204" pitchFamily="18" charset="0"/>
                      </a:rPr>
                      <m:t>𝑔</m:t>
                    </m:r>
                  </m:oMath>
                </a14:m>
                <a:endParaRPr lang="en-US" dirty="0"/>
              </a:p>
              <a:p>
                <a:pPr>
                  <a:tabLst>
                    <a:tab pos="1143000" algn="l"/>
                  </a:tabLst>
                </a:pPr>
                <a:r>
                  <a:rPr lang="en-US" dirty="0"/>
                  <a:t>Example:</a:t>
                </a:r>
              </a:p>
              <a:p>
                <a:pPr lvl="1">
                  <a:tabLst>
                    <a:tab pos="1143000" algn="l"/>
                  </a:tabLst>
                </a:pPr>
                <a:r>
                  <a:rPr lang="de-DE" b="0" dirty="0"/>
                  <a:t>Initial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tabLst>
                    <a:tab pos="1143000" algn="l"/>
                  </a:tabLst>
                </a:pPr>
                <a:r>
                  <a:rPr lang="en-US" dirty="0"/>
                  <a:t>Goal states </a:t>
                </a:r>
                <a14:m>
                  <m:oMath xmlns:m="http://schemas.openxmlformats.org/officeDocument/2006/math">
                    <m:r>
                      <a:rPr lang="en-US" i="1" dirty="0" smtClean="0">
                        <a:latin typeface="Cambria Math" panose="02040503050406030204" pitchFamily="18" charset="0"/>
                      </a:rPr>
                      <m:t>𝑔</m:t>
                    </m:r>
                    <m:r>
                      <a:rPr lang="en-US" i="1" dirty="0">
                        <a:latin typeface="Cambria Math" panose="02040503050406030204" pitchFamily="18" charset="0"/>
                      </a:rPr>
                      <m:t>={</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3, </m:t>
                    </m:r>
                    <m:r>
                      <a:rPr lang="en-US" i="1" dirty="0" smtClean="0">
                        <a:solidFill>
                          <a:srgbClr val="FFC000"/>
                        </a:solidFill>
                        <a:latin typeface="Cambria Math" panose="02040503050406030204" pitchFamily="18" charset="0"/>
                      </a:rPr>
                      <m:t>𝑙𝑜𝑐</m:t>
                    </m:r>
                    <m:d>
                      <m:dPr>
                        <m:ctrlPr>
                          <a:rPr lang="en-US" i="1" dirty="0" smtClean="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oMath>
                </a14:m>
                <a:endParaRPr lang="en-US" dirty="0"/>
              </a:p>
              <a:p>
                <a:pPr lvl="1">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m:t>
                    </m:r>
                    <m:d>
                      <m:dPr>
                        <m:begChr m:val="⟨"/>
                        <m:endChr m:val=""/>
                        <m:ctrlPr>
                          <a:rPr lang="el-GR" i="1" dirty="0" smtClean="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de-DE" dirty="0"/>
              </a:p>
              <a:p>
                <a:pPr lvl="1">
                  <a:tabLst>
                    <a:tab pos="1143000" algn="l"/>
                  </a:tabLst>
                </a:pPr>
                <a:endParaRPr lang="de-DE" dirty="0"/>
              </a:p>
              <a:p>
                <a:pPr lvl="1">
                  <a:tabLst>
                    <a:tab pos="1143000" algn="l"/>
                  </a:tabLst>
                </a:pPr>
                <a:r>
                  <a:rPr lang="de-DE" dirty="0"/>
                  <a:t>End state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r>
                      <a:rPr lang="el-GR"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 =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3,  </m:t>
                    </m:r>
                    <m:r>
                      <a:rPr lang="en-US" i="1" dirty="0" smtClean="0">
                        <a:latin typeface="Cambria Math" panose="02040503050406030204" pitchFamily="18" charset="0"/>
                      </a:rPr>
                      <m:t>𝑐𝑎𝑟𝑔𝑜</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𝑛𝑖𝑙</m:t>
                    </m:r>
                    <m:r>
                      <a:rPr lang="de-DE" b="0" i="1" dirty="0" smtClean="0">
                        <a:latin typeface="Cambria Math" panose="02040503050406030204" pitchFamily="18" charset="0"/>
                      </a:rPr>
                      <m:t>,</m:t>
                    </m:r>
                    <m:r>
                      <a:rPr lang="en-US" i="1" dirty="0" smtClean="0">
                        <a:latin typeface="Cambria Math" panose="02040503050406030204" pitchFamily="18" charset="0"/>
                      </a:rPr>
                      <m:t>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rPr>
                      <m:t>1}</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729946"/>
                <a:ext cx="8425225" cy="2725178"/>
              </a:xfrm>
              <a:blipFill>
                <a:blip r:embed="rId2"/>
                <a:stretch>
                  <a:fillRect l="-1805" t="-509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9AE547A-7DBF-134C-950C-162F000AA460}"/>
              </a:ext>
            </a:extLst>
          </p:cNvPr>
          <p:cNvSpPr>
            <a:spLocks noGrp="1"/>
          </p:cNvSpPr>
          <p:nvPr>
            <p:ph type="sldNum" sz="quarter" idx="12"/>
          </p:nvPr>
        </p:nvSpPr>
        <p:spPr/>
        <p:txBody>
          <a:bodyPr/>
          <a:lstStyle/>
          <a:p>
            <a:fld id="{67C9959E-8E6B-B04C-9955-EA096F41CA7A}" type="slidenum">
              <a:rPr lang="en-GB" smtClean="0"/>
              <a:t>81</a:t>
            </a:fld>
            <a:endParaRPr lang="en-GB"/>
          </a:p>
        </p:txBody>
      </p:sp>
      <p:grpSp>
        <p:nvGrpSpPr>
          <p:cNvPr id="151" name="Group 150"/>
          <p:cNvGrpSpPr>
            <a:grpSpLocks noChangeAspect="1"/>
          </p:cNvGrpSpPr>
          <p:nvPr/>
        </p:nvGrpSpPr>
        <p:grpSpPr>
          <a:xfrm>
            <a:off x="6078482" y="2529074"/>
            <a:ext cx="2657242" cy="1147446"/>
            <a:chOff x="5323352" y="4678231"/>
            <a:chExt cx="2952491" cy="1274940"/>
          </a:xfrm>
        </p:grpSpPr>
        <p:grpSp>
          <p:nvGrpSpPr>
            <p:cNvPr id="152" name="Group 151"/>
            <p:cNvGrpSpPr/>
            <p:nvPr/>
          </p:nvGrpSpPr>
          <p:grpSpPr>
            <a:xfrm>
              <a:off x="7288292" y="5578688"/>
              <a:ext cx="987551" cy="367987"/>
              <a:chOff x="8801532" y="4013715"/>
              <a:chExt cx="1371600" cy="511093"/>
            </a:xfrm>
          </p:grpSpPr>
          <p:sp>
            <p:nvSpPr>
              <p:cNvPr id="191" name="Lightning Bolt 190"/>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3" name="Straight Connector 192"/>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3" name="Group 152"/>
            <p:cNvGrpSpPr/>
            <p:nvPr/>
          </p:nvGrpSpPr>
          <p:grpSpPr>
            <a:xfrm>
              <a:off x="5323352" y="5509529"/>
              <a:ext cx="1253855" cy="443642"/>
              <a:chOff x="6504246" y="3854161"/>
              <a:chExt cx="1741467" cy="616169"/>
            </a:xfrm>
          </p:grpSpPr>
          <p:grpSp>
            <p:nvGrpSpPr>
              <p:cNvPr id="185" name="Group 184"/>
              <p:cNvGrpSpPr/>
              <p:nvPr/>
            </p:nvGrpSpPr>
            <p:grpSpPr>
              <a:xfrm>
                <a:off x="6504246" y="3854161"/>
                <a:ext cx="1589458" cy="616169"/>
                <a:chOff x="6135946" y="3854161"/>
                <a:chExt cx="1589458" cy="616169"/>
              </a:xfrm>
            </p:grpSpPr>
            <p:sp>
              <p:nvSpPr>
                <p:cNvPr id="187" name="Lightning Bolt 186"/>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6"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4"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55" name="Group 154"/>
            <p:cNvGrpSpPr/>
            <p:nvPr/>
          </p:nvGrpSpPr>
          <p:grpSpPr>
            <a:xfrm>
              <a:off x="6377267" y="4678231"/>
              <a:ext cx="1203321" cy="1021208"/>
              <a:chOff x="3906167" y="3324390"/>
              <a:chExt cx="1671281" cy="1418344"/>
            </a:xfrm>
            <a:solidFill>
              <a:srgbClr val="93D2FE"/>
            </a:solidFill>
          </p:grpSpPr>
          <p:sp>
            <p:nvSpPr>
              <p:cNvPr id="16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6" name="Group 165"/>
              <p:cNvGrpSpPr/>
              <p:nvPr/>
            </p:nvGrpSpPr>
            <p:grpSpPr>
              <a:xfrm>
                <a:off x="3906167" y="4047050"/>
                <a:ext cx="1671281" cy="539042"/>
                <a:chOff x="1320274" y="4580303"/>
                <a:chExt cx="1671281" cy="467246"/>
              </a:xfrm>
              <a:grpFill/>
            </p:grpSpPr>
            <p:sp>
              <p:nvSpPr>
                <p:cNvPr id="18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7" name="Group 166"/>
              <p:cNvGrpSpPr/>
              <p:nvPr/>
            </p:nvGrpSpPr>
            <p:grpSpPr>
              <a:xfrm>
                <a:off x="4596370" y="3324390"/>
                <a:ext cx="552654" cy="1188720"/>
                <a:chOff x="1823226" y="3235632"/>
                <a:chExt cx="552654" cy="1188720"/>
              </a:xfrm>
              <a:grpFill/>
            </p:grpSpPr>
            <p:sp>
              <p:nvSpPr>
                <p:cNvPr id="16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1"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7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56" name="Group 155"/>
            <p:cNvGrpSpPr/>
            <p:nvPr/>
          </p:nvGrpSpPr>
          <p:grpSpPr>
            <a:xfrm>
              <a:off x="6990430" y="5181159"/>
              <a:ext cx="538242" cy="388227"/>
              <a:chOff x="1012668" y="927184"/>
              <a:chExt cx="747559" cy="539203"/>
            </a:xfrm>
          </p:grpSpPr>
          <p:sp>
            <p:nvSpPr>
              <p:cNvPr id="15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8"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5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6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452" name="Rectangle 451">
                <a:extLst>
                  <a:ext uri="{FF2B5EF4-FFF2-40B4-BE49-F238E27FC236}">
                    <a16:creationId xmlns:a16="http://schemas.microsoft.com/office/drawing/2014/main" id="{0B2E9C1D-6872-204F-88AE-96D0EC4AB327}"/>
                  </a:ext>
                </a:extLst>
              </p:cNvPr>
              <p:cNvSpPr/>
              <p:nvPr/>
            </p:nvSpPr>
            <p:spPr>
              <a:xfrm>
                <a:off x="8211415" y="3580391"/>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dirty="0" smtClean="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452" name="Rectangle 451">
                <a:extLst>
                  <a:ext uri="{FF2B5EF4-FFF2-40B4-BE49-F238E27FC236}">
                    <a16:creationId xmlns:a16="http://schemas.microsoft.com/office/drawing/2014/main" id="{0B2E9C1D-6872-204F-88AE-96D0EC4AB327}"/>
                  </a:ext>
                </a:extLst>
              </p:cNvPr>
              <p:cNvSpPr>
                <a:spLocks noRot="1" noChangeAspect="1" noMove="1" noResize="1" noEditPoints="1" noAdjustHandles="1" noChangeArrowheads="1" noChangeShapeType="1" noTextEdit="1"/>
              </p:cNvSpPr>
              <p:nvPr/>
            </p:nvSpPr>
            <p:spPr>
              <a:xfrm>
                <a:off x="8211415" y="3580391"/>
                <a:ext cx="382604" cy="369332"/>
              </a:xfrm>
              <a:prstGeom prst="rect">
                <a:avLst/>
              </a:prstGeom>
              <a:blipFill>
                <a:blip r:embed="rId3"/>
                <a:stretch>
                  <a:fillRect b="-6667"/>
                </a:stretch>
              </a:blipFill>
            </p:spPr>
            <p:txBody>
              <a:bodyPr/>
              <a:lstStyle/>
              <a:p>
                <a:r>
                  <a:rPr lang="en-GB">
                    <a:noFill/>
                  </a:rPr>
                  <a:t> </a:t>
                </a:r>
              </a:p>
            </p:txBody>
          </p:sp>
        </mc:Fallback>
      </mc:AlternateContent>
      <p:grpSp>
        <p:nvGrpSpPr>
          <p:cNvPr id="196" name="Group 195">
            <a:extLst>
              <a:ext uri="{FF2B5EF4-FFF2-40B4-BE49-F238E27FC236}">
                <a16:creationId xmlns:a16="http://schemas.microsoft.com/office/drawing/2014/main" id="{CC98509C-F3B0-9549-B52E-26197D779640}"/>
              </a:ext>
            </a:extLst>
          </p:cNvPr>
          <p:cNvGrpSpPr/>
          <p:nvPr/>
        </p:nvGrpSpPr>
        <p:grpSpPr>
          <a:xfrm>
            <a:off x="4750046" y="4364823"/>
            <a:ext cx="4145305" cy="2027225"/>
            <a:chOff x="4734528" y="4523059"/>
            <a:chExt cx="4145305" cy="2027225"/>
          </a:xfrm>
        </p:grpSpPr>
        <p:sp>
          <p:nvSpPr>
            <p:cNvPr id="197" name="Rectangle 891">
              <a:extLst>
                <a:ext uri="{FF2B5EF4-FFF2-40B4-BE49-F238E27FC236}">
                  <a16:creationId xmlns:a16="http://schemas.microsoft.com/office/drawing/2014/main" id="{57119C98-28FD-3F48-A42F-BDED1E0D5203}"/>
                </a:ext>
              </a:extLst>
            </p:cNvPr>
            <p:cNvSpPr>
              <a:spLocks noChangeArrowheads="1"/>
            </p:cNvSpPr>
            <p:nvPr/>
          </p:nvSpPr>
          <p:spPr bwMode="auto">
            <a:xfrm>
              <a:off x="5921139" y="5934915"/>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98" name="Rectangle 891">
              <a:extLst>
                <a:ext uri="{FF2B5EF4-FFF2-40B4-BE49-F238E27FC236}">
                  <a16:creationId xmlns:a16="http://schemas.microsoft.com/office/drawing/2014/main" id="{5A0F08C1-F5DE-2147-81D2-EF11917BD464}"/>
                </a:ext>
              </a:extLst>
            </p:cNvPr>
            <p:cNvSpPr>
              <a:spLocks noChangeArrowheads="1"/>
            </p:cNvSpPr>
            <p:nvPr/>
          </p:nvSpPr>
          <p:spPr bwMode="auto">
            <a:xfrm>
              <a:off x="7724651" y="5992387"/>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99" name="Group 198">
              <a:extLst>
                <a:ext uri="{FF2B5EF4-FFF2-40B4-BE49-F238E27FC236}">
                  <a16:creationId xmlns:a16="http://schemas.microsoft.com/office/drawing/2014/main" id="{889FFB0E-8CE6-BA4D-8A1A-30030DE0D8F4}"/>
                </a:ext>
              </a:extLst>
            </p:cNvPr>
            <p:cNvGrpSpPr/>
            <p:nvPr/>
          </p:nvGrpSpPr>
          <p:grpSpPr>
            <a:xfrm>
              <a:off x="5483239" y="5330897"/>
              <a:ext cx="1654724" cy="802328"/>
              <a:chOff x="1026717" y="2292224"/>
              <a:chExt cx="2553587" cy="1238160"/>
            </a:xfrm>
          </p:grpSpPr>
          <p:sp>
            <p:nvSpPr>
              <p:cNvPr id="299" name="Line 853">
                <a:extLst>
                  <a:ext uri="{FF2B5EF4-FFF2-40B4-BE49-F238E27FC236}">
                    <a16:creationId xmlns:a16="http://schemas.microsoft.com/office/drawing/2014/main" id="{57BE3C28-7271-DC4E-86FB-543835CB58EA}"/>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300" name="Straight Connector 299">
                <a:extLst>
                  <a:ext uri="{FF2B5EF4-FFF2-40B4-BE49-F238E27FC236}">
                    <a16:creationId xmlns:a16="http://schemas.microsoft.com/office/drawing/2014/main" id="{5084BA12-FF1C-AC4E-8484-26F7ADC33AA0}"/>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1" name="Freeform 860">
                <a:extLst>
                  <a:ext uri="{FF2B5EF4-FFF2-40B4-BE49-F238E27FC236}">
                    <a16:creationId xmlns:a16="http://schemas.microsoft.com/office/drawing/2014/main" id="{950D3DA5-72AA-894A-90E4-9A4DA9711EF6}"/>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02" name="Freeform 860">
                <a:extLst>
                  <a:ext uri="{FF2B5EF4-FFF2-40B4-BE49-F238E27FC236}">
                    <a16:creationId xmlns:a16="http://schemas.microsoft.com/office/drawing/2014/main" id="{A0AED5F7-B601-3B4D-8413-54286F295FC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0" name="Line 853">
              <a:extLst>
                <a:ext uri="{FF2B5EF4-FFF2-40B4-BE49-F238E27FC236}">
                  <a16:creationId xmlns:a16="http://schemas.microsoft.com/office/drawing/2014/main" id="{58AD4B88-8684-044B-B96E-B6F1596C0DF9}"/>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1" name="Group 200">
              <a:extLst>
                <a:ext uri="{FF2B5EF4-FFF2-40B4-BE49-F238E27FC236}">
                  <a16:creationId xmlns:a16="http://schemas.microsoft.com/office/drawing/2014/main" id="{561CBC23-C579-894B-8DB5-0F1B8822EC86}"/>
                </a:ext>
              </a:extLst>
            </p:cNvPr>
            <p:cNvGrpSpPr/>
            <p:nvPr/>
          </p:nvGrpSpPr>
          <p:grpSpPr>
            <a:xfrm>
              <a:off x="7810858" y="5365531"/>
              <a:ext cx="1068975" cy="282744"/>
              <a:chOff x="4618723" y="2324921"/>
              <a:chExt cx="1649655" cy="436333"/>
            </a:xfrm>
          </p:grpSpPr>
          <p:sp>
            <p:nvSpPr>
              <p:cNvPr id="242" name="Freeform 860">
                <a:extLst>
                  <a:ext uri="{FF2B5EF4-FFF2-40B4-BE49-F238E27FC236}">
                    <a16:creationId xmlns:a16="http://schemas.microsoft.com/office/drawing/2014/main" id="{08541F93-F6D4-3846-B608-98509F73610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43" name="Straight Connector 242">
                <a:extLst>
                  <a:ext uri="{FF2B5EF4-FFF2-40B4-BE49-F238E27FC236}">
                    <a16:creationId xmlns:a16="http://schemas.microsoft.com/office/drawing/2014/main" id="{7996DD6E-F348-CB46-90D6-6CB178E1FAE6}"/>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4" name="Freeform 860">
                <a:extLst>
                  <a:ext uri="{FF2B5EF4-FFF2-40B4-BE49-F238E27FC236}">
                    <a16:creationId xmlns:a16="http://schemas.microsoft.com/office/drawing/2014/main" id="{B66D56E9-B9B4-A54A-A322-EE75DA3CD083}"/>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02" name="Straight Connector 201">
              <a:extLst>
                <a:ext uri="{FF2B5EF4-FFF2-40B4-BE49-F238E27FC236}">
                  <a16:creationId xmlns:a16="http://schemas.microsoft.com/office/drawing/2014/main" id="{27B579C1-B82C-DD43-AD9F-EF6B226A8EAF}"/>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3" name="Freeform 860">
              <a:extLst>
                <a:ext uri="{FF2B5EF4-FFF2-40B4-BE49-F238E27FC236}">
                  <a16:creationId xmlns:a16="http://schemas.microsoft.com/office/drawing/2014/main" id="{01DEBE7C-7C41-D646-A579-82CDDB4A53B9}"/>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4" name="Freeform 860">
              <a:extLst>
                <a:ext uri="{FF2B5EF4-FFF2-40B4-BE49-F238E27FC236}">
                  <a16:creationId xmlns:a16="http://schemas.microsoft.com/office/drawing/2014/main" id="{FC8133CB-1BCE-464B-AA8B-4417932B091B}"/>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05" name="Line 853">
              <a:extLst>
                <a:ext uri="{FF2B5EF4-FFF2-40B4-BE49-F238E27FC236}">
                  <a16:creationId xmlns:a16="http://schemas.microsoft.com/office/drawing/2014/main" id="{6413D04B-1C91-8C4F-B355-6320556C1397}"/>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06" name="Line 853">
              <a:extLst>
                <a:ext uri="{FF2B5EF4-FFF2-40B4-BE49-F238E27FC236}">
                  <a16:creationId xmlns:a16="http://schemas.microsoft.com/office/drawing/2014/main" id="{3474DBD5-22AF-5C4C-99C5-92010B9F90BB}"/>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07" name="Line 853">
              <a:extLst>
                <a:ext uri="{FF2B5EF4-FFF2-40B4-BE49-F238E27FC236}">
                  <a16:creationId xmlns:a16="http://schemas.microsoft.com/office/drawing/2014/main" id="{F855302F-23EB-4A41-AD74-0BEF67060DD2}"/>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08" name="Group 207">
              <a:extLst>
                <a:ext uri="{FF2B5EF4-FFF2-40B4-BE49-F238E27FC236}">
                  <a16:creationId xmlns:a16="http://schemas.microsoft.com/office/drawing/2014/main" id="{A2DFF1FF-2616-2D4D-9CAF-AD37CD3E9135}"/>
                </a:ext>
              </a:extLst>
            </p:cNvPr>
            <p:cNvGrpSpPr/>
            <p:nvPr/>
          </p:nvGrpSpPr>
          <p:grpSpPr>
            <a:xfrm>
              <a:off x="4734528" y="5865299"/>
              <a:ext cx="484418" cy="349404"/>
              <a:chOff x="1012668" y="927184"/>
              <a:chExt cx="747559" cy="539203"/>
            </a:xfrm>
          </p:grpSpPr>
          <p:sp>
            <p:nvSpPr>
              <p:cNvPr id="238" name="Line 853">
                <a:extLst>
                  <a:ext uri="{FF2B5EF4-FFF2-40B4-BE49-F238E27FC236}">
                    <a16:creationId xmlns:a16="http://schemas.microsoft.com/office/drawing/2014/main" id="{F4E7E3AE-8597-DE42-A22C-BDDC546C2B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39" name="Rectangle 876">
                <a:extLst>
                  <a:ext uri="{FF2B5EF4-FFF2-40B4-BE49-F238E27FC236}">
                    <a16:creationId xmlns:a16="http://schemas.microsoft.com/office/drawing/2014/main" id="{677BC657-34B1-6445-8B3D-71416B316E00}"/>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40" name="Rectangle 873">
                <a:extLst>
                  <a:ext uri="{FF2B5EF4-FFF2-40B4-BE49-F238E27FC236}">
                    <a16:creationId xmlns:a16="http://schemas.microsoft.com/office/drawing/2014/main" id="{1A5405AF-CA90-5947-A63C-4B6085D3A6B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41" name="Freeform 875">
                <a:extLst>
                  <a:ext uri="{FF2B5EF4-FFF2-40B4-BE49-F238E27FC236}">
                    <a16:creationId xmlns:a16="http://schemas.microsoft.com/office/drawing/2014/main" id="{31FE3CAF-B586-9948-9B1E-26A66AF1208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209" name="Group 208">
              <a:extLst>
                <a:ext uri="{FF2B5EF4-FFF2-40B4-BE49-F238E27FC236}">
                  <a16:creationId xmlns:a16="http://schemas.microsoft.com/office/drawing/2014/main" id="{1801BD9E-266B-8143-ABBA-033680417FAA}"/>
                </a:ext>
              </a:extLst>
            </p:cNvPr>
            <p:cNvGrpSpPr/>
            <p:nvPr/>
          </p:nvGrpSpPr>
          <p:grpSpPr>
            <a:xfrm>
              <a:off x="4966767" y="4523059"/>
              <a:ext cx="1082989" cy="919087"/>
              <a:chOff x="3906167" y="3324390"/>
              <a:chExt cx="1671281" cy="1418344"/>
            </a:xfrm>
            <a:solidFill>
              <a:srgbClr val="93D2FE"/>
            </a:solidFill>
          </p:grpSpPr>
          <p:sp>
            <p:nvSpPr>
              <p:cNvPr id="214" name="Oval 859">
                <a:extLst>
                  <a:ext uri="{FF2B5EF4-FFF2-40B4-BE49-F238E27FC236}">
                    <a16:creationId xmlns:a16="http://schemas.microsoft.com/office/drawing/2014/main" id="{0B435F9F-1BDC-D047-8A6F-72C1BFF402EF}"/>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5" name="Oval 861">
                <a:extLst>
                  <a:ext uri="{FF2B5EF4-FFF2-40B4-BE49-F238E27FC236}">
                    <a16:creationId xmlns:a16="http://schemas.microsoft.com/office/drawing/2014/main" id="{7CE6F8EC-E5B9-2F41-87B7-F7E635CF00D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6" name="Oval 862">
                <a:extLst>
                  <a:ext uri="{FF2B5EF4-FFF2-40B4-BE49-F238E27FC236}">
                    <a16:creationId xmlns:a16="http://schemas.microsoft.com/office/drawing/2014/main" id="{672B1A50-5F10-4F44-8EC1-07836E9D6D2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7" name="Oval 863">
                <a:extLst>
                  <a:ext uri="{FF2B5EF4-FFF2-40B4-BE49-F238E27FC236}">
                    <a16:creationId xmlns:a16="http://schemas.microsoft.com/office/drawing/2014/main" id="{DC259EFE-8002-204A-A47E-67A38BD7DFE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8" name="Oval 863">
                <a:extLst>
                  <a:ext uri="{FF2B5EF4-FFF2-40B4-BE49-F238E27FC236}">
                    <a16:creationId xmlns:a16="http://schemas.microsoft.com/office/drawing/2014/main" id="{C1B80307-3765-FF41-BEA4-2385829709C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19" name="Group 218">
                <a:extLst>
                  <a:ext uri="{FF2B5EF4-FFF2-40B4-BE49-F238E27FC236}">
                    <a16:creationId xmlns:a16="http://schemas.microsoft.com/office/drawing/2014/main" id="{11DD7A53-6B69-FD4D-A6E3-2CB9C1B82A33}"/>
                  </a:ext>
                </a:extLst>
              </p:cNvPr>
              <p:cNvGrpSpPr/>
              <p:nvPr/>
            </p:nvGrpSpPr>
            <p:grpSpPr>
              <a:xfrm>
                <a:off x="3906167" y="4047050"/>
                <a:ext cx="1671281" cy="539042"/>
                <a:chOff x="1320274" y="4580303"/>
                <a:chExt cx="1671281" cy="467246"/>
              </a:xfrm>
              <a:grpFill/>
            </p:grpSpPr>
            <p:sp>
              <p:nvSpPr>
                <p:cNvPr id="234" name="Freeform 860">
                  <a:extLst>
                    <a:ext uri="{FF2B5EF4-FFF2-40B4-BE49-F238E27FC236}">
                      <a16:creationId xmlns:a16="http://schemas.microsoft.com/office/drawing/2014/main" id="{AB4E0FDB-1082-184D-AB0B-9E93BB4AB7B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5" name="Rectangle 864">
                  <a:extLst>
                    <a:ext uri="{FF2B5EF4-FFF2-40B4-BE49-F238E27FC236}">
                      <a16:creationId xmlns:a16="http://schemas.microsoft.com/office/drawing/2014/main" id="{69BD72CA-D2A1-8B4A-96DF-E4E73171DF6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36" name="Freeform 865">
                  <a:extLst>
                    <a:ext uri="{FF2B5EF4-FFF2-40B4-BE49-F238E27FC236}">
                      <a16:creationId xmlns:a16="http://schemas.microsoft.com/office/drawing/2014/main" id="{91E3E15A-3AE2-1143-9B51-C9862E90F5D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7" name="Freeform 866">
                  <a:extLst>
                    <a:ext uri="{FF2B5EF4-FFF2-40B4-BE49-F238E27FC236}">
                      <a16:creationId xmlns:a16="http://schemas.microsoft.com/office/drawing/2014/main" id="{098146C5-77E8-104E-80B5-E5EEA5A0CE8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0" name="Group 219">
                <a:extLst>
                  <a:ext uri="{FF2B5EF4-FFF2-40B4-BE49-F238E27FC236}">
                    <a16:creationId xmlns:a16="http://schemas.microsoft.com/office/drawing/2014/main" id="{65E5B60A-E603-AE4D-AB99-A5AAB4B9C230}"/>
                  </a:ext>
                </a:extLst>
              </p:cNvPr>
              <p:cNvGrpSpPr/>
              <p:nvPr/>
            </p:nvGrpSpPr>
            <p:grpSpPr>
              <a:xfrm>
                <a:off x="4596370" y="3324390"/>
                <a:ext cx="552654" cy="1188720"/>
                <a:chOff x="1823226" y="3235632"/>
                <a:chExt cx="552654" cy="1188720"/>
              </a:xfrm>
              <a:grpFill/>
            </p:grpSpPr>
            <p:sp>
              <p:nvSpPr>
                <p:cNvPr id="221" name="Oval 878">
                  <a:extLst>
                    <a:ext uri="{FF2B5EF4-FFF2-40B4-BE49-F238E27FC236}">
                      <a16:creationId xmlns:a16="http://schemas.microsoft.com/office/drawing/2014/main" id="{E5F17B01-A281-E444-827D-06266682984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2" name="Rectangle 880">
                  <a:extLst>
                    <a:ext uri="{FF2B5EF4-FFF2-40B4-BE49-F238E27FC236}">
                      <a16:creationId xmlns:a16="http://schemas.microsoft.com/office/drawing/2014/main" id="{21D3BEB2-3C41-774F-ADAD-905476B12E7B}"/>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23" name="Oval 878">
                  <a:extLst>
                    <a:ext uri="{FF2B5EF4-FFF2-40B4-BE49-F238E27FC236}">
                      <a16:creationId xmlns:a16="http://schemas.microsoft.com/office/drawing/2014/main" id="{CBDE6917-ED47-6A46-B63F-FE6A5A819DE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4" name="Line 881">
                  <a:extLst>
                    <a:ext uri="{FF2B5EF4-FFF2-40B4-BE49-F238E27FC236}">
                      <a16:creationId xmlns:a16="http://schemas.microsoft.com/office/drawing/2014/main" id="{58DE2E1D-E186-EF43-8986-536FD8805C65}"/>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25" name="Line 882">
                  <a:extLst>
                    <a:ext uri="{FF2B5EF4-FFF2-40B4-BE49-F238E27FC236}">
                      <a16:creationId xmlns:a16="http://schemas.microsoft.com/office/drawing/2014/main" id="{F04C2DAE-37B5-AC42-B386-1ABEEC79AD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26" name="Rectangle 880">
                  <a:extLst>
                    <a:ext uri="{FF2B5EF4-FFF2-40B4-BE49-F238E27FC236}">
                      <a16:creationId xmlns:a16="http://schemas.microsoft.com/office/drawing/2014/main" id="{EEEF8BA8-09E4-584E-986D-2DE3303A927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27" name="Oval 878">
                  <a:extLst>
                    <a:ext uri="{FF2B5EF4-FFF2-40B4-BE49-F238E27FC236}">
                      <a16:creationId xmlns:a16="http://schemas.microsoft.com/office/drawing/2014/main" id="{FC57AB99-57C5-2A41-A7F4-2207986515D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8" name="Line 882">
                  <a:extLst>
                    <a:ext uri="{FF2B5EF4-FFF2-40B4-BE49-F238E27FC236}">
                      <a16:creationId xmlns:a16="http://schemas.microsoft.com/office/drawing/2014/main" id="{7FA796EE-87B1-104C-B999-64CB0E63BAB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29" name="Line 882">
                  <a:extLst>
                    <a:ext uri="{FF2B5EF4-FFF2-40B4-BE49-F238E27FC236}">
                      <a16:creationId xmlns:a16="http://schemas.microsoft.com/office/drawing/2014/main" id="{ACB338E9-11B6-7D41-A6CE-E6634BF238D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0" name="Line 884">
                  <a:extLst>
                    <a:ext uri="{FF2B5EF4-FFF2-40B4-BE49-F238E27FC236}">
                      <a16:creationId xmlns:a16="http://schemas.microsoft.com/office/drawing/2014/main" id="{2455B075-AE87-3D46-9167-E9916D418F2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31" name="Oval 885">
                  <a:extLst>
                    <a:ext uri="{FF2B5EF4-FFF2-40B4-BE49-F238E27FC236}">
                      <a16:creationId xmlns:a16="http://schemas.microsoft.com/office/drawing/2014/main" id="{C2E7B684-9FC2-6D4C-8B5F-92C3650EC91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2" name="Line 881">
                  <a:extLst>
                    <a:ext uri="{FF2B5EF4-FFF2-40B4-BE49-F238E27FC236}">
                      <a16:creationId xmlns:a16="http://schemas.microsoft.com/office/drawing/2014/main" id="{F8788F13-D710-5C4D-A7A8-74FAB3942424}"/>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3" name="Line 882">
                  <a:extLst>
                    <a:ext uri="{FF2B5EF4-FFF2-40B4-BE49-F238E27FC236}">
                      <a16:creationId xmlns:a16="http://schemas.microsoft.com/office/drawing/2014/main" id="{C53F2693-5606-C147-8FE5-7B3FE86DEE0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210" name="Straight Arrow Connector 209">
              <a:extLst>
                <a:ext uri="{FF2B5EF4-FFF2-40B4-BE49-F238E27FC236}">
                  <a16:creationId xmlns:a16="http://schemas.microsoft.com/office/drawing/2014/main" id="{C0524EE7-445C-D948-94AC-5D9A8DA5F36E}"/>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1" name="Straight Arrow Connector 210">
              <a:extLst>
                <a:ext uri="{FF2B5EF4-FFF2-40B4-BE49-F238E27FC236}">
                  <a16:creationId xmlns:a16="http://schemas.microsoft.com/office/drawing/2014/main" id="{CDF18598-BBA2-6644-92CE-15969EA5F8A2}"/>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2" name="Straight Arrow Connector 211">
              <a:extLst>
                <a:ext uri="{FF2B5EF4-FFF2-40B4-BE49-F238E27FC236}">
                  <a16:creationId xmlns:a16="http://schemas.microsoft.com/office/drawing/2014/main" id="{958570DE-C60A-DD4C-9CC6-5E1B92BA3F4A}"/>
                </a:ext>
              </a:extLst>
            </p:cNvPr>
            <p:cNvCxnSpPr>
              <a:cxnSpLocks/>
            </p:cNvCxnSpPr>
            <p:nvPr/>
          </p:nvCxnSpPr>
          <p:spPr>
            <a:xfrm>
              <a:off x="5260432" y="6114896"/>
              <a:ext cx="265021" cy="23953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13" name="Straight Arrow Connector 212">
              <a:extLst>
                <a:ext uri="{FF2B5EF4-FFF2-40B4-BE49-F238E27FC236}">
                  <a16:creationId xmlns:a16="http://schemas.microsoft.com/office/drawing/2014/main" id="{6A43DAB4-FF69-6A4E-85A4-396209CBADF0}"/>
                </a:ext>
              </a:extLst>
            </p:cNvPr>
            <p:cNvCxnSpPr>
              <a:cxnSpLocks/>
            </p:cNvCxnSpPr>
            <p:nvPr/>
          </p:nvCxnSpPr>
          <p:spPr>
            <a:xfrm flipV="1">
              <a:off x="5180846" y="5273747"/>
              <a:ext cx="502837" cy="55041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303" name="Rectangle 302">
                <a:extLst>
                  <a:ext uri="{FF2B5EF4-FFF2-40B4-BE49-F238E27FC236}">
                    <a16:creationId xmlns:a16="http://schemas.microsoft.com/office/drawing/2014/main" id="{ADC482FC-4DD4-604B-950F-01AD1ACCB3F2}"/>
                  </a:ext>
                </a:extLst>
              </p:cNvPr>
              <p:cNvSpPr/>
              <p:nvPr/>
            </p:nvSpPr>
            <p:spPr>
              <a:xfrm>
                <a:off x="6841831" y="6429441"/>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rPr>
                          </m:ctrlPr>
                        </m:sSubPr>
                        <m:e>
                          <m:acc>
                            <m:accPr>
                              <m:chr m:val="̂"/>
                              <m:ctrlPr>
                                <a:rPr lang="en-GB" i="1" dirty="0" smtClean="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b="0" i="1" dirty="0" smtClean="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303" name="Rectangle 302">
                <a:extLst>
                  <a:ext uri="{FF2B5EF4-FFF2-40B4-BE49-F238E27FC236}">
                    <a16:creationId xmlns:a16="http://schemas.microsoft.com/office/drawing/2014/main" id="{ADC482FC-4DD4-604B-950F-01AD1ACCB3F2}"/>
                  </a:ext>
                </a:extLst>
              </p:cNvPr>
              <p:cNvSpPr>
                <a:spLocks noRot="1" noChangeAspect="1" noMove="1" noResize="1" noEditPoints="1" noAdjustHandles="1" noChangeArrowheads="1" noChangeShapeType="1" noTextEdit="1"/>
              </p:cNvSpPr>
              <p:nvPr/>
            </p:nvSpPr>
            <p:spPr>
              <a:xfrm>
                <a:off x="6841831" y="6429441"/>
                <a:ext cx="445057" cy="369332"/>
              </a:xfrm>
              <a:prstGeom prst="rect">
                <a:avLst/>
              </a:prstGeom>
              <a:blipFill>
                <a:blip r:embed="rId4"/>
                <a:stretch>
                  <a:fillRect/>
                </a:stretch>
              </a:blipFill>
            </p:spPr>
            <p:txBody>
              <a:bodyPr/>
              <a:lstStyle/>
              <a:p>
                <a:r>
                  <a:rPr lang="en-GB">
                    <a:noFill/>
                  </a:rPr>
                  <a:t> </a:t>
                </a:r>
              </a:p>
            </p:txBody>
          </p:sp>
        </mc:Fallback>
      </mc:AlternateContent>
      <p:grpSp>
        <p:nvGrpSpPr>
          <p:cNvPr id="304" name="Group 303">
            <a:extLst>
              <a:ext uri="{FF2B5EF4-FFF2-40B4-BE49-F238E27FC236}">
                <a16:creationId xmlns:a16="http://schemas.microsoft.com/office/drawing/2014/main" id="{2F3FDF1E-FD1B-E84C-A015-A00677D98601}"/>
              </a:ext>
            </a:extLst>
          </p:cNvPr>
          <p:cNvGrpSpPr/>
          <p:nvPr/>
        </p:nvGrpSpPr>
        <p:grpSpPr>
          <a:xfrm>
            <a:off x="755887" y="4418695"/>
            <a:ext cx="3792268" cy="1975637"/>
            <a:chOff x="821024" y="4395049"/>
            <a:chExt cx="4213631" cy="2195152"/>
          </a:xfrm>
        </p:grpSpPr>
        <p:sp>
          <p:nvSpPr>
            <p:cNvPr id="305" name="Rectangle 891">
              <a:extLst>
                <a:ext uri="{FF2B5EF4-FFF2-40B4-BE49-F238E27FC236}">
                  <a16:creationId xmlns:a16="http://schemas.microsoft.com/office/drawing/2014/main" id="{84093157-BBF0-C241-8BFC-2C51F297EE00}"/>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306" name="Rectangle 891">
              <a:extLst>
                <a:ext uri="{FF2B5EF4-FFF2-40B4-BE49-F238E27FC236}">
                  <a16:creationId xmlns:a16="http://schemas.microsoft.com/office/drawing/2014/main" id="{84BCC9B4-CFF5-0B42-A8BA-EDBE484730EF}"/>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307" name="Group 306">
              <a:extLst>
                <a:ext uri="{FF2B5EF4-FFF2-40B4-BE49-F238E27FC236}">
                  <a16:creationId xmlns:a16="http://schemas.microsoft.com/office/drawing/2014/main" id="{10EE0F34-8A52-6643-A8A8-BAFC72668BCF}"/>
                </a:ext>
              </a:extLst>
            </p:cNvPr>
            <p:cNvGrpSpPr/>
            <p:nvPr/>
          </p:nvGrpSpPr>
          <p:grpSpPr>
            <a:xfrm>
              <a:off x="1260662" y="5235327"/>
              <a:ext cx="1838582" cy="882564"/>
              <a:chOff x="1026717" y="2292224"/>
              <a:chExt cx="2553587" cy="1225782"/>
            </a:xfrm>
          </p:grpSpPr>
          <p:sp>
            <p:nvSpPr>
              <p:cNvPr id="397" name="Line 853">
                <a:extLst>
                  <a:ext uri="{FF2B5EF4-FFF2-40B4-BE49-F238E27FC236}">
                    <a16:creationId xmlns:a16="http://schemas.microsoft.com/office/drawing/2014/main" id="{14EF1976-C93C-B343-8CCA-1375B6855A7F}"/>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398" name="Straight Connector 397">
                <a:extLst>
                  <a:ext uri="{FF2B5EF4-FFF2-40B4-BE49-F238E27FC236}">
                    <a16:creationId xmlns:a16="http://schemas.microsoft.com/office/drawing/2014/main" id="{05258C18-56C0-B74E-B591-4FC1942C96BB}"/>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9" name="Freeform 860">
                <a:extLst>
                  <a:ext uri="{FF2B5EF4-FFF2-40B4-BE49-F238E27FC236}">
                    <a16:creationId xmlns:a16="http://schemas.microsoft.com/office/drawing/2014/main" id="{FEBDF94D-B117-AB4D-8353-73CA569DD2EF}"/>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0" name="Freeform 860">
                <a:extLst>
                  <a:ext uri="{FF2B5EF4-FFF2-40B4-BE49-F238E27FC236}">
                    <a16:creationId xmlns:a16="http://schemas.microsoft.com/office/drawing/2014/main" id="{584CD1D2-9386-614C-B0CB-EE511FDC07E2}"/>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56" name="Line 853">
              <a:extLst>
                <a:ext uri="{FF2B5EF4-FFF2-40B4-BE49-F238E27FC236}">
                  <a16:creationId xmlns:a16="http://schemas.microsoft.com/office/drawing/2014/main" id="{3D6204E3-E842-5B42-9E72-A6066391B286}"/>
                </a:ext>
              </a:extLst>
            </p:cNvPr>
            <p:cNvSpPr>
              <a:spLocks noChangeShapeType="1"/>
            </p:cNvSpPr>
            <p:nvPr/>
          </p:nvSpPr>
          <p:spPr bwMode="auto">
            <a:xfrm>
              <a:off x="3633197" y="6122722"/>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57" name="Group 356">
              <a:extLst>
                <a:ext uri="{FF2B5EF4-FFF2-40B4-BE49-F238E27FC236}">
                  <a16:creationId xmlns:a16="http://schemas.microsoft.com/office/drawing/2014/main" id="{ED2BC899-5755-8E40-856C-E2335F66D675}"/>
                </a:ext>
              </a:extLst>
            </p:cNvPr>
            <p:cNvGrpSpPr/>
            <p:nvPr/>
          </p:nvGrpSpPr>
          <p:grpSpPr>
            <a:xfrm>
              <a:off x="3846905" y="5267662"/>
              <a:ext cx="1187750" cy="320306"/>
              <a:chOff x="4618723" y="2316384"/>
              <a:chExt cx="1649655" cy="444870"/>
            </a:xfrm>
          </p:grpSpPr>
          <p:sp>
            <p:nvSpPr>
              <p:cNvPr id="394" name="Freeform 860">
                <a:extLst>
                  <a:ext uri="{FF2B5EF4-FFF2-40B4-BE49-F238E27FC236}">
                    <a16:creationId xmlns:a16="http://schemas.microsoft.com/office/drawing/2014/main" id="{A95F04AC-CE39-734F-859D-0AC4ED366FB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95" name="Straight Connector 394">
                <a:extLst>
                  <a:ext uri="{FF2B5EF4-FFF2-40B4-BE49-F238E27FC236}">
                    <a16:creationId xmlns:a16="http://schemas.microsoft.com/office/drawing/2014/main" id="{1124156C-7039-A945-80D0-AF56DCEDB2A3}"/>
                  </a:ext>
                </a:extLst>
              </p:cNvPr>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6" name="Freeform 860">
                <a:extLst>
                  <a:ext uri="{FF2B5EF4-FFF2-40B4-BE49-F238E27FC236}">
                    <a16:creationId xmlns:a16="http://schemas.microsoft.com/office/drawing/2014/main" id="{30A2976C-0CD2-3E4F-84C7-F1CA52DCE957}"/>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58" name="Straight Connector 357">
              <a:extLst>
                <a:ext uri="{FF2B5EF4-FFF2-40B4-BE49-F238E27FC236}">
                  <a16:creationId xmlns:a16="http://schemas.microsoft.com/office/drawing/2014/main" id="{022188F2-B73E-CE46-B6C8-9554380373C9}"/>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9" name="Freeform 860">
              <a:extLst>
                <a:ext uri="{FF2B5EF4-FFF2-40B4-BE49-F238E27FC236}">
                  <a16:creationId xmlns:a16="http://schemas.microsoft.com/office/drawing/2014/main" id="{5E225C25-0845-0D40-8A7B-0DF64DA4BAD9}"/>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60" name="Freeform 860">
              <a:extLst>
                <a:ext uri="{FF2B5EF4-FFF2-40B4-BE49-F238E27FC236}">
                  <a16:creationId xmlns:a16="http://schemas.microsoft.com/office/drawing/2014/main" id="{126B56DD-1BF4-0542-B115-6F6542638A8C}"/>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361" name="Line 853">
              <a:extLst>
                <a:ext uri="{FF2B5EF4-FFF2-40B4-BE49-F238E27FC236}">
                  <a16:creationId xmlns:a16="http://schemas.microsoft.com/office/drawing/2014/main" id="{29420693-377F-D343-8DE6-DE9969E2A71E}"/>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362" name="Line 853">
              <a:extLst>
                <a:ext uri="{FF2B5EF4-FFF2-40B4-BE49-F238E27FC236}">
                  <a16:creationId xmlns:a16="http://schemas.microsoft.com/office/drawing/2014/main" id="{ADA4F772-7F82-7F4C-84E7-D237F1F034CC}"/>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363" name="Line 853">
              <a:extLst>
                <a:ext uri="{FF2B5EF4-FFF2-40B4-BE49-F238E27FC236}">
                  <a16:creationId xmlns:a16="http://schemas.microsoft.com/office/drawing/2014/main" id="{B34A4567-B597-1345-AE08-933120A59076}"/>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64" name="Group 363">
              <a:extLst>
                <a:ext uri="{FF2B5EF4-FFF2-40B4-BE49-F238E27FC236}">
                  <a16:creationId xmlns:a16="http://schemas.microsoft.com/office/drawing/2014/main" id="{C76ED84F-98C7-9548-9D90-BB1ABEA0D2D2}"/>
                </a:ext>
              </a:extLst>
            </p:cNvPr>
            <p:cNvGrpSpPr/>
            <p:nvPr/>
          </p:nvGrpSpPr>
          <p:grpSpPr>
            <a:xfrm>
              <a:off x="2893449" y="4395049"/>
              <a:ext cx="1203321" cy="1021208"/>
              <a:chOff x="3906167" y="3324390"/>
              <a:chExt cx="1671281" cy="1418344"/>
            </a:xfrm>
            <a:solidFill>
              <a:srgbClr val="93D2FE"/>
            </a:solidFill>
          </p:grpSpPr>
          <p:sp>
            <p:nvSpPr>
              <p:cNvPr id="370" name="Oval 859">
                <a:extLst>
                  <a:ext uri="{FF2B5EF4-FFF2-40B4-BE49-F238E27FC236}">
                    <a16:creationId xmlns:a16="http://schemas.microsoft.com/office/drawing/2014/main" id="{CDB44426-6C86-8C4D-BBB6-8F6A057C316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1" name="Oval 861">
                <a:extLst>
                  <a:ext uri="{FF2B5EF4-FFF2-40B4-BE49-F238E27FC236}">
                    <a16:creationId xmlns:a16="http://schemas.microsoft.com/office/drawing/2014/main" id="{68638A53-BB5E-E841-A155-BE0F5F802B3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2" name="Oval 862">
                <a:extLst>
                  <a:ext uri="{FF2B5EF4-FFF2-40B4-BE49-F238E27FC236}">
                    <a16:creationId xmlns:a16="http://schemas.microsoft.com/office/drawing/2014/main" id="{75D963CD-4E7C-0649-B484-0D93350C0DE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3" name="Oval 863">
                <a:extLst>
                  <a:ext uri="{FF2B5EF4-FFF2-40B4-BE49-F238E27FC236}">
                    <a16:creationId xmlns:a16="http://schemas.microsoft.com/office/drawing/2014/main" id="{94363731-A885-C64F-A07F-0C002190CE6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4" name="Oval 863">
                <a:extLst>
                  <a:ext uri="{FF2B5EF4-FFF2-40B4-BE49-F238E27FC236}">
                    <a16:creationId xmlns:a16="http://schemas.microsoft.com/office/drawing/2014/main" id="{FAFBE3F1-DE18-F04B-9EA1-9B4B5E20992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75" name="Group 374">
                <a:extLst>
                  <a:ext uri="{FF2B5EF4-FFF2-40B4-BE49-F238E27FC236}">
                    <a16:creationId xmlns:a16="http://schemas.microsoft.com/office/drawing/2014/main" id="{5537FC7B-1A56-354D-A640-016D6FB84181}"/>
                  </a:ext>
                </a:extLst>
              </p:cNvPr>
              <p:cNvGrpSpPr/>
              <p:nvPr/>
            </p:nvGrpSpPr>
            <p:grpSpPr>
              <a:xfrm>
                <a:off x="3906167" y="4047050"/>
                <a:ext cx="1671281" cy="539042"/>
                <a:chOff x="1320274" y="4580303"/>
                <a:chExt cx="1671281" cy="467246"/>
              </a:xfrm>
              <a:grpFill/>
            </p:grpSpPr>
            <p:sp>
              <p:nvSpPr>
                <p:cNvPr id="390" name="Freeform 860">
                  <a:extLst>
                    <a:ext uri="{FF2B5EF4-FFF2-40B4-BE49-F238E27FC236}">
                      <a16:creationId xmlns:a16="http://schemas.microsoft.com/office/drawing/2014/main" id="{E5BCACDE-7897-BB43-BB0F-FF2868A52B9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91" name="Rectangle 864">
                  <a:extLst>
                    <a:ext uri="{FF2B5EF4-FFF2-40B4-BE49-F238E27FC236}">
                      <a16:creationId xmlns:a16="http://schemas.microsoft.com/office/drawing/2014/main" id="{E9992D32-EB20-B84A-94B3-CFF59883D58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92" name="Freeform 865">
                  <a:extLst>
                    <a:ext uri="{FF2B5EF4-FFF2-40B4-BE49-F238E27FC236}">
                      <a16:creationId xmlns:a16="http://schemas.microsoft.com/office/drawing/2014/main" id="{4814FCEF-BAEE-6D4B-8636-3FB16ED5D33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93" name="Freeform 866">
                  <a:extLst>
                    <a:ext uri="{FF2B5EF4-FFF2-40B4-BE49-F238E27FC236}">
                      <a16:creationId xmlns:a16="http://schemas.microsoft.com/office/drawing/2014/main" id="{879374EB-FAE3-6243-8C6D-08A86478C7E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76" name="Group 375">
                <a:extLst>
                  <a:ext uri="{FF2B5EF4-FFF2-40B4-BE49-F238E27FC236}">
                    <a16:creationId xmlns:a16="http://schemas.microsoft.com/office/drawing/2014/main" id="{20AACA1A-6DB1-7F41-A1E5-2C1EFDC26CFE}"/>
                  </a:ext>
                </a:extLst>
              </p:cNvPr>
              <p:cNvGrpSpPr/>
              <p:nvPr/>
            </p:nvGrpSpPr>
            <p:grpSpPr>
              <a:xfrm>
                <a:off x="4596370" y="3324390"/>
                <a:ext cx="552654" cy="1188720"/>
                <a:chOff x="1823226" y="3235632"/>
                <a:chExt cx="552654" cy="1188720"/>
              </a:xfrm>
              <a:grpFill/>
            </p:grpSpPr>
            <p:sp>
              <p:nvSpPr>
                <p:cNvPr id="377" name="Oval 878">
                  <a:extLst>
                    <a:ext uri="{FF2B5EF4-FFF2-40B4-BE49-F238E27FC236}">
                      <a16:creationId xmlns:a16="http://schemas.microsoft.com/office/drawing/2014/main" id="{21A1E8FF-8D73-1949-BBE3-30EAC1FBB27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8" name="Rectangle 880">
                  <a:extLst>
                    <a:ext uri="{FF2B5EF4-FFF2-40B4-BE49-F238E27FC236}">
                      <a16:creationId xmlns:a16="http://schemas.microsoft.com/office/drawing/2014/main" id="{A3D628C4-77CF-2941-B40A-91E4A2A6B69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9" name="Oval 878">
                  <a:extLst>
                    <a:ext uri="{FF2B5EF4-FFF2-40B4-BE49-F238E27FC236}">
                      <a16:creationId xmlns:a16="http://schemas.microsoft.com/office/drawing/2014/main" id="{BB5D54C2-08D1-9A45-AE26-9BC0E39EE545}"/>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0" name="Line 881">
                  <a:extLst>
                    <a:ext uri="{FF2B5EF4-FFF2-40B4-BE49-F238E27FC236}">
                      <a16:creationId xmlns:a16="http://schemas.microsoft.com/office/drawing/2014/main" id="{8864A882-78C3-F743-A01E-5EB0F12D9DA4}"/>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1" name="Line 882">
                  <a:extLst>
                    <a:ext uri="{FF2B5EF4-FFF2-40B4-BE49-F238E27FC236}">
                      <a16:creationId xmlns:a16="http://schemas.microsoft.com/office/drawing/2014/main" id="{943E770D-4AC0-0947-A4BA-627A917292C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2" name="Rectangle 880">
                  <a:extLst>
                    <a:ext uri="{FF2B5EF4-FFF2-40B4-BE49-F238E27FC236}">
                      <a16:creationId xmlns:a16="http://schemas.microsoft.com/office/drawing/2014/main" id="{95FC4231-9350-6E4F-BBA0-2E201BBB4A0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83" name="Oval 878">
                  <a:extLst>
                    <a:ext uri="{FF2B5EF4-FFF2-40B4-BE49-F238E27FC236}">
                      <a16:creationId xmlns:a16="http://schemas.microsoft.com/office/drawing/2014/main" id="{8D2AEA1A-C19F-E049-844A-42F573B2C98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4" name="Line 882">
                  <a:extLst>
                    <a:ext uri="{FF2B5EF4-FFF2-40B4-BE49-F238E27FC236}">
                      <a16:creationId xmlns:a16="http://schemas.microsoft.com/office/drawing/2014/main" id="{AFCE53E4-3067-9849-8CFE-30BEEB9E7F0A}"/>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5" name="Line 882">
                  <a:extLst>
                    <a:ext uri="{FF2B5EF4-FFF2-40B4-BE49-F238E27FC236}">
                      <a16:creationId xmlns:a16="http://schemas.microsoft.com/office/drawing/2014/main" id="{232C1CBB-F05A-C044-B13E-5BA20D24033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6" name="Line 884">
                  <a:extLst>
                    <a:ext uri="{FF2B5EF4-FFF2-40B4-BE49-F238E27FC236}">
                      <a16:creationId xmlns:a16="http://schemas.microsoft.com/office/drawing/2014/main" id="{B030129C-D57B-9845-B694-7E0E9FD7C62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87" name="Oval 885">
                  <a:extLst>
                    <a:ext uri="{FF2B5EF4-FFF2-40B4-BE49-F238E27FC236}">
                      <a16:creationId xmlns:a16="http://schemas.microsoft.com/office/drawing/2014/main" id="{9167AA9C-BD5C-E445-90EB-57E1EA3BBA0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8" name="Line 881">
                  <a:extLst>
                    <a:ext uri="{FF2B5EF4-FFF2-40B4-BE49-F238E27FC236}">
                      <a16:creationId xmlns:a16="http://schemas.microsoft.com/office/drawing/2014/main" id="{2D8282E1-1E87-794C-91F8-818969CDC11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9" name="Line 882">
                  <a:extLst>
                    <a:ext uri="{FF2B5EF4-FFF2-40B4-BE49-F238E27FC236}">
                      <a16:creationId xmlns:a16="http://schemas.microsoft.com/office/drawing/2014/main" id="{1DD24FAA-E226-854E-84F3-E2D6A268EF0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65" name="Group 364">
              <a:extLst>
                <a:ext uri="{FF2B5EF4-FFF2-40B4-BE49-F238E27FC236}">
                  <a16:creationId xmlns:a16="http://schemas.microsoft.com/office/drawing/2014/main" id="{65F35484-7934-5A40-890A-9BD392FFFF5D}"/>
                </a:ext>
              </a:extLst>
            </p:cNvPr>
            <p:cNvGrpSpPr/>
            <p:nvPr/>
          </p:nvGrpSpPr>
          <p:grpSpPr>
            <a:xfrm>
              <a:off x="884857" y="6119126"/>
              <a:ext cx="538242" cy="388228"/>
              <a:chOff x="1012668" y="927183"/>
              <a:chExt cx="747559" cy="539204"/>
            </a:xfrm>
          </p:grpSpPr>
          <p:sp>
            <p:nvSpPr>
              <p:cNvPr id="366" name="Line 853">
                <a:extLst>
                  <a:ext uri="{FF2B5EF4-FFF2-40B4-BE49-F238E27FC236}">
                    <a16:creationId xmlns:a16="http://schemas.microsoft.com/office/drawing/2014/main" id="{18F37FAA-4A3F-D946-982A-BE4984DD267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67" name="Rectangle 876">
                <a:extLst>
                  <a:ext uri="{FF2B5EF4-FFF2-40B4-BE49-F238E27FC236}">
                    <a16:creationId xmlns:a16="http://schemas.microsoft.com/office/drawing/2014/main" id="{B2794E1C-C047-AF4E-9A7C-B71A1797AD6A}"/>
                  </a:ext>
                </a:extLst>
              </p:cNvPr>
              <p:cNvSpPr>
                <a:spLocks noChangeAspect="1" noChangeArrowheads="1"/>
              </p:cNvSpPr>
              <p:nvPr/>
            </p:nvSpPr>
            <p:spPr bwMode="auto">
              <a:xfrm>
                <a:off x="1059818" y="927183"/>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68" name="Rectangle 873">
                <a:extLst>
                  <a:ext uri="{FF2B5EF4-FFF2-40B4-BE49-F238E27FC236}">
                    <a16:creationId xmlns:a16="http://schemas.microsoft.com/office/drawing/2014/main" id="{76B6E0BC-32D9-E746-91D8-E8E0B7D0B55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69" name="Freeform 875">
                <a:extLst>
                  <a:ext uri="{FF2B5EF4-FFF2-40B4-BE49-F238E27FC236}">
                    <a16:creationId xmlns:a16="http://schemas.microsoft.com/office/drawing/2014/main" id="{BD6CE263-732A-014D-B298-81899C55233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401" name="Rectangle 400">
                <a:extLst>
                  <a:ext uri="{FF2B5EF4-FFF2-40B4-BE49-F238E27FC236}">
                    <a16:creationId xmlns:a16="http://schemas.microsoft.com/office/drawing/2014/main" id="{5FA090DD-35CE-A848-A85A-612F3FEC8BA2}"/>
                  </a:ext>
                </a:extLst>
              </p:cNvPr>
              <p:cNvSpPr/>
              <p:nvPr/>
            </p:nvSpPr>
            <p:spPr>
              <a:xfrm>
                <a:off x="2299929" y="639322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401" name="Rectangle 400">
                <a:extLst>
                  <a:ext uri="{FF2B5EF4-FFF2-40B4-BE49-F238E27FC236}">
                    <a16:creationId xmlns:a16="http://schemas.microsoft.com/office/drawing/2014/main" id="{5FA090DD-35CE-A848-A85A-612F3FEC8BA2}"/>
                  </a:ext>
                </a:extLst>
              </p:cNvPr>
              <p:cNvSpPr>
                <a:spLocks noRot="1" noChangeAspect="1" noMove="1" noResize="1" noEditPoints="1" noAdjustHandles="1" noChangeArrowheads="1" noChangeShapeType="1" noTextEdit="1"/>
              </p:cNvSpPr>
              <p:nvPr/>
            </p:nvSpPr>
            <p:spPr>
              <a:xfrm>
                <a:off x="2299929" y="6393224"/>
                <a:ext cx="445058" cy="369332"/>
              </a:xfrm>
              <a:prstGeom prst="rect">
                <a:avLst/>
              </a:prstGeom>
              <a:blipFill>
                <a:blip r:embed="rId5"/>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97A19BE6-9FEA-0643-92F2-AB622305F283}"/>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1402029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Optimal Relaxed Solution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729945"/>
                <a:ext cx="8425225" cy="2754205"/>
              </a:xfrm>
            </p:spPr>
            <p:txBody>
              <a:bodyPr>
                <a:normAutofit fontScale="92500" lnSpcReduction="10000"/>
              </a:bodyPr>
              <a:lstStyle/>
              <a:p>
                <a:r>
                  <a:rPr lang="en-US" dirty="0"/>
                  <a:t>Given a planning problem </a:t>
                </a:r>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d>
                      <m:dPr>
                        <m:ctrlPr>
                          <a:rPr lang="en-US" i="1" dirty="0">
                            <a:latin typeface="Cambria Math" panose="02040503050406030204" pitchFamily="18" charset="0"/>
                          </a:rPr>
                        </m:ctrlPr>
                      </m:dPr>
                      <m:e>
                        <m:r>
                          <m:rPr>
                            <m:sty m:val="p"/>
                          </m:rPr>
                          <a:rPr lang="el-GR"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n-US" i="1" dirty="0"/>
              </a:p>
              <a:p>
                <a:r>
                  <a:rPr lang="en-US" dirty="0">
                    <a:solidFill>
                      <a:schemeClr val="accent1"/>
                    </a:solidFill>
                  </a:rPr>
                  <a:t>Optimal relaxed solution</a:t>
                </a:r>
                <a:r>
                  <a:rPr lang="en-US" i="1" dirty="0"/>
                  <a:t> </a:t>
                </a:r>
                <a:r>
                  <a:rPr lang="en-US" dirty="0">
                    <a:solidFill>
                      <a:schemeClr val="accent1"/>
                    </a:solidFill>
                  </a:rPr>
                  <a:t>heuristic</a:t>
                </a:r>
                <a:r>
                  <a:rPr lang="en-US" dirty="0"/>
                  <a:t>:</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 for </a:t>
                </a:r>
                <a14:m>
                  <m:oMath xmlns:m="http://schemas.openxmlformats.org/officeDocument/2006/math">
                    <m:r>
                      <a:rPr lang="en-US" i="1" dirty="0">
                        <a:latin typeface="Cambria Math" panose="02040503050406030204" pitchFamily="18" charset="0"/>
                      </a:rPr>
                      <m:t>𝑃</m:t>
                    </m:r>
                  </m:oMath>
                </a14:m>
                <a:endParaRPr lang="en-US" dirty="0"/>
              </a:p>
              <a:p>
                <a:r>
                  <a:rPr lang="en-US" dirty="0"/>
                  <a:t>Example:</a:t>
                </a:r>
              </a:p>
              <a:p>
                <a:pPr lvl="1">
                  <a:tabLst>
                    <a:tab pos="1143000" algn="l"/>
                  </a:tabLst>
                </a:pPr>
                <a:r>
                  <a:rPr lang="de-DE" dirty="0"/>
                  <a:t>Initial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tabLst>
                    <a:tab pos="1143000" algn="l"/>
                  </a:tabLst>
                </a:pPr>
                <a:r>
                  <a:rPr lang="en-US" dirty="0"/>
                  <a:t>Goal states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oMath>
                </a14:m>
                <a:endParaRPr lang="en-US" dirty="0"/>
              </a:p>
              <a:p>
                <a:pPr lvl="1"/>
                <a14:m>
                  <m:oMath xmlns:m="http://schemas.openxmlformats.org/officeDocument/2006/math">
                    <m:r>
                      <a:rPr lang="el-GR" i="1" dirty="0">
                        <a:latin typeface="Cambria Math" panose="02040503050406030204" pitchFamily="18" charset="0"/>
                      </a:rPr>
                      <m:t>𝜋</m:t>
                    </m:r>
                    <m:r>
                      <a:rPr lang="el-GR" i="1" dirty="0">
                        <a:latin typeface="Cambria Math" panose="02040503050406030204" pitchFamily="18" charset="0"/>
                      </a:rPr>
                      <m:t> =</m:t>
                    </m:r>
                    <m:d>
                      <m:dPr>
                        <m:begChr m:val="⟨"/>
                        <m:endChr m:val=""/>
                        <m:ctrlPr>
                          <a:rPr lang="el-GR" i="1" dirty="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en-US" dirty="0"/>
              </a:p>
              <a:p>
                <a:pPr lvl="2"/>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=2</m:t>
                    </m:r>
                  </m:oMath>
                </a14:m>
                <a:endParaRPr lang="en-US" dirty="0"/>
              </a:p>
              <a:p>
                <a:pPr lvl="1"/>
                <a:r>
                  <a:rPr lang="en-US" dirty="0"/>
                  <a:t>No less-costly relaxed solution, so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e>
                    </m:d>
                    <m:r>
                      <a:rPr lang="de-DE" b="0" i="1" dirty="0" smtClean="0">
                        <a:latin typeface="Cambria Math" panose="02040503050406030204" pitchFamily="18" charset="0"/>
                      </a:rPr>
                      <m:t>=2</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729945"/>
                <a:ext cx="8425225" cy="2754205"/>
              </a:xfrm>
              <a:blipFill>
                <a:blip r:embed="rId3"/>
                <a:stretch>
                  <a:fillRect l="-1805" t="-5046" b="-45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7AD0E05-8752-4B4C-BDD0-2D0FB2F0289B}"/>
              </a:ext>
            </a:extLst>
          </p:cNvPr>
          <p:cNvSpPr>
            <a:spLocks noGrp="1"/>
          </p:cNvSpPr>
          <p:nvPr>
            <p:ph type="sldNum" sz="quarter" idx="12"/>
          </p:nvPr>
        </p:nvSpPr>
        <p:spPr/>
        <p:txBody>
          <a:bodyPr/>
          <a:lstStyle/>
          <a:p>
            <a:fld id="{67C9959E-8E6B-B04C-9955-EA096F41CA7A}" type="slidenum">
              <a:rPr lang="en-GB" smtClean="0"/>
              <a:t>82</a:t>
            </a:fld>
            <a:endParaRPr lang="en-GB"/>
          </a:p>
        </p:txBody>
      </p:sp>
      <p:grpSp>
        <p:nvGrpSpPr>
          <p:cNvPr id="145" name="Group 144"/>
          <p:cNvGrpSpPr>
            <a:grpSpLocks noChangeAspect="1"/>
          </p:cNvGrpSpPr>
          <p:nvPr/>
        </p:nvGrpSpPr>
        <p:grpSpPr>
          <a:xfrm>
            <a:off x="5218636" y="5004084"/>
            <a:ext cx="2657242" cy="1147446"/>
            <a:chOff x="5323352" y="4678231"/>
            <a:chExt cx="2952491" cy="1274940"/>
          </a:xfrm>
        </p:grpSpPr>
        <p:grpSp>
          <p:nvGrpSpPr>
            <p:cNvPr id="146" name="Group 145"/>
            <p:cNvGrpSpPr/>
            <p:nvPr/>
          </p:nvGrpSpPr>
          <p:grpSpPr>
            <a:xfrm>
              <a:off x="7288292" y="5578688"/>
              <a:ext cx="987551" cy="367987"/>
              <a:chOff x="8801532" y="4013715"/>
              <a:chExt cx="1371600" cy="511093"/>
            </a:xfrm>
          </p:grpSpPr>
          <p:sp>
            <p:nvSpPr>
              <p:cNvPr id="281" name="Lightning Bolt 280"/>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83" name="Straight Connector 282"/>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5323352" y="5509529"/>
              <a:ext cx="1253855" cy="443642"/>
              <a:chOff x="6504246" y="3854161"/>
              <a:chExt cx="1741467" cy="616169"/>
            </a:xfrm>
          </p:grpSpPr>
          <p:grpSp>
            <p:nvGrpSpPr>
              <p:cNvPr id="275" name="Group 274"/>
              <p:cNvGrpSpPr/>
              <p:nvPr/>
            </p:nvGrpSpPr>
            <p:grpSpPr>
              <a:xfrm>
                <a:off x="6504246" y="3854161"/>
                <a:ext cx="1589458" cy="616169"/>
                <a:chOff x="6135946" y="3854161"/>
                <a:chExt cx="1589458" cy="616169"/>
              </a:xfrm>
            </p:grpSpPr>
            <p:sp>
              <p:nvSpPr>
                <p:cNvPr id="277" name="Lightning Bolt 276"/>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8" name="Straight Connector 277"/>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6"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48"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49" name="Group 148"/>
            <p:cNvGrpSpPr/>
            <p:nvPr/>
          </p:nvGrpSpPr>
          <p:grpSpPr>
            <a:xfrm>
              <a:off x="6377267" y="4678231"/>
              <a:ext cx="1203321" cy="1021208"/>
              <a:chOff x="3906167" y="3324390"/>
              <a:chExt cx="1671281" cy="1418344"/>
            </a:xfrm>
            <a:solidFill>
              <a:srgbClr val="93D2FE"/>
            </a:solidFill>
          </p:grpSpPr>
          <p:sp>
            <p:nvSpPr>
              <p:cNvPr id="25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56" name="Group 255"/>
              <p:cNvGrpSpPr/>
              <p:nvPr/>
            </p:nvGrpSpPr>
            <p:grpSpPr>
              <a:xfrm>
                <a:off x="3906167" y="4047050"/>
                <a:ext cx="1671281" cy="539042"/>
                <a:chOff x="1320274" y="4580303"/>
                <a:chExt cx="1671281" cy="467246"/>
              </a:xfrm>
              <a:grpFill/>
            </p:grpSpPr>
            <p:sp>
              <p:nvSpPr>
                <p:cNvPr id="27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7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57" name="Group 256"/>
              <p:cNvGrpSpPr/>
              <p:nvPr/>
            </p:nvGrpSpPr>
            <p:grpSpPr>
              <a:xfrm>
                <a:off x="4596370" y="3324390"/>
                <a:ext cx="552654" cy="1188720"/>
                <a:chOff x="1823226" y="3235632"/>
                <a:chExt cx="552654" cy="1188720"/>
              </a:xfrm>
              <a:grpFill/>
            </p:grpSpPr>
            <p:sp>
              <p:nvSpPr>
                <p:cNvPr id="25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6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61"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6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6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6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6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46" name="Group 245"/>
            <p:cNvGrpSpPr/>
            <p:nvPr/>
          </p:nvGrpSpPr>
          <p:grpSpPr>
            <a:xfrm>
              <a:off x="6990430" y="5181159"/>
              <a:ext cx="538242" cy="388227"/>
              <a:chOff x="1012668" y="927184"/>
              <a:chExt cx="747559" cy="539203"/>
            </a:xfrm>
          </p:grpSpPr>
          <p:sp>
            <p:nvSpPr>
              <p:cNvPr id="24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48"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4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5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083CE1F6-CE6C-9E41-AF13-7BA6CE47ACE0}"/>
                  </a:ext>
                </a:extLst>
              </p:cNvPr>
              <p:cNvSpPr/>
              <p:nvPr/>
            </p:nvSpPr>
            <p:spPr>
              <a:xfrm>
                <a:off x="6275507" y="6362067"/>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dirty="0" smtClean="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101" name="Rectangle 100">
                <a:extLst>
                  <a:ext uri="{FF2B5EF4-FFF2-40B4-BE49-F238E27FC236}">
                    <a16:creationId xmlns:a16="http://schemas.microsoft.com/office/drawing/2014/main" id="{083CE1F6-CE6C-9E41-AF13-7BA6CE47ACE0}"/>
                  </a:ext>
                </a:extLst>
              </p:cNvPr>
              <p:cNvSpPr>
                <a:spLocks noRot="1" noChangeAspect="1" noMove="1" noResize="1" noEditPoints="1" noAdjustHandles="1" noChangeArrowheads="1" noChangeShapeType="1" noTextEdit="1"/>
              </p:cNvSpPr>
              <p:nvPr/>
            </p:nvSpPr>
            <p:spPr>
              <a:xfrm>
                <a:off x="6275507" y="6362067"/>
                <a:ext cx="382604" cy="369332"/>
              </a:xfrm>
              <a:prstGeom prst="rect">
                <a:avLst/>
              </a:prstGeom>
              <a:blipFill>
                <a:blip r:embed="rId4"/>
                <a:stretch>
                  <a:fillRect b="-6667"/>
                </a:stretch>
              </a:blipFill>
            </p:spPr>
            <p:txBody>
              <a:bodyPr/>
              <a:lstStyle/>
              <a:p>
                <a:r>
                  <a:rPr lang="en-GB">
                    <a:noFill/>
                  </a:rPr>
                  <a:t> </a:t>
                </a:r>
              </a:p>
            </p:txBody>
          </p:sp>
        </mc:Fallback>
      </mc:AlternateContent>
      <p:grpSp>
        <p:nvGrpSpPr>
          <p:cNvPr id="104" name="Group 103">
            <a:extLst>
              <a:ext uri="{FF2B5EF4-FFF2-40B4-BE49-F238E27FC236}">
                <a16:creationId xmlns:a16="http://schemas.microsoft.com/office/drawing/2014/main" id="{2A62AD57-3246-D04E-8CFB-8ABA482584BD}"/>
              </a:ext>
            </a:extLst>
          </p:cNvPr>
          <p:cNvGrpSpPr/>
          <p:nvPr/>
        </p:nvGrpSpPr>
        <p:grpSpPr>
          <a:xfrm>
            <a:off x="6027400" y="1440394"/>
            <a:ext cx="2445498" cy="932410"/>
            <a:chOff x="802008" y="5771009"/>
            <a:chExt cx="2445498" cy="932410"/>
          </a:xfrm>
        </p:grpSpPr>
        <p:sp>
          <p:nvSpPr>
            <p:cNvPr id="105" name="Cloud Callout 104">
              <a:extLst>
                <a:ext uri="{FF2B5EF4-FFF2-40B4-BE49-F238E27FC236}">
                  <a16:creationId xmlns:a16="http://schemas.microsoft.com/office/drawing/2014/main" id="{91EC9324-3C0C-4443-9084-C24504120C30}"/>
                </a:ext>
              </a:extLst>
            </p:cNvPr>
            <p:cNvSpPr/>
            <p:nvPr/>
          </p:nvSpPr>
          <p:spPr>
            <a:xfrm>
              <a:off x="802008" y="5771009"/>
              <a:ext cx="2445498" cy="932410"/>
            </a:xfrm>
            <a:prstGeom prst="cloudCallout">
              <a:avLst>
                <a:gd name="adj1" fmla="val -71935"/>
                <a:gd name="adj2" fmla="val 41988"/>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92FD709E-85DE-2841-829A-0E5CA3678A6A}"/>
                    </a:ext>
                  </a:extLst>
                </p:cNvPr>
                <p:cNvSpPr/>
                <p:nvPr/>
              </p:nvSpPr>
              <p:spPr>
                <a:xfrm>
                  <a:off x="894451" y="5854360"/>
                  <a:ext cx="2198867" cy="646331"/>
                </a:xfrm>
                <a:prstGeom prst="rect">
                  <a:avLst/>
                </a:prstGeom>
              </p:spPr>
              <p:txBody>
                <a:bodyPr wrap="square">
                  <a:spAutoFit/>
                </a:bodyPr>
                <a:lstStyle/>
                <a:p>
                  <a:pPr algn="ctr"/>
                  <a:r>
                    <a:rPr lang="en-US" dirty="0">
                      <a:solidFill>
                        <a:schemeClr val="bg1"/>
                      </a:solidFill>
                    </a:rPr>
                    <a:t>How does this compare with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smtClean="0">
                              <a:solidFill>
                                <a:schemeClr val="bg1"/>
                              </a:solidFill>
                              <a:latin typeface="Cambria Math" panose="02040503050406030204" pitchFamily="18" charset="0"/>
                            </a:rPr>
                            <m:t>h</m:t>
                          </m:r>
                        </m:e>
                        <m:sup>
                          <m:r>
                            <a:rPr lang="de-DE" b="0" i="1" dirty="0" smtClean="0">
                              <a:solidFill>
                                <a:schemeClr val="bg1"/>
                              </a:solidFill>
                              <a:latin typeface="Cambria Math" panose="02040503050406030204" pitchFamily="18" charset="0"/>
                            </a:rPr>
                            <m:t>∗</m:t>
                          </m:r>
                        </m:sup>
                      </m:sSup>
                      <m:d>
                        <m:dPr>
                          <m:ctrlPr>
                            <a:rPr lang="en-US" i="1" dirty="0">
                              <a:solidFill>
                                <a:schemeClr val="bg1"/>
                              </a:solidFill>
                              <a:latin typeface="Cambria Math" panose="02040503050406030204" pitchFamily="18" charset="0"/>
                            </a:rPr>
                          </m:ctrlPr>
                        </m:dPr>
                        <m:e>
                          <m:r>
                            <a:rPr lang="en-US" i="1" dirty="0" smtClean="0">
                              <a:solidFill>
                                <a:schemeClr val="bg1"/>
                              </a:solidFill>
                              <a:latin typeface="Cambria Math" panose="02040503050406030204" pitchFamily="18" charset="0"/>
                            </a:rPr>
                            <m:t>𝑠</m:t>
                          </m:r>
                        </m:e>
                      </m:d>
                    </m:oMath>
                  </a14:m>
                  <a:r>
                    <a:rPr lang="en-US" dirty="0">
                      <a:solidFill>
                        <a:schemeClr val="bg1"/>
                      </a:solidFill>
                    </a:rPr>
                    <a:t>?</a:t>
                  </a:r>
                </a:p>
              </p:txBody>
            </p:sp>
          </mc:Choice>
          <mc:Fallback xmlns="">
            <p:sp>
              <p:nvSpPr>
                <p:cNvPr id="106" name="Rectangle 105">
                  <a:extLst>
                    <a:ext uri="{FF2B5EF4-FFF2-40B4-BE49-F238E27FC236}">
                      <a16:creationId xmlns:a16="http://schemas.microsoft.com/office/drawing/2014/main" id="{92FD709E-85DE-2841-829A-0E5CA3678A6A}"/>
                    </a:ext>
                  </a:extLst>
                </p:cNvPr>
                <p:cNvSpPr>
                  <a:spLocks noRot="1" noChangeAspect="1" noMove="1" noResize="1" noEditPoints="1" noAdjustHandles="1" noChangeArrowheads="1" noChangeShapeType="1" noTextEdit="1"/>
                </p:cNvSpPr>
                <p:nvPr/>
              </p:nvSpPr>
              <p:spPr>
                <a:xfrm>
                  <a:off x="894451" y="5854360"/>
                  <a:ext cx="2198867" cy="646331"/>
                </a:xfrm>
                <a:prstGeom prst="rect">
                  <a:avLst/>
                </a:prstGeom>
                <a:blipFill>
                  <a:blip r:embed="rId5"/>
                  <a:stretch>
                    <a:fillRect l="-575" t="-3922" r="-1149" b="-15686"/>
                  </a:stretch>
                </a:blipFill>
              </p:spPr>
              <p:txBody>
                <a:bodyPr/>
                <a:lstStyle/>
                <a:p>
                  <a:r>
                    <a:rPr lang="en-GB">
                      <a:noFill/>
                    </a:rPr>
                    <a:t> </a:t>
                  </a:r>
                </a:p>
              </p:txBody>
            </p:sp>
          </mc:Fallback>
        </mc:AlternateContent>
      </p:grpSp>
      <p:grpSp>
        <p:nvGrpSpPr>
          <p:cNvPr id="107" name="Group 106">
            <a:extLst>
              <a:ext uri="{FF2B5EF4-FFF2-40B4-BE49-F238E27FC236}">
                <a16:creationId xmlns:a16="http://schemas.microsoft.com/office/drawing/2014/main" id="{D5C72F43-CF0F-C748-891E-3BCCE0B9916A}"/>
              </a:ext>
            </a:extLst>
          </p:cNvPr>
          <p:cNvGrpSpPr/>
          <p:nvPr/>
        </p:nvGrpSpPr>
        <p:grpSpPr>
          <a:xfrm>
            <a:off x="755887" y="4418695"/>
            <a:ext cx="3792268" cy="1975637"/>
            <a:chOff x="821024" y="4395049"/>
            <a:chExt cx="4213631" cy="2195152"/>
          </a:xfrm>
        </p:grpSpPr>
        <p:sp>
          <p:nvSpPr>
            <p:cNvPr id="108" name="Rectangle 891">
              <a:extLst>
                <a:ext uri="{FF2B5EF4-FFF2-40B4-BE49-F238E27FC236}">
                  <a16:creationId xmlns:a16="http://schemas.microsoft.com/office/drawing/2014/main" id="{369569D6-C5D4-F84E-A88F-1657035C77AA}"/>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09" name="Rectangle 891">
              <a:extLst>
                <a:ext uri="{FF2B5EF4-FFF2-40B4-BE49-F238E27FC236}">
                  <a16:creationId xmlns:a16="http://schemas.microsoft.com/office/drawing/2014/main" id="{3EFAE791-56DF-8B40-BE43-D4EB9D0C5BD0}"/>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10" name="Group 109">
              <a:extLst>
                <a:ext uri="{FF2B5EF4-FFF2-40B4-BE49-F238E27FC236}">
                  <a16:creationId xmlns:a16="http://schemas.microsoft.com/office/drawing/2014/main" id="{74E24E5E-82D2-4543-A2AC-2E1EBE8FC991}"/>
                </a:ext>
              </a:extLst>
            </p:cNvPr>
            <p:cNvGrpSpPr/>
            <p:nvPr/>
          </p:nvGrpSpPr>
          <p:grpSpPr>
            <a:xfrm>
              <a:off x="1260662" y="5235327"/>
              <a:ext cx="1838582" cy="882564"/>
              <a:chOff x="1026717" y="2292224"/>
              <a:chExt cx="2553587" cy="1225782"/>
            </a:xfrm>
          </p:grpSpPr>
          <p:sp>
            <p:nvSpPr>
              <p:cNvPr id="157" name="Line 853">
                <a:extLst>
                  <a:ext uri="{FF2B5EF4-FFF2-40B4-BE49-F238E27FC236}">
                    <a16:creationId xmlns:a16="http://schemas.microsoft.com/office/drawing/2014/main" id="{41057B29-23E7-1741-B442-6BAF7F54ABBA}"/>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8" name="Straight Connector 157">
                <a:extLst>
                  <a:ext uri="{FF2B5EF4-FFF2-40B4-BE49-F238E27FC236}">
                    <a16:creationId xmlns:a16="http://schemas.microsoft.com/office/drawing/2014/main" id="{033AA58C-9FEF-3F41-8A30-CF82117B494A}"/>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9" name="Freeform 860">
                <a:extLst>
                  <a:ext uri="{FF2B5EF4-FFF2-40B4-BE49-F238E27FC236}">
                    <a16:creationId xmlns:a16="http://schemas.microsoft.com/office/drawing/2014/main" id="{37A836A2-9C61-0149-B83C-BA44CB02A80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0" name="Freeform 860">
                <a:extLst>
                  <a:ext uri="{FF2B5EF4-FFF2-40B4-BE49-F238E27FC236}">
                    <a16:creationId xmlns:a16="http://schemas.microsoft.com/office/drawing/2014/main" id="{392146A4-7A9C-E345-B727-583C0941A0A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11" name="Line 853">
              <a:extLst>
                <a:ext uri="{FF2B5EF4-FFF2-40B4-BE49-F238E27FC236}">
                  <a16:creationId xmlns:a16="http://schemas.microsoft.com/office/drawing/2014/main" id="{5654E9EF-4CF4-0242-B3A0-DB475B79A8AB}"/>
                </a:ext>
              </a:extLst>
            </p:cNvPr>
            <p:cNvSpPr>
              <a:spLocks noChangeShapeType="1"/>
            </p:cNvSpPr>
            <p:nvPr/>
          </p:nvSpPr>
          <p:spPr bwMode="auto">
            <a:xfrm>
              <a:off x="3633197" y="6122722"/>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12" name="Group 111">
              <a:extLst>
                <a:ext uri="{FF2B5EF4-FFF2-40B4-BE49-F238E27FC236}">
                  <a16:creationId xmlns:a16="http://schemas.microsoft.com/office/drawing/2014/main" id="{AE710AB7-D8D8-3842-A29A-D46B54E1F2D4}"/>
                </a:ext>
              </a:extLst>
            </p:cNvPr>
            <p:cNvGrpSpPr/>
            <p:nvPr/>
          </p:nvGrpSpPr>
          <p:grpSpPr>
            <a:xfrm>
              <a:off x="3846905" y="5267662"/>
              <a:ext cx="1187750" cy="320306"/>
              <a:chOff x="4618723" y="2316384"/>
              <a:chExt cx="1649655" cy="444870"/>
            </a:xfrm>
          </p:grpSpPr>
          <p:sp>
            <p:nvSpPr>
              <p:cNvPr id="154" name="Freeform 860">
                <a:extLst>
                  <a:ext uri="{FF2B5EF4-FFF2-40B4-BE49-F238E27FC236}">
                    <a16:creationId xmlns:a16="http://schemas.microsoft.com/office/drawing/2014/main" id="{06B5706E-BAC2-A64C-AEC9-17B78754C7F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55" name="Straight Connector 154">
                <a:extLst>
                  <a:ext uri="{FF2B5EF4-FFF2-40B4-BE49-F238E27FC236}">
                    <a16:creationId xmlns:a16="http://schemas.microsoft.com/office/drawing/2014/main" id="{5589E60A-1792-D743-A6B6-ABA372968EC1}"/>
                  </a:ext>
                </a:extLst>
              </p:cNvPr>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 name="Freeform 860">
                <a:extLst>
                  <a:ext uri="{FF2B5EF4-FFF2-40B4-BE49-F238E27FC236}">
                    <a16:creationId xmlns:a16="http://schemas.microsoft.com/office/drawing/2014/main" id="{49675AA4-C12B-D14F-A709-5EA298449D27}"/>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13" name="Straight Connector 112">
              <a:extLst>
                <a:ext uri="{FF2B5EF4-FFF2-40B4-BE49-F238E27FC236}">
                  <a16:creationId xmlns:a16="http://schemas.microsoft.com/office/drawing/2014/main" id="{AF9DC78F-323B-0541-B3C0-3B89D8EA21B2}"/>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Freeform 860">
              <a:extLst>
                <a:ext uri="{FF2B5EF4-FFF2-40B4-BE49-F238E27FC236}">
                  <a16:creationId xmlns:a16="http://schemas.microsoft.com/office/drawing/2014/main" id="{DC15254A-0239-9146-8BBC-B12E9882518D}"/>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Freeform 860">
              <a:extLst>
                <a:ext uri="{FF2B5EF4-FFF2-40B4-BE49-F238E27FC236}">
                  <a16:creationId xmlns:a16="http://schemas.microsoft.com/office/drawing/2014/main" id="{69197993-802F-644C-AE04-DCEE0E94C2F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16" name="Line 853">
              <a:extLst>
                <a:ext uri="{FF2B5EF4-FFF2-40B4-BE49-F238E27FC236}">
                  <a16:creationId xmlns:a16="http://schemas.microsoft.com/office/drawing/2014/main" id="{544105AE-5BBB-A147-A4BA-3FB52AD2461F}"/>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17" name="Line 853">
              <a:extLst>
                <a:ext uri="{FF2B5EF4-FFF2-40B4-BE49-F238E27FC236}">
                  <a16:creationId xmlns:a16="http://schemas.microsoft.com/office/drawing/2014/main" id="{43AF9EBD-F7C5-C44A-ADB4-66F920ECD03B}"/>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18" name="Line 853">
              <a:extLst>
                <a:ext uri="{FF2B5EF4-FFF2-40B4-BE49-F238E27FC236}">
                  <a16:creationId xmlns:a16="http://schemas.microsoft.com/office/drawing/2014/main" id="{A903D538-F87F-E24E-981A-5B66F9718EF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9" name="Group 118">
              <a:extLst>
                <a:ext uri="{FF2B5EF4-FFF2-40B4-BE49-F238E27FC236}">
                  <a16:creationId xmlns:a16="http://schemas.microsoft.com/office/drawing/2014/main" id="{779E64B5-523D-AF46-AB6E-796DC6D0C266}"/>
                </a:ext>
              </a:extLst>
            </p:cNvPr>
            <p:cNvGrpSpPr/>
            <p:nvPr/>
          </p:nvGrpSpPr>
          <p:grpSpPr>
            <a:xfrm>
              <a:off x="2893449" y="4395049"/>
              <a:ext cx="1203321" cy="1021208"/>
              <a:chOff x="3906167" y="3324390"/>
              <a:chExt cx="1671281" cy="1418344"/>
            </a:xfrm>
            <a:solidFill>
              <a:srgbClr val="93D2FE"/>
            </a:solidFill>
          </p:grpSpPr>
          <p:sp>
            <p:nvSpPr>
              <p:cNvPr id="125" name="Oval 859">
                <a:extLst>
                  <a:ext uri="{FF2B5EF4-FFF2-40B4-BE49-F238E27FC236}">
                    <a16:creationId xmlns:a16="http://schemas.microsoft.com/office/drawing/2014/main" id="{66EB4C17-D58D-B54C-BB85-4194211BD52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1">
                <a:extLst>
                  <a:ext uri="{FF2B5EF4-FFF2-40B4-BE49-F238E27FC236}">
                    <a16:creationId xmlns:a16="http://schemas.microsoft.com/office/drawing/2014/main" id="{1F4A9030-4514-F24E-9522-83EA2A2073F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2">
                <a:extLst>
                  <a:ext uri="{FF2B5EF4-FFF2-40B4-BE49-F238E27FC236}">
                    <a16:creationId xmlns:a16="http://schemas.microsoft.com/office/drawing/2014/main" id="{B5E94961-3983-EA47-9AC5-6AF21FDB9AA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3">
                <a:extLst>
                  <a:ext uri="{FF2B5EF4-FFF2-40B4-BE49-F238E27FC236}">
                    <a16:creationId xmlns:a16="http://schemas.microsoft.com/office/drawing/2014/main" id="{2C81BB6C-E864-3448-B362-6E9AA53C356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3">
                <a:extLst>
                  <a:ext uri="{FF2B5EF4-FFF2-40B4-BE49-F238E27FC236}">
                    <a16:creationId xmlns:a16="http://schemas.microsoft.com/office/drawing/2014/main" id="{EBA97AC8-8E4A-FB4A-A4CC-001E726B0B9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0" name="Group 129">
                <a:extLst>
                  <a:ext uri="{FF2B5EF4-FFF2-40B4-BE49-F238E27FC236}">
                    <a16:creationId xmlns:a16="http://schemas.microsoft.com/office/drawing/2014/main" id="{868CEF16-0671-9A47-942E-51761CB0B603}"/>
                  </a:ext>
                </a:extLst>
              </p:cNvPr>
              <p:cNvGrpSpPr/>
              <p:nvPr/>
            </p:nvGrpSpPr>
            <p:grpSpPr>
              <a:xfrm>
                <a:off x="3906167" y="4047050"/>
                <a:ext cx="1671281" cy="539042"/>
                <a:chOff x="1320274" y="4580303"/>
                <a:chExt cx="1671281" cy="467246"/>
              </a:xfrm>
              <a:grpFill/>
            </p:grpSpPr>
            <p:sp>
              <p:nvSpPr>
                <p:cNvPr id="150" name="Freeform 860">
                  <a:extLst>
                    <a:ext uri="{FF2B5EF4-FFF2-40B4-BE49-F238E27FC236}">
                      <a16:creationId xmlns:a16="http://schemas.microsoft.com/office/drawing/2014/main" id="{3580581C-118A-454F-8340-6064EFE9850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1" name="Rectangle 864">
                  <a:extLst>
                    <a:ext uri="{FF2B5EF4-FFF2-40B4-BE49-F238E27FC236}">
                      <a16:creationId xmlns:a16="http://schemas.microsoft.com/office/drawing/2014/main" id="{BB568427-0219-2940-B5BF-3CA99511114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52" name="Freeform 865">
                  <a:extLst>
                    <a:ext uri="{FF2B5EF4-FFF2-40B4-BE49-F238E27FC236}">
                      <a16:creationId xmlns:a16="http://schemas.microsoft.com/office/drawing/2014/main" id="{A2B16028-A47D-C448-BA0A-C1770FADDAA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3" name="Freeform 866">
                  <a:extLst>
                    <a:ext uri="{FF2B5EF4-FFF2-40B4-BE49-F238E27FC236}">
                      <a16:creationId xmlns:a16="http://schemas.microsoft.com/office/drawing/2014/main" id="{EDBD0BD2-3568-1C44-A5F7-C455EEB691F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1" name="Group 130">
                <a:extLst>
                  <a:ext uri="{FF2B5EF4-FFF2-40B4-BE49-F238E27FC236}">
                    <a16:creationId xmlns:a16="http://schemas.microsoft.com/office/drawing/2014/main" id="{6EBFCEF3-2303-4840-AA11-136B93A345E4}"/>
                  </a:ext>
                </a:extLst>
              </p:cNvPr>
              <p:cNvGrpSpPr/>
              <p:nvPr/>
            </p:nvGrpSpPr>
            <p:grpSpPr>
              <a:xfrm>
                <a:off x="4596370" y="3324390"/>
                <a:ext cx="552654" cy="1188720"/>
                <a:chOff x="1823226" y="3235632"/>
                <a:chExt cx="552654" cy="1188720"/>
              </a:xfrm>
              <a:grpFill/>
            </p:grpSpPr>
            <p:sp>
              <p:nvSpPr>
                <p:cNvPr id="132" name="Oval 878">
                  <a:extLst>
                    <a:ext uri="{FF2B5EF4-FFF2-40B4-BE49-F238E27FC236}">
                      <a16:creationId xmlns:a16="http://schemas.microsoft.com/office/drawing/2014/main" id="{13C4EA44-B4FB-D54C-A7E6-26C3F347930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Rectangle 880">
                  <a:extLst>
                    <a:ext uri="{FF2B5EF4-FFF2-40B4-BE49-F238E27FC236}">
                      <a16:creationId xmlns:a16="http://schemas.microsoft.com/office/drawing/2014/main" id="{B33BA6EF-36E9-DE40-AEDF-A771F063B7A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4" name="Oval 878">
                  <a:extLst>
                    <a:ext uri="{FF2B5EF4-FFF2-40B4-BE49-F238E27FC236}">
                      <a16:creationId xmlns:a16="http://schemas.microsoft.com/office/drawing/2014/main" id="{09438030-1C7C-8E4A-8B1C-BBE06ABC615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1">
                  <a:extLst>
                    <a:ext uri="{FF2B5EF4-FFF2-40B4-BE49-F238E27FC236}">
                      <a16:creationId xmlns:a16="http://schemas.microsoft.com/office/drawing/2014/main" id="{07C4E9E6-935D-5C4D-99AB-0F0E59EBE37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6" name="Line 882">
                  <a:extLst>
                    <a:ext uri="{FF2B5EF4-FFF2-40B4-BE49-F238E27FC236}">
                      <a16:creationId xmlns:a16="http://schemas.microsoft.com/office/drawing/2014/main" id="{6CF6782C-D3EC-694D-9019-E08FC769AB9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7" name="Rectangle 880">
                  <a:extLst>
                    <a:ext uri="{FF2B5EF4-FFF2-40B4-BE49-F238E27FC236}">
                      <a16:creationId xmlns:a16="http://schemas.microsoft.com/office/drawing/2014/main" id="{2C3D9DEE-22E3-5F42-A5CE-E78CA4DF368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8" name="Oval 878">
                  <a:extLst>
                    <a:ext uri="{FF2B5EF4-FFF2-40B4-BE49-F238E27FC236}">
                      <a16:creationId xmlns:a16="http://schemas.microsoft.com/office/drawing/2014/main" id="{7DB13778-01D2-E641-B96C-7FE8A7C2F471}"/>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0946A720-BB50-2747-A73D-5A2ACBE227B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0" name="Line 882">
                  <a:extLst>
                    <a:ext uri="{FF2B5EF4-FFF2-40B4-BE49-F238E27FC236}">
                      <a16:creationId xmlns:a16="http://schemas.microsoft.com/office/drawing/2014/main" id="{60CEF6CA-620A-294A-BEA8-E2D2EA00B14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1" name="Line 884">
                  <a:extLst>
                    <a:ext uri="{FF2B5EF4-FFF2-40B4-BE49-F238E27FC236}">
                      <a16:creationId xmlns:a16="http://schemas.microsoft.com/office/drawing/2014/main" id="{E2AD75AD-8EB7-3440-B889-073B1E8CF8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42" name="Oval 885">
                  <a:extLst>
                    <a:ext uri="{FF2B5EF4-FFF2-40B4-BE49-F238E27FC236}">
                      <a16:creationId xmlns:a16="http://schemas.microsoft.com/office/drawing/2014/main" id="{011D58EF-D4DD-8444-8884-EF1765CBD7C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1">
                  <a:extLst>
                    <a:ext uri="{FF2B5EF4-FFF2-40B4-BE49-F238E27FC236}">
                      <a16:creationId xmlns:a16="http://schemas.microsoft.com/office/drawing/2014/main" id="{A7269AB6-E322-264F-B4D2-463BB17C778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EA6A0CC8-86FD-C741-81CB-CF87443E9E8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20" name="Group 119">
              <a:extLst>
                <a:ext uri="{FF2B5EF4-FFF2-40B4-BE49-F238E27FC236}">
                  <a16:creationId xmlns:a16="http://schemas.microsoft.com/office/drawing/2014/main" id="{E0076780-4E83-2349-8D9E-EE819B51584B}"/>
                </a:ext>
              </a:extLst>
            </p:cNvPr>
            <p:cNvGrpSpPr/>
            <p:nvPr/>
          </p:nvGrpSpPr>
          <p:grpSpPr>
            <a:xfrm>
              <a:off x="884857" y="6119126"/>
              <a:ext cx="538242" cy="388228"/>
              <a:chOff x="1012668" y="927183"/>
              <a:chExt cx="747559" cy="539204"/>
            </a:xfrm>
          </p:grpSpPr>
          <p:sp>
            <p:nvSpPr>
              <p:cNvPr id="121" name="Line 853">
                <a:extLst>
                  <a:ext uri="{FF2B5EF4-FFF2-40B4-BE49-F238E27FC236}">
                    <a16:creationId xmlns:a16="http://schemas.microsoft.com/office/drawing/2014/main" id="{7CE481C2-B886-3441-A199-F7FF026E142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22" name="Rectangle 876">
                <a:extLst>
                  <a:ext uri="{FF2B5EF4-FFF2-40B4-BE49-F238E27FC236}">
                    <a16:creationId xmlns:a16="http://schemas.microsoft.com/office/drawing/2014/main" id="{6CCE8856-92BD-6540-8BE4-EA15BFB85BC7}"/>
                  </a:ext>
                </a:extLst>
              </p:cNvPr>
              <p:cNvSpPr>
                <a:spLocks noChangeAspect="1" noChangeArrowheads="1"/>
              </p:cNvSpPr>
              <p:nvPr/>
            </p:nvSpPr>
            <p:spPr bwMode="auto">
              <a:xfrm>
                <a:off x="1059818" y="927183"/>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3" name="Rectangle 873">
                <a:extLst>
                  <a:ext uri="{FF2B5EF4-FFF2-40B4-BE49-F238E27FC236}">
                    <a16:creationId xmlns:a16="http://schemas.microsoft.com/office/drawing/2014/main" id="{4FF634B3-F966-294C-B338-37C7F838E89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24" name="Freeform 875">
                <a:extLst>
                  <a:ext uri="{FF2B5EF4-FFF2-40B4-BE49-F238E27FC236}">
                    <a16:creationId xmlns:a16="http://schemas.microsoft.com/office/drawing/2014/main" id="{575332EE-0C74-BC49-AF08-FD4DE7EC321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0D23A80E-366A-8B44-ABDB-9554EAB58CC3}"/>
                  </a:ext>
                </a:extLst>
              </p:cNvPr>
              <p:cNvSpPr/>
              <p:nvPr/>
            </p:nvSpPr>
            <p:spPr>
              <a:xfrm>
                <a:off x="2299929" y="639322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b="0" i="1" dirty="0" smtClean="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61" name="Rectangle 160">
                <a:extLst>
                  <a:ext uri="{FF2B5EF4-FFF2-40B4-BE49-F238E27FC236}">
                    <a16:creationId xmlns:a16="http://schemas.microsoft.com/office/drawing/2014/main" id="{0D23A80E-366A-8B44-ABDB-9554EAB58CC3}"/>
                  </a:ext>
                </a:extLst>
              </p:cNvPr>
              <p:cNvSpPr>
                <a:spLocks noRot="1" noChangeAspect="1" noMove="1" noResize="1" noEditPoints="1" noAdjustHandles="1" noChangeArrowheads="1" noChangeShapeType="1" noTextEdit="1"/>
              </p:cNvSpPr>
              <p:nvPr/>
            </p:nvSpPr>
            <p:spPr>
              <a:xfrm>
                <a:off x="2299929" y="6393224"/>
                <a:ext cx="445058" cy="369332"/>
              </a:xfrm>
              <a:prstGeom prst="rect">
                <a:avLst/>
              </a:prstGeom>
              <a:blipFill>
                <a:blip r:embed="rId6"/>
                <a:stretch>
                  <a:fillRect/>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9758DE5F-1174-6C4F-A7F2-ED5E36BAEFF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1583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sz="half" idx="1"/>
              </p:nvPr>
            </p:nvSpPr>
            <p:spPr>
              <a:xfrm>
                <a:off x="361613" y="1717589"/>
                <a:ext cx="4089006" cy="3299458"/>
              </a:xfrm>
            </p:spPr>
            <p:txBody>
              <a:bodyPr>
                <a:normAutofit fontScale="85000" lnSpcReduction="10000"/>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t>GBFS evaluates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1</m:t>
                            </m:r>
                          </m:sub>
                        </m:sSub>
                      </m:e>
                    </m:d>
                  </m:oMath>
                </a14:m>
                <a:r>
                  <a:rPr lang="en-GB" dirty="0"/>
                  <a:t> and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e>
                    </m:d>
                  </m:oMath>
                </a14:m>
                <a:r>
                  <a:rPr lang="en-GB" dirty="0"/>
                  <a:t>, and chooses to 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sz="half" idx="1"/>
              </p:nvPr>
            </p:nvSpPr>
            <p:spPr>
              <a:xfrm>
                <a:off x="361613" y="1717589"/>
                <a:ext cx="4089006" cy="3299458"/>
              </a:xfrm>
              <a:blipFill>
                <a:blip r:embed="rId3"/>
                <a:stretch>
                  <a:fillRect l="-3096" t="-2299" r="-2477" b="-1149"/>
                </a:stretch>
              </a:blipFill>
            </p:spPr>
            <p:txBody>
              <a:bodyPr/>
              <a:lstStyle/>
              <a:p>
                <a:r>
                  <a:rPr lang="en-GB">
                    <a:noFill/>
                  </a:rPr>
                  <a:t> </a:t>
                </a:r>
              </a:p>
            </p:txBody>
          </p:sp>
        </mc:Fallback>
      </mc:AlternateContent>
      <p:sp>
        <p:nvSpPr>
          <p:cNvPr id="7" name="Slide Number Placeholder 6">
            <a:extLst>
              <a:ext uri="{FF2B5EF4-FFF2-40B4-BE49-F238E27FC236}">
                <a16:creationId xmlns:a16="http://schemas.microsoft.com/office/drawing/2014/main" id="{1C889914-59B6-2E48-8BC0-1D7C3B4A4A56}"/>
              </a:ext>
            </a:extLst>
          </p:cNvPr>
          <p:cNvSpPr>
            <a:spLocks noGrp="1"/>
          </p:cNvSpPr>
          <p:nvPr>
            <p:ph type="sldNum" sz="quarter" idx="12"/>
          </p:nvPr>
        </p:nvSpPr>
        <p:spPr/>
        <p:txBody>
          <a:bodyPr/>
          <a:lstStyle/>
          <a:p>
            <a:fld id="{67C9959E-8E6B-B04C-9955-EA096F41CA7A}" type="slidenum">
              <a:rPr lang="en-GB" smtClean="0"/>
              <a:t>83</a:t>
            </a:fld>
            <a:endParaRPr lang="en-GB"/>
          </a:p>
        </p:txBody>
      </p:sp>
      <p:grpSp>
        <p:nvGrpSpPr>
          <p:cNvPr id="4" name="Group 3"/>
          <p:cNvGrpSpPr/>
          <p:nvPr/>
        </p:nvGrpSpPr>
        <p:grpSpPr>
          <a:xfrm>
            <a:off x="4764424" y="3023264"/>
            <a:ext cx="4305195" cy="1297553"/>
            <a:chOff x="0" y="3124595"/>
            <a:chExt cx="4305195" cy="1297553"/>
          </a:xfrm>
        </p:grpSpPr>
        <p:sp>
          <p:nvSpPr>
            <p:cNvPr id="104" name="Rectangle 891"/>
            <p:cNvSpPr>
              <a:spLocks noChangeArrowheads="1"/>
            </p:cNvSpPr>
            <p:nvPr/>
          </p:nvSpPr>
          <p:spPr bwMode="auto">
            <a:xfrm>
              <a:off x="833574" y="3806779"/>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05" name="Rectangle 891"/>
            <p:cNvSpPr>
              <a:spLocks noChangeArrowheads="1"/>
            </p:cNvSpPr>
            <p:nvPr/>
          </p:nvSpPr>
          <p:spPr bwMode="auto">
            <a:xfrm>
              <a:off x="2637086" y="3864250"/>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06" name="Group 105"/>
            <p:cNvGrpSpPr/>
            <p:nvPr/>
          </p:nvGrpSpPr>
          <p:grpSpPr>
            <a:xfrm>
              <a:off x="476955" y="3124595"/>
              <a:ext cx="1573443" cy="799197"/>
              <a:chOff x="1152149" y="2171616"/>
              <a:chExt cx="2428155" cy="1233336"/>
            </a:xfrm>
          </p:grpSpPr>
          <p:sp>
            <p:nvSpPr>
              <p:cNvPr id="149"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0" name="Straight Connector 149"/>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7" name="Line 853"/>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08" name="Group 107"/>
            <p:cNvGrpSpPr/>
            <p:nvPr/>
          </p:nvGrpSpPr>
          <p:grpSpPr>
            <a:xfrm>
              <a:off x="2723292" y="3162462"/>
              <a:ext cx="1137358" cy="357666"/>
              <a:chOff x="4618723" y="2209297"/>
              <a:chExt cx="1755184" cy="551957"/>
            </a:xfrm>
          </p:grpSpPr>
          <p:sp>
            <p:nvSpPr>
              <p:cNvPr id="146"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7" name="Straight Connector 146"/>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9" name="Straight Connector 108"/>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Freeform 860"/>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Freeform 860"/>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12" name="Rectangle 111"/>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cs typeface="Times New Roman"/>
                              </a:rPr>
                            </m:ctrlPr>
                          </m:sSubPr>
                          <m:e>
                            <m:r>
                              <a:rPr lang="en-US" i="1" dirty="0" smtClean="0">
                                <a:solidFill>
                                  <a:srgbClr val="FFC000"/>
                                </a:solidFill>
                                <a:latin typeface="Cambria Math" panose="02040503050406030204" pitchFamily="18" charset="0"/>
                                <a:cs typeface="Times New Roman"/>
                              </a:rPr>
                              <m:t>𝑠</m:t>
                            </m:r>
                          </m:e>
                          <m:sub>
                            <m:r>
                              <a:rPr lang="de-DE" b="0" i="1" dirty="0" smtClean="0">
                                <a:solidFill>
                                  <a:srgbClr val="FFC000"/>
                                </a:solidFill>
                                <a:latin typeface="Cambria Math" panose="02040503050406030204" pitchFamily="18" charset="0"/>
                                <a:cs typeface="Times New Roman"/>
                              </a:rPr>
                              <m:t>1</m:t>
                            </m:r>
                          </m:sub>
                        </m:sSub>
                      </m:oMath>
                    </m:oMathPara>
                  </a14:m>
                  <a:endParaRPr lang="de-DE" b="0" dirty="0">
                    <a:solidFill>
                      <a:srgbClr val="FFC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113" name="Line 853"/>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14" name="Line 853"/>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15" name="Line 853"/>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6" name="Group 115"/>
            <p:cNvGrpSpPr/>
            <p:nvPr/>
          </p:nvGrpSpPr>
          <p:grpSpPr>
            <a:xfrm>
              <a:off x="587884" y="3260407"/>
              <a:ext cx="1082989" cy="919088"/>
              <a:chOff x="3906167" y="3324390"/>
              <a:chExt cx="1671281" cy="1418344"/>
            </a:xfrm>
            <a:solidFill>
              <a:srgbClr val="93D2FE"/>
            </a:solidFill>
          </p:grpSpPr>
          <p:sp>
            <p:nvSpPr>
              <p:cNvPr id="122"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7" name="Group 126"/>
              <p:cNvGrpSpPr/>
              <p:nvPr/>
            </p:nvGrpSpPr>
            <p:grpSpPr>
              <a:xfrm>
                <a:off x="3906167" y="4047050"/>
                <a:ext cx="1671281" cy="539042"/>
                <a:chOff x="1320274" y="4580303"/>
                <a:chExt cx="1671281" cy="467246"/>
              </a:xfrm>
              <a:grpFill/>
            </p:grpSpPr>
            <p:sp>
              <p:nvSpPr>
                <p:cNvPr id="142"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44"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8" name="Group 127"/>
              <p:cNvGrpSpPr/>
              <p:nvPr/>
            </p:nvGrpSpPr>
            <p:grpSpPr>
              <a:xfrm>
                <a:off x="4596370" y="3324390"/>
                <a:ext cx="552654" cy="1188720"/>
                <a:chOff x="1823226" y="3235632"/>
                <a:chExt cx="552654" cy="1188720"/>
              </a:xfrm>
              <a:grpFill/>
            </p:grpSpPr>
            <p:sp>
              <p:nvSpPr>
                <p:cNvPr id="129"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1"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3"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4"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5"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7"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8"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9"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1"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17" name="Group 116"/>
            <p:cNvGrpSpPr/>
            <p:nvPr/>
          </p:nvGrpSpPr>
          <p:grpSpPr>
            <a:xfrm>
              <a:off x="57450" y="4025881"/>
              <a:ext cx="484418" cy="321704"/>
              <a:chOff x="1012668" y="969931"/>
              <a:chExt cx="747559" cy="496456"/>
            </a:xfrm>
          </p:grpSpPr>
          <p:sp>
            <p:nvSpPr>
              <p:cNvPr id="11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9" name="Rectangle 876"/>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2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 name="Group 5"/>
          <p:cNvGrpSpPr/>
          <p:nvPr/>
        </p:nvGrpSpPr>
        <p:grpSpPr>
          <a:xfrm>
            <a:off x="4758889" y="4657577"/>
            <a:ext cx="4234852" cy="1295065"/>
            <a:chOff x="211015" y="5125868"/>
            <a:chExt cx="4234852" cy="1295065"/>
          </a:xfrm>
        </p:grpSpPr>
        <p:sp>
          <p:nvSpPr>
            <p:cNvPr id="153" name="Rectangle 891"/>
            <p:cNvSpPr>
              <a:spLocks noChangeArrowheads="1"/>
            </p:cNvSpPr>
            <p:nvPr/>
          </p:nvSpPr>
          <p:spPr bwMode="auto">
            <a:xfrm>
              <a:off x="1044589" y="5805564"/>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p:cNvSpPr>
              <a:spLocks noChangeArrowheads="1"/>
            </p:cNvSpPr>
            <p:nvPr/>
          </p:nvSpPr>
          <p:spPr bwMode="auto">
            <a:xfrm>
              <a:off x="2848101" y="5863035"/>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5" name="Group 154"/>
            <p:cNvGrpSpPr/>
            <p:nvPr/>
          </p:nvGrpSpPr>
          <p:grpSpPr>
            <a:xfrm>
              <a:off x="687970" y="5125868"/>
              <a:ext cx="1573443" cy="808284"/>
              <a:chOff x="1152149" y="2175456"/>
              <a:chExt cx="2428155" cy="1247360"/>
            </a:xfrm>
          </p:grpSpPr>
          <p:sp>
            <p:nvSpPr>
              <p:cNvPr id="156" name="Line 853"/>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7" name="Straight Connector 156"/>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9"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60" name="Line 853"/>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61" name="Group 160"/>
            <p:cNvGrpSpPr/>
            <p:nvPr/>
          </p:nvGrpSpPr>
          <p:grpSpPr>
            <a:xfrm>
              <a:off x="2934307" y="5169267"/>
              <a:ext cx="1137358" cy="349645"/>
              <a:chOff x="4618723" y="2221675"/>
              <a:chExt cx="1755184" cy="539579"/>
            </a:xfrm>
          </p:grpSpPr>
          <p:sp>
            <p:nvSpPr>
              <p:cNvPr id="16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5" name="Straight Connector 164"/>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Freeform 860"/>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7" name="Freeform 860"/>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68" name="Rectangle 167"/>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cs typeface="Times New Roman"/>
                              </a:rPr>
                            </m:ctrlPr>
                          </m:sSubPr>
                          <m:e>
                            <m:r>
                              <a:rPr lang="en-US" i="1" dirty="0" smtClean="0">
                                <a:solidFill>
                                  <a:srgbClr val="FFC000"/>
                                </a:solidFill>
                                <a:latin typeface="Cambria Math" panose="02040503050406030204" pitchFamily="18" charset="0"/>
                                <a:cs typeface="Times New Roman"/>
                              </a:rPr>
                              <m:t>𝑠</m:t>
                            </m:r>
                          </m:e>
                          <m:sub>
                            <m:r>
                              <a:rPr lang="de-DE" b="0" i="1" dirty="0" smtClean="0">
                                <a:solidFill>
                                  <a:srgbClr val="FFC000"/>
                                </a:solidFill>
                                <a:latin typeface="Cambria Math" panose="02040503050406030204" pitchFamily="18" charset="0"/>
                                <a:cs typeface="Times New Roman"/>
                              </a:rPr>
                              <m:t>2</m:t>
                            </m:r>
                          </m:sub>
                        </m:sSub>
                      </m:oMath>
                    </m:oMathPara>
                  </a14:m>
                  <a:endParaRPr lang="en-US" dirty="0">
                    <a:solidFill>
                      <a:srgbClr val="FFC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169" name="Line 853"/>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70" name="Line 853"/>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71" name="Line 853"/>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72" name="Group 171"/>
            <p:cNvGrpSpPr/>
            <p:nvPr/>
          </p:nvGrpSpPr>
          <p:grpSpPr>
            <a:xfrm>
              <a:off x="2733207" y="5249423"/>
              <a:ext cx="1082989" cy="919088"/>
              <a:chOff x="3906167" y="3324390"/>
              <a:chExt cx="1671281" cy="1418344"/>
            </a:xfrm>
            <a:solidFill>
              <a:srgbClr val="93D2FE"/>
            </a:solidFill>
          </p:grpSpPr>
          <p:sp>
            <p:nvSpPr>
              <p:cNvPr id="17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8" name="Group 177"/>
              <p:cNvGrpSpPr/>
              <p:nvPr/>
            </p:nvGrpSpPr>
            <p:grpSpPr>
              <a:xfrm>
                <a:off x="3906167" y="4047050"/>
                <a:ext cx="1671281" cy="539042"/>
                <a:chOff x="1320274" y="4580303"/>
                <a:chExt cx="1671281" cy="467246"/>
              </a:xfrm>
              <a:grpFill/>
            </p:grpSpPr>
            <p:sp>
              <p:nvSpPr>
                <p:cNvPr id="19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9" name="Group 178"/>
              <p:cNvGrpSpPr/>
              <p:nvPr/>
            </p:nvGrpSpPr>
            <p:grpSpPr>
              <a:xfrm>
                <a:off x="4596370" y="3324390"/>
                <a:ext cx="552654" cy="1188720"/>
                <a:chOff x="1823226" y="3235632"/>
                <a:chExt cx="552654" cy="1188720"/>
              </a:xfrm>
              <a:grpFill/>
            </p:grpSpPr>
            <p:sp>
              <p:nvSpPr>
                <p:cNvPr id="18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9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97" name="Group 196"/>
            <p:cNvGrpSpPr/>
            <p:nvPr/>
          </p:nvGrpSpPr>
          <p:grpSpPr>
            <a:xfrm>
              <a:off x="268465" y="6024666"/>
              <a:ext cx="484418" cy="321704"/>
              <a:chOff x="1012668" y="969931"/>
              <a:chExt cx="747559" cy="496456"/>
            </a:xfrm>
          </p:grpSpPr>
          <p:sp>
            <p:nvSpPr>
              <p:cNvPr id="19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99" name="Rectangle 876"/>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0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0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7" name="Rectangle 246"/>
              <p:cNvSpPr/>
              <p:nvPr/>
            </p:nvSpPr>
            <p:spPr>
              <a:xfrm>
                <a:off x="783038" y="6003952"/>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oMath>
                </a14:m>
                <a:endParaRPr lang="en-US" dirty="0">
                  <a:latin typeface="Times New Roman"/>
                  <a:cs typeface="Times New Roman"/>
                </a:endParaRPr>
              </a:p>
            </p:txBody>
          </p:sp>
        </mc:Choice>
        <mc:Fallback xmlns="">
          <p:sp>
            <p:nvSpPr>
              <p:cNvPr id="247" name="Rectangle 246"/>
              <p:cNvSpPr>
                <a:spLocks noRot="1" noChangeAspect="1" noMove="1" noResize="1" noEditPoints="1" noAdjustHandles="1" noChangeArrowheads="1" noChangeShapeType="1" noTextEdit="1"/>
              </p:cNvSpPr>
              <p:nvPr/>
            </p:nvSpPr>
            <p:spPr>
              <a:xfrm>
                <a:off x="783038" y="6003952"/>
                <a:ext cx="3527953" cy="369332"/>
              </a:xfrm>
              <a:prstGeom prst="rect">
                <a:avLst/>
              </a:prstGeom>
              <a:blipFill>
                <a:blip r:embed="rId6"/>
                <a:stretch>
                  <a:fillRect b="-10000"/>
                </a:stretch>
              </a:blipFill>
            </p:spPr>
            <p:txBody>
              <a:bodyPr/>
              <a:lstStyle/>
              <a:p>
                <a:r>
                  <a:rPr lang="en-GB">
                    <a:noFill/>
                  </a:rPr>
                  <a:t> </a:t>
                </a:r>
              </a:p>
            </p:txBody>
          </p:sp>
        </mc:Fallback>
      </mc:AlternateContent>
      <p:grpSp>
        <p:nvGrpSpPr>
          <p:cNvPr id="298" name="Group 297"/>
          <p:cNvGrpSpPr>
            <a:grpSpLocks noChangeAspect="1"/>
          </p:cNvGrpSpPr>
          <p:nvPr/>
        </p:nvGrpSpPr>
        <p:grpSpPr>
          <a:xfrm>
            <a:off x="1893989" y="4785144"/>
            <a:ext cx="2657242" cy="1147446"/>
            <a:chOff x="5323352" y="4678231"/>
            <a:chExt cx="2952491" cy="1274940"/>
          </a:xfrm>
        </p:grpSpPr>
        <p:grpSp>
          <p:nvGrpSpPr>
            <p:cNvPr id="299" name="Group 298"/>
            <p:cNvGrpSpPr/>
            <p:nvPr/>
          </p:nvGrpSpPr>
          <p:grpSpPr>
            <a:xfrm>
              <a:off x="7288292" y="5578688"/>
              <a:ext cx="987551" cy="367987"/>
              <a:chOff x="8801532" y="4013715"/>
              <a:chExt cx="1371600" cy="511093"/>
            </a:xfrm>
          </p:grpSpPr>
          <p:sp>
            <p:nvSpPr>
              <p:cNvPr id="338" name="Lightning Bolt 337"/>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340" name="Straight Connector 339"/>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0" name="Group 299"/>
            <p:cNvGrpSpPr/>
            <p:nvPr/>
          </p:nvGrpSpPr>
          <p:grpSpPr>
            <a:xfrm>
              <a:off x="5323352" y="5509529"/>
              <a:ext cx="1253855" cy="443642"/>
              <a:chOff x="6504246" y="3854161"/>
              <a:chExt cx="1741467" cy="616169"/>
            </a:xfrm>
          </p:grpSpPr>
          <p:grpSp>
            <p:nvGrpSpPr>
              <p:cNvPr id="332" name="Group 331"/>
              <p:cNvGrpSpPr/>
              <p:nvPr/>
            </p:nvGrpSpPr>
            <p:grpSpPr>
              <a:xfrm>
                <a:off x="6504246" y="3854161"/>
                <a:ext cx="1589458" cy="616169"/>
                <a:chOff x="6135946" y="3854161"/>
                <a:chExt cx="1589458" cy="616169"/>
              </a:xfrm>
            </p:grpSpPr>
            <p:sp>
              <p:nvSpPr>
                <p:cNvPr id="334" name="Lightning Bolt 333"/>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3"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01"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02" name="Group 301"/>
            <p:cNvGrpSpPr/>
            <p:nvPr/>
          </p:nvGrpSpPr>
          <p:grpSpPr>
            <a:xfrm>
              <a:off x="6377267" y="4678231"/>
              <a:ext cx="1203321" cy="1021208"/>
              <a:chOff x="3906167" y="3324390"/>
              <a:chExt cx="1671281" cy="1418344"/>
            </a:xfrm>
            <a:solidFill>
              <a:srgbClr val="93D2FE"/>
            </a:solidFill>
          </p:grpSpPr>
          <p:sp>
            <p:nvSpPr>
              <p:cNvPr id="30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3" name="Group 312"/>
              <p:cNvGrpSpPr/>
              <p:nvPr/>
            </p:nvGrpSpPr>
            <p:grpSpPr>
              <a:xfrm>
                <a:off x="3906167" y="4047050"/>
                <a:ext cx="1671281" cy="539042"/>
                <a:chOff x="1320274" y="4580303"/>
                <a:chExt cx="1671281" cy="467246"/>
              </a:xfrm>
              <a:grpFill/>
            </p:grpSpPr>
            <p:sp>
              <p:nvSpPr>
                <p:cNvPr id="32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3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14" name="Group 313"/>
              <p:cNvGrpSpPr/>
              <p:nvPr/>
            </p:nvGrpSpPr>
            <p:grpSpPr>
              <a:xfrm>
                <a:off x="4596370" y="3324390"/>
                <a:ext cx="552654" cy="1188720"/>
                <a:chOff x="1823226" y="3235632"/>
                <a:chExt cx="552654" cy="1188720"/>
              </a:xfrm>
              <a:grpFill/>
            </p:grpSpPr>
            <p:sp>
              <p:nvSpPr>
                <p:cNvPr id="31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1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1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2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03" name="Group 302"/>
            <p:cNvGrpSpPr/>
            <p:nvPr/>
          </p:nvGrpSpPr>
          <p:grpSpPr>
            <a:xfrm>
              <a:off x="6990430" y="5181159"/>
              <a:ext cx="538242" cy="388227"/>
              <a:chOff x="1012668" y="927184"/>
              <a:chExt cx="747559" cy="539203"/>
            </a:xfrm>
          </p:grpSpPr>
          <p:sp>
            <p:nvSpPr>
              <p:cNvPr id="30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05"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0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0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206" name="Group 205">
            <a:extLst>
              <a:ext uri="{FF2B5EF4-FFF2-40B4-BE49-F238E27FC236}">
                <a16:creationId xmlns:a16="http://schemas.microsoft.com/office/drawing/2014/main" id="{C8A0A482-F49A-A140-BD5B-A2BC48A284DC}"/>
              </a:ext>
            </a:extLst>
          </p:cNvPr>
          <p:cNvGrpSpPr/>
          <p:nvPr/>
        </p:nvGrpSpPr>
        <p:grpSpPr>
          <a:xfrm>
            <a:off x="-226765" y="4961735"/>
            <a:ext cx="2669662" cy="1066327"/>
            <a:chOff x="1672547" y="5537422"/>
            <a:chExt cx="1521018" cy="1066327"/>
          </a:xfrm>
        </p:grpSpPr>
        <p:sp>
          <p:nvSpPr>
            <p:cNvPr id="207" name="Cloud Callout 206">
              <a:extLst>
                <a:ext uri="{FF2B5EF4-FFF2-40B4-BE49-F238E27FC236}">
                  <a16:creationId xmlns:a16="http://schemas.microsoft.com/office/drawing/2014/main" id="{60A9D206-FC1D-1D45-81A9-153E5BC7185B}"/>
                </a:ext>
              </a:extLst>
            </p:cNvPr>
            <p:cNvSpPr/>
            <p:nvPr/>
          </p:nvSpPr>
          <p:spPr>
            <a:xfrm>
              <a:off x="1672547" y="5537422"/>
              <a:ext cx="1521018" cy="1066327"/>
            </a:xfrm>
            <a:prstGeom prst="cloudCallout">
              <a:avLst>
                <a:gd name="adj1" fmla="val 60737"/>
                <a:gd name="adj2" fmla="val -76010"/>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D510A27D-2A06-5141-BA14-56C080CD6E3D}"/>
                    </a:ext>
                  </a:extLst>
                </p:cNvPr>
                <p:cNvSpPr/>
                <p:nvPr/>
              </p:nvSpPr>
              <p:spPr>
                <a:xfrm>
                  <a:off x="1875073" y="5621540"/>
                  <a:ext cx="1318492" cy="923330"/>
                </a:xfrm>
                <a:prstGeom prst="rect">
                  <a:avLst/>
                </a:prstGeom>
              </p:spPr>
              <p:txBody>
                <a:bodyPr wrap="square">
                  <a:spAutoFit/>
                </a:bodyPr>
                <a:lstStyle/>
                <a:p>
                  <a:r>
                    <a:rPr lang="en-GB" dirty="0">
                      <a:solidFill>
                        <a:schemeClr val="bg1"/>
                      </a:solidFill>
                    </a:rPr>
                    <a:t>What are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oMath>
                  </a14:m>
                  <a:r>
                    <a:rPr lang="en-GB" dirty="0">
                      <a:solidFill>
                        <a:schemeClr val="bg1"/>
                      </a:solidFill>
                    </a:rPr>
                    <a:t> and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2</m:t>
                              </m:r>
                            </m:sub>
                          </m:sSub>
                        </m:e>
                      </m:d>
                    </m:oMath>
                  </a14:m>
                  <a:r>
                    <a:rPr lang="en-GB" dirty="0">
                      <a:solidFill>
                        <a:schemeClr val="bg1"/>
                      </a:solidFill>
                    </a:rPr>
                    <a:t> and where does GBFS move?</a:t>
                  </a:r>
                  <a:endParaRPr lang="en-US" dirty="0">
                    <a:solidFill>
                      <a:schemeClr val="bg1"/>
                    </a:solidFill>
                  </a:endParaRPr>
                </a:p>
              </p:txBody>
            </p:sp>
          </mc:Choice>
          <mc:Fallback xmlns="">
            <p:sp>
              <p:nvSpPr>
                <p:cNvPr id="208" name="Rectangle 207">
                  <a:extLst>
                    <a:ext uri="{FF2B5EF4-FFF2-40B4-BE49-F238E27FC236}">
                      <a16:creationId xmlns:a16="http://schemas.microsoft.com/office/drawing/2014/main" id="{D510A27D-2A06-5141-BA14-56C080CD6E3D}"/>
                    </a:ext>
                  </a:extLst>
                </p:cNvPr>
                <p:cNvSpPr>
                  <a:spLocks noRot="1" noChangeAspect="1" noMove="1" noResize="1" noEditPoints="1" noAdjustHandles="1" noChangeArrowheads="1" noChangeShapeType="1" noTextEdit="1"/>
                </p:cNvSpPr>
                <p:nvPr/>
              </p:nvSpPr>
              <p:spPr>
                <a:xfrm>
                  <a:off x="1875073" y="5621540"/>
                  <a:ext cx="1318492" cy="923330"/>
                </a:xfrm>
                <a:prstGeom prst="rect">
                  <a:avLst/>
                </a:prstGeom>
                <a:blipFill>
                  <a:blip r:embed="rId8"/>
                  <a:stretch>
                    <a:fillRect l="-1630" t="-2740" b="-9589"/>
                  </a:stretch>
                </a:blipFill>
              </p:spPr>
              <p:txBody>
                <a:bodyPr/>
                <a:lstStyle/>
                <a:p>
                  <a:r>
                    <a:rPr lang="en-GB">
                      <a:noFill/>
                    </a:rPr>
                    <a:t> </a:t>
                  </a:r>
                </a:p>
              </p:txBody>
            </p:sp>
          </mc:Fallback>
        </mc:AlternateContent>
      </p:grpSp>
      <p:sp>
        <p:nvSpPr>
          <p:cNvPr id="5" name="Date Placeholder 4">
            <a:extLst>
              <a:ext uri="{FF2B5EF4-FFF2-40B4-BE49-F238E27FC236}">
                <a16:creationId xmlns:a16="http://schemas.microsoft.com/office/drawing/2014/main" id="{F8134422-F6DE-B248-A25B-E63F476383A2}"/>
              </a:ext>
            </a:extLst>
          </p:cNvPr>
          <p:cNvSpPr>
            <a:spLocks noGrp="1"/>
          </p:cNvSpPr>
          <p:nvPr>
            <p:ph type="dt" sz="half" idx="10"/>
          </p:nvPr>
        </p:nvSpPr>
        <p:spPr/>
        <p:txBody>
          <a:bodyPr/>
          <a:lstStyle/>
          <a:p>
            <a:r>
              <a:rPr lang="en-GB"/>
              <a:t>APA - Deterministic</a:t>
            </a:r>
            <a:endParaRPr lang="de-DE" dirty="0"/>
          </a:p>
        </p:txBody>
      </p:sp>
      <p:grpSp>
        <p:nvGrpSpPr>
          <p:cNvPr id="209" name="Group 208">
            <a:extLst>
              <a:ext uri="{FF2B5EF4-FFF2-40B4-BE49-F238E27FC236}">
                <a16:creationId xmlns:a16="http://schemas.microsoft.com/office/drawing/2014/main" id="{96B3E0D9-8468-294C-9AB5-9A7BC9E6E8C9}"/>
              </a:ext>
            </a:extLst>
          </p:cNvPr>
          <p:cNvGrpSpPr/>
          <p:nvPr/>
        </p:nvGrpSpPr>
        <p:grpSpPr>
          <a:xfrm>
            <a:off x="4758889" y="738812"/>
            <a:ext cx="4234852" cy="1975637"/>
            <a:chOff x="251325" y="526201"/>
            <a:chExt cx="4234852" cy="1975637"/>
          </a:xfrm>
        </p:grpSpPr>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id="{5D0C9990-BFA9-A24B-BE86-11D1D68EAD8C}"/>
                    </a:ext>
                  </a:extLst>
                </p:cNvPr>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cs typeface="Times New Roman"/>
                              </a:rPr>
                            </m:ctrlPr>
                          </m:sSubPr>
                          <m:e>
                            <m:r>
                              <a:rPr lang="en-US" i="1" dirty="0" smtClean="0">
                                <a:solidFill>
                                  <a:srgbClr val="FFC000"/>
                                </a:solidFill>
                                <a:latin typeface="Cambria Math" panose="02040503050406030204" pitchFamily="18" charset="0"/>
                                <a:cs typeface="Times New Roman"/>
                              </a:rPr>
                              <m:t>𝑠</m:t>
                            </m:r>
                          </m:e>
                          <m:sub>
                            <m:r>
                              <a:rPr lang="de-DE" b="0" i="1" dirty="0" smtClean="0">
                                <a:solidFill>
                                  <a:srgbClr val="FFC000"/>
                                </a:solidFill>
                                <a:latin typeface="Cambria Math" panose="02040503050406030204" pitchFamily="18" charset="0"/>
                                <a:cs typeface="Times New Roman"/>
                              </a:rPr>
                              <m:t>0</m:t>
                            </m:r>
                          </m:sub>
                        </m:sSub>
                      </m:oMath>
                    </m:oMathPara>
                  </a14:m>
                  <a:endParaRPr lang="en-US" dirty="0">
                    <a:solidFill>
                      <a:srgbClr val="FFC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211" name="Group 210">
              <a:extLst>
                <a:ext uri="{FF2B5EF4-FFF2-40B4-BE49-F238E27FC236}">
                  <a16:creationId xmlns:a16="http://schemas.microsoft.com/office/drawing/2014/main" id="{F9EE04A4-2386-4A4B-93F2-317CDC55B87C}"/>
                </a:ext>
              </a:extLst>
            </p:cNvPr>
            <p:cNvGrpSpPr/>
            <p:nvPr/>
          </p:nvGrpSpPr>
          <p:grpSpPr>
            <a:xfrm>
              <a:off x="251325" y="526201"/>
              <a:ext cx="3792268" cy="1975637"/>
              <a:chOff x="821024" y="4395049"/>
              <a:chExt cx="4213631" cy="2195152"/>
            </a:xfrm>
          </p:grpSpPr>
          <p:sp>
            <p:nvSpPr>
              <p:cNvPr id="212" name="Rectangle 891">
                <a:extLst>
                  <a:ext uri="{FF2B5EF4-FFF2-40B4-BE49-F238E27FC236}">
                    <a16:creationId xmlns:a16="http://schemas.microsoft.com/office/drawing/2014/main" id="{BB4A0735-15E4-D140-9997-E624D527516A}"/>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213" name="Rectangle 891">
                <a:extLst>
                  <a:ext uri="{FF2B5EF4-FFF2-40B4-BE49-F238E27FC236}">
                    <a16:creationId xmlns:a16="http://schemas.microsoft.com/office/drawing/2014/main" id="{FF5F094E-5A5B-504E-9BF2-6CC0C576E28D}"/>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14" name="Group 213">
                <a:extLst>
                  <a:ext uri="{FF2B5EF4-FFF2-40B4-BE49-F238E27FC236}">
                    <a16:creationId xmlns:a16="http://schemas.microsoft.com/office/drawing/2014/main" id="{6A24B25C-CF04-6845-8BA4-8F9EE728B98F}"/>
                  </a:ext>
                </a:extLst>
              </p:cNvPr>
              <p:cNvGrpSpPr/>
              <p:nvPr/>
            </p:nvGrpSpPr>
            <p:grpSpPr>
              <a:xfrm>
                <a:off x="1260662" y="5246488"/>
                <a:ext cx="1838582" cy="897121"/>
                <a:chOff x="1026717" y="2307731"/>
                <a:chExt cx="2553587" cy="1246002"/>
              </a:xfrm>
            </p:grpSpPr>
            <p:sp>
              <p:nvSpPr>
                <p:cNvPr id="257" name="Line 853">
                  <a:extLst>
                    <a:ext uri="{FF2B5EF4-FFF2-40B4-BE49-F238E27FC236}">
                      <a16:creationId xmlns:a16="http://schemas.microsoft.com/office/drawing/2014/main" id="{DCF5CE87-5616-204F-84D5-ADC3AA792CB2}"/>
                    </a:ext>
                  </a:extLst>
                </p:cNvPr>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58" name="Straight Connector 257">
                  <a:extLst>
                    <a:ext uri="{FF2B5EF4-FFF2-40B4-BE49-F238E27FC236}">
                      <a16:creationId xmlns:a16="http://schemas.microsoft.com/office/drawing/2014/main" id="{E2FADEC0-5CEC-3A44-B438-E53DFFDC0FA6}"/>
                    </a:ext>
                  </a:extLst>
                </p:cNvPr>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9" name="Freeform 860">
                  <a:extLst>
                    <a:ext uri="{FF2B5EF4-FFF2-40B4-BE49-F238E27FC236}">
                      <a16:creationId xmlns:a16="http://schemas.microsoft.com/office/drawing/2014/main" id="{B894775C-6D50-1945-82DB-626F4A84DEC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0" name="Freeform 860">
                  <a:extLst>
                    <a:ext uri="{FF2B5EF4-FFF2-40B4-BE49-F238E27FC236}">
                      <a16:creationId xmlns:a16="http://schemas.microsoft.com/office/drawing/2014/main" id="{7215DDAC-83E0-004C-8E8F-385B61651EAC}"/>
                    </a:ext>
                  </a:extLst>
                </p:cNvPr>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5" name="Line 853">
                <a:extLst>
                  <a:ext uri="{FF2B5EF4-FFF2-40B4-BE49-F238E27FC236}">
                    <a16:creationId xmlns:a16="http://schemas.microsoft.com/office/drawing/2014/main" id="{0C7B3346-5C74-ED4E-AD88-94D005B5C16A}"/>
                  </a:ext>
                </a:extLst>
              </p:cNvPr>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16" name="Group 215">
                <a:extLst>
                  <a:ext uri="{FF2B5EF4-FFF2-40B4-BE49-F238E27FC236}">
                    <a16:creationId xmlns:a16="http://schemas.microsoft.com/office/drawing/2014/main" id="{31415B3E-21D3-8746-916C-B8ECD29B144A}"/>
                  </a:ext>
                </a:extLst>
              </p:cNvPr>
              <p:cNvGrpSpPr/>
              <p:nvPr/>
            </p:nvGrpSpPr>
            <p:grpSpPr>
              <a:xfrm>
                <a:off x="3846905" y="5273812"/>
                <a:ext cx="1187750" cy="314160"/>
                <a:chOff x="4618723" y="2324921"/>
                <a:chExt cx="1649655" cy="436333"/>
              </a:xfrm>
            </p:grpSpPr>
            <p:sp>
              <p:nvSpPr>
                <p:cNvPr id="254" name="Freeform 860">
                  <a:extLst>
                    <a:ext uri="{FF2B5EF4-FFF2-40B4-BE49-F238E27FC236}">
                      <a16:creationId xmlns:a16="http://schemas.microsoft.com/office/drawing/2014/main" id="{4E174003-4C50-C244-8040-ABE05CB77835}"/>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55" name="Straight Connector 254">
                  <a:extLst>
                    <a:ext uri="{FF2B5EF4-FFF2-40B4-BE49-F238E27FC236}">
                      <a16:creationId xmlns:a16="http://schemas.microsoft.com/office/drawing/2014/main" id="{D7BDAB42-B37C-A146-963A-60DA64AC746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6" name="Freeform 860">
                  <a:extLst>
                    <a:ext uri="{FF2B5EF4-FFF2-40B4-BE49-F238E27FC236}">
                      <a16:creationId xmlns:a16="http://schemas.microsoft.com/office/drawing/2014/main" id="{AAE258AA-EB48-F44A-891E-02F02B07022A}"/>
                    </a:ext>
                  </a:extLst>
                </p:cNvPr>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7" name="Straight Connector 216">
                <a:extLst>
                  <a:ext uri="{FF2B5EF4-FFF2-40B4-BE49-F238E27FC236}">
                    <a16:creationId xmlns:a16="http://schemas.microsoft.com/office/drawing/2014/main" id="{CE63EE4F-52D7-7642-B42B-8CFC42A3A61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8" name="Freeform 860">
                <a:extLst>
                  <a:ext uri="{FF2B5EF4-FFF2-40B4-BE49-F238E27FC236}">
                    <a16:creationId xmlns:a16="http://schemas.microsoft.com/office/drawing/2014/main" id="{AC792E73-BEC5-004F-A8B1-F3EF9F16BF96}"/>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9" name="Freeform 860">
                <a:extLst>
                  <a:ext uri="{FF2B5EF4-FFF2-40B4-BE49-F238E27FC236}">
                    <a16:creationId xmlns:a16="http://schemas.microsoft.com/office/drawing/2014/main" id="{8221545C-DB83-DB45-A1C5-C1FF8718E4A6}"/>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20" name="Line 853">
                <a:extLst>
                  <a:ext uri="{FF2B5EF4-FFF2-40B4-BE49-F238E27FC236}">
                    <a16:creationId xmlns:a16="http://schemas.microsoft.com/office/drawing/2014/main" id="{8C78F68E-C30A-0D47-96D9-CB18B4CB931D}"/>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21" name="Line 853">
                <a:extLst>
                  <a:ext uri="{FF2B5EF4-FFF2-40B4-BE49-F238E27FC236}">
                    <a16:creationId xmlns:a16="http://schemas.microsoft.com/office/drawing/2014/main" id="{B4157455-E3D1-CD4F-97D9-F63277A3A184}"/>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22" name="Line 853">
                <a:extLst>
                  <a:ext uri="{FF2B5EF4-FFF2-40B4-BE49-F238E27FC236}">
                    <a16:creationId xmlns:a16="http://schemas.microsoft.com/office/drawing/2014/main" id="{68C3EC7F-6B67-AE4E-B80F-2BCDF31585A7}"/>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23" name="Group 222">
                <a:extLst>
                  <a:ext uri="{FF2B5EF4-FFF2-40B4-BE49-F238E27FC236}">
                    <a16:creationId xmlns:a16="http://schemas.microsoft.com/office/drawing/2014/main" id="{8D461A54-5959-C040-9CFE-F78D3CD7800C}"/>
                  </a:ext>
                </a:extLst>
              </p:cNvPr>
              <p:cNvGrpSpPr/>
              <p:nvPr/>
            </p:nvGrpSpPr>
            <p:grpSpPr>
              <a:xfrm>
                <a:off x="2893449" y="4395049"/>
                <a:ext cx="1203321" cy="1021208"/>
                <a:chOff x="3906167" y="3324390"/>
                <a:chExt cx="1671281" cy="1418344"/>
              </a:xfrm>
              <a:solidFill>
                <a:srgbClr val="93D2FE"/>
              </a:solidFill>
            </p:grpSpPr>
            <p:sp>
              <p:nvSpPr>
                <p:cNvPr id="229" name="Oval 859">
                  <a:extLst>
                    <a:ext uri="{FF2B5EF4-FFF2-40B4-BE49-F238E27FC236}">
                      <a16:creationId xmlns:a16="http://schemas.microsoft.com/office/drawing/2014/main" id="{6DBEC602-68AF-2D4B-9C41-08425706F53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0" name="Oval 861">
                  <a:extLst>
                    <a:ext uri="{FF2B5EF4-FFF2-40B4-BE49-F238E27FC236}">
                      <a16:creationId xmlns:a16="http://schemas.microsoft.com/office/drawing/2014/main" id="{C6E7E971-0E87-F542-969C-D171AFA28D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1" name="Oval 862">
                  <a:extLst>
                    <a:ext uri="{FF2B5EF4-FFF2-40B4-BE49-F238E27FC236}">
                      <a16:creationId xmlns:a16="http://schemas.microsoft.com/office/drawing/2014/main" id="{1B2DF9D4-B24C-2B40-A637-6121370F96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2" name="Oval 863">
                  <a:extLst>
                    <a:ext uri="{FF2B5EF4-FFF2-40B4-BE49-F238E27FC236}">
                      <a16:creationId xmlns:a16="http://schemas.microsoft.com/office/drawing/2014/main" id="{77BE2CC0-CD13-994A-A85B-0E72DAD8064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3" name="Oval 863">
                  <a:extLst>
                    <a:ext uri="{FF2B5EF4-FFF2-40B4-BE49-F238E27FC236}">
                      <a16:creationId xmlns:a16="http://schemas.microsoft.com/office/drawing/2014/main" id="{FF3A008F-2EC1-1D4C-A156-435F9FF01D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34" name="Group 233">
                  <a:extLst>
                    <a:ext uri="{FF2B5EF4-FFF2-40B4-BE49-F238E27FC236}">
                      <a16:creationId xmlns:a16="http://schemas.microsoft.com/office/drawing/2014/main" id="{B5128751-5EF6-5045-B015-B3E4C2A1D126}"/>
                    </a:ext>
                  </a:extLst>
                </p:cNvPr>
                <p:cNvGrpSpPr/>
                <p:nvPr/>
              </p:nvGrpSpPr>
              <p:grpSpPr>
                <a:xfrm>
                  <a:off x="3906167" y="4047050"/>
                  <a:ext cx="1671281" cy="539042"/>
                  <a:chOff x="1320274" y="4580303"/>
                  <a:chExt cx="1671281" cy="467246"/>
                </a:xfrm>
                <a:grpFill/>
              </p:grpSpPr>
              <p:sp>
                <p:nvSpPr>
                  <p:cNvPr id="250" name="Freeform 860">
                    <a:extLst>
                      <a:ext uri="{FF2B5EF4-FFF2-40B4-BE49-F238E27FC236}">
                        <a16:creationId xmlns:a16="http://schemas.microsoft.com/office/drawing/2014/main" id="{E19BE8A8-FD29-9A44-8097-AD9A917C000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1" name="Rectangle 864">
                    <a:extLst>
                      <a:ext uri="{FF2B5EF4-FFF2-40B4-BE49-F238E27FC236}">
                        <a16:creationId xmlns:a16="http://schemas.microsoft.com/office/drawing/2014/main" id="{03C972A5-51D0-4A42-A51E-F3FAA240D45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2" name="Freeform 865">
                    <a:extLst>
                      <a:ext uri="{FF2B5EF4-FFF2-40B4-BE49-F238E27FC236}">
                        <a16:creationId xmlns:a16="http://schemas.microsoft.com/office/drawing/2014/main" id="{E8CB1E39-FA9E-A34D-A776-0761EDF0E2C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3" name="Freeform 866">
                    <a:extLst>
                      <a:ext uri="{FF2B5EF4-FFF2-40B4-BE49-F238E27FC236}">
                        <a16:creationId xmlns:a16="http://schemas.microsoft.com/office/drawing/2014/main" id="{F5C8BBDC-0A2E-C14C-885D-C2FC83CE001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5" name="Group 234">
                  <a:extLst>
                    <a:ext uri="{FF2B5EF4-FFF2-40B4-BE49-F238E27FC236}">
                      <a16:creationId xmlns:a16="http://schemas.microsoft.com/office/drawing/2014/main" id="{50D533BF-136C-234E-A317-D716248235F1}"/>
                    </a:ext>
                  </a:extLst>
                </p:cNvPr>
                <p:cNvGrpSpPr/>
                <p:nvPr/>
              </p:nvGrpSpPr>
              <p:grpSpPr>
                <a:xfrm>
                  <a:off x="4596370" y="3324390"/>
                  <a:ext cx="552654" cy="1188720"/>
                  <a:chOff x="1823226" y="3235632"/>
                  <a:chExt cx="552654" cy="1188720"/>
                </a:xfrm>
                <a:grpFill/>
              </p:grpSpPr>
              <p:sp>
                <p:nvSpPr>
                  <p:cNvPr id="236" name="Oval 878">
                    <a:extLst>
                      <a:ext uri="{FF2B5EF4-FFF2-40B4-BE49-F238E27FC236}">
                        <a16:creationId xmlns:a16="http://schemas.microsoft.com/office/drawing/2014/main" id="{555B55EB-5890-CF4E-9C2B-383275C0E8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Rectangle 880">
                    <a:extLst>
                      <a:ext uri="{FF2B5EF4-FFF2-40B4-BE49-F238E27FC236}">
                        <a16:creationId xmlns:a16="http://schemas.microsoft.com/office/drawing/2014/main" id="{C82773A9-AA2B-3547-8F72-144A76948E3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8" name="Oval 878">
                    <a:extLst>
                      <a:ext uri="{FF2B5EF4-FFF2-40B4-BE49-F238E27FC236}">
                        <a16:creationId xmlns:a16="http://schemas.microsoft.com/office/drawing/2014/main" id="{04FA1371-AA30-2B42-914B-C1D0D155EFD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9" name="Line 881">
                    <a:extLst>
                      <a:ext uri="{FF2B5EF4-FFF2-40B4-BE49-F238E27FC236}">
                        <a16:creationId xmlns:a16="http://schemas.microsoft.com/office/drawing/2014/main" id="{F80F9842-76E0-DB4C-9AD2-A7724C2F35D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0" name="Line 882">
                    <a:extLst>
                      <a:ext uri="{FF2B5EF4-FFF2-40B4-BE49-F238E27FC236}">
                        <a16:creationId xmlns:a16="http://schemas.microsoft.com/office/drawing/2014/main" id="{91437428-DCD5-0C45-82AB-84832A192DE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1" name="Rectangle 880">
                    <a:extLst>
                      <a:ext uri="{FF2B5EF4-FFF2-40B4-BE49-F238E27FC236}">
                        <a16:creationId xmlns:a16="http://schemas.microsoft.com/office/drawing/2014/main" id="{4C30EDA9-B8C6-494A-A6EB-1EDF0938330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42" name="Oval 878">
                    <a:extLst>
                      <a:ext uri="{FF2B5EF4-FFF2-40B4-BE49-F238E27FC236}">
                        <a16:creationId xmlns:a16="http://schemas.microsoft.com/office/drawing/2014/main" id="{5DFA7618-7039-9742-8E2D-AFFCD9A48B0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3" name="Line 882">
                    <a:extLst>
                      <a:ext uri="{FF2B5EF4-FFF2-40B4-BE49-F238E27FC236}">
                        <a16:creationId xmlns:a16="http://schemas.microsoft.com/office/drawing/2014/main" id="{D3335F60-54BD-1A42-A6D2-F099609887D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4" name="Line 882">
                    <a:extLst>
                      <a:ext uri="{FF2B5EF4-FFF2-40B4-BE49-F238E27FC236}">
                        <a16:creationId xmlns:a16="http://schemas.microsoft.com/office/drawing/2014/main" id="{DCA2AD0B-EA26-D749-8294-BAFB32D6686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5" name="Line 884">
                    <a:extLst>
                      <a:ext uri="{FF2B5EF4-FFF2-40B4-BE49-F238E27FC236}">
                        <a16:creationId xmlns:a16="http://schemas.microsoft.com/office/drawing/2014/main" id="{1DF40B44-4342-F147-BA01-7CBD66D5523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46" name="Oval 885">
                    <a:extLst>
                      <a:ext uri="{FF2B5EF4-FFF2-40B4-BE49-F238E27FC236}">
                        <a16:creationId xmlns:a16="http://schemas.microsoft.com/office/drawing/2014/main" id="{CB20E695-5C63-6E4B-B2F4-10F4F722B95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8" name="Line 881">
                    <a:extLst>
                      <a:ext uri="{FF2B5EF4-FFF2-40B4-BE49-F238E27FC236}">
                        <a16:creationId xmlns:a16="http://schemas.microsoft.com/office/drawing/2014/main" id="{D8B34F61-CFCF-474B-919D-31A977CC3CE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9" name="Line 882">
                    <a:extLst>
                      <a:ext uri="{FF2B5EF4-FFF2-40B4-BE49-F238E27FC236}">
                        <a16:creationId xmlns:a16="http://schemas.microsoft.com/office/drawing/2014/main" id="{2896C3E5-A6F9-014F-83D0-947C9D57AF0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24" name="Group 223">
                <a:extLst>
                  <a:ext uri="{FF2B5EF4-FFF2-40B4-BE49-F238E27FC236}">
                    <a16:creationId xmlns:a16="http://schemas.microsoft.com/office/drawing/2014/main" id="{C5F53105-8894-B945-B124-41E2B55541B5}"/>
                  </a:ext>
                </a:extLst>
              </p:cNvPr>
              <p:cNvGrpSpPr/>
              <p:nvPr/>
            </p:nvGrpSpPr>
            <p:grpSpPr>
              <a:xfrm>
                <a:off x="884857" y="6119126"/>
                <a:ext cx="538242" cy="388227"/>
                <a:chOff x="1012668" y="927184"/>
                <a:chExt cx="747559" cy="539203"/>
              </a:xfrm>
            </p:grpSpPr>
            <p:sp>
              <p:nvSpPr>
                <p:cNvPr id="225" name="Line 853">
                  <a:extLst>
                    <a:ext uri="{FF2B5EF4-FFF2-40B4-BE49-F238E27FC236}">
                      <a16:creationId xmlns:a16="http://schemas.microsoft.com/office/drawing/2014/main" id="{64C6E35E-C950-CE4A-89B2-6E2EDE3EE04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26" name="Rectangle 876">
                  <a:extLst>
                    <a:ext uri="{FF2B5EF4-FFF2-40B4-BE49-F238E27FC236}">
                      <a16:creationId xmlns:a16="http://schemas.microsoft.com/office/drawing/2014/main" id="{79B8C10D-E1A6-7041-A8CD-496A14591551}"/>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27" name="Rectangle 873">
                  <a:extLst>
                    <a:ext uri="{FF2B5EF4-FFF2-40B4-BE49-F238E27FC236}">
                      <a16:creationId xmlns:a16="http://schemas.microsoft.com/office/drawing/2014/main" id="{F9A87EA0-8AE6-3248-8BF7-E664943E78F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28" name="Freeform 875">
                  <a:extLst>
                    <a:ext uri="{FF2B5EF4-FFF2-40B4-BE49-F238E27FC236}">
                      <a16:creationId xmlns:a16="http://schemas.microsoft.com/office/drawing/2014/main" id="{58328AB4-6CBA-E546-A737-1B68F489EE9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Tree>
    <p:extLst>
      <p:ext uri="{BB962C8B-B14F-4D97-AF65-F5344CB8AC3E}">
        <p14:creationId xmlns:p14="http://schemas.microsoft.com/office/powerpoint/2010/main" val="32915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Fast-Forward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Every state is also a relaxed state</a:t>
                </a:r>
              </a:p>
              <a:p>
                <a:r>
                  <a:rPr lang="en-US" dirty="0"/>
                  <a:t>Every solution is also a relaxed solution</a:t>
                </a:r>
              </a:p>
              <a:p>
                <a:endParaRPr lang="en-US" dirty="0"/>
              </a:p>
              <a:p>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a:t>
                </a:r>
              </a:p>
              <a:p>
                <a:pPr lvl="1"/>
                <a:r>
                  <a:rPr lang="en-US" dirty="0"/>
                  <a:t>Thus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is admissible</a:t>
                </a:r>
              </a:p>
              <a:p>
                <a:pPr lvl="1"/>
                <a:r>
                  <a:rPr lang="en-US" dirty="0"/>
                  <a:t>Problem: computing it is NP-hard</a:t>
                </a:r>
              </a:p>
              <a:p>
                <a:pPr lvl="1"/>
                <a:endParaRPr lang="en-US" dirty="0"/>
              </a:p>
              <a:p>
                <a:r>
                  <a:rPr lang="en-US" dirty="0"/>
                  <a:t>Fast-Forward Heuristic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𝐹𝐹</m:t>
                        </m:r>
                      </m:sup>
                    </m:sSup>
                  </m:oMath>
                </a14:m>
                <a:endParaRPr lang="en-US" dirty="0"/>
              </a:p>
              <a:p>
                <a:pPr lvl="1"/>
                <a:r>
                  <a:rPr lang="en-US" dirty="0"/>
                  <a:t>An approximation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that is easier to compute</a:t>
                </a:r>
              </a:p>
              <a:p>
                <a:pPr lvl="2"/>
                <a:r>
                  <a:rPr lang="en-US" dirty="0"/>
                  <a:t>Upper bound on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endParaRPr lang="en-US" dirty="0"/>
              </a:p>
              <a:p>
                <a:pPr lvl="1"/>
                <a:r>
                  <a:rPr lang="en-US" dirty="0"/>
                  <a:t>Name comes from a planner called </a:t>
                </a:r>
                <a:r>
                  <a:rPr lang="en-US" i="1" dirty="0"/>
                  <a:t>Fast Forward</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85AA82-EB89-A448-91FB-6A834F3766FA}"/>
              </a:ext>
            </a:extLst>
          </p:cNvPr>
          <p:cNvSpPr>
            <a:spLocks noGrp="1"/>
          </p:cNvSpPr>
          <p:nvPr>
            <p:ph type="sldNum" sz="quarter" idx="12"/>
          </p:nvPr>
        </p:nvSpPr>
        <p:spPr/>
        <p:txBody>
          <a:bodyPr/>
          <a:lstStyle/>
          <a:p>
            <a:fld id="{67C9959E-8E6B-B04C-9955-EA096F41CA7A}" type="slidenum">
              <a:rPr lang="en-GB" smtClean="0"/>
              <a:t>84</a:t>
            </a:fld>
            <a:endParaRPr lang="en-GB"/>
          </a:p>
        </p:txBody>
      </p:sp>
      <p:sp>
        <p:nvSpPr>
          <p:cNvPr id="5" name="Date Placeholder 4">
            <a:extLst>
              <a:ext uri="{FF2B5EF4-FFF2-40B4-BE49-F238E27FC236}">
                <a16:creationId xmlns:a16="http://schemas.microsoft.com/office/drawing/2014/main" id="{DB697C4F-F1B6-8249-BB83-8DE373EB7DF8}"/>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828697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D264-AF9E-9A4E-B99C-B9D87CCA25D4}"/>
              </a:ext>
            </a:extLst>
          </p:cNvPr>
          <p:cNvSpPr>
            <a:spLocks noGrp="1"/>
          </p:cNvSpPr>
          <p:nvPr>
            <p:ph type="title"/>
          </p:nvPr>
        </p:nvSpPr>
        <p:spPr/>
        <p:txBody>
          <a:bodyPr/>
          <a:lstStyle/>
          <a:p>
            <a:r>
              <a:rPr lang="en-US" dirty="0"/>
              <a:t>Preliminaries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E9CB34-D54D-0645-BC98-79FC4D51251D}"/>
                  </a:ext>
                </a:extLst>
              </p:cNvPr>
              <p:cNvSpPr>
                <a:spLocks noGrp="1"/>
              </p:cNvSpPr>
              <p:nvPr>
                <p:ph idx="1"/>
              </p:nvPr>
            </p:nvSpPr>
            <p:spPr/>
            <p:txBody>
              <a:bodyPr>
                <a:normAutofit/>
              </a:bodyPr>
              <a:lstStyle/>
              <a:p>
                <a:r>
                  <a:rPr lang="en-US" dirty="0"/>
                  <a:t>Let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𝐴</m:t>
                        </m:r>
                      </m:e>
                      <m:sub>
                        <m:r>
                          <a:rPr lang="de-DE" b="0" i="1" dirty="0" smtClean="0">
                            <a:latin typeface="Cambria Math" panose="02040503050406030204" pitchFamily="18" charset="0"/>
                          </a:rPr>
                          <m:t>1</m:t>
                        </m:r>
                      </m:sub>
                    </m:sSub>
                  </m:oMath>
                </a14:m>
                <a:r>
                  <a:rPr lang="en-US" dirty="0"/>
                  <a:t> be a set of actions that are r-applicable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endParaRPr lang="en-US" dirty="0"/>
              </a:p>
              <a:p>
                <a:pPr lvl="1"/>
                <a:r>
                  <a:rPr lang="en-US" dirty="0"/>
                  <a:t>Can </a:t>
                </a:r>
                <a:r>
                  <a:rPr lang="en-US" dirty="0">
                    <a:solidFill>
                      <a:schemeClr val="accent1"/>
                    </a:solidFill>
                  </a:rPr>
                  <a:t>apply</a:t>
                </a:r>
                <a:r>
                  <a:rPr lang="en-US" dirty="0"/>
                  <a:t> them </a:t>
                </a:r>
                <a:r>
                  <a:rPr lang="en-US" dirty="0">
                    <a:solidFill>
                      <a:schemeClr val="accent1"/>
                    </a:solidFill>
                  </a:rPr>
                  <a:t>in any order </a:t>
                </a:r>
                <a:r>
                  <a:rPr lang="en-US" dirty="0"/>
                  <a:t>and get</a:t>
                </a:r>
                <a:r>
                  <a:rPr lang="en-US" dirty="0">
                    <a:solidFill>
                      <a:schemeClr val="accent1"/>
                    </a:solidFill>
                  </a:rPr>
                  <a:t> same result</a:t>
                </a:r>
              </a:p>
              <a:p>
                <a:pPr lvl="1"/>
                <a:r>
                  <a:rPr lang="en-US" dirty="0"/>
                  <a:t>Define result of applying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oMath>
                </a14:m>
                <a:r>
                  <a:rPr lang="en-US" dirty="0"/>
                  <a:t>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r>
                  <a:rPr lang="en-US" i="1" dirty="0"/>
                  <a:t> </a:t>
                </a:r>
                <a:r>
                  <a:rPr lang="en-US" dirty="0"/>
                  <a:t>as</a:t>
                </a:r>
              </a:p>
              <a:p>
                <a:pPr marL="457200" lvl="1" indent="0">
                  <a:buNone/>
                </a:pPr>
                <a:endParaRPr lang="de-DE"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l-GR" b="0" i="1" dirty="0">
                              <a:latin typeface="Cambria Math" panose="02040503050406030204" pitchFamily="18" charset="0"/>
                            </a:rPr>
                          </m:ctrlPr>
                        </m:d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1</m:t>
                              </m:r>
                            </m:sub>
                          </m:sSub>
                        </m:e>
                      </m:d>
                      <m:r>
                        <a:rPr lang="en-US" i="1" dirty="0">
                          <a:latin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nary>
                        <m:naryPr>
                          <m:chr m:val="⋃"/>
                          <m:supHide m:val="on"/>
                          <m:ctrlPr>
                            <a:rPr lang="el-GR" i="1" dirty="0" smtClean="0">
                              <a:latin typeface="Cambria Math" panose="02040503050406030204" pitchFamily="18" charset="0"/>
                            </a:rPr>
                          </m:ctrlPr>
                        </m:naryPr>
                        <m:sub>
                          <m:r>
                            <m:rPr>
                              <m:brk m:alnAt="7"/>
                            </m:rPr>
                            <a:rPr lang="de-DE" b="0" i="1" dirty="0" smtClean="0">
                              <a:latin typeface="Cambria Math" panose="02040503050406030204" pitchFamily="18" charset="0"/>
                            </a:rPr>
                            <m:t>𝑎</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sub>
                        <m:sup/>
                        <m:e>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nary>
                    </m:oMath>
                  </m:oMathPara>
                </a14:m>
                <a:endParaRPr lang="en-US" dirty="0"/>
              </a:p>
              <a:p>
                <a:pPr lvl="1"/>
                <a:endParaRPr lang="en-US" dirty="0"/>
              </a:p>
              <a:p>
                <a:r>
                  <a:rPr lang="en-US" dirty="0"/>
                  <a:t>Let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e>
                    </m:d>
                    <m:r>
                      <a:rPr lang="de-DE" i="1" dirty="0">
                        <a:latin typeface="Cambria Math" panose="02040503050406030204" pitchFamily="18" charset="0"/>
                      </a:rPr>
                      <m:t> </m:t>
                    </m:r>
                  </m:oMath>
                </a14:m>
                <a:endParaRPr lang="en-US" dirty="0"/>
              </a:p>
              <a:p>
                <a:pPr lvl="1"/>
                <a:r>
                  <a:rPr lang="en-US" dirty="0"/>
                  <a:t>Suppose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2</m:t>
                        </m:r>
                      </m:sub>
                    </m:sSub>
                  </m:oMath>
                </a14:m>
                <a:r>
                  <a:rPr lang="en-US" dirty="0"/>
                  <a:t> is a set of actions that are r-applicable in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1</m:t>
                        </m:r>
                      </m:sub>
                    </m:sSub>
                  </m:oMath>
                </a14:m>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e>
                    </m:d>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oMath>
                </a14:m>
                <a:endParaRPr lang="de-DE" dirty="0"/>
              </a:p>
              <a:p>
                <a:pPr lvl="1"/>
                <a:r>
                  <a:rPr lang="de-DE" dirty="0"/>
                  <a:t>...</a:t>
                </a:r>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2</m:t>
                                </m:r>
                              </m:sub>
                            </m:sSub>
                            <m:r>
                              <a:rPr lang="de-DE" b="0"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𝑛</m:t>
                                </m:r>
                              </m:sub>
                            </m:sSub>
                          </m:e>
                        </m:d>
                      </m:e>
                    </m:d>
                  </m:oMath>
                </a14:m>
                <a:r>
                  <a:rPr lang="en-US" dirty="0"/>
                  <a:t> in the obvious way</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03E9CB34-D54D-0645-BC98-79FC4D51251D}"/>
                  </a:ext>
                </a:extLst>
              </p:cNvPr>
              <p:cNvSpPr>
                <a:spLocks noGrp="1" noRot="1" noChangeAspect="1" noMove="1" noResize="1" noEditPoints="1" noAdjustHandles="1" noChangeArrowheads="1" noChangeShapeType="1" noTextEdit="1"/>
              </p:cNvSpPr>
              <p:nvPr>
                <p:ph idx="1"/>
              </p:nvPr>
            </p:nvSpPr>
            <p:spPr>
              <a:blipFill>
                <a:blip r:embed="rId3"/>
                <a:stretch>
                  <a:fillRect l="-1447" t="-1768" b="-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02D165F-52E0-8347-9A55-6E4F419A31D3}"/>
              </a:ext>
            </a:extLst>
          </p:cNvPr>
          <p:cNvSpPr>
            <a:spLocks noGrp="1"/>
          </p:cNvSpPr>
          <p:nvPr>
            <p:ph type="sldNum" sz="quarter" idx="12"/>
          </p:nvPr>
        </p:nvSpPr>
        <p:spPr/>
        <p:txBody>
          <a:bodyPr/>
          <a:lstStyle/>
          <a:p>
            <a:fld id="{67C9959E-8E6B-B04C-9955-EA096F41CA7A}" type="slidenum">
              <a:rPr lang="en-GB" smtClean="0"/>
              <a:t>85</a:t>
            </a:fld>
            <a:endParaRPr lang="en-GB"/>
          </a:p>
        </p:txBody>
      </p:sp>
      <p:sp>
        <p:nvSpPr>
          <p:cNvPr id="5" name="Date Placeholder 4">
            <a:extLst>
              <a:ext uri="{FF2B5EF4-FFF2-40B4-BE49-F238E27FC236}">
                <a16:creationId xmlns:a16="http://schemas.microsoft.com/office/drawing/2014/main" id="{A378E0EB-3455-A848-A834-7F8DCC502E50}"/>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7555919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Fast-Forward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4906527"/>
                <a:ext cx="7886700" cy="1549142"/>
              </a:xfrm>
            </p:spPr>
            <p:txBody>
              <a:bodyPr>
                <a:normAutofit lnSpcReduction="10000"/>
              </a:bodyPr>
              <a:lstStyle/>
              <a:p>
                <a:pPr>
                  <a:tabLst>
                    <a:tab pos="846138" algn="l"/>
                  </a:tabLst>
                </a:pPr>
                <a:r>
                  <a:rPr lang="en-GB" dirty="0"/>
                  <a:t>Find a minimal relaxed solution and return its cost</a:t>
                </a:r>
              </a:p>
              <a:p>
                <a:pPr lvl="1">
                  <a:tabLst>
                    <a:tab pos="846138" algn="l"/>
                  </a:tabLst>
                </a:pPr>
                <a:r>
                  <a:rPr lang="en-GB" dirty="0"/>
                  <a:t>Generates a sequence of successively larger r-states and sets of applicable actions until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sub>
                    </m:sSub>
                  </m:oMath>
                </a14:m>
                <a:r>
                  <a:rPr lang="en-GB" dirty="0"/>
                  <a:t> r-satisfies </a:t>
                </a:r>
                <a14:m>
                  <m:oMath xmlns:m="http://schemas.openxmlformats.org/officeDocument/2006/math">
                    <m:r>
                      <a:rPr lang="en-GB" i="1" dirty="0" smtClean="0">
                        <a:latin typeface="Cambria Math" panose="02040503050406030204" pitchFamily="18" charset="0"/>
                      </a:rPr>
                      <m:t>𝑔</m:t>
                    </m:r>
                    <m:r>
                      <a:rPr lang="de-DE" i="1" dirty="0" smtClean="0">
                        <a:latin typeface="Cambria Math" panose="02040503050406030204" pitchFamily="18" charset="0"/>
                      </a:rPr>
                      <m:t>:</m:t>
                    </m:r>
                  </m:oMath>
                </a14:m>
                <a:endParaRPr lang="de-DE" i="1" dirty="0">
                  <a:latin typeface="Cambria Math" panose="02040503050406030204" pitchFamily="18" charset="0"/>
                </a:endParaRPr>
              </a:p>
              <a:p>
                <a:pPr marL="457200" lvl="1" indent="0">
                  <a:buNone/>
                  <a:tabLst>
                    <a:tab pos="846138" algn="l"/>
                  </a:tabLst>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i="1" dirty="0">
                          <a:latin typeface="Cambria Math" panose="02040503050406030204" pitchFamily="18" charset="0"/>
                        </a:rPr>
                        <m:t>, </m:t>
                      </m:r>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𝑘</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𝑘</m:t>
                          </m:r>
                        </m:sub>
                      </m:sSub>
                    </m:oMath>
                  </m:oMathPara>
                </a14:m>
                <a:endParaRPr lang="en-GB" dirty="0"/>
              </a:p>
              <a:p>
                <a:pPr lvl="1">
                  <a:tabLst>
                    <a:tab pos="846138" algn="l"/>
                  </a:tabLst>
                </a:pPr>
                <a:r>
                  <a:rPr lang="en-GB" dirty="0"/>
                  <a:t>Extract minimal relaxed solution from that sequence</a:t>
                </a:r>
              </a:p>
              <a:p>
                <a:pPr>
                  <a:tabLst>
                    <a:tab pos="846138" algn="l"/>
                  </a:tabLst>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4906527"/>
                <a:ext cx="7886700" cy="1549142"/>
              </a:xfrm>
              <a:blipFill>
                <a:blip r:embed="rId3"/>
                <a:stretch>
                  <a:fillRect l="-2090" t="-9756" b="-1626"/>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9C00394A-1B4F-5D4E-AC04-60EC346BF978}"/>
              </a:ext>
            </a:extLst>
          </p:cNvPr>
          <p:cNvSpPr>
            <a:spLocks noGrp="1"/>
          </p:cNvSpPr>
          <p:nvPr>
            <p:ph type="sldNum" sz="quarter" idx="12"/>
          </p:nvPr>
        </p:nvSpPr>
        <p:spPr/>
        <p:txBody>
          <a:bodyPr/>
          <a:lstStyle/>
          <a:p>
            <a:fld id="{67C9959E-8E6B-B04C-9955-EA096F41CA7A}" type="slidenum">
              <a:rPr lang="en-GB" smtClean="0"/>
              <a:t>86</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AECC1BD-239F-3640-9DEC-2BAEADD72E2D}"/>
                  </a:ext>
                </a:extLst>
              </p:cNvPr>
              <p:cNvSpPr/>
              <p:nvPr/>
            </p:nvSpPr>
            <p:spPr>
              <a:xfrm>
                <a:off x="628650" y="1496946"/>
                <a:ext cx="7886700" cy="332398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1">
                  <a:buNone/>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HFF(</a:t>
                </a:r>
                <a:r>
                  <a:rPr lang="en-GB" sz="1400" b="1" dirty="0" err="1">
                    <a:latin typeface="Courier New" panose="02070309020205020404" pitchFamily="49" charset="0"/>
                    <a:cs typeface="Courier New" panose="02070309020205020404" pitchFamily="49" charset="0"/>
                  </a:rPr>
                  <a:t>Σ,</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a:t>
                </a:r>
                <a:endParaRPr lang="en-GB" sz="1400" baseline="-25000"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 construct a relaxed solution ⟨</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ŝ</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1;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 subset of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r-satisfies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{all actions r-applicable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&gt; 1 and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		// there’s no solution</a:t>
                </a:r>
                <a:endParaRPr lang="en-GB" sz="1400" baseline="-25000"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 extract minimal relaxed solution ⟨â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â</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any</a:t>
                </a:r>
                <a:r>
                  <a:rPr lang="en-GB" sz="1400" dirty="0">
                    <a:latin typeface="Courier New" panose="02070309020205020404" pitchFamily="49" charset="0"/>
                    <a:cs typeface="Courier New" panose="02070309020205020404" pitchFamily="49" charset="0"/>
                  </a:rPr>
                  <a:t>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such that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GB" sz="1400" i="1" smtClean="0">
                            <a:solidFill>
                              <a:schemeClr val="bg1"/>
                            </a:solidFill>
                            <a:latin typeface="Cambria Math" panose="02040503050406030204" pitchFamily="18" charset="0"/>
                            <a:cs typeface="Times New Roman"/>
                          </a:rPr>
                        </m:ctrlPr>
                      </m:accPr>
                      <m:e>
                        <m:r>
                          <a:rPr lang="en-GB" sz="1400" i="1" smtClean="0">
                            <a:solidFill>
                              <a:schemeClr val="bg1"/>
                            </a:solidFill>
                            <a:latin typeface="Cambria Math" panose="02040503050406030204" pitchFamily="18" charset="0"/>
                            <a:cs typeface="Times New Roman"/>
                          </a:rPr>
                          <m:t>𝜋</m:t>
                        </m:r>
                      </m:e>
                    </m:acc>
                  </m:oMath>
                </a14:m>
                <a:r>
                  <a:rPr lang="en-GB" sz="1400" i="1" dirty="0">
                    <a:solidFill>
                      <a:schemeClr val="bg1"/>
                    </a:solidFill>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baseline="-25000"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 is an action in </a:t>
                </a:r>
                <a14:m>
                  <m:oMath xmlns:m="http://schemas.openxmlformats.org/officeDocument/2006/math">
                    <m:acc>
                      <m:accPr>
                        <m:chr m:val="̂"/>
                        <m:ctrlPr>
                          <a:rPr lang="en-GB" sz="1400" i="1" baseline="-25000" smtClean="0">
                            <a:solidFill>
                              <a:schemeClr val="bg1"/>
                            </a:solidFill>
                            <a:latin typeface="Cambria Math" panose="02040503050406030204" pitchFamily="18" charset="0"/>
                            <a:cs typeface="Times New Roman"/>
                          </a:rPr>
                        </m:ctrlPr>
                      </m:accPr>
                      <m:e>
                        <m:r>
                          <a:rPr lang="en-GB" sz="1400" i="1" baseline="-25000" smtClean="0">
                            <a:solidFill>
                              <a:schemeClr val="bg1"/>
                            </a:solidFill>
                            <a:latin typeface="Cambria Math" panose="02040503050406030204" pitchFamily="18" charset="0"/>
                            <a:cs typeface="Times New Roman"/>
                          </a:rPr>
                          <m:t>𝜋</m:t>
                        </m:r>
                      </m:e>
                    </m:acc>
                  </m:oMath>
                </a14:m>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upper bound on h</a:t>
                </a:r>
                <a:r>
                  <a:rPr lang="en-GB" sz="1400" baseline="30000"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p:txBody>
          </p:sp>
        </mc:Choice>
        <mc:Fallback xmlns="">
          <p:sp>
            <p:nvSpPr>
              <p:cNvPr id="7" name="Rectangle 6">
                <a:extLst>
                  <a:ext uri="{FF2B5EF4-FFF2-40B4-BE49-F238E27FC236}">
                    <a16:creationId xmlns:a16="http://schemas.microsoft.com/office/drawing/2014/main" id="{7AECC1BD-239F-3640-9DEC-2BAEADD72E2D}"/>
                  </a:ext>
                </a:extLst>
              </p:cNvPr>
              <p:cNvSpPr>
                <a:spLocks noRot="1" noChangeAspect="1" noMove="1" noResize="1" noEditPoints="1" noAdjustHandles="1" noChangeArrowheads="1" noChangeShapeType="1" noTextEdit="1"/>
              </p:cNvSpPr>
              <p:nvPr/>
            </p:nvSpPr>
            <p:spPr>
              <a:xfrm>
                <a:off x="628650" y="1496946"/>
                <a:ext cx="7886700" cy="3323987"/>
              </a:xfrm>
              <a:prstGeom prst="rect">
                <a:avLst/>
              </a:prstGeom>
              <a:blipFill>
                <a:blip r:embed="rId4"/>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DA27112-5C6E-904D-B786-12897742F57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3392332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Fast-Forward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4906801"/>
                <a:ext cx="7886700" cy="1548868"/>
              </a:xfrm>
            </p:spPr>
            <p:txBody>
              <a:bodyPr>
                <a:normAutofit fontScale="92500" lnSpcReduction="10000"/>
              </a:bodyPr>
              <a:lstStyle/>
              <a:p>
                <a:pPr>
                  <a:tabLst>
                    <a:tab pos="846138" algn="l"/>
                  </a:tabLst>
                </a:pPr>
                <a:r>
                  <a:rPr lang="en-GB" dirty="0"/>
                  <a:t>Find a minimal relaxed solution and return its cost</a:t>
                </a:r>
              </a:p>
              <a:p>
                <a:pPr>
                  <a:tabLst>
                    <a:tab pos="846138" algn="l"/>
                  </a:tabLst>
                </a:pPr>
                <a:r>
                  <a:rPr lang="en-GB" dirty="0"/>
                  <a:t>Define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𝐹𝐹</m:t>
                        </m:r>
                      </m:sup>
                    </m:sSup>
                  </m:oMath>
                </a14:m>
                <a:r>
                  <a:rPr lang="en-GB" dirty="0"/>
                  <a:t> = the value returned by </a:t>
                </a:r>
                <a:r>
                  <a:rPr lang="en-GB" dirty="0">
                    <a:latin typeface="Calibri" panose="020F0502020204030204" pitchFamily="34" charset="0"/>
                  </a:rPr>
                  <a:t>HFF</a:t>
                </a:r>
                <a:r>
                  <a:rPr lang="en-GB" dirty="0"/>
                  <a:t>(</a:t>
                </a:r>
                <a14:m>
                  <m:oMath xmlns:m="http://schemas.openxmlformats.org/officeDocument/2006/math">
                    <m:r>
                      <m:rPr>
                        <m:sty m:val="p"/>
                      </m:rPr>
                      <a:rPr lang="en-GB" i="0" smtClean="0">
                        <a:latin typeface="Cambria Math" panose="02040503050406030204" pitchFamily="18" charset="0"/>
                      </a:rPr>
                      <m:t>Σ</m:t>
                    </m:r>
                    <m:r>
                      <a:rPr lang="en-GB" i="1" smtClean="0">
                        <a:latin typeface="Cambria Math" panose="02040503050406030204" pitchFamily="18" charset="0"/>
                      </a:rPr>
                      <m:t>,</m:t>
                    </m:r>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𝑔</m:t>
                    </m:r>
                  </m:oMath>
                </a14:m>
                <a:r>
                  <a:rPr lang="en-GB" dirty="0"/>
                  <a:t>)</a:t>
                </a:r>
              </a:p>
              <a:p>
                <a:pPr lvl="1">
                  <a:tabLst>
                    <a:tab pos="846138" algn="l"/>
                  </a:tabLst>
                </a:pPr>
                <a:r>
                  <a:rPr lang="en-GB" dirty="0"/>
                  <a:t>Return value is ambiguous</a:t>
                </a:r>
              </a:p>
              <a:p>
                <a:pPr lvl="2"/>
                <a:r>
                  <a:rPr lang="en-GB" dirty="0"/>
                  <a:t>Each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oMath>
                </a14:m>
                <a:r>
                  <a:rPr lang="en-GB" dirty="0"/>
                  <a:t> in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is a minimal set of actions s.t.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i="1" smtClean="0">
                            <a:latin typeface="Cambria Math" panose="02040503050406030204" pitchFamily="18" charset="0"/>
                          </a:rPr>
                          <m:t>+</m:t>
                        </m:r>
                      </m:sup>
                    </m:s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GB" i="1" smtClean="0">
                                    <a:latin typeface="Cambria Math" panose="02040503050406030204" pitchFamily="18" charset="0"/>
                                  </a:rPr>
                                  <m:t>𝑠</m:t>
                                </m:r>
                              </m:e>
                            </m:acc>
                          </m:e>
                          <m:sub>
                            <m:r>
                              <a:rPr lang="en-GB" i="1" smtClean="0">
                                <a:latin typeface="Cambria Math" panose="02040503050406030204" pitchFamily="18" charset="0"/>
                              </a:rPr>
                              <m:t>𝑖</m:t>
                            </m:r>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e>
                    </m:d>
                  </m:oMath>
                </a14:m>
                <a:r>
                  <a:rPr lang="en-GB" dirty="0"/>
                  <a:t> r-satisfies </a:t>
                </a:r>
                <a14:m>
                  <m:oMath xmlns:m="http://schemas.openxmlformats.org/officeDocument/2006/math">
                    <m:r>
                      <a:rPr lang="en-GB" i="1" smtClean="0">
                        <a:latin typeface="Cambria Math" panose="02040503050406030204" pitchFamily="18" charset="0"/>
                      </a:rPr>
                      <m:t>𝑝𝑟𝑒</m:t>
                    </m:r>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r>
                      <a:rPr lang="en-GB" i="1" smtClean="0">
                        <a:latin typeface="Cambria Math" panose="02040503050406030204" pitchFamily="18" charset="0"/>
                      </a:rPr>
                      <m:t>)</m:t>
                    </m:r>
                  </m:oMath>
                </a14:m>
                <a:endParaRPr lang="en-GB" dirty="0"/>
              </a:p>
              <a:p>
                <a:pPr lvl="2"/>
                <a:r>
                  <a:rPr lang="en-GB" dirty="0"/>
                  <a:t>Depends on </a:t>
                </a:r>
                <a:r>
                  <a:rPr lang="en-GB" i="1" dirty="0">
                    <a:solidFill>
                      <a:schemeClr val="accent3">
                        <a:lumMod val="60000"/>
                        <a:lumOff val="40000"/>
                      </a:schemeClr>
                    </a:solidFill>
                  </a:rPr>
                  <a:t>which</a:t>
                </a:r>
                <a:r>
                  <a:rPr lang="en-GB" dirty="0"/>
                  <a:t> minimal subsets we choose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4906801"/>
                <a:ext cx="7886700" cy="1548868"/>
              </a:xfrm>
              <a:blipFill>
                <a:blip r:embed="rId3"/>
                <a:stretch>
                  <a:fillRect l="-2090" t="-8943" b="-813"/>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9C00394A-1B4F-5D4E-AC04-60EC346BF978}"/>
              </a:ext>
            </a:extLst>
          </p:cNvPr>
          <p:cNvSpPr>
            <a:spLocks noGrp="1"/>
          </p:cNvSpPr>
          <p:nvPr>
            <p:ph type="sldNum" sz="quarter" idx="12"/>
          </p:nvPr>
        </p:nvSpPr>
        <p:spPr/>
        <p:txBody>
          <a:bodyPr/>
          <a:lstStyle/>
          <a:p>
            <a:fld id="{67C9959E-8E6B-B04C-9955-EA096F41CA7A}" type="slidenum">
              <a:rPr lang="en-GB" smtClean="0"/>
              <a:t>87</a:t>
            </a:fld>
            <a:endParaRPr lang="en-GB"/>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3FD6BD7-11A6-5247-988C-EDF4870255CD}"/>
                  </a:ext>
                </a:extLst>
              </p:cNvPr>
              <p:cNvSpPr/>
              <p:nvPr/>
            </p:nvSpPr>
            <p:spPr>
              <a:xfrm>
                <a:off x="628650" y="1496946"/>
                <a:ext cx="7886700" cy="332398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1">
                  <a:buNone/>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HFF(</a:t>
                </a:r>
                <a:r>
                  <a:rPr lang="en-GB" sz="1400" b="1" dirty="0" err="1">
                    <a:latin typeface="Courier New" panose="02070309020205020404" pitchFamily="49" charset="0"/>
                    <a:cs typeface="Courier New" panose="02070309020205020404" pitchFamily="49" charset="0"/>
                  </a:rPr>
                  <a:t>Σ,</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a:t>
                </a:r>
                <a:endParaRPr lang="en-GB" sz="1400" baseline="-25000"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 construct a relaxed solution ⟨</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ŝ</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1;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 subset of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r-satisfies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{all actions r-applicable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&gt; 1 and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		// there’s no solution</a:t>
                </a:r>
                <a:endParaRPr lang="en-GB" sz="1400" baseline="-25000"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 extract minimal relaxed solution ⟨â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â</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any</a:t>
                </a:r>
                <a:r>
                  <a:rPr lang="en-GB" sz="1400" dirty="0">
                    <a:latin typeface="Courier New" panose="02070309020205020404" pitchFamily="49" charset="0"/>
                    <a:cs typeface="Courier New" panose="02070309020205020404" pitchFamily="49" charset="0"/>
                  </a:rPr>
                  <a:t>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such that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GB" sz="1400" i="1" smtClean="0">
                            <a:solidFill>
                              <a:schemeClr val="bg1"/>
                            </a:solidFill>
                            <a:latin typeface="Cambria Math" panose="02040503050406030204" pitchFamily="18" charset="0"/>
                            <a:cs typeface="Times New Roman"/>
                          </a:rPr>
                        </m:ctrlPr>
                      </m:accPr>
                      <m:e>
                        <m:r>
                          <a:rPr lang="en-GB" sz="1400" i="1" smtClean="0">
                            <a:solidFill>
                              <a:schemeClr val="bg1"/>
                            </a:solidFill>
                            <a:latin typeface="Cambria Math" panose="02040503050406030204" pitchFamily="18" charset="0"/>
                            <a:cs typeface="Times New Roman"/>
                          </a:rPr>
                          <m:t>𝜋</m:t>
                        </m:r>
                      </m:e>
                    </m:acc>
                  </m:oMath>
                </a14:m>
                <a:r>
                  <a:rPr lang="en-GB" sz="1400" i="1" dirty="0">
                    <a:solidFill>
                      <a:schemeClr val="bg1"/>
                    </a:solidFill>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baseline="-25000"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 is an action in </a:t>
                </a:r>
                <a14:m>
                  <m:oMath xmlns:m="http://schemas.openxmlformats.org/officeDocument/2006/math">
                    <m:acc>
                      <m:accPr>
                        <m:chr m:val="̂"/>
                        <m:ctrlPr>
                          <a:rPr lang="en-GB" sz="1400" i="1" baseline="-25000" smtClean="0">
                            <a:solidFill>
                              <a:schemeClr val="bg1"/>
                            </a:solidFill>
                            <a:latin typeface="Cambria Math" panose="02040503050406030204" pitchFamily="18" charset="0"/>
                            <a:cs typeface="Times New Roman"/>
                          </a:rPr>
                        </m:ctrlPr>
                      </m:accPr>
                      <m:e>
                        <m:r>
                          <a:rPr lang="en-GB" sz="1400" i="1" baseline="-25000" smtClean="0">
                            <a:solidFill>
                              <a:schemeClr val="bg1"/>
                            </a:solidFill>
                            <a:latin typeface="Cambria Math" panose="02040503050406030204" pitchFamily="18" charset="0"/>
                            <a:cs typeface="Times New Roman"/>
                          </a:rPr>
                          <m:t>𝜋</m:t>
                        </m:r>
                      </m:e>
                    </m:acc>
                  </m:oMath>
                </a14:m>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upper bound on h</a:t>
                </a:r>
                <a:r>
                  <a:rPr lang="en-GB" sz="1400" baseline="30000"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p:txBody>
          </p:sp>
        </mc:Choice>
        <mc:Fallback xmlns="">
          <p:sp>
            <p:nvSpPr>
              <p:cNvPr id="9" name="Rectangle 8">
                <a:extLst>
                  <a:ext uri="{FF2B5EF4-FFF2-40B4-BE49-F238E27FC236}">
                    <a16:creationId xmlns:a16="http://schemas.microsoft.com/office/drawing/2014/main" id="{D3FD6BD7-11A6-5247-988C-EDF4870255CD}"/>
                  </a:ext>
                </a:extLst>
              </p:cNvPr>
              <p:cNvSpPr>
                <a:spLocks noRot="1" noChangeAspect="1" noMove="1" noResize="1" noEditPoints="1" noAdjustHandles="1" noChangeArrowheads="1" noChangeShapeType="1" noTextEdit="1"/>
              </p:cNvSpPr>
              <p:nvPr/>
            </p:nvSpPr>
            <p:spPr>
              <a:xfrm>
                <a:off x="628650" y="1496946"/>
                <a:ext cx="7886700" cy="3323987"/>
              </a:xfrm>
              <a:prstGeom prst="rect">
                <a:avLst/>
              </a:prstGeom>
              <a:blipFill>
                <a:blip r:embed="rId4"/>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E5413BE0-9BBD-684E-BC14-458A035CBA3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932301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(as before)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sz="half" idx="1"/>
              </p:nvPr>
            </p:nvSpPr>
            <p:spPr>
              <a:xfrm>
                <a:off x="361613" y="1717589"/>
                <a:ext cx="4089006" cy="3333032"/>
              </a:xfrm>
            </p:spPr>
            <p:txBody>
              <a:bodyPr>
                <a:normAutofit fontScale="85000" lnSpcReduction="10000"/>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solidFill>
                      <a:schemeClr val="accent1"/>
                    </a:solidFill>
                  </a:rPr>
                  <a:t>GBFS using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b="0" i="1" dirty="0" smtClean="0">
                            <a:solidFill>
                              <a:schemeClr val="accent1"/>
                            </a:solidFill>
                            <a:latin typeface="Cambria Math" panose="02040503050406030204" pitchFamily="18" charset="0"/>
                          </a:rPr>
                          <m:t>𝐹𝐹</m:t>
                        </m:r>
                      </m:sup>
                    </m:sSup>
                  </m:oMath>
                </a14:m>
                <a:endParaRPr lang="de-DE" i="1" dirty="0">
                  <a:solidFill>
                    <a:schemeClr val="accent1"/>
                  </a:solidFill>
                  <a:latin typeface="Cambria Math" panose="02040503050406030204" pitchFamily="18" charset="0"/>
                </a:endParaRPr>
              </a:p>
              <a:p>
                <a:pPr lvl="1"/>
                <a:r>
                  <a:rPr lang="en-US" dirty="0">
                    <a:solidFill>
                      <a:schemeClr val="accent1"/>
                    </a:solidFill>
                  </a:rPr>
                  <a:t>Compute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i="1" dirty="0">
                            <a:solidFill>
                              <a:schemeClr val="accent1"/>
                            </a:solidFill>
                            <a:latin typeface="Cambria Math" panose="02040503050406030204" pitchFamily="18" charset="0"/>
                          </a:rPr>
                          <m:t>𝐹𝐹</m:t>
                        </m:r>
                      </m:sup>
                    </m:sSup>
                    <m:d>
                      <m:dPr>
                        <m:ctrlPr>
                          <a:rPr lang="de-DE" i="1" dirty="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𝑠</m:t>
                            </m:r>
                          </m:e>
                          <m:sub>
                            <m:r>
                              <a:rPr lang="de-DE" i="1" dirty="0">
                                <a:solidFill>
                                  <a:schemeClr val="accent1"/>
                                </a:solidFill>
                                <a:latin typeface="Cambria Math" panose="02040503050406030204" pitchFamily="18" charset="0"/>
                              </a:rPr>
                              <m:t>1</m:t>
                            </m:r>
                          </m:sub>
                        </m:sSub>
                      </m:e>
                    </m:d>
                  </m:oMath>
                </a14:m>
                <a:r>
                  <a:rPr lang="en-GB" dirty="0">
                    <a:solidFill>
                      <a:schemeClr val="accent1"/>
                    </a:solidFill>
                  </a:rPr>
                  <a:t> and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i="1" dirty="0">
                            <a:solidFill>
                              <a:schemeClr val="accent1"/>
                            </a:solidFill>
                            <a:latin typeface="Cambria Math" panose="02040503050406030204" pitchFamily="18" charset="0"/>
                          </a:rPr>
                          <m:t>𝐹𝐹</m:t>
                        </m:r>
                      </m:sup>
                    </m:sSup>
                    <m:d>
                      <m:dPr>
                        <m:ctrlPr>
                          <a:rPr lang="de-DE" i="1" dirty="0" smtClean="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𝑠</m:t>
                            </m:r>
                          </m:e>
                          <m:sub>
                            <m:r>
                              <a:rPr lang="de-DE" i="1" dirty="0">
                                <a:solidFill>
                                  <a:schemeClr val="accent1"/>
                                </a:solidFill>
                                <a:latin typeface="Cambria Math" panose="02040503050406030204" pitchFamily="18" charset="0"/>
                              </a:rPr>
                              <m:t>2</m:t>
                            </m:r>
                          </m:sub>
                        </m:sSub>
                      </m:e>
                    </m:d>
                  </m:oMath>
                </a14:m>
                <a:endParaRPr lang="de-DE" dirty="0">
                  <a:solidFill>
                    <a:schemeClr val="accent1"/>
                  </a:solidFill>
                </a:endParaRPr>
              </a:p>
              <a:p>
                <a:pPr lvl="1"/>
                <a:r>
                  <a:rPr lang="en-GB" dirty="0">
                    <a:solidFill>
                      <a:schemeClr val="accent1"/>
                    </a:solidFill>
                  </a:rPr>
                  <a:t>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sz="half" idx="1"/>
              </p:nvPr>
            </p:nvSpPr>
            <p:spPr>
              <a:xfrm>
                <a:off x="361613" y="1717589"/>
                <a:ext cx="4089006" cy="3333032"/>
              </a:xfrm>
              <a:blipFill>
                <a:blip r:embed="rId3"/>
                <a:stretch>
                  <a:fillRect l="-3096" t="-2652" b="-758"/>
                </a:stretch>
              </a:blipFill>
            </p:spPr>
            <p:txBody>
              <a:bodyPr/>
              <a:lstStyle/>
              <a:p>
                <a:r>
                  <a:rPr lang="en-GB">
                    <a:noFill/>
                  </a:rPr>
                  <a:t> </a:t>
                </a:r>
              </a:p>
            </p:txBody>
          </p:sp>
        </mc:Fallback>
      </mc:AlternateContent>
      <p:sp>
        <p:nvSpPr>
          <p:cNvPr id="7" name="Slide Number Placeholder 6">
            <a:extLst>
              <a:ext uri="{FF2B5EF4-FFF2-40B4-BE49-F238E27FC236}">
                <a16:creationId xmlns:a16="http://schemas.microsoft.com/office/drawing/2014/main" id="{1C889914-59B6-2E48-8BC0-1D7C3B4A4A56}"/>
              </a:ext>
            </a:extLst>
          </p:cNvPr>
          <p:cNvSpPr>
            <a:spLocks noGrp="1"/>
          </p:cNvSpPr>
          <p:nvPr>
            <p:ph type="sldNum" sz="quarter" idx="12"/>
          </p:nvPr>
        </p:nvSpPr>
        <p:spPr/>
        <p:txBody>
          <a:bodyPr/>
          <a:lstStyle/>
          <a:p>
            <a:fld id="{67C9959E-8E6B-B04C-9955-EA096F41CA7A}" type="slidenum">
              <a:rPr lang="en-GB" smtClean="0"/>
              <a:t>88</a:t>
            </a:fld>
            <a:endParaRPr lang="en-GB"/>
          </a:p>
        </p:txBody>
      </p:sp>
      <p:grpSp>
        <p:nvGrpSpPr>
          <p:cNvPr id="4" name="Group 3"/>
          <p:cNvGrpSpPr/>
          <p:nvPr/>
        </p:nvGrpSpPr>
        <p:grpSpPr>
          <a:xfrm>
            <a:off x="4764424" y="3023264"/>
            <a:ext cx="4305195" cy="1297553"/>
            <a:chOff x="0" y="3124595"/>
            <a:chExt cx="4305195" cy="1297553"/>
          </a:xfrm>
        </p:grpSpPr>
        <p:sp>
          <p:nvSpPr>
            <p:cNvPr id="104" name="Rectangle 891"/>
            <p:cNvSpPr>
              <a:spLocks noChangeArrowheads="1"/>
            </p:cNvSpPr>
            <p:nvPr/>
          </p:nvSpPr>
          <p:spPr bwMode="auto">
            <a:xfrm>
              <a:off x="833574" y="3806779"/>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05" name="Rectangle 891"/>
            <p:cNvSpPr>
              <a:spLocks noChangeArrowheads="1"/>
            </p:cNvSpPr>
            <p:nvPr/>
          </p:nvSpPr>
          <p:spPr bwMode="auto">
            <a:xfrm>
              <a:off x="2637086" y="3864250"/>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06" name="Group 105"/>
            <p:cNvGrpSpPr/>
            <p:nvPr/>
          </p:nvGrpSpPr>
          <p:grpSpPr>
            <a:xfrm>
              <a:off x="476955" y="3124595"/>
              <a:ext cx="1573443" cy="799197"/>
              <a:chOff x="1152149" y="2171616"/>
              <a:chExt cx="2428155" cy="1233336"/>
            </a:xfrm>
          </p:grpSpPr>
          <p:sp>
            <p:nvSpPr>
              <p:cNvPr id="149"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0" name="Straight Connector 149"/>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7" name="Line 853"/>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08" name="Group 107"/>
            <p:cNvGrpSpPr/>
            <p:nvPr/>
          </p:nvGrpSpPr>
          <p:grpSpPr>
            <a:xfrm>
              <a:off x="2723292" y="3162462"/>
              <a:ext cx="1137358" cy="357666"/>
              <a:chOff x="4618723" y="2209297"/>
              <a:chExt cx="1755184" cy="551957"/>
            </a:xfrm>
          </p:grpSpPr>
          <p:sp>
            <p:nvSpPr>
              <p:cNvPr id="146"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7" name="Straight Connector 146"/>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9" name="Straight Connector 108"/>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Freeform 860"/>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Freeform 860"/>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12" name="Rectangle 111"/>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cs typeface="Times New Roman"/>
                              </a:rPr>
                            </m:ctrlPr>
                          </m:sSubPr>
                          <m:e>
                            <m:r>
                              <a:rPr lang="en-US" i="1" dirty="0" smtClean="0">
                                <a:solidFill>
                                  <a:srgbClr val="FFC000"/>
                                </a:solidFill>
                                <a:latin typeface="Cambria Math" panose="02040503050406030204" pitchFamily="18" charset="0"/>
                                <a:cs typeface="Times New Roman"/>
                              </a:rPr>
                              <m:t>𝑠</m:t>
                            </m:r>
                          </m:e>
                          <m:sub>
                            <m:r>
                              <a:rPr lang="de-DE" b="0" i="1" dirty="0" smtClean="0">
                                <a:solidFill>
                                  <a:srgbClr val="FFC000"/>
                                </a:solidFill>
                                <a:latin typeface="Cambria Math" panose="02040503050406030204" pitchFamily="18" charset="0"/>
                                <a:cs typeface="Times New Roman"/>
                              </a:rPr>
                              <m:t>1</m:t>
                            </m:r>
                          </m:sub>
                        </m:sSub>
                      </m:oMath>
                    </m:oMathPara>
                  </a14:m>
                  <a:endParaRPr lang="de-DE" b="0" dirty="0">
                    <a:solidFill>
                      <a:srgbClr val="FFC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113" name="Line 853"/>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14" name="Line 853"/>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15" name="Line 853"/>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6" name="Group 115"/>
            <p:cNvGrpSpPr/>
            <p:nvPr/>
          </p:nvGrpSpPr>
          <p:grpSpPr>
            <a:xfrm>
              <a:off x="587884" y="3260407"/>
              <a:ext cx="1082989" cy="919088"/>
              <a:chOff x="3906167" y="3324390"/>
              <a:chExt cx="1671281" cy="1418344"/>
            </a:xfrm>
            <a:solidFill>
              <a:srgbClr val="93D2FE"/>
            </a:solidFill>
          </p:grpSpPr>
          <p:sp>
            <p:nvSpPr>
              <p:cNvPr id="122"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7" name="Group 126"/>
              <p:cNvGrpSpPr/>
              <p:nvPr/>
            </p:nvGrpSpPr>
            <p:grpSpPr>
              <a:xfrm>
                <a:off x="3906167" y="4047050"/>
                <a:ext cx="1671281" cy="539042"/>
                <a:chOff x="1320274" y="4580303"/>
                <a:chExt cx="1671281" cy="467246"/>
              </a:xfrm>
              <a:grpFill/>
            </p:grpSpPr>
            <p:sp>
              <p:nvSpPr>
                <p:cNvPr id="142"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44"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8" name="Group 127"/>
              <p:cNvGrpSpPr/>
              <p:nvPr/>
            </p:nvGrpSpPr>
            <p:grpSpPr>
              <a:xfrm>
                <a:off x="4596370" y="3324390"/>
                <a:ext cx="552654" cy="1188720"/>
                <a:chOff x="1823226" y="3235632"/>
                <a:chExt cx="552654" cy="1188720"/>
              </a:xfrm>
              <a:grpFill/>
            </p:grpSpPr>
            <p:sp>
              <p:nvSpPr>
                <p:cNvPr id="129"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1"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3"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4"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5"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7"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8"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9"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1"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17" name="Group 116"/>
            <p:cNvGrpSpPr/>
            <p:nvPr/>
          </p:nvGrpSpPr>
          <p:grpSpPr>
            <a:xfrm>
              <a:off x="57450" y="4025881"/>
              <a:ext cx="484418" cy="321704"/>
              <a:chOff x="1012668" y="969931"/>
              <a:chExt cx="747559" cy="496456"/>
            </a:xfrm>
          </p:grpSpPr>
          <p:sp>
            <p:nvSpPr>
              <p:cNvPr id="11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9" name="Rectangle 876"/>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2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 name="Group 5"/>
          <p:cNvGrpSpPr/>
          <p:nvPr/>
        </p:nvGrpSpPr>
        <p:grpSpPr>
          <a:xfrm>
            <a:off x="4758889" y="4657577"/>
            <a:ext cx="4234852" cy="1295065"/>
            <a:chOff x="211015" y="5125868"/>
            <a:chExt cx="4234852" cy="1295065"/>
          </a:xfrm>
        </p:grpSpPr>
        <p:sp>
          <p:nvSpPr>
            <p:cNvPr id="153" name="Rectangle 891"/>
            <p:cNvSpPr>
              <a:spLocks noChangeArrowheads="1"/>
            </p:cNvSpPr>
            <p:nvPr/>
          </p:nvSpPr>
          <p:spPr bwMode="auto">
            <a:xfrm>
              <a:off x="1044589" y="5805564"/>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p:cNvSpPr>
              <a:spLocks noChangeArrowheads="1"/>
            </p:cNvSpPr>
            <p:nvPr/>
          </p:nvSpPr>
          <p:spPr bwMode="auto">
            <a:xfrm>
              <a:off x="2848101" y="5863035"/>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5" name="Group 154"/>
            <p:cNvGrpSpPr/>
            <p:nvPr/>
          </p:nvGrpSpPr>
          <p:grpSpPr>
            <a:xfrm>
              <a:off x="687970" y="5125868"/>
              <a:ext cx="1573443" cy="808284"/>
              <a:chOff x="1152149" y="2175456"/>
              <a:chExt cx="2428155" cy="1247360"/>
            </a:xfrm>
          </p:grpSpPr>
          <p:sp>
            <p:nvSpPr>
              <p:cNvPr id="156" name="Line 853"/>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7" name="Straight Connector 156"/>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9"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60" name="Line 853"/>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61" name="Group 160"/>
            <p:cNvGrpSpPr/>
            <p:nvPr/>
          </p:nvGrpSpPr>
          <p:grpSpPr>
            <a:xfrm>
              <a:off x="2934307" y="5169267"/>
              <a:ext cx="1137358" cy="349645"/>
              <a:chOff x="4618723" y="2221675"/>
              <a:chExt cx="1755184" cy="539579"/>
            </a:xfrm>
          </p:grpSpPr>
          <p:sp>
            <p:nvSpPr>
              <p:cNvPr id="16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5" name="Straight Connector 164"/>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Freeform 860"/>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7" name="Freeform 860"/>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68" name="Rectangle 167"/>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cs typeface="Times New Roman"/>
                              </a:rPr>
                            </m:ctrlPr>
                          </m:sSubPr>
                          <m:e>
                            <m:r>
                              <a:rPr lang="en-US" i="1" dirty="0" smtClean="0">
                                <a:solidFill>
                                  <a:srgbClr val="FFC000"/>
                                </a:solidFill>
                                <a:latin typeface="Cambria Math" panose="02040503050406030204" pitchFamily="18" charset="0"/>
                                <a:cs typeface="Times New Roman"/>
                              </a:rPr>
                              <m:t>𝑠</m:t>
                            </m:r>
                          </m:e>
                          <m:sub>
                            <m:r>
                              <a:rPr lang="de-DE" b="0" i="1" dirty="0" smtClean="0">
                                <a:solidFill>
                                  <a:srgbClr val="FFC000"/>
                                </a:solidFill>
                                <a:latin typeface="Cambria Math" panose="02040503050406030204" pitchFamily="18" charset="0"/>
                                <a:cs typeface="Times New Roman"/>
                              </a:rPr>
                              <m:t>2</m:t>
                            </m:r>
                          </m:sub>
                        </m:sSub>
                      </m:oMath>
                    </m:oMathPara>
                  </a14:m>
                  <a:endParaRPr lang="en-US" dirty="0">
                    <a:solidFill>
                      <a:srgbClr val="FFC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169" name="Line 853"/>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70" name="Line 853"/>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71" name="Line 853"/>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72" name="Group 171"/>
            <p:cNvGrpSpPr/>
            <p:nvPr/>
          </p:nvGrpSpPr>
          <p:grpSpPr>
            <a:xfrm>
              <a:off x="2733207" y="5249423"/>
              <a:ext cx="1082989" cy="919088"/>
              <a:chOff x="3906167" y="3324390"/>
              <a:chExt cx="1671281" cy="1418344"/>
            </a:xfrm>
            <a:solidFill>
              <a:srgbClr val="93D2FE"/>
            </a:solidFill>
          </p:grpSpPr>
          <p:sp>
            <p:nvSpPr>
              <p:cNvPr id="17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8" name="Group 177"/>
              <p:cNvGrpSpPr/>
              <p:nvPr/>
            </p:nvGrpSpPr>
            <p:grpSpPr>
              <a:xfrm>
                <a:off x="3906167" y="4047050"/>
                <a:ext cx="1671281" cy="539042"/>
                <a:chOff x="1320274" y="4580303"/>
                <a:chExt cx="1671281" cy="467246"/>
              </a:xfrm>
              <a:grpFill/>
            </p:grpSpPr>
            <p:sp>
              <p:nvSpPr>
                <p:cNvPr id="19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9" name="Group 178"/>
              <p:cNvGrpSpPr/>
              <p:nvPr/>
            </p:nvGrpSpPr>
            <p:grpSpPr>
              <a:xfrm>
                <a:off x="4596370" y="3324390"/>
                <a:ext cx="552654" cy="1188720"/>
                <a:chOff x="1823226" y="3235632"/>
                <a:chExt cx="552654" cy="1188720"/>
              </a:xfrm>
              <a:grpFill/>
            </p:grpSpPr>
            <p:sp>
              <p:nvSpPr>
                <p:cNvPr id="18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9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97" name="Group 196"/>
            <p:cNvGrpSpPr/>
            <p:nvPr/>
          </p:nvGrpSpPr>
          <p:grpSpPr>
            <a:xfrm>
              <a:off x="268465" y="6024666"/>
              <a:ext cx="484418" cy="321704"/>
              <a:chOff x="1012668" y="969931"/>
              <a:chExt cx="747559" cy="496456"/>
            </a:xfrm>
          </p:grpSpPr>
          <p:sp>
            <p:nvSpPr>
              <p:cNvPr id="19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99" name="Rectangle 876"/>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0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0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7" name="Rectangle 246"/>
              <p:cNvSpPr/>
              <p:nvPr/>
            </p:nvSpPr>
            <p:spPr>
              <a:xfrm>
                <a:off x="783038" y="6003952"/>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oMath>
                </a14:m>
                <a:endParaRPr lang="en-US" dirty="0">
                  <a:latin typeface="Times New Roman"/>
                  <a:cs typeface="Times New Roman"/>
                </a:endParaRPr>
              </a:p>
            </p:txBody>
          </p:sp>
        </mc:Choice>
        <mc:Fallback xmlns="">
          <p:sp>
            <p:nvSpPr>
              <p:cNvPr id="247" name="Rectangle 246"/>
              <p:cNvSpPr>
                <a:spLocks noRot="1" noChangeAspect="1" noMove="1" noResize="1" noEditPoints="1" noAdjustHandles="1" noChangeArrowheads="1" noChangeShapeType="1" noTextEdit="1"/>
              </p:cNvSpPr>
              <p:nvPr/>
            </p:nvSpPr>
            <p:spPr>
              <a:xfrm>
                <a:off x="783038" y="6003952"/>
                <a:ext cx="3527953" cy="369332"/>
              </a:xfrm>
              <a:prstGeom prst="rect">
                <a:avLst/>
              </a:prstGeom>
              <a:blipFill>
                <a:blip r:embed="rId6"/>
                <a:stretch>
                  <a:fillRect b="-10000"/>
                </a:stretch>
              </a:blipFill>
            </p:spPr>
            <p:txBody>
              <a:bodyPr/>
              <a:lstStyle/>
              <a:p>
                <a:r>
                  <a:rPr lang="en-GB">
                    <a:noFill/>
                  </a:rPr>
                  <a:t> </a:t>
                </a:r>
              </a:p>
            </p:txBody>
          </p:sp>
        </mc:Fallback>
      </mc:AlternateContent>
      <p:grpSp>
        <p:nvGrpSpPr>
          <p:cNvPr id="298" name="Group 297"/>
          <p:cNvGrpSpPr>
            <a:grpSpLocks noChangeAspect="1"/>
          </p:cNvGrpSpPr>
          <p:nvPr/>
        </p:nvGrpSpPr>
        <p:grpSpPr>
          <a:xfrm>
            <a:off x="1893989" y="4785144"/>
            <a:ext cx="2657242" cy="1147446"/>
            <a:chOff x="5323352" y="4678231"/>
            <a:chExt cx="2952491" cy="1274940"/>
          </a:xfrm>
        </p:grpSpPr>
        <p:grpSp>
          <p:nvGrpSpPr>
            <p:cNvPr id="299" name="Group 298"/>
            <p:cNvGrpSpPr/>
            <p:nvPr/>
          </p:nvGrpSpPr>
          <p:grpSpPr>
            <a:xfrm>
              <a:off x="7288292" y="5578688"/>
              <a:ext cx="987551" cy="367987"/>
              <a:chOff x="8801532" y="4013715"/>
              <a:chExt cx="1371600" cy="511093"/>
            </a:xfrm>
          </p:grpSpPr>
          <p:sp>
            <p:nvSpPr>
              <p:cNvPr id="338" name="Lightning Bolt 337"/>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340" name="Straight Connector 339"/>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0" name="Group 299"/>
            <p:cNvGrpSpPr/>
            <p:nvPr/>
          </p:nvGrpSpPr>
          <p:grpSpPr>
            <a:xfrm>
              <a:off x="5323352" y="5509529"/>
              <a:ext cx="1253855" cy="443642"/>
              <a:chOff x="6504246" y="3854161"/>
              <a:chExt cx="1741467" cy="616169"/>
            </a:xfrm>
          </p:grpSpPr>
          <p:grpSp>
            <p:nvGrpSpPr>
              <p:cNvPr id="332" name="Group 331"/>
              <p:cNvGrpSpPr/>
              <p:nvPr/>
            </p:nvGrpSpPr>
            <p:grpSpPr>
              <a:xfrm>
                <a:off x="6504246" y="3854161"/>
                <a:ext cx="1589458" cy="616169"/>
                <a:chOff x="6135946" y="3854161"/>
                <a:chExt cx="1589458" cy="616169"/>
              </a:xfrm>
            </p:grpSpPr>
            <p:sp>
              <p:nvSpPr>
                <p:cNvPr id="334" name="Lightning Bolt 333"/>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3"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01"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02" name="Group 301"/>
            <p:cNvGrpSpPr/>
            <p:nvPr/>
          </p:nvGrpSpPr>
          <p:grpSpPr>
            <a:xfrm>
              <a:off x="6377267" y="4678231"/>
              <a:ext cx="1203321" cy="1021208"/>
              <a:chOff x="3906167" y="3324390"/>
              <a:chExt cx="1671281" cy="1418344"/>
            </a:xfrm>
            <a:solidFill>
              <a:srgbClr val="93D2FE"/>
            </a:solidFill>
          </p:grpSpPr>
          <p:sp>
            <p:nvSpPr>
              <p:cNvPr id="30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3" name="Group 312"/>
              <p:cNvGrpSpPr/>
              <p:nvPr/>
            </p:nvGrpSpPr>
            <p:grpSpPr>
              <a:xfrm>
                <a:off x="3906167" y="4047050"/>
                <a:ext cx="1671281" cy="539042"/>
                <a:chOff x="1320274" y="4580303"/>
                <a:chExt cx="1671281" cy="467246"/>
              </a:xfrm>
              <a:grpFill/>
            </p:grpSpPr>
            <p:sp>
              <p:nvSpPr>
                <p:cNvPr id="32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3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14" name="Group 313"/>
              <p:cNvGrpSpPr/>
              <p:nvPr/>
            </p:nvGrpSpPr>
            <p:grpSpPr>
              <a:xfrm>
                <a:off x="4596370" y="3324390"/>
                <a:ext cx="552654" cy="1188720"/>
                <a:chOff x="1823226" y="3235632"/>
                <a:chExt cx="552654" cy="1188720"/>
              </a:xfrm>
              <a:grpFill/>
            </p:grpSpPr>
            <p:sp>
              <p:nvSpPr>
                <p:cNvPr id="31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1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1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2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03" name="Group 302"/>
            <p:cNvGrpSpPr/>
            <p:nvPr/>
          </p:nvGrpSpPr>
          <p:grpSpPr>
            <a:xfrm>
              <a:off x="6990430" y="5181159"/>
              <a:ext cx="538242" cy="388227"/>
              <a:chOff x="1012668" y="927184"/>
              <a:chExt cx="747559" cy="539203"/>
            </a:xfrm>
          </p:grpSpPr>
          <p:sp>
            <p:nvSpPr>
              <p:cNvPr id="30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05"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0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0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3" name="Group 2"/>
          <p:cNvGrpSpPr/>
          <p:nvPr/>
        </p:nvGrpSpPr>
        <p:grpSpPr>
          <a:xfrm>
            <a:off x="4758889" y="738812"/>
            <a:ext cx="4234852" cy="1975637"/>
            <a:chOff x="251325" y="526201"/>
            <a:chExt cx="4234852" cy="1975637"/>
          </a:xfrm>
        </p:grpSpPr>
        <mc:AlternateContent xmlns:mc="http://schemas.openxmlformats.org/markup-compatibility/2006" xmlns:a14="http://schemas.microsoft.com/office/drawing/2010/main">
          <mc:Choice Requires="a14">
            <p:sp>
              <p:nvSpPr>
                <p:cNvPr id="297" name="Rectangle 296"/>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cs typeface="Times New Roman"/>
                              </a:rPr>
                            </m:ctrlPr>
                          </m:sSubPr>
                          <m:e>
                            <m:r>
                              <a:rPr lang="en-US" i="1" dirty="0" smtClean="0">
                                <a:solidFill>
                                  <a:srgbClr val="FFC000"/>
                                </a:solidFill>
                                <a:latin typeface="Cambria Math" panose="02040503050406030204" pitchFamily="18" charset="0"/>
                                <a:cs typeface="Times New Roman"/>
                              </a:rPr>
                              <m:t>𝑠</m:t>
                            </m:r>
                          </m:e>
                          <m:sub>
                            <m:r>
                              <a:rPr lang="de-DE" b="0" i="1" dirty="0" smtClean="0">
                                <a:solidFill>
                                  <a:srgbClr val="FFC000"/>
                                </a:solidFill>
                                <a:latin typeface="Cambria Math" panose="02040503050406030204" pitchFamily="18" charset="0"/>
                                <a:cs typeface="Times New Roman"/>
                              </a:rPr>
                              <m:t>0</m:t>
                            </m:r>
                          </m:sub>
                        </m:sSub>
                      </m:oMath>
                    </m:oMathPara>
                  </a14:m>
                  <a:endParaRPr lang="en-US" dirty="0">
                    <a:solidFill>
                      <a:srgbClr val="FFC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392" name="Group 391"/>
            <p:cNvGrpSpPr/>
            <p:nvPr/>
          </p:nvGrpSpPr>
          <p:grpSpPr>
            <a:xfrm>
              <a:off x="251325" y="526201"/>
              <a:ext cx="3792268" cy="1975637"/>
              <a:chOff x="821024" y="4395049"/>
              <a:chExt cx="4213631" cy="2195152"/>
            </a:xfrm>
          </p:grpSpPr>
          <p:sp>
            <p:nvSpPr>
              <p:cNvPr id="393" name="Rectangle 891"/>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394" name="Rectangle 891"/>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395" name="Group 394"/>
              <p:cNvGrpSpPr/>
              <p:nvPr/>
            </p:nvGrpSpPr>
            <p:grpSpPr>
              <a:xfrm>
                <a:off x="1260662" y="5246488"/>
                <a:ext cx="1838582" cy="897121"/>
                <a:chOff x="1026717" y="2307731"/>
                <a:chExt cx="2553587" cy="1246002"/>
              </a:xfrm>
            </p:grpSpPr>
            <p:sp>
              <p:nvSpPr>
                <p:cNvPr id="437" name="Line 853"/>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438" name="Straight Connector 437"/>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9"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40" name="Freeform 860"/>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96" name="Line 853"/>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97" name="Group 396"/>
              <p:cNvGrpSpPr/>
              <p:nvPr/>
            </p:nvGrpSpPr>
            <p:grpSpPr>
              <a:xfrm>
                <a:off x="3846905" y="5273812"/>
                <a:ext cx="1187750" cy="314160"/>
                <a:chOff x="4618723" y="2324921"/>
                <a:chExt cx="1649655" cy="436333"/>
              </a:xfrm>
            </p:grpSpPr>
            <p:sp>
              <p:nvSpPr>
                <p:cNvPr id="434"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35" name="Straight Connector 434"/>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6" name="Freeform 860"/>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98" name="Straight Connector 397"/>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9"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0"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01"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402"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403"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404" name="Group 403"/>
              <p:cNvGrpSpPr/>
              <p:nvPr/>
            </p:nvGrpSpPr>
            <p:grpSpPr>
              <a:xfrm>
                <a:off x="2893449" y="4395049"/>
                <a:ext cx="1203321" cy="1021208"/>
                <a:chOff x="3906167" y="3324390"/>
                <a:chExt cx="1671281" cy="1418344"/>
              </a:xfrm>
              <a:solidFill>
                <a:srgbClr val="93D2FE"/>
              </a:solidFill>
            </p:grpSpPr>
            <p:sp>
              <p:nvSpPr>
                <p:cNvPr id="410"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1"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2"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3"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4"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15" name="Group 414"/>
                <p:cNvGrpSpPr/>
                <p:nvPr/>
              </p:nvGrpSpPr>
              <p:grpSpPr>
                <a:xfrm>
                  <a:off x="3906167" y="4047050"/>
                  <a:ext cx="1671281" cy="539042"/>
                  <a:chOff x="1320274" y="4580303"/>
                  <a:chExt cx="1671281" cy="467246"/>
                </a:xfrm>
                <a:grpFill/>
              </p:grpSpPr>
              <p:sp>
                <p:nvSpPr>
                  <p:cNvPr id="430"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31"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32"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33"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16" name="Group 415"/>
                <p:cNvGrpSpPr/>
                <p:nvPr/>
              </p:nvGrpSpPr>
              <p:grpSpPr>
                <a:xfrm>
                  <a:off x="4596370" y="3324390"/>
                  <a:ext cx="552654" cy="1188720"/>
                  <a:chOff x="1823226" y="3235632"/>
                  <a:chExt cx="552654" cy="1188720"/>
                </a:xfrm>
                <a:grpFill/>
              </p:grpSpPr>
              <p:sp>
                <p:nvSpPr>
                  <p:cNvPr id="417"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8"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19"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0"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1"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2"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23"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4"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5"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6"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427"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8"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9"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405" name="Group 404"/>
              <p:cNvGrpSpPr/>
              <p:nvPr/>
            </p:nvGrpSpPr>
            <p:grpSpPr>
              <a:xfrm>
                <a:off x="884857" y="6119126"/>
                <a:ext cx="538242" cy="388227"/>
                <a:chOff x="1012668" y="927184"/>
                <a:chExt cx="747559" cy="539203"/>
              </a:xfrm>
            </p:grpSpPr>
            <p:sp>
              <p:nvSpPr>
                <p:cNvPr id="406"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407"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408"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409"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
        <p:nvSpPr>
          <p:cNvPr id="5" name="Date Placeholder 4">
            <a:extLst>
              <a:ext uri="{FF2B5EF4-FFF2-40B4-BE49-F238E27FC236}">
                <a16:creationId xmlns:a16="http://schemas.microsoft.com/office/drawing/2014/main" id="{13E3C661-431F-674E-91D2-0FA0129C6B76}"/>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3632643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12"/>
          </p:nvPr>
        </p:nvSpPr>
        <p:spPr/>
        <p:txBody>
          <a:bodyPr/>
          <a:lstStyle/>
          <a:p>
            <a:fld id="{67C9959E-8E6B-B04C-9955-EA096F41CA7A}" type="slidenum">
              <a:rPr lang="en-GB" smtClean="0"/>
              <a:t>89</a:t>
            </a:fld>
            <a:endParaRPr lang="en-GB"/>
          </a:p>
        </p:txBody>
      </p:sp>
      <p:sp>
        <p:nvSpPr>
          <p:cNvPr id="2" name="Title 1"/>
          <p:cNvSpPr>
            <a:spLocks noGrp="1"/>
          </p:cNvSpPr>
          <p:nvPr>
            <p:ph type="title" idx="4294967295"/>
          </p:nvPr>
        </p:nvSpPr>
        <p:spPr>
          <a:xfrm>
            <a:off x="0" y="260350"/>
            <a:ext cx="7886700" cy="719138"/>
          </a:xfrm>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534662" y="1837772"/>
                <a:ext cx="5295296" cy="707886"/>
              </a:xfrm>
              <a:prstGeom prst="rect">
                <a:avLst/>
              </a:prstGeom>
              <a:noFill/>
            </p:spPr>
            <p:txBody>
              <a:bodyPr wrap="none">
                <a:spAutoFit/>
              </a:bodyPr>
              <a:lstStyle/>
              <a:p>
                <a:pPr algn="ctr"/>
                <a:r>
                  <a:rPr lang="en-US" sz="2000" dirty="0">
                    <a:solidFill>
                      <a:schemeClr val="accent1"/>
                    </a:solidFill>
                    <a:cs typeface="Times New Roman"/>
                  </a:rPr>
                  <a:t>Relaxed Planning Graph (RPG) </a:t>
                </a:r>
                <a:r>
                  <a:rPr lang="en-US" sz="2000" dirty="0">
                    <a:cs typeface="Times New Roman"/>
                  </a:rPr>
                  <a:t>from </a:t>
                </a:r>
                <a14:m>
                  <m:oMath xmlns:m="http://schemas.openxmlformats.org/officeDocument/2006/math">
                    <m:sSub>
                      <m:sSubPr>
                        <m:ctrlPr>
                          <a:rPr lang="de-DE" sz="2000" b="0" i="1" dirty="0" smtClean="0">
                            <a:latin typeface="Cambria Math" panose="02040503050406030204" pitchFamily="18" charset="0"/>
                            <a:cs typeface="Times New Roman"/>
                          </a:rPr>
                        </m:ctrlPr>
                      </m:sSubPr>
                      <m:e>
                        <m:acc>
                          <m:accPr>
                            <m:chr m:val="̂"/>
                            <m:ctrlPr>
                              <a:rPr lang="en-US" sz="2000" i="1" dirty="0" smtClean="0">
                                <a:latin typeface="Cambria Math" panose="02040503050406030204" pitchFamily="18" charset="0"/>
                                <a:cs typeface="Times New Roman"/>
                              </a:rPr>
                            </m:ctrlPr>
                          </m:accPr>
                          <m:e>
                            <m:r>
                              <a:rPr lang="de-DE" sz="2000" b="0" i="1" dirty="0" smtClean="0">
                                <a:latin typeface="Cambria Math" panose="02040503050406030204" pitchFamily="18" charset="0"/>
                                <a:cs typeface="Times New Roman"/>
                              </a:rPr>
                              <m:t>𝑠</m:t>
                            </m:r>
                          </m:e>
                        </m:acc>
                      </m:e>
                      <m:sub>
                        <m:r>
                          <a:rPr lang="de-DE" sz="2000" b="0" i="1" dirty="0" smtClean="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1</m:t>
                        </m:r>
                      </m:sub>
                    </m:sSub>
                  </m:oMath>
                </a14:m>
                <a:r>
                  <a:rPr lang="en-US" sz="2000" dirty="0">
                    <a:cs typeface="Times New Roman"/>
                  </a:rPr>
                  <a:t> to </a:t>
                </a:r>
                <a14:m>
                  <m:oMath xmlns:m="http://schemas.openxmlformats.org/officeDocument/2006/math">
                    <m:r>
                      <a:rPr lang="en-US" sz="2000" i="1" dirty="0" smtClean="0">
                        <a:latin typeface="Cambria Math" panose="02040503050406030204" pitchFamily="18" charset="0"/>
                        <a:cs typeface="Times New Roman"/>
                      </a:rPr>
                      <m:t>𝑔</m:t>
                    </m:r>
                  </m:oMath>
                </a14:m>
                <a:br>
                  <a:rPr lang="en-US" sz="2000" i="1" dirty="0">
                    <a:cs typeface="Times New Roman"/>
                  </a:rPr>
                </a:br>
                <a:r>
                  <a:rPr lang="en-US" sz="2000" dirty="0">
                    <a:cs typeface="Times New Roman"/>
                  </a:rPr>
                  <a:t>(solid lines indicate preconditions/effects):</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534662" y="1837772"/>
                <a:ext cx="5295296" cy="707886"/>
              </a:xfrm>
              <a:prstGeom prst="rect">
                <a:avLst/>
              </a:prstGeom>
              <a:blipFill>
                <a:blip r:embed="rId2"/>
                <a:stretch>
                  <a:fillRect t="-3571"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6294832" y="2575950"/>
                <a:ext cx="2752600" cy="397545"/>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ro-RO" b="0" i="1" kern="0" dirty="0" smtClean="0">
                            <a:solidFill>
                              <a:schemeClr val="bg1"/>
                            </a:solidFill>
                            <a:latin typeface="Cambria Math" panose="02040503050406030204" pitchFamily="18" charset="0"/>
                          </a:rPr>
                        </m:ctrlPr>
                      </m:dPr>
                      <m:e>
                        <m:sSub>
                          <m:sSubPr>
                            <m:ctrlPr>
                              <a:rPr lang="de-DE" b="0" i="1" kern="0" dirty="0" smtClean="0">
                                <a:solidFill>
                                  <a:schemeClr val="bg1"/>
                                </a:solidFill>
                                <a:latin typeface="Cambria Math" panose="02040503050406030204" pitchFamily="18" charset="0"/>
                              </a:rPr>
                            </m:ctrlPr>
                          </m:sSubPr>
                          <m:e>
                            <m:r>
                              <a:rPr lang="ro-RO" i="1" kern="0" dirty="0" smtClean="0">
                                <a:solidFill>
                                  <a:schemeClr val="bg1"/>
                                </a:solidFill>
                                <a:latin typeface="Cambria Math" panose="02040503050406030204" pitchFamily="18" charset="0"/>
                              </a:rPr>
                              <m:t>𝐴</m:t>
                            </m:r>
                          </m:e>
                          <m:sub>
                            <m:r>
                              <a:rPr lang="de-DE" b="0" i="1" kern="0" dirty="0" smtClean="0">
                                <a:solidFill>
                                  <a:schemeClr val="bg1"/>
                                </a:solidFill>
                                <a:latin typeface="Cambria Math" panose="02040503050406030204" pitchFamily="18" charset="0"/>
                              </a:rPr>
                              <m:t>1</m:t>
                            </m:r>
                          </m:sub>
                        </m:sSub>
                      </m:e>
                    </m:d>
                  </m:oMath>
                </a14:m>
                <a:r>
                  <a:rPr lang="ro-RO" kern="0" dirty="0">
                    <a:solidFill>
                      <a:schemeClr val="bg1"/>
                    </a:solidFill>
                  </a:rPr>
                  <a:t> </a:t>
                </a:r>
                <a:r>
                  <a:rPr lang="ro-RO" kern="0" dirty="0" err="1">
                    <a:solidFill>
                      <a:schemeClr val="bg1"/>
                    </a:solidFill>
                  </a:rPr>
                  <a:t>is</a:t>
                </a:r>
                <a:r>
                  <a:rPr lang="ro-RO" kern="0" dirty="0">
                    <a:solidFill>
                      <a:schemeClr val="bg1"/>
                    </a:solidFill>
                  </a:rPr>
                  <a:t> a </a:t>
                </a:r>
                <a:r>
                  <a:rPr lang="ro-RO" kern="0" dirty="0" err="1">
                    <a:solidFill>
                      <a:schemeClr val="bg1"/>
                    </a:solidFill>
                  </a:rPr>
                  <a:t>relaxed</a:t>
                </a:r>
                <a:r>
                  <a:rPr lang="ro-RO" kern="0" dirty="0">
                    <a:solidFill>
                      <a:schemeClr val="bg1"/>
                    </a:solidFill>
                  </a:rPr>
                  <a:t> </a:t>
                </a:r>
                <a:r>
                  <a:rPr lang="ro-RO" kern="0" dirty="0" err="1">
                    <a:solidFill>
                      <a:schemeClr val="bg1"/>
                    </a:solidFill>
                  </a:rPr>
                  <a:t>solution</a:t>
                </a:r>
                <a:endParaRPr lang="ro-RO" kern="0" dirty="0">
                  <a:solidFill>
                    <a:schemeClr val="bg1"/>
                  </a:solidFill>
                </a:endParaRP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6294832" y="2575950"/>
                <a:ext cx="2752600" cy="397545"/>
              </a:xfrm>
              <a:prstGeom prst="rect">
                <a:avLst/>
              </a:prstGeom>
              <a:blipFill>
                <a:blip r:embed="rId3"/>
                <a:stretch>
                  <a:fillRect/>
                </a:stretch>
              </a:blipFill>
              <a:ln>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Content Placeholder 2">
                <a:extLst>
                  <a:ext uri="{FF2B5EF4-FFF2-40B4-BE49-F238E27FC236}">
                    <a16:creationId xmlns:a16="http://schemas.microsoft.com/office/drawing/2014/main" id="{73EB29E1-AD15-C146-B8D1-C03CF9347881}"/>
                  </a:ext>
                </a:extLst>
              </p:cNvPr>
              <p:cNvSpPr txBox="1">
                <a:spLocks/>
              </p:cNvSpPr>
              <p:nvPr/>
            </p:nvSpPr>
            <p:spPr bwMode="auto">
              <a:xfrm>
                <a:off x="6457950" y="3319608"/>
                <a:ext cx="2549396" cy="397545"/>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lvl="1" indent="0">
                  <a:buNone/>
                </a:pP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de-DE" b="0" i="1" dirty="0" smtClean="0">
                            <a:latin typeface="Cambria Math" panose="02040503050406030204" pitchFamily="18" charset="0"/>
                          </a:rPr>
                          <m:t>+</m:t>
                        </m:r>
                      </m:sup>
                    </m:sSup>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el-GR" i="1" dirty="0">
                            <a:latin typeface="Cambria Math" panose="02040503050406030204" pitchFamily="18" charset="0"/>
                          </a:rPr>
                          <m:t>𝑠</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r>
                      <a:rPr lang="el-GR" i="1" baseline="-25000"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1</m:t>
                        </m:r>
                      </m:sub>
                    </m:sSub>
                    <m:r>
                      <a:rPr lang="el-GR" i="1" dirty="0">
                        <a:latin typeface="Cambria Math" panose="02040503050406030204" pitchFamily="18" charset="0"/>
                      </a:rPr>
                      <m:t>)</m:t>
                    </m:r>
                  </m:oMath>
                </a14:m>
                <a:r>
                  <a:rPr lang="en-US" dirty="0"/>
                  <a:t> r-satisfies </a:t>
                </a:r>
                <a14:m>
                  <m:oMath xmlns:m="http://schemas.openxmlformats.org/officeDocument/2006/math">
                    <m:r>
                      <a:rPr lang="en-US" i="1" dirty="0" smtClean="0">
                        <a:latin typeface="Cambria Math" panose="02040503050406030204" pitchFamily="18" charset="0"/>
                      </a:rPr>
                      <m:t>𝑔</m:t>
                    </m:r>
                  </m:oMath>
                </a14:m>
                <a:endParaRPr lang="en-US" i="1" dirty="0"/>
              </a:p>
            </p:txBody>
          </p:sp>
        </mc:Choice>
        <mc:Fallback xmlns="">
          <p:sp>
            <p:nvSpPr>
              <p:cNvPr id="103" name="Content Placeholder 2">
                <a:extLst>
                  <a:ext uri="{FF2B5EF4-FFF2-40B4-BE49-F238E27FC236}">
                    <a16:creationId xmlns:a16="http://schemas.microsoft.com/office/drawing/2014/main" id="{73EB29E1-AD15-C146-B8D1-C03CF9347881}"/>
                  </a:ext>
                </a:extLst>
              </p:cNvPr>
              <p:cNvSpPr txBox="1">
                <a:spLocks noRot="1" noChangeAspect="1" noMove="1" noResize="1" noEditPoints="1" noAdjustHandles="1" noChangeArrowheads="1" noChangeShapeType="1" noTextEdit="1"/>
              </p:cNvSpPr>
              <p:nvPr/>
            </p:nvSpPr>
            <p:spPr bwMode="auto">
              <a:xfrm>
                <a:off x="6457950" y="3319608"/>
                <a:ext cx="2549396" cy="397545"/>
              </a:xfrm>
              <a:prstGeom prst="rect">
                <a:avLst/>
              </a:prstGeom>
              <a:blipFill>
                <a:blip r:embed="rId4"/>
                <a:stretch>
                  <a:fillRect t="-6061" b="-21212"/>
                </a:stretch>
              </a:blipFill>
              <a:ln w="12700">
                <a:noFill/>
                <a:miter lim="800000"/>
                <a:headEnd/>
                <a:tailEnd/>
              </a:ln>
            </p:spPr>
            <p:txBody>
              <a:bodyPr/>
              <a:lstStyle/>
              <a:p>
                <a:r>
                  <a:rPr lang="en-GB">
                    <a:noFill/>
                  </a:rPr>
                  <a:t> </a:t>
                </a:r>
              </a:p>
            </p:txBody>
          </p:sp>
        </mc:Fallback>
      </mc:AlternateContent>
      <p:cxnSp>
        <p:nvCxnSpPr>
          <p:cNvPr id="105" name="Straight Arrow Connector 104">
            <a:extLst>
              <a:ext uri="{FF2B5EF4-FFF2-40B4-BE49-F238E27FC236}">
                <a16:creationId xmlns:a16="http://schemas.microsoft.com/office/drawing/2014/main" id="{571DF7AE-2BCA-6D4B-8BDF-6F61DD6F1B71}"/>
              </a:ext>
            </a:extLst>
          </p:cNvPr>
          <p:cNvCxnSpPr>
            <a:cxnSpLocks/>
            <a:stCxn id="103" idx="0"/>
            <a:endCxn id="104" idx="2"/>
          </p:cNvCxnSpPr>
          <p:nvPr/>
        </p:nvCxnSpPr>
        <p:spPr>
          <a:xfrm flipH="1" flipV="1">
            <a:off x="7671132" y="2973495"/>
            <a:ext cx="61516" cy="346113"/>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nvGrpSpPr>
          <p:cNvPr id="106" name="Group 105">
            <a:extLst>
              <a:ext uri="{FF2B5EF4-FFF2-40B4-BE49-F238E27FC236}">
                <a16:creationId xmlns:a16="http://schemas.microsoft.com/office/drawing/2014/main" id="{D6673E5C-3F35-CE48-BD37-DF12DED8BEC9}"/>
              </a:ext>
            </a:extLst>
          </p:cNvPr>
          <p:cNvGrpSpPr/>
          <p:nvPr/>
        </p:nvGrpSpPr>
        <p:grpSpPr>
          <a:xfrm>
            <a:off x="4060964" y="4976383"/>
            <a:ext cx="4147914" cy="1640367"/>
            <a:chOff x="-287263" y="3124595"/>
            <a:chExt cx="4147914" cy="1640367"/>
          </a:xfrm>
        </p:grpSpPr>
        <p:sp>
          <p:nvSpPr>
            <p:cNvPr id="116" name="Rectangle 891">
              <a:extLst>
                <a:ext uri="{FF2B5EF4-FFF2-40B4-BE49-F238E27FC236}">
                  <a16:creationId xmlns:a16="http://schemas.microsoft.com/office/drawing/2014/main" id="{A5323935-3317-4444-B050-192E59AA904A}"/>
                </a:ext>
              </a:extLst>
            </p:cNvPr>
            <p:cNvSpPr>
              <a:spLocks noChangeArrowheads="1"/>
            </p:cNvSpPr>
            <p:nvPr/>
          </p:nvSpPr>
          <p:spPr bwMode="auto">
            <a:xfrm>
              <a:off x="833574" y="3806779"/>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17" name="Rectangle 891">
              <a:extLst>
                <a:ext uri="{FF2B5EF4-FFF2-40B4-BE49-F238E27FC236}">
                  <a16:creationId xmlns:a16="http://schemas.microsoft.com/office/drawing/2014/main" id="{0001D826-CCFC-DD48-A017-3AAE83B52888}"/>
                </a:ext>
              </a:extLst>
            </p:cNvPr>
            <p:cNvSpPr>
              <a:spLocks noChangeArrowheads="1"/>
            </p:cNvSpPr>
            <p:nvPr/>
          </p:nvSpPr>
          <p:spPr bwMode="auto">
            <a:xfrm>
              <a:off x="2637086" y="3864250"/>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07" name="Group 206">
              <a:extLst>
                <a:ext uri="{FF2B5EF4-FFF2-40B4-BE49-F238E27FC236}">
                  <a16:creationId xmlns:a16="http://schemas.microsoft.com/office/drawing/2014/main" id="{CB698801-3184-E049-BE98-49631BA85618}"/>
                </a:ext>
              </a:extLst>
            </p:cNvPr>
            <p:cNvGrpSpPr/>
            <p:nvPr/>
          </p:nvGrpSpPr>
          <p:grpSpPr>
            <a:xfrm>
              <a:off x="476955" y="3124595"/>
              <a:ext cx="1573443" cy="799197"/>
              <a:chOff x="1152149" y="2171616"/>
              <a:chExt cx="2428155" cy="1233336"/>
            </a:xfrm>
          </p:grpSpPr>
          <p:sp>
            <p:nvSpPr>
              <p:cNvPr id="250" name="Line 853">
                <a:extLst>
                  <a:ext uri="{FF2B5EF4-FFF2-40B4-BE49-F238E27FC236}">
                    <a16:creationId xmlns:a16="http://schemas.microsoft.com/office/drawing/2014/main" id="{EA128485-EB30-B046-ADC2-5693DB61FB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51" name="Straight Connector 250">
                <a:extLst>
                  <a:ext uri="{FF2B5EF4-FFF2-40B4-BE49-F238E27FC236}">
                    <a16:creationId xmlns:a16="http://schemas.microsoft.com/office/drawing/2014/main" id="{BE763478-D71D-1B4A-9AE7-5BCED964056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2" name="Freeform 860">
                <a:extLst>
                  <a:ext uri="{FF2B5EF4-FFF2-40B4-BE49-F238E27FC236}">
                    <a16:creationId xmlns:a16="http://schemas.microsoft.com/office/drawing/2014/main" id="{991B290B-FD5C-3F4A-A70B-B2587FD21C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53" name="Freeform 860">
                <a:extLst>
                  <a:ext uri="{FF2B5EF4-FFF2-40B4-BE49-F238E27FC236}">
                    <a16:creationId xmlns:a16="http://schemas.microsoft.com/office/drawing/2014/main" id="{3978FA34-2D61-0B46-B7C4-9D8A52F00755}"/>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8" name="Line 853">
              <a:extLst>
                <a:ext uri="{FF2B5EF4-FFF2-40B4-BE49-F238E27FC236}">
                  <a16:creationId xmlns:a16="http://schemas.microsoft.com/office/drawing/2014/main" id="{2E005C2D-EA50-6444-9F11-2910600F0283}"/>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9" name="Group 208">
              <a:extLst>
                <a:ext uri="{FF2B5EF4-FFF2-40B4-BE49-F238E27FC236}">
                  <a16:creationId xmlns:a16="http://schemas.microsoft.com/office/drawing/2014/main" id="{0DEC22F4-1F04-DB4F-88FF-4219F5F61A2D}"/>
                </a:ext>
              </a:extLst>
            </p:cNvPr>
            <p:cNvGrpSpPr/>
            <p:nvPr/>
          </p:nvGrpSpPr>
          <p:grpSpPr>
            <a:xfrm>
              <a:off x="2723292" y="3162462"/>
              <a:ext cx="1137358" cy="357666"/>
              <a:chOff x="4618723" y="2209297"/>
              <a:chExt cx="1755184" cy="551957"/>
            </a:xfrm>
          </p:grpSpPr>
          <p:sp>
            <p:nvSpPr>
              <p:cNvPr id="247" name="Freeform 860">
                <a:extLst>
                  <a:ext uri="{FF2B5EF4-FFF2-40B4-BE49-F238E27FC236}">
                    <a16:creationId xmlns:a16="http://schemas.microsoft.com/office/drawing/2014/main" id="{73CF31CD-7BF8-8144-9455-A30BE3CA71CB}"/>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48" name="Straight Connector 247">
                <a:extLst>
                  <a:ext uri="{FF2B5EF4-FFF2-40B4-BE49-F238E27FC236}">
                    <a16:creationId xmlns:a16="http://schemas.microsoft.com/office/drawing/2014/main" id="{3D86C1EE-8EC7-9646-90E0-DF44CCB7E66F}"/>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Freeform 860">
                <a:extLst>
                  <a:ext uri="{FF2B5EF4-FFF2-40B4-BE49-F238E27FC236}">
                    <a16:creationId xmlns:a16="http://schemas.microsoft.com/office/drawing/2014/main" id="{D68D1569-DB44-4F4C-B157-A4604DA49A2C}"/>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0" name="Straight Connector 209">
              <a:extLst>
                <a:ext uri="{FF2B5EF4-FFF2-40B4-BE49-F238E27FC236}">
                  <a16:creationId xmlns:a16="http://schemas.microsoft.com/office/drawing/2014/main" id="{76C909F8-4452-264E-B108-C1C995C24C5B}"/>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00032D0E-58D7-8747-8579-433051B7C241}"/>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Freeform 860">
              <a:extLst>
                <a:ext uri="{FF2B5EF4-FFF2-40B4-BE49-F238E27FC236}">
                  <a16:creationId xmlns:a16="http://schemas.microsoft.com/office/drawing/2014/main" id="{918E749E-1E08-504C-BCDC-ADFF2D70CE59}"/>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7109C34-C1C5-5D45-AAEB-9B93CBD426A1}"/>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de-DE" sz="1400" i="1" dirty="0">
                                <a:latin typeface="Cambria Math" panose="02040503050406030204" pitchFamily="18" charset="0"/>
                              </a:rPr>
                              <m:t>1</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r>
                          <a:rPr lang="en-GB" sz="1400" i="1" dirty="0" err="1">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213" name="Rectangle 212">
                  <a:extLst>
                    <a:ext uri="{FF2B5EF4-FFF2-40B4-BE49-F238E27FC236}">
                      <a16:creationId xmlns:a16="http://schemas.microsoft.com/office/drawing/2014/main" id="{37109C34-C1C5-5D45-AAEB-9B93CBD426A1}"/>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5"/>
                  <a:stretch>
                    <a:fillRect b="-8000"/>
                  </a:stretch>
                </a:blipFill>
              </p:spPr>
              <p:txBody>
                <a:bodyPr/>
                <a:lstStyle/>
                <a:p>
                  <a:r>
                    <a:rPr lang="en-GB">
                      <a:noFill/>
                    </a:rPr>
                    <a:t> </a:t>
                  </a:r>
                </a:p>
              </p:txBody>
            </p:sp>
          </mc:Fallback>
        </mc:AlternateContent>
        <p:sp>
          <p:nvSpPr>
            <p:cNvPr id="214" name="Line 853">
              <a:extLst>
                <a:ext uri="{FF2B5EF4-FFF2-40B4-BE49-F238E27FC236}">
                  <a16:creationId xmlns:a16="http://schemas.microsoft.com/office/drawing/2014/main" id="{FA0F398F-53EA-DB4A-8D70-1708DA1E1EA0}"/>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15" name="Line 853">
              <a:extLst>
                <a:ext uri="{FF2B5EF4-FFF2-40B4-BE49-F238E27FC236}">
                  <a16:creationId xmlns:a16="http://schemas.microsoft.com/office/drawing/2014/main" id="{5237BCD3-0057-4B45-8FA5-B050553D695D}"/>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6" name="Line 853">
              <a:extLst>
                <a:ext uri="{FF2B5EF4-FFF2-40B4-BE49-F238E27FC236}">
                  <a16:creationId xmlns:a16="http://schemas.microsoft.com/office/drawing/2014/main" id="{206DF82C-7F3A-0B46-B0D7-DD8397830B9F}"/>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7" name="Group 216">
              <a:extLst>
                <a:ext uri="{FF2B5EF4-FFF2-40B4-BE49-F238E27FC236}">
                  <a16:creationId xmlns:a16="http://schemas.microsoft.com/office/drawing/2014/main" id="{AB35861D-4128-254B-AA0C-D0873BEEDADA}"/>
                </a:ext>
              </a:extLst>
            </p:cNvPr>
            <p:cNvGrpSpPr/>
            <p:nvPr/>
          </p:nvGrpSpPr>
          <p:grpSpPr>
            <a:xfrm>
              <a:off x="587884" y="3260407"/>
              <a:ext cx="1082989" cy="919088"/>
              <a:chOff x="3906167" y="3324390"/>
              <a:chExt cx="1671281" cy="1418344"/>
            </a:xfrm>
            <a:solidFill>
              <a:srgbClr val="93D2FE"/>
            </a:solidFill>
          </p:grpSpPr>
          <p:sp>
            <p:nvSpPr>
              <p:cNvPr id="223" name="Oval 859">
                <a:extLst>
                  <a:ext uri="{FF2B5EF4-FFF2-40B4-BE49-F238E27FC236}">
                    <a16:creationId xmlns:a16="http://schemas.microsoft.com/office/drawing/2014/main" id="{D66368EA-FEF7-7B4C-93DE-D743CEC71C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4" name="Oval 861">
                <a:extLst>
                  <a:ext uri="{FF2B5EF4-FFF2-40B4-BE49-F238E27FC236}">
                    <a16:creationId xmlns:a16="http://schemas.microsoft.com/office/drawing/2014/main" id="{F1643718-A76B-3D45-877E-AFC8F113EF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5" name="Oval 862">
                <a:extLst>
                  <a:ext uri="{FF2B5EF4-FFF2-40B4-BE49-F238E27FC236}">
                    <a16:creationId xmlns:a16="http://schemas.microsoft.com/office/drawing/2014/main" id="{AC699494-3C1E-A348-95BE-DB39C62360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6" name="Oval 863">
                <a:extLst>
                  <a:ext uri="{FF2B5EF4-FFF2-40B4-BE49-F238E27FC236}">
                    <a16:creationId xmlns:a16="http://schemas.microsoft.com/office/drawing/2014/main" id="{36B20214-2933-DE40-AF49-EC0ECEB4706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7" name="Oval 863">
                <a:extLst>
                  <a:ext uri="{FF2B5EF4-FFF2-40B4-BE49-F238E27FC236}">
                    <a16:creationId xmlns:a16="http://schemas.microsoft.com/office/drawing/2014/main" id="{E9B3A7E7-3FD6-AC48-A3AE-855BA32E92E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8" name="Group 227">
                <a:extLst>
                  <a:ext uri="{FF2B5EF4-FFF2-40B4-BE49-F238E27FC236}">
                    <a16:creationId xmlns:a16="http://schemas.microsoft.com/office/drawing/2014/main" id="{6892C7C4-FE20-A04E-89A3-42EE768A4150}"/>
                  </a:ext>
                </a:extLst>
              </p:cNvPr>
              <p:cNvGrpSpPr/>
              <p:nvPr/>
            </p:nvGrpSpPr>
            <p:grpSpPr>
              <a:xfrm>
                <a:off x="3906167" y="4047050"/>
                <a:ext cx="1671281" cy="539042"/>
                <a:chOff x="1320274" y="4580303"/>
                <a:chExt cx="1671281" cy="467246"/>
              </a:xfrm>
              <a:grpFill/>
            </p:grpSpPr>
            <p:sp>
              <p:nvSpPr>
                <p:cNvPr id="243" name="Freeform 860">
                  <a:extLst>
                    <a:ext uri="{FF2B5EF4-FFF2-40B4-BE49-F238E27FC236}">
                      <a16:creationId xmlns:a16="http://schemas.microsoft.com/office/drawing/2014/main" id="{93DD1664-01AE-3B49-95E1-234F0866A0E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4" name="Rectangle 864">
                  <a:extLst>
                    <a:ext uri="{FF2B5EF4-FFF2-40B4-BE49-F238E27FC236}">
                      <a16:creationId xmlns:a16="http://schemas.microsoft.com/office/drawing/2014/main" id="{D8152379-1E64-E145-B61F-FC2A84E704D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5" name="Freeform 865">
                  <a:extLst>
                    <a:ext uri="{FF2B5EF4-FFF2-40B4-BE49-F238E27FC236}">
                      <a16:creationId xmlns:a16="http://schemas.microsoft.com/office/drawing/2014/main" id="{D4C3CB84-1852-3045-9682-DE22941E28E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Freeform 866">
                  <a:extLst>
                    <a:ext uri="{FF2B5EF4-FFF2-40B4-BE49-F238E27FC236}">
                      <a16:creationId xmlns:a16="http://schemas.microsoft.com/office/drawing/2014/main" id="{AC75C701-B19D-2A43-8E84-1D0C499364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9" name="Group 228">
                <a:extLst>
                  <a:ext uri="{FF2B5EF4-FFF2-40B4-BE49-F238E27FC236}">
                    <a16:creationId xmlns:a16="http://schemas.microsoft.com/office/drawing/2014/main" id="{9D85D970-28A2-0645-A632-A4023C9238F9}"/>
                  </a:ext>
                </a:extLst>
              </p:cNvPr>
              <p:cNvGrpSpPr/>
              <p:nvPr/>
            </p:nvGrpSpPr>
            <p:grpSpPr>
              <a:xfrm>
                <a:off x="4596370" y="3324390"/>
                <a:ext cx="552654" cy="1188720"/>
                <a:chOff x="1823226" y="3235632"/>
                <a:chExt cx="552654" cy="1188720"/>
              </a:xfrm>
              <a:grpFill/>
            </p:grpSpPr>
            <p:sp>
              <p:nvSpPr>
                <p:cNvPr id="230" name="Oval 878">
                  <a:extLst>
                    <a:ext uri="{FF2B5EF4-FFF2-40B4-BE49-F238E27FC236}">
                      <a16:creationId xmlns:a16="http://schemas.microsoft.com/office/drawing/2014/main" id="{843C8B2A-532A-1D42-9BBA-3C119E6017E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D5AAB0E6-44EA-A84C-911B-5BE2481027A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1911963A-D011-6F4D-9CC5-5F07CBE4F99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1">
                  <a:extLst>
                    <a:ext uri="{FF2B5EF4-FFF2-40B4-BE49-F238E27FC236}">
                      <a16:creationId xmlns:a16="http://schemas.microsoft.com/office/drawing/2014/main" id="{EC38795A-0CDD-7F41-AB13-720A961CBEA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00FC53F1-5B5B-B84D-A10A-40ACA0E8162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5" name="Rectangle 880">
                  <a:extLst>
                    <a:ext uri="{FF2B5EF4-FFF2-40B4-BE49-F238E27FC236}">
                      <a16:creationId xmlns:a16="http://schemas.microsoft.com/office/drawing/2014/main" id="{4D92EA69-28C9-8C47-9D0A-0F9D470F70B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6" name="Oval 878">
                  <a:extLst>
                    <a:ext uri="{FF2B5EF4-FFF2-40B4-BE49-F238E27FC236}">
                      <a16:creationId xmlns:a16="http://schemas.microsoft.com/office/drawing/2014/main" id="{F258BEEC-CD9B-3041-B473-364E4481081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2">
                  <a:extLst>
                    <a:ext uri="{FF2B5EF4-FFF2-40B4-BE49-F238E27FC236}">
                      <a16:creationId xmlns:a16="http://schemas.microsoft.com/office/drawing/2014/main" id="{C71620FE-2A09-9248-BECA-BB901DE11BD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9A0170C0-4EE1-824D-A6CD-6BA05A7076F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9" name="Line 884">
                  <a:extLst>
                    <a:ext uri="{FF2B5EF4-FFF2-40B4-BE49-F238E27FC236}">
                      <a16:creationId xmlns:a16="http://schemas.microsoft.com/office/drawing/2014/main" id="{3035F966-2DDF-8E44-96B5-278854FFCB0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40" name="Oval 885">
                  <a:extLst>
                    <a:ext uri="{FF2B5EF4-FFF2-40B4-BE49-F238E27FC236}">
                      <a16:creationId xmlns:a16="http://schemas.microsoft.com/office/drawing/2014/main" id="{507EAE91-701B-FA4F-AA7D-C957E8F2BC1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Line 881">
                  <a:extLst>
                    <a:ext uri="{FF2B5EF4-FFF2-40B4-BE49-F238E27FC236}">
                      <a16:creationId xmlns:a16="http://schemas.microsoft.com/office/drawing/2014/main" id="{46B2986A-EEF3-A542-93DA-486A213BB2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2" name="Line 882">
                  <a:extLst>
                    <a:ext uri="{FF2B5EF4-FFF2-40B4-BE49-F238E27FC236}">
                      <a16:creationId xmlns:a16="http://schemas.microsoft.com/office/drawing/2014/main" id="{EE536A2C-4310-D54C-82BC-B7886813E44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18" name="Group 217">
              <a:extLst>
                <a:ext uri="{FF2B5EF4-FFF2-40B4-BE49-F238E27FC236}">
                  <a16:creationId xmlns:a16="http://schemas.microsoft.com/office/drawing/2014/main" id="{820EEBFD-AEE2-544F-BA13-5D804D09CEDD}"/>
                </a:ext>
              </a:extLst>
            </p:cNvPr>
            <p:cNvGrpSpPr/>
            <p:nvPr/>
          </p:nvGrpSpPr>
          <p:grpSpPr>
            <a:xfrm>
              <a:off x="57450" y="4025881"/>
              <a:ext cx="484418" cy="321704"/>
              <a:chOff x="1012668" y="969931"/>
              <a:chExt cx="747559" cy="496456"/>
            </a:xfrm>
          </p:grpSpPr>
          <p:sp>
            <p:nvSpPr>
              <p:cNvPr id="219" name="Line 853">
                <a:extLst>
                  <a:ext uri="{FF2B5EF4-FFF2-40B4-BE49-F238E27FC236}">
                    <a16:creationId xmlns:a16="http://schemas.microsoft.com/office/drawing/2014/main" id="{48C53BAF-F685-534B-B107-EA558EB421C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20" name="Rectangle 876">
                <a:extLst>
                  <a:ext uri="{FF2B5EF4-FFF2-40B4-BE49-F238E27FC236}">
                    <a16:creationId xmlns:a16="http://schemas.microsoft.com/office/drawing/2014/main" id="{8BDFDC66-2672-8E48-9240-8E9A6745245F}"/>
                  </a:ext>
                </a:extLst>
              </p:cNvPr>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21" name="Rectangle 873">
                <a:extLst>
                  <a:ext uri="{FF2B5EF4-FFF2-40B4-BE49-F238E27FC236}">
                    <a16:creationId xmlns:a16="http://schemas.microsoft.com/office/drawing/2014/main" id="{03D4BE31-7339-DE4F-87D0-6E8B0E46B3C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22" name="Freeform 875">
                <a:extLst>
                  <a:ext uri="{FF2B5EF4-FFF2-40B4-BE49-F238E27FC236}">
                    <a16:creationId xmlns:a16="http://schemas.microsoft.com/office/drawing/2014/main" id="{B4734E3C-C5BB-354E-8505-C4CFF21861B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1" name="Group 10">
            <a:extLst>
              <a:ext uri="{FF2B5EF4-FFF2-40B4-BE49-F238E27FC236}">
                <a16:creationId xmlns:a16="http://schemas.microsoft.com/office/drawing/2014/main" id="{089D075A-14D0-F04F-8FE5-2E2BE1F6BD33}"/>
              </a:ext>
            </a:extLst>
          </p:cNvPr>
          <p:cNvGrpSpPr/>
          <p:nvPr/>
        </p:nvGrpSpPr>
        <p:grpSpPr>
          <a:xfrm>
            <a:off x="1055231" y="4798926"/>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6"/>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
        <p:nvSpPr>
          <p:cNvPr id="300" name="Rectangle 299">
            <a:extLst>
              <a:ext uri="{FF2B5EF4-FFF2-40B4-BE49-F238E27FC236}">
                <a16:creationId xmlns:a16="http://schemas.microsoft.com/office/drawing/2014/main" id="{FA23FB04-5440-C941-A0F4-C8E6222B8747}"/>
              </a:ext>
            </a:extLst>
          </p:cNvPr>
          <p:cNvSpPr/>
          <p:nvPr/>
        </p:nvSpPr>
        <p:spPr>
          <a:xfrm>
            <a:off x="3905281" y="143384"/>
            <a:ext cx="5066717"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buNone/>
              <a:tabLst>
                <a:tab pos="354013" algn="l"/>
                <a:tab pos="709613" algn="l"/>
                <a:tab pos="1065213" algn="l"/>
                <a:tab pos="1465263" algn="l"/>
                <a:tab pos="2532063" algn="l"/>
                <a:tab pos="5192713" algn="l"/>
              </a:tabLst>
            </a:pP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construct</a:t>
            </a:r>
            <a:r>
              <a:rPr lang="pt-BR" sz="1400" dirty="0">
                <a:latin typeface="Courier New" panose="02070309020205020404" pitchFamily="49" charset="0"/>
                <a:cs typeface="Courier New" panose="02070309020205020404" pitchFamily="49" charset="0"/>
              </a:rPr>
              <a:t> a </a:t>
            </a:r>
            <a:r>
              <a:rPr lang="pt-BR" sz="1400" dirty="0" err="1">
                <a:latin typeface="Courier New" panose="02070309020205020404" pitchFamily="49" charset="0"/>
                <a:cs typeface="Courier New" panose="02070309020205020404" pitchFamily="49" charset="0"/>
              </a:rPr>
              <a:t>relaxed</a:t>
            </a: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solution</a:t>
            </a:r>
            <a:r>
              <a:rPr lang="pt-BR" sz="1400" dirty="0">
                <a:latin typeface="Courier New" panose="02070309020205020404" pitchFamily="49" charset="0"/>
                <a:cs typeface="Courier New" panose="02070309020205020404" pitchFamily="49" charset="0"/>
              </a:rPr>
              <a:t> ⟨</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1</a:t>
            </a:r>
            <a:r>
              <a:rPr lang="pt-BR" sz="1400" dirty="0">
                <a:latin typeface="Courier New" panose="02070309020205020404" pitchFamily="49" charset="0"/>
                <a:cs typeface="Courier New" panose="02070309020205020404" pitchFamily="49" charset="0"/>
              </a:rPr>
              <a:t>,</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2</a:t>
            </a:r>
            <a:r>
              <a:rPr lang="pt-BR" sz="1400" dirty="0">
                <a:latin typeface="Courier New" panose="02070309020205020404" pitchFamily="49" charset="0"/>
                <a:cs typeface="Courier New" panose="02070309020205020404" pitchFamily="49" charset="0"/>
              </a:rPr>
              <a:t>,…,</a:t>
            </a:r>
            <a:r>
              <a:rPr lang="pt-BR" sz="1400" i="1" dirty="0" err="1">
                <a:latin typeface="Courier New" panose="02070309020205020404" pitchFamily="49" charset="0"/>
                <a:cs typeface="Courier New" panose="02070309020205020404" pitchFamily="49" charset="0"/>
              </a:rPr>
              <a:t>A</a:t>
            </a:r>
            <a:r>
              <a:rPr lang="pt-BR" sz="1400" i="1" baseline="-25000" dirty="0" err="1">
                <a:latin typeface="Courier New" panose="02070309020205020404" pitchFamily="49" charset="0"/>
                <a:cs typeface="Courier New" panose="02070309020205020404" pitchFamily="49" charset="0"/>
              </a:rPr>
              <a:t>k</a:t>
            </a:r>
            <a:r>
              <a:rPr lang="pt-BR"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US" sz="1400" i="1" dirty="0" err="1">
                <a:latin typeface="Courier New" panose="02070309020205020404" pitchFamily="49" charset="0"/>
                <a:cs typeface="Courier New" panose="02070309020205020404" pitchFamily="49" charset="0"/>
              </a:rPr>
              <a:t>ŝ</a:t>
            </a:r>
            <a:r>
              <a:rPr lang="pt-BR" sz="1400" baseline="-25000" dirty="0">
                <a:latin typeface="Courier New" panose="02070309020205020404" pitchFamily="49" charset="0"/>
                <a:cs typeface="Courier New" panose="02070309020205020404" pitchFamily="49" charset="0"/>
              </a:rPr>
              <a:t>0</a:t>
            </a:r>
            <a:r>
              <a:rPr lang="pt-B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endParaRPr lang="pt-BR" sz="1400" i="1"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k++; subset of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r-satisfies g </a:t>
            </a:r>
            <a:r>
              <a:rPr lang="en-US"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{all actions r-applicable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𝛾</a:t>
            </a:r>
            <a:r>
              <a:rPr lang="el-GR" sz="1400" baseline="30000" dirty="0">
                <a:latin typeface="Courier New" panose="02070309020205020404" pitchFamily="49" charset="0"/>
                <a:cs typeface="Courier New" panose="02070309020205020404" pitchFamily="49" charset="0"/>
              </a:rPr>
              <a:t>+</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l-GR" sz="1400" dirty="0">
                <a:latin typeface="Courier New" panose="02070309020205020404" pitchFamily="49" charset="0"/>
                <a:cs typeface="Courier New" panose="02070309020205020404" pitchFamily="49" charset="0"/>
              </a:rPr>
              <a:t>,</a:t>
            </a:r>
            <a:r>
              <a:rPr lang="el-GR"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l-GR"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&gt; 1 and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	// there’s no solution</a:t>
            </a:r>
            <a:endParaRPr lang="en-US" sz="1400" baseline="-25000"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51349" y="2548014"/>
                <a:ext cx="1889492" cy="1200329"/>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smtClean="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51349" y="2548014"/>
                <a:ext cx="1889492" cy="1200329"/>
              </a:xfrm>
              <a:prstGeom prst="rect">
                <a:avLst/>
              </a:prstGeom>
              <a:blipFill>
                <a:blip r:embed="rId7"/>
                <a:stretch>
                  <a:fillRect t="-2105" r="-1333" b="-2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145738" y="2548014"/>
                <a:ext cx="1924181" cy="1200329"/>
              </a:xfrm>
              <a:prstGeom prst="rect">
                <a:avLst/>
              </a:prstGeom>
              <a:noFill/>
            </p:spPr>
            <p:txBody>
              <a:bodyPr wrap="none" rtlCol="0">
                <a:spAutoFit/>
              </a:bodyPr>
              <a:lstStyle/>
              <a:p>
                <a:pPr>
                  <a:tabLst>
                    <a:tab pos="2176463" algn="l"/>
                    <a:tab pos="4308475" algn="l"/>
                  </a:tabLst>
                </a:pPr>
                <a:r>
                  <a:rPr lang="en-GB" dirty="0"/>
                  <a:t> Actions in</a:t>
                </a:r>
                <a:r>
                  <a:rPr lang="de-DE" dirty="0">
                    <a:cs typeface="Times New Roman"/>
                  </a:rPr>
                  <a:t>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𝐴</m:t>
                        </m:r>
                      </m:e>
                      <m:sub>
                        <m:r>
                          <a:rPr lang="de-DE" b="0" i="1" dirty="0" smtClean="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de-DE" b="0" i="1" dirty="0" smtClean="0">
                        <a:latin typeface="Cambria Math" panose="02040503050406030204" pitchFamily="18" charset="0"/>
                      </a:rPr>
                      <m:t>𝑚𝑜𝑣𝑒</m:t>
                    </m:r>
                    <m:r>
                      <a:rPr lang="de-DE" b="0" i="1" dirty="0" smtClean="0">
                        <a:latin typeface="Cambria Math" panose="02040503050406030204" pitchFamily="18" charset="0"/>
                      </a:rPr>
                      <m:t>(</m:t>
                    </m:r>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de-DE" dirty="0"/>
              </a:p>
              <a:p>
                <a:pPr>
                  <a:tabLst>
                    <a:tab pos="2176463" algn="l"/>
                    <a:tab pos="4308475" algn="l"/>
                  </a:tabLst>
                </a:pPr>
                <a:r>
                  <a:rPr lang="de-DE" dirty="0"/>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b="0" i="1" dirty="0" smtClean="0">
                        <a:latin typeface="Cambria Math" panose="02040503050406030204" pitchFamily="18" charset="0"/>
                      </a:rPr>
                      <m:t>3</m:t>
                    </m:r>
                    <m:r>
                      <a:rPr lang="de-DE" i="1" dirty="0">
                        <a:latin typeface="Cambria Math" panose="02040503050406030204" pitchFamily="18" charset="0"/>
                      </a:rPr>
                      <m:t>)</m:t>
                    </m:r>
                  </m:oMath>
                </a14:m>
                <a:endParaRPr lang="en-GB" dirty="0"/>
              </a:p>
              <a:p>
                <a:pPr>
                  <a:tabLst>
                    <a:tab pos="2176463" algn="l"/>
                    <a:tab pos="4308475" algn="l"/>
                  </a:tabLst>
                </a:pPr>
                <a:r>
                  <a:rPr lang="en-GB" dirty="0"/>
                  <a:t> </a:t>
                </a:r>
                <a14:m>
                  <m:oMath xmlns:m="http://schemas.openxmlformats.org/officeDocument/2006/math">
                    <m:r>
                      <a:rPr lang="de-DE" b="0" i="1" dirty="0" smtClean="0">
                        <a:latin typeface="Cambria Math" panose="02040503050406030204" pitchFamily="18" charset="0"/>
                      </a:rPr>
                      <m:t>𝑡𝑎𝑘</m:t>
                    </m:r>
                    <m:r>
                      <a:rPr lang="de-DE" i="1" dirty="0">
                        <a:latin typeface="Cambria Math" panose="02040503050406030204" pitchFamily="18" charset="0"/>
                      </a:rPr>
                      <m:t>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b="0" i="1" dirty="0" smtClean="0">
                        <a:latin typeface="Cambria Math" panose="02040503050406030204" pitchFamily="18" charset="0"/>
                      </a:rPr>
                      <m:t>𝑐</m:t>
                    </m:r>
                    <m:r>
                      <a:rPr lang="de-DE" i="1" dirty="0">
                        <a:latin typeface="Cambria Math" panose="02040503050406030204" pitchFamily="18" charset="0"/>
                      </a:rPr>
                      <m:t>1,</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145738" y="2548014"/>
                <a:ext cx="1924181" cy="1200329"/>
              </a:xfrm>
              <a:prstGeom prst="rect">
                <a:avLst/>
              </a:prstGeom>
              <a:blipFill>
                <a:blip r:embed="rId8"/>
                <a:stretch>
                  <a:fillRect t="-2105" b="-42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249075" y="2562362"/>
                <a:ext cx="1866601" cy="2308324"/>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b="0" i="1" dirty="0" smtClean="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de-DE" b="0" i="1" dirty="0" smtClean="0">
                        <a:latin typeface="Cambria Math" panose="02040503050406030204" pitchFamily="18" charset="0"/>
                      </a:rPr>
                      <m:t>2</m:t>
                    </m:r>
                  </m:oMath>
                </a14:m>
                <a:endParaRPr lang="de-DE" b="0" i="1" dirty="0">
                  <a:latin typeface="Cambria Math" panose="02040503050406030204" pitchFamily="18" charset="0"/>
                </a:endParaRPr>
              </a:p>
              <a:p>
                <a:pPr>
                  <a:tabLst>
                    <a:tab pos="2176463" algn="l"/>
                    <a:tab pos="4308475" algn="l"/>
                  </a:tabLst>
                </a:pPr>
                <a:r>
                  <a:rPr lang="en-GB" dirty="0">
                    <a:solidFill>
                      <a:srgbClr val="C00000"/>
                    </a:solidFill>
                  </a:rPr>
                  <a:t> </a:t>
                </a: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de-DE" b="0" i="1" dirty="0" smtClean="0">
                        <a:solidFill>
                          <a:srgbClr val="FFC000"/>
                        </a:solidFill>
                        <a:latin typeface="Cambria Math" panose="02040503050406030204" pitchFamily="18" charset="0"/>
                      </a:rPr>
                      <m:t>3</m:t>
                    </m:r>
                  </m:oMath>
                </a14:m>
                <a:endParaRPr lang="en-GB" dirty="0"/>
              </a:p>
              <a:p>
                <a:pPr>
                  <a:tabLst>
                    <a:tab pos="2176463" algn="l"/>
                    <a:tab pos="4308475" algn="l"/>
                  </a:tabLst>
                </a:pPr>
                <a:r>
                  <a:rPr lang="en-GB" i="1" dirty="0">
                    <a:solidFill>
                      <a:srgbClr val="C00000"/>
                    </a:solidFill>
                    <a:latin typeface="Cambria Math" panose="02040503050406030204" pitchFamily="18" charset="0"/>
                  </a:rPr>
                  <a:t> </a:t>
                </a: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de-DE" b="0" i="1" dirty="0" smtClean="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de-DE" b="0" i="1" dirty="0" smtClean="0">
                        <a:solidFill>
                          <a:srgbClr val="FFC000"/>
                        </a:solidFill>
                        <a:latin typeface="Cambria Math" panose="02040503050406030204" pitchFamily="18" charset="0"/>
                      </a:rPr>
                      <m:t>𝑟</m:t>
                    </m:r>
                    <m:r>
                      <a:rPr lang="de-DE" b="0" i="1" dirty="0" smtClean="0">
                        <a:solidFill>
                          <a:srgbClr val="FFC000"/>
                        </a:solidFill>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de-DE" b="0" i="1" dirty="0" smtClean="0">
                        <a:latin typeface="Cambria Math" panose="02040503050406030204" pitchFamily="18" charset="0"/>
                      </a:rPr>
                      <m:t>𝑐</m:t>
                    </m:r>
                    <m:r>
                      <a:rPr lang="de-DE" b="0" i="1" dirty="0" smtClean="0">
                        <a:latin typeface="Cambria Math" panose="02040503050406030204" pitchFamily="18" charset="0"/>
                      </a:rPr>
                      <m:t>1</m:t>
                    </m:r>
                  </m:oMath>
                </a14:m>
                <a:endParaRPr lang="de-DE" b="0"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de-DE" b="0" i="1" dirty="0" smtClean="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249075" y="2562362"/>
                <a:ext cx="1866601" cy="2308324"/>
              </a:xfrm>
              <a:prstGeom prst="rect">
                <a:avLst/>
              </a:prstGeom>
              <a:blipFill>
                <a:blip r:embed="rId9"/>
                <a:stretch>
                  <a:fillRect t="-1093"/>
                </a:stretch>
              </a:blipFill>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467918" y="3010629"/>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467918" y="3007183"/>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467918" y="3014076"/>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467918" y="3270200"/>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1856458" y="3560958"/>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986167" y="3010629"/>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3850642" y="3563540"/>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3850642" y="3570433"/>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3986167" y="3268065"/>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267669" y="3997195"/>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293815" y="4213286"/>
                <a:ext cx="995978" cy="369332"/>
              </a:xfrm>
              <a:prstGeom prst="rect">
                <a:avLst/>
              </a:prstGeom>
              <a:noFill/>
            </p:spPr>
            <p:txBody>
              <a:bodyPr wrap="none" rtlCol="0">
                <a:spAutoFit/>
              </a:bodyPr>
              <a:lstStyle/>
              <a:p>
                <a:r>
                  <a:rPr lang="en-GB" dirty="0"/>
                  <a:t>from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oMath>
                </a14:m>
                <a:r>
                  <a:rPr lang="en-GB"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293815" y="4213286"/>
                <a:ext cx="995978" cy="369332"/>
              </a:xfrm>
              <a:prstGeom prst="rect">
                <a:avLst/>
              </a:prstGeom>
              <a:blipFill>
                <a:blip r:embed="rId10"/>
                <a:stretch>
                  <a:fillRect l="-3750" t="-6667" b="-23333"/>
                </a:stretch>
              </a:blipFill>
            </p:spPr>
            <p:txBody>
              <a:bodyPr/>
              <a:lstStyle/>
              <a:p>
                <a:r>
                  <a:rPr lang="en-GB">
                    <a:noFill/>
                  </a:rPr>
                  <a:t> </a:t>
                </a:r>
              </a:p>
            </p:txBody>
          </p:sp>
        </mc:Fallback>
      </mc:AlternateContent>
    </p:spTree>
    <p:extLst>
      <p:ext uri="{BB962C8B-B14F-4D97-AF65-F5344CB8AC3E}">
        <p14:creationId xmlns:p14="http://schemas.microsoft.com/office/powerpoint/2010/main" val="36435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2">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2">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2">
                                            <p:txEl>
                                              <p:pRg st="4" end="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2">
                                            <p:txEl>
                                              <p:pRg st="5" end="5"/>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2">
                                            <p:txEl>
                                              <p:pRg st="6" end="6"/>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2">
                                            <p:txEl>
                                              <p:pRg st="7" end="7"/>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p:bldP spid="8" grpId="0"/>
      <p:bldP spid="301" grpId="0" uiExpand="1" build="p"/>
      <p:bldP spid="302" grpId="0" uiExpand="1" build="allAtOnce"/>
      <p:bldP spid="29"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Drilling</a:t>
            </a:r>
          </a:p>
        </p:txBody>
      </p:sp>
      <p:sp>
        <p:nvSpPr>
          <p:cNvPr id="3" name="Content Placeholder 2"/>
          <p:cNvSpPr>
            <a:spLocks noGrp="1"/>
          </p:cNvSpPr>
          <p:nvPr>
            <p:ph idx="1"/>
          </p:nvPr>
        </p:nvSpPr>
        <p:spPr/>
        <p:txBody>
          <a:bodyPr>
            <a:normAutofit/>
          </a:bodyPr>
          <a:lstStyle/>
          <a:p>
            <a:r>
              <a:rPr lang="en-US" dirty="0"/>
              <a:t>Name and parameters: </a:t>
            </a:r>
          </a:p>
          <a:p>
            <a:pPr lvl="1"/>
            <a:r>
              <a:rPr lang="en-US" dirty="0">
                <a:latin typeface="Calibri"/>
              </a:rPr>
              <a:t>drill-hole</a:t>
            </a:r>
            <a:r>
              <a:rPr lang="en-US" dirty="0"/>
              <a:t>(</a:t>
            </a:r>
            <a:r>
              <a:rPr lang="en-US" i="1" dirty="0"/>
              <a:t>machine, drill-bit, workpiece, geometry, machining-tolerances</a:t>
            </a:r>
            <a:r>
              <a:rPr lang="en-US" dirty="0"/>
              <a:t>)</a:t>
            </a:r>
          </a:p>
          <a:p>
            <a:r>
              <a:rPr lang="en-US" dirty="0"/>
              <a:t>Preconditions</a:t>
            </a:r>
          </a:p>
          <a:p>
            <a:pPr lvl="1"/>
            <a:r>
              <a:rPr lang="en-US" dirty="0"/>
              <a:t>Can the drilling machine</a:t>
            </a:r>
            <a:r>
              <a:rPr lang="en-US" i="1" dirty="0"/>
              <a:t> </a:t>
            </a:r>
            <a:r>
              <a:rPr lang="en-US" dirty="0"/>
              <a:t>and drill bit produce a hole having the desired geometry and machining tolerances?</a:t>
            </a:r>
          </a:p>
          <a:p>
            <a:pPr lvl="1"/>
            <a:r>
              <a:rPr lang="en-US" dirty="0"/>
              <a:t>Is the drill bit installed? Is the workpiece clamped onto the drilling platform? Etc.</a:t>
            </a:r>
          </a:p>
          <a:p>
            <a:r>
              <a:rPr lang="en-US" dirty="0"/>
              <a:t>Effects</a:t>
            </a:r>
          </a:p>
          <a:p>
            <a:pPr lvl="1"/>
            <a:r>
              <a:rPr lang="en-US" dirty="0"/>
              <a:t>Geometric model of new workpiece geometry, </a:t>
            </a:r>
            <a:br>
              <a:rPr lang="en-US" dirty="0"/>
            </a:br>
            <a:r>
              <a:rPr lang="en-US" dirty="0"/>
              <a:t>annotated with tolerances</a:t>
            </a:r>
          </a:p>
          <a:p>
            <a:r>
              <a:rPr lang="en-US" dirty="0"/>
              <a:t>Cost</a:t>
            </a:r>
          </a:p>
          <a:p>
            <a:pPr lvl="1"/>
            <a:r>
              <a:rPr lang="en-US" dirty="0"/>
              <a:t>Estimate of time or monetary cost</a:t>
            </a:r>
          </a:p>
        </p:txBody>
      </p:sp>
      <p:sp>
        <p:nvSpPr>
          <p:cNvPr id="5" name="Slide Number Placeholder 4">
            <a:extLst>
              <a:ext uri="{FF2B5EF4-FFF2-40B4-BE49-F238E27FC236}">
                <a16:creationId xmlns:a16="http://schemas.microsoft.com/office/drawing/2014/main" id="{C6495E4E-0FDE-2A40-8AEE-68C799A0428D}"/>
              </a:ext>
            </a:extLst>
          </p:cNvPr>
          <p:cNvSpPr>
            <a:spLocks noGrp="1"/>
          </p:cNvSpPr>
          <p:nvPr>
            <p:ph type="sldNum" sz="quarter" idx="12"/>
          </p:nvPr>
        </p:nvSpPr>
        <p:spPr/>
        <p:txBody>
          <a:bodyPr/>
          <a:lstStyle/>
          <a:p>
            <a:fld id="{67C9959E-8E6B-B04C-9955-EA096F41CA7A}" type="slidenum">
              <a:rPr lang="en-GB" smtClean="0"/>
              <a:t>9</a:t>
            </a:fld>
            <a:endParaRPr lang="en-GB"/>
          </a:p>
        </p:txBody>
      </p:sp>
      <p:pic>
        <p:nvPicPr>
          <p:cNvPr id="4" name="Picture 3" descr="hole.pdf"/>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96000" y="3927475"/>
            <a:ext cx="2781300" cy="2095500"/>
          </a:xfrm>
          <a:prstGeom prst="rect">
            <a:avLst/>
          </a:prstGeom>
        </p:spPr>
      </p:pic>
      <p:sp>
        <p:nvSpPr>
          <p:cNvPr id="6" name="Date Placeholder 5">
            <a:extLst>
              <a:ext uri="{FF2B5EF4-FFF2-40B4-BE49-F238E27FC236}">
                <a16:creationId xmlns:a16="http://schemas.microsoft.com/office/drawing/2014/main" id="{3433109A-9F53-A948-8636-07F1804F4F1A}"/>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121916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12"/>
          </p:nvPr>
        </p:nvSpPr>
        <p:spPr/>
        <p:txBody>
          <a:bodyPr/>
          <a:lstStyle/>
          <a:p>
            <a:fld id="{67C9959E-8E6B-B04C-9955-EA096F41CA7A}" type="slidenum">
              <a:rPr lang="en-GB" smtClean="0"/>
              <a:t>90</a:t>
            </a:fld>
            <a:endParaRPr lang="en-GB"/>
          </a:p>
        </p:txBody>
      </p:sp>
      <p:sp>
        <p:nvSpPr>
          <p:cNvPr id="2" name="Title 1"/>
          <p:cNvSpPr>
            <a:spLocks noGrp="1"/>
          </p:cNvSpPr>
          <p:nvPr>
            <p:ph type="title" idx="4294967295"/>
          </p:nvPr>
        </p:nvSpPr>
        <p:spPr>
          <a:xfrm>
            <a:off x="0" y="260350"/>
            <a:ext cx="7886700" cy="719138"/>
          </a:xfrm>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246768" y="1837772"/>
                <a:ext cx="5871094" cy="707886"/>
              </a:xfrm>
              <a:prstGeom prst="rect">
                <a:avLst/>
              </a:prstGeom>
              <a:noFill/>
            </p:spPr>
            <p:txBody>
              <a:bodyPr wrap="none">
                <a:spAutoFit/>
              </a:bodyPr>
              <a:lstStyle/>
              <a:p>
                <a:pPr algn="ctr"/>
                <a:r>
                  <a:rPr lang="en-US" sz="2000" dirty="0">
                    <a:solidFill>
                      <a:schemeClr val="accent1"/>
                    </a:solidFill>
                    <a:cs typeface="Times New Roman"/>
                  </a:rPr>
                  <a:t>Relaxed Planning Graph (RPG) </a:t>
                </a:r>
                <a:r>
                  <a:rPr lang="en-US" sz="2000" dirty="0">
                    <a:cs typeface="Times New Roman"/>
                  </a:rPr>
                  <a:t>from </a:t>
                </a:r>
                <a14:m>
                  <m:oMath xmlns:m="http://schemas.openxmlformats.org/officeDocument/2006/math">
                    <m:sSub>
                      <m:sSubPr>
                        <m:ctrlPr>
                          <a:rPr lang="de-DE" sz="2000" b="0" i="1" dirty="0" smtClean="0">
                            <a:latin typeface="Cambria Math" panose="02040503050406030204" pitchFamily="18" charset="0"/>
                            <a:cs typeface="Times New Roman"/>
                          </a:rPr>
                        </m:ctrlPr>
                      </m:sSubPr>
                      <m:e>
                        <m:acc>
                          <m:accPr>
                            <m:chr m:val="̂"/>
                            <m:ctrlPr>
                              <a:rPr lang="en-US" sz="2000" i="1" dirty="0" smtClean="0">
                                <a:latin typeface="Cambria Math" panose="02040503050406030204" pitchFamily="18" charset="0"/>
                                <a:cs typeface="Times New Roman"/>
                              </a:rPr>
                            </m:ctrlPr>
                          </m:accPr>
                          <m:e>
                            <m:r>
                              <a:rPr lang="de-DE" sz="2000" b="0" i="1" dirty="0" smtClean="0">
                                <a:latin typeface="Cambria Math" panose="02040503050406030204" pitchFamily="18" charset="0"/>
                                <a:cs typeface="Times New Roman"/>
                              </a:rPr>
                              <m:t>𝑠</m:t>
                            </m:r>
                          </m:e>
                        </m:acc>
                      </m:e>
                      <m:sub>
                        <m:r>
                          <a:rPr lang="de-DE" sz="2000" b="0" i="1" dirty="0" smtClean="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1</m:t>
                        </m:r>
                      </m:sub>
                    </m:sSub>
                  </m:oMath>
                </a14:m>
                <a:r>
                  <a:rPr lang="en-US" sz="2000" dirty="0">
                    <a:cs typeface="Times New Roman"/>
                  </a:rPr>
                  <a:t> to </a:t>
                </a:r>
                <a14:m>
                  <m:oMath xmlns:m="http://schemas.openxmlformats.org/officeDocument/2006/math">
                    <m:r>
                      <a:rPr lang="en-US" sz="2000" i="1" dirty="0" smtClean="0">
                        <a:latin typeface="Cambria Math" panose="02040503050406030204" pitchFamily="18" charset="0"/>
                        <a:cs typeface="Times New Roman"/>
                      </a:rPr>
                      <m:t>𝑔</m:t>
                    </m:r>
                  </m:oMath>
                </a14:m>
                <a:br>
                  <a:rPr lang="en-US" sz="2000" i="1" dirty="0">
                    <a:cs typeface="Times New Roman"/>
                  </a:rPr>
                </a:br>
                <a:r>
                  <a:rPr lang="en-US" sz="2000" dirty="0">
                    <a:cs typeface="Times New Roman"/>
                  </a:rPr>
                  <a:t>(follow lines from atoms in </a:t>
                </a:r>
                <a14:m>
                  <m:oMath xmlns:m="http://schemas.openxmlformats.org/officeDocument/2006/math">
                    <m:r>
                      <a:rPr lang="en-US" sz="2000" i="1" dirty="0" smtClean="0">
                        <a:latin typeface="Cambria Math" panose="02040503050406030204" pitchFamily="18" charset="0"/>
                        <a:cs typeface="Times New Roman"/>
                      </a:rPr>
                      <m:t>𝑔</m:t>
                    </m:r>
                  </m:oMath>
                </a14:m>
                <a:r>
                  <a:rPr lang="en-US" sz="2000" dirty="0">
                    <a:cs typeface="Times New Roman"/>
                  </a:rPr>
                  <a:t>: all if </a:t>
                </a:r>
                <a:r>
                  <a:rPr lang="en-US" sz="2000" dirty="0" err="1">
                    <a:cs typeface="Times New Roman"/>
                  </a:rPr>
                  <a:t>precond</a:t>
                </a:r>
                <a:r>
                  <a:rPr lang="en-US" sz="2000" dirty="0">
                    <a:cs typeface="Times New Roman"/>
                  </a:rPr>
                  <a:t>.; one if eff.)</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246768" y="1837772"/>
                <a:ext cx="5871094" cy="707886"/>
              </a:xfrm>
              <a:prstGeom prst="rect">
                <a:avLst/>
              </a:prstGeom>
              <a:blipFill>
                <a:blip r:embed="rId2"/>
                <a:stretch>
                  <a:fillRect l="-862" t="-3571" r="-862" b="-14286"/>
                </a:stretch>
              </a:blipFill>
            </p:spPr>
            <p:txBody>
              <a:bodyPr/>
              <a:lstStyle/>
              <a:p>
                <a:r>
                  <a:rPr lang="en-GB">
                    <a:noFill/>
                  </a:rPr>
                  <a:t> </a:t>
                </a:r>
              </a:p>
            </p:txBody>
          </p:sp>
        </mc:Fallback>
      </mc:AlternateContent>
      <p:grpSp>
        <p:nvGrpSpPr>
          <p:cNvPr id="106" name="Group 105">
            <a:extLst>
              <a:ext uri="{FF2B5EF4-FFF2-40B4-BE49-F238E27FC236}">
                <a16:creationId xmlns:a16="http://schemas.microsoft.com/office/drawing/2014/main" id="{D6673E5C-3F35-CE48-BD37-DF12DED8BEC9}"/>
              </a:ext>
            </a:extLst>
          </p:cNvPr>
          <p:cNvGrpSpPr/>
          <p:nvPr/>
        </p:nvGrpSpPr>
        <p:grpSpPr>
          <a:xfrm>
            <a:off x="4060964" y="4976383"/>
            <a:ext cx="4147914" cy="1640367"/>
            <a:chOff x="-287263" y="3124595"/>
            <a:chExt cx="4147914" cy="1640367"/>
          </a:xfrm>
        </p:grpSpPr>
        <p:sp>
          <p:nvSpPr>
            <p:cNvPr id="116" name="Rectangle 891">
              <a:extLst>
                <a:ext uri="{FF2B5EF4-FFF2-40B4-BE49-F238E27FC236}">
                  <a16:creationId xmlns:a16="http://schemas.microsoft.com/office/drawing/2014/main" id="{A5323935-3317-4444-B050-192E59AA904A}"/>
                </a:ext>
              </a:extLst>
            </p:cNvPr>
            <p:cNvSpPr>
              <a:spLocks noChangeArrowheads="1"/>
            </p:cNvSpPr>
            <p:nvPr/>
          </p:nvSpPr>
          <p:spPr bwMode="auto">
            <a:xfrm>
              <a:off x="833574" y="3806779"/>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17" name="Rectangle 891">
              <a:extLst>
                <a:ext uri="{FF2B5EF4-FFF2-40B4-BE49-F238E27FC236}">
                  <a16:creationId xmlns:a16="http://schemas.microsoft.com/office/drawing/2014/main" id="{0001D826-CCFC-DD48-A017-3AAE83B52888}"/>
                </a:ext>
              </a:extLst>
            </p:cNvPr>
            <p:cNvSpPr>
              <a:spLocks noChangeArrowheads="1"/>
            </p:cNvSpPr>
            <p:nvPr/>
          </p:nvSpPr>
          <p:spPr bwMode="auto">
            <a:xfrm>
              <a:off x="2637086" y="3864250"/>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07" name="Group 206">
              <a:extLst>
                <a:ext uri="{FF2B5EF4-FFF2-40B4-BE49-F238E27FC236}">
                  <a16:creationId xmlns:a16="http://schemas.microsoft.com/office/drawing/2014/main" id="{CB698801-3184-E049-BE98-49631BA85618}"/>
                </a:ext>
              </a:extLst>
            </p:cNvPr>
            <p:cNvGrpSpPr/>
            <p:nvPr/>
          </p:nvGrpSpPr>
          <p:grpSpPr>
            <a:xfrm>
              <a:off x="476955" y="3124595"/>
              <a:ext cx="1573443" cy="799197"/>
              <a:chOff x="1152149" y="2171616"/>
              <a:chExt cx="2428155" cy="1233336"/>
            </a:xfrm>
          </p:grpSpPr>
          <p:sp>
            <p:nvSpPr>
              <p:cNvPr id="250" name="Line 853">
                <a:extLst>
                  <a:ext uri="{FF2B5EF4-FFF2-40B4-BE49-F238E27FC236}">
                    <a16:creationId xmlns:a16="http://schemas.microsoft.com/office/drawing/2014/main" id="{EA128485-EB30-B046-ADC2-5693DB61FB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51" name="Straight Connector 250">
                <a:extLst>
                  <a:ext uri="{FF2B5EF4-FFF2-40B4-BE49-F238E27FC236}">
                    <a16:creationId xmlns:a16="http://schemas.microsoft.com/office/drawing/2014/main" id="{BE763478-D71D-1B4A-9AE7-5BCED964056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2" name="Freeform 860">
                <a:extLst>
                  <a:ext uri="{FF2B5EF4-FFF2-40B4-BE49-F238E27FC236}">
                    <a16:creationId xmlns:a16="http://schemas.microsoft.com/office/drawing/2014/main" id="{991B290B-FD5C-3F4A-A70B-B2587FD21C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53" name="Freeform 860">
                <a:extLst>
                  <a:ext uri="{FF2B5EF4-FFF2-40B4-BE49-F238E27FC236}">
                    <a16:creationId xmlns:a16="http://schemas.microsoft.com/office/drawing/2014/main" id="{3978FA34-2D61-0B46-B7C4-9D8A52F00755}"/>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8" name="Line 853">
              <a:extLst>
                <a:ext uri="{FF2B5EF4-FFF2-40B4-BE49-F238E27FC236}">
                  <a16:creationId xmlns:a16="http://schemas.microsoft.com/office/drawing/2014/main" id="{2E005C2D-EA50-6444-9F11-2910600F0283}"/>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9" name="Group 208">
              <a:extLst>
                <a:ext uri="{FF2B5EF4-FFF2-40B4-BE49-F238E27FC236}">
                  <a16:creationId xmlns:a16="http://schemas.microsoft.com/office/drawing/2014/main" id="{0DEC22F4-1F04-DB4F-88FF-4219F5F61A2D}"/>
                </a:ext>
              </a:extLst>
            </p:cNvPr>
            <p:cNvGrpSpPr/>
            <p:nvPr/>
          </p:nvGrpSpPr>
          <p:grpSpPr>
            <a:xfrm>
              <a:off x="2723292" y="3162462"/>
              <a:ext cx="1137358" cy="357666"/>
              <a:chOff x="4618723" y="2209297"/>
              <a:chExt cx="1755184" cy="551957"/>
            </a:xfrm>
          </p:grpSpPr>
          <p:sp>
            <p:nvSpPr>
              <p:cNvPr id="247" name="Freeform 860">
                <a:extLst>
                  <a:ext uri="{FF2B5EF4-FFF2-40B4-BE49-F238E27FC236}">
                    <a16:creationId xmlns:a16="http://schemas.microsoft.com/office/drawing/2014/main" id="{73CF31CD-7BF8-8144-9455-A30BE3CA71CB}"/>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48" name="Straight Connector 247">
                <a:extLst>
                  <a:ext uri="{FF2B5EF4-FFF2-40B4-BE49-F238E27FC236}">
                    <a16:creationId xmlns:a16="http://schemas.microsoft.com/office/drawing/2014/main" id="{3D86C1EE-8EC7-9646-90E0-DF44CCB7E66F}"/>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Freeform 860">
                <a:extLst>
                  <a:ext uri="{FF2B5EF4-FFF2-40B4-BE49-F238E27FC236}">
                    <a16:creationId xmlns:a16="http://schemas.microsoft.com/office/drawing/2014/main" id="{D68D1569-DB44-4F4C-B157-A4604DA49A2C}"/>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0" name="Straight Connector 209">
              <a:extLst>
                <a:ext uri="{FF2B5EF4-FFF2-40B4-BE49-F238E27FC236}">
                  <a16:creationId xmlns:a16="http://schemas.microsoft.com/office/drawing/2014/main" id="{76C909F8-4452-264E-B108-C1C995C24C5B}"/>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00032D0E-58D7-8747-8579-433051B7C241}"/>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Freeform 860">
              <a:extLst>
                <a:ext uri="{FF2B5EF4-FFF2-40B4-BE49-F238E27FC236}">
                  <a16:creationId xmlns:a16="http://schemas.microsoft.com/office/drawing/2014/main" id="{918E749E-1E08-504C-BCDC-ADFF2D70CE59}"/>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7109C34-C1C5-5D45-AAEB-9B93CBD426A1}"/>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de-DE" sz="1400" i="1" dirty="0">
                                <a:latin typeface="Cambria Math" panose="02040503050406030204" pitchFamily="18" charset="0"/>
                              </a:rPr>
                              <m:t>1</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r>
                          <a:rPr lang="en-GB" sz="1400" i="1" dirty="0" err="1">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213" name="Rectangle 212">
                  <a:extLst>
                    <a:ext uri="{FF2B5EF4-FFF2-40B4-BE49-F238E27FC236}">
                      <a16:creationId xmlns:a16="http://schemas.microsoft.com/office/drawing/2014/main" id="{37109C34-C1C5-5D45-AAEB-9B93CBD426A1}"/>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3"/>
                  <a:stretch>
                    <a:fillRect b="-8000"/>
                  </a:stretch>
                </a:blipFill>
              </p:spPr>
              <p:txBody>
                <a:bodyPr/>
                <a:lstStyle/>
                <a:p>
                  <a:r>
                    <a:rPr lang="en-GB">
                      <a:noFill/>
                    </a:rPr>
                    <a:t> </a:t>
                  </a:r>
                </a:p>
              </p:txBody>
            </p:sp>
          </mc:Fallback>
        </mc:AlternateContent>
        <p:sp>
          <p:nvSpPr>
            <p:cNvPr id="214" name="Line 853">
              <a:extLst>
                <a:ext uri="{FF2B5EF4-FFF2-40B4-BE49-F238E27FC236}">
                  <a16:creationId xmlns:a16="http://schemas.microsoft.com/office/drawing/2014/main" id="{FA0F398F-53EA-DB4A-8D70-1708DA1E1EA0}"/>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15" name="Line 853">
              <a:extLst>
                <a:ext uri="{FF2B5EF4-FFF2-40B4-BE49-F238E27FC236}">
                  <a16:creationId xmlns:a16="http://schemas.microsoft.com/office/drawing/2014/main" id="{5237BCD3-0057-4B45-8FA5-B050553D695D}"/>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6" name="Line 853">
              <a:extLst>
                <a:ext uri="{FF2B5EF4-FFF2-40B4-BE49-F238E27FC236}">
                  <a16:creationId xmlns:a16="http://schemas.microsoft.com/office/drawing/2014/main" id="{206DF82C-7F3A-0B46-B0D7-DD8397830B9F}"/>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7" name="Group 216">
              <a:extLst>
                <a:ext uri="{FF2B5EF4-FFF2-40B4-BE49-F238E27FC236}">
                  <a16:creationId xmlns:a16="http://schemas.microsoft.com/office/drawing/2014/main" id="{AB35861D-4128-254B-AA0C-D0873BEEDADA}"/>
                </a:ext>
              </a:extLst>
            </p:cNvPr>
            <p:cNvGrpSpPr/>
            <p:nvPr/>
          </p:nvGrpSpPr>
          <p:grpSpPr>
            <a:xfrm>
              <a:off x="587884" y="3260407"/>
              <a:ext cx="1082989" cy="919088"/>
              <a:chOff x="3906167" y="3324390"/>
              <a:chExt cx="1671281" cy="1418344"/>
            </a:xfrm>
            <a:solidFill>
              <a:srgbClr val="93D2FE"/>
            </a:solidFill>
          </p:grpSpPr>
          <p:sp>
            <p:nvSpPr>
              <p:cNvPr id="223" name="Oval 859">
                <a:extLst>
                  <a:ext uri="{FF2B5EF4-FFF2-40B4-BE49-F238E27FC236}">
                    <a16:creationId xmlns:a16="http://schemas.microsoft.com/office/drawing/2014/main" id="{D66368EA-FEF7-7B4C-93DE-D743CEC71C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4" name="Oval 861">
                <a:extLst>
                  <a:ext uri="{FF2B5EF4-FFF2-40B4-BE49-F238E27FC236}">
                    <a16:creationId xmlns:a16="http://schemas.microsoft.com/office/drawing/2014/main" id="{F1643718-A76B-3D45-877E-AFC8F113EF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5" name="Oval 862">
                <a:extLst>
                  <a:ext uri="{FF2B5EF4-FFF2-40B4-BE49-F238E27FC236}">
                    <a16:creationId xmlns:a16="http://schemas.microsoft.com/office/drawing/2014/main" id="{AC699494-3C1E-A348-95BE-DB39C62360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6" name="Oval 863">
                <a:extLst>
                  <a:ext uri="{FF2B5EF4-FFF2-40B4-BE49-F238E27FC236}">
                    <a16:creationId xmlns:a16="http://schemas.microsoft.com/office/drawing/2014/main" id="{36B20214-2933-DE40-AF49-EC0ECEB4706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7" name="Oval 863">
                <a:extLst>
                  <a:ext uri="{FF2B5EF4-FFF2-40B4-BE49-F238E27FC236}">
                    <a16:creationId xmlns:a16="http://schemas.microsoft.com/office/drawing/2014/main" id="{E9B3A7E7-3FD6-AC48-A3AE-855BA32E92E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8" name="Group 227">
                <a:extLst>
                  <a:ext uri="{FF2B5EF4-FFF2-40B4-BE49-F238E27FC236}">
                    <a16:creationId xmlns:a16="http://schemas.microsoft.com/office/drawing/2014/main" id="{6892C7C4-FE20-A04E-89A3-42EE768A4150}"/>
                  </a:ext>
                </a:extLst>
              </p:cNvPr>
              <p:cNvGrpSpPr/>
              <p:nvPr/>
            </p:nvGrpSpPr>
            <p:grpSpPr>
              <a:xfrm>
                <a:off x="3906167" y="4047050"/>
                <a:ext cx="1671281" cy="539042"/>
                <a:chOff x="1320274" y="4580303"/>
                <a:chExt cx="1671281" cy="467246"/>
              </a:xfrm>
              <a:grpFill/>
            </p:grpSpPr>
            <p:sp>
              <p:nvSpPr>
                <p:cNvPr id="243" name="Freeform 860">
                  <a:extLst>
                    <a:ext uri="{FF2B5EF4-FFF2-40B4-BE49-F238E27FC236}">
                      <a16:creationId xmlns:a16="http://schemas.microsoft.com/office/drawing/2014/main" id="{93DD1664-01AE-3B49-95E1-234F0866A0E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4" name="Rectangle 864">
                  <a:extLst>
                    <a:ext uri="{FF2B5EF4-FFF2-40B4-BE49-F238E27FC236}">
                      <a16:creationId xmlns:a16="http://schemas.microsoft.com/office/drawing/2014/main" id="{D8152379-1E64-E145-B61F-FC2A84E704D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5" name="Freeform 865">
                  <a:extLst>
                    <a:ext uri="{FF2B5EF4-FFF2-40B4-BE49-F238E27FC236}">
                      <a16:creationId xmlns:a16="http://schemas.microsoft.com/office/drawing/2014/main" id="{D4C3CB84-1852-3045-9682-DE22941E28E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Freeform 866">
                  <a:extLst>
                    <a:ext uri="{FF2B5EF4-FFF2-40B4-BE49-F238E27FC236}">
                      <a16:creationId xmlns:a16="http://schemas.microsoft.com/office/drawing/2014/main" id="{AC75C701-B19D-2A43-8E84-1D0C499364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9" name="Group 228">
                <a:extLst>
                  <a:ext uri="{FF2B5EF4-FFF2-40B4-BE49-F238E27FC236}">
                    <a16:creationId xmlns:a16="http://schemas.microsoft.com/office/drawing/2014/main" id="{9D85D970-28A2-0645-A632-A4023C9238F9}"/>
                  </a:ext>
                </a:extLst>
              </p:cNvPr>
              <p:cNvGrpSpPr/>
              <p:nvPr/>
            </p:nvGrpSpPr>
            <p:grpSpPr>
              <a:xfrm>
                <a:off x="4596370" y="3324390"/>
                <a:ext cx="552654" cy="1188720"/>
                <a:chOff x="1823226" y="3235632"/>
                <a:chExt cx="552654" cy="1188720"/>
              </a:xfrm>
              <a:grpFill/>
            </p:grpSpPr>
            <p:sp>
              <p:nvSpPr>
                <p:cNvPr id="230" name="Oval 878">
                  <a:extLst>
                    <a:ext uri="{FF2B5EF4-FFF2-40B4-BE49-F238E27FC236}">
                      <a16:creationId xmlns:a16="http://schemas.microsoft.com/office/drawing/2014/main" id="{843C8B2A-532A-1D42-9BBA-3C119E6017E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D5AAB0E6-44EA-A84C-911B-5BE2481027A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1911963A-D011-6F4D-9CC5-5F07CBE4F99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1">
                  <a:extLst>
                    <a:ext uri="{FF2B5EF4-FFF2-40B4-BE49-F238E27FC236}">
                      <a16:creationId xmlns:a16="http://schemas.microsoft.com/office/drawing/2014/main" id="{EC38795A-0CDD-7F41-AB13-720A961CBEA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00FC53F1-5B5B-B84D-A10A-40ACA0E8162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5" name="Rectangle 880">
                  <a:extLst>
                    <a:ext uri="{FF2B5EF4-FFF2-40B4-BE49-F238E27FC236}">
                      <a16:creationId xmlns:a16="http://schemas.microsoft.com/office/drawing/2014/main" id="{4D92EA69-28C9-8C47-9D0A-0F9D470F70B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6" name="Oval 878">
                  <a:extLst>
                    <a:ext uri="{FF2B5EF4-FFF2-40B4-BE49-F238E27FC236}">
                      <a16:creationId xmlns:a16="http://schemas.microsoft.com/office/drawing/2014/main" id="{F258BEEC-CD9B-3041-B473-364E4481081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2">
                  <a:extLst>
                    <a:ext uri="{FF2B5EF4-FFF2-40B4-BE49-F238E27FC236}">
                      <a16:creationId xmlns:a16="http://schemas.microsoft.com/office/drawing/2014/main" id="{C71620FE-2A09-9248-BECA-BB901DE11BD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9A0170C0-4EE1-824D-A6CD-6BA05A7076F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9" name="Line 884">
                  <a:extLst>
                    <a:ext uri="{FF2B5EF4-FFF2-40B4-BE49-F238E27FC236}">
                      <a16:creationId xmlns:a16="http://schemas.microsoft.com/office/drawing/2014/main" id="{3035F966-2DDF-8E44-96B5-278854FFCB0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40" name="Oval 885">
                  <a:extLst>
                    <a:ext uri="{FF2B5EF4-FFF2-40B4-BE49-F238E27FC236}">
                      <a16:creationId xmlns:a16="http://schemas.microsoft.com/office/drawing/2014/main" id="{507EAE91-701B-FA4F-AA7D-C957E8F2BC1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Line 881">
                  <a:extLst>
                    <a:ext uri="{FF2B5EF4-FFF2-40B4-BE49-F238E27FC236}">
                      <a16:creationId xmlns:a16="http://schemas.microsoft.com/office/drawing/2014/main" id="{46B2986A-EEF3-A542-93DA-486A213BB2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2" name="Line 882">
                  <a:extLst>
                    <a:ext uri="{FF2B5EF4-FFF2-40B4-BE49-F238E27FC236}">
                      <a16:creationId xmlns:a16="http://schemas.microsoft.com/office/drawing/2014/main" id="{EE536A2C-4310-D54C-82BC-B7886813E44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18" name="Group 217">
              <a:extLst>
                <a:ext uri="{FF2B5EF4-FFF2-40B4-BE49-F238E27FC236}">
                  <a16:creationId xmlns:a16="http://schemas.microsoft.com/office/drawing/2014/main" id="{820EEBFD-AEE2-544F-BA13-5D804D09CEDD}"/>
                </a:ext>
              </a:extLst>
            </p:cNvPr>
            <p:cNvGrpSpPr/>
            <p:nvPr/>
          </p:nvGrpSpPr>
          <p:grpSpPr>
            <a:xfrm>
              <a:off x="57450" y="4025881"/>
              <a:ext cx="484418" cy="321704"/>
              <a:chOff x="1012668" y="969931"/>
              <a:chExt cx="747559" cy="496456"/>
            </a:xfrm>
          </p:grpSpPr>
          <p:sp>
            <p:nvSpPr>
              <p:cNvPr id="219" name="Line 853">
                <a:extLst>
                  <a:ext uri="{FF2B5EF4-FFF2-40B4-BE49-F238E27FC236}">
                    <a16:creationId xmlns:a16="http://schemas.microsoft.com/office/drawing/2014/main" id="{48C53BAF-F685-534B-B107-EA558EB421C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20" name="Rectangle 876">
                <a:extLst>
                  <a:ext uri="{FF2B5EF4-FFF2-40B4-BE49-F238E27FC236}">
                    <a16:creationId xmlns:a16="http://schemas.microsoft.com/office/drawing/2014/main" id="{8BDFDC66-2672-8E48-9240-8E9A6745245F}"/>
                  </a:ext>
                </a:extLst>
              </p:cNvPr>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21" name="Rectangle 873">
                <a:extLst>
                  <a:ext uri="{FF2B5EF4-FFF2-40B4-BE49-F238E27FC236}">
                    <a16:creationId xmlns:a16="http://schemas.microsoft.com/office/drawing/2014/main" id="{03D4BE31-7339-DE4F-87D0-6E8B0E46B3C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22" name="Freeform 875">
                <a:extLst>
                  <a:ext uri="{FF2B5EF4-FFF2-40B4-BE49-F238E27FC236}">
                    <a16:creationId xmlns:a16="http://schemas.microsoft.com/office/drawing/2014/main" id="{B4734E3C-C5BB-354E-8505-C4CFF21861B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1" name="Group 10">
            <a:extLst>
              <a:ext uri="{FF2B5EF4-FFF2-40B4-BE49-F238E27FC236}">
                <a16:creationId xmlns:a16="http://schemas.microsoft.com/office/drawing/2014/main" id="{089D075A-14D0-F04F-8FE5-2E2BE1F6BD33}"/>
              </a:ext>
            </a:extLst>
          </p:cNvPr>
          <p:cNvGrpSpPr/>
          <p:nvPr/>
        </p:nvGrpSpPr>
        <p:grpSpPr>
          <a:xfrm>
            <a:off x="1055231" y="4798926"/>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4"/>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
        <p:nvSpPr>
          <p:cNvPr id="300" name="Rectangle 299">
            <a:extLst>
              <a:ext uri="{FF2B5EF4-FFF2-40B4-BE49-F238E27FC236}">
                <a16:creationId xmlns:a16="http://schemas.microsoft.com/office/drawing/2014/main" id="{FA23FB04-5440-C941-A0F4-C8E6222B8747}"/>
              </a:ext>
            </a:extLst>
          </p:cNvPr>
          <p:cNvSpPr/>
          <p:nvPr/>
        </p:nvSpPr>
        <p:spPr>
          <a:xfrm>
            <a:off x="2607174" y="143384"/>
            <a:ext cx="6364825"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buNone/>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buNone/>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51349" y="2548014"/>
                <a:ext cx="1889492" cy="1200329"/>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smtClean="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51349" y="2548014"/>
                <a:ext cx="1889492" cy="1200329"/>
              </a:xfrm>
              <a:prstGeom prst="rect">
                <a:avLst/>
              </a:prstGeom>
              <a:blipFill>
                <a:blip r:embed="rId5"/>
                <a:stretch>
                  <a:fillRect t="-2105" r="-1333" b="-2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145738" y="2548014"/>
                <a:ext cx="1924181" cy="1200329"/>
              </a:xfrm>
              <a:prstGeom prst="rect">
                <a:avLst/>
              </a:prstGeom>
              <a:noFill/>
            </p:spPr>
            <p:txBody>
              <a:bodyPr wrap="none" rtlCol="0">
                <a:spAutoFit/>
              </a:bodyPr>
              <a:lstStyle/>
              <a:p>
                <a:pPr>
                  <a:tabLst>
                    <a:tab pos="2176463" algn="l"/>
                    <a:tab pos="4308475" algn="l"/>
                  </a:tabLst>
                </a:pPr>
                <a:r>
                  <a:rPr lang="en-GB" dirty="0"/>
                  <a:t> Actions in</a:t>
                </a:r>
                <a:r>
                  <a:rPr lang="de-DE" dirty="0">
                    <a:cs typeface="Times New Roman"/>
                  </a:rPr>
                  <a:t>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𝐴</m:t>
                        </m:r>
                      </m:e>
                      <m:sub>
                        <m:r>
                          <a:rPr lang="de-DE" b="0" i="1" dirty="0" smtClean="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de-DE" b="0" i="1" dirty="0" smtClean="0">
                        <a:latin typeface="Cambria Math" panose="02040503050406030204" pitchFamily="18" charset="0"/>
                      </a:rPr>
                      <m:t>𝑚𝑜𝑣𝑒</m:t>
                    </m:r>
                    <m:r>
                      <a:rPr lang="de-DE" b="0" i="1" dirty="0" smtClean="0">
                        <a:latin typeface="Cambria Math" panose="02040503050406030204" pitchFamily="18" charset="0"/>
                      </a:rPr>
                      <m:t>(</m:t>
                    </m:r>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de-DE" dirty="0"/>
              </a:p>
              <a:p>
                <a:pPr>
                  <a:tabLst>
                    <a:tab pos="2176463" algn="l"/>
                    <a:tab pos="4308475" algn="l"/>
                  </a:tabLst>
                </a:pPr>
                <a:r>
                  <a:rPr lang="de-DE" dirty="0"/>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b="0" i="1" dirty="0" smtClean="0">
                        <a:latin typeface="Cambria Math" panose="02040503050406030204" pitchFamily="18" charset="0"/>
                      </a:rPr>
                      <m:t>3</m:t>
                    </m:r>
                    <m:r>
                      <a:rPr lang="de-DE" i="1" dirty="0">
                        <a:latin typeface="Cambria Math" panose="02040503050406030204" pitchFamily="18" charset="0"/>
                      </a:rPr>
                      <m:t>)</m:t>
                    </m:r>
                  </m:oMath>
                </a14:m>
                <a:endParaRPr lang="en-GB" dirty="0"/>
              </a:p>
              <a:p>
                <a:pPr>
                  <a:tabLst>
                    <a:tab pos="2176463" algn="l"/>
                    <a:tab pos="4308475" algn="l"/>
                  </a:tabLst>
                </a:pPr>
                <a:r>
                  <a:rPr lang="en-GB" dirty="0"/>
                  <a:t> </a:t>
                </a:r>
                <a14:m>
                  <m:oMath xmlns:m="http://schemas.openxmlformats.org/officeDocument/2006/math">
                    <m:r>
                      <a:rPr lang="de-DE" b="0" i="1" dirty="0" smtClean="0">
                        <a:latin typeface="Cambria Math" panose="02040503050406030204" pitchFamily="18" charset="0"/>
                      </a:rPr>
                      <m:t>𝑡𝑎𝑘</m:t>
                    </m:r>
                    <m:r>
                      <a:rPr lang="de-DE" i="1" dirty="0">
                        <a:latin typeface="Cambria Math" panose="02040503050406030204" pitchFamily="18" charset="0"/>
                      </a:rPr>
                      <m:t>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b="0" i="1" dirty="0" smtClean="0">
                        <a:latin typeface="Cambria Math" panose="02040503050406030204" pitchFamily="18" charset="0"/>
                      </a:rPr>
                      <m:t>𝑐</m:t>
                    </m:r>
                    <m:r>
                      <a:rPr lang="de-DE" i="1" dirty="0">
                        <a:latin typeface="Cambria Math" panose="02040503050406030204" pitchFamily="18" charset="0"/>
                      </a:rPr>
                      <m:t>1,</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145738" y="2548014"/>
                <a:ext cx="1924181" cy="1200329"/>
              </a:xfrm>
              <a:prstGeom prst="rect">
                <a:avLst/>
              </a:prstGeom>
              <a:blipFill>
                <a:blip r:embed="rId6"/>
                <a:stretch>
                  <a:fillRect t="-2105" b="-42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249075" y="2562362"/>
                <a:ext cx="1866601" cy="2308324"/>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b="0" i="1" dirty="0" smtClean="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de-DE" b="0" i="1" dirty="0" smtClean="0">
                        <a:latin typeface="Cambria Math" panose="02040503050406030204" pitchFamily="18" charset="0"/>
                      </a:rPr>
                      <m:t>2</m:t>
                    </m:r>
                  </m:oMath>
                </a14:m>
                <a:endParaRPr lang="de-DE" b="0" i="1" dirty="0">
                  <a:latin typeface="Cambria Math" panose="02040503050406030204" pitchFamily="18" charset="0"/>
                </a:endParaRPr>
              </a:p>
              <a:p>
                <a:pPr>
                  <a:tabLst>
                    <a:tab pos="2176463" algn="l"/>
                    <a:tab pos="4308475" algn="l"/>
                  </a:tabLst>
                </a:pPr>
                <a:r>
                  <a:rPr lang="en-GB" dirty="0">
                    <a:solidFill>
                      <a:srgbClr val="FFC000"/>
                    </a:solidFill>
                  </a:rPr>
                  <a:t> </a:t>
                </a: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de-DE" b="0" i="1" dirty="0" smtClean="0">
                        <a:solidFill>
                          <a:srgbClr val="FFC000"/>
                        </a:solidFill>
                        <a:latin typeface="Cambria Math" panose="02040503050406030204" pitchFamily="18" charset="0"/>
                      </a:rPr>
                      <m:t>3</m:t>
                    </m:r>
                  </m:oMath>
                </a14:m>
                <a:endParaRPr lang="en-GB" dirty="0">
                  <a:solidFill>
                    <a:srgbClr val="FFC000"/>
                  </a:solidFill>
                </a:endParaRPr>
              </a:p>
              <a:p>
                <a:pPr>
                  <a:tabLst>
                    <a:tab pos="2176463" algn="l"/>
                    <a:tab pos="4308475" algn="l"/>
                  </a:tabLst>
                </a:pPr>
                <a:r>
                  <a:rPr lang="en-GB" i="1" dirty="0">
                    <a:solidFill>
                      <a:srgbClr val="FFC000"/>
                    </a:solidFill>
                    <a:latin typeface="Cambria Math" panose="02040503050406030204" pitchFamily="18" charset="0"/>
                  </a:rPr>
                  <a:t> </a:t>
                </a: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de-DE" b="0" i="1" dirty="0" smtClean="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de-DE" b="0" i="1" dirty="0" smtClean="0">
                        <a:solidFill>
                          <a:srgbClr val="FFC000"/>
                        </a:solidFill>
                        <a:latin typeface="Cambria Math" panose="02040503050406030204" pitchFamily="18" charset="0"/>
                      </a:rPr>
                      <m:t>𝑟</m:t>
                    </m:r>
                    <m:r>
                      <a:rPr lang="de-DE" b="0" i="1" dirty="0" smtClean="0">
                        <a:solidFill>
                          <a:srgbClr val="FFC000"/>
                        </a:solidFill>
                        <a:latin typeface="Cambria Math" panose="02040503050406030204" pitchFamily="18" charset="0"/>
                      </a:rPr>
                      <m:t>1</m:t>
                    </m:r>
                  </m:oMath>
                </a14:m>
                <a:endParaRPr lang="en-GB" dirty="0">
                  <a:solidFill>
                    <a:srgbClr val="FFC000"/>
                  </a:solidFill>
                </a:endParaRP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de-DE" b="0" i="1" dirty="0" smtClean="0">
                        <a:latin typeface="Cambria Math" panose="02040503050406030204" pitchFamily="18" charset="0"/>
                      </a:rPr>
                      <m:t>𝑐</m:t>
                    </m:r>
                    <m:r>
                      <a:rPr lang="de-DE" b="0" i="1" dirty="0" smtClean="0">
                        <a:latin typeface="Cambria Math" panose="02040503050406030204" pitchFamily="18" charset="0"/>
                      </a:rPr>
                      <m:t>1</m:t>
                    </m:r>
                  </m:oMath>
                </a14:m>
                <a:endParaRPr lang="de-DE" b="0"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de-DE" b="0" i="1" dirty="0" smtClean="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249075" y="2562362"/>
                <a:ext cx="1866601" cy="2308324"/>
              </a:xfrm>
              <a:prstGeom prst="rect">
                <a:avLst/>
              </a:prstGeom>
              <a:blipFill>
                <a:blip r:embed="rId7"/>
                <a:stretch>
                  <a:fillRect t="-1093"/>
                </a:stretch>
              </a:blipFill>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467918" y="3010629"/>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467918" y="3007183"/>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467918" y="3014076"/>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467918" y="3270200"/>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1856458" y="3560958"/>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986167" y="3010629"/>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3850642" y="3563540"/>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3850642" y="3570433"/>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3986167" y="3268065"/>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267669" y="3997195"/>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293815" y="4213286"/>
                <a:ext cx="995978" cy="369332"/>
              </a:xfrm>
              <a:prstGeom prst="rect">
                <a:avLst/>
              </a:prstGeom>
              <a:noFill/>
            </p:spPr>
            <p:txBody>
              <a:bodyPr wrap="none" rtlCol="0">
                <a:spAutoFit/>
              </a:bodyPr>
              <a:lstStyle/>
              <a:p>
                <a:r>
                  <a:rPr lang="en-GB" dirty="0"/>
                  <a:t>from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oMath>
                </a14:m>
                <a:r>
                  <a:rPr lang="en-GB"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293815" y="4213286"/>
                <a:ext cx="995978" cy="369332"/>
              </a:xfrm>
              <a:prstGeom prst="rect">
                <a:avLst/>
              </a:prstGeom>
              <a:blipFill>
                <a:blip r:embed="rId8"/>
                <a:stretch>
                  <a:fillRect l="-3750" t="-6667"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85122E-D3D3-3944-BEA2-55D094EBC73F}"/>
                  </a:ext>
                </a:extLst>
              </p:cNvPr>
              <p:cNvSpPr txBox="1"/>
              <p:nvPr/>
            </p:nvSpPr>
            <p:spPr>
              <a:xfrm>
                <a:off x="6065341" y="2590644"/>
                <a:ext cx="2906658"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182563" indent="-182563">
                  <a:buFont typeface="Arial" panose="020B0604020202020204" pitchFamily="34" charset="0"/>
                  <a:buChar char="•"/>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e>
                    </m:d>
                  </m:oMath>
                </a14:m>
                <a:r>
                  <a:rPr lang="en-GB" kern="0" dirty="0">
                    <a:solidFill>
                      <a:schemeClr val="bg1"/>
                    </a:solidFill>
                  </a:rPr>
                  <a:t> is a minimal relaxed solution</a:t>
                </a:r>
              </a:p>
              <a:p>
                <a:pPr marL="182563" indent="-182563">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=2</m:t>
                    </m:r>
                  </m:oMath>
                </a14:m>
                <a:endParaRPr lang="en-GB" dirty="0"/>
              </a:p>
            </p:txBody>
          </p:sp>
        </mc:Choice>
        <mc:Fallback xmlns="">
          <p:sp>
            <p:nvSpPr>
              <p:cNvPr id="4" name="TextBox 3">
                <a:extLst>
                  <a:ext uri="{FF2B5EF4-FFF2-40B4-BE49-F238E27FC236}">
                    <a16:creationId xmlns:a16="http://schemas.microsoft.com/office/drawing/2014/main" id="{F685122E-D3D3-3944-BEA2-55D094EBC73F}"/>
                  </a:ext>
                </a:extLst>
              </p:cNvPr>
              <p:cNvSpPr txBox="1">
                <a:spLocks noRot="1" noChangeAspect="1" noMove="1" noResize="1" noEditPoints="1" noAdjustHandles="1" noChangeArrowheads="1" noChangeShapeType="1" noTextEdit="1"/>
              </p:cNvSpPr>
              <p:nvPr/>
            </p:nvSpPr>
            <p:spPr>
              <a:xfrm>
                <a:off x="6065341" y="2590644"/>
                <a:ext cx="2906658" cy="1200329"/>
              </a:xfrm>
              <a:prstGeom prst="rect">
                <a:avLst/>
              </a:prstGeom>
              <a:blipFill>
                <a:blip r:embed="rId9"/>
                <a:stretch>
                  <a:fillRect/>
                </a:stretch>
              </a:blipFill>
            </p:spPr>
            <p:txBody>
              <a:bodyPr/>
              <a:lstStyle/>
              <a:p>
                <a:r>
                  <a:rPr lang="en-GB">
                    <a:noFill/>
                  </a:rPr>
                  <a:t> </a:t>
                </a:r>
              </a:p>
            </p:txBody>
          </p:sp>
        </mc:Fallback>
      </mc:AlternateContent>
      <p:cxnSp>
        <p:nvCxnSpPr>
          <p:cNvPr id="122" name="Straight Connector 121">
            <a:extLst>
              <a:ext uri="{FF2B5EF4-FFF2-40B4-BE49-F238E27FC236}">
                <a16:creationId xmlns:a16="http://schemas.microsoft.com/office/drawing/2014/main" id="{F723ECA6-F6B9-1046-9A2E-877DC21CF0C9}"/>
              </a:ext>
            </a:extLst>
          </p:cNvPr>
          <p:cNvCxnSpPr>
            <a:cxnSpLocks/>
          </p:cNvCxnSpPr>
          <p:nvPr/>
        </p:nvCxnSpPr>
        <p:spPr>
          <a:xfrm>
            <a:off x="3850642" y="3562572"/>
            <a:ext cx="516730" cy="231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A46646B-EF7F-2340-94A3-D6D9D0386569}"/>
              </a:ext>
            </a:extLst>
          </p:cNvPr>
          <p:cNvCxnSpPr>
            <a:cxnSpLocks/>
          </p:cNvCxnSpPr>
          <p:nvPr/>
        </p:nvCxnSpPr>
        <p:spPr>
          <a:xfrm flipV="1">
            <a:off x="3986167" y="3267097"/>
            <a:ext cx="34926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F6F39EB-E192-7947-9F4F-A178847BD43E}"/>
                  </a:ext>
                </a:extLst>
              </p:cNvPr>
              <p:cNvSpPr/>
              <p:nvPr/>
            </p:nvSpPr>
            <p:spPr>
              <a:xfrm>
                <a:off x="2149273" y="3092094"/>
                <a:ext cx="1947859" cy="646331"/>
              </a:xfrm>
              <a:prstGeom prst="rect">
                <a:avLst/>
              </a:prstGeom>
            </p:spPr>
            <p:txBody>
              <a:bodyPr wrap="square">
                <a:spAutoFit/>
              </a:bodyPr>
              <a:lstStyle/>
              <a:p>
                <a:pPr>
                  <a:tabLst>
                    <a:tab pos="2176463" algn="l"/>
                    <a:tab pos="4308475" algn="l"/>
                  </a:tabLst>
                </a:pPr>
                <a:r>
                  <a:rPr lang="de-DE" dirty="0">
                    <a:solidFill>
                      <a:srgbClr val="FFC000"/>
                    </a:solidFill>
                  </a:rPr>
                  <a:t> </a:t>
                </a:r>
                <a14:m>
                  <m:oMath xmlns:m="http://schemas.openxmlformats.org/officeDocument/2006/math">
                    <m:r>
                      <a:rPr lang="de-DE" i="1" dirty="0">
                        <a:solidFill>
                          <a:srgbClr val="FFC000"/>
                        </a:solidFill>
                        <a:latin typeface="Cambria Math" panose="02040503050406030204" pitchFamily="18" charset="0"/>
                      </a:rPr>
                      <m:t>𝑚𝑜𝑣𝑒</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3)</m:t>
                    </m:r>
                  </m:oMath>
                </a14:m>
                <a:endParaRPr lang="en-GB"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de-DE" i="1" dirty="0">
                        <a:solidFill>
                          <a:srgbClr val="FFC000"/>
                        </a:solidFill>
                        <a:latin typeface="Cambria Math" panose="02040503050406030204" pitchFamily="18" charset="0"/>
                      </a:rPr>
                      <m:t>𝑡𝑎𝑘𝑒</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𝑐</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1)</m:t>
                    </m:r>
                  </m:oMath>
                </a14:m>
                <a:endParaRPr lang="en-GB" dirty="0">
                  <a:solidFill>
                    <a:srgbClr val="FFC000"/>
                  </a:solidFill>
                </a:endParaRPr>
              </a:p>
            </p:txBody>
          </p:sp>
        </mc:Choice>
        <mc:Fallback xmlns="">
          <p:sp>
            <p:nvSpPr>
              <p:cNvPr id="5" name="Rectangle 4">
                <a:extLst>
                  <a:ext uri="{FF2B5EF4-FFF2-40B4-BE49-F238E27FC236}">
                    <a16:creationId xmlns:a16="http://schemas.microsoft.com/office/drawing/2014/main" id="{EF6F39EB-E192-7947-9F4F-A178847BD43E}"/>
                  </a:ext>
                </a:extLst>
              </p:cNvPr>
              <p:cNvSpPr>
                <a:spLocks noRot="1" noChangeAspect="1" noMove="1" noResize="1" noEditPoints="1" noAdjustHandles="1" noChangeArrowheads="1" noChangeShapeType="1" noTextEdit="1"/>
              </p:cNvSpPr>
              <p:nvPr/>
            </p:nvSpPr>
            <p:spPr>
              <a:xfrm>
                <a:off x="2149273" y="3092094"/>
                <a:ext cx="1947859" cy="646331"/>
              </a:xfrm>
              <a:prstGeom prst="rect">
                <a:avLst/>
              </a:prstGeom>
              <a:blipFill>
                <a:blip r:embed="rId10"/>
                <a:stretch>
                  <a:fillRect b="-9615"/>
                </a:stretch>
              </a:blipFill>
            </p:spPr>
            <p:txBody>
              <a:bodyPr/>
              <a:lstStyle/>
              <a:p>
                <a:r>
                  <a:rPr lang="en-GB">
                    <a:noFill/>
                  </a:rPr>
                  <a:t> </a:t>
                </a:r>
              </a:p>
            </p:txBody>
          </p:sp>
        </mc:Fallback>
      </mc:AlternateContent>
      <p:cxnSp>
        <p:nvCxnSpPr>
          <p:cNvPr id="125" name="Straight Connector 124">
            <a:extLst>
              <a:ext uri="{FF2B5EF4-FFF2-40B4-BE49-F238E27FC236}">
                <a16:creationId xmlns:a16="http://schemas.microsoft.com/office/drawing/2014/main" id="{D270723F-3670-BA44-A763-6B6D24FF35B0}"/>
              </a:ext>
            </a:extLst>
          </p:cNvPr>
          <p:cNvCxnSpPr>
            <a:cxnSpLocks/>
          </p:cNvCxnSpPr>
          <p:nvPr/>
        </p:nvCxnSpPr>
        <p:spPr>
          <a:xfrm>
            <a:off x="1467918" y="3006468"/>
            <a:ext cx="777080" cy="2847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3DF0461-9574-8A4B-817E-870CAFFD4D4D}"/>
              </a:ext>
            </a:extLst>
          </p:cNvPr>
          <p:cNvCxnSpPr>
            <a:cxnSpLocks/>
          </p:cNvCxnSpPr>
          <p:nvPr/>
        </p:nvCxnSpPr>
        <p:spPr>
          <a:xfrm>
            <a:off x="1467918" y="3013361"/>
            <a:ext cx="777080" cy="5468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03E902-74C7-1147-9B6F-D58EE14662E8}"/>
              </a:ext>
            </a:extLst>
          </p:cNvPr>
          <p:cNvCxnSpPr>
            <a:cxnSpLocks/>
          </p:cNvCxnSpPr>
          <p:nvPr/>
        </p:nvCxnSpPr>
        <p:spPr>
          <a:xfrm>
            <a:off x="1467918" y="3269485"/>
            <a:ext cx="777080" cy="29075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B898391-02F5-3149-8D57-149BAE5CB2CC}"/>
              </a:ext>
            </a:extLst>
          </p:cNvPr>
          <p:cNvCxnSpPr>
            <a:cxnSpLocks/>
          </p:cNvCxnSpPr>
          <p:nvPr/>
        </p:nvCxnSpPr>
        <p:spPr>
          <a:xfrm>
            <a:off x="1856458" y="3560243"/>
            <a:ext cx="38854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6D48411-454D-E349-B1FF-3E48B9CFE0A3}"/>
                  </a:ext>
                </a:extLst>
              </p:cNvPr>
              <p:cNvSpPr/>
              <p:nvPr/>
            </p:nvSpPr>
            <p:spPr>
              <a:xfrm>
                <a:off x="47652" y="2816323"/>
                <a:ext cx="1868799" cy="923330"/>
              </a:xfrm>
              <a:prstGeom prst="rect">
                <a:avLst/>
              </a:prstGeom>
            </p:spPr>
            <p:txBody>
              <a:bodyPr wrap="square">
                <a:spAutoFit/>
              </a:bodyPr>
              <a:lstStyle/>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oMath>
                </a14:m>
                <a:endParaRPr lang="de-DE"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oMath>
                </a14:m>
                <a:endParaRPr lang="en-GB"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𝑐𝑎𝑟𝑔𝑜</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err="1">
                        <a:solidFill>
                          <a:srgbClr val="FFC000"/>
                        </a:solidFill>
                        <a:latin typeface="Cambria Math" panose="02040503050406030204" pitchFamily="18" charset="0"/>
                      </a:rPr>
                      <m:t>𝑛𝑖𝑙</m:t>
                    </m:r>
                  </m:oMath>
                </a14:m>
                <a:endParaRPr lang="en-GB" dirty="0">
                  <a:solidFill>
                    <a:srgbClr val="FFC000"/>
                  </a:solidFill>
                </a:endParaRPr>
              </a:p>
            </p:txBody>
          </p:sp>
        </mc:Choice>
        <mc:Fallback xmlns="">
          <p:sp>
            <p:nvSpPr>
              <p:cNvPr id="6" name="Rectangle 5">
                <a:extLst>
                  <a:ext uri="{FF2B5EF4-FFF2-40B4-BE49-F238E27FC236}">
                    <a16:creationId xmlns:a16="http://schemas.microsoft.com/office/drawing/2014/main" id="{56D48411-454D-E349-B1FF-3E48B9CFE0A3}"/>
                  </a:ext>
                </a:extLst>
              </p:cNvPr>
              <p:cNvSpPr>
                <a:spLocks noRot="1" noChangeAspect="1" noMove="1" noResize="1" noEditPoints="1" noAdjustHandles="1" noChangeArrowheads="1" noChangeShapeType="1" noTextEdit="1"/>
              </p:cNvSpPr>
              <p:nvPr/>
            </p:nvSpPr>
            <p:spPr>
              <a:xfrm>
                <a:off x="47652" y="2816323"/>
                <a:ext cx="1868799" cy="923330"/>
              </a:xfrm>
              <a:prstGeom prst="rect">
                <a:avLst/>
              </a:prstGeom>
              <a:blipFill>
                <a:blip r:embed="rId11"/>
                <a:stretch>
                  <a:fillRect b="-2740"/>
                </a:stretch>
              </a:blipFill>
            </p:spPr>
            <p:txBody>
              <a:bodyPr/>
              <a:lstStyle/>
              <a:p>
                <a:r>
                  <a:rPr lang="en-GB">
                    <a:noFill/>
                  </a:rPr>
                  <a:t> </a:t>
                </a:r>
              </a:p>
            </p:txBody>
          </p:sp>
        </mc:Fallback>
      </mc:AlternateContent>
      <p:sp>
        <p:nvSpPr>
          <p:cNvPr id="9" name="Alternate Process 8">
            <a:extLst>
              <a:ext uri="{FF2B5EF4-FFF2-40B4-BE49-F238E27FC236}">
                <a16:creationId xmlns:a16="http://schemas.microsoft.com/office/drawing/2014/main" id="{E317CC91-E0B5-7F48-A3EA-139486ED4C85}"/>
              </a:ext>
            </a:extLst>
          </p:cNvPr>
          <p:cNvSpPr/>
          <p:nvPr/>
        </p:nvSpPr>
        <p:spPr>
          <a:xfrm>
            <a:off x="2229782" y="3100041"/>
            <a:ext cx="1741169" cy="656249"/>
          </a:xfrm>
          <a:prstGeom prst="flowChartAlternateProcess">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ECB42FB-6376-7948-A3A5-44D070ADCD0C}"/>
                  </a:ext>
                </a:extLst>
              </p:cNvPr>
              <p:cNvSpPr/>
              <p:nvPr/>
            </p:nvSpPr>
            <p:spPr>
              <a:xfrm>
                <a:off x="2129403" y="3731150"/>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4"/>
                              </a:solidFill>
                              <a:latin typeface="Cambria Math" panose="02040503050406030204" pitchFamily="18" charset="0"/>
                            </a:rPr>
                          </m:ctrlPr>
                        </m:dPr>
                        <m:e>
                          <m:sSub>
                            <m:sSubPr>
                              <m:ctrlPr>
                                <a:rPr lang="en-GB" i="1" kern="0">
                                  <a:solidFill>
                                    <a:schemeClr val="accent4"/>
                                  </a:solidFill>
                                  <a:latin typeface="Cambria Math" panose="02040503050406030204" pitchFamily="18" charset="0"/>
                                </a:rPr>
                              </m:ctrlPr>
                            </m:sSubPr>
                            <m:e>
                              <m:acc>
                                <m:accPr>
                                  <m:chr m:val="̂"/>
                                  <m:ctrlPr>
                                    <a:rPr lang="en-GB" i="1">
                                      <a:solidFill>
                                        <a:schemeClr val="accent4"/>
                                      </a:solidFill>
                                      <a:latin typeface="Cambria Math" panose="02040503050406030204" pitchFamily="18" charset="0"/>
                                      <a:cs typeface="Times New Roman"/>
                                    </a:rPr>
                                  </m:ctrlPr>
                                </m:accPr>
                                <m:e>
                                  <m:r>
                                    <a:rPr lang="en-GB" i="1">
                                      <a:solidFill>
                                        <a:schemeClr val="accent4"/>
                                      </a:solidFill>
                                      <a:latin typeface="Cambria Math" panose="02040503050406030204" pitchFamily="18" charset="0"/>
                                      <a:cs typeface="Times New Roman"/>
                                    </a:rPr>
                                    <m:t>𝑎</m:t>
                                  </m:r>
                                </m:e>
                              </m:acc>
                            </m:e>
                            <m:sub>
                              <m:r>
                                <a:rPr lang="en-GB" i="1" kern="0">
                                  <a:solidFill>
                                    <a:schemeClr val="accent4"/>
                                  </a:solidFill>
                                  <a:latin typeface="Cambria Math" panose="02040503050406030204" pitchFamily="18" charset="0"/>
                                </a:rPr>
                                <m:t>1</m:t>
                              </m:r>
                            </m:sub>
                          </m:sSub>
                        </m:e>
                      </m:d>
                    </m:oMath>
                  </m:oMathPara>
                </a14:m>
                <a:endParaRPr lang="en-GB" dirty="0">
                  <a:solidFill>
                    <a:schemeClr val="accent4"/>
                  </a:solidFill>
                </a:endParaRPr>
              </a:p>
            </p:txBody>
          </p:sp>
        </mc:Choice>
        <mc:Fallback xmlns="">
          <p:sp>
            <p:nvSpPr>
              <p:cNvPr id="10" name="Rectangle 9">
                <a:extLst>
                  <a:ext uri="{FF2B5EF4-FFF2-40B4-BE49-F238E27FC236}">
                    <a16:creationId xmlns:a16="http://schemas.microsoft.com/office/drawing/2014/main" id="{AECB42FB-6376-7948-A3A5-44D070ADCD0C}"/>
                  </a:ext>
                </a:extLst>
              </p:cNvPr>
              <p:cNvSpPr>
                <a:spLocks noRot="1" noChangeAspect="1" noMove="1" noResize="1" noEditPoints="1" noAdjustHandles="1" noChangeArrowheads="1" noChangeShapeType="1" noTextEdit="1"/>
              </p:cNvSpPr>
              <p:nvPr/>
            </p:nvSpPr>
            <p:spPr>
              <a:xfrm>
                <a:off x="2129403" y="3731150"/>
                <a:ext cx="633763" cy="369332"/>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8378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0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12"/>
          </p:nvPr>
        </p:nvSpPr>
        <p:spPr/>
        <p:txBody>
          <a:bodyPr/>
          <a:lstStyle/>
          <a:p>
            <a:fld id="{67C9959E-8E6B-B04C-9955-EA096F41CA7A}" type="slidenum">
              <a:rPr lang="en-GB" smtClean="0"/>
              <a:t>91</a:t>
            </a:fld>
            <a:endParaRPr lang="en-GB"/>
          </a:p>
        </p:txBody>
      </p:sp>
      <p:sp>
        <p:nvSpPr>
          <p:cNvPr id="2" name="Title 1"/>
          <p:cNvSpPr>
            <a:spLocks noGrp="1"/>
          </p:cNvSpPr>
          <p:nvPr>
            <p:ph type="title" idx="4294967295"/>
          </p:nvPr>
        </p:nvSpPr>
        <p:spPr>
          <a:xfrm>
            <a:off x="0" y="260350"/>
            <a:ext cx="7886700" cy="719138"/>
          </a:xfrm>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123832" y="2090893"/>
                <a:ext cx="2532937" cy="400110"/>
              </a:xfrm>
              <a:prstGeom prst="rect">
                <a:avLst/>
              </a:prstGeom>
              <a:noFill/>
            </p:spPr>
            <p:txBody>
              <a:bodyPr wrap="none">
                <a:spAutoFit/>
              </a:bodyPr>
              <a:lstStyle/>
              <a:p>
                <a:pPr algn="ctr"/>
                <a:r>
                  <a:rPr lang="en-US" sz="2000" dirty="0">
                    <a:solidFill>
                      <a:schemeClr val="accent1"/>
                    </a:solidFill>
                    <a:cs typeface="Times New Roman"/>
                  </a:rPr>
                  <a:t>RPG </a:t>
                </a:r>
                <a:r>
                  <a:rPr lang="en-US" sz="2000" dirty="0">
                    <a:cs typeface="Times New Roman"/>
                  </a:rPr>
                  <a:t>from </a:t>
                </a:r>
                <a14:m>
                  <m:oMath xmlns:m="http://schemas.openxmlformats.org/officeDocument/2006/math">
                    <m:sSub>
                      <m:sSubPr>
                        <m:ctrlPr>
                          <a:rPr lang="de-DE" sz="2000" b="0" i="1" dirty="0" smtClean="0">
                            <a:latin typeface="Cambria Math" panose="02040503050406030204" pitchFamily="18" charset="0"/>
                            <a:cs typeface="Times New Roman"/>
                          </a:rPr>
                        </m:ctrlPr>
                      </m:sSubPr>
                      <m:e>
                        <m:acc>
                          <m:accPr>
                            <m:chr m:val="̂"/>
                            <m:ctrlPr>
                              <a:rPr lang="en-US" sz="2000" i="1" dirty="0" smtClean="0">
                                <a:latin typeface="Cambria Math" panose="02040503050406030204" pitchFamily="18" charset="0"/>
                                <a:cs typeface="Times New Roman"/>
                              </a:rPr>
                            </m:ctrlPr>
                          </m:accPr>
                          <m:e>
                            <m:r>
                              <a:rPr lang="de-DE" sz="2000" b="0" i="1" dirty="0" smtClean="0">
                                <a:latin typeface="Cambria Math" panose="02040503050406030204" pitchFamily="18" charset="0"/>
                                <a:cs typeface="Times New Roman"/>
                              </a:rPr>
                              <m:t>𝑠</m:t>
                            </m:r>
                          </m:e>
                        </m:acc>
                      </m:e>
                      <m:sub>
                        <m:r>
                          <a:rPr lang="de-DE" sz="2000" b="0" i="1" dirty="0" smtClean="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2</m:t>
                        </m:r>
                      </m:sub>
                    </m:sSub>
                  </m:oMath>
                </a14:m>
                <a:r>
                  <a:rPr lang="en-US" sz="2000" dirty="0">
                    <a:cs typeface="Times New Roman"/>
                  </a:rPr>
                  <a:t> to </a:t>
                </a:r>
                <a14:m>
                  <m:oMath xmlns:m="http://schemas.openxmlformats.org/officeDocument/2006/math">
                    <m:r>
                      <a:rPr lang="en-US" sz="2000" i="1" dirty="0" smtClean="0">
                        <a:latin typeface="Cambria Math" panose="02040503050406030204" pitchFamily="18" charset="0"/>
                        <a:cs typeface="Times New Roman"/>
                      </a:rPr>
                      <m:t>𝑔</m:t>
                    </m:r>
                  </m:oMath>
                </a14:m>
                <a:endParaRPr lang="en-US" sz="2000" dirty="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123832" y="2090893"/>
                <a:ext cx="2532937" cy="400110"/>
              </a:xfrm>
              <a:prstGeom prst="rect">
                <a:avLst/>
              </a:prstGeom>
              <a:blipFill>
                <a:blip r:embed="rId3"/>
                <a:stretch>
                  <a:fillRect l="-2000" t="-9375"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841353" y="4283134"/>
                <a:ext cx="3155978" cy="397545"/>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ro-RO" b="0" i="1" kern="0" dirty="0" smtClean="0">
                            <a:solidFill>
                              <a:schemeClr val="bg1"/>
                            </a:solidFill>
                            <a:latin typeface="Cambria Math" panose="02040503050406030204" pitchFamily="18" charset="0"/>
                          </a:rPr>
                        </m:ctrlPr>
                      </m:dPr>
                      <m:e>
                        <m:sSub>
                          <m:sSubPr>
                            <m:ctrlPr>
                              <a:rPr lang="de-DE" b="0" i="1" kern="0" dirty="0" smtClean="0">
                                <a:solidFill>
                                  <a:schemeClr val="bg1"/>
                                </a:solidFill>
                                <a:latin typeface="Cambria Math" panose="02040503050406030204" pitchFamily="18" charset="0"/>
                              </a:rPr>
                            </m:ctrlPr>
                          </m:sSubPr>
                          <m:e>
                            <m:r>
                              <a:rPr lang="ro-RO" i="1" kern="0" dirty="0" smtClean="0">
                                <a:solidFill>
                                  <a:schemeClr val="bg1"/>
                                </a:solidFill>
                                <a:latin typeface="Cambria Math" panose="02040503050406030204" pitchFamily="18" charset="0"/>
                              </a:rPr>
                              <m:t>𝐴</m:t>
                            </m:r>
                          </m:e>
                          <m:sub>
                            <m:r>
                              <a:rPr lang="de-DE" b="0" i="1" kern="0" dirty="0" smtClean="0">
                                <a:solidFill>
                                  <a:schemeClr val="bg1"/>
                                </a:solidFill>
                                <a:latin typeface="Cambria Math" panose="02040503050406030204" pitchFamily="18" charset="0"/>
                              </a:rPr>
                              <m:t>1</m:t>
                            </m:r>
                          </m:sub>
                        </m:sSub>
                        <m:r>
                          <a:rPr lang="de-DE" b="0" i="1" kern="0" dirty="0" smtClean="0">
                            <a:solidFill>
                              <a:schemeClr val="bg1"/>
                            </a:solidFill>
                            <a:latin typeface="Cambria Math" panose="02040503050406030204" pitchFamily="18" charset="0"/>
                          </a:rPr>
                          <m:t>,</m:t>
                        </m:r>
                        <m:sSub>
                          <m:sSubPr>
                            <m:ctrlPr>
                              <a:rPr lang="de-DE" b="0" i="1" kern="0" dirty="0" smtClean="0">
                                <a:solidFill>
                                  <a:schemeClr val="bg1"/>
                                </a:solidFill>
                                <a:latin typeface="Cambria Math" panose="02040503050406030204" pitchFamily="18" charset="0"/>
                              </a:rPr>
                            </m:ctrlPr>
                          </m:sSubPr>
                          <m:e>
                            <m:r>
                              <a:rPr lang="de-DE" b="0" i="1" kern="0" dirty="0" smtClean="0">
                                <a:solidFill>
                                  <a:schemeClr val="bg1"/>
                                </a:solidFill>
                                <a:latin typeface="Cambria Math" panose="02040503050406030204" pitchFamily="18" charset="0"/>
                              </a:rPr>
                              <m:t>𝐴</m:t>
                            </m:r>
                          </m:e>
                          <m:sub>
                            <m:r>
                              <a:rPr lang="de-DE" b="0" i="1" kern="0" dirty="0" smtClean="0">
                                <a:solidFill>
                                  <a:schemeClr val="bg1"/>
                                </a:solidFill>
                                <a:latin typeface="Cambria Math" panose="02040503050406030204" pitchFamily="18" charset="0"/>
                              </a:rPr>
                              <m:t>2</m:t>
                            </m:r>
                          </m:sub>
                        </m:sSub>
                      </m:e>
                    </m:d>
                  </m:oMath>
                </a14:m>
                <a:r>
                  <a:rPr lang="ro-RO" kern="0" dirty="0">
                    <a:solidFill>
                      <a:schemeClr val="bg1"/>
                    </a:solidFill>
                  </a:rPr>
                  <a:t> </a:t>
                </a:r>
                <a:r>
                  <a:rPr lang="ro-RO" kern="0" dirty="0" err="1">
                    <a:solidFill>
                      <a:schemeClr val="bg1"/>
                    </a:solidFill>
                  </a:rPr>
                  <a:t>is</a:t>
                </a:r>
                <a:r>
                  <a:rPr lang="ro-RO" kern="0" dirty="0">
                    <a:solidFill>
                      <a:schemeClr val="bg1"/>
                    </a:solidFill>
                  </a:rPr>
                  <a:t> a </a:t>
                </a:r>
                <a:r>
                  <a:rPr lang="ro-RO" kern="0" dirty="0" err="1">
                    <a:solidFill>
                      <a:schemeClr val="bg1"/>
                    </a:solidFill>
                  </a:rPr>
                  <a:t>relaxed</a:t>
                </a:r>
                <a:r>
                  <a:rPr lang="ro-RO" kern="0" dirty="0">
                    <a:solidFill>
                      <a:schemeClr val="bg1"/>
                    </a:solidFill>
                  </a:rPr>
                  <a:t> </a:t>
                </a:r>
                <a:r>
                  <a:rPr lang="ro-RO" kern="0" dirty="0" err="1">
                    <a:solidFill>
                      <a:schemeClr val="bg1"/>
                    </a:solidFill>
                  </a:rPr>
                  <a:t>solution</a:t>
                </a:r>
                <a:endParaRPr lang="ro-RO" kern="0" dirty="0">
                  <a:solidFill>
                    <a:schemeClr val="bg1"/>
                  </a:solidFill>
                </a:endParaRP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841353" y="4283134"/>
                <a:ext cx="3155978" cy="397545"/>
              </a:xfrm>
              <a:prstGeom prst="rect">
                <a:avLst/>
              </a:prstGeom>
              <a:blipFill>
                <a:blip r:embed="rId4"/>
                <a:stretch>
                  <a:fillRect/>
                </a:stretch>
              </a:blipFill>
              <a:ln>
                <a:headEnd/>
                <a:tailEnd/>
              </a:ln>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089D075A-14D0-F04F-8FE5-2E2BE1F6BD33}"/>
              </a:ext>
            </a:extLst>
          </p:cNvPr>
          <p:cNvGrpSpPr/>
          <p:nvPr/>
        </p:nvGrpSpPr>
        <p:grpSpPr>
          <a:xfrm>
            <a:off x="1055231" y="4798926"/>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5"/>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150409" y="2548014"/>
                <a:ext cx="1513812" cy="954107"/>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150409" y="2548014"/>
                <a:ext cx="1513812" cy="954107"/>
              </a:xfrm>
              <a:prstGeom prst="rect">
                <a:avLst/>
              </a:prstGeom>
              <a:blipFill>
                <a:blip r:embed="rId6"/>
                <a:stretch>
                  <a:fillRect t="-13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663457" y="2548014"/>
                <a:ext cx="1535741" cy="738664"/>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b="0" i="1" dirty="0" smtClean="0">
                            <a:latin typeface="Cambria Math" panose="02040503050406030204" pitchFamily="18" charset="0"/>
                            <a:cs typeface="Times New Roman"/>
                          </a:rPr>
                          <m:t>𝐴</m:t>
                        </m:r>
                      </m:e>
                      <m:sub>
                        <m:r>
                          <a:rPr lang="de-DE" sz="1400" b="0" i="1" dirty="0" smtClean="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𝑚𝑜𝑣𝑒</m:t>
                    </m:r>
                    <m:r>
                      <a:rPr lang="de-DE" sz="1400" b="0" i="1" dirty="0" smtClean="0">
                        <a:latin typeface="Cambria Math" panose="02040503050406030204" pitchFamily="18" charset="0"/>
                      </a:rPr>
                      <m:t>(</m:t>
                    </m:r>
                    <m:r>
                      <a:rPr lang="de-DE" sz="1400" b="0" i="1" dirty="0" smtClean="0">
                        <a:latin typeface="Cambria Math" panose="02040503050406030204" pitchFamily="18" charset="0"/>
                      </a:rPr>
                      <m:t>𝑟</m:t>
                    </m:r>
                    <m:r>
                      <a:rPr lang="de-DE" sz="1400" b="0" i="1" dirty="0" smtClean="0">
                        <a:latin typeface="Cambria Math" panose="02040503050406030204" pitchFamily="18" charset="0"/>
                      </a:rPr>
                      <m:t>1,</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2,</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3)</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en-GB" sz="1400"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663457" y="2548014"/>
                <a:ext cx="1535741" cy="738664"/>
              </a:xfrm>
              <a:prstGeom prst="rect">
                <a:avLst/>
              </a:prstGeom>
              <a:blipFill>
                <a:blip r:embed="rId7"/>
                <a:stretch>
                  <a:fillRect t="-1695" b="-33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250855" y="2548014"/>
                <a:ext cx="1489895" cy="1384995"/>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smtClean="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3</m:t>
                    </m:r>
                  </m:oMath>
                </a14:m>
                <a:endParaRPr lang="de-DE" sz="1400" b="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chemeClr val="tx1"/>
                        </a:solidFill>
                        <a:latin typeface="Cambria Math" panose="02040503050406030204" pitchFamily="18" charset="0"/>
                      </a:rPr>
                      <m:t>𝑙𝑜𝑐</m:t>
                    </m:r>
                    <m:d>
                      <m:dPr>
                        <m:ctrlPr>
                          <a:rPr lang="en-GB" sz="1400" i="1" dirty="0">
                            <a:solidFill>
                              <a:schemeClr val="tx1"/>
                            </a:solidFill>
                            <a:latin typeface="Cambria Math" panose="02040503050406030204" pitchFamily="18" charset="0"/>
                          </a:rPr>
                        </m:ctrlPr>
                      </m:dPr>
                      <m:e>
                        <m:r>
                          <a:rPr lang="en-GB" sz="1400" i="1" dirty="0">
                            <a:solidFill>
                              <a:schemeClr val="tx1"/>
                            </a:solidFill>
                            <a:latin typeface="Cambria Math" panose="02040503050406030204" pitchFamily="18" charset="0"/>
                          </a:rPr>
                          <m:t>𝑟</m:t>
                        </m:r>
                        <m:r>
                          <a:rPr lang="en-GB" sz="1400" i="1" dirty="0">
                            <a:solidFill>
                              <a:schemeClr val="tx1"/>
                            </a:solidFill>
                            <a:latin typeface="Cambria Math" panose="02040503050406030204" pitchFamily="18" charset="0"/>
                          </a:rPr>
                          <m:t>1</m:t>
                        </m:r>
                      </m:e>
                    </m:d>
                    <m:r>
                      <a:rPr lang="en-GB" sz="1400" i="1" dirty="0">
                        <a:solidFill>
                          <a:schemeClr val="tx1"/>
                        </a:solidFill>
                        <a:latin typeface="Cambria Math" panose="02040503050406030204" pitchFamily="18" charset="0"/>
                      </a:rPr>
                      <m:t>=</m:t>
                    </m:r>
                    <m:r>
                      <a:rPr lang="en-GB" sz="1400" i="1" dirty="0">
                        <a:solidFill>
                          <a:schemeClr val="tx1"/>
                        </a:solidFill>
                        <a:latin typeface="Cambria Math" panose="02040503050406030204" pitchFamily="18" charset="0"/>
                      </a:rPr>
                      <m:t>𝑑</m:t>
                    </m:r>
                    <m:r>
                      <a:rPr lang="de-DE" sz="1400" b="0" i="1" dirty="0" smtClean="0">
                        <a:solidFill>
                          <a:schemeClr val="tx1"/>
                        </a:solidFill>
                        <a:latin typeface="Cambria Math" panose="02040503050406030204" pitchFamily="18" charset="0"/>
                      </a:rPr>
                      <m:t>1</m:t>
                    </m:r>
                  </m:oMath>
                </a14:m>
                <a:endParaRPr lang="en-GB" sz="1400" dirty="0">
                  <a:solidFill>
                    <a:schemeClr val="tx1"/>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b="0" i="1" dirty="0" smtClean="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250855" y="2548014"/>
                <a:ext cx="1489895" cy="1384995"/>
              </a:xfrm>
              <a:prstGeom prst="rect">
                <a:avLst/>
              </a:prstGeom>
              <a:blipFill>
                <a:blip r:embed="rId8"/>
                <a:stretch>
                  <a:fillRect t="-909"/>
                </a:stretch>
              </a:blipFill>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323138" y="2903949"/>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323138" y="2900503"/>
            <a:ext cx="427975" cy="2608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117487" y="2903949"/>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117487" y="3123285"/>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368624" y="3239467"/>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296087" y="3414301"/>
                <a:ext cx="785984"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296087" y="3414301"/>
                <a:ext cx="785984" cy="307777"/>
              </a:xfrm>
              <a:prstGeom prst="rect">
                <a:avLst/>
              </a:prstGeom>
              <a:blipFill>
                <a:blip r:embed="rId9"/>
                <a:stretch>
                  <a:fillRect l="-1587" t="-4000" b="-20000"/>
                </a:stretch>
              </a:blipFill>
            </p:spPr>
            <p:txBody>
              <a:bodyPr/>
              <a:lstStyle/>
              <a:p>
                <a:r>
                  <a:rPr lang="en-GB">
                    <a:noFill/>
                  </a:rPr>
                  <a:t> </a:t>
                </a:r>
              </a:p>
            </p:txBody>
          </p:sp>
        </mc:Fallback>
      </mc:AlternateContent>
      <p:grpSp>
        <p:nvGrpSpPr>
          <p:cNvPr id="123" name="Group 122">
            <a:extLst>
              <a:ext uri="{FF2B5EF4-FFF2-40B4-BE49-F238E27FC236}">
                <a16:creationId xmlns:a16="http://schemas.microsoft.com/office/drawing/2014/main" id="{E3B5A222-7994-3B4B-B7DF-2104A8F4F2D5}"/>
              </a:ext>
            </a:extLst>
          </p:cNvPr>
          <p:cNvGrpSpPr/>
          <p:nvPr/>
        </p:nvGrpSpPr>
        <p:grpSpPr>
          <a:xfrm>
            <a:off x="4068792" y="4976843"/>
            <a:ext cx="4221477" cy="1631930"/>
            <a:chOff x="-60717" y="5125868"/>
            <a:chExt cx="4221477" cy="1631930"/>
          </a:xfrm>
        </p:grpSpPr>
        <p:sp>
          <p:nvSpPr>
            <p:cNvPr id="124" name="Rectangle 891">
              <a:extLst>
                <a:ext uri="{FF2B5EF4-FFF2-40B4-BE49-F238E27FC236}">
                  <a16:creationId xmlns:a16="http://schemas.microsoft.com/office/drawing/2014/main" id="{92923649-903D-6441-A97B-59D5BE5959D7}"/>
                </a:ext>
              </a:extLst>
            </p:cNvPr>
            <p:cNvSpPr>
              <a:spLocks noChangeArrowheads="1"/>
            </p:cNvSpPr>
            <p:nvPr/>
          </p:nvSpPr>
          <p:spPr bwMode="auto">
            <a:xfrm>
              <a:off x="1044589" y="5805564"/>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25" name="Rectangle 891">
              <a:extLst>
                <a:ext uri="{FF2B5EF4-FFF2-40B4-BE49-F238E27FC236}">
                  <a16:creationId xmlns:a16="http://schemas.microsoft.com/office/drawing/2014/main" id="{5F2CF77B-F23D-DC49-B07D-63489404428F}"/>
                </a:ext>
              </a:extLst>
            </p:cNvPr>
            <p:cNvSpPr>
              <a:spLocks noChangeArrowheads="1"/>
            </p:cNvSpPr>
            <p:nvPr/>
          </p:nvSpPr>
          <p:spPr bwMode="auto">
            <a:xfrm>
              <a:off x="2848101" y="5863035"/>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26" name="Group 125">
              <a:extLst>
                <a:ext uri="{FF2B5EF4-FFF2-40B4-BE49-F238E27FC236}">
                  <a16:creationId xmlns:a16="http://schemas.microsoft.com/office/drawing/2014/main" id="{9982D875-8940-2148-B3B4-A368A191FF7E}"/>
                </a:ext>
              </a:extLst>
            </p:cNvPr>
            <p:cNvGrpSpPr/>
            <p:nvPr/>
          </p:nvGrpSpPr>
          <p:grpSpPr>
            <a:xfrm>
              <a:off x="687970" y="5125868"/>
              <a:ext cx="1573443" cy="808284"/>
              <a:chOff x="1152149" y="2175456"/>
              <a:chExt cx="2428155" cy="1247360"/>
            </a:xfrm>
          </p:grpSpPr>
          <p:sp>
            <p:nvSpPr>
              <p:cNvPr id="169" name="Line 853">
                <a:extLst>
                  <a:ext uri="{FF2B5EF4-FFF2-40B4-BE49-F238E27FC236}">
                    <a16:creationId xmlns:a16="http://schemas.microsoft.com/office/drawing/2014/main" id="{E17CCF63-80C6-1C46-93CE-13D5EF6521A9}"/>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70" name="Straight Connector 169">
                <a:extLst>
                  <a:ext uri="{FF2B5EF4-FFF2-40B4-BE49-F238E27FC236}">
                    <a16:creationId xmlns:a16="http://schemas.microsoft.com/office/drawing/2014/main" id="{97CEF633-2AB1-BF41-B6E4-7763456E8D09}"/>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Freeform 860">
                <a:extLst>
                  <a:ext uri="{FF2B5EF4-FFF2-40B4-BE49-F238E27FC236}">
                    <a16:creationId xmlns:a16="http://schemas.microsoft.com/office/drawing/2014/main" id="{025028B0-6B74-704D-AEA1-08217709321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Freeform 860">
                <a:extLst>
                  <a:ext uri="{FF2B5EF4-FFF2-40B4-BE49-F238E27FC236}">
                    <a16:creationId xmlns:a16="http://schemas.microsoft.com/office/drawing/2014/main" id="{8961E9B9-EFB0-7949-9AAF-E102BB0EDFF8}"/>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7" name="Line 853">
              <a:extLst>
                <a:ext uri="{FF2B5EF4-FFF2-40B4-BE49-F238E27FC236}">
                  <a16:creationId xmlns:a16="http://schemas.microsoft.com/office/drawing/2014/main" id="{E6E9EF6E-18B2-0044-B7CF-BB54C6473829}"/>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28" name="Group 127">
              <a:extLst>
                <a:ext uri="{FF2B5EF4-FFF2-40B4-BE49-F238E27FC236}">
                  <a16:creationId xmlns:a16="http://schemas.microsoft.com/office/drawing/2014/main" id="{889813F8-7475-9D46-9B12-E3EC201DD17F}"/>
                </a:ext>
              </a:extLst>
            </p:cNvPr>
            <p:cNvGrpSpPr/>
            <p:nvPr/>
          </p:nvGrpSpPr>
          <p:grpSpPr>
            <a:xfrm>
              <a:off x="2934307" y="5169267"/>
              <a:ext cx="1137358" cy="349645"/>
              <a:chOff x="4618723" y="2221675"/>
              <a:chExt cx="1755184" cy="539579"/>
            </a:xfrm>
          </p:grpSpPr>
          <p:sp>
            <p:nvSpPr>
              <p:cNvPr id="166" name="Freeform 860">
                <a:extLst>
                  <a:ext uri="{FF2B5EF4-FFF2-40B4-BE49-F238E27FC236}">
                    <a16:creationId xmlns:a16="http://schemas.microsoft.com/office/drawing/2014/main" id="{1A8E88C4-73F7-7A42-86CC-57247771F63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7" name="Straight Connector 166">
                <a:extLst>
                  <a:ext uri="{FF2B5EF4-FFF2-40B4-BE49-F238E27FC236}">
                    <a16:creationId xmlns:a16="http://schemas.microsoft.com/office/drawing/2014/main" id="{7B6B2FD4-1FDE-8840-B191-DB2693CE7FE9}"/>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Freeform 860">
                <a:extLst>
                  <a:ext uri="{FF2B5EF4-FFF2-40B4-BE49-F238E27FC236}">
                    <a16:creationId xmlns:a16="http://schemas.microsoft.com/office/drawing/2014/main" id="{832811B9-7299-244A-9BF2-5AEE24A58B45}"/>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29" name="Straight Connector 128">
              <a:extLst>
                <a:ext uri="{FF2B5EF4-FFF2-40B4-BE49-F238E27FC236}">
                  <a16:creationId xmlns:a16="http://schemas.microsoft.com/office/drawing/2014/main" id="{EBA254A5-CDA1-9442-ABA5-A14729A51731}"/>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Freeform 860">
              <a:extLst>
                <a:ext uri="{FF2B5EF4-FFF2-40B4-BE49-F238E27FC236}">
                  <a16:creationId xmlns:a16="http://schemas.microsoft.com/office/drawing/2014/main" id="{180E6BCA-BB16-BF46-8FCA-11089EDE11E8}"/>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Freeform 860">
              <a:extLst>
                <a:ext uri="{FF2B5EF4-FFF2-40B4-BE49-F238E27FC236}">
                  <a16:creationId xmlns:a16="http://schemas.microsoft.com/office/drawing/2014/main" id="{46C54309-C5FA-094C-B688-2246595A14C7}"/>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33A94DEB-0829-9C49-AA4D-51C21BB9D202}"/>
                    </a:ext>
                  </a:extLst>
                </p:cNvPr>
                <p:cNvSpPr/>
                <p:nvPr/>
              </p:nvSpPr>
              <p:spPr>
                <a:xfrm>
                  <a:off x="-60717"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US" sz="1400" dirty="0">
                    <a:solidFill>
                      <a:srgbClr val="C00000"/>
                    </a:solidFill>
                    <a:latin typeface="Times New Roman"/>
                    <a:cs typeface="Times New Roman"/>
                  </a:endParaRPr>
                </a:p>
              </p:txBody>
            </p:sp>
          </mc:Choice>
          <mc:Fallback xmlns="">
            <p:sp>
              <p:nvSpPr>
                <p:cNvPr id="132" name="Rectangle 131">
                  <a:extLst>
                    <a:ext uri="{FF2B5EF4-FFF2-40B4-BE49-F238E27FC236}">
                      <a16:creationId xmlns:a16="http://schemas.microsoft.com/office/drawing/2014/main" id="{33A94DEB-0829-9C49-AA4D-51C21BB9D202}"/>
                    </a:ext>
                  </a:extLst>
                </p:cNvPr>
                <p:cNvSpPr>
                  <a:spLocks noRot="1" noChangeAspect="1" noMove="1" noResize="1" noEditPoints="1" noAdjustHandles="1" noChangeArrowheads="1" noChangeShapeType="1" noTextEdit="1"/>
                </p:cNvSpPr>
                <p:nvPr/>
              </p:nvSpPr>
              <p:spPr>
                <a:xfrm>
                  <a:off x="-60717" y="6450021"/>
                  <a:ext cx="4221477" cy="307777"/>
                </a:xfrm>
                <a:prstGeom prst="rect">
                  <a:avLst/>
                </a:prstGeom>
                <a:blipFill>
                  <a:blip r:embed="rId10"/>
                  <a:stretch>
                    <a:fillRect b="-16000"/>
                  </a:stretch>
                </a:blipFill>
              </p:spPr>
              <p:txBody>
                <a:bodyPr/>
                <a:lstStyle/>
                <a:p>
                  <a:r>
                    <a:rPr lang="en-GB">
                      <a:noFill/>
                    </a:rPr>
                    <a:t> </a:t>
                  </a:r>
                </a:p>
              </p:txBody>
            </p:sp>
          </mc:Fallback>
        </mc:AlternateContent>
        <p:sp>
          <p:nvSpPr>
            <p:cNvPr id="133" name="Line 853">
              <a:extLst>
                <a:ext uri="{FF2B5EF4-FFF2-40B4-BE49-F238E27FC236}">
                  <a16:creationId xmlns:a16="http://schemas.microsoft.com/office/drawing/2014/main" id="{34513118-4217-3749-9764-A7243E190DAA}"/>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34" name="Line 853">
              <a:extLst>
                <a:ext uri="{FF2B5EF4-FFF2-40B4-BE49-F238E27FC236}">
                  <a16:creationId xmlns:a16="http://schemas.microsoft.com/office/drawing/2014/main" id="{2518B9CE-A9F3-BB42-8BCE-6B91F5948C0D}"/>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35" name="Line 853">
              <a:extLst>
                <a:ext uri="{FF2B5EF4-FFF2-40B4-BE49-F238E27FC236}">
                  <a16:creationId xmlns:a16="http://schemas.microsoft.com/office/drawing/2014/main" id="{9A5C3C45-B1A3-704A-89A8-BD781B060FEF}"/>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36" name="Group 135">
              <a:extLst>
                <a:ext uri="{FF2B5EF4-FFF2-40B4-BE49-F238E27FC236}">
                  <a16:creationId xmlns:a16="http://schemas.microsoft.com/office/drawing/2014/main" id="{FF2A35ED-CAC1-154D-9252-A5B2EB6F7097}"/>
                </a:ext>
              </a:extLst>
            </p:cNvPr>
            <p:cNvGrpSpPr/>
            <p:nvPr/>
          </p:nvGrpSpPr>
          <p:grpSpPr>
            <a:xfrm>
              <a:off x="2733207" y="5249423"/>
              <a:ext cx="1082989" cy="919088"/>
              <a:chOff x="3906167" y="3324390"/>
              <a:chExt cx="1671281" cy="1418344"/>
            </a:xfrm>
            <a:solidFill>
              <a:srgbClr val="93D2FE"/>
            </a:solidFill>
          </p:grpSpPr>
          <p:sp>
            <p:nvSpPr>
              <p:cNvPr id="142" name="Oval 859">
                <a:extLst>
                  <a:ext uri="{FF2B5EF4-FFF2-40B4-BE49-F238E27FC236}">
                    <a16:creationId xmlns:a16="http://schemas.microsoft.com/office/drawing/2014/main" id="{B5152D6F-8C3B-C04D-BAF2-562AC7FB9F6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Oval 861">
                <a:extLst>
                  <a:ext uri="{FF2B5EF4-FFF2-40B4-BE49-F238E27FC236}">
                    <a16:creationId xmlns:a16="http://schemas.microsoft.com/office/drawing/2014/main" id="{6EA24788-4B7E-0546-90F8-547E164A86F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4" name="Oval 862">
                <a:extLst>
                  <a:ext uri="{FF2B5EF4-FFF2-40B4-BE49-F238E27FC236}">
                    <a16:creationId xmlns:a16="http://schemas.microsoft.com/office/drawing/2014/main" id="{A9F9CC24-6491-364C-9ACB-67E2DEA3E20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Oval 863">
                <a:extLst>
                  <a:ext uri="{FF2B5EF4-FFF2-40B4-BE49-F238E27FC236}">
                    <a16:creationId xmlns:a16="http://schemas.microsoft.com/office/drawing/2014/main" id="{750226E6-DA49-9740-A442-C29B1566B68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6" name="Oval 863">
                <a:extLst>
                  <a:ext uri="{FF2B5EF4-FFF2-40B4-BE49-F238E27FC236}">
                    <a16:creationId xmlns:a16="http://schemas.microsoft.com/office/drawing/2014/main" id="{5CA1F619-83BC-2347-8705-6AD1A6CC91E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47" name="Group 146">
                <a:extLst>
                  <a:ext uri="{FF2B5EF4-FFF2-40B4-BE49-F238E27FC236}">
                    <a16:creationId xmlns:a16="http://schemas.microsoft.com/office/drawing/2014/main" id="{6CCF2D7E-F2A9-FC44-84F2-A77B21150424}"/>
                  </a:ext>
                </a:extLst>
              </p:cNvPr>
              <p:cNvGrpSpPr/>
              <p:nvPr/>
            </p:nvGrpSpPr>
            <p:grpSpPr>
              <a:xfrm>
                <a:off x="3906167" y="4047050"/>
                <a:ext cx="1671281" cy="539042"/>
                <a:chOff x="1320274" y="4580303"/>
                <a:chExt cx="1671281" cy="467246"/>
              </a:xfrm>
              <a:grpFill/>
            </p:grpSpPr>
            <p:sp>
              <p:nvSpPr>
                <p:cNvPr id="162" name="Freeform 860">
                  <a:extLst>
                    <a:ext uri="{FF2B5EF4-FFF2-40B4-BE49-F238E27FC236}">
                      <a16:creationId xmlns:a16="http://schemas.microsoft.com/office/drawing/2014/main" id="{581E5550-540D-D64C-B5D9-87ADAF12DC6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Rectangle 864">
                  <a:extLst>
                    <a:ext uri="{FF2B5EF4-FFF2-40B4-BE49-F238E27FC236}">
                      <a16:creationId xmlns:a16="http://schemas.microsoft.com/office/drawing/2014/main" id="{49860AA2-0F10-CE4D-8795-7DD3BBD0CCE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64" name="Freeform 865">
                  <a:extLst>
                    <a:ext uri="{FF2B5EF4-FFF2-40B4-BE49-F238E27FC236}">
                      <a16:creationId xmlns:a16="http://schemas.microsoft.com/office/drawing/2014/main" id="{AAD09D13-AE0F-FE4C-A00A-68CA2C3377F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Freeform 866">
                  <a:extLst>
                    <a:ext uri="{FF2B5EF4-FFF2-40B4-BE49-F238E27FC236}">
                      <a16:creationId xmlns:a16="http://schemas.microsoft.com/office/drawing/2014/main" id="{8EA4D214-9CDF-E845-9147-55FF5504981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8" name="Group 147">
                <a:extLst>
                  <a:ext uri="{FF2B5EF4-FFF2-40B4-BE49-F238E27FC236}">
                    <a16:creationId xmlns:a16="http://schemas.microsoft.com/office/drawing/2014/main" id="{3247057C-8574-414D-BF5D-5973B9C738FE}"/>
                  </a:ext>
                </a:extLst>
              </p:cNvPr>
              <p:cNvGrpSpPr/>
              <p:nvPr/>
            </p:nvGrpSpPr>
            <p:grpSpPr>
              <a:xfrm>
                <a:off x="4596370" y="3324390"/>
                <a:ext cx="552654" cy="1188720"/>
                <a:chOff x="1823226" y="3235632"/>
                <a:chExt cx="552654" cy="1188720"/>
              </a:xfrm>
              <a:grpFill/>
            </p:grpSpPr>
            <p:sp>
              <p:nvSpPr>
                <p:cNvPr id="149" name="Oval 878">
                  <a:extLst>
                    <a:ext uri="{FF2B5EF4-FFF2-40B4-BE49-F238E27FC236}">
                      <a16:creationId xmlns:a16="http://schemas.microsoft.com/office/drawing/2014/main" id="{2A4B2C23-0123-B549-BA34-F2FEFFF3A86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Rectangle 880">
                  <a:extLst>
                    <a:ext uri="{FF2B5EF4-FFF2-40B4-BE49-F238E27FC236}">
                      <a16:creationId xmlns:a16="http://schemas.microsoft.com/office/drawing/2014/main" id="{928092D5-9973-B641-A374-7FB96F2A428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1" name="Oval 878">
                  <a:extLst>
                    <a:ext uri="{FF2B5EF4-FFF2-40B4-BE49-F238E27FC236}">
                      <a16:creationId xmlns:a16="http://schemas.microsoft.com/office/drawing/2014/main" id="{9CB1AC2F-157D-354B-A458-F02BEB8B0D5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879867D3-8466-144A-A524-86EB008F960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42F0B35D-5F2F-7145-8A5F-6BDE357A6C4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4" name="Rectangle 880">
                  <a:extLst>
                    <a:ext uri="{FF2B5EF4-FFF2-40B4-BE49-F238E27FC236}">
                      <a16:creationId xmlns:a16="http://schemas.microsoft.com/office/drawing/2014/main" id="{48064085-7426-094B-9932-429BC417A35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5" name="Oval 878">
                  <a:extLst>
                    <a:ext uri="{FF2B5EF4-FFF2-40B4-BE49-F238E27FC236}">
                      <a16:creationId xmlns:a16="http://schemas.microsoft.com/office/drawing/2014/main" id="{801BCDD4-D361-EB4F-A242-56240F3847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6" name="Line 882">
                  <a:extLst>
                    <a:ext uri="{FF2B5EF4-FFF2-40B4-BE49-F238E27FC236}">
                      <a16:creationId xmlns:a16="http://schemas.microsoft.com/office/drawing/2014/main" id="{592E5F58-B0C1-4842-A5EF-73F148D110E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7" name="Line 882">
                  <a:extLst>
                    <a:ext uri="{FF2B5EF4-FFF2-40B4-BE49-F238E27FC236}">
                      <a16:creationId xmlns:a16="http://schemas.microsoft.com/office/drawing/2014/main" id="{04E53D9E-9A8C-7249-8571-238282426C1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8" name="Line 884">
                  <a:extLst>
                    <a:ext uri="{FF2B5EF4-FFF2-40B4-BE49-F238E27FC236}">
                      <a16:creationId xmlns:a16="http://schemas.microsoft.com/office/drawing/2014/main" id="{AE1FD80F-7037-E242-8FB9-EF2CA6D185C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59" name="Oval 885">
                  <a:extLst>
                    <a:ext uri="{FF2B5EF4-FFF2-40B4-BE49-F238E27FC236}">
                      <a16:creationId xmlns:a16="http://schemas.microsoft.com/office/drawing/2014/main" id="{35076BD8-B1EB-3F44-BC4F-C72087C9942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0" name="Line 881">
                  <a:extLst>
                    <a:ext uri="{FF2B5EF4-FFF2-40B4-BE49-F238E27FC236}">
                      <a16:creationId xmlns:a16="http://schemas.microsoft.com/office/drawing/2014/main" id="{FBD0F375-C753-3540-A6BD-2689E0857EB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1" name="Line 882">
                  <a:extLst>
                    <a:ext uri="{FF2B5EF4-FFF2-40B4-BE49-F238E27FC236}">
                      <a16:creationId xmlns:a16="http://schemas.microsoft.com/office/drawing/2014/main" id="{F36236FC-94F9-C648-AFAC-52DB2A02D29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37" name="Group 136">
              <a:extLst>
                <a:ext uri="{FF2B5EF4-FFF2-40B4-BE49-F238E27FC236}">
                  <a16:creationId xmlns:a16="http://schemas.microsoft.com/office/drawing/2014/main" id="{940BC88F-3BB7-A64D-A08A-CD8DBDADE428}"/>
                </a:ext>
              </a:extLst>
            </p:cNvPr>
            <p:cNvGrpSpPr/>
            <p:nvPr/>
          </p:nvGrpSpPr>
          <p:grpSpPr>
            <a:xfrm>
              <a:off x="268465" y="6024666"/>
              <a:ext cx="484418" cy="321704"/>
              <a:chOff x="1012668" y="969931"/>
              <a:chExt cx="747559" cy="496456"/>
            </a:xfrm>
          </p:grpSpPr>
          <p:sp>
            <p:nvSpPr>
              <p:cNvPr id="138" name="Line 853">
                <a:extLst>
                  <a:ext uri="{FF2B5EF4-FFF2-40B4-BE49-F238E27FC236}">
                    <a16:creationId xmlns:a16="http://schemas.microsoft.com/office/drawing/2014/main" id="{93493033-B1D1-5442-A337-7A49AED90E30}"/>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39" name="Rectangle 876">
                <a:extLst>
                  <a:ext uri="{FF2B5EF4-FFF2-40B4-BE49-F238E27FC236}">
                    <a16:creationId xmlns:a16="http://schemas.microsoft.com/office/drawing/2014/main" id="{1E5B4A84-0E1E-734C-9C56-338833FE4C97}"/>
                  </a:ext>
                </a:extLst>
              </p:cNvPr>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40" name="Rectangle 873">
                <a:extLst>
                  <a:ext uri="{FF2B5EF4-FFF2-40B4-BE49-F238E27FC236}">
                    <a16:creationId xmlns:a16="http://schemas.microsoft.com/office/drawing/2014/main" id="{327DD129-CBCF-B546-B16E-0E71E6B59B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41" name="Freeform 875">
                <a:extLst>
                  <a:ext uri="{FF2B5EF4-FFF2-40B4-BE49-F238E27FC236}">
                    <a16:creationId xmlns:a16="http://schemas.microsoft.com/office/drawing/2014/main" id="{258FEAD3-C7E6-B04C-8E0F-6794B8B5A95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063186" y="2548014"/>
                <a:ext cx="1535741" cy="1815882"/>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b="0" i="1" dirty="0" smtClean="0">
                            <a:latin typeface="Cambria Math" panose="02040503050406030204" pitchFamily="18" charset="0"/>
                            <a:cs typeface="Times New Roman"/>
                          </a:rPr>
                          <m:t>𝐴</m:t>
                        </m:r>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𝑚𝑜𝑣𝑒</m:t>
                    </m:r>
                    <m:r>
                      <a:rPr lang="de-DE" sz="1400" b="0" i="1" dirty="0" smtClean="0">
                        <a:latin typeface="Cambria Math" panose="02040503050406030204" pitchFamily="18" charset="0"/>
                      </a:rPr>
                      <m:t>(</m:t>
                    </m:r>
                    <m:r>
                      <a:rPr lang="de-DE" sz="1400" b="0" i="1" dirty="0" smtClean="0">
                        <a:latin typeface="Cambria Math" panose="02040503050406030204" pitchFamily="18" charset="0"/>
                      </a:rPr>
                      <m:t>𝑟</m:t>
                    </m:r>
                    <m:r>
                      <a:rPr lang="de-DE" sz="1400" b="0" i="1" dirty="0" smtClean="0">
                        <a:latin typeface="Cambria Math" panose="02040503050406030204" pitchFamily="18" charset="0"/>
                      </a:rPr>
                      <m:t>1,</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3,</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3</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3</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𝑡𝑎𝑘𝑒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b="0" i="1" dirty="0" smtClean="0">
                        <a:latin typeface="Cambria Math" panose="02040503050406030204" pitchFamily="18" charset="0"/>
                      </a:rPr>
                      <m:t>𝑐</m:t>
                    </m:r>
                    <m:r>
                      <a:rPr lang="de-DE" sz="1400" b="0" i="1" dirty="0" smtClean="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en-GB" sz="1400" dirty="0"/>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063186" y="2548014"/>
                <a:ext cx="1535741" cy="1815882"/>
              </a:xfrm>
              <a:prstGeom prst="rect">
                <a:avLst/>
              </a:prstGeom>
              <a:blipFill>
                <a:blip r:embed="rId11"/>
                <a:stretch>
                  <a:fillRect t="-694" b="-6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739803" y="2548014"/>
                <a:ext cx="1489895" cy="1815882"/>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b="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chemeClr val="tx1"/>
                        </a:solidFill>
                        <a:latin typeface="Cambria Math" panose="02040503050406030204" pitchFamily="18" charset="0"/>
                      </a:rPr>
                      <m:t>𝑙𝑜𝑐</m:t>
                    </m:r>
                    <m:d>
                      <m:dPr>
                        <m:ctrlPr>
                          <a:rPr lang="en-GB" sz="1400" i="1" dirty="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𝑐</m:t>
                        </m:r>
                        <m:r>
                          <a:rPr lang="en-GB" sz="1400" i="1" dirty="0">
                            <a:solidFill>
                              <a:schemeClr val="tx1"/>
                            </a:solidFill>
                            <a:latin typeface="Cambria Math" panose="02040503050406030204" pitchFamily="18" charset="0"/>
                          </a:rPr>
                          <m:t>1</m:t>
                        </m:r>
                      </m:e>
                    </m:d>
                    <m:r>
                      <a:rPr lang="en-GB" sz="1400" i="1" dirty="0">
                        <a:solidFill>
                          <a:schemeClr val="tx1"/>
                        </a:solidFill>
                        <a:latin typeface="Cambria Math" panose="02040503050406030204" pitchFamily="18" charset="0"/>
                      </a:rPr>
                      <m:t>=</m:t>
                    </m:r>
                    <m:r>
                      <a:rPr lang="en-GB" sz="1400" i="1" dirty="0">
                        <a:solidFill>
                          <a:schemeClr val="tx1"/>
                        </a:solidFill>
                        <a:latin typeface="Cambria Math" panose="02040503050406030204" pitchFamily="18" charset="0"/>
                      </a:rPr>
                      <m:t>𝑑</m:t>
                    </m:r>
                    <m:r>
                      <a:rPr lang="de-DE" sz="1400" b="0" i="1" dirty="0" smtClean="0">
                        <a:solidFill>
                          <a:schemeClr val="tx1"/>
                        </a:solidFill>
                        <a:latin typeface="Cambria Math" panose="02040503050406030204" pitchFamily="18" charset="0"/>
                      </a:rPr>
                      <m:t>1</m:t>
                    </m:r>
                  </m:oMath>
                </a14:m>
                <a:endParaRPr lang="en-GB" sz="1400" dirty="0">
                  <a:solidFill>
                    <a:schemeClr val="tx1"/>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smtClean="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b="0" i="1" dirty="0" smtClean="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3</m:t>
                    </m:r>
                  </m:oMath>
                </a14:m>
                <a:endParaRPr lang="de-DE"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b="0" i="1" dirty="0" smtClean="0">
                        <a:latin typeface="Cambria Math" panose="02040503050406030204" pitchFamily="18" charset="0"/>
                      </a:rPr>
                      <m:t>𝑐</m:t>
                    </m:r>
                    <m:r>
                      <a:rPr lang="de-DE" sz="1400" b="0" i="1" dirty="0" smtClean="0">
                        <a:latin typeface="Cambria Math" panose="02040503050406030204" pitchFamily="18" charset="0"/>
                      </a:rPr>
                      <m:t>1</m:t>
                    </m:r>
                  </m:oMath>
                </a14:m>
                <a:endParaRPr lang="en-GB" sz="1400" dirty="0"/>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b="0" i="1" dirty="0" smtClean="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de-DE" sz="1400" b="0" i="1" dirty="0" smtClean="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oMath>
                </a14:m>
                <a:endParaRPr lang="de-DE" sz="1400" dirty="0">
                  <a:solidFill>
                    <a:srgbClr val="C00000"/>
                  </a:solidFill>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739803" y="2548014"/>
                <a:ext cx="1489895" cy="1815882"/>
              </a:xfrm>
              <a:prstGeom prst="rect">
                <a:avLst/>
              </a:prstGeom>
              <a:blipFill>
                <a:blip r:embed="rId12"/>
                <a:stretch>
                  <a:fillRect t="-694"/>
                </a:stretch>
              </a:blipFill>
            </p:spPr>
            <p:txBody>
              <a:bodyPr/>
              <a:lstStyle/>
              <a:p>
                <a:r>
                  <a:rPr lang="en-GB">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6822882" y="2814180"/>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267409" y="3200781"/>
                <a:ext cx="733727"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1</m:t>
                        </m:r>
                      </m:sub>
                    </m:sSub>
                  </m:oMath>
                </a14:m>
                <a:endParaRPr lang="en-GB" sz="1400" dirty="0"/>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267409" y="3200781"/>
                <a:ext cx="733727" cy="307777"/>
              </a:xfrm>
              <a:prstGeom prst="rect">
                <a:avLst/>
              </a:prstGeom>
              <a:blipFill>
                <a:blip r:embed="rId13"/>
                <a:stretch>
                  <a:fillRect l="-1695" t="-4167" b="-20833"/>
                </a:stretch>
              </a:blipFill>
            </p:spPr>
            <p:txBody>
              <a:bodyPr/>
              <a:lstStyle/>
              <a:p>
                <a:r>
                  <a:rPr lang="en-GB">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390300" y="2926809"/>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390300" y="2923747"/>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392294" y="3123285"/>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392294" y="3129294"/>
            <a:ext cx="814895" cy="4301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390653" y="3332415"/>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390653" y="3328969"/>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392294" y="3129294"/>
            <a:ext cx="794878" cy="1078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636620" y="3824194"/>
            <a:ext cx="540861" cy="362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390300" y="3532272"/>
            <a:ext cx="787181" cy="6461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493740" y="2905025"/>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416349" y="4003161"/>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495734" y="2910979"/>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494271" y="3747302"/>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491970" y="3355890"/>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509126" y="3565887"/>
            <a:ext cx="313756" cy="185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495034" y="3538808"/>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413452" y="4206941"/>
            <a:ext cx="409430" cy="5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261F0C0C-7ACA-D549-9FEF-488F3D1D4453}"/>
              </a:ext>
            </a:extLst>
          </p:cNvPr>
          <p:cNvSpPr/>
          <p:nvPr/>
        </p:nvSpPr>
        <p:spPr>
          <a:xfrm>
            <a:off x="3905281" y="143384"/>
            <a:ext cx="5066717"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buNone/>
              <a:tabLst>
                <a:tab pos="354013" algn="l"/>
                <a:tab pos="709613" algn="l"/>
                <a:tab pos="1065213" algn="l"/>
                <a:tab pos="1465263" algn="l"/>
                <a:tab pos="2532063" algn="l"/>
                <a:tab pos="5192713" algn="l"/>
              </a:tabLst>
            </a:pP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construct</a:t>
            </a:r>
            <a:r>
              <a:rPr lang="pt-BR" sz="1400" dirty="0">
                <a:latin typeface="Courier New" panose="02070309020205020404" pitchFamily="49" charset="0"/>
                <a:cs typeface="Courier New" panose="02070309020205020404" pitchFamily="49" charset="0"/>
              </a:rPr>
              <a:t> a </a:t>
            </a:r>
            <a:r>
              <a:rPr lang="pt-BR" sz="1400" dirty="0" err="1">
                <a:latin typeface="Courier New" panose="02070309020205020404" pitchFamily="49" charset="0"/>
                <a:cs typeface="Courier New" panose="02070309020205020404" pitchFamily="49" charset="0"/>
              </a:rPr>
              <a:t>relaxed</a:t>
            </a: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solution</a:t>
            </a:r>
            <a:r>
              <a:rPr lang="pt-BR" sz="1400" dirty="0">
                <a:latin typeface="Courier New" panose="02070309020205020404" pitchFamily="49" charset="0"/>
                <a:cs typeface="Courier New" panose="02070309020205020404" pitchFamily="49" charset="0"/>
              </a:rPr>
              <a:t> ⟨</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1</a:t>
            </a:r>
            <a:r>
              <a:rPr lang="pt-BR" sz="1400" dirty="0">
                <a:latin typeface="Courier New" panose="02070309020205020404" pitchFamily="49" charset="0"/>
                <a:cs typeface="Courier New" panose="02070309020205020404" pitchFamily="49" charset="0"/>
              </a:rPr>
              <a:t>,</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2</a:t>
            </a:r>
            <a:r>
              <a:rPr lang="pt-BR" sz="1400" dirty="0">
                <a:latin typeface="Courier New" panose="02070309020205020404" pitchFamily="49" charset="0"/>
                <a:cs typeface="Courier New" panose="02070309020205020404" pitchFamily="49" charset="0"/>
              </a:rPr>
              <a:t>,…,</a:t>
            </a:r>
            <a:r>
              <a:rPr lang="pt-BR" sz="1400" i="1" dirty="0" err="1">
                <a:latin typeface="Courier New" panose="02070309020205020404" pitchFamily="49" charset="0"/>
                <a:cs typeface="Courier New" panose="02070309020205020404" pitchFamily="49" charset="0"/>
              </a:rPr>
              <a:t>A</a:t>
            </a:r>
            <a:r>
              <a:rPr lang="pt-BR" sz="1400" i="1" baseline="-25000" dirty="0" err="1">
                <a:latin typeface="Courier New" panose="02070309020205020404" pitchFamily="49" charset="0"/>
                <a:cs typeface="Courier New" panose="02070309020205020404" pitchFamily="49" charset="0"/>
              </a:rPr>
              <a:t>k</a:t>
            </a:r>
            <a:r>
              <a:rPr lang="pt-BR"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US" sz="1400" i="1" dirty="0" err="1">
                <a:latin typeface="Courier New" panose="02070309020205020404" pitchFamily="49" charset="0"/>
                <a:cs typeface="Courier New" panose="02070309020205020404" pitchFamily="49" charset="0"/>
              </a:rPr>
              <a:t>ŝ</a:t>
            </a:r>
            <a:r>
              <a:rPr lang="pt-BR" sz="1400" baseline="-25000" dirty="0">
                <a:latin typeface="Courier New" panose="02070309020205020404" pitchFamily="49" charset="0"/>
                <a:cs typeface="Courier New" panose="02070309020205020404" pitchFamily="49" charset="0"/>
              </a:rPr>
              <a:t>0</a:t>
            </a:r>
            <a:r>
              <a:rPr lang="pt-B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endParaRPr lang="pt-BR" sz="1400" i="1"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k++; subset of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r-satisfies g </a:t>
            </a:r>
            <a:r>
              <a:rPr lang="en-US"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{all actions r-applicable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𝛾</a:t>
            </a:r>
            <a:r>
              <a:rPr lang="el-GR" sz="1400" baseline="30000" dirty="0">
                <a:latin typeface="Courier New" panose="02070309020205020404" pitchFamily="49" charset="0"/>
                <a:cs typeface="Courier New" panose="02070309020205020404" pitchFamily="49" charset="0"/>
              </a:rPr>
              <a:t>+</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l-GR" sz="1400" dirty="0">
                <a:latin typeface="Courier New" panose="02070309020205020404" pitchFamily="49" charset="0"/>
                <a:cs typeface="Courier New" panose="02070309020205020404" pitchFamily="49" charset="0"/>
              </a:rPr>
              <a:t>,</a:t>
            </a:r>
            <a:r>
              <a:rPr lang="el-GR"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l-GR"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&gt; 1 and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	// there’s no solution</a:t>
            </a:r>
            <a:endParaRPr lang="en-US" sz="1400" baseline="-25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86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301" grpId="0"/>
      <p:bldP spid="302" grpId="0"/>
      <p:bldP spid="29" grpId="0" animBg="1"/>
      <p:bldP spid="31" grpId="0"/>
      <p:bldP spid="173" grpId="0"/>
      <p:bldP spid="174" grpId="0"/>
      <p:bldP spid="175" grpId="0" animBg="1"/>
      <p:bldP spid="17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12"/>
          </p:nvPr>
        </p:nvSpPr>
        <p:spPr/>
        <p:txBody>
          <a:bodyPr/>
          <a:lstStyle/>
          <a:p>
            <a:fld id="{67C9959E-8E6B-B04C-9955-EA096F41CA7A}" type="slidenum">
              <a:rPr lang="en-GB" smtClean="0"/>
              <a:t>92</a:t>
            </a:fld>
            <a:endParaRPr lang="en-GB"/>
          </a:p>
        </p:txBody>
      </p:sp>
      <p:sp>
        <p:nvSpPr>
          <p:cNvPr id="2" name="Title 1"/>
          <p:cNvSpPr>
            <a:spLocks noGrp="1"/>
          </p:cNvSpPr>
          <p:nvPr>
            <p:ph type="title" idx="4294967295"/>
          </p:nvPr>
        </p:nvSpPr>
        <p:spPr>
          <a:xfrm>
            <a:off x="0" y="260350"/>
            <a:ext cx="7886700" cy="719138"/>
          </a:xfrm>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123832" y="2090893"/>
                <a:ext cx="2532937" cy="400110"/>
              </a:xfrm>
              <a:prstGeom prst="rect">
                <a:avLst/>
              </a:prstGeom>
              <a:noFill/>
            </p:spPr>
            <p:txBody>
              <a:bodyPr wrap="none">
                <a:spAutoFit/>
              </a:bodyPr>
              <a:lstStyle/>
              <a:p>
                <a:pPr algn="ctr"/>
                <a:r>
                  <a:rPr lang="en-US" sz="2000" dirty="0">
                    <a:solidFill>
                      <a:schemeClr val="accent1"/>
                    </a:solidFill>
                    <a:cs typeface="Times New Roman"/>
                  </a:rPr>
                  <a:t>RPG </a:t>
                </a:r>
                <a:r>
                  <a:rPr lang="en-US" sz="2000" dirty="0">
                    <a:cs typeface="Times New Roman"/>
                  </a:rPr>
                  <a:t>from </a:t>
                </a:r>
                <a14:m>
                  <m:oMath xmlns:m="http://schemas.openxmlformats.org/officeDocument/2006/math">
                    <m:sSub>
                      <m:sSubPr>
                        <m:ctrlPr>
                          <a:rPr lang="de-DE" sz="2000" b="0" i="1" dirty="0" smtClean="0">
                            <a:latin typeface="Cambria Math" panose="02040503050406030204" pitchFamily="18" charset="0"/>
                            <a:cs typeface="Times New Roman"/>
                          </a:rPr>
                        </m:ctrlPr>
                      </m:sSubPr>
                      <m:e>
                        <m:acc>
                          <m:accPr>
                            <m:chr m:val="̂"/>
                            <m:ctrlPr>
                              <a:rPr lang="en-US" sz="2000" i="1" dirty="0" smtClean="0">
                                <a:latin typeface="Cambria Math" panose="02040503050406030204" pitchFamily="18" charset="0"/>
                                <a:cs typeface="Times New Roman"/>
                              </a:rPr>
                            </m:ctrlPr>
                          </m:accPr>
                          <m:e>
                            <m:r>
                              <a:rPr lang="de-DE" sz="2000" b="0" i="1" dirty="0" smtClean="0">
                                <a:latin typeface="Cambria Math" panose="02040503050406030204" pitchFamily="18" charset="0"/>
                                <a:cs typeface="Times New Roman"/>
                              </a:rPr>
                              <m:t>𝑠</m:t>
                            </m:r>
                          </m:e>
                        </m:acc>
                      </m:e>
                      <m:sub>
                        <m:r>
                          <a:rPr lang="de-DE" sz="2000" b="0" i="1" dirty="0" smtClean="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2</m:t>
                        </m:r>
                      </m:sub>
                    </m:sSub>
                  </m:oMath>
                </a14:m>
                <a:r>
                  <a:rPr lang="en-US" sz="2000" dirty="0">
                    <a:cs typeface="Times New Roman"/>
                  </a:rPr>
                  <a:t> to </a:t>
                </a:r>
                <a14:m>
                  <m:oMath xmlns:m="http://schemas.openxmlformats.org/officeDocument/2006/math">
                    <m:r>
                      <a:rPr lang="en-US" sz="2000" i="1" dirty="0" smtClean="0">
                        <a:latin typeface="Cambria Math" panose="02040503050406030204" pitchFamily="18" charset="0"/>
                        <a:cs typeface="Times New Roman"/>
                      </a:rPr>
                      <m:t>𝑔</m:t>
                    </m:r>
                  </m:oMath>
                </a14:m>
                <a:endParaRPr lang="en-US" sz="2000" dirty="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123832" y="2090893"/>
                <a:ext cx="2532937" cy="400110"/>
              </a:xfrm>
              <a:prstGeom prst="rect">
                <a:avLst/>
              </a:prstGeom>
              <a:blipFill>
                <a:blip r:embed="rId3"/>
                <a:stretch>
                  <a:fillRect l="-2000" t="-9375" b="-25000"/>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089D075A-14D0-F04F-8FE5-2E2BE1F6BD33}"/>
              </a:ext>
            </a:extLst>
          </p:cNvPr>
          <p:cNvGrpSpPr/>
          <p:nvPr/>
        </p:nvGrpSpPr>
        <p:grpSpPr>
          <a:xfrm>
            <a:off x="1055231" y="4798926"/>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4"/>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150409" y="2548014"/>
                <a:ext cx="1513812" cy="954107"/>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smtClean="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2</m:t>
                    </m:r>
                  </m:oMath>
                </a14:m>
                <a:endParaRPr lang="de-DE"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smtClean="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en-GB" sz="1400" i="1" dirty="0">
                        <a:solidFill>
                          <a:srgbClr val="FFC000"/>
                        </a:solidFill>
                        <a:latin typeface="Cambria Math" panose="02040503050406030204" pitchFamily="18" charset="0"/>
                      </a:rPr>
                      <m:t>1</m:t>
                    </m:r>
                  </m:oMath>
                </a14:m>
                <a:endParaRPr lang="en-GB"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𝑐𝑎𝑟𝑔𝑜</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err="1">
                        <a:solidFill>
                          <a:srgbClr val="FFC000"/>
                        </a:solidFill>
                        <a:latin typeface="Cambria Math" panose="02040503050406030204" pitchFamily="18" charset="0"/>
                      </a:rPr>
                      <m:t>𝑛𝑖𝑙</m:t>
                    </m:r>
                  </m:oMath>
                </a14:m>
                <a:endParaRPr lang="en-GB" sz="1400" dirty="0">
                  <a:solidFill>
                    <a:srgbClr val="FFC000"/>
                  </a:solidFill>
                </a:endParaRPr>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150409" y="2548014"/>
                <a:ext cx="1513812" cy="954107"/>
              </a:xfrm>
              <a:prstGeom prst="rect">
                <a:avLst/>
              </a:prstGeom>
              <a:blipFill>
                <a:blip r:embed="rId5"/>
                <a:stretch>
                  <a:fillRect t="-13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663457" y="2548014"/>
                <a:ext cx="1535741" cy="738664"/>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b="0" i="1" dirty="0" smtClean="0">
                            <a:latin typeface="Cambria Math" panose="02040503050406030204" pitchFamily="18" charset="0"/>
                            <a:cs typeface="Times New Roman"/>
                          </a:rPr>
                          <m:t>𝐴</m:t>
                        </m:r>
                      </m:e>
                      <m:sub>
                        <m:r>
                          <a:rPr lang="de-DE" sz="1400" b="0" i="1" dirty="0" smtClean="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𝑚𝑜𝑣𝑒</m:t>
                    </m:r>
                    <m:r>
                      <a:rPr lang="de-DE" sz="1400" b="0" i="1" dirty="0" smtClean="0">
                        <a:latin typeface="Cambria Math" panose="02040503050406030204" pitchFamily="18" charset="0"/>
                      </a:rPr>
                      <m:t>(</m:t>
                    </m:r>
                    <m:r>
                      <a:rPr lang="de-DE" sz="1400" b="0" i="1" dirty="0" smtClean="0">
                        <a:latin typeface="Cambria Math" panose="02040503050406030204" pitchFamily="18" charset="0"/>
                      </a:rPr>
                      <m:t>𝑟</m:t>
                    </m:r>
                    <m:r>
                      <a:rPr lang="de-DE" sz="1400" b="0" i="1" dirty="0" smtClean="0">
                        <a:latin typeface="Cambria Math" panose="02040503050406030204" pitchFamily="18" charset="0"/>
                      </a:rPr>
                      <m:t>1,</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2,</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3)</m:t>
                    </m:r>
                  </m:oMath>
                </a14:m>
                <a:endParaRPr lang="de-DE" sz="1400" dirty="0"/>
              </a:p>
              <a:p>
                <a:pPr>
                  <a:tabLst>
                    <a:tab pos="2176463" algn="l"/>
                    <a:tab pos="4308475" algn="l"/>
                  </a:tabLst>
                </a:pPr>
                <a:r>
                  <a:rPr lang="de-DE" sz="1400" dirty="0"/>
                  <a:t> </a:t>
                </a:r>
                <a14:m>
                  <m:oMath xmlns:m="http://schemas.openxmlformats.org/officeDocument/2006/math">
                    <m:r>
                      <a:rPr lang="de-DE" sz="1400" i="1" dirty="0" smtClean="0">
                        <a:solidFill>
                          <a:srgbClr val="FFC000"/>
                        </a:solidFill>
                        <a:latin typeface="Cambria Math" panose="02040503050406030204" pitchFamily="18" charset="0"/>
                      </a:rPr>
                      <m:t>𝑚𝑜𝑣𝑒</m:t>
                    </m:r>
                    <m:r>
                      <a:rPr lang="de-DE" sz="1400" i="1" dirty="0" smtClean="0">
                        <a:solidFill>
                          <a:srgbClr val="FFC000"/>
                        </a:solidFill>
                        <a:latin typeface="Cambria Math" panose="02040503050406030204" pitchFamily="18" charset="0"/>
                      </a:rPr>
                      <m:t>(</m:t>
                    </m:r>
                    <m:r>
                      <a:rPr lang="de-DE" sz="1400" i="1" dirty="0" smtClean="0">
                        <a:solidFill>
                          <a:srgbClr val="FFC000"/>
                        </a:solidFill>
                        <a:latin typeface="Cambria Math" panose="02040503050406030204" pitchFamily="18" charset="0"/>
                      </a:rPr>
                      <m:t>𝑟</m:t>
                    </m:r>
                    <m:r>
                      <a:rPr lang="de-DE" sz="1400" i="1" dirty="0" smtClean="0">
                        <a:solidFill>
                          <a:srgbClr val="FFC000"/>
                        </a:solidFill>
                        <a:latin typeface="Cambria Math" panose="02040503050406030204" pitchFamily="18" charset="0"/>
                      </a:rPr>
                      <m:t>1,</m:t>
                    </m:r>
                    <m:r>
                      <a:rPr lang="de-DE" sz="1400" i="1" dirty="0" smtClean="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2</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m:t>
                    </m:r>
                  </m:oMath>
                </a14:m>
                <a:endParaRPr lang="en-GB" sz="1400"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663457" y="2548014"/>
                <a:ext cx="1535741" cy="738664"/>
              </a:xfrm>
              <a:prstGeom prst="rect">
                <a:avLst/>
              </a:prstGeom>
              <a:blipFill>
                <a:blip r:embed="rId6"/>
                <a:stretch>
                  <a:fillRect t="-1695" b="-33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250855" y="2548014"/>
                <a:ext cx="1489895" cy="1384995"/>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3</m:t>
                    </m:r>
                  </m:oMath>
                </a14:m>
                <a:endParaRPr lang="de-DE" sz="1400" b="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1</m:t>
                    </m:r>
                  </m:oMath>
                </a14:m>
                <a:endParaRPr lang="en-GB"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b="0" i="1" dirty="0" smtClean="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en-GB" sz="1400" i="1" dirty="0">
                        <a:solidFill>
                          <a:srgbClr val="FFC000"/>
                        </a:solidFill>
                        <a:latin typeface="Cambria Math" panose="02040503050406030204" pitchFamily="18" charset="0"/>
                      </a:rPr>
                      <m:t>1</m:t>
                    </m:r>
                  </m:oMath>
                </a14:m>
                <a:endParaRPr lang="de-DE"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𝑐𝑎𝑟𝑔𝑜</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err="1">
                        <a:solidFill>
                          <a:srgbClr val="FFC000"/>
                        </a:solidFill>
                        <a:latin typeface="Cambria Math" panose="02040503050406030204" pitchFamily="18" charset="0"/>
                      </a:rPr>
                      <m:t>𝑛𝑖𝑙</m:t>
                    </m:r>
                  </m:oMath>
                </a14:m>
                <a:endParaRPr lang="en-GB" sz="1400" dirty="0">
                  <a:solidFill>
                    <a:srgbClr val="FFC000"/>
                  </a:solidFill>
                </a:endParaRPr>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250855" y="2548014"/>
                <a:ext cx="1489895" cy="1384995"/>
              </a:xfrm>
              <a:prstGeom prst="rect">
                <a:avLst/>
              </a:prstGeom>
              <a:blipFill>
                <a:blip r:embed="rId7"/>
                <a:stretch>
                  <a:fillRect t="-909"/>
                </a:stretch>
              </a:blipFill>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323138" y="2903949"/>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323138" y="2900503"/>
            <a:ext cx="427975" cy="26088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117487" y="2903949"/>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117487" y="3123285"/>
            <a:ext cx="2139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368624" y="3239467"/>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296087" y="3414301"/>
                <a:ext cx="785984"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296087" y="3414301"/>
                <a:ext cx="785984" cy="307777"/>
              </a:xfrm>
              <a:prstGeom prst="rect">
                <a:avLst/>
              </a:prstGeom>
              <a:blipFill>
                <a:blip r:embed="rId8"/>
                <a:stretch>
                  <a:fillRect l="-1587" t="-4000" b="-20000"/>
                </a:stretch>
              </a:blipFill>
            </p:spPr>
            <p:txBody>
              <a:bodyPr/>
              <a:lstStyle/>
              <a:p>
                <a:r>
                  <a:rPr lang="en-GB">
                    <a:noFill/>
                  </a:rPr>
                  <a:t> </a:t>
                </a:r>
              </a:p>
            </p:txBody>
          </p:sp>
        </mc:Fallback>
      </mc:AlternateContent>
      <p:grpSp>
        <p:nvGrpSpPr>
          <p:cNvPr id="123" name="Group 122">
            <a:extLst>
              <a:ext uri="{FF2B5EF4-FFF2-40B4-BE49-F238E27FC236}">
                <a16:creationId xmlns:a16="http://schemas.microsoft.com/office/drawing/2014/main" id="{E3B5A222-7994-3B4B-B7DF-2104A8F4F2D5}"/>
              </a:ext>
            </a:extLst>
          </p:cNvPr>
          <p:cNvGrpSpPr/>
          <p:nvPr/>
        </p:nvGrpSpPr>
        <p:grpSpPr>
          <a:xfrm>
            <a:off x="4068792" y="4976843"/>
            <a:ext cx="4221477" cy="1631930"/>
            <a:chOff x="-60717" y="5125868"/>
            <a:chExt cx="4221477" cy="1631930"/>
          </a:xfrm>
        </p:grpSpPr>
        <p:sp>
          <p:nvSpPr>
            <p:cNvPr id="124" name="Rectangle 891">
              <a:extLst>
                <a:ext uri="{FF2B5EF4-FFF2-40B4-BE49-F238E27FC236}">
                  <a16:creationId xmlns:a16="http://schemas.microsoft.com/office/drawing/2014/main" id="{92923649-903D-6441-A97B-59D5BE5959D7}"/>
                </a:ext>
              </a:extLst>
            </p:cNvPr>
            <p:cNvSpPr>
              <a:spLocks noChangeArrowheads="1"/>
            </p:cNvSpPr>
            <p:nvPr/>
          </p:nvSpPr>
          <p:spPr bwMode="auto">
            <a:xfrm>
              <a:off x="1044589" y="5805564"/>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25" name="Rectangle 891">
              <a:extLst>
                <a:ext uri="{FF2B5EF4-FFF2-40B4-BE49-F238E27FC236}">
                  <a16:creationId xmlns:a16="http://schemas.microsoft.com/office/drawing/2014/main" id="{5F2CF77B-F23D-DC49-B07D-63489404428F}"/>
                </a:ext>
              </a:extLst>
            </p:cNvPr>
            <p:cNvSpPr>
              <a:spLocks noChangeArrowheads="1"/>
            </p:cNvSpPr>
            <p:nvPr/>
          </p:nvSpPr>
          <p:spPr bwMode="auto">
            <a:xfrm>
              <a:off x="2848101" y="5863035"/>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26" name="Group 125">
              <a:extLst>
                <a:ext uri="{FF2B5EF4-FFF2-40B4-BE49-F238E27FC236}">
                  <a16:creationId xmlns:a16="http://schemas.microsoft.com/office/drawing/2014/main" id="{9982D875-8940-2148-B3B4-A368A191FF7E}"/>
                </a:ext>
              </a:extLst>
            </p:cNvPr>
            <p:cNvGrpSpPr/>
            <p:nvPr/>
          </p:nvGrpSpPr>
          <p:grpSpPr>
            <a:xfrm>
              <a:off x="687970" y="5125868"/>
              <a:ext cx="1573443" cy="808284"/>
              <a:chOff x="1152149" y="2175456"/>
              <a:chExt cx="2428155" cy="1247360"/>
            </a:xfrm>
          </p:grpSpPr>
          <p:sp>
            <p:nvSpPr>
              <p:cNvPr id="169" name="Line 853">
                <a:extLst>
                  <a:ext uri="{FF2B5EF4-FFF2-40B4-BE49-F238E27FC236}">
                    <a16:creationId xmlns:a16="http://schemas.microsoft.com/office/drawing/2014/main" id="{E17CCF63-80C6-1C46-93CE-13D5EF6521A9}"/>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70" name="Straight Connector 169">
                <a:extLst>
                  <a:ext uri="{FF2B5EF4-FFF2-40B4-BE49-F238E27FC236}">
                    <a16:creationId xmlns:a16="http://schemas.microsoft.com/office/drawing/2014/main" id="{97CEF633-2AB1-BF41-B6E4-7763456E8D09}"/>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Freeform 860">
                <a:extLst>
                  <a:ext uri="{FF2B5EF4-FFF2-40B4-BE49-F238E27FC236}">
                    <a16:creationId xmlns:a16="http://schemas.microsoft.com/office/drawing/2014/main" id="{025028B0-6B74-704D-AEA1-08217709321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Freeform 860">
                <a:extLst>
                  <a:ext uri="{FF2B5EF4-FFF2-40B4-BE49-F238E27FC236}">
                    <a16:creationId xmlns:a16="http://schemas.microsoft.com/office/drawing/2014/main" id="{8961E9B9-EFB0-7949-9AAF-E102BB0EDFF8}"/>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7" name="Line 853">
              <a:extLst>
                <a:ext uri="{FF2B5EF4-FFF2-40B4-BE49-F238E27FC236}">
                  <a16:creationId xmlns:a16="http://schemas.microsoft.com/office/drawing/2014/main" id="{E6E9EF6E-18B2-0044-B7CF-BB54C6473829}"/>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28" name="Group 127">
              <a:extLst>
                <a:ext uri="{FF2B5EF4-FFF2-40B4-BE49-F238E27FC236}">
                  <a16:creationId xmlns:a16="http://schemas.microsoft.com/office/drawing/2014/main" id="{889813F8-7475-9D46-9B12-E3EC201DD17F}"/>
                </a:ext>
              </a:extLst>
            </p:cNvPr>
            <p:cNvGrpSpPr/>
            <p:nvPr/>
          </p:nvGrpSpPr>
          <p:grpSpPr>
            <a:xfrm>
              <a:off x="2934307" y="5169267"/>
              <a:ext cx="1137358" cy="349645"/>
              <a:chOff x="4618723" y="2221675"/>
              <a:chExt cx="1755184" cy="539579"/>
            </a:xfrm>
          </p:grpSpPr>
          <p:sp>
            <p:nvSpPr>
              <p:cNvPr id="166" name="Freeform 860">
                <a:extLst>
                  <a:ext uri="{FF2B5EF4-FFF2-40B4-BE49-F238E27FC236}">
                    <a16:creationId xmlns:a16="http://schemas.microsoft.com/office/drawing/2014/main" id="{1A8E88C4-73F7-7A42-86CC-57247771F63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7" name="Straight Connector 166">
                <a:extLst>
                  <a:ext uri="{FF2B5EF4-FFF2-40B4-BE49-F238E27FC236}">
                    <a16:creationId xmlns:a16="http://schemas.microsoft.com/office/drawing/2014/main" id="{7B6B2FD4-1FDE-8840-B191-DB2693CE7FE9}"/>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Freeform 860">
                <a:extLst>
                  <a:ext uri="{FF2B5EF4-FFF2-40B4-BE49-F238E27FC236}">
                    <a16:creationId xmlns:a16="http://schemas.microsoft.com/office/drawing/2014/main" id="{832811B9-7299-244A-9BF2-5AEE24A58B45}"/>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29" name="Straight Connector 128">
              <a:extLst>
                <a:ext uri="{FF2B5EF4-FFF2-40B4-BE49-F238E27FC236}">
                  <a16:creationId xmlns:a16="http://schemas.microsoft.com/office/drawing/2014/main" id="{EBA254A5-CDA1-9442-ABA5-A14729A51731}"/>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Freeform 860">
              <a:extLst>
                <a:ext uri="{FF2B5EF4-FFF2-40B4-BE49-F238E27FC236}">
                  <a16:creationId xmlns:a16="http://schemas.microsoft.com/office/drawing/2014/main" id="{180E6BCA-BB16-BF46-8FCA-11089EDE11E8}"/>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Freeform 860">
              <a:extLst>
                <a:ext uri="{FF2B5EF4-FFF2-40B4-BE49-F238E27FC236}">
                  <a16:creationId xmlns:a16="http://schemas.microsoft.com/office/drawing/2014/main" id="{46C54309-C5FA-094C-B688-2246595A14C7}"/>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33A94DEB-0829-9C49-AA4D-51C21BB9D202}"/>
                    </a:ext>
                  </a:extLst>
                </p:cNvPr>
                <p:cNvSpPr/>
                <p:nvPr/>
              </p:nvSpPr>
              <p:spPr>
                <a:xfrm>
                  <a:off x="-60717"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US" sz="1400" dirty="0">
                    <a:solidFill>
                      <a:srgbClr val="C00000"/>
                    </a:solidFill>
                    <a:latin typeface="Times New Roman"/>
                    <a:cs typeface="Times New Roman"/>
                  </a:endParaRPr>
                </a:p>
              </p:txBody>
            </p:sp>
          </mc:Choice>
          <mc:Fallback xmlns="">
            <p:sp>
              <p:nvSpPr>
                <p:cNvPr id="132" name="Rectangle 131">
                  <a:extLst>
                    <a:ext uri="{FF2B5EF4-FFF2-40B4-BE49-F238E27FC236}">
                      <a16:creationId xmlns:a16="http://schemas.microsoft.com/office/drawing/2014/main" id="{33A94DEB-0829-9C49-AA4D-51C21BB9D202}"/>
                    </a:ext>
                  </a:extLst>
                </p:cNvPr>
                <p:cNvSpPr>
                  <a:spLocks noRot="1" noChangeAspect="1" noMove="1" noResize="1" noEditPoints="1" noAdjustHandles="1" noChangeArrowheads="1" noChangeShapeType="1" noTextEdit="1"/>
                </p:cNvSpPr>
                <p:nvPr/>
              </p:nvSpPr>
              <p:spPr>
                <a:xfrm>
                  <a:off x="-60717" y="6450021"/>
                  <a:ext cx="4221477" cy="307777"/>
                </a:xfrm>
                <a:prstGeom prst="rect">
                  <a:avLst/>
                </a:prstGeom>
                <a:blipFill>
                  <a:blip r:embed="rId9"/>
                  <a:stretch>
                    <a:fillRect b="-16000"/>
                  </a:stretch>
                </a:blipFill>
              </p:spPr>
              <p:txBody>
                <a:bodyPr/>
                <a:lstStyle/>
                <a:p>
                  <a:r>
                    <a:rPr lang="en-GB">
                      <a:noFill/>
                    </a:rPr>
                    <a:t> </a:t>
                  </a:r>
                </a:p>
              </p:txBody>
            </p:sp>
          </mc:Fallback>
        </mc:AlternateContent>
        <p:sp>
          <p:nvSpPr>
            <p:cNvPr id="133" name="Line 853">
              <a:extLst>
                <a:ext uri="{FF2B5EF4-FFF2-40B4-BE49-F238E27FC236}">
                  <a16:creationId xmlns:a16="http://schemas.microsoft.com/office/drawing/2014/main" id="{34513118-4217-3749-9764-A7243E190DAA}"/>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34" name="Line 853">
              <a:extLst>
                <a:ext uri="{FF2B5EF4-FFF2-40B4-BE49-F238E27FC236}">
                  <a16:creationId xmlns:a16="http://schemas.microsoft.com/office/drawing/2014/main" id="{2518B9CE-A9F3-BB42-8BCE-6B91F5948C0D}"/>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35" name="Line 853">
              <a:extLst>
                <a:ext uri="{FF2B5EF4-FFF2-40B4-BE49-F238E27FC236}">
                  <a16:creationId xmlns:a16="http://schemas.microsoft.com/office/drawing/2014/main" id="{9A5C3C45-B1A3-704A-89A8-BD781B060FEF}"/>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36" name="Group 135">
              <a:extLst>
                <a:ext uri="{FF2B5EF4-FFF2-40B4-BE49-F238E27FC236}">
                  <a16:creationId xmlns:a16="http://schemas.microsoft.com/office/drawing/2014/main" id="{FF2A35ED-CAC1-154D-9252-A5B2EB6F7097}"/>
                </a:ext>
              </a:extLst>
            </p:cNvPr>
            <p:cNvGrpSpPr/>
            <p:nvPr/>
          </p:nvGrpSpPr>
          <p:grpSpPr>
            <a:xfrm>
              <a:off x="2733207" y="5249423"/>
              <a:ext cx="1082989" cy="919088"/>
              <a:chOff x="3906167" y="3324390"/>
              <a:chExt cx="1671281" cy="1418344"/>
            </a:xfrm>
            <a:solidFill>
              <a:srgbClr val="93D2FE"/>
            </a:solidFill>
          </p:grpSpPr>
          <p:sp>
            <p:nvSpPr>
              <p:cNvPr id="142" name="Oval 859">
                <a:extLst>
                  <a:ext uri="{FF2B5EF4-FFF2-40B4-BE49-F238E27FC236}">
                    <a16:creationId xmlns:a16="http://schemas.microsoft.com/office/drawing/2014/main" id="{B5152D6F-8C3B-C04D-BAF2-562AC7FB9F6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Oval 861">
                <a:extLst>
                  <a:ext uri="{FF2B5EF4-FFF2-40B4-BE49-F238E27FC236}">
                    <a16:creationId xmlns:a16="http://schemas.microsoft.com/office/drawing/2014/main" id="{6EA24788-4B7E-0546-90F8-547E164A86F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4" name="Oval 862">
                <a:extLst>
                  <a:ext uri="{FF2B5EF4-FFF2-40B4-BE49-F238E27FC236}">
                    <a16:creationId xmlns:a16="http://schemas.microsoft.com/office/drawing/2014/main" id="{A9F9CC24-6491-364C-9ACB-67E2DEA3E20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Oval 863">
                <a:extLst>
                  <a:ext uri="{FF2B5EF4-FFF2-40B4-BE49-F238E27FC236}">
                    <a16:creationId xmlns:a16="http://schemas.microsoft.com/office/drawing/2014/main" id="{750226E6-DA49-9740-A442-C29B1566B68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6" name="Oval 863">
                <a:extLst>
                  <a:ext uri="{FF2B5EF4-FFF2-40B4-BE49-F238E27FC236}">
                    <a16:creationId xmlns:a16="http://schemas.microsoft.com/office/drawing/2014/main" id="{5CA1F619-83BC-2347-8705-6AD1A6CC91E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47" name="Group 146">
                <a:extLst>
                  <a:ext uri="{FF2B5EF4-FFF2-40B4-BE49-F238E27FC236}">
                    <a16:creationId xmlns:a16="http://schemas.microsoft.com/office/drawing/2014/main" id="{6CCF2D7E-F2A9-FC44-84F2-A77B21150424}"/>
                  </a:ext>
                </a:extLst>
              </p:cNvPr>
              <p:cNvGrpSpPr/>
              <p:nvPr/>
            </p:nvGrpSpPr>
            <p:grpSpPr>
              <a:xfrm>
                <a:off x="3906167" y="4047050"/>
                <a:ext cx="1671281" cy="539042"/>
                <a:chOff x="1320274" y="4580303"/>
                <a:chExt cx="1671281" cy="467246"/>
              </a:xfrm>
              <a:grpFill/>
            </p:grpSpPr>
            <p:sp>
              <p:nvSpPr>
                <p:cNvPr id="162" name="Freeform 860">
                  <a:extLst>
                    <a:ext uri="{FF2B5EF4-FFF2-40B4-BE49-F238E27FC236}">
                      <a16:creationId xmlns:a16="http://schemas.microsoft.com/office/drawing/2014/main" id="{581E5550-540D-D64C-B5D9-87ADAF12DC6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Rectangle 864">
                  <a:extLst>
                    <a:ext uri="{FF2B5EF4-FFF2-40B4-BE49-F238E27FC236}">
                      <a16:creationId xmlns:a16="http://schemas.microsoft.com/office/drawing/2014/main" id="{49860AA2-0F10-CE4D-8795-7DD3BBD0CCE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64" name="Freeform 865">
                  <a:extLst>
                    <a:ext uri="{FF2B5EF4-FFF2-40B4-BE49-F238E27FC236}">
                      <a16:creationId xmlns:a16="http://schemas.microsoft.com/office/drawing/2014/main" id="{AAD09D13-AE0F-FE4C-A00A-68CA2C3377F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Freeform 866">
                  <a:extLst>
                    <a:ext uri="{FF2B5EF4-FFF2-40B4-BE49-F238E27FC236}">
                      <a16:creationId xmlns:a16="http://schemas.microsoft.com/office/drawing/2014/main" id="{8EA4D214-9CDF-E845-9147-55FF5504981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8" name="Group 147">
                <a:extLst>
                  <a:ext uri="{FF2B5EF4-FFF2-40B4-BE49-F238E27FC236}">
                    <a16:creationId xmlns:a16="http://schemas.microsoft.com/office/drawing/2014/main" id="{3247057C-8574-414D-BF5D-5973B9C738FE}"/>
                  </a:ext>
                </a:extLst>
              </p:cNvPr>
              <p:cNvGrpSpPr/>
              <p:nvPr/>
            </p:nvGrpSpPr>
            <p:grpSpPr>
              <a:xfrm>
                <a:off x="4596370" y="3324390"/>
                <a:ext cx="552654" cy="1188720"/>
                <a:chOff x="1823226" y="3235632"/>
                <a:chExt cx="552654" cy="1188720"/>
              </a:xfrm>
              <a:grpFill/>
            </p:grpSpPr>
            <p:sp>
              <p:nvSpPr>
                <p:cNvPr id="149" name="Oval 878">
                  <a:extLst>
                    <a:ext uri="{FF2B5EF4-FFF2-40B4-BE49-F238E27FC236}">
                      <a16:creationId xmlns:a16="http://schemas.microsoft.com/office/drawing/2014/main" id="{2A4B2C23-0123-B549-BA34-F2FEFFF3A86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Rectangle 880">
                  <a:extLst>
                    <a:ext uri="{FF2B5EF4-FFF2-40B4-BE49-F238E27FC236}">
                      <a16:creationId xmlns:a16="http://schemas.microsoft.com/office/drawing/2014/main" id="{928092D5-9973-B641-A374-7FB96F2A428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1" name="Oval 878">
                  <a:extLst>
                    <a:ext uri="{FF2B5EF4-FFF2-40B4-BE49-F238E27FC236}">
                      <a16:creationId xmlns:a16="http://schemas.microsoft.com/office/drawing/2014/main" id="{9CB1AC2F-157D-354B-A458-F02BEB8B0D5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879867D3-8466-144A-A524-86EB008F960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42F0B35D-5F2F-7145-8A5F-6BDE357A6C4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4" name="Rectangle 880">
                  <a:extLst>
                    <a:ext uri="{FF2B5EF4-FFF2-40B4-BE49-F238E27FC236}">
                      <a16:creationId xmlns:a16="http://schemas.microsoft.com/office/drawing/2014/main" id="{48064085-7426-094B-9932-429BC417A35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5" name="Oval 878">
                  <a:extLst>
                    <a:ext uri="{FF2B5EF4-FFF2-40B4-BE49-F238E27FC236}">
                      <a16:creationId xmlns:a16="http://schemas.microsoft.com/office/drawing/2014/main" id="{801BCDD4-D361-EB4F-A242-56240F3847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6" name="Line 882">
                  <a:extLst>
                    <a:ext uri="{FF2B5EF4-FFF2-40B4-BE49-F238E27FC236}">
                      <a16:creationId xmlns:a16="http://schemas.microsoft.com/office/drawing/2014/main" id="{592E5F58-B0C1-4842-A5EF-73F148D110E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7" name="Line 882">
                  <a:extLst>
                    <a:ext uri="{FF2B5EF4-FFF2-40B4-BE49-F238E27FC236}">
                      <a16:creationId xmlns:a16="http://schemas.microsoft.com/office/drawing/2014/main" id="{04E53D9E-9A8C-7249-8571-238282426C1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8" name="Line 884">
                  <a:extLst>
                    <a:ext uri="{FF2B5EF4-FFF2-40B4-BE49-F238E27FC236}">
                      <a16:creationId xmlns:a16="http://schemas.microsoft.com/office/drawing/2014/main" id="{AE1FD80F-7037-E242-8FB9-EF2CA6D185C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59" name="Oval 885">
                  <a:extLst>
                    <a:ext uri="{FF2B5EF4-FFF2-40B4-BE49-F238E27FC236}">
                      <a16:creationId xmlns:a16="http://schemas.microsoft.com/office/drawing/2014/main" id="{35076BD8-B1EB-3F44-BC4F-C72087C9942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0" name="Line 881">
                  <a:extLst>
                    <a:ext uri="{FF2B5EF4-FFF2-40B4-BE49-F238E27FC236}">
                      <a16:creationId xmlns:a16="http://schemas.microsoft.com/office/drawing/2014/main" id="{FBD0F375-C753-3540-A6BD-2689E0857EB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1" name="Line 882">
                  <a:extLst>
                    <a:ext uri="{FF2B5EF4-FFF2-40B4-BE49-F238E27FC236}">
                      <a16:creationId xmlns:a16="http://schemas.microsoft.com/office/drawing/2014/main" id="{F36236FC-94F9-C648-AFAC-52DB2A02D29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37" name="Group 136">
              <a:extLst>
                <a:ext uri="{FF2B5EF4-FFF2-40B4-BE49-F238E27FC236}">
                  <a16:creationId xmlns:a16="http://schemas.microsoft.com/office/drawing/2014/main" id="{940BC88F-3BB7-A64D-A08A-CD8DBDADE428}"/>
                </a:ext>
              </a:extLst>
            </p:cNvPr>
            <p:cNvGrpSpPr/>
            <p:nvPr/>
          </p:nvGrpSpPr>
          <p:grpSpPr>
            <a:xfrm>
              <a:off x="268465" y="6024666"/>
              <a:ext cx="484418" cy="321704"/>
              <a:chOff x="1012668" y="969931"/>
              <a:chExt cx="747559" cy="496456"/>
            </a:xfrm>
          </p:grpSpPr>
          <p:sp>
            <p:nvSpPr>
              <p:cNvPr id="138" name="Line 853">
                <a:extLst>
                  <a:ext uri="{FF2B5EF4-FFF2-40B4-BE49-F238E27FC236}">
                    <a16:creationId xmlns:a16="http://schemas.microsoft.com/office/drawing/2014/main" id="{93493033-B1D1-5442-A337-7A49AED90E30}"/>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39" name="Rectangle 876">
                <a:extLst>
                  <a:ext uri="{FF2B5EF4-FFF2-40B4-BE49-F238E27FC236}">
                    <a16:creationId xmlns:a16="http://schemas.microsoft.com/office/drawing/2014/main" id="{1E5B4A84-0E1E-734C-9C56-338833FE4C97}"/>
                  </a:ext>
                </a:extLst>
              </p:cNvPr>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40" name="Rectangle 873">
                <a:extLst>
                  <a:ext uri="{FF2B5EF4-FFF2-40B4-BE49-F238E27FC236}">
                    <a16:creationId xmlns:a16="http://schemas.microsoft.com/office/drawing/2014/main" id="{327DD129-CBCF-B546-B16E-0E71E6B59B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41" name="Freeform 875">
                <a:extLst>
                  <a:ext uri="{FF2B5EF4-FFF2-40B4-BE49-F238E27FC236}">
                    <a16:creationId xmlns:a16="http://schemas.microsoft.com/office/drawing/2014/main" id="{258FEAD3-C7E6-B04C-8E0F-6794B8B5A95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063186" y="2548014"/>
                <a:ext cx="1535741" cy="1815882"/>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b="0" i="1" dirty="0" smtClean="0">
                            <a:latin typeface="Cambria Math" panose="02040503050406030204" pitchFamily="18" charset="0"/>
                            <a:cs typeface="Times New Roman"/>
                          </a:rPr>
                          <m:t>𝐴</m:t>
                        </m:r>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𝑚𝑜𝑣𝑒</m:t>
                    </m:r>
                    <m:r>
                      <a:rPr lang="de-DE" sz="1400" b="0" i="1" dirty="0" smtClean="0">
                        <a:latin typeface="Cambria Math" panose="02040503050406030204" pitchFamily="18" charset="0"/>
                      </a:rPr>
                      <m:t>(</m:t>
                    </m:r>
                    <m:r>
                      <a:rPr lang="de-DE" sz="1400" b="0" i="1" dirty="0" smtClean="0">
                        <a:latin typeface="Cambria Math" panose="02040503050406030204" pitchFamily="18" charset="0"/>
                      </a:rPr>
                      <m:t>𝑟</m:t>
                    </m:r>
                    <m:r>
                      <a:rPr lang="de-DE" sz="1400" b="0" i="1" dirty="0" smtClean="0">
                        <a:latin typeface="Cambria Math" panose="02040503050406030204" pitchFamily="18" charset="0"/>
                      </a:rPr>
                      <m:t>1,</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3,</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de-DE" sz="1400" dirty="0"/>
              </a:p>
              <a:p>
                <a:pPr>
                  <a:tabLst>
                    <a:tab pos="2176463" algn="l"/>
                    <a:tab pos="4308475" algn="l"/>
                  </a:tabLst>
                </a:pPr>
                <a:r>
                  <a:rPr lang="de-DE" sz="1400" dirty="0"/>
                  <a:t> </a:t>
                </a:r>
                <a14:m>
                  <m:oMath xmlns:m="http://schemas.openxmlformats.org/officeDocument/2006/math">
                    <m:r>
                      <a:rPr lang="de-DE" sz="1400" i="1" dirty="0" smtClean="0">
                        <a:solidFill>
                          <a:srgbClr val="FFC000"/>
                        </a:solidFill>
                        <a:latin typeface="Cambria Math" panose="02040503050406030204" pitchFamily="18" charset="0"/>
                      </a:rPr>
                      <m:t>𝑚𝑜𝑣𝑒</m:t>
                    </m:r>
                    <m:r>
                      <a:rPr lang="de-DE" sz="1400" i="1" dirty="0" smtClean="0">
                        <a:solidFill>
                          <a:srgbClr val="FFC000"/>
                        </a:solidFill>
                        <a:latin typeface="Cambria Math" panose="02040503050406030204" pitchFamily="18" charset="0"/>
                      </a:rPr>
                      <m:t>(</m:t>
                    </m:r>
                    <m:r>
                      <a:rPr lang="de-DE" sz="1400" i="1" dirty="0" smtClean="0">
                        <a:solidFill>
                          <a:srgbClr val="FFC000"/>
                        </a:solidFill>
                        <a:latin typeface="Cambria Math" panose="02040503050406030204" pitchFamily="18" charset="0"/>
                      </a:rPr>
                      <m:t>𝑟</m:t>
                    </m:r>
                    <m:r>
                      <a:rPr lang="de-DE" sz="1400" i="1" dirty="0" smtClean="0">
                        <a:solidFill>
                          <a:srgbClr val="FFC000"/>
                        </a:solidFill>
                        <a:latin typeface="Cambria Math" panose="02040503050406030204" pitchFamily="18" charset="0"/>
                      </a:rPr>
                      <m:t>1,</m:t>
                    </m:r>
                    <m:r>
                      <a:rPr lang="de-DE" sz="1400" i="1" dirty="0" smtClean="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3</m:t>
                    </m:r>
                    <m:r>
                      <a:rPr lang="de-DE" sz="1400" i="1" dirty="0">
                        <a:solidFill>
                          <a:srgbClr val="FFC000"/>
                        </a:solidFill>
                        <a:latin typeface="Cambria Math" panose="02040503050406030204" pitchFamily="18" charset="0"/>
                      </a:rPr>
                      <m:t>)</m:t>
                    </m:r>
                  </m:oMath>
                </a14:m>
                <a:endParaRPr lang="en-GB" sz="1400" dirty="0">
                  <a:solidFill>
                    <a:srgbClr val="FFC000"/>
                  </a:solidFill>
                </a:endParaRP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3</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solidFill>
                      <a:srgbClr val="FFC000"/>
                    </a:solidFill>
                  </a:rPr>
                  <a:t> </a:t>
                </a:r>
                <a14:m>
                  <m:oMath xmlns:m="http://schemas.openxmlformats.org/officeDocument/2006/math">
                    <m:r>
                      <a:rPr lang="de-DE" sz="1400" b="0" i="1" dirty="0" smtClean="0">
                        <a:solidFill>
                          <a:srgbClr val="FFC000"/>
                        </a:solidFill>
                        <a:latin typeface="Cambria Math" panose="02040503050406030204" pitchFamily="18" charset="0"/>
                      </a:rPr>
                      <m:t>𝑡𝑎𝑘𝑒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b="0" i="1" dirty="0" smtClean="0">
                        <a:solidFill>
                          <a:srgbClr val="FFC000"/>
                        </a:solidFill>
                        <a:latin typeface="Cambria Math" panose="02040503050406030204" pitchFamily="18" charset="0"/>
                      </a:rPr>
                      <m:t>𝑐</m:t>
                    </m:r>
                    <m:r>
                      <a:rPr lang="de-DE" sz="1400" b="0" i="1" dirty="0" smtClean="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m:t>
                    </m:r>
                  </m:oMath>
                </a14:m>
                <a:endParaRPr lang="en-GB" sz="1400" dirty="0">
                  <a:solidFill>
                    <a:srgbClr val="FFC000"/>
                  </a:solidFill>
                </a:endParaRPr>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063186" y="2548014"/>
                <a:ext cx="1535741" cy="1815882"/>
              </a:xfrm>
              <a:prstGeom prst="rect">
                <a:avLst/>
              </a:prstGeom>
              <a:blipFill>
                <a:blip r:embed="rId10"/>
                <a:stretch>
                  <a:fillRect t="-694" b="-6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739803" y="2548014"/>
                <a:ext cx="1489895" cy="1815882"/>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b="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chemeClr val="tx1"/>
                        </a:solidFill>
                        <a:latin typeface="Cambria Math" panose="02040503050406030204" pitchFamily="18" charset="0"/>
                      </a:rPr>
                      <m:t>𝑙𝑜𝑐</m:t>
                    </m:r>
                    <m:d>
                      <m:dPr>
                        <m:ctrlPr>
                          <a:rPr lang="en-GB" sz="1400" i="1" dirty="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𝑐</m:t>
                        </m:r>
                        <m:r>
                          <a:rPr lang="en-GB" sz="1400" i="1" dirty="0">
                            <a:solidFill>
                              <a:schemeClr val="tx1"/>
                            </a:solidFill>
                            <a:latin typeface="Cambria Math" panose="02040503050406030204" pitchFamily="18" charset="0"/>
                          </a:rPr>
                          <m:t>1</m:t>
                        </m:r>
                      </m:e>
                    </m:d>
                    <m:r>
                      <a:rPr lang="en-GB" sz="1400" i="1" dirty="0">
                        <a:solidFill>
                          <a:schemeClr val="tx1"/>
                        </a:solidFill>
                        <a:latin typeface="Cambria Math" panose="02040503050406030204" pitchFamily="18" charset="0"/>
                      </a:rPr>
                      <m:t>=</m:t>
                    </m:r>
                    <m:r>
                      <a:rPr lang="en-GB" sz="1400" i="1" dirty="0">
                        <a:solidFill>
                          <a:schemeClr val="tx1"/>
                        </a:solidFill>
                        <a:latin typeface="Cambria Math" panose="02040503050406030204" pitchFamily="18" charset="0"/>
                      </a:rPr>
                      <m:t>𝑑</m:t>
                    </m:r>
                    <m:r>
                      <a:rPr lang="de-DE" sz="1400" b="0" i="1" dirty="0" smtClean="0">
                        <a:solidFill>
                          <a:schemeClr val="tx1"/>
                        </a:solidFill>
                        <a:latin typeface="Cambria Math" panose="02040503050406030204" pitchFamily="18" charset="0"/>
                      </a:rPr>
                      <m:t>1</m:t>
                    </m:r>
                  </m:oMath>
                </a14:m>
                <a:endParaRPr lang="en-GB" sz="1400" dirty="0">
                  <a:solidFill>
                    <a:schemeClr val="tx1"/>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smtClean="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b="0" i="1" dirty="0" smtClean="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b="0" i="1" dirty="0" smtClean="0">
                        <a:solidFill>
                          <a:srgbClr val="FFC000"/>
                        </a:solidFill>
                        <a:latin typeface="Cambria Math" panose="02040503050406030204" pitchFamily="18" charset="0"/>
                      </a:rPr>
                      <m:t>3</m:t>
                    </m:r>
                  </m:oMath>
                </a14:m>
                <a:endParaRPr lang="de-DE"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b="0" i="1" dirty="0" smtClean="0">
                        <a:latin typeface="Cambria Math" panose="02040503050406030204" pitchFamily="18" charset="0"/>
                      </a:rPr>
                      <m:t>𝑐</m:t>
                    </m:r>
                    <m:r>
                      <a:rPr lang="de-DE" sz="1400" b="0" i="1" dirty="0" smtClean="0">
                        <a:latin typeface="Cambria Math" panose="02040503050406030204" pitchFamily="18" charset="0"/>
                      </a:rPr>
                      <m:t>1</m:t>
                    </m:r>
                  </m:oMath>
                </a14:m>
                <a:endParaRPr lang="en-GB" sz="1400" dirty="0"/>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b="0" i="1" dirty="0" smtClean="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de-DE" sz="1400" b="0" i="1" dirty="0" smtClean="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oMath>
                </a14:m>
                <a:endParaRPr lang="de-DE" sz="1400" dirty="0">
                  <a:solidFill>
                    <a:srgbClr val="FFC000"/>
                  </a:solidFill>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739803" y="2548014"/>
                <a:ext cx="1489895" cy="1815882"/>
              </a:xfrm>
              <a:prstGeom prst="rect">
                <a:avLst/>
              </a:prstGeom>
              <a:blipFill>
                <a:blip r:embed="rId11"/>
                <a:stretch>
                  <a:fillRect t="-694"/>
                </a:stretch>
              </a:blipFill>
            </p:spPr>
            <p:txBody>
              <a:bodyPr/>
              <a:lstStyle/>
              <a:p>
                <a:r>
                  <a:rPr lang="en-GB">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6822882" y="2814180"/>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267409" y="3200781"/>
                <a:ext cx="733727"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1</m:t>
                        </m:r>
                      </m:sub>
                    </m:sSub>
                  </m:oMath>
                </a14:m>
                <a:endParaRPr lang="en-GB" sz="1400" dirty="0"/>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267409" y="3200781"/>
                <a:ext cx="733727" cy="307777"/>
              </a:xfrm>
              <a:prstGeom prst="rect">
                <a:avLst/>
              </a:prstGeom>
              <a:blipFill>
                <a:blip r:embed="rId12"/>
                <a:stretch>
                  <a:fillRect l="-1695" t="-4167" b="-20833"/>
                </a:stretch>
              </a:blipFill>
            </p:spPr>
            <p:txBody>
              <a:bodyPr/>
              <a:lstStyle/>
              <a:p>
                <a:r>
                  <a:rPr lang="en-GB">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390300" y="2926809"/>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390300" y="2923747"/>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392294" y="3123285"/>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392294" y="3129294"/>
            <a:ext cx="814895" cy="430106"/>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390653" y="3332415"/>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390653" y="3328969"/>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392294" y="3129294"/>
            <a:ext cx="794878" cy="107826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636620" y="3824194"/>
            <a:ext cx="540861" cy="36214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390300" y="3532272"/>
            <a:ext cx="787181" cy="64615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493740" y="2905025"/>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416349" y="4003161"/>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495734" y="2910979"/>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494271" y="3747302"/>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491970" y="3355890"/>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509126" y="3565887"/>
            <a:ext cx="313756" cy="18579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495034" y="3538808"/>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413452" y="4206941"/>
            <a:ext cx="409430" cy="505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B3F20B-656E-7B43-9C5A-52CF3113932E}"/>
                  </a:ext>
                </a:extLst>
              </p:cNvPr>
              <p:cNvSpPr txBox="1"/>
              <p:nvPr/>
            </p:nvSpPr>
            <p:spPr>
              <a:xfrm>
                <a:off x="417827" y="4092232"/>
                <a:ext cx="4181082"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Arial" panose="020B0604020202020204" pitchFamily="34" charset="0"/>
                  <a:buChar char="•"/>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r>
                          <a:rPr lang="de-DE" b="0" i="1" kern="0" smtClean="0">
                            <a:solidFill>
                              <a:schemeClr val="bg1"/>
                            </a:solidFill>
                            <a:latin typeface="Cambria Math" panose="02040503050406030204" pitchFamily="18" charset="0"/>
                          </a:rPr>
                          <m:t>,</m:t>
                        </m:r>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de-DE" b="0" i="1" kern="0" smtClean="0">
                                <a:solidFill>
                                  <a:schemeClr val="bg1"/>
                                </a:solidFill>
                                <a:latin typeface="Cambria Math" panose="02040503050406030204" pitchFamily="18" charset="0"/>
                              </a:rPr>
                              <m:t>2</m:t>
                            </m:r>
                          </m:sub>
                        </m:sSub>
                      </m:e>
                    </m:d>
                  </m:oMath>
                </a14:m>
                <a:r>
                  <a:rPr lang="en-GB" kern="0" dirty="0">
                    <a:solidFill>
                      <a:schemeClr val="bg1"/>
                    </a:solidFill>
                  </a:rPr>
                  <a:t> is a minimal relaxed solution</a:t>
                </a:r>
              </a:p>
              <a:p>
                <a:pPr marL="285750" indent="-285750">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=3</m:t>
                    </m:r>
                  </m:oMath>
                </a14:m>
                <a:endParaRPr lang="en-GB" dirty="0"/>
              </a:p>
            </p:txBody>
          </p:sp>
        </mc:Choice>
        <mc:Fallback xmlns="">
          <p:sp>
            <p:nvSpPr>
              <p:cNvPr id="178" name="TextBox 177">
                <a:extLst>
                  <a:ext uri="{FF2B5EF4-FFF2-40B4-BE49-F238E27FC236}">
                    <a16:creationId xmlns:a16="http://schemas.microsoft.com/office/drawing/2014/main" id="{28B3F20B-656E-7B43-9C5A-52CF3113932E}"/>
                  </a:ext>
                </a:extLst>
              </p:cNvPr>
              <p:cNvSpPr txBox="1">
                <a:spLocks noRot="1" noChangeAspect="1" noMove="1" noResize="1" noEditPoints="1" noAdjustHandles="1" noChangeArrowheads="1" noChangeShapeType="1" noTextEdit="1"/>
              </p:cNvSpPr>
              <p:nvPr/>
            </p:nvSpPr>
            <p:spPr>
              <a:xfrm>
                <a:off x="417827" y="4092232"/>
                <a:ext cx="4181082" cy="646331"/>
              </a:xfrm>
              <a:prstGeom prst="rect">
                <a:avLst/>
              </a:prstGeom>
              <a:blipFill>
                <a:blip r:embed="rId13"/>
                <a:stretch>
                  <a:fillRect/>
                </a:stretch>
              </a:blipFill>
            </p:spPr>
            <p:txBody>
              <a:bodyPr/>
              <a:lstStyle/>
              <a:p>
                <a:r>
                  <a:rPr lang="en-GB">
                    <a:noFill/>
                  </a:rPr>
                  <a:t> </a:t>
                </a:r>
              </a:p>
            </p:txBody>
          </p:sp>
        </mc:Fallback>
      </mc:AlternateContent>
      <p:sp>
        <p:nvSpPr>
          <p:cNvPr id="179" name="Alternate Process 178">
            <a:extLst>
              <a:ext uri="{FF2B5EF4-FFF2-40B4-BE49-F238E27FC236}">
                <a16:creationId xmlns:a16="http://schemas.microsoft.com/office/drawing/2014/main" id="{B99B7B60-8C22-EB4E-80EE-1CB6518EF631}"/>
              </a:ext>
            </a:extLst>
          </p:cNvPr>
          <p:cNvSpPr/>
          <p:nvPr/>
        </p:nvSpPr>
        <p:spPr>
          <a:xfrm>
            <a:off x="1753879" y="3017040"/>
            <a:ext cx="1362673" cy="225810"/>
          </a:xfrm>
          <a:prstGeom prst="flowChartAlternateProcess">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0C2C0ECF-249B-CE4F-9C6A-F5C6293BC066}"/>
                  </a:ext>
                </a:extLst>
              </p:cNvPr>
              <p:cNvSpPr/>
              <p:nvPr/>
            </p:nvSpPr>
            <p:spPr>
              <a:xfrm>
                <a:off x="1633347" y="3228486"/>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4"/>
                              </a:solidFill>
                              <a:latin typeface="Cambria Math" panose="02040503050406030204" pitchFamily="18" charset="0"/>
                            </a:rPr>
                          </m:ctrlPr>
                        </m:dPr>
                        <m:e>
                          <m:sSub>
                            <m:sSubPr>
                              <m:ctrlPr>
                                <a:rPr lang="en-GB" i="1" kern="0">
                                  <a:solidFill>
                                    <a:schemeClr val="accent4"/>
                                  </a:solidFill>
                                  <a:latin typeface="Cambria Math" panose="02040503050406030204" pitchFamily="18" charset="0"/>
                                </a:rPr>
                              </m:ctrlPr>
                            </m:sSubPr>
                            <m:e>
                              <m:acc>
                                <m:accPr>
                                  <m:chr m:val="̂"/>
                                  <m:ctrlPr>
                                    <a:rPr lang="en-GB" i="1">
                                      <a:solidFill>
                                        <a:schemeClr val="accent4"/>
                                      </a:solidFill>
                                      <a:latin typeface="Cambria Math" panose="02040503050406030204" pitchFamily="18" charset="0"/>
                                      <a:cs typeface="Times New Roman"/>
                                    </a:rPr>
                                  </m:ctrlPr>
                                </m:accPr>
                                <m:e>
                                  <m:r>
                                    <a:rPr lang="en-GB" i="1">
                                      <a:solidFill>
                                        <a:schemeClr val="accent4"/>
                                      </a:solidFill>
                                      <a:latin typeface="Cambria Math" panose="02040503050406030204" pitchFamily="18" charset="0"/>
                                      <a:cs typeface="Times New Roman"/>
                                    </a:rPr>
                                    <m:t>𝑎</m:t>
                                  </m:r>
                                </m:e>
                              </m:acc>
                            </m:e>
                            <m:sub>
                              <m:r>
                                <a:rPr lang="en-GB" i="1" kern="0">
                                  <a:solidFill>
                                    <a:schemeClr val="accent4"/>
                                  </a:solidFill>
                                  <a:latin typeface="Cambria Math" panose="02040503050406030204" pitchFamily="18" charset="0"/>
                                </a:rPr>
                                <m:t>1</m:t>
                              </m:r>
                            </m:sub>
                          </m:sSub>
                        </m:e>
                      </m:d>
                    </m:oMath>
                  </m:oMathPara>
                </a14:m>
                <a:endParaRPr lang="en-GB" dirty="0">
                  <a:solidFill>
                    <a:schemeClr val="accent4"/>
                  </a:solidFill>
                </a:endParaRPr>
              </a:p>
            </p:txBody>
          </p:sp>
        </mc:Choice>
        <mc:Fallback xmlns="">
          <p:sp>
            <p:nvSpPr>
              <p:cNvPr id="180" name="Rectangle 179">
                <a:extLst>
                  <a:ext uri="{FF2B5EF4-FFF2-40B4-BE49-F238E27FC236}">
                    <a16:creationId xmlns:a16="http://schemas.microsoft.com/office/drawing/2014/main" id="{0C2C0ECF-249B-CE4F-9C6A-F5C6293BC066}"/>
                  </a:ext>
                </a:extLst>
              </p:cNvPr>
              <p:cNvSpPr>
                <a:spLocks noRot="1" noChangeAspect="1" noMove="1" noResize="1" noEditPoints="1" noAdjustHandles="1" noChangeArrowheads="1" noChangeShapeType="1" noTextEdit="1"/>
              </p:cNvSpPr>
              <p:nvPr/>
            </p:nvSpPr>
            <p:spPr>
              <a:xfrm>
                <a:off x="1633347" y="3228486"/>
                <a:ext cx="633763" cy="369332"/>
              </a:xfrm>
              <a:prstGeom prst="rect">
                <a:avLst/>
              </a:prstGeom>
              <a:blipFill>
                <a:blip r:embed="rId14"/>
                <a:stretch>
                  <a:fillRect/>
                </a:stretch>
              </a:blipFill>
            </p:spPr>
            <p:txBody>
              <a:bodyPr/>
              <a:lstStyle/>
              <a:p>
                <a:r>
                  <a:rPr lang="en-GB">
                    <a:noFill/>
                  </a:rPr>
                  <a:t> </a:t>
                </a:r>
              </a:p>
            </p:txBody>
          </p:sp>
        </mc:Fallback>
      </mc:AlternateContent>
      <p:sp>
        <p:nvSpPr>
          <p:cNvPr id="190" name="Alternate Process 189">
            <a:extLst>
              <a:ext uri="{FF2B5EF4-FFF2-40B4-BE49-F238E27FC236}">
                <a16:creationId xmlns:a16="http://schemas.microsoft.com/office/drawing/2014/main" id="{1A2CCB83-20A0-4640-9333-4A8209F1AC73}"/>
              </a:ext>
            </a:extLst>
          </p:cNvPr>
          <p:cNvSpPr/>
          <p:nvPr/>
        </p:nvSpPr>
        <p:spPr>
          <a:xfrm>
            <a:off x="5147729" y="4091639"/>
            <a:ext cx="1362673" cy="225810"/>
          </a:xfrm>
          <a:prstGeom prst="flowChartAlternateProcess">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B62AB179-7CA6-5D4B-A8DC-BD64E2BF3320}"/>
                  </a:ext>
                </a:extLst>
              </p:cNvPr>
              <p:cNvSpPr/>
              <p:nvPr/>
            </p:nvSpPr>
            <p:spPr>
              <a:xfrm>
                <a:off x="5059204" y="4310855"/>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4"/>
                              </a:solidFill>
                              <a:latin typeface="Cambria Math" panose="02040503050406030204" pitchFamily="18" charset="0"/>
                            </a:rPr>
                          </m:ctrlPr>
                        </m:dPr>
                        <m:e>
                          <m:sSub>
                            <m:sSubPr>
                              <m:ctrlPr>
                                <a:rPr lang="en-GB" i="1" kern="0">
                                  <a:solidFill>
                                    <a:schemeClr val="accent4"/>
                                  </a:solidFill>
                                  <a:latin typeface="Cambria Math" panose="02040503050406030204" pitchFamily="18" charset="0"/>
                                </a:rPr>
                              </m:ctrlPr>
                            </m:sSubPr>
                            <m:e>
                              <m:acc>
                                <m:accPr>
                                  <m:chr m:val="̂"/>
                                  <m:ctrlPr>
                                    <a:rPr lang="en-GB" i="1">
                                      <a:solidFill>
                                        <a:schemeClr val="accent4"/>
                                      </a:solidFill>
                                      <a:latin typeface="Cambria Math" panose="02040503050406030204" pitchFamily="18" charset="0"/>
                                      <a:cs typeface="Times New Roman"/>
                                    </a:rPr>
                                  </m:ctrlPr>
                                </m:accPr>
                                <m:e>
                                  <m:r>
                                    <a:rPr lang="en-GB" i="1">
                                      <a:solidFill>
                                        <a:schemeClr val="accent4"/>
                                      </a:solidFill>
                                      <a:latin typeface="Cambria Math" panose="02040503050406030204" pitchFamily="18" charset="0"/>
                                      <a:cs typeface="Times New Roman"/>
                                    </a:rPr>
                                    <m:t>𝑎</m:t>
                                  </m:r>
                                </m:e>
                              </m:acc>
                            </m:e>
                            <m:sub>
                              <m:r>
                                <a:rPr lang="de-DE" b="0" i="1" kern="0" smtClean="0">
                                  <a:solidFill>
                                    <a:schemeClr val="accent4"/>
                                  </a:solidFill>
                                  <a:latin typeface="Cambria Math" panose="02040503050406030204" pitchFamily="18" charset="0"/>
                                </a:rPr>
                                <m:t>2</m:t>
                              </m:r>
                            </m:sub>
                          </m:sSub>
                        </m:e>
                      </m:d>
                    </m:oMath>
                  </m:oMathPara>
                </a14:m>
                <a:endParaRPr lang="en-GB" dirty="0">
                  <a:solidFill>
                    <a:schemeClr val="accent4"/>
                  </a:solidFill>
                </a:endParaRPr>
              </a:p>
            </p:txBody>
          </p:sp>
        </mc:Choice>
        <mc:Fallback xmlns="">
          <p:sp>
            <p:nvSpPr>
              <p:cNvPr id="196" name="Rectangle 195">
                <a:extLst>
                  <a:ext uri="{FF2B5EF4-FFF2-40B4-BE49-F238E27FC236}">
                    <a16:creationId xmlns:a16="http://schemas.microsoft.com/office/drawing/2014/main" id="{B62AB179-7CA6-5D4B-A8DC-BD64E2BF3320}"/>
                  </a:ext>
                </a:extLst>
              </p:cNvPr>
              <p:cNvSpPr>
                <a:spLocks noRot="1" noChangeAspect="1" noMove="1" noResize="1" noEditPoints="1" noAdjustHandles="1" noChangeArrowheads="1" noChangeShapeType="1" noTextEdit="1"/>
              </p:cNvSpPr>
              <p:nvPr/>
            </p:nvSpPr>
            <p:spPr>
              <a:xfrm>
                <a:off x="5059204" y="4310855"/>
                <a:ext cx="633763" cy="369332"/>
              </a:xfrm>
              <a:prstGeom prst="rect">
                <a:avLst/>
              </a:prstGeom>
              <a:blipFill>
                <a:blip r:embed="rId15"/>
                <a:stretch>
                  <a:fillRect/>
                </a:stretch>
              </a:blipFill>
            </p:spPr>
            <p:txBody>
              <a:bodyPr/>
              <a:lstStyle/>
              <a:p>
                <a:r>
                  <a:rPr lang="en-GB">
                    <a:noFill/>
                  </a:rPr>
                  <a:t> </a:t>
                </a:r>
              </a:p>
            </p:txBody>
          </p:sp>
        </mc:Fallback>
      </mc:AlternateContent>
      <p:sp>
        <p:nvSpPr>
          <p:cNvPr id="197" name="Alternate Process 196">
            <a:extLst>
              <a:ext uri="{FF2B5EF4-FFF2-40B4-BE49-F238E27FC236}">
                <a16:creationId xmlns:a16="http://schemas.microsoft.com/office/drawing/2014/main" id="{39CB38E4-9D34-BA42-AFA4-BC46832CBA45}"/>
              </a:ext>
            </a:extLst>
          </p:cNvPr>
          <p:cNvSpPr/>
          <p:nvPr/>
        </p:nvSpPr>
        <p:spPr>
          <a:xfrm>
            <a:off x="5147729" y="3444154"/>
            <a:ext cx="1362673" cy="225810"/>
          </a:xfrm>
          <a:prstGeom prst="flowChartAlternateProcess">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2D8040B-30E2-104D-AC92-D8F893445020}"/>
              </a:ext>
            </a:extLst>
          </p:cNvPr>
          <p:cNvSpPr/>
          <p:nvPr/>
        </p:nvSpPr>
        <p:spPr>
          <a:xfrm>
            <a:off x="2607174" y="143384"/>
            <a:ext cx="6364825"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buNone/>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buNone/>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60AD38-AACA-554A-9A24-65672F663650}"/>
                  </a:ext>
                </a:extLst>
              </p:cNvPr>
              <p:cNvSpPr txBox="1"/>
              <p:nvPr/>
            </p:nvSpPr>
            <p:spPr>
              <a:xfrm>
                <a:off x="5571045" y="1448855"/>
                <a:ext cx="3405228" cy="646331"/>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n-GB" dirty="0">
                    <a:solidFill>
                      <a:schemeClr val="bg1"/>
                    </a:solidFill>
                  </a:rPr>
                  <a:t>Could have followed other eff. line</a:t>
                </a:r>
                <a:br>
                  <a:rPr lang="en-GB" dirty="0">
                    <a:solidFill>
                      <a:schemeClr val="bg1"/>
                    </a:solidFill>
                  </a:rPr>
                </a:br>
                <a:r>
                  <a:rPr lang="en-GB" dirty="0">
                    <a:solidFill>
                      <a:schemeClr val="bg1"/>
                    </a:solidFill>
                  </a:rPr>
                  <a:t>(would have lead to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i="1" dirty="0">
                        <a:solidFill>
                          <a:schemeClr val="bg1"/>
                        </a:solidFill>
                        <a:latin typeface="Cambria Math" panose="02040503050406030204" pitchFamily="18" charset="0"/>
                      </a:rPr>
                      <m:t>=</m:t>
                    </m:r>
                    <m:r>
                      <a:rPr lang="de-DE" b="0" i="1" dirty="0" smtClean="0">
                        <a:solidFill>
                          <a:schemeClr val="bg1"/>
                        </a:solidFill>
                        <a:latin typeface="Cambria Math" panose="02040503050406030204" pitchFamily="18" charset="0"/>
                      </a:rPr>
                      <m:t>2</m:t>
                    </m:r>
                  </m:oMath>
                </a14:m>
                <a:r>
                  <a:rPr lang="en-GB" dirty="0">
                    <a:solidFill>
                      <a:schemeClr val="bg1"/>
                    </a:solidFill>
                  </a:rPr>
                  <a:t>)</a:t>
                </a:r>
              </a:p>
            </p:txBody>
          </p:sp>
        </mc:Choice>
        <mc:Fallback xmlns="">
          <p:sp>
            <p:nvSpPr>
              <p:cNvPr id="4" name="TextBox 3">
                <a:extLst>
                  <a:ext uri="{FF2B5EF4-FFF2-40B4-BE49-F238E27FC236}">
                    <a16:creationId xmlns:a16="http://schemas.microsoft.com/office/drawing/2014/main" id="{B860AD38-AACA-554A-9A24-65672F663650}"/>
                  </a:ext>
                </a:extLst>
              </p:cNvPr>
              <p:cNvSpPr txBox="1">
                <a:spLocks noRot="1" noChangeAspect="1" noMove="1" noResize="1" noEditPoints="1" noAdjustHandles="1" noChangeArrowheads="1" noChangeShapeType="1" noTextEdit="1"/>
              </p:cNvSpPr>
              <p:nvPr/>
            </p:nvSpPr>
            <p:spPr>
              <a:xfrm>
                <a:off x="5571045" y="1448855"/>
                <a:ext cx="3405228" cy="646331"/>
              </a:xfrm>
              <a:prstGeom prst="rect">
                <a:avLst/>
              </a:prstGeom>
              <a:blipFill>
                <a:blip r:embed="rId16"/>
                <a:stretch>
                  <a:fillRect/>
                </a:stretch>
              </a:blipFill>
            </p:spPr>
            <p:txBody>
              <a:bodyPr/>
              <a:lstStyle/>
              <a:p>
                <a:r>
                  <a:rPr lang="en-GB">
                    <a:noFill/>
                  </a:rPr>
                  <a:t> </a:t>
                </a:r>
              </a:p>
            </p:txBody>
          </p:sp>
        </mc:Fallback>
      </mc:AlternateContent>
      <p:cxnSp>
        <p:nvCxnSpPr>
          <p:cNvPr id="6" name="Straight Arrow Connector 5">
            <a:extLst>
              <a:ext uri="{FF2B5EF4-FFF2-40B4-BE49-F238E27FC236}">
                <a16:creationId xmlns:a16="http://schemas.microsoft.com/office/drawing/2014/main" id="{BE3233C7-C1BC-944F-87BB-580EB1B877CE}"/>
              </a:ext>
            </a:extLst>
          </p:cNvPr>
          <p:cNvCxnSpPr>
            <a:cxnSpLocks/>
            <a:stCxn id="4" idx="2"/>
          </p:cNvCxnSpPr>
          <p:nvPr/>
        </p:nvCxnSpPr>
        <p:spPr>
          <a:xfrm flipH="1">
            <a:off x="6634427" y="2095186"/>
            <a:ext cx="639232" cy="1801727"/>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09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p:bldP spid="190" grpId="0" animBg="1"/>
      <p:bldP spid="196" grpId="0"/>
      <p:bldP spid="197"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Properties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Running time is polynomial in </a:t>
                </a:r>
                <a14:m>
                  <m:oMath xmlns:m="http://schemas.openxmlformats.org/officeDocument/2006/math">
                    <m:r>
                      <a:rPr lang="en-GB" i="1" smtClean="0">
                        <a:latin typeface="Cambria Math" panose="02040503050406030204" pitchFamily="18" charset="0"/>
                      </a:rPr>
                      <m:t>|</m:t>
                    </m:r>
                    <m:r>
                      <a:rPr lang="en-GB" i="1" smtClean="0">
                        <a:latin typeface="Cambria Math" panose="02040503050406030204" pitchFamily="18" charset="0"/>
                      </a:rPr>
                      <m:t>𝐴</m:t>
                    </m:r>
                    <m:r>
                      <a:rPr lang="en-GB" i="1" smtClean="0">
                        <a:latin typeface="Cambria Math" panose="02040503050406030204" pitchFamily="18" charset="0"/>
                      </a:rPr>
                      <m:t>|+ </m:t>
                    </m:r>
                    <m:nary>
                      <m:naryPr>
                        <m:chr m:val="∑"/>
                        <m:supHide m:val="on"/>
                        <m:ctrlPr>
                          <a:rPr lang="en-GB" i="1" smtClean="0">
                            <a:latin typeface="Cambria Math" panose="02040503050406030204" pitchFamily="18" charset="0"/>
                          </a:rPr>
                        </m:ctrlPr>
                      </m:naryPr>
                      <m:sub>
                        <m:r>
                          <a:rPr lang="en-GB" b="0" i="1" smtClean="0">
                            <a:latin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𝑋</m:t>
                        </m:r>
                      </m:sub>
                      <m:sup/>
                      <m:e>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e>
                    </m:nary>
                  </m:oMath>
                </a14:m>
                <a:endParaRPr lang="en-GB" dirty="0"/>
              </a:p>
              <a:p>
                <a:r>
                  <a:rPr lang="en-GB" i="1" dirty="0"/>
                  <a:t>Minimal solution </a:t>
                </a:r>
                <a:r>
                  <a:rPr lang="en-GB" dirty="0"/>
                  <a:t>doesn’t mean </a:t>
                </a:r>
                <a:r>
                  <a:rPr lang="en-GB" i="1" dirty="0"/>
                  <a:t>smallest cost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minimal</a:t>
                </a:r>
                <a:r>
                  <a:rPr lang="en-GB" dirty="0"/>
                  <a:t> if </a:t>
                </a:r>
              </a:p>
              <a:p>
                <a:pPr lvl="2"/>
                <a:r>
                  <a:rPr lang="en-GB" dirty="0"/>
                  <a:t>no subsequence of </a:t>
                </a:r>
                <a14:m>
                  <m:oMath xmlns:m="http://schemas.openxmlformats.org/officeDocument/2006/math">
                    <m:r>
                      <a:rPr lang="el-GR" i="1" dirty="0">
                        <a:latin typeface="Cambria Math" panose="02040503050406030204" pitchFamily="18" charset="0"/>
                      </a:rPr>
                      <m:t>𝜋</m:t>
                    </m:r>
                  </m:oMath>
                </a14:m>
                <a:r>
                  <a:rPr lang="en-GB" dirty="0"/>
                  <a:t> is also a solution for </a:t>
                </a:r>
                <a14:m>
                  <m:oMath xmlns:m="http://schemas.openxmlformats.org/officeDocument/2006/math">
                    <m:r>
                      <a:rPr lang="en-GB" i="1" dirty="0" smtClean="0">
                        <a:latin typeface="Cambria Math" panose="02040503050406030204" pitchFamily="18" charset="0"/>
                      </a:rPr>
                      <m:t>𝑃</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shortest</a:t>
                </a:r>
                <a:r>
                  <a:rPr lang="en-GB" dirty="0"/>
                  <a:t> if </a:t>
                </a:r>
              </a:p>
              <a:p>
                <a:pPr lvl="2"/>
                <a:r>
                  <a:rPr lang="en-GB" dirty="0"/>
                  <a:t>there is no solution </a:t>
                </a:r>
                <a14:m>
                  <m:oMath xmlns:m="http://schemas.openxmlformats.org/officeDocument/2006/math">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oMath>
                </a14:m>
                <a:r>
                  <a:rPr lang="en-GB" dirty="0"/>
                  <a:t> such that </a:t>
                </a:r>
                <a14:m>
                  <m:oMath xmlns:m="http://schemas.openxmlformats.org/officeDocument/2006/math">
                    <m:d>
                      <m:dPr>
                        <m:begChr m:val="|"/>
                        <m:endChr m:val="|"/>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r>
                      <a:rPr lang="de-DE" b="0" i="1" dirty="0" smtClean="0">
                        <a:latin typeface="Cambria Math" panose="02040503050406030204" pitchFamily="18" charset="0"/>
                        <a:ea typeface="Cambria Math" panose="02040503050406030204" pitchFamily="18" charset="0"/>
                      </a:rPr>
                      <m:t>&lt;|</m:t>
                    </m:r>
                    <m:r>
                      <a:rPr lang="el-GR" i="1" dirty="0">
                        <a:latin typeface="Cambria Math" panose="02040503050406030204" pitchFamily="18" charset="0"/>
                      </a:rPr>
                      <m:t>𝜋</m:t>
                    </m:r>
                    <m:r>
                      <a:rPr lang="de-DE" b="0" i="1" dirty="0" smtClean="0">
                        <a:latin typeface="Cambria Math" panose="02040503050406030204" pitchFamily="18" charset="0"/>
                        <a:ea typeface="Cambria Math" panose="02040503050406030204" pitchFamily="18" charset="0"/>
                      </a:rPr>
                      <m:t>|</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cost-optimal</a:t>
                </a:r>
                <a:r>
                  <a:rPr lang="en-GB" dirty="0"/>
                  <a:t> if </a:t>
                </a:r>
              </a:p>
              <a:p>
                <a:pPr lvl="2"/>
                <a14:m>
                  <m:oMath xmlns:m="http://schemas.openxmlformats.org/officeDocument/2006/math">
                    <m:r>
                      <a:rPr lang="de-DE" b="0" i="1" dirty="0" smtClean="0">
                        <a:latin typeface="Cambria Math" panose="02040503050406030204" pitchFamily="18" charset="0"/>
                        <a:ea typeface="Cambria Math" panose="02040503050406030204" pitchFamily="18" charset="0"/>
                      </a:rPr>
                      <m:t>𝑐𝑜𝑠𝑡</m:t>
                    </m:r>
                    <m:d>
                      <m:dPr>
                        <m:ctrlPr>
                          <a:rPr lang="de-DE" b="0" i="1" dirty="0" smtClean="0">
                            <a:latin typeface="Cambria Math" panose="02040503050406030204" pitchFamily="18" charset="0"/>
                            <a:ea typeface="Cambria Math" panose="02040503050406030204" pitchFamily="18" charset="0"/>
                          </a:rPr>
                        </m:ctrlPr>
                      </m:dPr>
                      <m:e>
                        <m:r>
                          <a:rPr lang="el-GR" i="1" dirty="0">
                            <a:latin typeface="Cambria Math" panose="02040503050406030204" pitchFamily="18" charset="0"/>
                          </a:rPr>
                          <m:t>𝜋</m:t>
                        </m:r>
                      </m:e>
                    </m:d>
                    <m:r>
                      <a:rPr lang="de-DE" b="0" i="1" dirty="0" smtClean="0">
                        <a:latin typeface="Cambria Math" panose="02040503050406030204" pitchFamily="18" charset="0"/>
                      </a:rPr>
                      <m:t>=</m:t>
                    </m:r>
                    <m:func>
                      <m:funcPr>
                        <m:ctrlPr>
                          <a:rPr lang="de-DE" b="0" i="1" dirty="0" smtClean="0">
                            <a:latin typeface="Cambria Math" panose="02040503050406030204" pitchFamily="18" charset="0"/>
                          </a:rPr>
                        </m:ctrlPr>
                      </m:funcPr>
                      <m:fName>
                        <m:r>
                          <m:rPr>
                            <m:sty m:val="p"/>
                          </m:rPr>
                          <a:rPr lang="de-DE" b="0" i="0" dirty="0" smtClean="0">
                            <a:latin typeface="Cambria Math" panose="02040503050406030204" pitchFamily="18" charset="0"/>
                          </a:rPr>
                          <m:t>min</m:t>
                        </m:r>
                      </m:fName>
                      <m:e>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𝑐𝑜𝑠𝑡</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e>
                        </m:d>
                      </m:e>
                    </m:func>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r>
                      <m:rPr>
                        <m:nor/>
                      </m:rPr>
                      <a:rPr lang="de-DE" b="0" i="0" dirty="0" smtClean="0">
                        <a:latin typeface="Cambria Math" panose="02040503050406030204" pitchFamily="18" charset="0"/>
                      </a:rPr>
                      <m:t>is</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a</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solution</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for</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𝑃</m:t>
                    </m:r>
                    <m:r>
                      <a:rPr lang="de-DE" b="0" i="1" dirty="0" smtClean="0">
                        <a:latin typeface="Cambria Math" panose="02040503050406030204" pitchFamily="18" charset="0"/>
                      </a:rPr>
                      <m:t>}</m:t>
                    </m:r>
                  </m:oMath>
                </a14:m>
                <a:r>
                  <a:rPr lang="en-GB" dirty="0"/>
                  <a:t>.</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 value returned by HFF(</a:t>
                </a:r>
                <a14:m>
                  <m:oMath xmlns:m="http://schemas.openxmlformats.org/officeDocument/2006/math">
                    <m:r>
                      <m:rPr>
                        <m:sty m:val="p"/>
                      </m:rPr>
                      <a:rPr lang="en-GB">
                        <a:latin typeface="Cambria Math" panose="02040503050406030204" pitchFamily="18" charset="0"/>
                      </a:rPr>
                      <m:t>Σ</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𝑔</m:t>
                    </m:r>
                  </m:oMath>
                </a14:m>
                <a:r>
                  <a:rPr lang="en-GB" dirty="0"/>
                  <a:t>)</a:t>
                </a:r>
              </a:p>
              <a:p>
                <a:pPr lvl="2"/>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 ∑ costs of </a:t>
                </a:r>
                <a:r>
                  <a:rPr lang="en-GB" i="1" dirty="0"/>
                  <a:t>â</a:t>
                </a:r>
                <a:r>
                  <a:rPr lang="en-GB" baseline="-25000" dirty="0"/>
                  <a:t>1</a:t>
                </a:r>
                <a:r>
                  <a:rPr lang="en-GB" dirty="0"/>
                  <a:t>, …, </a:t>
                </a:r>
                <a:r>
                  <a:rPr lang="en-GB" i="1" dirty="0" err="1"/>
                  <a:t>â</a:t>
                </a:r>
                <a:r>
                  <a:rPr lang="en-GB" i="1" baseline="-25000" dirty="0" err="1"/>
                  <a:t>k</a:t>
                </a:r>
                <a:r>
                  <a:rPr lang="en-GB" dirty="0"/>
                  <a:t> </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h</m:t>
                        </m:r>
                      </m:e>
                      <m:sup>
                        <m:r>
                          <a:rPr lang="en-GB" b="0" i="1" smtClean="0">
                            <a:latin typeface="Cambria Math" panose="02040503050406030204" pitchFamily="18" charset="0"/>
                          </a:rPr>
                          <m:t>+</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r>
                  <a:rPr lang="en-GB" dirty="0"/>
                  <a:t> = </a:t>
                </a:r>
                <a:r>
                  <a:rPr lang="en-GB" i="1" dirty="0"/>
                  <a:t>smallest</a:t>
                </a:r>
                <a:r>
                  <a:rPr lang="en-GB" dirty="0"/>
                  <a:t> cost of any relaxed plan from </a:t>
                </a:r>
                <a14:m>
                  <m:oMath xmlns:m="http://schemas.openxmlformats.org/officeDocument/2006/math">
                    <m:r>
                      <a:rPr lang="en-GB" i="1" smtClean="0">
                        <a:latin typeface="Cambria Math" panose="02040503050406030204" pitchFamily="18" charset="0"/>
                      </a:rPr>
                      <m:t>𝑠</m:t>
                    </m:r>
                  </m:oMath>
                </a14:m>
                <a:r>
                  <a:rPr lang="en-GB" dirty="0"/>
                  <a:t> to goal</a:t>
                </a:r>
                <a:endParaRPr lang="en-GB" i="1"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oMath>
                </a14:m>
                <a:r>
                  <a:rPr lang="en-GB" dirty="0"/>
                  <a:t> </a:t>
                </a:r>
                <a:r>
                  <a:rPr lang="en-GB" dirty="0">
                    <a:solidFill>
                      <a:srgbClr val="FFC000"/>
                    </a:solidFill>
                  </a:rPr>
                  <a:t>not</a:t>
                </a:r>
                <a:r>
                  <a:rPr lang="en-GB" dirty="0"/>
                  <a:t> admissible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55" t="-1436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77D4B20-1610-7740-940B-E31A3203F5BB}"/>
              </a:ext>
            </a:extLst>
          </p:cNvPr>
          <p:cNvSpPr>
            <a:spLocks noGrp="1"/>
          </p:cNvSpPr>
          <p:nvPr>
            <p:ph type="sldNum" sz="quarter" idx="12"/>
          </p:nvPr>
        </p:nvSpPr>
        <p:spPr/>
        <p:txBody>
          <a:bodyPr/>
          <a:lstStyle/>
          <a:p>
            <a:fld id="{67C9959E-8E6B-B04C-9955-EA096F41CA7A}" type="slidenum">
              <a:rPr lang="en-GB" smtClean="0"/>
              <a:t>93</a:t>
            </a:fld>
            <a:endParaRPr lang="en-GB"/>
          </a:p>
        </p:txBody>
      </p:sp>
      <p:sp>
        <p:nvSpPr>
          <p:cNvPr id="5" name="Date Placeholder 4">
            <a:extLst>
              <a:ext uri="{FF2B5EF4-FFF2-40B4-BE49-F238E27FC236}">
                <a16:creationId xmlns:a16="http://schemas.microsoft.com/office/drawing/2014/main" id="{1D503B9A-6E0B-1943-933D-920419E1B3A0}"/>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4139453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2FCC-3AF8-C146-99C5-01061342BBD6}"/>
              </a:ext>
            </a:extLst>
          </p:cNvPr>
          <p:cNvSpPr>
            <a:spLocks noGrp="1"/>
          </p:cNvSpPr>
          <p:nvPr>
            <p:ph type="title"/>
          </p:nvPr>
        </p:nvSpPr>
        <p:spPr/>
        <p:txBody>
          <a:bodyPr/>
          <a:lstStyle/>
          <a:p>
            <a:r>
              <a:rPr lang="en-US"/>
              <a:t>Example</a:t>
            </a:r>
            <a:endParaRPr lang="en-US" dirty="0"/>
          </a:p>
        </p:txBody>
      </p:sp>
      <p:sp>
        <p:nvSpPr>
          <p:cNvPr id="3" name="Content Placeholder 2">
            <a:extLst>
              <a:ext uri="{FF2B5EF4-FFF2-40B4-BE49-F238E27FC236}">
                <a16:creationId xmlns:a16="http://schemas.microsoft.com/office/drawing/2014/main" id="{2959AAD1-B501-C543-91F7-AE74A96ECD8E}"/>
              </a:ext>
            </a:extLst>
          </p:cNvPr>
          <p:cNvSpPr>
            <a:spLocks noGrp="1"/>
          </p:cNvSpPr>
          <p:nvPr>
            <p:ph idx="1"/>
          </p:nvPr>
        </p:nvSpPr>
        <p:spPr/>
        <p:txBody>
          <a:bodyPr/>
          <a:lstStyle/>
          <a:p>
            <a:r>
              <a:rPr lang="en-US" dirty="0"/>
              <a:t>Suppose the goal atoms are c7, c8, c9. How many minimal solutions are there?</a:t>
            </a:r>
          </a:p>
          <a:p>
            <a:pPr lvl="1"/>
            <a:r>
              <a:rPr lang="en-US" dirty="0"/>
              <a:t>Assume default cost of 1</a:t>
            </a:r>
          </a:p>
        </p:txBody>
      </p:sp>
      <p:sp>
        <p:nvSpPr>
          <p:cNvPr id="5" name="Slide Number Placeholder 4">
            <a:extLst>
              <a:ext uri="{FF2B5EF4-FFF2-40B4-BE49-F238E27FC236}">
                <a16:creationId xmlns:a16="http://schemas.microsoft.com/office/drawing/2014/main" id="{057420FB-519A-F046-B034-823D91FAC3DE}"/>
              </a:ext>
            </a:extLst>
          </p:cNvPr>
          <p:cNvSpPr>
            <a:spLocks noGrp="1"/>
          </p:cNvSpPr>
          <p:nvPr>
            <p:ph type="sldNum" sz="quarter" idx="12"/>
          </p:nvPr>
        </p:nvSpPr>
        <p:spPr/>
        <p:txBody>
          <a:bodyPr/>
          <a:lstStyle/>
          <a:p>
            <a:fld id="{67C9959E-8E6B-B04C-9955-EA096F41CA7A}" type="slidenum">
              <a:rPr lang="en-GB" smtClean="0"/>
              <a:pPr/>
              <a:t>94</a:t>
            </a:fld>
            <a:endParaRPr lang="en-GB"/>
          </a:p>
        </p:txBody>
      </p:sp>
      <p:pic>
        <p:nvPicPr>
          <p:cNvPr id="4" name="Picture 3">
            <a:extLst>
              <a:ext uri="{FF2B5EF4-FFF2-40B4-BE49-F238E27FC236}">
                <a16:creationId xmlns:a16="http://schemas.microsoft.com/office/drawing/2014/main" id="{94C9FC25-A676-874D-8371-56E0EF9081D9}"/>
              </a:ext>
            </a:extLst>
          </p:cNvPr>
          <p:cNvPicPr>
            <a:picLocks noChangeAspect="1"/>
          </p:cNvPicPr>
          <p:nvPr/>
        </p:nvPicPr>
        <p:blipFill>
          <a:blip r:embed="rId3"/>
          <a:stretch>
            <a:fillRect/>
          </a:stretch>
        </p:blipFill>
        <p:spPr>
          <a:xfrm>
            <a:off x="1911350" y="2689354"/>
            <a:ext cx="5321300" cy="3487609"/>
          </a:xfrm>
          <a:prstGeom prst="rect">
            <a:avLst/>
          </a:prstGeom>
        </p:spPr>
      </p:pic>
      <p:sp>
        <p:nvSpPr>
          <p:cNvPr id="6" name="Date Placeholder 5">
            <a:extLst>
              <a:ext uri="{FF2B5EF4-FFF2-40B4-BE49-F238E27FC236}">
                <a16:creationId xmlns:a16="http://schemas.microsoft.com/office/drawing/2014/main" id="{38CF2FFE-A76F-4A41-906A-64AF79C8D6BB}"/>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40373689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be a planning problem</a:t>
                </a:r>
              </a:p>
              <a:p>
                <a:r>
                  <a:rPr lang="en-US" dirty="0"/>
                  <a:t>Let </a:t>
                </a:r>
                <a14:m>
                  <m:oMath xmlns:m="http://schemas.openxmlformats.org/officeDocument/2006/math">
                    <m:r>
                      <a:rPr lang="en-US" i="1" dirty="0" smtClean="0">
                        <a:latin typeface="Cambria Math" panose="02040503050406030204" pitchFamily="18" charset="0"/>
                      </a:rPr>
                      <m:t>𝜑</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1</m:t>
                        </m:r>
                      </m:sub>
                    </m:sSub>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cs typeface="Times New Roman Regular"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𝑚</m:t>
                        </m:r>
                      </m:sub>
                    </m:sSub>
                  </m:oMath>
                </a14:m>
                <a:r>
                  <a:rPr lang="en-US" dirty="0"/>
                  <a:t> be a disjunction of ground atoms</a:t>
                </a:r>
              </a:p>
              <a:p>
                <a14:m>
                  <m:oMath xmlns:m="http://schemas.openxmlformats.org/officeDocument/2006/math">
                    <m:r>
                      <a:rPr lang="en-US" i="1" dirty="0">
                        <a:latin typeface="Cambria Math" panose="02040503050406030204" pitchFamily="18" charset="0"/>
                      </a:rPr>
                      <m:t>𝜑</m:t>
                    </m:r>
                  </m:oMath>
                </a14:m>
                <a:r>
                  <a:rPr lang="en-US" dirty="0"/>
                  <a:t> is a </a:t>
                </a:r>
                <a:r>
                  <a:rPr lang="en-US" dirty="0">
                    <a:solidFill>
                      <a:schemeClr val="accent1"/>
                    </a:solidFill>
                  </a:rPr>
                  <a:t>landmark</a:t>
                </a:r>
                <a:r>
                  <a:rPr lang="en-US" i="1" dirty="0"/>
                  <a:t> </a:t>
                </a:r>
                <a:r>
                  <a:rPr lang="en-US" dirty="0"/>
                  <a:t>for </a:t>
                </a:r>
                <a14:m>
                  <m:oMath xmlns:m="http://schemas.openxmlformats.org/officeDocument/2006/math">
                    <m:r>
                      <a:rPr lang="en-US" i="1" dirty="0">
                        <a:latin typeface="Cambria Math" panose="02040503050406030204" pitchFamily="18" charset="0"/>
                      </a:rPr>
                      <m:t>𝑃</m:t>
                    </m:r>
                  </m:oMath>
                </a14:m>
                <a:r>
                  <a:rPr lang="en-US" dirty="0"/>
                  <a:t> </a:t>
                </a:r>
                <a:r>
                  <a:rPr lang="en-US" dirty="0">
                    <a:ea typeface="Times New Roman" charset="0"/>
                    <a:cs typeface="Times New Roman" charset="0"/>
                  </a:rPr>
                  <a:t>if </a:t>
                </a:r>
                <a14:m>
                  <m:oMath xmlns:m="http://schemas.openxmlformats.org/officeDocument/2006/math">
                    <m:r>
                      <a:rPr lang="en-US" i="1" dirty="0">
                        <a:latin typeface="Cambria Math" panose="02040503050406030204" pitchFamily="18" charset="0"/>
                      </a:rPr>
                      <m:t>𝜑</m:t>
                    </m:r>
                  </m:oMath>
                </a14:m>
                <a:r>
                  <a:rPr lang="en-US" dirty="0">
                    <a:ea typeface="Times New Roman" charset="0"/>
                    <a:cs typeface="Times New Roman" charset="0"/>
                  </a:rPr>
                  <a:t> is tru</a:t>
                </a:r>
                <a:r>
                  <a:rPr lang="en-US" dirty="0"/>
                  <a:t>e at some point in every solution for </a:t>
                </a:r>
                <a14:m>
                  <m:oMath xmlns:m="http://schemas.openxmlformats.org/officeDocument/2006/math">
                    <m:r>
                      <a:rPr lang="en-US" i="1" dirty="0">
                        <a:latin typeface="Cambria Math" panose="02040503050406030204" pitchFamily="18" charset="0"/>
                      </a:rPr>
                      <m:t>𝑃</m:t>
                    </m:r>
                  </m:oMath>
                </a14:m>
                <a:endParaRPr lang="en-US" dirty="0"/>
              </a:p>
              <a:p>
                <a:r>
                  <a:rPr lang="en-US" dirty="0"/>
                  <a:t>Example landmarks</a:t>
                </a: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 ∨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2</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m:t>
                    </m:r>
                  </m:oMath>
                </a14:m>
                <a:endParaRPr lang="ro-RO" dirty="0">
                  <a:latin typeface="Calibri"/>
                </a:endParaRPr>
              </a:p>
              <a:p>
                <a:pPr marL="396875" lvl="1" indent="0">
                  <a:buNone/>
                </a:pPr>
                <a:endParaRPr lang="ro-RO" dirty="0">
                  <a:latin typeface="Calibri"/>
                </a:endParaRPr>
              </a:p>
              <a:p>
                <a:pPr lvl="1"/>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F75D6D-B9CF-E94C-814F-2DD49FBE9B30}"/>
              </a:ext>
            </a:extLst>
          </p:cNvPr>
          <p:cNvSpPr>
            <a:spLocks noGrp="1"/>
          </p:cNvSpPr>
          <p:nvPr>
            <p:ph type="sldNum" sz="quarter" idx="12"/>
          </p:nvPr>
        </p:nvSpPr>
        <p:spPr/>
        <p:txBody>
          <a:bodyPr/>
          <a:lstStyle/>
          <a:p>
            <a:fld id="{67C9959E-8E6B-B04C-9955-EA096F41CA7A}" type="slidenum">
              <a:rPr lang="en-GB" smtClean="0"/>
              <a:t>95</a:t>
            </a:fld>
            <a:endParaRPr lang="en-GB"/>
          </a:p>
        </p:txBody>
      </p:sp>
      <p:grpSp>
        <p:nvGrpSpPr>
          <p:cNvPr id="103" name="Group 102">
            <a:extLst>
              <a:ext uri="{FF2B5EF4-FFF2-40B4-BE49-F238E27FC236}">
                <a16:creationId xmlns:a16="http://schemas.microsoft.com/office/drawing/2014/main" id="{15BAF7A4-FA86-8346-823C-542D1215EBCF}"/>
              </a:ext>
            </a:extLst>
          </p:cNvPr>
          <p:cNvGrpSpPr>
            <a:grpSpLocks noChangeAspect="1"/>
          </p:cNvGrpSpPr>
          <p:nvPr/>
        </p:nvGrpSpPr>
        <p:grpSpPr>
          <a:xfrm>
            <a:off x="1169730" y="4865700"/>
            <a:ext cx="2657242" cy="1147446"/>
            <a:chOff x="5323352" y="4678231"/>
            <a:chExt cx="2952491" cy="1274940"/>
          </a:xfrm>
        </p:grpSpPr>
        <p:grpSp>
          <p:nvGrpSpPr>
            <p:cNvPr id="104" name="Group 103">
              <a:extLst>
                <a:ext uri="{FF2B5EF4-FFF2-40B4-BE49-F238E27FC236}">
                  <a16:creationId xmlns:a16="http://schemas.microsoft.com/office/drawing/2014/main" id="{73494876-881B-0D4B-AB23-96815B8B7F3D}"/>
                </a:ext>
              </a:extLst>
            </p:cNvPr>
            <p:cNvGrpSpPr/>
            <p:nvPr/>
          </p:nvGrpSpPr>
          <p:grpSpPr>
            <a:xfrm>
              <a:off x="7288292" y="5578688"/>
              <a:ext cx="987551" cy="367987"/>
              <a:chOff x="8801532" y="4013715"/>
              <a:chExt cx="1371600" cy="511093"/>
            </a:xfrm>
          </p:grpSpPr>
          <p:sp>
            <p:nvSpPr>
              <p:cNvPr id="143" name="Lightning Bolt 142">
                <a:extLst>
                  <a:ext uri="{FF2B5EF4-FFF2-40B4-BE49-F238E27FC236}">
                    <a16:creationId xmlns:a16="http://schemas.microsoft.com/office/drawing/2014/main" id="{321BD18C-0267-4247-823D-164ACA5D11B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Freeform 860">
                <a:extLst>
                  <a:ext uri="{FF2B5EF4-FFF2-40B4-BE49-F238E27FC236}">
                    <a16:creationId xmlns:a16="http://schemas.microsoft.com/office/drawing/2014/main" id="{280E36F6-FD91-BB49-9EE1-D0269979E5D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5" name="Straight Connector 144">
                <a:extLst>
                  <a:ext uri="{FF2B5EF4-FFF2-40B4-BE49-F238E27FC236}">
                    <a16:creationId xmlns:a16="http://schemas.microsoft.com/office/drawing/2014/main" id="{AA80BC32-55B3-FC4F-8639-C4FBD0575622}"/>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C524200F-0420-FD4A-9A8E-DB100824109E}"/>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58136C36-A600-DA42-B3DC-AED58B41012D}"/>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5" name="Group 104">
              <a:extLst>
                <a:ext uri="{FF2B5EF4-FFF2-40B4-BE49-F238E27FC236}">
                  <a16:creationId xmlns:a16="http://schemas.microsoft.com/office/drawing/2014/main" id="{F2FA720F-2BD5-FE46-A6DA-1EF995D324A7}"/>
                </a:ext>
              </a:extLst>
            </p:cNvPr>
            <p:cNvGrpSpPr/>
            <p:nvPr/>
          </p:nvGrpSpPr>
          <p:grpSpPr>
            <a:xfrm>
              <a:off x="5323352" y="5509529"/>
              <a:ext cx="1253855" cy="443642"/>
              <a:chOff x="6504246" y="3854161"/>
              <a:chExt cx="1741467" cy="616169"/>
            </a:xfrm>
          </p:grpSpPr>
          <p:grpSp>
            <p:nvGrpSpPr>
              <p:cNvPr id="137" name="Group 136">
                <a:extLst>
                  <a:ext uri="{FF2B5EF4-FFF2-40B4-BE49-F238E27FC236}">
                    <a16:creationId xmlns:a16="http://schemas.microsoft.com/office/drawing/2014/main" id="{C1BE8205-1515-2047-8DCE-F9C477ECE7EE}"/>
                  </a:ext>
                </a:extLst>
              </p:cNvPr>
              <p:cNvGrpSpPr/>
              <p:nvPr/>
            </p:nvGrpSpPr>
            <p:grpSpPr>
              <a:xfrm>
                <a:off x="6504246" y="3854161"/>
                <a:ext cx="1589458" cy="616169"/>
                <a:chOff x="6135946" y="3854161"/>
                <a:chExt cx="1589458" cy="616169"/>
              </a:xfrm>
            </p:grpSpPr>
            <p:sp>
              <p:nvSpPr>
                <p:cNvPr id="139" name="Lightning Bolt 138">
                  <a:extLst>
                    <a:ext uri="{FF2B5EF4-FFF2-40B4-BE49-F238E27FC236}">
                      <a16:creationId xmlns:a16="http://schemas.microsoft.com/office/drawing/2014/main" id="{45355C3D-0B67-CE41-AC65-6F5A5AC9E810}"/>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486CB80-9E51-B249-945F-8696196EE7C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39502EC-D966-D043-B3C5-C4C0C884DC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0FB21717-98C7-934D-BE1B-E0EC666C72B9}"/>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8" name="Freeform 860">
                <a:extLst>
                  <a:ext uri="{FF2B5EF4-FFF2-40B4-BE49-F238E27FC236}">
                    <a16:creationId xmlns:a16="http://schemas.microsoft.com/office/drawing/2014/main" id="{6CE0796C-A62C-4B40-B479-1DEECAD44591}"/>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6" name="Line 853">
              <a:extLst>
                <a:ext uri="{FF2B5EF4-FFF2-40B4-BE49-F238E27FC236}">
                  <a16:creationId xmlns:a16="http://schemas.microsoft.com/office/drawing/2014/main" id="{CAB1F397-9EE3-4445-8D30-7AF8CFE5274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07" name="Group 106">
              <a:extLst>
                <a:ext uri="{FF2B5EF4-FFF2-40B4-BE49-F238E27FC236}">
                  <a16:creationId xmlns:a16="http://schemas.microsoft.com/office/drawing/2014/main" id="{E08D1AF3-79C0-CD45-8B98-8C9B69F4445B}"/>
                </a:ext>
              </a:extLst>
            </p:cNvPr>
            <p:cNvGrpSpPr/>
            <p:nvPr/>
          </p:nvGrpSpPr>
          <p:grpSpPr>
            <a:xfrm>
              <a:off x="6377267" y="4678231"/>
              <a:ext cx="1203321" cy="1021208"/>
              <a:chOff x="3906167" y="3324390"/>
              <a:chExt cx="1671281" cy="1418344"/>
            </a:xfrm>
            <a:solidFill>
              <a:srgbClr val="93D2FE"/>
            </a:solidFill>
          </p:grpSpPr>
          <p:sp>
            <p:nvSpPr>
              <p:cNvPr id="113" name="Oval 859">
                <a:extLst>
                  <a:ext uri="{FF2B5EF4-FFF2-40B4-BE49-F238E27FC236}">
                    <a16:creationId xmlns:a16="http://schemas.microsoft.com/office/drawing/2014/main" id="{7760274D-BAD6-D34E-8057-22904095421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4" name="Oval 861">
                <a:extLst>
                  <a:ext uri="{FF2B5EF4-FFF2-40B4-BE49-F238E27FC236}">
                    <a16:creationId xmlns:a16="http://schemas.microsoft.com/office/drawing/2014/main" id="{A76B51BE-4E8A-A240-96B0-1F91645645E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5" name="Oval 862">
                <a:extLst>
                  <a:ext uri="{FF2B5EF4-FFF2-40B4-BE49-F238E27FC236}">
                    <a16:creationId xmlns:a16="http://schemas.microsoft.com/office/drawing/2014/main" id="{3129A1EB-25D7-C84D-9DAD-C2FFD70E063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6" name="Oval 863">
                <a:extLst>
                  <a:ext uri="{FF2B5EF4-FFF2-40B4-BE49-F238E27FC236}">
                    <a16:creationId xmlns:a16="http://schemas.microsoft.com/office/drawing/2014/main" id="{81816B93-445F-994A-B754-09CAC06D822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3">
                <a:extLst>
                  <a:ext uri="{FF2B5EF4-FFF2-40B4-BE49-F238E27FC236}">
                    <a16:creationId xmlns:a16="http://schemas.microsoft.com/office/drawing/2014/main" id="{5961C75D-5D41-274C-BBE9-5A23AFBE7BA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18" name="Group 117">
                <a:extLst>
                  <a:ext uri="{FF2B5EF4-FFF2-40B4-BE49-F238E27FC236}">
                    <a16:creationId xmlns:a16="http://schemas.microsoft.com/office/drawing/2014/main" id="{5D736AD6-2E03-0146-9D5A-8A0BB2DA6E9E}"/>
                  </a:ext>
                </a:extLst>
              </p:cNvPr>
              <p:cNvGrpSpPr/>
              <p:nvPr/>
            </p:nvGrpSpPr>
            <p:grpSpPr>
              <a:xfrm>
                <a:off x="3906167" y="4047050"/>
                <a:ext cx="1671281" cy="539042"/>
                <a:chOff x="1320274" y="4580303"/>
                <a:chExt cx="1671281" cy="467246"/>
              </a:xfrm>
              <a:grpFill/>
            </p:grpSpPr>
            <p:sp>
              <p:nvSpPr>
                <p:cNvPr id="133" name="Freeform 860">
                  <a:extLst>
                    <a:ext uri="{FF2B5EF4-FFF2-40B4-BE49-F238E27FC236}">
                      <a16:creationId xmlns:a16="http://schemas.microsoft.com/office/drawing/2014/main" id="{0619CEBD-AF0D-914D-B0EB-78C9A8B35274}"/>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4" name="Rectangle 864">
                  <a:extLst>
                    <a:ext uri="{FF2B5EF4-FFF2-40B4-BE49-F238E27FC236}">
                      <a16:creationId xmlns:a16="http://schemas.microsoft.com/office/drawing/2014/main" id="{05364E25-664E-8D4E-BCB0-6E3E7E209AF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5" name="Freeform 865">
                  <a:extLst>
                    <a:ext uri="{FF2B5EF4-FFF2-40B4-BE49-F238E27FC236}">
                      <a16:creationId xmlns:a16="http://schemas.microsoft.com/office/drawing/2014/main" id="{2642CB87-536D-F641-9CFC-799915D2D35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Freeform 866">
                  <a:extLst>
                    <a:ext uri="{FF2B5EF4-FFF2-40B4-BE49-F238E27FC236}">
                      <a16:creationId xmlns:a16="http://schemas.microsoft.com/office/drawing/2014/main" id="{D3742453-9A76-7A4A-8600-2B29C5F487E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19" name="Group 118">
                <a:extLst>
                  <a:ext uri="{FF2B5EF4-FFF2-40B4-BE49-F238E27FC236}">
                    <a16:creationId xmlns:a16="http://schemas.microsoft.com/office/drawing/2014/main" id="{CD7045DE-7666-C74B-9EDD-9D8525F45CCC}"/>
                  </a:ext>
                </a:extLst>
              </p:cNvPr>
              <p:cNvGrpSpPr/>
              <p:nvPr/>
            </p:nvGrpSpPr>
            <p:grpSpPr>
              <a:xfrm>
                <a:off x="4596370" y="3324390"/>
                <a:ext cx="552654" cy="1188720"/>
                <a:chOff x="1823226" y="3235632"/>
                <a:chExt cx="552654" cy="1188720"/>
              </a:xfrm>
              <a:grpFill/>
            </p:grpSpPr>
            <p:sp>
              <p:nvSpPr>
                <p:cNvPr id="120" name="Oval 878">
                  <a:extLst>
                    <a:ext uri="{FF2B5EF4-FFF2-40B4-BE49-F238E27FC236}">
                      <a16:creationId xmlns:a16="http://schemas.microsoft.com/office/drawing/2014/main" id="{B7167FD6-CBB6-8846-9FEF-4C46472BAC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1" name="Rectangle 880">
                  <a:extLst>
                    <a:ext uri="{FF2B5EF4-FFF2-40B4-BE49-F238E27FC236}">
                      <a16:creationId xmlns:a16="http://schemas.microsoft.com/office/drawing/2014/main" id="{67825692-4873-4646-B6FE-ACDD3D730FC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 name="Oval 878">
                  <a:extLst>
                    <a:ext uri="{FF2B5EF4-FFF2-40B4-BE49-F238E27FC236}">
                      <a16:creationId xmlns:a16="http://schemas.microsoft.com/office/drawing/2014/main" id="{90A2E3D8-0D7B-2746-B589-607D3BF9909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3" name="Line 881">
                  <a:extLst>
                    <a:ext uri="{FF2B5EF4-FFF2-40B4-BE49-F238E27FC236}">
                      <a16:creationId xmlns:a16="http://schemas.microsoft.com/office/drawing/2014/main" id="{C759263A-0AC9-B542-81F5-4177D2AE96B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7DED2A7A-CF44-B944-B351-E97F07264DFE}"/>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5" name="Rectangle 880">
                  <a:extLst>
                    <a:ext uri="{FF2B5EF4-FFF2-40B4-BE49-F238E27FC236}">
                      <a16:creationId xmlns:a16="http://schemas.microsoft.com/office/drawing/2014/main" id="{65831E5E-FB16-CE49-8202-51456F95672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6" name="Oval 878">
                  <a:extLst>
                    <a:ext uri="{FF2B5EF4-FFF2-40B4-BE49-F238E27FC236}">
                      <a16:creationId xmlns:a16="http://schemas.microsoft.com/office/drawing/2014/main" id="{1F82FED2-5BA4-C847-8E7A-801F947A47B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DEA0D641-46F0-0E4B-9A1E-3BB19805C99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8" name="Line 882">
                  <a:extLst>
                    <a:ext uri="{FF2B5EF4-FFF2-40B4-BE49-F238E27FC236}">
                      <a16:creationId xmlns:a16="http://schemas.microsoft.com/office/drawing/2014/main" id="{7A17D84A-7FD2-0842-9E1B-52B66A8038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9" name="Line 884">
                  <a:extLst>
                    <a:ext uri="{FF2B5EF4-FFF2-40B4-BE49-F238E27FC236}">
                      <a16:creationId xmlns:a16="http://schemas.microsoft.com/office/drawing/2014/main" id="{23311611-73E8-354A-931E-C2885E5A9E2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0" name="Oval 885">
                  <a:extLst>
                    <a:ext uri="{FF2B5EF4-FFF2-40B4-BE49-F238E27FC236}">
                      <a16:creationId xmlns:a16="http://schemas.microsoft.com/office/drawing/2014/main" id="{BBCBE22B-4141-E74F-B1CE-620EDF13082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1">
                  <a:extLst>
                    <a:ext uri="{FF2B5EF4-FFF2-40B4-BE49-F238E27FC236}">
                      <a16:creationId xmlns:a16="http://schemas.microsoft.com/office/drawing/2014/main" id="{F9CCD5C0-E46B-5E4E-9140-EDD3FF1DBA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2" name="Line 882">
                  <a:extLst>
                    <a:ext uri="{FF2B5EF4-FFF2-40B4-BE49-F238E27FC236}">
                      <a16:creationId xmlns:a16="http://schemas.microsoft.com/office/drawing/2014/main" id="{7A46BB3A-12BC-3A46-BF62-4960D0A5F2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08" name="Group 107">
              <a:extLst>
                <a:ext uri="{FF2B5EF4-FFF2-40B4-BE49-F238E27FC236}">
                  <a16:creationId xmlns:a16="http://schemas.microsoft.com/office/drawing/2014/main" id="{14457585-CEFD-9C40-BE63-44D9D7AD459C}"/>
                </a:ext>
              </a:extLst>
            </p:cNvPr>
            <p:cNvGrpSpPr/>
            <p:nvPr/>
          </p:nvGrpSpPr>
          <p:grpSpPr>
            <a:xfrm>
              <a:off x="6990430" y="5181159"/>
              <a:ext cx="538242" cy="388227"/>
              <a:chOff x="1012668" y="927184"/>
              <a:chExt cx="747559" cy="539203"/>
            </a:xfrm>
          </p:grpSpPr>
          <p:sp>
            <p:nvSpPr>
              <p:cNvPr id="109" name="Line 853">
                <a:extLst>
                  <a:ext uri="{FF2B5EF4-FFF2-40B4-BE49-F238E27FC236}">
                    <a16:creationId xmlns:a16="http://schemas.microsoft.com/office/drawing/2014/main" id="{49905348-A285-3E4C-950E-71B0542B3F7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0" name="Rectangle 876">
                <a:extLst>
                  <a:ext uri="{FF2B5EF4-FFF2-40B4-BE49-F238E27FC236}">
                    <a16:creationId xmlns:a16="http://schemas.microsoft.com/office/drawing/2014/main" id="{69B507E4-C43D-6941-BB60-95F4F9F9BDB5}"/>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11" name="Rectangle 873">
                <a:extLst>
                  <a:ext uri="{FF2B5EF4-FFF2-40B4-BE49-F238E27FC236}">
                    <a16:creationId xmlns:a16="http://schemas.microsoft.com/office/drawing/2014/main" id="{2D6B9A3D-8AB0-F545-8610-E53A5067E3B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12" name="Freeform 875">
                <a:extLst>
                  <a:ext uri="{FF2B5EF4-FFF2-40B4-BE49-F238E27FC236}">
                    <a16:creationId xmlns:a16="http://schemas.microsoft.com/office/drawing/2014/main" id="{19DBA9D1-19B6-374B-9D3C-64E9FA28D8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48" name="Group 147">
            <a:extLst>
              <a:ext uri="{FF2B5EF4-FFF2-40B4-BE49-F238E27FC236}">
                <a16:creationId xmlns:a16="http://schemas.microsoft.com/office/drawing/2014/main" id="{853803B0-114D-3D43-9C08-46BD5766272A}"/>
              </a:ext>
            </a:extLst>
          </p:cNvPr>
          <p:cNvGrpSpPr/>
          <p:nvPr/>
        </p:nvGrpSpPr>
        <p:grpSpPr>
          <a:xfrm>
            <a:off x="4539342" y="4067954"/>
            <a:ext cx="3792268" cy="1975637"/>
            <a:chOff x="821024" y="4395049"/>
            <a:chExt cx="4213631" cy="2195152"/>
          </a:xfrm>
        </p:grpSpPr>
        <p:sp>
          <p:nvSpPr>
            <p:cNvPr id="149" name="Rectangle 891">
              <a:extLst>
                <a:ext uri="{FF2B5EF4-FFF2-40B4-BE49-F238E27FC236}">
                  <a16:creationId xmlns:a16="http://schemas.microsoft.com/office/drawing/2014/main" id="{25364D8F-363D-4545-A4F6-BDB3F7D50CC5}"/>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0" name="Rectangle 891">
              <a:extLst>
                <a:ext uri="{FF2B5EF4-FFF2-40B4-BE49-F238E27FC236}">
                  <a16:creationId xmlns:a16="http://schemas.microsoft.com/office/drawing/2014/main" id="{1250F902-AC8A-884C-BB16-38C28486D8E5}"/>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02" name="Group 201">
              <a:extLst>
                <a:ext uri="{FF2B5EF4-FFF2-40B4-BE49-F238E27FC236}">
                  <a16:creationId xmlns:a16="http://schemas.microsoft.com/office/drawing/2014/main" id="{064CC435-F6D2-6D45-96E4-27D934B92656}"/>
                </a:ext>
              </a:extLst>
            </p:cNvPr>
            <p:cNvGrpSpPr/>
            <p:nvPr/>
          </p:nvGrpSpPr>
          <p:grpSpPr>
            <a:xfrm>
              <a:off x="1260662" y="5224162"/>
              <a:ext cx="1838582" cy="893728"/>
              <a:chOff x="1026717" y="2276718"/>
              <a:chExt cx="2553587" cy="1241288"/>
            </a:xfrm>
          </p:grpSpPr>
          <p:sp>
            <p:nvSpPr>
              <p:cNvPr id="291" name="Line 853">
                <a:extLst>
                  <a:ext uri="{FF2B5EF4-FFF2-40B4-BE49-F238E27FC236}">
                    <a16:creationId xmlns:a16="http://schemas.microsoft.com/office/drawing/2014/main" id="{E62B27BC-ACC3-0B4A-8B6F-8E7869698711}"/>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92" name="Straight Connector 291">
                <a:extLst>
                  <a:ext uri="{FF2B5EF4-FFF2-40B4-BE49-F238E27FC236}">
                    <a16:creationId xmlns:a16="http://schemas.microsoft.com/office/drawing/2014/main" id="{3A7DAD4A-26EA-BA40-82EA-828D3DCB5A56}"/>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Freeform 860">
                <a:extLst>
                  <a:ext uri="{FF2B5EF4-FFF2-40B4-BE49-F238E27FC236}">
                    <a16:creationId xmlns:a16="http://schemas.microsoft.com/office/drawing/2014/main" id="{8987BAC6-24E5-244B-A969-C548994FBA0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94" name="Freeform 860">
                <a:extLst>
                  <a:ext uri="{FF2B5EF4-FFF2-40B4-BE49-F238E27FC236}">
                    <a16:creationId xmlns:a16="http://schemas.microsoft.com/office/drawing/2014/main" id="{50216278-F197-774D-9C4A-C621E28E4E8A}"/>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3" name="Line 853">
              <a:extLst>
                <a:ext uri="{FF2B5EF4-FFF2-40B4-BE49-F238E27FC236}">
                  <a16:creationId xmlns:a16="http://schemas.microsoft.com/office/drawing/2014/main" id="{82A83844-9693-2D48-8989-3071232AB76D}"/>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4" name="Group 203">
              <a:extLst>
                <a:ext uri="{FF2B5EF4-FFF2-40B4-BE49-F238E27FC236}">
                  <a16:creationId xmlns:a16="http://schemas.microsoft.com/office/drawing/2014/main" id="{8B288C33-C493-7E46-8C32-94B690EB3B12}"/>
                </a:ext>
              </a:extLst>
            </p:cNvPr>
            <p:cNvGrpSpPr/>
            <p:nvPr/>
          </p:nvGrpSpPr>
          <p:grpSpPr>
            <a:xfrm>
              <a:off x="3846905" y="5273812"/>
              <a:ext cx="1187750" cy="314160"/>
              <a:chOff x="4618723" y="2324921"/>
              <a:chExt cx="1649655" cy="436333"/>
            </a:xfrm>
          </p:grpSpPr>
          <p:sp>
            <p:nvSpPr>
              <p:cNvPr id="288" name="Freeform 860">
                <a:extLst>
                  <a:ext uri="{FF2B5EF4-FFF2-40B4-BE49-F238E27FC236}">
                    <a16:creationId xmlns:a16="http://schemas.microsoft.com/office/drawing/2014/main" id="{5A6950D4-2CC0-C642-868A-342D841A303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89" name="Straight Connector 288">
                <a:extLst>
                  <a:ext uri="{FF2B5EF4-FFF2-40B4-BE49-F238E27FC236}">
                    <a16:creationId xmlns:a16="http://schemas.microsoft.com/office/drawing/2014/main" id="{71ED75EF-E214-2A48-85B0-167D813A3255}"/>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0" name="Freeform 860">
                <a:extLst>
                  <a:ext uri="{FF2B5EF4-FFF2-40B4-BE49-F238E27FC236}">
                    <a16:creationId xmlns:a16="http://schemas.microsoft.com/office/drawing/2014/main" id="{C48407F2-D15C-D94A-9A19-B8C7D0E2F83B}"/>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05" name="Straight Connector 204">
              <a:extLst>
                <a:ext uri="{FF2B5EF4-FFF2-40B4-BE49-F238E27FC236}">
                  <a16:creationId xmlns:a16="http://schemas.microsoft.com/office/drawing/2014/main" id="{BC2825B0-773E-914C-92AC-C03E46481C7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Freeform 860">
              <a:extLst>
                <a:ext uri="{FF2B5EF4-FFF2-40B4-BE49-F238E27FC236}">
                  <a16:creationId xmlns:a16="http://schemas.microsoft.com/office/drawing/2014/main" id="{7154D0C7-56AB-364E-A6AF-EAFB5F6C9C8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Freeform 860">
              <a:extLst>
                <a:ext uri="{FF2B5EF4-FFF2-40B4-BE49-F238E27FC236}">
                  <a16:creationId xmlns:a16="http://schemas.microsoft.com/office/drawing/2014/main" id="{238AB63F-599F-EA4F-8D2A-FD31A6D4B20F}"/>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08" name="Line 853">
              <a:extLst>
                <a:ext uri="{FF2B5EF4-FFF2-40B4-BE49-F238E27FC236}">
                  <a16:creationId xmlns:a16="http://schemas.microsoft.com/office/drawing/2014/main" id="{0D67A64A-EEF8-AD46-BDC4-C0EB86F6C409}"/>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09" name="Line 853">
              <a:extLst>
                <a:ext uri="{FF2B5EF4-FFF2-40B4-BE49-F238E27FC236}">
                  <a16:creationId xmlns:a16="http://schemas.microsoft.com/office/drawing/2014/main" id="{96A6C24A-5FFE-9946-AB96-06C11E65198D}"/>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0" name="Line 853">
              <a:extLst>
                <a:ext uri="{FF2B5EF4-FFF2-40B4-BE49-F238E27FC236}">
                  <a16:creationId xmlns:a16="http://schemas.microsoft.com/office/drawing/2014/main" id="{78AA964E-E607-EC4D-B70E-64F76B43B660}"/>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1" name="Group 210">
              <a:extLst>
                <a:ext uri="{FF2B5EF4-FFF2-40B4-BE49-F238E27FC236}">
                  <a16:creationId xmlns:a16="http://schemas.microsoft.com/office/drawing/2014/main" id="{1BD5B9B2-B09F-6648-8826-CD3394973852}"/>
                </a:ext>
              </a:extLst>
            </p:cNvPr>
            <p:cNvGrpSpPr/>
            <p:nvPr/>
          </p:nvGrpSpPr>
          <p:grpSpPr>
            <a:xfrm>
              <a:off x="2893449" y="4395049"/>
              <a:ext cx="1203321" cy="1021208"/>
              <a:chOff x="3906167" y="3324390"/>
              <a:chExt cx="1671281" cy="1418344"/>
            </a:xfrm>
            <a:solidFill>
              <a:srgbClr val="93D2FE"/>
            </a:solidFill>
          </p:grpSpPr>
          <p:sp>
            <p:nvSpPr>
              <p:cNvPr id="264" name="Oval 859">
                <a:extLst>
                  <a:ext uri="{FF2B5EF4-FFF2-40B4-BE49-F238E27FC236}">
                    <a16:creationId xmlns:a16="http://schemas.microsoft.com/office/drawing/2014/main" id="{690C89F7-C35E-7845-948F-7156E485A30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5" name="Oval 861">
                <a:extLst>
                  <a:ext uri="{FF2B5EF4-FFF2-40B4-BE49-F238E27FC236}">
                    <a16:creationId xmlns:a16="http://schemas.microsoft.com/office/drawing/2014/main" id="{8B6A0D08-1F39-E84E-A568-02C157EB00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2">
                <a:extLst>
                  <a:ext uri="{FF2B5EF4-FFF2-40B4-BE49-F238E27FC236}">
                    <a16:creationId xmlns:a16="http://schemas.microsoft.com/office/drawing/2014/main" id="{F45BB4EC-7926-F848-913F-8F171535D09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3">
                <a:extLst>
                  <a:ext uri="{FF2B5EF4-FFF2-40B4-BE49-F238E27FC236}">
                    <a16:creationId xmlns:a16="http://schemas.microsoft.com/office/drawing/2014/main" id="{29DA9CB9-09DF-244F-BF76-05358683A8F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4CB4178F-CF06-0A4E-B606-77770F05CC2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9" name="Group 268">
                <a:extLst>
                  <a:ext uri="{FF2B5EF4-FFF2-40B4-BE49-F238E27FC236}">
                    <a16:creationId xmlns:a16="http://schemas.microsoft.com/office/drawing/2014/main" id="{ABD5F93F-35F3-C844-AA33-C7FEB0F62D60}"/>
                  </a:ext>
                </a:extLst>
              </p:cNvPr>
              <p:cNvGrpSpPr/>
              <p:nvPr/>
            </p:nvGrpSpPr>
            <p:grpSpPr>
              <a:xfrm>
                <a:off x="3906167" y="4047050"/>
                <a:ext cx="1671281" cy="539042"/>
                <a:chOff x="1320274" y="4580303"/>
                <a:chExt cx="1671281" cy="467246"/>
              </a:xfrm>
              <a:grpFill/>
            </p:grpSpPr>
            <p:sp>
              <p:nvSpPr>
                <p:cNvPr id="284" name="Freeform 860">
                  <a:extLst>
                    <a:ext uri="{FF2B5EF4-FFF2-40B4-BE49-F238E27FC236}">
                      <a16:creationId xmlns:a16="http://schemas.microsoft.com/office/drawing/2014/main" id="{3D7DD117-EF1E-AB49-901A-0B9761FC362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5" name="Rectangle 864">
                  <a:extLst>
                    <a:ext uri="{FF2B5EF4-FFF2-40B4-BE49-F238E27FC236}">
                      <a16:creationId xmlns:a16="http://schemas.microsoft.com/office/drawing/2014/main" id="{4BF56A6F-A932-6242-85C4-851F03CED93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6" name="Freeform 865">
                  <a:extLst>
                    <a:ext uri="{FF2B5EF4-FFF2-40B4-BE49-F238E27FC236}">
                      <a16:creationId xmlns:a16="http://schemas.microsoft.com/office/drawing/2014/main" id="{39D586AF-0581-7F4E-8E0D-205A54DDAA7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7" name="Freeform 866">
                  <a:extLst>
                    <a:ext uri="{FF2B5EF4-FFF2-40B4-BE49-F238E27FC236}">
                      <a16:creationId xmlns:a16="http://schemas.microsoft.com/office/drawing/2014/main" id="{5980B702-2C46-004A-956C-71C0405B281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0" name="Group 269">
                <a:extLst>
                  <a:ext uri="{FF2B5EF4-FFF2-40B4-BE49-F238E27FC236}">
                    <a16:creationId xmlns:a16="http://schemas.microsoft.com/office/drawing/2014/main" id="{4CB6D940-3E30-5546-B1DE-6F7B6D4F93D6}"/>
                  </a:ext>
                </a:extLst>
              </p:cNvPr>
              <p:cNvGrpSpPr/>
              <p:nvPr/>
            </p:nvGrpSpPr>
            <p:grpSpPr>
              <a:xfrm>
                <a:off x="4596370" y="3324390"/>
                <a:ext cx="552654" cy="1188720"/>
                <a:chOff x="1823226" y="3235632"/>
                <a:chExt cx="552654" cy="1188720"/>
              </a:xfrm>
              <a:grpFill/>
            </p:grpSpPr>
            <p:sp>
              <p:nvSpPr>
                <p:cNvPr id="271" name="Oval 878">
                  <a:extLst>
                    <a:ext uri="{FF2B5EF4-FFF2-40B4-BE49-F238E27FC236}">
                      <a16:creationId xmlns:a16="http://schemas.microsoft.com/office/drawing/2014/main" id="{F128DC92-AD87-1140-9EE4-C4C3A081700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2" name="Rectangle 880">
                  <a:extLst>
                    <a:ext uri="{FF2B5EF4-FFF2-40B4-BE49-F238E27FC236}">
                      <a16:creationId xmlns:a16="http://schemas.microsoft.com/office/drawing/2014/main" id="{6AF7C088-E997-5E42-90D0-C079E5EC860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3" name="Oval 878">
                  <a:extLst>
                    <a:ext uri="{FF2B5EF4-FFF2-40B4-BE49-F238E27FC236}">
                      <a16:creationId xmlns:a16="http://schemas.microsoft.com/office/drawing/2014/main" id="{54B18C68-5BFA-5B4C-BE82-4FFA79260705}"/>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4" name="Line 881">
                  <a:extLst>
                    <a:ext uri="{FF2B5EF4-FFF2-40B4-BE49-F238E27FC236}">
                      <a16:creationId xmlns:a16="http://schemas.microsoft.com/office/drawing/2014/main" id="{EF64B3EA-2DFC-884B-9FE0-0DBDB9345ED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5" name="Line 882">
                  <a:extLst>
                    <a:ext uri="{FF2B5EF4-FFF2-40B4-BE49-F238E27FC236}">
                      <a16:creationId xmlns:a16="http://schemas.microsoft.com/office/drawing/2014/main" id="{B665E253-6560-D746-A2F9-FE537B0DBE31}"/>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Rectangle 880">
                  <a:extLst>
                    <a:ext uri="{FF2B5EF4-FFF2-40B4-BE49-F238E27FC236}">
                      <a16:creationId xmlns:a16="http://schemas.microsoft.com/office/drawing/2014/main" id="{256FB039-994F-1245-8DDE-AEF4BBDEE75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7" name="Oval 878">
                  <a:extLst>
                    <a:ext uri="{FF2B5EF4-FFF2-40B4-BE49-F238E27FC236}">
                      <a16:creationId xmlns:a16="http://schemas.microsoft.com/office/drawing/2014/main" id="{4790D714-FA39-C64B-9711-14787635FCF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8" name="Line 882">
                  <a:extLst>
                    <a:ext uri="{FF2B5EF4-FFF2-40B4-BE49-F238E27FC236}">
                      <a16:creationId xmlns:a16="http://schemas.microsoft.com/office/drawing/2014/main" id="{0C502B86-576B-304B-B784-2884BBF9363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FC9BDAA6-B4DE-3C4E-8F9E-29A236DDE9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4">
                  <a:extLst>
                    <a:ext uri="{FF2B5EF4-FFF2-40B4-BE49-F238E27FC236}">
                      <a16:creationId xmlns:a16="http://schemas.microsoft.com/office/drawing/2014/main" id="{8893463B-1839-594A-A702-EBDECAC9641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1" name="Oval 885">
                  <a:extLst>
                    <a:ext uri="{FF2B5EF4-FFF2-40B4-BE49-F238E27FC236}">
                      <a16:creationId xmlns:a16="http://schemas.microsoft.com/office/drawing/2014/main" id="{7FB5C0E1-B3FE-F04B-A045-2A84604A6C1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2" name="Line 881">
                  <a:extLst>
                    <a:ext uri="{FF2B5EF4-FFF2-40B4-BE49-F238E27FC236}">
                      <a16:creationId xmlns:a16="http://schemas.microsoft.com/office/drawing/2014/main" id="{0C3A0FF9-EF91-2B48-B397-AD68999702E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3" name="Line 882">
                  <a:extLst>
                    <a:ext uri="{FF2B5EF4-FFF2-40B4-BE49-F238E27FC236}">
                      <a16:creationId xmlns:a16="http://schemas.microsoft.com/office/drawing/2014/main" id="{53272D16-7729-1E45-8E7C-6A6F0B4DC49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12" name="Group 211">
              <a:extLst>
                <a:ext uri="{FF2B5EF4-FFF2-40B4-BE49-F238E27FC236}">
                  <a16:creationId xmlns:a16="http://schemas.microsoft.com/office/drawing/2014/main" id="{9FF7DE19-B9FB-3244-9F51-64B1904EB112}"/>
                </a:ext>
              </a:extLst>
            </p:cNvPr>
            <p:cNvGrpSpPr/>
            <p:nvPr/>
          </p:nvGrpSpPr>
          <p:grpSpPr>
            <a:xfrm>
              <a:off x="884857" y="6119126"/>
              <a:ext cx="538242" cy="388227"/>
              <a:chOff x="1012668" y="927184"/>
              <a:chExt cx="747559" cy="539203"/>
            </a:xfrm>
          </p:grpSpPr>
          <p:sp>
            <p:nvSpPr>
              <p:cNvPr id="213" name="Line 853">
                <a:extLst>
                  <a:ext uri="{FF2B5EF4-FFF2-40B4-BE49-F238E27FC236}">
                    <a16:creationId xmlns:a16="http://schemas.microsoft.com/office/drawing/2014/main" id="{E08A6443-8989-724F-9757-A8A03F7A65F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14" name="Rectangle 876">
                <a:extLst>
                  <a:ext uri="{FF2B5EF4-FFF2-40B4-BE49-F238E27FC236}">
                    <a16:creationId xmlns:a16="http://schemas.microsoft.com/office/drawing/2014/main" id="{0BE2EC96-7E13-C74B-AEC4-AC687994F4D3}"/>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15" name="Rectangle 873">
                <a:extLst>
                  <a:ext uri="{FF2B5EF4-FFF2-40B4-BE49-F238E27FC236}">
                    <a16:creationId xmlns:a16="http://schemas.microsoft.com/office/drawing/2014/main" id="{0645FF42-4A2E-0B4D-8AF4-9598EBD8F6D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3" name="Freeform 875">
                <a:extLst>
                  <a:ext uri="{FF2B5EF4-FFF2-40B4-BE49-F238E27FC236}">
                    <a16:creationId xmlns:a16="http://schemas.microsoft.com/office/drawing/2014/main" id="{E9FC1177-7331-0645-8285-91BF26876F9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97" name="Rectangle 296">
                <a:extLst>
                  <a:ext uri="{FF2B5EF4-FFF2-40B4-BE49-F238E27FC236}">
                    <a16:creationId xmlns:a16="http://schemas.microsoft.com/office/drawing/2014/main" id="{EDE32416-BE39-514B-935B-1DDA5D716580}"/>
                  </a:ext>
                </a:extLst>
              </p:cNvPr>
              <p:cNvSpPr/>
              <p:nvPr/>
            </p:nvSpPr>
            <p:spPr>
              <a:xfrm>
                <a:off x="1088197" y="6051921"/>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97" name="Rectangle 296">
                <a:extLst>
                  <a:ext uri="{FF2B5EF4-FFF2-40B4-BE49-F238E27FC236}">
                    <a16:creationId xmlns:a16="http://schemas.microsoft.com/office/drawing/2014/main" id="{EDE32416-BE39-514B-935B-1DDA5D716580}"/>
                  </a:ext>
                </a:extLst>
              </p:cNvPr>
              <p:cNvSpPr>
                <a:spLocks noRot="1" noChangeAspect="1" noMove="1" noResize="1" noEditPoints="1" noAdjustHandles="1" noChangeArrowheads="1" noChangeShapeType="1" noTextEdit="1"/>
              </p:cNvSpPr>
              <p:nvPr/>
            </p:nvSpPr>
            <p:spPr>
              <a:xfrm>
                <a:off x="1088197" y="6051921"/>
                <a:ext cx="2782108" cy="307777"/>
              </a:xfrm>
              <a:prstGeom prst="rect">
                <a:avLst/>
              </a:prstGeom>
              <a:blipFill>
                <a:blip r:embed="rId4"/>
                <a:stretch>
                  <a:fillRect b="-1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B1E427C-D7B1-114C-9A7E-DAD1D8F367E4}"/>
                  </a:ext>
                </a:extLst>
              </p:cNvPr>
              <p:cNvSpPr/>
              <p:nvPr/>
            </p:nvSpPr>
            <p:spPr>
              <a:xfrm>
                <a:off x="4357261" y="6048574"/>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b="0" i="1" dirty="0" smtClean="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5" name="Rectangle 4">
                <a:extLst>
                  <a:ext uri="{FF2B5EF4-FFF2-40B4-BE49-F238E27FC236}">
                    <a16:creationId xmlns:a16="http://schemas.microsoft.com/office/drawing/2014/main" id="{DB1E427C-D7B1-114C-9A7E-DAD1D8F367E4}"/>
                  </a:ext>
                </a:extLst>
              </p:cNvPr>
              <p:cNvSpPr>
                <a:spLocks noRot="1" noChangeAspect="1" noMove="1" noResize="1" noEditPoints="1" noAdjustHandles="1" noChangeArrowheads="1" noChangeShapeType="1" noTextEdit="1"/>
              </p:cNvSpPr>
              <p:nvPr/>
            </p:nvSpPr>
            <p:spPr>
              <a:xfrm>
                <a:off x="4357261" y="6048574"/>
                <a:ext cx="4229887" cy="307777"/>
              </a:xfrm>
              <a:prstGeom prst="rect">
                <a:avLst/>
              </a:prstGeom>
              <a:blipFill>
                <a:blip r:embed="rId5"/>
                <a:stretch>
                  <a:fillRect b="-3846"/>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A14441E4-3561-5A47-AF3A-126B95458AA8}"/>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39149349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Landmarks Useful?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Breaks down a problem into smaller subproblems</a:t>
                </a:r>
              </a:p>
              <a:p>
                <a:endParaRPr lang="en-US" dirty="0"/>
              </a:p>
              <a:p>
                <a:endParaRPr lang="en-US" dirty="0"/>
              </a:p>
              <a:p>
                <a:endParaRPr lang="en-US" dirty="0"/>
              </a:p>
              <a:p>
                <a:r>
                  <a:rPr lang="en-US" dirty="0"/>
                  <a:t>Suppose </a:t>
                </a:r>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3</m:t>
                        </m:r>
                      </m:sub>
                    </m:sSub>
                  </m:oMath>
                </a14:m>
                <a:r>
                  <a:rPr lang="en-US" dirty="0"/>
                  <a:t> are landmarks</a:t>
                </a:r>
              </a:p>
              <a:p>
                <a:pPr lvl="1"/>
                <a:r>
                  <a:rPr lang="en-US" dirty="0"/>
                  <a:t>Every solution to </a:t>
                </a:r>
                <a14:m>
                  <m:oMath xmlns:m="http://schemas.openxmlformats.org/officeDocument/2006/math">
                    <m:r>
                      <a:rPr lang="en-US" i="1" dirty="0" smtClean="0">
                        <a:latin typeface="Cambria Math" panose="02040503050406030204" pitchFamily="18" charset="0"/>
                      </a:rPr>
                      <m:t>𝑃</m:t>
                    </m:r>
                  </m:oMath>
                </a14:m>
                <a:r>
                  <a:rPr lang="en-US" dirty="0"/>
                  <a:t> must achieve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r>
                      <a:rPr lang="de-DE"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2</m:t>
                        </m:r>
                      </m:sub>
                    </m:sSub>
                    <m:r>
                      <a:rPr lang="de-DE" i="1" dirty="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3</m:t>
                        </m:r>
                      </m:sub>
                    </m:sSub>
                    <m:r>
                      <a:rPr lang="de-DE" i="1" dirty="0">
                        <a:latin typeface="Cambria Math" panose="02040503050406030204" pitchFamily="18" charset="0"/>
                        <a:cs typeface="Times New Roman"/>
                      </a:rPr>
                      <m:t> </m:t>
                    </m:r>
                  </m:oMath>
                </a14:m>
                <a:endParaRPr lang="en-US" dirty="0"/>
              </a:p>
              <a:p>
                <a:r>
                  <a:rPr lang="en-US" dirty="0"/>
                  <a:t>Possible strategy:</a:t>
                </a: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0</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oMath>
                </a14:m>
                <a:endParaRPr lang="en-US" i="1" dirty="0">
                  <a:latin typeface="Calibri"/>
                  <a:cs typeface="Calibri"/>
                </a:endParaRP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1</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2</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oMath>
                </a14:m>
                <a:endParaRPr lang="en-US" i="1" dirty="0">
                  <a:latin typeface="Calibri"/>
                  <a:cs typeface="Calibri"/>
                </a:endParaRPr>
              </a:p>
              <a:p>
                <a:pPr lvl="1"/>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955" t="-2486"/>
                </a:stretch>
              </a:blipFill>
            </p:spPr>
            <p:txBody>
              <a:bodyPr/>
              <a:lstStyle/>
              <a:p>
                <a:r>
                  <a:rPr lang="en-GB">
                    <a:noFill/>
                  </a:rPr>
                  <a:t> </a:t>
                </a:r>
              </a:p>
            </p:txBody>
          </p:sp>
        </mc:Fallback>
      </mc:AlternateContent>
      <p:sp>
        <p:nvSpPr>
          <p:cNvPr id="9" name="Slide Number Placeholder 8">
            <a:extLst>
              <a:ext uri="{FF2B5EF4-FFF2-40B4-BE49-F238E27FC236}">
                <a16:creationId xmlns:a16="http://schemas.microsoft.com/office/drawing/2014/main" id="{1A8EE91D-0728-3443-ADE9-5E95BCA47884}"/>
              </a:ext>
            </a:extLst>
          </p:cNvPr>
          <p:cNvSpPr>
            <a:spLocks noGrp="1"/>
          </p:cNvSpPr>
          <p:nvPr>
            <p:ph type="sldNum" sz="quarter" idx="12"/>
          </p:nvPr>
        </p:nvSpPr>
        <p:spPr/>
        <p:txBody>
          <a:bodyPr/>
          <a:lstStyle/>
          <a:p>
            <a:fld id="{67C9959E-8E6B-B04C-9955-EA096F41CA7A}" type="slidenum">
              <a:rPr lang="en-GB" smtClean="0"/>
              <a:t>96</a:t>
            </a:fld>
            <a:endParaRPr lang="en-GB"/>
          </a:p>
        </p:txBody>
      </p:sp>
      <mc:AlternateContent xmlns:mc="http://schemas.openxmlformats.org/markup-compatibility/2006" xmlns:a14="http://schemas.microsoft.com/office/drawing/2010/main">
        <mc:Choice Requires="a14">
          <p:sp>
            <p:nvSpPr>
              <p:cNvPr id="4" name="Oval 3"/>
              <p:cNvSpPr/>
              <p:nvPr/>
            </p:nvSpPr>
            <p:spPr bwMode="auto">
              <a:xfrm>
                <a:off x="2408293"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chemeClr val="bg1"/>
                  </a:solidFill>
                  <a:effectLst/>
                  <a:latin typeface="Times New Roman"/>
                  <a:cs typeface="Times New Roman"/>
                </a:endParaRPr>
              </a:p>
            </p:txBody>
          </p:sp>
        </mc:Choice>
        <mc:Fallback xmlns="">
          <p:sp>
            <p:nvSpPr>
              <p:cNvPr id="4" name="Oval 3"/>
              <p:cNvSpPr>
                <a:spLocks noRot="1" noChangeAspect="1" noMove="1" noResize="1" noEditPoints="1" noAdjustHandles="1" noChangeArrowheads="1" noChangeShapeType="1" noTextEdit="1"/>
              </p:cNvSpPr>
              <p:nvPr/>
            </p:nvSpPr>
            <p:spPr bwMode="auto">
              <a:xfrm>
                <a:off x="2408293" y="2144659"/>
                <a:ext cx="457200" cy="457200"/>
              </a:xfrm>
              <a:prstGeom prst="ellipse">
                <a:avLst/>
              </a:prstGeom>
              <a:blipFill>
                <a:blip r:embed="rId3"/>
                <a:stretch>
                  <a:fillRect/>
                </a:stretch>
              </a:blipFill>
              <a:ln w="12700" cap="flat" cmpd="sng" algn="ctr">
                <a:solidFill>
                  <a:schemeClr val="tx1"/>
                </a:solidFill>
                <a:prstDash val="sysDash"/>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Oval 4"/>
              <p:cNvSpPr/>
              <p:nvPr/>
            </p:nvSpPr>
            <p:spPr bwMode="auto">
              <a:xfrm>
                <a:off x="7767682"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𝑔</m:t>
                      </m:r>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7767682" y="2144659"/>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bwMode="auto">
              <a:xfrm>
                <a:off x="621829"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de-DE" sz="2000" b="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0</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6" name="Oval 5"/>
              <p:cNvSpPr>
                <a:spLocks noRot="1" noChangeAspect="1" noMove="1" noResize="1" noEditPoints="1" noAdjustHandles="1" noChangeArrowheads="1" noChangeShapeType="1" noTextEdit="1"/>
              </p:cNvSpPr>
              <p:nvPr/>
            </p:nvSpPr>
            <p:spPr bwMode="auto">
              <a:xfrm>
                <a:off x="621829" y="2144659"/>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bwMode="auto">
              <a:xfrm>
                <a:off x="4194757"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b="0" i="1" dirty="0" smtClean="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7" name="Oval 6"/>
              <p:cNvSpPr>
                <a:spLocks noRot="1" noChangeAspect="1" noMove="1" noResize="1" noEditPoints="1" noAdjustHandles="1" noChangeArrowheads="1" noChangeShapeType="1" noTextEdit="1"/>
              </p:cNvSpPr>
              <p:nvPr/>
            </p:nvSpPr>
            <p:spPr bwMode="auto">
              <a:xfrm>
                <a:off x="4194757" y="2144659"/>
                <a:ext cx="457200" cy="457200"/>
              </a:xfrm>
              <a:prstGeom prst="ellipse">
                <a:avLst/>
              </a:prstGeom>
              <a:blipFill>
                <a:blip r:embed="rId6"/>
                <a:stretch>
                  <a:fillRect/>
                </a:stretch>
              </a:blipFill>
              <a:ln w="12700" cap="flat" cmpd="sng" algn="ctr">
                <a:solidFill>
                  <a:schemeClr val="tx1"/>
                </a:solidFill>
                <a:prstDash val="sysDash"/>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 7"/>
              <p:cNvSpPr/>
              <p:nvPr/>
            </p:nvSpPr>
            <p:spPr bwMode="auto">
              <a:xfrm>
                <a:off x="5981221"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b="0" i="1" dirty="0" smtClean="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5981221" y="2144659"/>
                <a:ext cx="457200" cy="457200"/>
              </a:xfrm>
              <a:prstGeom prst="ellipse">
                <a:avLst/>
              </a:prstGeom>
              <a:blipFill>
                <a:blip r:embed="rId7"/>
                <a:stretch>
                  <a:fillRect/>
                </a:stretch>
              </a:blipFill>
              <a:ln w="12700" cap="flat" cmpd="sng" algn="ctr">
                <a:solidFill>
                  <a:schemeClr val="tx1"/>
                </a:solidFill>
                <a:prstDash val="sysDash"/>
                <a:round/>
                <a:headEnd type="none" w="med" len="med"/>
                <a:tailEnd type="none" w="med" len="med"/>
              </a:ln>
              <a:effectLst/>
            </p:spPr>
            <p:txBody>
              <a:bodyPr/>
              <a:lstStyle/>
              <a:p>
                <a:r>
                  <a:rPr lang="en-GB">
                    <a:noFill/>
                  </a:rPr>
                  <a:t> </a:t>
                </a:r>
              </a:p>
            </p:txBody>
          </p:sp>
        </mc:Fallback>
      </mc:AlternateContent>
      <p:cxnSp>
        <p:nvCxnSpPr>
          <p:cNvPr id="10" name="Straight Arrow Connector 9"/>
          <p:cNvCxnSpPr>
            <a:stCxn id="6" idx="6"/>
            <a:endCxn id="4" idx="2"/>
          </p:cNvCxnSpPr>
          <p:nvPr/>
        </p:nvCxnSpPr>
        <p:spPr bwMode="auto">
          <a:xfrm>
            <a:off x="1079029"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1" name="Straight Arrow Connector 10"/>
          <p:cNvCxnSpPr>
            <a:stCxn id="4" idx="6"/>
            <a:endCxn id="7" idx="2"/>
          </p:cNvCxnSpPr>
          <p:nvPr/>
        </p:nvCxnSpPr>
        <p:spPr bwMode="auto">
          <a:xfrm>
            <a:off x="2865493"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3" name="Straight Arrow Connector 12"/>
          <p:cNvCxnSpPr>
            <a:stCxn id="7" idx="6"/>
            <a:endCxn id="8" idx="2"/>
          </p:cNvCxnSpPr>
          <p:nvPr/>
        </p:nvCxnSpPr>
        <p:spPr bwMode="auto">
          <a:xfrm>
            <a:off x="4651957"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5" name="Straight Arrow Connector 14"/>
          <p:cNvCxnSpPr>
            <a:stCxn id="8" idx="6"/>
            <a:endCxn id="5" idx="2"/>
          </p:cNvCxnSpPr>
          <p:nvPr/>
        </p:nvCxnSpPr>
        <p:spPr bwMode="auto">
          <a:xfrm>
            <a:off x="6438421" y="2373259"/>
            <a:ext cx="1329261"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20" name="TextBox 19"/>
              <p:cNvSpPr txBox="1"/>
              <p:nvPr/>
            </p:nvSpPr>
            <p:spPr>
              <a:xfrm>
                <a:off x="1515286" y="2387536"/>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𝑃</m:t>
                          </m:r>
                        </m:e>
                        <m:sub>
                          <m:r>
                            <a:rPr lang="de-DE" sz="2000" b="0" i="1" dirty="0" smtClean="0">
                              <a:latin typeface="Cambria Math" panose="02040503050406030204" pitchFamily="18" charset="0"/>
                              <a:cs typeface="Times New Roman"/>
                            </a:rPr>
                            <m:t>1</m:t>
                          </m:r>
                        </m:sub>
                      </m:sSub>
                    </m:oMath>
                  </m:oMathPara>
                </a14:m>
                <a:endParaRPr lang="en-US" sz="2000" baseline="-25000" dirty="0">
                  <a:latin typeface="Times New Roman"/>
                  <a:cs typeface="Times New Roman"/>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515286" y="2387536"/>
                <a:ext cx="472757" cy="39299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301750" y="2387536"/>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b="0" i="1" dirty="0" smtClean="0">
                              <a:latin typeface="Cambria Math" panose="02040503050406030204" pitchFamily="18" charset="0"/>
                              <a:cs typeface="Times New Roman"/>
                            </a:rPr>
                            <m:t>2</m:t>
                          </m:r>
                        </m:sub>
                      </m:sSub>
                    </m:oMath>
                  </m:oMathPara>
                </a14:m>
                <a:endParaRPr lang="en-US" sz="2000" baseline="-25000" dirty="0">
                  <a:latin typeface="Times New Roman"/>
                  <a:cs typeface="Times New Roman"/>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301750" y="2387536"/>
                <a:ext cx="478721" cy="39299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088214" y="2387536"/>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b="0" i="1" dirty="0" smtClean="0">
                              <a:latin typeface="Cambria Math" panose="02040503050406030204" pitchFamily="18" charset="0"/>
                              <a:cs typeface="Times New Roman"/>
                            </a:rPr>
                            <m:t>3</m:t>
                          </m:r>
                        </m:sub>
                      </m:sSub>
                    </m:oMath>
                  </m:oMathPara>
                </a14:m>
                <a:endParaRPr lang="en-US" sz="2000" baseline="-25000" dirty="0">
                  <a:latin typeface="Times New Roman"/>
                  <a:cs typeface="Times New Roman"/>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088214" y="2387536"/>
                <a:ext cx="478721" cy="392993"/>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74678" y="2387536"/>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b="0" i="1" dirty="0" smtClean="0">
                              <a:latin typeface="Cambria Math" panose="02040503050406030204" pitchFamily="18" charset="0"/>
                              <a:cs typeface="Times New Roman"/>
                            </a:rPr>
                            <m:t>4</m:t>
                          </m:r>
                        </m:sub>
                      </m:sSub>
                    </m:oMath>
                  </m:oMathPara>
                </a14:m>
                <a:endParaRPr lang="en-US" sz="2000" baseline="-25000" dirty="0">
                  <a:latin typeface="Times New Roman"/>
                  <a:cs typeface="Times New Roman"/>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74678" y="2387536"/>
                <a:ext cx="472757" cy="392993"/>
              </a:xfrm>
              <a:prstGeom prst="rect">
                <a:avLst/>
              </a:prstGeom>
              <a:blipFill>
                <a:blip r:embed="rId11"/>
                <a:stretch>
                  <a:fillRect/>
                </a:stretch>
              </a:blipFill>
            </p:spPr>
            <p:txBody>
              <a:bodyPr/>
              <a:lstStyle/>
              <a:p>
                <a:r>
                  <a:rPr lang="en-GB">
                    <a:noFill/>
                  </a:rPr>
                  <a:t> </a:t>
                </a:r>
              </a:p>
            </p:txBody>
          </p:sp>
        </mc:Fallback>
      </mc:AlternateContent>
      <p:sp>
        <p:nvSpPr>
          <p:cNvPr id="12" name="Date Placeholder 11">
            <a:extLst>
              <a:ext uri="{FF2B5EF4-FFF2-40B4-BE49-F238E27FC236}">
                <a16:creationId xmlns:a16="http://schemas.microsoft.com/office/drawing/2014/main" id="{58B26108-F839-7E4C-8623-5EB7F92E3427}"/>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49427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Landmarks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Worst-case complexity:</a:t>
                </a:r>
              </a:p>
              <a:p>
                <a:pPr lvl="1"/>
                <a:r>
                  <a:rPr lang="en-US" dirty="0"/>
                  <a:t>Deciding whether </a:t>
                </a:r>
                <a14:m>
                  <m:oMath xmlns:m="http://schemas.openxmlformats.org/officeDocument/2006/math">
                    <m:r>
                      <a:rPr lang="el-GR" i="1" dirty="0" smtClean="0">
                        <a:latin typeface="Cambria Math" panose="02040503050406030204" pitchFamily="18" charset="0"/>
                      </a:rPr>
                      <m:t>𝜑</m:t>
                    </m:r>
                  </m:oMath>
                </a14:m>
                <a:r>
                  <a:rPr lang="el-GR" i="1" dirty="0"/>
                  <a:t> </a:t>
                </a:r>
                <a:r>
                  <a:rPr lang="en-US" dirty="0"/>
                  <a:t>is a landmark is PSPACE-complete</a:t>
                </a:r>
              </a:p>
              <a:p>
                <a:pPr lvl="1"/>
                <a:r>
                  <a:rPr lang="en-US" dirty="0"/>
                  <a:t>As hard as solving the planning problem itself</a:t>
                </a:r>
              </a:p>
              <a:p>
                <a:r>
                  <a:rPr lang="en-US" dirty="0"/>
                  <a:t>But there are often useful landmarks that can be found more easily</a:t>
                </a:r>
              </a:p>
              <a:p>
                <a:pPr lvl="1"/>
                <a:r>
                  <a:rPr lang="en-US" dirty="0"/>
                  <a:t>Polynomial time</a:t>
                </a:r>
              </a:p>
              <a:p>
                <a:pPr lvl="1"/>
                <a:r>
                  <a:rPr lang="en-US" dirty="0"/>
                  <a:t>Going to see one such procedure based on </a:t>
                </a:r>
                <a:r>
                  <a:rPr lang="en-US" i="1" dirty="0"/>
                  <a:t>RPGs</a:t>
                </a:r>
              </a:p>
              <a:p>
                <a:pPr lvl="2"/>
                <a:r>
                  <a:rPr lang="en-US" dirty="0"/>
                  <a:t>Why RPGs?</a:t>
                </a:r>
              </a:p>
              <a:p>
                <a:pPr lvl="3"/>
                <a:r>
                  <a:rPr lang="en-US" dirty="0"/>
                  <a:t>Solving relaxed planning problems easier</a:t>
                </a:r>
              </a:p>
              <a:p>
                <a:pPr lvl="4"/>
                <a:r>
                  <a:rPr lang="en-US" dirty="0"/>
                  <a:t>Computing landmarks for relaxed planning problems easier</a:t>
                </a:r>
              </a:p>
              <a:p>
                <a:pPr lvl="3"/>
                <a:r>
                  <a:rPr lang="en-US" dirty="0"/>
                  <a:t>A landmark for a relaxed planning problem is a landmark for the original planning problem as well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B005E07-B570-8C4D-B7A5-8F065B33EEDA}"/>
              </a:ext>
            </a:extLst>
          </p:cNvPr>
          <p:cNvSpPr>
            <a:spLocks noGrp="1"/>
          </p:cNvSpPr>
          <p:nvPr>
            <p:ph type="sldNum" sz="quarter" idx="12"/>
          </p:nvPr>
        </p:nvSpPr>
        <p:spPr/>
        <p:txBody>
          <a:bodyPr/>
          <a:lstStyle/>
          <a:p>
            <a:fld id="{67C9959E-8E6B-B04C-9955-EA096F41CA7A}" type="slidenum">
              <a:rPr lang="en-GB" smtClean="0"/>
              <a:t>97</a:t>
            </a:fld>
            <a:endParaRPr lang="en-GB"/>
          </a:p>
        </p:txBody>
      </p:sp>
      <p:sp>
        <p:nvSpPr>
          <p:cNvPr id="5" name="Date Placeholder 4">
            <a:extLst>
              <a:ext uri="{FF2B5EF4-FFF2-40B4-BE49-F238E27FC236}">
                <a16:creationId xmlns:a16="http://schemas.microsoft.com/office/drawing/2014/main" id="{8D6E093A-8473-0644-904F-FAD1FFEAD999}"/>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921366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cs typeface="Times New Roman"/>
                  </a:rPr>
                  <a:t>Main intuition: </a:t>
                </a:r>
              </a:p>
              <a:p>
                <a:pPr lvl="1"/>
                <a:r>
                  <a:rPr lang="en-US" dirty="0">
                    <a:cs typeface="Times New Roman"/>
                  </a:rPr>
                  <a:t>if </a:t>
                </a:r>
                <a14:m>
                  <m:oMath xmlns:m="http://schemas.openxmlformats.org/officeDocument/2006/math">
                    <m:r>
                      <a:rPr lang="el-GR" i="1" dirty="0" smtClean="0">
                        <a:latin typeface="Cambria Math" panose="02040503050406030204" pitchFamily="18" charset="0"/>
                      </a:rPr>
                      <m:t>𝜑</m:t>
                    </m:r>
                  </m:oMath>
                </a14:m>
                <a:r>
                  <a:rPr lang="en-US" i="1" dirty="0">
                    <a:cs typeface="Times New Roman"/>
                  </a:rPr>
                  <a:t> </a:t>
                </a:r>
                <a:r>
                  <a:rPr lang="en-US" dirty="0">
                    <a:cs typeface="Times New Roman"/>
                  </a:rPr>
                  <a:t>is a landmark, can get new landmarks from the preconditions of the actions that achieve </a:t>
                </a:r>
                <a14:m>
                  <m:oMath xmlns:m="http://schemas.openxmlformats.org/officeDocument/2006/math">
                    <m:r>
                      <a:rPr lang="el-GR" i="1" dirty="0" smtClean="0">
                        <a:latin typeface="Cambria Math" panose="02040503050406030204" pitchFamily="18" charset="0"/>
                      </a:rPr>
                      <m:t>𝜑</m:t>
                    </m:r>
                  </m:oMath>
                </a14:m>
                <a:endParaRPr lang="en-US" dirty="0">
                  <a:cs typeface="Times New Roman"/>
                </a:endParaRPr>
              </a:p>
              <a:p>
                <a:r>
                  <a:rPr lang="en-US" dirty="0">
                    <a:cs typeface="Times New Roman"/>
                  </a:rPr>
                  <a:t>Example:</a:t>
                </a:r>
              </a:p>
              <a:p>
                <a:pPr lvl="1"/>
                <a:r>
                  <a:rPr lang="en-US" dirty="0">
                    <a:cs typeface="Times New Roman"/>
                  </a:rPr>
                  <a:t>goal </a:t>
                </a:r>
                <a14:m>
                  <m:oMath xmlns:m="http://schemas.openxmlformats.org/officeDocument/2006/math">
                    <m:r>
                      <a:rPr lang="en-US" i="1" dirty="0" smtClean="0">
                        <a:latin typeface="Cambria Math" panose="02040503050406030204" pitchFamily="18" charset="0"/>
                        <a:cs typeface="Times New Roman"/>
                      </a:rPr>
                      <m:t>𝑔</m:t>
                    </m:r>
                  </m:oMath>
                </a14:m>
                <a:endParaRPr lang="en-US" dirty="0">
                  <a:cs typeface="Times New Roman"/>
                </a:endParaRPr>
              </a:p>
              <a:p>
                <a:pPr lvl="1"/>
                <a14:m>
                  <m:oMath xmlns:m="http://schemas.openxmlformats.org/officeDocument/2006/math">
                    <m:d>
                      <m:dPr>
                        <m:begChr m:val="{"/>
                        <m:endChr m:val="}"/>
                        <m:ctrlPr>
                          <a:rPr lang="en-US" b="0"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oMath>
                </a14:m>
                <a:r>
                  <a:rPr lang="en-US" dirty="0">
                    <a:cs typeface="Times New Roman"/>
                  </a:rPr>
                  <a:t> = all actions that achieve </a:t>
                </a:r>
                <a14:m>
                  <m:oMath xmlns:m="http://schemas.openxmlformats.org/officeDocument/2006/math">
                    <m:r>
                      <a:rPr lang="en-US" i="1" dirty="0" smtClean="0">
                        <a:latin typeface="Cambria Math" panose="02040503050406030204" pitchFamily="18" charset="0"/>
                        <a:cs typeface="Times New Roman"/>
                      </a:rPr>
                      <m:t>𝑔</m:t>
                    </m:r>
                  </m:oMath>
                </a14:m>
                <a:endParaRPr lang="en-US" i="1"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e>
                    </m:d>
                    <m:r>
                      <a:rPr lang="en-US" i="1" dirty="0">
                        <a:latin typeface="Cambria Math" panose="02040503050406030204" pitchFamily="18" charset="0"/>
                        <a:cs typeface="Times New Roman"/>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r>
                          <a:rPr lang="en-US" i="1" dirty="0">
                            <a:latin typeface="Cambria Math" panose="02040503050406030204" pitchFamily="18" charset="0"/>
                            <a:cs typeface="Times New Roman"/>
                          </a:rPr>
                          <m:t>𝑞</m:t>
                        </m:r>
                      </m:e>
                    </m:d>
                  </m:oMath>
                </a14:m>
                <a:endParaRPr lang="en-US" baseline="-25000"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r>
                      <a:rPr lang="en-US" i="1" dirty="0">
                        <a:latin typeface="Cambria Math" panose="02040503050406030204" pitchFamily="18" charset="0"/>
                        <a:cs typeface="Times New Roman"/>
                      </a:rPr>
                      <m:t>=</m:t>
                    </m:r>
                    <m:d>
                      <m:dPr>
                        <m:begChr m:val="{"/>
                        <m:endChr m:val="}"/>
                        <m:ctrlPr>
                          <a:rPr lang="en-US"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e>
                    </m:d>
                  </m:oMath>
                </a14:m>
                <a:endParaRPr lang="en-US" dirty="0">
                  <a:cs typeface="Times New Roman"/>
                </a:endParaRPr>
              </a:p>
              <a:p>
                <a:pPr lvl="1"/>
                <a:r>
                  <a:rPr lang="en-US" dirty="0">
                    <a:cs typeface="Times New Roman"/>
                  </a:rPr>
                  <a:t>To achieve </a:t>
                </a:r>
                <a14:m>
                  <m:oMath xmlns:m="http://schemas.openxmlformats.org/officeDocument/2006/math">
                    <m:r>
                      <a:rPr lang="en-US" i="1" dirty="0" smtClean="0">
                        <a:latin typeface="Cambria Math" panose="02040503050406030204" pitchFamily="18" charset="0"/>
                        <a:cs typeface="Times New Roman"/>
                      </a:rPr>
                      <m:t>𝑔</m:t>
                    </m:r>
                  </m:oMath>
                </a14:m>
                <a:r>
                  <a:rPr lang="en-US" dirty="0">
                    <a:cs typeface="Times New Roman"/>
                  </a:rPr>
                  <a:t>, must achieve</a:t>
                </a:r>
                <a:br>
                  <a:rPr lang="en-US" dirty="0">
                    <a:cs typeface="Times New Roman"/>
                  </a:rPr>
                </a:br>
                <a:r>
                  <a:rPr lang="en-US" dirty="0">
                    <a:cs typeface="Times New Roman"/>
                  </a:rPr>
                  <a:t> </a:t>
                </a:r>
                <a14:m>
                  <m:oMath xmlns:m="http://schemas.openxmlformats.org/officeDocument/2006/math">
                    <m:r>
                      <a:rPr lang="en-US"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ea typeface="ＭＳ ゴシック"/>
                        <a:cs typeface="Times New Roman Regular" charset="0"/>
                      </a:rPr>
                      <m:t>∧</m:t>
                    </m:r>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ea typeface="ＭＳ ゴシック"/>
                        <a:cs typeface="Times New Roman Regular" charset="0"/>
                      </a:rPr>
                      <m:t>∧</m:t>
                    </m:r>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m:t>
                    </m:r>
                  </m:oMath>
                </a14:m>
                <a:endParaRPr lang="en-US" dirty="0">
                  <a:cs typeface="Times New Roman"/>
                </a:endParaRPr>
              </a:p>
              <a:p>
                <a:pPr lvl="2"/>
                <a:r>
                  <a:rPr lang="en-US" dirty="0">
                    <a:cs typeface="Times New Roman"/>
                  </a:rPr>
                  <a:t>same as </a:t>
                </a:r>
                <a14:m>
                  <m:oMath xmlns:m="http://schemas.openxmlformats.org/officeDocument/2006/math">
                    <m:r>
                      <a:rPr lang="en-US"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d>
                      <m:dPr>
                        <m:ctrlPr>
                          <a:rPr lang="en-US" b="0" i="1" dirty="0">
                            <a:latin typeface="Cambria Math" panose="02040503050406030204" pitchFamily="18" charset="0"/>
                            <a:ea typeface="ＭＳ ゴシック"/>
                            <a:cs typeface="Times New Roman"/>
                          </a:rPr>
                        </m:ctrlPr>
                      </m:dPr>
                      <m:e>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baseline="-25000"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e>
                    </m:d>
                  </m:oMath>
                </a14:m>
                <a:endParaRPr lang="en-US" dirty="0">
                  <a:cs typeface="Times New Roman"/>
                </a:endParaRPr>
              </a:p>
              <a:p>
                <a:pPr lvl="1"/>
                <a:r>
                  <a:rPr lang="en-US" dirty="0">
                    <a:cs typeface="Times New Roman"/>
                  </a:rPr>
                  <a:t>Landmarks:</a:t>
                </a:r>
              </a:p>
              <a:p>
                <a:pPr lvl="2"/>
                <a14:m>
                  <m:oMath xmlns:m="http://schemas.openxmlformats.org/officeDocument/2006/math">
                    <m:r>
                      <a:rPr lang="en-US" i="1" dirty="0" smtClean="0">
                        <a:latin typeface="Cambria Math" panose="02040503050406030204" pitchFamily="18" charset="0"/>
                        <a:cs typeface="Times New Roman"/>
                      </a:rPr>
                      <m:t>𝑞</m:t>
                    </m:r>
                  </m:oMath>
                </a14:m>
                <a:endParaRPr lang="en-US" dirty="0">
                  <a:cs typeface="Times New Roman"/>
                </a:endParaRPr>
              </a:p>
              <a:p>
                <a:pPr lvl="2"/>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oMath>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955" t="-2486" b="-193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F95FC5C-A380-D34A-8EA9-97FAA6AC0F14}"/>
              </a:ext>
            </a:extLst>
          </p:cNvPr>
          <p:cNvSpPr>
            <a:spLocks noGrp="1"/>
          </p:cNvSpPr>
          <p:nvPr>
            <p:ph type="sldNum" sz="quarter" idx="12"/>
          </p:nvPr>
        </p:nvSpPr>
        <p:spPr/>
        <p:txBody>
          <a:bodyPr/>
          <a:lstStyle/>
          <a:p>
            <a:fld id="{67C9959E-8E6B-B04C-9955-EA096F41CA7A}" type="slidenum">
              <a:rPr lang="en-GB" smtClean="0"/>
              <a:t>98</a:t>
            </a:fld>
            <a:endParaRPr lang="en-GB"/>
          </a:p>
        </p:txBody>
      </p:sp>
      <mc:AlternateContent xmlns:mc="http://schemas.openxmlformats.org/markup-compatibility/2006" xmlns:a14="http://schemas.microsoft.com/office/drawing/2010/main">
        <mc:Choice Requires="a14">
          <p:sp>
            <p:nvSpPr>
              <p:cNvPr id="194" name="Oval 193"/>
              <p:cNvSpPr/>
              <p:nvPr/>
            </p:nvSpPr>
            <p:spPr bwMode="auto">
              <a:xfrm>
                <a:off x="8058150" y="4032205"/>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𝑔</m:t>
                      </m:r>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194" name="Oval 193"/>
              <p:cNvSpPr>
                <a:spLocks noRot="1" noChangeAspect="1" noMove="1" noResize="1" noEditPoints="1" noAdjustHandles="1" noChangeArrowheads="1" noChangeShapeType="1" noTextEdit="1"/>
              </p:cNvSpPr>
              <p:nvPr/>
            </p:nvSpPr>
            <p:spPr bwMode="auto">
              <a:xfrm>
                <a:off x="8058150" y="4032205"/>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196" name="Straight Arrow Connector 195"/>
          <p:cNvCxnSpPr>
            <a:stCxn id="6" idx="3"/>
            <a:endCxn id="194" idx="3"/>
          </p:cNvCxnSpPr>
          <p:nvPr/>
        </p:nvCxnSpPr>
        <p:spPr bwMode="auto">
          <a:xfrm flipV="1">
            <a:off x="7370660" y="4422450"/>
            <a:ext cx="754445" cy="509297"/>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198" name="Straight Arrow Connector 197"/>
          <p:cNvCxnSpPr>
            <a:stCxn id="199" idx="3"/>
            <a:endCxn id="194" idx="1"/>
          </p:cNvCxnSpPr>
          <p:nvPr/>
        </p:nvCxnSpPr>
        <p:spPr bwMode="auto">
          <a:xfrm>
            <a:off x="7364696" y="3652024"/>
            <a:ext cx="760409" cy="44713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mc:AlternateContent xmlns:mc="http://schemas.openxmlformats.org/markup-compatibility/2006" xmlns:a14="http://schemas.microsoft.com/office/drawing/2010/main">
        <mc:Choice Requires="a14">
          <p:sp>
            <p:nvSpPr>
              <p:cNvPr id="6" name="Rectangle 5"/>
              <p:cNvSpPr/>
              <p:nvPr/>
            </p:nvSpPr>
            <p:spPr bwMode="auto">
              <a:xfrm>
                <a:off x="6992360" y="4758334"/>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de-DE" sz="2000" b="0" i="1" dirty="0" smtClean="0">
                              <a:solidFill>
                                <a:schemeClr val="bg1"/>
                              </a:solidFill>
                              <a:latin typeface="Cambria Math" panose="02040503050406030204" pitchFamily="18" charset="0"/>
                              <a:cs typeface="Times New Roman"/>
                            </a:rPr>
                            <m:t>𝑎</m:t>
                          </m:r>
                        </m:e>
                        <m:sub>
                          <m:r>
                            <a:rPr lang="de-DE" sz="2000" b="0" i="1" dirty="0" smtClean="0">
                              <a:solidFill>
                                <a:schemeClr val="bg1"/>
                              </a:solidFill>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6992360" y="4758334"/>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Rectangle 198"/>
              <p:cNvSpPr/>
              <p:nvPr/>
            </p:nvSpPr>
            <p:spPr bwMode="auto">
              <a:xfrm>
                <a:off x="6992360" y="3478611"/>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de-DE" sz="2000" b="0" i="1" dirty="0" smtClean="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199" name="Rectangle 198"/>
              <p:cNvSpPr>
                <a:spLocks noRot="1" noChangeAspect="1" noMove="1" noResize="1" noEditPoints="1" noAdjustHandles="1" noChangeArrowheads="1" noChangeShapeType="1" noTextEdit="1"/>
              </p:cNvSpPr>
              <p:nvPr/>
            </p:nvSpPr>
            <p:spPr bwMode="auto">
              <a:xfrm>
                <a:off x="6992360" y="3478611"/>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Oval 199"/>
              <p:cNvSpPr/>
              <p:nvPr/>
            </p:nvSpPr>
            <p:spPr bwMode="auto">
              <a:xfrm>
                <a:off x="5860438" y="27871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i="1" dirty="0">
                              <a:latin typeface="Cambria Math" panose="02040503050406030204" pitchFamily="18" charset="0"/>
                              <a:cs typeface="Times New Roman"/>
                            </a:rPr>
                            <m:t>1</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200" name="Oval 199"/>
              <p:cNvSpPr>
                <a:spLocks noRot="1" noChangeAspect="1" noMove="1" noResize="1" noEditPoints="1" noAdjustHandles="1" noChangeArrowheads="1" noChangeShapeType="1" noTextEdit="1"/>
              </p:cNvSpPr>
              <p:nvPr/>
            </p:nvSpPr>
            <p:spPr bwMode="auto">
              <a:xfrm>
                <a:off x="5860438" y="27871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1" name="Oval 200"/>
              <p:cNvSpPr/>
              <p:nvPr/>
            </p:nvSpPr>
            <p:spPr bwMode="auto">
              <a:xfrm>
                <a:off x="5860438" y="4066844"/>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lang="en-US" sz="2000" i="1" dirty="0" smtClean="0">
                          <a:solidFill>
                            <a:srgbClr val="081D58"/>
                          </a:solidFill>
                          <a:latin typeface="Cambria Math" panose="02040503050406030204" pitchFamily="18" charset="0"/>
                          <a:cs typeface="Times New Roman"/>
                        </a:rPr>
                        <m:t>𝑞</m:t>
                      </m:r>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201" name="Oval 200"/>
              <p:cNvSpPr>
                <a:spLocks noRot="1" noChangeAspect="1" noMove="1" noResize="1" noEditPoints="1" noAdjustHandles="1" noChangeArrowheads="1" noChangeShapeType="1" noTextEdit="1"/>
              </p:cNvSpPr>
              <p:nvPr/>
            </p:nvSpPr>
            <p:spPr bwMode="auto">
              <a:xfrm>
                <a:off x="5860438" y="4066844"/>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Oval 201"/>
              <p:cNvSpPr/>
              <p:nvPr/>
            </p:nvSpPr>
            <p:spPr bwMode="auto">
              <a:xfrm>
                <a:off x="5860438" y="534656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b="0" i="1" dirty="0" smtClean="0">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202" name="Oval 201"/>
              <p:cNvSpPr>
                <a:spLocks noRot="1" noChangeAspect="1" noMove="1" noResize="1" noEditPoints="1" noAdjustHandles="1" noChangeArrowheads="1" noChangeShapeType="1" noTextEdit="1"/>
              </p:cNvSpPr>
              <p:nvPr/>
            </p:nvSpPr>
            <p:spPr bwMode="auto">
              <a:xfrm>
                <a:off x="5860438" y="5346568"/>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203" name="Straight Arrow Connector 202"/>
          <p:cNvCxnSpPr>
            <a:stCxn id="200" idx="5"/>
            <a:endCxn id="199" idx="1"/>
          </p:cNvCxnSpPr>
          <p:nvPr/>
        </p:nvCxnSpPr>
        <p:spPr bwMode="auto">
          <a:xfrm>
            <a:off x="6250683" y="3177366"/>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4" name="Straight Arrow Connector 203"/>
          <p:cNvCxnSpPr>
            <a:stCxn id="201" idx="7"/>
            <a:endCxn id="199" idx="1"/>
          </p:cNvCxnSpPr>
          <p:nvPr/>
        </p:nvCxnSpPr>
        <p:spPr bwMode="auto">
          <a:xfrm flipV="1">
            <a:off x="6250683" y="3652024"/>
            <a:ext cx="741677" cy="481775"/>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5" name="Straight Arrow Connector 204"/>
          <p:cNvCxnSpPr>
            <a:stCxn id="201" idx="5"/>
            <a:endCxn id="6" idx="1"/>
          </p:cNvCxnSpPr>
          <p:nvPr/>
        </p:nvCxnSpPr>
        <p:spPr bwMode="auto">
          <a:xfrm>
            <a:off x="6250683" y="4457089"/>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6" name="Straight Arrow Connector 205"/>
          <p:cNvCxnSpPr>
            <a:stCxn id="202" idx="7"/>
            <a:endCxn id="6" idx="1"/>
          </p:cNvCxnSpPr>
          <p:nvPr/>
        </p:nvCxnSpPr>
        <p:spPr bwMode="auto">
          <a:xfrm flipV="1">
            <a:off x="6250683" y="4931747"/>
            <a:ext cx="741677" cy="48177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sp>
        <p:nvSpPr>
          <p:cNvPr id="5" name="Date Placeholder 4">
            <a:extLst>
              <a:ext uri="{FF2B5EF4-FFF2-40B4-BE49-F238E27FC236}">
                <a16:creationId xmlns:a16="http://schemas.microsoft.com/office/drawing/2014/main" id="{548A58D0-4C31-8E40-9FBB-56E5F6693469}"/>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2549902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361613" y="1717589"/>
                <a:ext cx="4089006" cy="3348902"/>
              </a:xfrm>
            </p:spPr>
            <p:txBody>
              <a:bodyPr>
                <a:normAutofit fontScale="85000" lnSpcReduction="20000"/>
              </a:bodyPr>
              <a:lstStyle/>
              <a:p>
                <a:r>
                  <a:rPr lang="en-US" dirty="0"/>
                  <a:t>Suppose goal is </a:t>
                </a:r>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𝑘</m:t>
                            </m:r>
                          </m:sub>
                        </m:sSub>
                      </m:e>
                    </m:d>
                  </m:oMath>
                </a14:m>
                <a:endParaRPr lang="en-US" dirty="0">
                  <a:cs typeface="Times New Roman"/>
                </a:endParaRPr>
              </a:p>
              <a:p>
                <a:pPr lvl="1"/>
                <a:r>
                  <a:rPr lang="en-US" dirty="0">
                    <a:cs typeface="Times New Roman"/>
                  </a:rPr>
                  <a:t>Trivially, e</a:t>
                </a:r>
                <a:r>
                  <a:rPr lang="en-US" dirty="0"/>
                  <a:t>very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𝑔</m:t>
                        </m:r>
                      </m:e>
                      <m:sub>
                        <m:r>
                          <a:rPr lang="de-DE" b="0" i="1" dirty="0" smtClean="0">
                            <a:latin typeface="Cambria Math" panose="02040503050406030204" pitchFamily="18" charset="0"/>
                          </a:rPr>
                          <m:t>𝑖</m:t>
                        </m:r>
                      </m:sub>
                    </m:sSub>
                  </m:oMath>
                </a14:m>
                <a:r>
                  <a:rPr lang="en-US" i="1" dirty="0"/>
                  <a:t> </a:t>
                </a:r>
                <a:r>
                  <a:rPr lang="en-US" dirty="0"/>
                  <a:t>is a landmark</a:t>
                </a:r>
              </a:p>
              <a:p>
                <a:r>
                  <a:rPr lang="en-US" dirty="0"/>
                  <a:t>Suppose </a:t>
                </a:r>
                <a:br>
                  <a:rPr lang="de-DE" i="1" dirty="0">
                    <a:latin typeface="Cambria Math" panose="02040503050406030204" pitchFamily="18" charset="0"/>
                    <a:cs typeface="Times New Roman"/>
                  </a:rPr>
                </a:b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i="1" dirty="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d>
                      <m:dPr>
                        <m:ctrlPr>
                          <a:rPr lang="de-DE" b="0" i="1" dirty="0" smtClean="0">
                            <a:latin typeface="Cambria Math" panose="02040503050406030204" pitchFamily="18" charset="0"/>
                            <a:cs typeface="Times New Roman"/>
                          </a:rPr>
                        </m:ctrlPr>
                      </m:dPr>
                      <m:e>
                        <m:r>
                          <a:rPr lang="ro-RO" i="1" dirty="0" smtClean="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ro-RO" dirty="0">
                  <a:cs typeface="Times New Roman"/>
                </a:endParaRPr>
              </a:p>
              <a:p>
                <a:pPr lvl="1"/>
                <a:r>
                  <a:rPr lang="en-US" dirty="0">
                    <a:cs typeface="Times New Roman"/>
                  </a:rPr>
                  <a:t>Two actions can achieve </a:t>
                </a:r>
                <a:r>
                  <a:rPr lang="en-US" i="1" dirty="0"/>
                  <a:t>g</a:t>
                </a:r>
                <a:r>
                  <a:rPr lang="en-US" baseline="-25000" dirty="0"/>
                  <a:t>1</a:t>
                </a:r>
                <a:r>
                  <a:rPr lang="en-US" dirty="0">
                    <a:cs typeface="Times New Roman"/>
                  </a:rPr>
                  <a:t>:</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3,</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r>
                  <a:rPr lang="en-US" dirty="0"/>
                  <a:t> </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2,</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endParaRPr lang="en-US" dirty="0"/>
              </a:p>
              <a:p>
                <a:pPr lvl="1"/>
                <a:r>
                  <a:rPr lang="en-US" dirty="0">
                    <a:cs typeface="Times New Roman"/>
                  </a:rPr>
                  <a:t>Preconditions </a:t>
                </a:r>
              </a:p>
              <a:p>
                <a:pPr lvl="2"/>
                <a14:m>
                  <m:oMath xmlns:m="http://schemas.openxmlformats.org/officeDocument/2006/math">
                    <m:r>
                      <a:rPr lang="ro-RO" i="1" dirty="0" smtClean="0">
                        <a:solidFill>
                          <a:srgbClr val="FFC000"/>
                        </a:solidFill>
                        <a:latin typeface="Cambria Math" panose="02040503050406030204" pitchFamily="18" charset="0"/>
                      </a:rPr>
                      <m:t>𝑙𝑜𝑐</m:t>
                    </m:r>
                    <m:d>
                      <m:dPr>
                        <m:ctrlPr>
                          <a:rPr lang="ro-RO" i="1" dirty="0" smtClean="0">
                            <a:solidFill>
                              <a:srgbClr val="FFC000"/>
                            </a:solidFill>
                            <a:latin typeface="Cambria Math" panose="02040503050406030204" pitchFamily="18" charset="0"/>
                          </a:rPr>
                        </m:ctrlPr>
                      </m:dPr>
                      <m:e>
                        <m:r>
                          <a:rPr lang="ro-RO" i="1" dirty="0" smtClean="0">
                            <a:solidFill>
                              <a:srgbClr val="FFC000"/>
                            </a:solidFill>
                            <a:latin typeface="Cambria Math" panose="02040503050406030204" pitchFamily="18" charset="0"/>
                          </a:rPr>
                          <m:t>𝑟</m:t>
                        </m:r>
                        <m:r>
                          <a:rPr lang="ro-RO" i="1" dirty="0" smtClean="0">
                            <a:solidFill>
                              <a:srgbClr val="FFC000"/>
                            </a:solidFill>
                            <a:latin typeface="Cambria Math" panose="02040503050406030204" pitchFamily="18" charset="0"/>
                          </a:rPr>
                          <m:t>1</m:t>
                        </m:r>
                      </m:e>
                    </m:d>
                    <m:r>
                      <a:rPr lang="ro-RO" i="1" dirty="0" smtClean="0">
                        <a:solidFill>
                          <a:srgbClr val="FFC000"/>
                        </a:solidFill>
                        <a:latin typeface="Cambria Math" panose="02040503050406030204" pitchFamily="18" charset="0"/>
                      </a:rPr>
                      <m:t>=</m:t>
                    </m:r>
                    <m:r>
                      <a:rPr lang="ro-RO" i="1" dirty="0" smtClean="0">
                        <a:solidFill>
                          <a:srgbClr val="FFC000"/>
                        </a:solidFill>
                        <a:latin typeface="Cambria Math" panose="02040503050406030204" pitchFamily="18" charset="0"/>
                      </a:rPr>
                      <m:t>𝑑</m:t>
                    </m:r>
                    <m:r>
                      <a:rPr lang="ro-RO" i="1" dirty="0" smtClean="0">
                        <a:solidFill>
                          <a:srgbClr val="FFC000"/>
                        </a:solidFill>
                        <a:latin typeface="Cambria Math" panose="02040503050406030204" pitchFamily="18" charset="0"/>
                      </a:rPr>
                      <m:t>3</m:t>
                    </m:r>
                  </m:oMath>
                </a14:m>
                <a:r>
                  <a:rPr lang="ro-RO" dirty="0">
                    <a:solidFill>
                      <a:srgbClr val="FFC000"/>
                    </a:solidFill>
                    <a:cs typeface="Times New Roman"/>
                  </a:rPr>
                  <a:t> </a:t>
                </a:r>
              </a:p>
              <a:p>
                <a:pPr lvl="2"/>
                <a14:m>
                  <m:oMath xmlns:m="http://schemas.openxmlformats.org/officeDocument/2006/math">
                    <m:r>
                      <a:rPr lang="ro-RO" i="1" dirty="0" smtClean="0">
                        <a:solidFill>
                          <a:srgbClr val="FFC000"/>
                        </a:solidFill>
                        <a:latin typeface="Cambria Math" panose="02040503050406030204" pitchFamily="18" charset="0"/>
                      </a:rPr>
                      <m:t>𝑙𝑜𝑐</m:t>
                    </m:r>
                    <m:d>
                      <m:dPr>
                        <m:ctrlPr>
                          <a:rPr lang="ro-RO" i="1" dirty="0" smtClean="0">
                            <a:solidFill>
                              <a:srgbClr val="FFC000"/>
                            </a:solidFill>
                            <a:latin typeface="Cambria Math" panose="02040503050406030204" pitchFamily="18" charset="0"/>
                          </a:rPr>
                        </m:ctrlPr>
                      </m:dPr>
                      <m:e>
                        <m:r>
                          <a:rPr lang="ro-RO" i="1" dirty="0" smtClean="0">
                            <a:solidFill>
                              <a:srgbClr val="FFC000"/>
                            </a:solidFill>
                            <a:latin typeface="Cambria Math" panose="02040503050406030204" pitchFamily="18" charset="0"/>
                          </a:rPr>
                          <m:t>𝑟</m:t>
                        </m:r>
                        <m:r>
                          <a:rPr lang="ro-RO" i="1" dirty="0" smtClean="0">
                            <a:solidFill>
                              <a:srgbClr val="FFC000"/>
                            </a:solidFill>
                            <a:latin typeface="Cambria Math" panose="02040503050406030204" pitchFamily="18" charset="0"/>
                          </a:rPr>
                          <m:t>1</m:t>
                        </m:r>
                      </m:e>
                    </m:d>
                    <m:r>
                      <a:rPr lang="ro-RO" i="1" dirty="0" smtClean="0">
                        <a:solidFill>
                          <a:srgbClr val="FFC000"/>
                        </a:solidFill>
                        <a:latin typeface="Cambria Math" panose="02040503050406030204" pitchFamily="18" charset="0"/>
                      </a:rPr>
                      <m:t>=</m:t>
                    </m:r>
                    <m:r>
                      <a:rPr lang="ro-RO" i="1" dirty="0" smtClean="0">
                        <a:solidFill>
                          <a:srgbClr val="FFC000"/>
                        </a:solidFill>
                        <a:latin typeface="Cambria Math" panose="02040503050406030204" pitchFamily="18" charset="0"/>
                      </a:rPr>
                      <m:t>𝑑</m:t>
                    </m:r>
                    <m:r>
                      <a:rPr lang="ro-RO" i="1" dirty="0" smtClean="0">
                        <a:solidFill>
                          <a:srgbClr val="FFC000"/>
                        </a:solidFill>
                        <a:latin typeface="Cambria Math" panose="02040503050406030204" pitchFamily="18" charset="0"/>
                      </a:rPr>
                      <m:t>2</m:t>
                    </m:r>
                  </m:oMath>
                </a14:m>
                <a:endParaRPr lang="en-US" dirty="0">
                  <a:solidFill>
                    <a:srgbClr val="FFC000"/>
                  </a:solidFill>
                  <a:cs typeface="Times New Roman"/>
                </a:endParaRPr>
              </a:p>
              <a:p>
                <a:r>
                  <a:rPr lang="en-US" dirty="0">
                    <a:cs typeface="Times New Roman"/>
                  </a:rPr>
                  <a:t>New landmark: </a:t>
                </a:r>
                <a14:m>
                  <m:oMath xmlns:m="http://schemas.openxmlformats.org/officeDocument/2006/math">
                    <m:sSup>
                      <m:sSupPr>
                        <m:ctrlPr>
                          <a:rPr lang="en-US" i="1" dirty="0">
                            <a:latin typeface="Cambria Math" panose="02040503050406030204" pitchFamily="18" charset="0"/>
                          </a:rPr>
                        </m:ctrlPr>
                      </m:sSupPr>
                      <m:e>
                        <m:r>
                          <a:rPr lang="el-GR" i="1" dirty="0" smtClean="0">
                            <a:latin typeface="Cambria Math" panose="02040503050406030204" pitchFamily="18" charset="0"/>
                          </a:rPr>
                          <m:t>𝜑</m:t>
                        </m:r>
                      </m:e>
                      <m:sup>
                        <m:r>
                          <a:rPr lang="en-US" i="1" dirty="0">
                            <a:latin typeface="Cambria Math" panose="02040503050406030204" pitchFamily="18" charset="0"/>
                          </a:rPr>
                          <m:t>′</m:t>
                        </m:r>
                      </m:sup>
                    </m:sSup>
                    <m:r>
                      <a:rPr lang="en-US" i="1" dirty="0">
                        <a:latin typeface="Cambria Math" panose="02040503050406030204" pitchFamily="18" charset="0"/>
                      </a:rPr>
                      <m:t>=</m:t>
                    </m:r>
                  </m:oMath>
                </a14:m>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ctrlPr>
                            <a:rPr lang="de-DE" b="0" i="1" dirty="0" smtClean="0">
                              <a:latin typeface="Cambria Math" panose="02040503050406030204" pitchFamily="18" charset="0"/>
                            </a:rPr>
                          </m:ctrlPr>
                        </m:dPr>
                        <m:e>
                          <m:r>
                            <a:rPr lang="ro-RO" i="1" dirty="0" smtClean="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rPr>
                                <m:t>𝑟</m:t>
                              </m:r>
                              <m:r>
                                <a:rPr lang="ro-RO" i="1" dirty="0">
                                  <a:solidFill>
                                    <a:srgbClr val="FFC000"/>
                                  </a:solidFill>
                                  <a:latin typeface="Cambria Math" panose="02040503050406030204" pitchFamily="18" charset="0"/>
                                </a:rPr>
                                <m:t>1</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𝑑</m:t>
                          </m:r>
                          <m:r>
                            <a:rPr lang="ro-RO" i="1" dirty="0">
                              <a:solidFill>
                                <a:srgbClr val="FFC000"/>
                              </a:solidFill>
                              <a:latin typeface="Cambria Math" panose="02040503050406030204" pitchFamily="18" charset="0"/>
                            </a:rPr>
                            <m:t>3∨</m:t>
                          </m:r>
                          <m:r>
                            <a:rPr lang="ro-RO" i="1" dirty="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rPr>
                                <m:t>𝑟</m:t>
                              </m:r>
                              <m:r>
                                <a:rPr lang="ro-RO" i="1" dirty="0">
                                  <a:solidFill>
                                    <a:srgbClr val="FFC000"/>
                                  </a:solidFill>
                                  <a:latin typeface="Cambria Math" panose="02040503050406030204" pitchFamily="18" charset="0"/>
                                </a:rPr>
                                <m:t>1</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𝑑</m:t>
                          </m:r>
                          <m:r>
                            <a:rPr lang="ro-RO" i="1" dirty="0">
                              <a:solidFill>
                                <a:srgbClr val="FFC000"/>
                              </a:solidFill>
                              <a:latin typeface="Cambria Math" panose="02040503050406030204" pitchFamily="18" charset="0"/>
                            </a:rPr>
                            <m:t>2</m:t>
                          </m:r>
                        </m:e>
                      </m:d>
                    </m:oMath>
                  </m:oMathPara>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361613" y="1717589"/>
                <a:ext cx="4089006" cy="3348902"/>
              </a:xfrm>
              <a:blipFill>
                <a:blip r:embed="rId2"/>
                <a:stretch>
                  <a:fillRect l="-3096" t="-452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8939CA8-3BFD-9746-A8C9-1BB772BF74EC}"/>
                  </a:ext>
                </a:extLst>
              </p:cNvPr>
              <p:cNvSpPr>
                <a:spLocks noGrp="1"/>
              </p:cNvSpPr>
              <p:nvPr>
                <p:ph sz="half" idx="2"/>
              </p:nvPr>
            </p:nvSpPr>
            <p:spPr>
              <a:xfrm>
                <a:off x="4693381" y="1717589"/>
                <a:ext cx="4090619" cy="3348902"/>
              </a:xfrm>
            </p:spPr>
            <p:txBody>
              <a:bodyPr>
                <a:normAutofit fontScale="85000" lnSpcReduction="20000"/>
              </a:bodyPr>
              <a:lstStyle/>
              <a:p>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oMath>
                </a14:m>
                <a:br>
                  <a:rPr lang="de-DE" i="1" dirty="0">
                    <a:latin typeface="Cambria Math" panose="02040503050406030204" pitchFamily="18" charset="0"/>
                  </a:rPr>
                </a:b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endParaRPr lang="en-GB" dirty="0"/>
              </a:p>
            </p:txBody>
          </p:sp>
        </mc:Choice>
        <mc:Fallback xmlns="">
          <p:sp>
            <p:nvSpPr>
              <p:cNvPr id="5" name="Content Placeholder 4">
                <a:extLst>
                  <a:ext uri="{FF2B5EF4-FFF2-40B4-BE49-F238E27FC236}">
                    <a16:creationId xmlns:a16="http://schemas.microsoft.com/office/drawing/2014/main" id="{38939CA8-3BFD-9746-A8C9-1BB772BF74EC}"/>
                  </a:ext>
                </a:extLst>
              </p:cNvPr>
              <p:cNvSpPr>
                <a:spLocks noGrp="1" noRot="1" noChangeAspect="1" noMove="1" noResize="1" noEditPoints="1" noAdjustHandles="1" noChangeArrowheads="1" noChangeShapeType="1" noTextEdit="1"/>
              </p:cNvSpPr>
              <p:nvPr>
                <p:ph sz="half" idx="2"/>
              </p:nvPr>
            </p:nvSpPr>
            <p:spPr>
              <a:xfrm>
                <a:off x="4693381" y="1717589"/>
                <a:ext cx="4090619" cy="3348902"/>
              </a:xfrm>
              <a:blipFill>
                <a:blip r:embed="rId3"/>
                <a:stretch>
                  <a:fillRect l="-3406" t="-264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3A7BA73-B776-AA49-B831-9A31C0BC58C5}"/>
              </a:ext>
            </a:extLst>
          </p:cNvPr>
          <p:cNvSpPr>
            <a:spLocks noGrp="1"/>
          </p:cNvSpPr>
          <p:nvPr>
            <p:ph type="sldNum" sz="quarter" idx="12"/>
          </p:nvPr>
        </p:nvSpPr>
        <p:spPr/>
        <p:txBody>
          <a:bodyPr/>
          <a:lstStyle/>
          <a:p>
            <a:fld id="{67C9959E-8E6B-B04C-9955-EA096F41CA7A}" type="slidenum">
              <a:rPr lang="en-GB" smtClean="0"/>
              <a:t>99</a:t>
            </a:fld>
            <a:endParaRPr lang="en-GB"/>
          </a:p>
        </p:txBody>
      </p:sp>
      <p:grpSp>
        <p:nvGrpSpPr>
          <p:cNvPr id="57" name="Group 56">
            <a:extLst>
              <a:ext uri="{FF2B5EF4-FFF2-40B4-BE49-F238E27FC236}">
                <a16:creationId xmlns:a16="http://schemas.microsoft.com/office/drawing/2014/main" id="{A44FB4FB-E708-8347-9877-7586D5A5ABA2}"/>
              </a:ext>
            </a:extLst>
          </p:cNvPr>
          <p:cNvGrpSpPr/>
          <p:nvPr/>
        </p:nvGrpSpPr>
        <p:grpSpPr>
          <a:xfrm>
            <a:off x="2676915" y="4415833"/>
            <a:ext cx="3792268" cy="1975637"/>
            <a:chOff x="821024" y="4395049"/>
            <a:chExt cx="4213631" cy="2195152"/>
          </a:xfrm>
        </p:grpSpPr>
        <p:sp>
          <p:nvSpPr>
            <p:cNvPr id="58" name="Rectangle 891">
              <a:extLst>
                <a:ext uri="{FF2B5EF4-FFF2-40B4-BE49-F238E27FC236}">
                  <a16:creationId xmlns:a16="http://schemas.microsoft.com/office/drawing/2014/main" id="{F7B9F45E-BDF1-4440-86EF-675F478EDCA2}"/>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59" name="Rectangle 891">
              <a:extLst>
                <a:ext uri="{FF2B5EF4-FFF2-40B4-BE49-F238E27FC236}">
                  <a16:creationId xmlns:a16="http://schemas.microsoft.com/office/drawing/2014/main" id="{55E46457-520B-604F-AB6E-C0319C5A5070}"/>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60" name="Group 59">
              <a:extLst>
                <a:ext uri="{FF2B5EF4-FFF2-40B4-BE49-F238E27FC236}">
                  <a16:creationId xmlns:a16="http://schemas.microsoft.com/office/drawing/2014/main" id="{BCB51677-FC86-DC48-866A-08DC3D3A31CF}"/>
                </a:ext>
              </a:extLst>
            </p:cNvPr>
            <p:cNvGrpSpPr/>
            <p:nvPr/>
          </p:nvGrpSpPr>
          <p:grpSpPr>
            <a:xfrm>
              <a:off x="1260662" y="5224162"/>
              <a:ext cx="1838582" cy="893728"/>
              <a:chOff x="1026717" y="2276718"/>
              <a:chExt cx="2553587" cy="1241288"/>
            </a:xfrm>
          </p:grpSpPr>
          <p:sp>
            <p:nvSpPr>
              <p:cNvPr id="102" name="Line 853">
                <a:extLst>
                  <a:ext uri="{FF2B5EF4-FFF2-40B4-BE49-F238E27FC236}">
                    <a16:creationId xmlns:a16="http://schemas.microsoft.com/office/drawing/2014/main" id="{93409144-9D21-434F-856C-2CDAD240AAC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03" name="Straight Connector 102">
                <a:extLst>
                  <a:ext uri="{FF2B5EF4-FFF2-40B4-BE49-F238E27FC236}">
                    <a16:creationId xmlns:a16="http://schemas.microsoft.com/office/drawing/2014/main" id="{B73F110C-1CD2-714D-871A-B82944F5CB68}"/>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a:extLst>
                  <a:ext uri="{FF2B5EF4-FFF2-40B4-BE49-F238E27FC236}">
                    <a16:creationId xmlns:a16="http://schemas.microsoft.com/office/drawing/2014/main" id="{9DECE01F-973C-D94C-BCB1-6948AE297DD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Freeform 860">
                <a:extLst>
                  <a:ext uri="{FF2B5EF4-FFF2-40B4-BE49-F238E27FC236}">
                    <a16:creationId xmlns:a16="http://schemas.microsoft.com/office/drawing/2014/main" id="{0E97DEE1-4ABF-484D-B873-0D2FDD48D2B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1" name="Line 853">
              <a:extLst>
                <a:ext uri="{FF2B5EF4-FFF2-40B4-BE49-F238E27FC236}">
                  <a16:creationId xmlns:a16="http://schemas.microsoft.com/office/drawing/2014/main" id="{0331294A-C2A8-4A46-BEB2-4FAE00686B34}"/>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62" name="Group 61">
              <a:extLst>
                <a:ext uri="{FF2B5EF4-FFF2-40B4-BE49-F238E27FC236}">
                  <a16:creationId xmlns:a16="http://schemas.microsoft.com/office/drawing/2014/main" id="{280C5E29-6D09-584E-A39D-1BC32FFC8D1B}"/>
                </a:ext>
              </a:extLst>
            </p:cNvPr>
            <p:cNvGrpSpPr/>
            <p:nvPr/>
          </p:nvGrpSpPr>
          <p:grpSpPr>
            <a:xfrm>
              <a:off x="3846905" y="5273812"/>
              <a:ext cx="1187750" cy="314160"/>
              <a:chOff x="4618723" y="2324921"/>
              <a:chExt cx="1649655" cy="436333"/>
            </a:xfrm>
          </p:grpSpPr>
          <p:sp>
            <p:nvSpPr>
              <p:cNvPr id="99" name="Freeform 860">
                <a:extLst>
                  <a:ext uri="{FF2B5EF4-FFF2-40B4-BE49-F238E27FC236}">
                    <a16:creationId xmlns:a16="http://schemas.microsoft.com/office/drawing/2014/main" id="{E00E6322-9AFC-9544-AA3B-A9782733DE7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00" name="Straight Connector 99">
                <a:extLst>
                  <a:ext uri="{FF2B5EF4-FFF2-40B4-BE49-F238E27FC236}">
                    <a16:creationId xmlns:a16="http://schemas.microsoft.com/office/drawing/2014/main" id="{E1E0E1CD-927B-D54E-93BF-4A329FEC3A4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Freeform 860">
                <a:extLst>
                  <a:ext uri="{FF2B5EF4-FFF2-40B4-BE49-F238E27FC236}">
                    <a16:creationId xmlns:a16="http://schemas.microsoft.com/office/drawing/2014/main" id="{4BE1FBF8-B63B-B449-83D9-8BF86C3C3763}"/>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3" name="Straight Connector 62">
              <a:extLst>
                <a:ext uri="{FF2B5EF4-FFF2-40B4-BE49-F238E27FC236}">
                  <a16:creationId xmlns:a16="http://schemas.microsoft.com/office/drawing/2014/main" id="{3A8EF368-A516-8D49-82C2-0E33D0AD45C7}"/>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Freeform 860">
              <a:extLst>
                <a:ext uri="{FF2B5EF4-FFF2-40B4-BE49-F238E27FC236}">
                  <a16:creationId xmlns:a16="http://schemas.microsoft.com/office/drawing/2014/main" id="{74DAB8B4-DF13-924B-9B3A-8DEB7D7416A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Freeform 860">
              <a:extLst>
                <a:ext uri="{FF2B5EF4-FFF2-40B4-BE49-F238E27FC236}">
                  <a16:creationId xmlns:a16="http://schemas.microsoft.com/office/drawing/2014/main" id="{1B1EF579-C085-6047-94E2-D293222F2D81}"/>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6" name="Line 853">
              <a:extLst>
                <a:ext uri="{FF2B5EF4-FFF2-40B4-BE49-F238E27FC236}">
                  <a16:creationId xmlns:a16="http://schemas.microsoft.com/office/drawing/2014/main" id="{E047B935-1A1D-254F-9791-3CEC0760163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7" name="Line 853">
              <a:extLst>
                <a:ext uri="{FF2B5EF4-FFF2-40B4-BE49-F238E27FC236}">
                  <a16:creationId xmlns:a16="http://schemas.microsoft.com/office/drawing/2014/main" id="{100DCE44-9B27-5B42-AF8D-3DC11508F6B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68" name="Line 853">
              <a:extLst>
                <a:ext uri="{FF2B5EF4-FFF2-40B4-BE49-F238E27FC236}">
                  <a16:creationId xmlns:a16="http://schemas.microsoft.com/office/drawing/2014/main" id="{3354BCC1-0805-B24F-88D2-020D26B63AF1}"/>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69" name="Group 68">
              <a:extLst>
                <a:ext uri="{FF2B5EF4-FFF2-40B4-BE49-F238E27FC236}">
                  <a16:creationId xmlns:a16="http://schemas.microsoft.com/office/drawing/2014/main" id="{92EA225C-A56B-6042-AE5A-76B502E70A69}"/>
                </a:ext>
              </a:extLst>
            </p:cNvPr>
            <p:cNvGrpSpPr/>
            <p:nvPr/>
          </p:nvGrpSpPr>
          <p:grpSpPr>
            <a:xfrm>
              <a:off x="2893449" y="4395049"/>
              <a:ext cx="1203321" cy="1021208"/>
              <a:chOff x="3906167" y="3324390"/>
              <a:chExt cx="1671281" cy="1418344"/>
            </a:xfrm>
            <a:solidFill>
              <a:srgbClr val="93D2FE"/>
            </a:solidFill>
          </p:grpSpPr>
          <p:sp>
            <p:nvSpPr>
              <p:cNvPr id="75" name="Oval 859">
                <a:extLst>
                  <a:ext uri="{FF2B5EF4-FFF2-40B4-BE49-F238E27FC236}">
                    <a16:creationId xmlns:a16="http://schemas.microsoft.com/office/drawing/2014/main" id="{EA3CC79A-EB2A-D241-9399-C3C1794474B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Oval 861">
                <a:extLst>
                  <a:ext uri="{FF2B5EF4-FFF2-40B4-BE49-F238E27FC236}">
                    <a16:creationId xmlns:a16="http://schemas.microsoft.com/office/drawing/2014/main" id="{44DAA816-8AAE-794D-8176-98EEEACDF9D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7" name="Oval 862">
                <a:extLst>
                  <a:ext uri="{FF2B5EF4-FFF2-40B4-BE49-F238E27FC236}">
                    <a16:creationId xmlns:a16="http://schemas.microsoft.com/office/drawing/2014/main" id="{C317E73B-0A76-E141-8746-365A606DDB8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8" name="Oval 863">
                <a:extLst>
                  <a:ext uri="{FF2B5EF4-FFF2-40B4-BE49-F238E27FC236}">
                    <a16:creationId xmlns:a16="http://schemas.microsoft.com/office/drawing/2014/main" id="{5F88BD64-4FAA-9548-BBC2-F8AEF2CECA7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9" name="Oval 863">
                <a:extLst>
                  <a:ext uri="{FF2B5EF4-FFF2-40B4-BE49-F238E27FC236}">
                    <a16:creationId xmlns:a16="http://schemas.microsoft.com/office/drawing/2014/main" id="{266EAD89-65AD-A24F-B128-CF2CE196BD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0" name="Group 79">
                <a:extLst>
                  <a:ext uri="{FF2B5EF4-FFF2-40B4-BE49-F238E27FC236}">
                    <a16:creationId xmlns:a16="http://schemas.microsoft.com/office/drawing/2014/main" id="{C22E232C-02E9-C248-9A98-045F9ADB72C2}"/>
                  </a:ext>
                </a:extLst>
              </p:cNvPr>
              <p:cNvGrpSpPr/>
              <p:nvPr/>
            </p:nvGrpSpPr>
            <p:grpSpPr>
              <a:xfrm>
                <a:off x="3906167" y="4047050"/>
                <a:ext cx="1671281" cy="539042"/>
                <a:chOff x="1320274" y="4580303"/>
                <a:chExt cx="1671281" cy="467246"/>
              </a:xfrm>
              <a:grpFill/>
            </p:grpSpPr>
            <p:sp>
              <p:nvSpPr>
                <p:cNvPr id="95" name="Freeform 860">
                  <a:extLst>
                    <a:ext uri="{FF2B5EF4-FFF2-40B4-BE49-F238E27FC236}">
                      <a16:creationId xmlns:a16="http://schemas.microsoft.com/office/drawing/2014/main" id="{E458E2A4-EC40-9B4A-93CF-309BD15AE363}"/>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6" name="Rectangle 864">
                  <a:extLst>
                    <a:ext uri="{FF2B5EF4-FFF2-40B4-BE49-F238E27FC236}">
                      <a16:creationId xmlns:a16="http://schemas.microsoft.com/office/drawing/2014/main" id="{A260EF25-A006-0E40-87FE-973C6B41D3E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7" name="Freeform 865">
                  <a:extLst>
                    <a:ext uri="{FF2B5EF4-FFF2-40B4-BE49-F238E27FC236}">
                      <a16:creationId xmlns:a16="http://schemas.microsoft.com/office/drawing/2014/main" id="{A8F71BFC-B354-A14D-9C96-D22F4D60819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Freeform 866">
                  <a:extLst>
                    <a:ext uri="{FF2B5EF4-FFF2-40B4-BE49-F238E27FC236}">
                      <a16:creationId xmlns:a16="http://schemas.microsoft.com/office/drawing/2014/main" id="{518B990A-E365-3F41-BDE4-3DEF7DD6775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1" name="Group 80">
                <a:extLst>
                  <a:ext uri="{FF2B5EF4-FFF2-40B4-BE49-F238E27FC236}">
                    <a16:creationId xmlns:a16="http://schemas.microsoft.com/office/drawing/2014/main" id="{81A71236-DD50-A341-B46D-C1AACA40B75B}"/>
                  </a:ext>
                </a:extLst>
              </p:cNvPr>
              <p:cNvGrpSpPr/>
              <p:nvPr/>
            </p:nvGrpSpPr>
            <p:grpSpPr>
              <a:xfrm>
                <a:off x="4596370" y="3324390"/>
                <a:ext cx="552654" cy="1188720"/>
                <a:chOff x="1823226" y="3235632"/>
                <a:chExt cx="552654" cy="1188720"/>
              </a:xfrm>
              <a:grpFill/>
            </p:grpSpPr>
            <p:sp>
              <p:nvSpPr>
                <p:cNvPr id="82" name="Oval 878">
                  <a:extLst>
                    <a:ext uri="{FF2B5EF4-FFF2-40B4-BE49-F238E27FC236}">
                      <a16:creationId xmlns:a16="http://schemas.microsoft.com/office/drawing/2014/main" id="{9EA447A7-AC30-3242-A37D-D01EC83ECE9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A23D1BFF-E0AA-0E49-A56A-D3EBB3E12E4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4" name="Oval 878">
                  <a:extLst>
                    <a:ext uri="{FF2B5EF4-FFF2-40B4-BE49-F238E27FC236}">
                      <a16:creationId xmlns:a16="http://schemas.microsoft.com/office/drawing/2014/main" id="{AB15354F-9F00-9D43-931B-F91DDB803EE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Line 881">
                  <a:extLst>
                    <a:ext uri="{FF2B5EF4-FFF2-40B4-BE49-F238E27FC236}">
                      <a16:creationId xmlns:a16="http://schemas.microsoft.com/office/drawing/2014/main" id="{CCC69B88-A826-4D4C-88E6-D6EC09AE811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86" name="Line 882">
                  <a:extLst>
                    <a:ext uri="{FF2B5EF4-FFF2-40B4-BE49-F238E27FC236}">
                      <a16:creationId xmlns:a16="http://schemas.microsoft.com/office/drawing/2014/main" id="{5AF2AB82-4AC9-204C-86B5-B269635D0C7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6D1A4636-099E-3C47-92FC-AF5ABE039E4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F3F56EAA-D11A-E141-9780-8B1C22128D8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DD19E286-FB39-D84C-A495-457243E8A34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3510F98F-7333-7B43-8341-0C8D3CE7485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1" name="Line 884">
                  <a:extLst>
                    <a:ext uri="{FF2B5EF4-FFF2-40B4-BE49-F238E27FC236}">
                      <a16:creationId xmlns:a16="http://schemas.microsoft.com/office/drawing/2014/main" id="{FE3F1832-D772-224E-ABA6-F02B8A480AC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92" name="Oval 885">
                  <a:extLst>
                    <a:ext uri="{FF2B5EF4-FFF2-40B4-BE49-F238E27FC236}">
                      <a16:creationId xmlns:a16="http://schemas.microsoft.com/office/drawing/2014/main" id="{DCCDF716-CFBB-B646-81E7-09639169C78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1">
                  <a:extLst>
                    <a:ext uri="{FF2B5EF4-FFF2-40B4-BE49-F238E27FC236}">
                      <a16:creationId xmlns:a16="http://schemas.microsoft.com/office/drawing/2014/main" id="{27308A9E-8C28-3A4C-AF1C-39C4276F923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E116FF39-A339-4F4B-85F8-2F7A25692C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70" name="Group 69">
              <a:extLst>
                <a:ext uri="{FF2B5EF4-FFF2-40B4-BE49-F238E27FC236}">
                  <a16:creationId xmlns:a16="http://schemas.microsoft.com/office/drawing/2014/main" id="{5BFFA58F-0EB9-4E42-A8C2-40D800C156F7}"/>
                </a:ext>
              </a:extLst>
            </p:cNvPr>
            <p:cNvGrpSpPr/>
            <p:nvPr/>
          </p:nvGrpSpPr>
          <p:grpSpPr>
            <a:xfrm>
              <a:off x="884857" y="6119126"/>
              <a:ext cx="538242" cy="388227"/>
              <a:chOff x="1012668" y="927184"/>
              <a:chExt cx="747559" cy="539203"/>
            </a:xfrm>
          </p:grpSpPr>
          <p:sp>
            <p:nvSpPr>
              <p:cNvPr id="71" name="Line 853">
                <a:extLst>
                  <a:ext uri="{FF2B5EF4-FFF2-40B4-BE49-F238E27FC236}">
                    <a16:creationId xmlns:a16="http://schemas.microsoft.com/office/drawing/2014/main" id="{A0DB1C9F-C3BF-8D4A-9CFD-AED97D972B4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72" name="Rectangle 876">
                <a:extLst>
                  <a:ext uri="{FF2B5EF4-FFF2-40B4-BE49-F238E27FC236}">
                    <a16:creationId xmlns:a16="http://schemas.microsoft.com/office/drawing/2014/main" id="{3AD77C97-2FF7-2D46-BA06-1126E201E3C1}"/>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73" name="Rectangle 873">
                <a:extLst>
                  <a:ext uri="{FF2B5EF4-FFF2-40B4-BE49-F238E27FC236}">
                    <a16:creationId xmlns:a16="http://schemas.microsoft.com/office/drawing/2014/main" id="{118F3B22-D719-C948-A764-3B48492E683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74" name="Freeform 875">
                <a:extLst>
                  <a:ext uri="{FF2B5EF4-FFF2-40B4-BE49-F238E27FC236}">
                    <a16:creationId xmlns:a16="http://schemas.microsoft.com/office/drawing/2014/main" id="{9145C193-96F1-0948-B7E9-AA613EBB66F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F29C6AD2-D925-7B4C-A14D-BCA918A1E790}"/>
                  </a:ext>
                </a:extLst>
              </p:cNvPr>
              <p:cNvSpPr/>
              <p:nvPr/>
            </p:nvSpPr>
            <p:spPr>
              <a:xfrm>
                <a:off x="1934038" y="6414127"/>
                <a:ext cx="5308563" cy="369332"/>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de-DE" b="0" i="1" dirty="0" smtClean="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m:oMathPara>
                </a14:m>
                <a:endParaRPr lang="en-GB" dirty="0"/>
              </a:p>
            </p:txBody>
          </p:sp>
        </mc:Choice>
        <mc:Fallback xmlns="">
          <p:sp>
            <p:nvSpPr>
              <p:cNvPr id="106" name="Rectangle 105">
                <a:extLst>
                  <a:ext uri="{FF2B5EF4-FFF2-40B4-BE49-F238E27FC236}">
                    <a16:creationId xmlns:a16="http://schemas.microsoft.com/office/drawing/2014/main" id="{F29C6AD2-D925-7B4C-A14D-BCA918A1E790}"/>
                  </a:ext>
                </a:extLst>
              </p:cNvPr>
              <p:cNvSpPr>
                <a:spLocks noRot="1" noChangeAspect="1" noMove="1" noResize="1" noEditPoints="1" noAdjustHandles="1" noChangeArrowheads="1" noChangeShapeType="1" noTextEdit="1"/>
              </p:cNvSpPr>
              <p:nvPr/>
            </p:nvSpPr>
            <p:spPr>
              <a:xfrm>
                <a:off x="1934038" y="6414127"/>
                <a:ext cx="5308563" cy="369332"/>
              </a:xfrm>
              <a:prstGeom prst="rect">
                <a:avLst/>
              </a:prstGeom>
              <a:blipFill>
                <a:blip r:embed="rId4"/>
                <a:stretch>
                  <a:fillRect b="-13333"/>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F3ADD586-C68A-7649-9E89-C00F725E4552}"/>
              </a:ext>
            </a:extLst>
          </p:cNvPr>
          <p:cNvSpPr>
            <a:spLocks noGrp="1"/>
          </p:cNvSpPr>
          <p:nvPr>
            <p:ph type="dt" sz="half" idx="10"/>
          </p:nvPr>
        </p:nvSpPr>
        <p:spPr/>
        <p:txBody>
          <a:bodyPr/>
          <a:lstStyle/>
          <a:p>
            <a:r>
              <a:rPr lang="en-GB"/>
              <a:t>APA - Deterministic</a:t>
            </a:r>
            <a:endParaRPr lang="de-DE" dirty="0"/>
          </a:p>
        </p:txBody>
      </p:sp>
    </p:spTree>
    <p:extLst>
      <p:ext uri="{BB962C8B-B14F-4D97-AF65-F5344CB8AC3E}">
        <p14:creationId xmlns:p14="http://schemas.microsoft.com/office/powerpoint/2010/main" val="1882142867"/>
      </p:ext>
    </p:extLst>
  </p:cSld>
  <p:clrMapOvr>
    <a:masterClrMapping/>
  </p:clrMapOvr>
</p:sld>
</file>

<file path=ppt/theme/theme1.xml><?xml version="1.0" encoding="utf-8"?>
<a:theme xmlns:a="http://schemas.openxmlformats.org/drawingml/2006/main" name="wwu-adapted">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 id="{0DAF9039-3590-CD41-8306-105A0C0AFFFE}" vid="{25CFEBEA-AF63-2C4C-A150-DE6E98C996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Template>
  <TotalTime>14027</TotalTime>
  <Words>24137</Words>
  <Application>Microsoft Macintosh PowerPoint</Application>
  <PresentationFormat>On-screen Show (4:3)</PresentationFormat>
  <Paragraphs>4112</Paragraphs>
  <Slides>158</Slides>
  <Notes>73</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158</vt:i4>
      </vt:variant>
    </vt:vector>
  </HeadingPairs>
  <TitlesOfParts>
    <vt:vector size="181" baseType="lpstr">
      <vt:lpstr>ＭＳ ゴシック</vt:lpstr>
      <vt:lpstr>ＭＳ Ｐゴシック</vt:lpstr>
      <vt:lpstr>Andale Mono</vt:lpstr>
      <vt:lpstr>Arial</vt:lpstr>
      <vt:lpstr>Calibri</vt:lpstr>
      <vt:lpstr>Cambria Math</vt:lpstr>
      <vt:lpstr>Courier</vt:lpstr>
      <vt:lpstr>Courier New</vt:lpstr>
      <vt:lpstr>Helvetica</vt:lpstr>
      <vt:lpstr>Lucida Grande</vt:lpstr>
      <vt:lpstr>Menlo</vt:lpstr>
      <vt:lpstr>Meta Offc Pro</vt:lpstr>
      <vt:lpstr>Monotype Corsiva</vt:lpstr>
      <vt:lpstr>Sana</vt:lpstr>
      <vt:lpstr>STIXGeneral-Regular</vt:lpstr>
      <vt:lpstr>Symbol</vt:lpstr>
      <vt:lpstr>System Font</vt:lpstr>
      <vt:lpstr>Times New Roman</vt:lpstr>
      <vt:lpstr>Times New Roman Regular</vt:lpstr>
      <vt:lpstr>Webdings</vt:lpstr>
      <vt:lpstr>Wingdings</vt:lpstr>
      <vt:lpstr>Zapf Dingbats</vt:lpstr>
      <vt:lpstr>wwu-adapted</vt:lpstr>
      <vt:lpstr>Automated Planning and Acting</vt:lpstr>
      <vt:lpstr>Content</vt:lpstr>
      <vt:lpstr>Outline per the Book</vt:lpstr>
      <vt:lpstr>Motivation</vt:lpstr>
      <vt:lpstr>Domain Model</vt:lpstr>
      <vt:lpstr>Representing Σ</vt:lpstr>
      <vt:lpstr>Domain-specific Representation</vt:lpstr>
      <vt:lpstr>Example</vt:lpstr>
      <vt:lpstr>Drilling</vt:lpstr>
      <vt:lpstr>Discussion</vt:lpstr>
      <vt:lpstr>State-Variable Representation</vt:lpstr>
      <vt:lpstr>Properties of Objects</vt:lpstr>
      <vt:lpstr>Varying Properties</vt:lpstr>
      <vt:lpstr>States as Functions</vt:lpstr>
      <vt:lpstr>States as Functions</vt:lpstr>
      <vt:lpstr>Action Templates</vt:lpstr>
      <vt:lpstr>Actions</vt:lpstr>
      <vt:lpstr>Applicability</vt:lpstr>
      <vt:lpstr>Computing Prediction Function γ</vt:lpstr>
      <vt:lpstr>State-Variable Planning Domain</vt:lpstr>
      <vt:lpstr>Plans</vt:lpstr>
      <vt:lpstr>State Space</vt:lpstr>
      <vt:lpstr>Planning Problems</vt:lpstr>
      <vt:lpstr>Classical Representation</vt:lpstr>
      <vt:lpstr>Classical Representation</vt:lpstr>
      <vt:lpstr>Classical Planning Operators</vt:lpstr>
      <vt:lpstr>PDDL – Planning Domain Definition Language</vt:lpstr>
      <vt:lpstr>Example Domain</vt:lpstr>
      <vt:lpstr>Example Problem</vt:lpstr>
      <vt:lpstr>Example Typed Domain</vt:lpstr>
      <vt:lpstr>Example Typed Problem</vt:lpstr>
      <vt:lpstr>Intermediate Summary</vt:lpstr>
      <vt:lpstr>Outline per the Book</vt:lpstr>
      <vt:lpstr>Planning as Search</vt:lpstr>
      <vt:lpstr>Search-Tree Terminology</vt:lpstr>
      <vt:lpstr>Forward Search</vt:lpstr>
      <vt:lpstr>Deterministic Version</vt:lpstr>
      <vt:lpstr>Breadth-first search  (BFS)</vt:lpstr>
      <vt:lpstr>Depth-First Search  (DFS)</vt:lpstr>
      <vt:lpstr>Uniform-Cost Search</vt:lpstr>
      <vt:lpstr>Heuristic Function</vt:lpstr>
      <vt:lpstr>Example</vt:lpstr>
      <vt:lpstr>A*</vt:lpstr>
      <vt:lpstr>PowerPoint Presentation</vt:lpstr>
      <vt:lpstr>PowerPoint Presentation</vt:lpstr>
      <vt:lpstr>PowerPoint Presentation</vt:lpstr>
      <vt:lpstr>PowerPoint Presentation</vt:lpstr>
      <vt:lpstr>PowerPoint Presentation</vt:lpstr>
      <vt:lpstr>PowerPoint Presentation</vt:lpstr>
      <vt:lpstr>Properties of A*</vt:lpstr>
      <vt:lpstr>Greedy Best-First Search  (GBFS)</vt:lpstr>
      <vt:lpstr>PowerPoint Presentation</vt:lpstr>
      <vt:lpstr>PowerPoint Presentation</vt:lpstr>
      <vt:lpstr>PowerPoint Presentation</vt:lpstr>
      <vt:lpstr>PowerPoint Presentation</vt:lpstr>
      <vt:lpstr>Depth-First  Branch and Bound (DFBB)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Iterative Deepening Search  (IDS)</vt:lpstr>
      <vt:lpstr>Iterative Deepening Search  (IDS)</vt:lpstr>
      <vt:lpstr>IDA*</vt:lpstr>
      <vt:lpstr>Discussion</vt:lpstr>
      <vt:lpstr>Intermediate Summary</vt:lpstr>
      <vt:lpstr>Outline per the Book</vt:lpstr>
      <vt:lpstr>Heuristic Functions</vt:lpstr>
      <vt:lpstr>Example from A*</vt:lpstr>
      <vt:lpstr>Domain-independent Heuristics</vt:lpstr>
      <vt:lpstr>Delete-Relaxation</vt:lpstr>
      <vt:lpstr>Relaxed States</vt:lpstr>
      <vt:lpstr>R-applicability</vt:lpstr>
      <vt:lpstr>Example</vt:lpstr>
      <vt:lpstr>Relaxed Solution</vt:lpstr>
      <vt:lpstr>Optimal Relaxed Solution Heuristic</vt:lpstr>
      <vt:lpstr>Example</vt:lpstr>
      <vt:lpstr>Fast-Forward Heuristic</vt:lpstr>
      <vt:lpstr>Preliminaries</vt:lpstr>
      <vt:lpstr>Fast-Forward Heuristic</vt:lpstr>
      <vt:lpstr>Fast-Forward Heuristic</vt:lpstr>
      <vt:lpstr>Example (as before)</vt:lpstr>
      <vt:lpstr>Example</vt:lpstr>
      <vt:lpstr>Example</vt:lpstr>
      <vt:lpstr>Example</vt:lpstr>
      <vt:lpstr>Example</vt:lpstr>
      <vt:lpstr>Properties</vt:lpstr>
      <vt:lpstr>Example</vt:lpstr>
      <vt:lpstr>Landmark Heuristics</vt:lpstr>
      <vt:lpstr>Why are Landmarks Useful?</vt:lpstr>
      <vt:lpstr>Computing Landmarks</vt:lpstr>
      <vt:lpstr>RPG-based Landmark Computation</vt:lpstr>
      <vt:lpstr>RPG-based Landmark Computation</vt:lpstr>
      <vt:lpstr>RPG-based Landmark Computation</vt:lpstr>
      <vt:lpstr>RPG-based Landmark Computation</vt:lpstr>
      <vt:lpstr>RPG-based Landmark Computation</vt:lpstr>
      <vt:lpstr>RPG-based Landmark Computation</vt:lpstr>
      <vt:lpstr>RPG-based Landmark Computation</vt:lpstr>
      <vt:lpstr>Example</vt:lpstr>
      <vt:lpstr>Example</vt:lpstr>
      <vt:lpstr>Example</vt:lpstr>
      <vt:lpstr>Example</vt:lpstr>
      <vt:lpstr>Landmark Heuristic</vt:lpstr>
      <vt:lpstr>Intermediate Summary</vt:lpstr>
      <vt:lpstr>Outline per the Book</vt:lpstr>
      <vt:lpstr>Incorporating Planning into an Actor</vt:lpstr>
      <vt:lpstr>Service Robot</vt:lpstr>
      <vt:lpstr>Using Planning in Acting</vt:lpstr>
      <vt:lpstr>Using Planning in Acting</vt:lpstr>
      <vt:lpstr>Using Planning in Acting</vt:lpstr>
      <vt:lpstr>How to do Lookahead</vt:lpstr>
      <vt:lpstr>Receding-Horizon  Search</vt:lpstr>
      <vt:lpstr>Partial or Non-optimal  Plans</vt:lpstr>
      <vt:lpstr>Intermediate Summary</vt:lpstr>
      <vt:lpstr>Outline per the Book</vt:lpstr>
      <vt:lpstr>Backward Search</vt:lpstr>
      <vt:lpstr>Relevance</vt:lpstr>
      <vt:lpstr>Relevance</vt:lpstr>
      <vt:lpstr>Inverse State Transitions</vt:lpstr>
      <vt:lpstr>Backward Search</vt:lpstr>
      <vt:lpstr>Branching Factor</vt:lpstr>
      <vt:lpstr>Lifted Backward Search</vt:lpstr>
      <vt:lpstr>Intermediate Summary</vt:lpstr>
      <vt:lpstr>Outline per the Book</vt:lpstr>
      <vt:lpstr>Plan-Space Search</vt:lpstr>
      <vt:lpstr>Definitions</vt:lpstr>
      <vt:lpstr>Flaws:  1. Open Goals</vt:lpstr>
      <vt:lpstr>Flaws:  2. Threats</vt:lpstr>
      <vt:lpstr>PSP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 2</vt:lpstr>
      <vt:lpstr>Example 2</vt:lpstr>
      <vt:lpstr>Example 2</vt:lpstr>
      <vt:lpstr>Example 2</vt:lpstr>
      <vt:lpstr>Node-selection Heuristics</vt:lpstr>
      <vt:lpstr>PowerPoint Presentation</vt:lpstr>
      <vt:lpstr>Node-selection Heuristics</vt:lpstr>
      <vt:lpstr>Discussion</vt:lpstr>
      <vt:lpstr>A Weak Pruning Technique</vt:lpstr>
      <vt:lpstr>Intermediate Summary</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266</cp:revision>
  <cp:lastPrinted>2021-11-09T20:09:35Z</cp:lastPrinted>
  <dcterms:created xsi:type="dcterms:W3CDTF">2020-02-28T12:43:09Z</dcterms:created>
  <dcterms:modified xsi:type="dcterms:W3CDTF">2021-11-11T16:56:20Z</dcterms:modified>
</cp:coreProperties>
</file>