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69"/>
  </p:notesMasterIdLst>
  <p:sldIdLst>
    <p:sldId id="256" r:id="rId2"/>
    <p:sldId id="263" r:id="rId3"/>
    <p:sldId id="719" r:id="rId4"/>
    <p:sldId id="838" r:id="rId5"/>
    <p:sldId id="852" r:id="rId6"/>
    <p:sldId id="848" r:id="rId7"/>
    <p:sldId id="849" r:id="rId8"/>
    <p:sldId id="850" r:id="rId9"/>
    <p:sldId id="695" r:id="rId10"/>
    <p:sldId id="703" r:id="rId11"/>
    <p:sldId id="782" r:id="rId12"/>
    <p:sldId id="854" r:id="rId13"/>
    <p:sldId id="851" r:id="rId14"/>
    <p:sldId id="699" r:id="rId15"/>
    <p:sldId id="640" r:id="rId16"/>
    <p:sldId id="811" r:id="rId17"/>
    <p:sldId id="809" r:id="rId18"/>
    <p:sldId id="706" r:id="rId19"/>
    <p:sldId id="766" r:id="rId20"/>
    <p:sldId id="767" r:id="rId21"/>
    <p:sldId id="768" r:id="rId22"/>
    <p:sldId id="769" r:id="rId23"/>
    <p:sldId id="770" r:id="rId24"/>
    <p:sldId id="771" r:id="rId25"/>
    <p:sldId id="773" r:id="rId26"/>
    <p:sldId id="853" r:id="rId27"/>
    <p:sldId id="775" r:id="rId28"/>
    <p:sldId id="774" r:id="rId29"/>
    <p:sldId id="845" r:id="rId30"/>
    <p:sldId id="855" r:id="rId31"/>
    <p:sldId id="856" r:id="rId32"/>
    <p:sldId id="757" r:id="rId33"/>
    <p:sldId id="857" r:id="rId34"/>
    <p:sldId id="664" r:id="rId35"/>
    <p:sldId id="781" r:id="rId36"/>
    <p:sldId id="728" r:id="rId37"/>
    <p:sldId id="866" r:id="rId38"/>
    <p:sldId id="726" r:id="rId39"/>
    <p:sldId id="804" r:id="rId40"/>
    <p:sldId id="667" r:id="rId41"/>
    <p:sldId id="668" r:id="rId42"/>
    <p:sldId id="867" r:id="rId43"/>
    <p:sldId id="806" r:id="rId44"/>
    <p:sldId id="868" r:id="rId45"/>
    <p:sldId id="869" r:id="rId46"/>
    <p:sldId id="870" r:id="rId47"/>
    <p:sldId id="815" r:id="rId48"/>
    <p:sldId id="828" r:id="rId49"/>
    <p:sldId id="829" r:id="rId50"/>
    <p:sldId id="818" r:id="rId51"/>
    <p:sldId id="821" r:id="rId52"/>
    <p:sldId id="862" r:id="rId53"/>
    <p:sldId id="863" r:id="rId54"/>
    <p:sldId id="749" r:id="rId55"/>
    <p:sldId id="830" r:id="rId56"/>
    <p:sldId id="831" r:id="rId57"/>
    <p:sldId id="865" r:id="rId58"/>
    <p:sldId id="858" r:id="rId59"/>
    <p:sldId id="832" r:id="rId60"/>
    <p:sldId id="871" r:id="rId61"/>
    <p:sldId id="872" r:id="rId62"/>
    <p:sldId id="873" r:id="rId63"/>
    <p:sldId id="750" r:id="rId64"/>
    <p:sldId id="874" r:id="rId65"/>
    <p:sldId id="875" r:id="rId66"/>
    <p:sldId id="864" r:id="rId67"/>
    <p:sldId id="876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0"/>
    <p:restoredTop sz="94825"/>
  </p:normalViewPr>
  <p:slideViewPr>
    <p:cSldViewPr snapToGrid="0" snapToObjects="1">
      <p:cViewPr>
        <p:scale>
          <a:sx n="66" d="100"/>
          <a:sy n="66" d="100"/>
        </p:scale>
        <p:origin x="2432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01830-A665-114E-98D6-B728185FEA0B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BF81A-3E81-274B-90A2-0A51F25FFE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448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1-4, 6: Planning book</a:t>
            </a:r>
          </a:p>
          <a:p>
            <a:r>
              <a:rPr lang="en-GB" dirty="0"/>
              <a:t>5, 7: AIMA</a:t>
            </a:r>
          </a:p>
          <a:p>
            <a:r>
              <a:rPr lang="en-GB"/>
              <a:t>8: Rao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073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Acting: top-down, “left to right” (flying somewhere: get to airport, fly)</a:t>
            </a:r>
          </a:p>
          <a:p>
            <a:r>
              <a:rPr lang="en-GB" dirty="0"/>
              <a:t>Planning: sometimes other order reasonable (flying somewhere: plan flight, then how to get to airport)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26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Acting with an operational model as given in first section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5BF81A-3E81-274B-90A2-0A51F25FFEB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754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Instances() = </a:t>
            </a:r>
            <a:r>
              <a:rPr lang="en-GB" dirty="0"/>
              <a:t>set of instances of methods in M whose pre- conditions hold in </a:t>
            </a:r>
            <a:r>
              <a:rPr lang="el-GR" dirty="0"/>
              <a:t>ξ </a:t>
            </a:r>
            <a:r>
              <a:rPr lang="en-GB" dirty="0"/>
              <a:t>and whose role matches the task or event </a:t>
            </a:r>
            <a:r>
              <a:rPr lang="el-GR" dirty="0"/>
              <a:t>τ.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75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903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05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63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683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23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4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Türmchen"/>
          <p:cNvGrpSpPr>
            <a:grpSpLocks noChangeAspect="1"/>
          </p:cNvGrpSpPr>
          <p:nvPr/>
        </p:nvGrpSpPr>
        <p:grpSpPr bwMode="auto">
          <a:xfrm>
            <a:off x="5634992" y="1035714"/>
            <a:ext cx="3508375" cy="4606925"/>
            <a:chOff x="3550" y="652"/>
            <a:chExt cx="2210" cy="2902"/>
          </a:xfrm>
        </p:grpSpPr>
        <p:sp>
          <p:nvSpPr>
            <p:cNvPr id="27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9144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3600001" y="6069200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5185225" cy="360000"/>
          </a:xfrm>
        </p:spPr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5184000" cy="36000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6"/>
          </p:nvPr>
        </p:nvSpPr>
        <p:spPr>
          <a:xfrm>
            <a:off x="8064000" y="7020000"/>
            <a:ext cx="720000" cy="360000"/>
          </a:xfrm>
        </p:spPr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grpSp>
        <p:nvGrpSpPr>
          <p:cNvPr id="31" name="Regieanweisungen"/>
          <p:cNvGrpSpPr/>
          <p:nvPr/>
        </p:nvGrpSpPr>
        <p:grpSpPr>
          <a:xfrm>
            <a:off x="-468000" y="-468000"/>
            <a:ext cx="10080000" cy="7776000"/>
            <a:chOff x="-468000" y="-468000"/>
            <a:chExt cx="10080000" cy="7776000"/>
          </a:xfrm>
        </p:grpSpPr>
        <p:cxnSp>
          <p:nvCxnSpPr>
            <p:cNvPr id="36" name="Linie"/>
            <p:cNvCxnSpPr/>
            <p:nvPr/>
          </p:nvCxnSpPr>
          <p:spPr>
            <a:xfrm>
              <a:off x="9252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/>
          </p:nvCxnSpPr>
          <p:spPr>
            <a:xfrm>
              <a:off x="-468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/>
            <p:cNvCxnSpPr/>
            <p:nvPr/>
          </p:nvCxnSpPr>
          <p:spPr>
            <a:xfrm>
              <a:off x="-468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/>
          </p:nvCxnSpPr>
          <p:spPr>
            <a:xfrm>
              <a:off x="9252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livng.knowledge">
            <a:extLst>
              <a:ext uri="{FF2B5EF4-FFF2-40B4-BE49-F238E27FC236}">
                <a16:creationId xmlns:a16="http://schemas.microsoft.com/office/drawing/2014/main" id="{D57777EA-03A1-482C-9309-394F460428B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89132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7384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1469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anz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466509-A870-724A-AA46-5A97852EB5DD}"/>
              </a:ext>
            </a:extLst>
          </p:cNvPr>
          <p:cNvSpPr/>
          <p:nvPr/>
        </p:nvSpPr>
        <p:spPr>
          <a:xfrm>
            <a:off x="201706" y="228600"/>
            <a:ext cx="1707776" cy="5378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7073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6866" y="1019190"/>
            <a:ext cx="4032000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8775" y="2369580"/>
            <a:ext cx="4032000" cy="3373994"/>
          </a:xfrm>
        </p:spPr>
        <p:txBody>
          <a:bodyPr vert="horz"/>
          <a:lstStyle>
            <a:lvl1pPr>
              <a:defRPr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>
          <a:xfrm>
            <a:off x="3600000" y="388800"/>
            <a:ext cx="5185225" cy="360000"/>
          </a:xfrm>
        </p:spPr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4734865" y="1512000"/>
            <a:ext cx="4050360" cy="302868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200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4734865" y="4680000"/>
            <a:ext cx="4050510" cy="1063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200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1861389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18">
          <p15:clr>
            <a:srgbClr val="FBAE40"/>
          </p15:clr>
        </p15:guide>
        <p15:guide id="2" orient="horz" pos="851">
          <p15:clr>
            <a:srgbClr val="FBAE40"/>
          </p15:clr>
        </p15:guide>
        <p15:guide id="3" orient="horz" pos="178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272203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EEE25B-DF47-024F-9634-5072BC7A6FEB}"/>
              </a:ext>
            </a:extLst>
          </p:cNvPr>
          <p:cNvSpPr/>
          <p:nvPr/>
        </p:nvSpPr>
        <p:spPr>
          <a:xfrm>
            <a:off x="121920" y="902208"/>
            <a:ext cx="8912352" cy="207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0DEB978-30E1-904C-83B5-37E2717C4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3000" y="4874241"/>
            <a:ext cx="6858000" cy="658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1AC0CC-5D41-2444-A1CA-E7B137BF9D22}"/>
              </a:ext>
            </a:extLst>
          </p:cNvPr>
          <p:cNvSpPr/>
          <p:nvPr/>
        </p:nvSpPr>
        <p:spPr>
          <a:xfrm>
            <a:off x="121920" y="902208"/>
            <a:ext cx="8912352" cy="207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F90B11-E53E-7342-8054-053C8B506A9E}"/>
              </a:ext>
            </a:extLst>
          </p:cNvPr>
          <p:cNvSpPr/>
          <p:nvPr userDrawn="1"/>
        </p:nvSpPr>
        <p:spPr>
          <a:xfrm>
            <a:off x="121920" y="902208"/>
            <a:ext cx="8912352" cy="207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80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9144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3600001" y="6069200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5185225" cy="360000"/>
          </a:xfrm>
        </p:spPr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5184000" cy="36000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6"/>
          </p:nvPr>
        </p:nvSpPr>
        <p:spPr>
          <a:xfrm>
            <a:off x="8064000" y="7020000"/>
            <a:ext cx="720000" cy="360000"/>
          </a:xfrm>
        </p:spPr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grpSp>
        <p:nvGrpSpPr>
          <p:cNvPr id="31" name="Regieanweisungen"/>
          <p:cNvGrpSpPr/>
          <p:nvPr/>
        </p:nvGrpSpPr>
        <p:grpSpPr>
          <a:xfrm>
            <a:off x="-468000" y="-468000"/>
            <a:ext cx="10080000" cy="7776000"/>
            <a:chOff x="-468000" y="-468000"/>
            <a:chExt cx="10080000" cy="7776000"/>
          </a:xfrm>
        </p:grpSpPr>
        <p:cxnSp>
          <p:nvCxnSpPr>
            <p:cNvPr id="36" name="Linie"/>
            <p:cNvCxnSpPr/>
            <p:nvPr/>
          </p:nvCxnSpPr>
          <p:spPr>
            <a:xfrm>
              <a:off x="9252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/>
            <p:cNvCxnSpPr/>
            <p:nvPr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/>
            <p:cNvCxnSpPr/>
            <p:nvPr/>
          </p:nvCxnSpPr>
          <p:spPr>
            <a:xfrm>
              <a:off x="-468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/>
            <p:cNvCxnSpPr/>
            <p:nvPr/>
          </p:nvCxnSpPr>
          <p:spPr>
            <a:xfrm>
              <a:off x="-468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Linie"/>
            <p:cNvCxnSpPr/>
            <p:nvPr/>
          </p:nvCxnSpPr>
          <p:spPr>
            <a:xfrm>
              <a:off x="9252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livng.knowledge">
            <a:extLst>
              <a:ext uri="{FF2B5EF4-FFF2-40B4-BE49-F238E27FC236}">
                <a16:creationId xmlns:a16="http://schemas.microsoft.com/office/drawing/2014/main" id="{D57777EA-03A1-482C-9309-394F460428B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7306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/>
        </p:nvSpPr>
        <p:spPr>
          <a:xfrm>
            <a:off x="0" y="0"/>
            <a:ext cx="9144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Türmchen"/>
          <p:cNvGrpSpPr>
            <a:grpSpLocks noChangeAspect="1"/>
          </p:cNvGrpSpPr>
          <p:nvPr/>
        </p:nvGrpSpPr>
        <p:grpSpPr bwMode="auto">
          <a:xfrm>
            <a:off x="5634992" y="1035714"/>
            <a:ext cx="3508375" cy="4606925"/>
            <a:chOff x="3550" y="652"/>
            <a:chExt cx="2210" cy="2902"/>
          </a:xfrm>
        </p:grpSpPr>
        <p:sp>
          <p:nvSpPr>
            <p:cNvPr id="16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9144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5185225" cy="360000"/>
          </a:xfrm>
        </p:spPr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5184000" cy="36000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6"/>
          </p:nvPr>
        </p:nvSpPr>
        <p:spPr>
          <a:xfrm>
            <a:off x="8064000" y="7020000"/>
            <a:ext cx="720000" cy="360000"/>
          </a:xfrm>
        </p:spPr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grpSp>
        <p:nvGrpSpPr>
          <p:cNvPr id="31" name="Regieanweisungen"/>
          <p:cNvGrpSpPr/>
          <p:nvPr/>
        </p:nvGrpSpPr>
        <p:grpSpPr>
          <a:xfrm>
            <a:off x="-468000" y="-468000"/>
            <a:ext cx="10080000" cy="7776000"/>
            <a:chOff x="-468000" y="-468000"/>
            <a:chExt cx="10080000" cy="7776000"/>
          </a:xfrm>
        </p:grpSpPr>
        <p:cxnSp>
          <p:nvCxnSpPr>
            <p:cNvPr id="34" name="Linie"/>
            <p:cNvCxnSpPr/>
            <p:nvPr/>
          </p:nvCxnSpPr>
          <p:spPr>
            <a:xfrm>
              <a:off x="9252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/>
            <p:cNvCxnSpPr/>
            <p:nvPr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nie"/>
            <p:cNvCxnSpPr/>
            <p:nvPr/>
          </p:nvCxnSpPr>
          <p:spPr>
            <a:xfrm>
              <a:off x="-468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Linie"/>
            <p:cNvCxnSpPr/>
            <p:nvPr/>
          </p:nvCxnSpPr>
          <p:spPr>
            <a:xfrm>
              <a:off x="-468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Linie"/>
            <p:cNvCxnSpPr/>
            <p:nvPr/>
          </p:nvCxnSpPr>
          <p:spPr>
            <a:xfrm>
              <a:off x="9252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3600001" y="6069200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9" name="livng.knowledge">
            <a:extLst>
              <a:ext uri="{FF2B5EF4-FFF2-40B4-BE49-F238E27FC236}">
                <a16:creationId xmlns:a16="http://schemas.microsoft.com/office/drawing/2014/main" id="{DFCDD324-ECD0-4DD2-A590-42D54B87895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790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5185225" cy="360000"/>
          </a:xfrm>
        </p:spPr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5184000" cy="36000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6"/>
          </p:nvPr>
        </p:nvSpPr>
        <p:spPr>
          <a:xfrm>
            <a:off x="8064000" y="7020000"/>
            <a:ext cx="720000" cy="360000"/>
          </a:xfrm>
        </p:spPr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grpSp>
        <p:nvGrpSpPr>
          <p:cNvPr id="27" name="Regieanweisungen"/>
          <p:cNvGrpSpPr/>
          <p:nvPr/>
        </p:nvGrpSpPr>
        <p:grpSpPr>
          <a:xfrm>
            <a:off x="-468000" y="-468000"/>
            <a:ext cx="10080000" cy="7776000"/>
            <a:chOff x="-468000" y="-468000"/>
            <a:chExt cx="10080000" cy="7776000"/>
          </a:xfrm>
        </p:grpSpPr>
        <p:cxnSp>
          <p:nvCxnSpPr>
            <p:cNvPr id="30" name="Linie"/>
            <p:cNvCxnSpPr/>
            <p:nvPr/>
          </p:nvCxnSpPr>
          <p:spPr>
            <a:xfrm>
              <a:off x="9252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Linie"/>
            <p:cNvCxnSpPr/>
            <p:nvPr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/>
            <p:cNvCxnSpPr/>
            <p:nvPr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/>
            <p:cNvCxnSpPr/>
            <p:nvPr/>
          </p:nvCxnSpPr>
          <p:spPr>
            <a:xfrm>
              <a:off x="-468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Linie"/>
            <p:cNvCxnSpPr/>
            <p:nvPr/>
          </p:nvCxnSpPr>
          <p:spPr>
            <a:xfrm>
              <a:off x="-468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nie"/>
            <p:cNvCxnSpPr/>
            <p:nvPr/>
          </p:nvCxnSpPr>
          <p:spPr>
            <a:xfrm>
              <a:off x="9252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123728" y="6069200"/>
            <a:ext cx="3420273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5" name="Ecke">
            <a:extLst>
              <a:ext uri="{FF2B5EF4-FFF2-40B4-BE49-F238E27FC236}">
                <a16:creationId xmlns:a16="http://schemas.microsoft.com/office/drawing/2014/main" id="{E5AB3E35-27DE-492E-A910-735E3903DB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61037" y="0"/>
            <a:ext cx="3382963" cy="6858000"/>
            <a:chOff x="1316" y="-660"/>
            <a:chExt cx="2131" cy="4320"/>
          </a:xfrm>
        </p:grpSpPr>
        <p:sp>
          <p:nvSpPr>
            <p:cNvPr id="26" name="Fläche">
              <a:extLst>
                <a:ext uri="{FF2B5EF4-FFF2-40B4-BE49-F238E27FC236}">
                  <a16:creationId xmlns:a16="http://schemas.microsoft.com/office/drawing/2014/main" id="{FEE12B88-5240-401F-AC88-DCBEB8793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ONT">
              <a:extLst>
                <a:ext uri="{FF2B5EF4-FFF2-40B4-BE49-F238E27FC236}">
                  <a16:creationId xmlns:a16="http://schemas.microsoft.com/office/drawing/2014/main" id="{2337B845-7B43-47DF-8DED-FE568060AD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7" name="livng.knowledge">
            <a:extLst>
              <a:ext uri="{FF2B5EF4-FFF2-40B4-BE49-F238E27FC236}">
                <a16:creationId xmlns:a16="http://schemas.microsoft.com/office/drawing/2014/main" id="{BE8037E3-4E71-4008-8939-6737EEF6CA1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12741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150"/>
            <a:ext cx="6408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238501"/>
            <a:ext cx="6408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5185225" cy="360000"/>
          </a:xfrm>
        </p:spPr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5184000" cy="36000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6"/>
          </p:nvPr>
        </p:nvSpPr>
        <p:spPr>
          <a:xfrm>
            <a:off x="8064000" y="7020000"/>
            <a:ext cx="720000" cy="360000"/>
          </a:xfrm>
        </p:spPr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grpSp>
        <p:nvGrpSpPr>
          <p:cNvPr id="27" name="Regieanweisungen"/>
          <p:cNvGrpSpPr/>
          <p:nvPr/>
        </p:nvGrpSpPr>
        <p:grpSpPr>
          <a:xfrm>
            <a:off x="-468000" y="-468000"/>
            <a:ext cx="10080000" cy="7776000"/>
            <a:chOff x="-468000" y="-468000"/>
            <a:chExt cx="10080000" cy="7776000"/>
          </a:xfrm>
        </p:grpSpPr>
        <p:cxnSp>
          <p:nvCxnSpPr>
            <p:cNvPr id="30" name="Linie"/>
            <p:cNvCxnSpPr/>
            <p:nvPr/>
          </p:nvCxnSpPr>
          <p:spPr>
            <a:xfrm>
              <a:off x="9252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Linie"/>
            <p:cNvCxnSpPr/>
            <p:nvPr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/>
            <p:cNvCxnSpPr/>
            <p:nvPr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/>
            <p:cNvCxnSpPr/>
            <p:nvPr/>
          </p:nvCxnSpPr>
          <p:spPr>
            <a:xfrm>
              <a:off x="-468000" y="324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Linie"/>
            <p:cNvCxnSpPr/>
            <p:nvPr/>
          </p:nvCxnSpPr>
          <p:spPr>
            <a:xfrm>
              <a:off x="-468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nie"/>
            <p:cNvCxnSpPr/>
            <p:nvPr/>
          </p:nvCxnSpPr>
          <p:spPr>
            <a:xfrm>
              <a:off x="9252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123728" y="6069200"/>
            <a:ext cx="3420273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5" name="Ecke">
            <a:extLst>
              <a:ext uri="{FF2B5EF4-FFF2-40B4-BE49-F238E27FC236}">
                <a16:creationId xmlns:a16="http://schemas.microsoft.com/office/drawing/2014/main" id="{1B3A33DA-6A2D-447B-9557-4E0F4541A94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61037" y="0"/>
            <a:ext cx="3382963" cy="6858000"/>
            <a:chOff x="1316" y="-660"/>
            <a:chExt cx="2131" cy="4320"/>
          </a:xfrm>
        </p:grpSpPr>
        <p:sp>
          <p:nvSpPr>
            <p:cNvPr id="26" name="Fläche">
              <a:extLst>
                <a:ext uri="{FF2B5EF4-FFF2-40B4-BE49-F238E27FC236}">
                  <a16:creationId xmlns:a16="http://schemas.microsoft.com/office/drawing/2014/main" id="{59522A81-5A51-4D70-ADB5-456F23168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ONT">
              <a:extLst>
                <a:ext uri="{FF2B5EF4-FFF2-40B4-BE49-F238E27FC236}">
                  <a16:creationId xmlns:a16="http://schemas.microsoft.com/office/drawing/2014/main" id="{6F4ABBD8-08FD-4A6C-AE5E-A43721BCA7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37" name="livng.knowledge">
            <a:extLst>
              <a:ext uri="{FF2B5EF4-FFF2-40B4-BE49-F238E27FC236}">
                <a16:creationId xmlns:a16="http://schemas.microsoft.com/office/drawing/2014/main" id="{9BD91EDD-A970-4805-BB0D-27B2DEB4EA8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8849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/>
        </p:nvPicPr>
        <p:blipFill rotWithShape="1">
          <a:blip r:embed="rId2"/>
          <a:srcRect t="300" b="5222"/>
          <a:stretch/>
        </p:blipFill>
        <p:spPr>
          <a:xfrm>
            <a:off x="0" y="0"/>
            <a:ext cx="9144000" cy="5669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" y="1962075"/>
            <a:ext cx="5042063" cy="4985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60000" y="3590925"/>
            <a:ext cx="2016000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360000" y="304199"/>
            <a:ext cx="27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9144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>
          <a:xfrm>
            <a:off x="3600000" y="-720000"/>
            <a:ext cx="5185225" cy="360000"/>
          </a:xfrm>
        </p:spPr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15"/>
          </p:nvPr>
        </p:nvSpPr>
        <p:spPr>
          <a:xfrm>
            <a:off x="360000" y="7020000"/>
            <a:ext cx="5184000" cy="360000"/>
          </a:xfrm>
        </p:spPr>
        <p:txBody>
          <a:bodyPr/>
          <a:lstStyle/>
          <a:p>
            <a:endParaRPr lang="en-GB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6"/>
          </p:nvPr>
        </p:nvSpPr>
        <p:spPr>
          <a:xfrm>
            <a:off x="8064000" y="7020000"/>
            <a:ext cx="720000" cy="360000"/>
          </a:xfrm>
        </p:spPr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26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358775" y="2484439"/>
            <a:ext cx="4093663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200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grpSp>
        <p:nvGrpSpPr>
          <p:cNvPr id="42" name="Regieanweisungen"/>
          <p:cNvGrpSpPr/>
          <p:nvPr/>
        </p:nvGrpSpPr>
        <p:grpSpPr>
          <a:xfrm>
            <a:off x="-468000" y="-468000"/>
            <a:ext cx="10080000" cy="7776000"/>
            <a:chOff x="-468000" y="-468000"/>
            <a:chExt cx="10080000" cy="7776000"/>
          </a:xfrm>
        </p:grpSpPr>
        <p:cxnSp>
          <p:nvCxnSpPr>
            <p:cNvPr id="45" name="Linie"/>
            <p:cNvCxnSpPr/>
            <p:nvPr/>
          </p:nvCxnSpPr>
          <p:spPr>
            <a:xfrm>
              <a:off x="9252000" y="35928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/>
            <p:cNvCxnSpPr/>
            <p:nvPr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Linie"/>
            <p:cNvCxnSpPr/>
            <p:nvPr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Linie"/>
            <p:cNvCxnSpPr/>
            <p:nvPr/>
          </p:nvCxnSpPr>
          <p:spPr>
            <a:xfrm>
              <a:off x="-468000" y="35928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Linie"/>
            <p:cNvCxnSpPr/>
            <p:nvPr/>
          </p:nvCxnSpPr>
          <p:spPr>
            <a:xfrm>
              <a:off x="-468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Linie"/>
            <p:cNvCxnSpPr/>
            <p:nvPr/>
          </p:nvCxnSpPr>
          <p:spPr>
            <a:xfrm>
              <a:off x="9252000" y="196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Linie"/>
            <p:cNvCxnSpPr/>
            <p:nvPr/>
          </p:nvCxnSpPr>
          <p:spPr>
            <a:xfrm>
              <a:off x="-468000" y="2484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Linie"/>
            <p:cNvCxnSpPr/>
            <p:nvPr/>
          </p:nvCxnSpPr>
          <p:spPr>
            <a:xfrm>
              <a:off x="9252000" y="2484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3576922" y="6028843"/>
            <a:ext cx="518522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400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7" name="livng.knowledge">
            <a:extLst>
              <a:ext uri="{FF2B5EF4-FFF2-40B4-BE49-F238E27FC236}">
                <a16:creationId xmlns:a16="http://schemas.microsoft.com/office/drawing/2014/main" id="{23110B59-3114-4EA9-8894-8405DFF1707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60000" y="6320880"/>
            <a:ext cx="1693440" cy="216000"/>
          </a:xfrm>
          <a:custGeom>
            <a:avLst/>
            <a:gdLst>
              <a:gd name="T0" fmla="*/ 0 w 4704"/>
              <a:gd name="T1" fmla="*/ 17 h 592"/>
              <a:gd name="T2" fmla="*/ 85 w 4704"/>
              <a:gd name="T3" fmla="*/ 421 h 592"/>
              <a:gd name="T4" fmla="*/ 1676 w 4704"/>
              <a:gd name="T5" fmla="*/ 413 h 592"/>
              <a:gd name="T6" fmla="*/ 1676 w 4704"/>
              <a:gd name="T7" fmla="*/ 413 h 592"/>
              <a:gd name="T8" fmla="*/ 4672 w 4704"/>
              <a:gd name="T9" fmla="*/ 393 h 592"/>
              <a:gd name="T10" fmla="*/ 4475 w 4704"/>
              <a:gd name="T11" fmla="*/ 183 h 592"/>
              <a:gd name="T12" fmla="*/ 4704 w 4704"/>
              <a:gd name="T13" fmla="*/ 328 h 592"/>
              <a:gd name="T14" fmla="*/ 4631 w 4704"/>
              <a:gd name="T15" fmla="*/ 276 h 592"/>
              <a:gd name="T16" fmla="*/ 4347 w 4704"/>
              <a:gd name="T17" fmla="*/ 252 h 592"/>
              <a:gd name="T18" fmla="*/ 4369 w 4704"/>
              <a:gd name="T19" fmla="*/ 486 h 592"/>
              <a:gd name="T20" fmla="*/ 4155 w 4704"/>
              <a:gd name="T21" fmla="*/ 470 h 592"/>
              <a:gd name="T22" fmla="*/ 4207 w 4704"/>
              <a:gd name="T23" fmla="*/ 444 h 592"/>
              <a:gd name="T24" fmla="*/ 4218 w 4704"/>
              <a:gd name="T25" fmla="*/ 140 h 592"/>
              <a:gd name="T26" fmla="*/ 4351 w 4704"/>
              <a:gd name="T27" fmla="*/ 199 h 592"/>
              <a:gd name="T28" fmla="*/ 4273 w 4704"/>
              <a:gd name="T29" fmla="*/ 248 h 592"/>
              <a:gd name="T30" fmla="*/ 3868 w 4704"/>
              <a:gd name="T31" fmla="*/ 477 h 592"/>
              <a:gd name="T32" fmla="*/ 3937 w 4704"/>
              <a:gd name="T33" fmla="*/ 118 h 592"/>
              <a:gd name="T34" fmla="*/ 4017 w 4704"/>
              <a:gd name="T35" fmla="*/ 470 h 592"/>
              <a:gd name="T36" fmla="*/ 3814 w 4704"/>
              <a:gd name="T37" fmla="*/ 311 h 592"/>
              <a:gd name="T38" fmla="*/ 3481 w 4704"/>
              <a:gd name="T39" fmla="*/ 328 h 592"/>
              <a:gd name="T40" fmla="*/ 3668 w 4704"/>
              <a:gd name="T41" fmla="*/ 435 h 592"/>
              <a:gd name="T42" fmla="*/ 3542 w 4704"/>
              <a:gd name="T43" fmla="*/ 140 h 592"/>
              <a:gd name="T44" fmla="*/ 3481 w 4704"/>
              <a:gd name="T45" fmla="*/ 328 h 592"/>
              <a:gd name="T46" fmla="*/ 3542 w 4704"/>
              <a:gd name="T47" fmla="*/ 193 h 592"/>
              <a:gd name="T48" fmla="*/ 3242 w 4704"/>
              <a:gd name="T49" fmla="*/ 17 h 592"/>
              <a:gd name="T50" fmla="*/ 3327 w 4704"/>
              <a:gd name="T51" fmla="*/ 421 h 592"/>
              <a:gd name="T52" fmla="*/ 3095 w 4704"/>
              <a:gd name="T53" fmla="*/ 471 h 592"/>
              <a:gd name="T54" fmla="*/ 2968 w 4704"/>
              <a:gd name="T55" fmla="*/ 235 h 592"/>
              <a:gd name="T56" fmla="*/ 2755 w 4704"/>
              <a:gd name="T57" fmla="*/ 152 h 592"/>
              <a:gd name="T58" fmla="*/ 2878 w 4704"/>
              <a:gd name="T59" fmla="*/ 383 h 592"/>
              <a:gd name="T60" fmla="*/ 3042 w 4704"/>
              <a:gd name="T61" fmla="*/ 293 h 592"/>
              <a:gd name="T62" fmla="*/ 3114 w 4704"/>
              <a:gd name="T63" fmla="*/ 148 h 592"/>
              <a:gd name="T64" fmla="*/ 2433 w 4704"/>
              <a:gd name="T65" fmla="*/ 309 h 592"/>
              <a:gd name="T66" fmla="*/ 2574 w 4704"/>
              <a:gd name="T67" fmla="*/ 193 h 592"/>
              <a:gd name="T68" fmla="*/ 2574 w 4704"/>
              <a:gd name="T69" fmla="*/ 193 h 592"/>
              <a:gd name="T70" fmla="*/ 2175 w 4704"/>
              <a:gd name="T71" fmla="*/ 236 h 592"/>
              <a:gd name="T72" fmla="*/ 2095 w 4704"/>
              <a:gd name="T73" fmla="*/ 157 h 592"/>
              <a:gd name="T74" fmla="*/ 2352 w 4704"/>
              <a:gd name="T75" fmla="*/ 229 h 592"/>
              <a:gd name="T76" fmla="*/ 1770 w 4704"/>
              <a:gd name="T77" fmla="*/ 95 h 592"/>
              <a:gd name="T78" fmla="*/ 1840 w 4704"/>
              <a:gd name="T79" fmla="*/ 470 h 592"/>
              <a:gd name="T80" fmla="*/ 1940 w 4704"/>
              <a:gd name="T81" fmla="*/ 148 h 592"/>
              <a:gd name="T82" fmla="*/ 1966 w 4704"/>
              <a:gd name="T83" fmla="*/ 470 h 592"/>
              <a:gd name="T84" fmla="*/ 1302 w 4704"/>
              <a:gd name="T85" fmla="*/ 351 h 592"/>
              <a:gd name="T86" fmla="*/ 1302 w 4704"/>
              <a:gd name="T87" fmla="*/ 592 h 592"/>
              <a:gd name="T88" fmla="*/ 1226 w 4704"/>
              <a:gd name="T89" fmla="*/ 492 h 592"/>
              <a:gd name="T90" fmla="*/ 1178 w 4704"/>
              <a:gd name="T91" fmla="*/ 395 h 592"/>
              <a:gd name="T92" fmla="*/ 1393 w 4704"/>
              <a:gd name="T93" fmla="*/ 157 h 592"/>
              <a:gd name="T94" fmla="*/ 1294 w 4704"/>
              <a:gd name="T95" fmla="*/ 193 h 592"/>
              <a:gd name="T96" fmla="*/ 1294 w 4704"/>
              <a:gd name="T97" fmla="*/ 193 h 592"/>
              <a:gd name="T98" fmla="*/ 908 w 4704"/>
              <a:gd name="T99" fmla="*/ 236 h 592"/>
              <a:gd name="T100" fmla="*/ 827 w 4704"/>
              <a:gd name="T101" fmla="*/ 157 h 592"/>
              <a:gd name="T102" fmla="*/ 1084 w 4704"/>
              <a:gd name="T103" fmla="*/ 229 h 592"/>
              <a:gd name="T104" fmla="*/ 657 w 4704"/>
              <a:gd name="T105" fmla="*/ 53 h 592"/>
              <a:gd name="T106" fmla="*/ 668 w 4704"/>
              <a:gd name="T107" fmla="*/ 470 h 592"/>
              <a:gd name="T108" fmla="*/ 668 w 4704"/>
              <a:gd name="T109" fmla="*/ 470 h 592"/>
              <a:gd name="T110" fmla="*/ 385 w 4704"/>
              <a:gd name="T111" fmla="*/ 140 h 592"/>
              <a:gd name="T112" fmla="*/ 481 w 4704"/>
              <a:gd name="T113" fmla="*/ 311 h 592"/>
              <a:gd name="T114" fmla="*/ 217 w 4704"/>
              <a:gd name="T115" fmla="*/ 100 h 592"/>
              <a:gd name="T116" fmla="*/ 217 w 4704"/>
              <a:gd name="T117" fmla="*/ 100 h 592"/>
              <a:gd name="T118" fmla="*/ 253 w 4704"/>
              <a:gd name="T119" fmla="*/ 47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04" h="592">
                <a:moveTo>
                  <a:pt x="77" y="477"/>
                </a:moveTo>
                <a:cubicBezTo>
                  <a:pt x="6" y="477"/>
                  <a:pt x="6" y="413"/>
                  <a:pt x="6" y="386"/>
                </a:cubicBezTo>
                <a:lnTo>
                  <a:pt x="6" y="111"/>
                </a:lnTo>
                <a:cubicBezTo>
                  <a:pt x="6" y="67"/>
                  <a:pt x="4" y="44"/>
                  <a:pt x="0" y="17"/>
                </a:cubicBezTo>
                <a:lnTo>
                  <a:pt x="72" y="1"/>
                </a:lnTo>
                <a:cubicBezTo>
                  <a:pt x="77" y="21"/>
                  <a:pt x="78" y="48"/>
                  <a:pt x="78" y="90"/>
                </a:cubicBezTo>
                <a:lnTo>
                  <a:pt x="78" y="363"/>
                </a:lnTo>
                <a:cubicBezTo>
                  <a:pt x="78" y="406"/>
                  <a:pt x="80" y="413"/>
                  <a:pt x="85" y="421"/>
                </a:cubicBezTo>
                <a:cubicBezTo>
                  <a:pt x="88" y="426"/>
                  <a:pt x="99" y="429"/>
                  <a:pt x="108" y="426"/>
                </a:cubicBezTo>
                <a:lnTo>
                  <a:pt x="119" y="469"/>
                </a:lnTo>
                <a:cubicBezTo>
                  <a:pt x="106" y="474"/>
                  <a:pt x="93" y="477"/>
                  <a:pt x="77" y="477"/>
                </a:cubicBezTo>
                <a:close/>
                <a:moveTo>
                  <a:pt x="1676" y="413"/>
                </a:moveTo>
                <a:cubicBezTo>
                  <a:pt x="1676" y="375"/>
                  <a:pt x="1644" y="344"/>
                  <a:pt x="1606" y="344"/>
                </a:cubicBezTo>
                <a:cubicBezTo>
                  <a:pt x="1568" y="344"/>
                  <a:pt x="1538" y="375"/>
                  <a:pt x="1538" y="413"/>
                </a:cubicBezTo>
                <a:cubicBezTo>
                  <a:pt x="1538" y="453"/>
                  <a:pt x="1569" y="485"/>
                  <a:pt x="1608" y="485"/>
                </a:cubicBezTo>
                <a:cubicBezTo>
                  <a:pt x="1644" y="485"/>
                  <a:pt x="1676" y="453"/>
                  <a:pt x="1676" y="413"/>
                </a:cubicBezTo>
                <a:close/>
                <a:moveTo>
                  <a:pt x="4512" y="328"/>
                </a:moveTo>
                <a:lnTo>
                  <a:pt x="4512" y="333"/>
                </a:lnTo>
                <a:cubicBezTo>
                  <a:pt x="4512" y="377"/>
                  <a:pt x="4528" y="424"/>
                  <a:pt x="4591" y="424"/>
                </a:cubicBezTo>
                <a:cubicBezTo>
                  <a:pt x="4621" y="424"/>
                  <a:pt x="4647" y="414"/>
                  <a:pt x="4672" y="393"/>
                </a:cubicBezTo>
                <a:lnTo>
                  <a:pt x="4699" y="435"/>
                </a:lnTo>
                <a:cubicBezTo>
                  <a:pt x="4665" y="464"/>
                  <a:pt x="4626" y="478"/>
                  <a:pt x="4583" y="478"/>
                </a:cubicBezTo>
                <a:cubicBezTo>
                  <a:pt x="4492" y="478"/>
                  <a:pt x="4435" y="412"/>
                  <a:pt x="4435" y="309"/>
                </a:cubicBezTo>
                <a:cubicBezTo>
                  <a:pt x="4435" y="253"/>
                  <a:pt x="4447" y="215"/>
                  <a:pt x="4475" y="183"/>
                </a:cubicBezTo>
                <a:cubicBezTo>
                  <a:pt x="4501" y="153"/>
                  <a:pt x="4533" y="140"/>
                  <a:pt x="4574" y="140"/>
                </a:cubicBezTo>
                <a:cubicBezTo>
                  <a:pt x="4605" y="140"/>
                  <a:pt x="4635" y="148"/>
                  <a:pt x="4662" y="173"/>
                </a:cubicBezTo>
                <a:cubicBezTo>
                  <a:pt x="4690" y="199"/>
                  <a:pt x="4704" y="238"/>
                  <a:pt x="4704" y="313"/>
                </a:cubicBezTo>
                <a:lnTo>
                  <a:pt x="4704" y="328"/>
                </a:lnTo>
                <a:lnTo>
                  <a:pt x="4512" y="328"/>
                </a:lnTo>
                <a:close/>
                <a:moveTo>
                  <a:pt x="4574" y="193"/>
                </a:moveTo>
                <a:cubicBezTo>
                  <a:pt x="4534" y="193"/>
                  <a:pt x="4513" y="224"/>
                  <a:pt x="4513" y="276"/>
                </a:cubicBezTo>
                <a:lnTo>
                  <a:pt x="4631" y="276"/>
                </a:lnTo>
                <a:cubicBezTo>
                  <a:pt x="4631" y="224"/>
                  <a:pt x="4609" y="193"/>
                  <a:pt x="4574" y="193"/>
                </a:cubicBezTo>
                <a:close/>
                <a:moveTo>
                  <a:pt x="4351" y="199"/>
                </a:moveTo>
                <a:cubicBezTo>
                  <a:pt x="4338" y="199"/>
                  <a:pt x="4328" y="197"/>
                  <a:pt x="4326" y="196"/>
                </a:cubicBezTo>
                <a:cubicBezTo>
                  <a:pt x="4328" y="198"/>
                  <a:pt x="4347" y="219"/>
                  <a:pt x="4347" y="252"/>
                </a:cubicBezTo>
                <a:cubicBezTo>
                  <a:pt x="4347" y="308"/>
                  <a:pt x="4301" y="351"/>
                  <a:pt x="4225" y="351"/>
                </a:cubicBezTo>
                <a:cubicBezTo>
                  <a:pt x="4202" y="359"/>
                  <a:pt x="4182" y="371"/>
                  <a:pt x="4182" y="381"/>
                </a:cubicBezTo>
                <a:cubicBezTo>
                  <a:pt x="4182" y="393"/>
                  <a:pt x="4186" y="394"/>
                  <a:pt x="4262" y="394"/>
                </a:cubicBezTo>
                <a:cubicBezTo>
                  <a:pt x="4314" y="394"/>
                  <a:pt x="4369" y="421"/>
                  <a:pt x="4369" y="486"/>
                </a:cubicBezTo>
                <a:cubicBezTo>
                  <a:pt x="4369" y="555"/>
                  <a:pt x="4312" y="592"/>
                  <a:pt x="4226" y="592"/>
                </a:cubicBezTo>
                <a:cubicBezTo>
                  <a:pt x="4142" y="592"/>
                  <a:pt x="4082" y="564"/>
                  <a:pt x="4082" y="504"/>
                </a:cubicBezTo>
                <a:cubicBezTo>
                  <a:pt x="4082" y="489"/>
                  <a:pt x="4088" y="470"/>
                  <a:pt x="4088" y="470"/>
                </a:cubicBezTo>
                <a:lnTo>
                  <a:pt x="4155" y="470"/>
                </a:lnTo>
                <a:cubicBezTo>
                  <a:pt x="4155" y="470"/>
                  <a:pt x="4149" y="482"/>
                  <a:pt x="4149" y="492"/>
                </a:cubicBezTo>
                <a:cubicBezTo>
                  <a:pt x="4149" y="522"/>
                  <a:pt x="4175" y="539"/>
                  <a:pt x="4220" y="539"/>
                </a:cubicBezTo>
                <a:cubicBezTo>
                  <a:pt x="4270" y="539"/>
                  <a:pt x="4296" y="519"/>
                  <a:pt x="4296" y="489"/>
                </a:cubicBezTo>
                <a:cubicBezTo>
                  <a:pt x="4296" y="454"/>
                  <a:pt x="4267" y="444"/>
                  <a:pt x="4207" y="444"/>
                </a:cubicBezTo>
                <a:cubicBezTo>
                  <a:pt x="4121" y="444"/>
                  <a:pt x="4102" y="427"/>
                  <a:pt x="4102" y="395"/>
                </a:cubicBezTo>
                <a:cubicBezTo>
                  <a:pt x="4102" y="363"/>
                  <a:pt x="4128" y="351"/>
                  <a:pt x="4163" y="340"/>
                </a:cubicBezTo>
                <a:cubicBezTo>
                  <a:pt x="4114" y="326"/>
                  <a:pt x="4090" y="295"/>
                  <a:pt x="4090" y="249"/>
                </a:cubicBezTo>
                <a:cubicBezTo>
                  <a:pt x="4090" y="183"/>
                  <a:pt x="4141" y="140"/>
                  <a:pt x="4218" y="140"/>
                </a:cubicBezTo>
                <a:cubicBezTo>
                  <a:pt x="4264" y="140"/>
                  <a:pt x="4290" y="157"/>
                  <a:pt x="4316" y="157"/>
                </a:cubicBezTo>
                <a:cubicBezTo>
                  <a:pt x="4337" y="157"/>
                  <a:pt x="4357" y="149"/>
                  <a:pt x="4375" y="134"/>
                </a:cubicBezTo>
                <a:lnTo>
                  <a:pt x="4407" y="178"/>
                </a:lnTo>
                <a:cubicBezTo>
                  <a:pt x="4389" y="193"/>
                  <a:pt x="4373" y="199"/>
                  <a:pt x="4351" y="199"/>
                </a:cubicBezTo>
                <a:close/>
                <a:moveTo>
                  <a:pt x="4218" y="193"/>
                </a:moveTo>
                <a:cubicBezTo>
                  <a:pt x="4182" y="193"/>
                  <a:pt x="4162" y="213"/>
                  <a:pt x="4162" y="249"/>
                </a:cubicBezTo>
                <a:cubicBezTo>
                  <a:pt x="4162" y="286"/>
                  <a:pt x="4183" y="303"/>
                  <a:pt x="4218" y="303"/>
                </a:cubicBezTo>
                <a:cubicBezTo>
                  <a:pt x="4254" y="303"/>
                  <a:pt x="4273" y="284"/>
                  <a:pt x="4273" y="248"/>
                </a:cubicBezTo>
                <a:cubicBezTo>
                  <a:pt x="4273" y="212"/>
                  <a:pt x="4254" y="193"/>
                  <a:pt x="4218" y="193"/>
                </a:cubicBezTo>
                <a:close/>
                <a:moveTo>
                  <a:pt x="3953" y="470"/>
                </a:moveTo>
                <a:cubicBezTo>
                  <a:pt x="3949" y="463"/>
                  <a:pt x="3949" y="458"/>
                  <a:pt x="3947" y="445"/>
                </a:cubicBezTo>
                <a:cubicBezTo>
                  <a:pt x="3925" y="466"/>
                  <a:pt x="3900" y="477"/>
                  <a:pt x="3868" y="477"/>
                </a:cubicBezTo>
                <a:cubicBezTo>
                  <a:pt x="3786" y="477"/>
                  <a:pt x="3736" y="412"/>
                  <a:pt x="3736" y="312"/>
                </a:cubicBezTo>
                <a:cubicBezTo>
                  <a:pt x="3736" y="211"/>
                  <a:pt x="3792" y="142"/>
                  <a:pt x="3870" y="142"/>
                </a:cubicBezTo>
                <a:cubicBezTo>
                  <a:pt x="3897" y="142"/>
                  <a:pt x="3920" y="151"/>
                  <a:pt x="3939" y="171"/>
                </a:cubicBezTo>
                <a:cubicBezTo>
                  <a:pt x="3939" y="171"/>
                  <a:pt x="3937" y="146"/>
                  <a:pt x="3937" y="118"/>
                </a:cubicBezTo>
                <a:lnTo>
                  <a:pt x="3937" y="1"/>
                </a:lnTo>
                <a:lnTo>
                  <a:pt x="4007" y="11"/>
                </a:lnTo>
                <a:lnTo>
                  <a:pt x="4007" y="358"/>
                </a:lnTo>
                <a:cubicBezTo>
                  <a:pt x="4007" y="421"/>
                  <a:pt x="4011" y="454"/>
                  <a:pt x="4017" y="470"/>
                </a:cubicBezTo>
                <a:lnTo>
                  <a:pt x="3953" y="470"/>
                </a:lnTo>
                <a:close/>
                <a:moveTo>
                  <a:pt x="3937" y="224"/>
                </a:moveTo>
                <a:cubicBezTo>
                  <a:pt x="3921" y="207"/>
                  <a:pt x="3902" y="198"/>
                  <a:pt x="3879" y="198"/>
                </a:cubicBezTo>
                <a:cubicBezTo>
                  <a:pt x="3834" y="198"/>
                  <a:pt x="3814" y="234"/>
                  <a:pt x="3814" y="311"/>
                </a:cubicBezTo>
                <a:cubicBezTo>
                  <a:pt x="3814" y="382"/>
                  <a:pt x="3828" y="418"/>
                  <a:pt x="3881" y="418"/>
                </a:cubicBezTo>
                <a:cubicBezTo>
                  <a:pt x="3907" y="418"/>
                  <a:pt x="3928" y="403"/>
                  <a:pt x="3937" y="387"/>
                </a:cubicBezTo>
                <a:lnTo>
                  <a:pt x="3937" y="224"/>
                </a:lnTo>
                <a:close/>
                <a:moveTo>
                  <a:pt x="3481" y="328"/>
                </a:moveTo>
                <a:lnTo>
                  <a:pt x="3481" y="333"/>
                </a:lnTo>
                <a:cubicBezTo>
                  <a:pt x="3481" y="377"/>
                  <a:pt x="3497" y="424"/>
                  <a:pt x="3560" y="424"/>
                </a:cubicBezTo>
                <a:cubicBezTo>
                  <a:pt x="3590" y="424"/>
                  <a:pt x="3616" y="414"/>
                  <a:pt x="3640" y="393"/>
                </a:cubicBezTo>
                <a:lnTo>
                  <a:pt x="3668" y="435"/>
                </a:lnTo>
                <a:cubicBezTo>
                  <a:pt x="3634" y="464"/>
                  <a:pt x="3595" y="478"/>
                  <a:pt x="3552" y="478"/>
                </a:cubicBezTo>
                <a:cubicBezTo>
                  <a:pt x="3461" y="478"/>
                  <a:pt x="3404" y="412"/>
                  <a:pt x="3404" y="309"/>
                </a:cubicBezTo>
                <a:cubicBezTo>
                  <a:pt x="3404" y="253"/>
                  <a:pt x="3416" y="215"/>
                  <a:pt x="3444" y="183"/>
                </a:cubicBezTo>
                <a:cubicBezTo>
                  <a:pt x="3470" y="153"/>
                  <a:pt x="3502" y="140"/>
                  <a:pt x="3542" y="140"/>
                </a:cubicBezTo>
                <a:cubicBezTo>
                  <a:pt x="3574" y="140"/>
                  <a:pt x="3603" y="148"/>
                  <a:pt x="3631" y="173"/>
                </a:cubicBezTo>
                <a:cubicBezTo>
                  <a:pt x="3659" y="199"/>
                  <a:pt x="3673" y="238"/>
                  <a:pt x="3673" y="313"/>
                </a:cubicBezTo>
                <a:lnTo>
                  <a:pt x="3673" y="328"/>
                </a:lnTo>
                <a:lnTo>
                  <a:pt x="3481" y="328"/>
                </a:lnTo>
                <a:close/>
                <a:moveTo>
                  <a:pt x="3542" y="193"/>
                </a:moveTo>
                <a:cubicBezTo>
                  <a:pt x="3503" y="193"/>
                  <a:pt x="3481" y="224"/>
                  <a:pt x="3481" y="276"/>
                </a:cubicBezTo>
                <a:lnTo>
                  <a:pt x="3600" y="276"/>
                </a:lnTo>
                <a:cubicBezTo>
                  <a:pt x="3600" y="224"/>
                  <a:pt x="3577" y="193"/>
                  <a:pt x="3542" y="193"/>
                </a:cubicBezTo>
                <a:close/>
                <a:moveTo>
                  <a:pt x="3319" y="477"/>
                </a:moveTo>
                <a:cubicBezTo>
                  <a:pt x="3249" y="477"/>
                  <a:pt x="3249" y="413"/>
                  <a:pt x="3249" y="386"/>
                </a:cubicBezTo>
                <a:lnTo>
                  <a:pt x="3249" y="111"/>
                </a:lnTo>
                <a:cubicBezTo>
                  <a:pt x="3249" y="67"/>
                  <a:pt x="3247" y="44"/>
                  <a:pt x="3242" y="17"/>
                </a:cubicBezTo>
                <a:lnTo>
                  <a:pt x="3314" y="1"/>
                </a:lnTo>
                <a:cubicBezTo>
                  <a:pt x="3319" y="21"/>
                  <a:pt x="3320" y="48"/>
                  <a:pt x="3320" y="90"/>
                </a:cubicBezTo>
                <a:lnTo>
                  <a:pt x="3320" y="363"/>
                </a:lnTo>
                <a:cubicBezTo>
                  <a:pt x="3320" y="406"/>
                  <a:pt x="3322" y="413"/>
                  <a:pt x="3327" y="421"/>
                </a:cubicBezTo>
                <a:cubicBezTo>
                  <a:pt x="3331" y="426"/>
                  <a:pt x="3342" y="429"/>
                  <a:pt x="3350" y="426"/>
                </a:cubicBezTo>
                <a:lnTo>
                  <a:pt x="3361" y="469"/>
                </a:lnTo>
                <a:cubicBezTo>
                  <a:pt x="3349" y="474"/>
                  <a:pt x="3335" y="477"/>
                  <a:pt x="3319" y="477"/>
                </a:cubicBezTo>
                <a:close/>
                <a:moveTo>
                  <a:pt x="3095" y="471"/>
                </a:moveTo>
                <a:lnTo>
                  <a:pt x="3030" y="471"/>
                </a:lnTo>
                <a:lnTo>
                  <a:pt x="2990" y="323"/>
                </a:lnTo>
                <a:cubicBezTo>
                  <a:pt x="2980" y="284"/>
                  <a:pt x="2969" y="235"/>
                  <a:pt x="2969" y="235"/>
                </a:cubicBezTo>
                <a:lnTo>
                  <a:pt x="2968" y="235"/>
                </a:lnTo>
                <a:cubicBezTo>
                  <a:pt x="2968" y="235"/>
                  <a:pt x="2963" y="267"/>
                  <a:pt x="2947" y="326"/>
                </a:cubicBezTo>
                <a:lnTo>
                  <a:pt x="2908" y="471"/>
                </a:lnTo>
                <a:lnTo>
                  <a:pt x="2843" y="471"/>
                </a:lnTo>
                <a:lnTo>
                  <a:pt x="2755" y="152"/>
                </a:lnTo>
                <a:lnTo>
                  <a:pt x="2824" y="143"/>
                </a:lnTo>
                <a:lnTo>
                  <a:pt x="2859" y="298"/>
                </a:lnTo>
                <a:cubicBezTo>
                  <a:pt x="2868" y="338"/>
                  <a:pt x="2876" y="383"/>
                  <a:pt x="2876" y="383"/>
                </a:cubicBezTo>
                <a:lnTo>
                  <a:pt x="2878" y="383"/>
                </a:lnTo>
                <a:cubicBezTo>
                  <a:pt x="2878" y="383"/>
                  <a:pt x="2884" y="341"/>
                  <a:pt x="2896" y="297"/>
                </a:cubicBezTo>
                <a:lnTo>
                  <a:pt x="2937" y="148"/>
                </a:lnTo>
                <a:lnTo>
                  <a:pt x="3006" y="148"/>
                </a:lnTo>
                <a:lnTo>
                  <a:pt x="3042" y="293"/>
                </a:lnTo>
                <a:cubicBezTo>
                  <a:pt x="3056" y="345"/>
                  <a:pt x="3063" y="384"/>
                  <a:pt x="3063" y="384"/>
                </a:cubicBezTo>
                <a:lnTo>
                  <a:pt x="3065" y="384"/>
                </a:lnTo>
                <a:cubicBezTo>
                  <a:pt x="3065" y="384"/>
                  <a:pt x="3072" y="335"/>
                  <a:pt x="3081" y="298"/>
                </a:cubicBezTo>
                <a:lnTo>
                  <a:pt x="3114" y="148"/>
                </a:lnTo>
                <a:lnTo>
                  <a:pt x="3186" y="148"/>
                </a:lnTo>
                <a:lnTo>
                  <a:pt x="3095" y="471"/>
                </a:lnTo>
                <a:close/>
                <a:moveTo>
                  <a:pt x="2575" y="478"/>
                </a:moveTo>
                <a:cubicBezTo>
                  <a:pt x="2487" y="478"/>
                  <a:pt x="2433" y="412"/>
                  <a:pt x="2433" y="309"/>
                </a:cubicBezTo>
                <a:cubicBezTo>
                  <a:pt x="2433" y="206"/>
                  <a:pt x="2488" y="140"/>
                  <a:pt x="2573" y="140"/>
                </a:cubicBezTo>
                <a:cubicBezTo>
                  <a:pt x="2665" y="140"/>
                  <a:pt x="2717" y="208"/>
                  <a:pt x="2717" y="310"/>
                </a:cubicBezTo>
                <a:cubicBezTo>
                  <a:pt x="2717" y="414"/>
                  <a:pt x="2662" y="478"/>
                  <a:pt x="2575" y="478"/>
                </a:cubicBezTo>
                <a:close/>
                <a:moveTo>
                  <a:pt x="2574" y="193"/>
                </a:moveTo>
                <a:cubicBezTo>
                  <a:pt x="2529" y="193"/>
                  <a:pt x="2510" y="226"/>
                  <a:pt x="2510" y="305"/>
                </a:cubicBezTo>
                <a:cubicBezTo>
                  <a:pt x="2510" y="398"/>
                  <a:pt x="2534" y="426"/>
                  <a:pt x="2576" y="426"/>
                </a:cubicBezTo>
                <a:cubicBezTo>
                  <a:pt x="2617" y="426"/>
                  <a:pt x="2640" y="392"/>
                  <a:pt x="2640" y="311"/>
                </a:cubicBezTo>
                <a:cubicBezTo>
                  <a:pt x="2640" y="220"/>
                  <a:pt x="2615" y="193"/>
                  <a:pt x="2574" y="193"/>
                </a:cubicBezTo>
                <a:close/>
                <a:moveTo>
                  <a:pt x="2283" y="470"/>
                </a:moveTo>
                <a:lnTo>
                  <a:pt x="2283" y="256"/>
                </a:lnTo>
                <a:cubicBezTo>
                  <a:pt x="2283" y="212"/>
                  <a:pt x="2273" y="200"/>
                  <a:pt x="2246" y="200"/>
                </a:cubicBezTo>
                <a:cubicBezTo>
                  <a:pt x="2226" y="200"/>
                  <a:pt x="2196" y="215"/>
                  <a:pt x="2175" y="236"/>
                </a:cubicBezTo>
                <a:lnTo>
                  <a:pt x="2175" y="470"/>
                </a:lnTo>
                <a:lnTo>
                  <a:pt x="2107" y="470"/>
                </a:lnTo>
                <a:lnTo>
                  <a:pt x="2107" y="233"/>
                </a:lnTo>
                <a:cubicBezTo>
                  <a:pt x="2107" y="199"/>
                  <a:pt x="2104" y="179"/>
                  <a:pt x="2095" y="157"/>
                </a:cubicBezTo>
                <a:lnTo>
                  <a:pt x="2158" y="139"/>
                </a:lnTo>
                <a:cubicBezTo>
                  <a:pt x="2166" y="153"/>
                  <a:pt x="2170" y="167"/>
                  <a:pt x="2170" y="185"/>
                </a:cubicBezTo>
                <a:cubicBezTo>
                  <a:pt x="2204" y="155"/>
                  <a:pt x="2234" y="140"/>
                  <a:pt x="2268" y="140"/>
                </a:cubicBezTo>
                <a:cubicBezTo>
                  <a:pt x="2318" y="140"/>
                  <a:pt x="2352" y="170"/>
                  <a:pt x="2352" y="229"/>
                </a:cubicBezTo>
                <a:lnTo>
                  <a:pt x="2352" y="470"/>
                </a:lnTo>
                <a:lnTo>
                  <a:pt x="2283" y="470"/>
                </a:lnTo>
                <a:close/>
                <a:moveTo>
                  <a:pt x="1770" y="470"/>
                </a:moveTo>
                <a:lnTo>
                  <a:pt x="1770" y="95"/>
                </a:lnTo>
                <a:cubicBezTo>
                  <a:pt x="1770" y="64"/>
                  <a:pt x="1768" y="42"/>
                  <a:pt x="1763" y="17"/>
                </a:cubicBezTo>
                <a:lnTo>
                  <a:pt x="1833" y="0"/>
                </a:lnTo>
                <a:cubicBezTo>
                  <a:pt x="1837" y="20"/>
                  <a:pt x="1840" y="52"/>
                  <a:pt x="1840" y="85"/>
                </a:cubicBezTo>
                <a:lnTo>
                  <a:pt x="1840" y="470"/>
                </a:lnTo>
                <a:lnTo>
                  <a:pt x="1770" y="470"/>
                </a:lnTo>
                <a:close/>
                <a:moveTo>
                  <a:pt x="1966" y="470"/>
                </a:moveTo>
                <a:lnTo>
                  <a:pt x="1845" y="288"/>
                </a:lnTo>
                <a:lnTo>
                  <a:pt x="1940" y="148"/>
                </a:lnTo>
                <a:lnTo>
                  <a:pt x="2025" y="148"/>
                </a:lnTo>
                <a:lnTo>
                  <a:pt x="1915" y="284"/>
                </a:lnTo>
                <a:lnTo>
                  <a:pt x="2051" y="470"/>
                </a:lnTo>
                <a:lnTo>
                  <a:pt x="1966" y="470"/>
                </a:lnTo>
                <a:close/>
                <a:moveTo>
                  <a:pt x="1428" y="199"/>
                </a:moveTo>
                <a:cubicBezTo>
                  <a:pt x="1415" y="199"/>
                  <a:pt x="1405" y="197"/>
                  <a:pt x="1403" y="196"/>
                </a:cubicBezTo>
                <a:cubicBezTo>
                  <a:pt x="1405" y="198"/>
                  <a:pt x="1424" y="219"/>
                  <a:pt x="1424" y="252"/>
                </a:cubicBezTo>
                <a:cubicBezTo>
                  <a:pt x="1424" y="308"/>
                  <a:pt x="1378" y="351"/>
                  <a:pt x="1302" y="351"/>
                </a:cubicBezTo>
                <a:cubicBezTo>
                  <a:pt x="1279" y="359"/>
                  <a:pt x="1259" y="371"/>
                  <a:pt x="1259" y="381"/>
                </a:cubicBezTo>
                <a:cubicBezTo>
                  <a:pt x="1259" y="393"/>
                  <a:pt x="1263" y="394"/>
                  <a:pt x="1339" y="394"/>
                </a:cubicBezTo>
                <a:cubicBezTo>
                  <a:pt x="1390" y="394"/>
                  <a:pt x="1446" y="421"/>
                  <a:pt x="1446" y="486"/>
                </a:cubicBezTo>
                <a:cubicBezTo>
                  <a:pt x="1446" y="555"/>
                  <a:pt x="1388" y="592"/>
                  <a:pt x="1302" y="592"/>
                </a:cubicBezTo>
                <a:cubicBezTo>
                  <a:pt x="1219" y="592"/>
                  <a:pt x="1159" y="564"/>
                  <a:pt x="1159" y="504"/>
                </a:cubicBezTo>
                <a:cubicBezTo>
                  <a:pt x="1159" y="489"/>
                  <a:pt x="1165" y="470"/>
                  <a:pt x="1165" y="470"/>
                </a:cubicBezTo>
                <a:lnTo>
                  <a:pt x="1231" y="470"/>
                </a:lnTo>
                <a:cubicBezTo>
                  <a:pt x="1231" y="470"/>
                  <a:pt x="1226" y="482"/>
                  <a:pt x="1226" y="492"/>
                </a:cubicBezTo>
                <a:cubicBezTo>
                  <a:pt x="1226" y="522"/>
                  <a:pt x="1252" y="539"/>
                  <a:pt x="1297" y="539"/>
                </a:cubicBezTo>
                <a:cubicBezTo>
                  <a:pt x="1346" y="539"/>
                  <a:pt x="1373" y="519"/>
                  <a:pt x="1373" y="489"/>
                </a:cubicBezTo>
                <a:cubicBezTo>
                  <a:pt x="1373" y="454"/>
                  <a:pt x="1344" y="444"/>
                  <a:pt x="1284" y="444"/>
                </a:cubicBezTo>
                <a:cubicBezTo>
                  <a:pt x="1198" y="444"/>
                  <a:pt x="1178" y="427"/>
                  <a:pt x="1178" y="395"/>
                </a:cubicBezTo>
                <a:cubicBezTo>
                  <a:pt x="1178" y="363"/>
                  <a:pt x="1205" y="351"/>
                  <a:pt x="1240" y="340"/>
                </a:cubicBezTo>
                <a:cubicBezTo>
                  <a:pt x="1191" y="326"/>
                  <a:pt x="1166" y="295"/>
                  <a:pt x="1166" y="249"/>
                </a:cubicBezTo>
                <a:cubicBezTo>
                  <a:pt x="1166" y="183"/>
                  <a:pt x="1218" y="140"/>
                  <a:pt x="1295" y="140"/>
                </a:cubicBezTo>
                <a:cubicBezTo>
                  <a:pt x="1341" y="140"/>
                  <a:pt x="1367" y="157"/>
                  <a:pt x="1393" y="157"/>
                </a:cubicBezTo>
                <a:cubicBezTo>
                  <a:pt x="1414" y="157"/>
                  <a:pt x="1434" y="149"/>
                  <a:pt x="1451" y="134"/>
                </a:cubicBezTo>
                <a:lnTo>
                  <a:pt x="1484" y="178"/>
                </a:lnTo>
                <a:cubicBezTo>
                  <a:pt x="1466" y="193"/>
                  <a:pt x="1449" y="199"/>
                  <a:pt x="1428" y="199"/>
                </a:cubicBezTo>
                <a:close/>
                <a:moveTo>
                  <a:pt x="1294" y="193"/>
                </a:moveTo>
                <a:cubicBezTo>
                  <a:pt x="1259" y="193"/>
                  <a:pt x="1239" y="213"/>
                  <a:pt x="1239" y="249"/>
                </a:cubicBezTo>
                <a:cubicBezTo>
                  <a:pt x="1239" y="286"/>
                  <a:pt x="1260" y="303"/>
                  <a:pt x="1294" y="303"/>
                </a:cubicBezTo>
                <a:cubicBezTo>
                  <a:pt x="1331" y="303"/>
                  <a:pt x="1350" y="284"/>
                  <a:pt x="1350" y="248"/>
                </a:cubicBezTo>
                <a:cubicBezTo>
                  <a:pt x="1350" y="212"/>
                  <a:pt x="1331" y="193"/>
                  <a:pt x="1294" y="193"/>
                </a:cubicBezTo>
                <a:close/>
                <a:moveTo>
                  <a:pt x="1015" y="470"/>
                </a:moveTo>
                <a:lnTo>
                  <a:pt x="1015" y="256"/>
                </a:lnTo>
                <a:cubicBezTo>
                  <a:pt x="1015" y="212"/>
                  <a:pt x="1005" y="200"/>
                  <a:pt x="978" y="200"/>
                </a:cubicBezTo>
                <a:cubicBezTo>
                  <a:pt x="958" y="200"/>
                  <a:pt x="929" y="215"/>
                  <a:pt x="908" y="236"/>
                </a:cubicBezTo>
                <a:lnTo>
                  <a:pt x="908" y="470"/>
                </a:lnTo>
                <a:lnTo>
                  <a:pt x="839" y="470"/>
                </a:lnTo>
                <a:lnTo>
                  <a:pt x="839" y="233"/>
                </a:lnTo>
                <a:cubicBezTo>
                  <a:pt x="839" y="199"/>
                  <a:pt x="836" y="179"/>
                  <a:pt x="827" y="157"/>
                </a:cubicBezTo>
                <a:lnTo>
                  <a:pt x="890" y="139"/>
                </a:lnTo>
                <a:cubicBezTo>
                  <a:pt x="898" y="153"/>
                  <a:pt x="902" y="167"/>
                  <a:pt x="902" y="185"/>
                </a:cubicBezTo>
                <a:cubicBezTo>
                  <a:pt x="936" y="155"/>
                  <a:pt x="966" y="140"/>
                  <a:pt x="1000" y="140"/>
                </a:cubicBezTo>
                <a:cubicBezTo>
                  <a:pt x="1050" y="140"/>
                  <a:pt x="1084" y="170"/>
                  <a:pt x="1084" y="229"/>
                </a:cubicBezTo>
                <a:lnTo>
                  <a:pt x="1084" y="470"/>
                </a:lnTo>
                <a:lnTo>
                  <a:pt x="1015" y="470"/>
                </a:lnTo>
                <a:close/>
                <a:moveTo>
                  <a:pt x="703" y="100"/>
                </a:moveTo>
                <a:cubicBezTo>
                  <a:pt x="677" y="100"/>
                  <a:pt x="657" y="79"/>
                  <a:pt x="657" y="53"/>
                </a:cubicBezTo>
                <a:cubicBezTo>
                  <a:pt x="657" y="27"/>
                  <a:pt x="678" y="6"/>
                  <a:pt x="704" y="6"/>
                </a:cubicBezTo>
                <a:cubicBezTo>
                  <a:pt x="729" y="6"/>
                  <a:pt x="750" y="27"/>
                  <a:pt x="750" y="53"/>
                </a:cubicBezTo>
                <a:cubicBezTo>
                  <a:pt x="750" y="79"/>
                  <a:pt x="729" y="100"/>
                  <a:pt x="703" y="100"/>
                </a:cubicBezTo>
                <a:close/>
                <a:moveTo>
                  <a:pt x="668" y="470"/>
                </a:moveTo>
                <a:lnTo>
                  <a:pt x="668" y="153"/>
                </a:lnTo>
                <a:lnTo>
                  <a:pt x="738" y="140"/>
                </a:lnTo>
                <a:lnTo>
                  <a:pt x="738" y="470"/>
                </a:lnTo>
                <a:lnTo>
                  <a:pt x="668" y="470"/>
                </a:lnTo>
                <a:close/>
                <a:moveTo>
                  <a:pt x="490" y="471"/>
                </a:moveTo>
                <a:lnTo>
                  <a:pt x="428" y="471"/>
                </a:lnTo>
                <a:lnTo>
                  <a:pt x="313" y="150"/>
                </a:lnTo>
                <a:lnTo>
                  <a:pt x="385" y="140"/>
                </a:lnTo>
                <a:lnTo>
                  <a:pt x="440" y="314"/>
                </a:lnTo>
                <a:cubicBezTo>
                  <a:pt x="451" y="347"/>
                  <a:pt x="460" y="386"/>
                  <a:pt x="460" y="386"/>
                </a:cubicBezTo>
                <a:lnTo>
                  <a:pt x="461" y="386"/>
                </a:lnTo>
                <a:cubicBezTo>
                  <a:pt x="461" y="386"/>
                  <a:pt x="468" y="347"/>
                  <a:pt x="481" y="311"/>
                </a:cubicBezTo>
                <a:lnTo>
                  <a:pt x="534" y="148"/>
                </a:lnTo>
                <a:lnTo>
                  <a:pt x="607" y="148"/>
                </a:lnTo>
                <a:lnTo>
                  <a:pt x="490" y="471"/>
                </a:lnTo>
                <a:close/>
                <a:moveTo>
                  <a:pt x="217" y="100"/>
                </a:moveTo>
                <a:cubicBezTo>
                  <a:pt x="192" y="100"/>
                  <a:pt x="172" y="79"/>
                  <a:pt x="172" y="53"/>
                </a:cubicBezTo>
                <a:cubicBezTo>
                  <a:pt x="172" y="27"/>
                  <a:pt x="192" y="6"/>
                  <a:pt x="218" y="6"/>
                </a:cubicBezTo>
                <a:cubicBezTo>
                  <a:pt x="243" y="6"/>
                  <a:pt x="264" y="27"/>
                  <a:pt x="264" y="53"/>
                </a:cubicBezTo>
                <a:cubicBezTo>
                  <a:pt x="264" y="79"/>
                  <a:pt x="243" y="100"/>
                  <a:pt x="217" y="100"/>
                </a:cubicBezTo>
                <a:close/>
                <a:moveTo>
                  <a:pt x="182" y="470"/>
                </a:moveTo>
                <a:lnTo>
                  <a:pt x="182" y="153"/>
                </a:lnTo>
                <a:lnTo>
                  <a:pt x="253" y="140"/>
                </a:lnTo>
                <a:lnTo>
                  <a:pt x="253" y="470"/>
                </a:lnTo>
                <a:lnTo>
                  <a:pt x="182" y="47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84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262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56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60000" y="1729945"/>
            <a:ext cx="8425225" cy="458435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 b="0"/>
            </a:lvl2pPr>
            <a:lvl3pPr>
              <a:lnSpc>
                <a:spcPct val="90000"/>
              </a:lnSpc>
              <a:defRPr b="0"/>
            </a:lvl3pPr>
            <a:lvl4pPr>
              <a:lnSpc>
                <a:spcPct val="90000"/>
              </a:lnSpc>
              <a:defRPr b="0"/>
            </a:lvl4pPr>
            <a:lvl5pPr>
              <a:lnSpc>
                <a:spcPct val="90000"/>
              </a:lnSpc>
              <a:defRPr b="0"/>
            </a:lvl5pPr>
            <a:lvl6pPr>
              <a:lnSpc>
                <a:spcPct val="90000"/>
              </a:lnSpc>
              <a:defRPr b="0"/>
            </a:lvl6pPr>
            <a:lvl7pPr>
              <a:lnSpc>
                <a:spcPct val="90000"/>
              </a:lnSpc>
              <a:defRPr b="0"/>
            </a:lvl7pPr>
            <a:lvl8pPr>
              <a:lnSpc>
                <a:spcPct val="90000"/>
              </a:lnSpc>
              <a:defRPr b="0"/>
            </a:lvl8pPr>
            <a:lvl9pPr>
              <a:lnSpc>
                <a:spcPct val="90000"/>
              </a:lnSpc>
              <a:defRPr b="0"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0753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613" y="1717589"/>
            <a:ext cx="4089006" cy="4609070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3381" y="1717589"/>
            <a:ext cx="4090619" cy="4609070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ußzeilenplatzhalter 10">
            <a:extLst>
              <a:ext uri="{FF2B5EF4-FFF2-40B4-BE49-F238E27FC236}">
                <a16:creationId xmlns:a16="http://schemas.microsoft.com/office/drawing/2014/main" id="{B6B0DCA0-3592-D14D-9303-1B39F0E91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6455667"/>
            <a:ext cx="5184000" cy="360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Datumsplatzhalter 9">
            <a:extLst>
              <a:ext uri="{FF2B5EF4-FFF2-40B4-BE49-F238E27FC236}">
                <a16:creationId xmlns:a16="http://schemas.microsoft.com/office/drawing/2014/main" id="{F9B8A9A1-495D-924F-A050-18999620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0" y="388799"/>
            <a:ext cx="5185225" cy="360000"/>
          </a:xfrm>
        </p:spPr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842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613" y="2684358"/>
            <a:ext cx="4089006" cy="3492605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3381" y="2684358"/>
            <a:ext cx="4090619" cy="3492605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ußzeilenplatzhalter 10">
            <a:extLst>
              <a:ext uri="{FF2B5EF4-FFF2-40B4-BE49-F238E27FC236}">
                <a16:creationId xmlns:a16="http://schemas.microsoft.com/office/drawing/2014/main" id="{B6B0DCA0-3592-D14D-9303-1B39F0E91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0000" y="6455667"/>
            <a:ext cx="5184000" cy="360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951C31-C6BD-824C-BF6E-8C71F39EAA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9999" y="1860446"/>
            <a:ext cx="409061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770AB22-F3E9-294E-99D4-9AB1D452A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93380" y="1864115"/>
            <a:ext cx="40906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umsplatzhalter 9">
            <a:extLst>
              <a:ext uri="{FF2B5EF4-FFF2-40B4-BE49-F238E27FC236}">
                <a16:creationId xmlns:a16="http://schemas.microsoft.com/office/drawing/2014/main" id="{54C8175A-DDAF-E942-86C3-35340AB3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00000" y="388799"/>
            <a:ext cx="5185225" cy="360000"/>
          </a:xfrm>
        </p:spPr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071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Regieanweisungen"/>
          <p:cNvGrpSpPr/>
          <p:nvPr/>
        </p:nvGrpSpPr>
        <p:grpSpPr>
          <a:xfrm>
            <a:off x="-468000" y="-468000"/>
            <a:ext cx="10080000" cy="7776000"/>
            <a:chOff x="-468000" y="-468000"/>
            <a:chExt cx="10080000" cy="7776000"/>
          </a:xfrm>
        </p:grpSpPr>
        <p:cxnSp>
          <p:nvCxnSpPr>
            <p:cNvPr id="17" name="Linie"/>
            <p:cNvCxnSpPr/>
            <p:nvPr/>
          </p:nvCxnSpPr>
          <p:spPr>
            <a:xfrm>
              <a:off x="925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Linie"/>
            <p:cNvCxnSpPr/>
            <p:nvPr/>
          </p:nvCxnSpPr>
          <p:spPr>
            <a:xfrm>
              <a:off x="925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Linie"/>
            <p:cNvCxnSpPr/>
            <p:nvPr/>
          </p:nvCxnSpPr>
          <p:spPr>
            <a:xfrm>
              <a:off x="878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Linie"/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Linie"/>
            <p:cNvCxnSpPr/>
            <p:nvPr/>
          </p:nvCxnSpPr>
          <p:spPr>
            <a:xfrm>
              <a:off x="878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Linie"/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Linie"/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Linie"/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/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/>
            <p:cNvCxnSpPr/>
            <p:nvPr/>
          </p:nvCxnSpPr>
          <p:spPr>
            <a:xfrm>
              <a:off x="925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000" y="1019190"/>
            <a:ext cx="8425225" cy="575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000" y="1726851"/>
            <a:ext cx="8425225" cy="45610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600000" y="388799"/>
            <a:ext cx="5185225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200" b="1" i="0" baseline="0">
                <a:latin typeface="+mn-lt"/>
              </a:defRPr>
            </a:lvl9pPr>
          </a:lstStyle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0000" y="6455667"/>
            <a:ext cx="5184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baseline="0">
                <a:latin typeface="+mn-lt"/>
              </a:defRPr>
            </a:lvl9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64000" y="6455668"/>
            <a:ext cx="720000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7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7" b="1" i="0" baseline="0">
                <a:latin typeface="+mj-lt"/>
              </a:defRPr>
            </a:lvl9pPr>
          </a:lstStyle>
          <a:p>
            <a:fld id="{67C9959E-8E6B-B04C-9955-EA096F41CA7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Logo"/>
          <p:cNvSpPr>
            <a:spLocks noChangeAspect="1" noEditPoints="1"/>
          </p:cNvSpPr>
          <p:nvPr/>
        </p:nvSpPr>
        <p:spPr bwMode="auto">
          <a:xfrm>
            <a:off x="360000" y="304200"/>
            <a:ext cx="1440000" cy="41580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34" name="Linie"/>
          <p:cNvSpPr/>
          <p:nvPr/>
        </p:nvSpPr>
        <p:spPr>
          <a:xfrm>
            <a:off x="0" y="6420270"/>
            <a:ext cx="9144000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285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/>
  <p:txStyles>
    <p:titleStyle>
      <a:lvl1pPr marL="0" indent="0" algn="l" defTabSz="914377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800" b="1" i="0" kern="1200" baseline="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77800" indent="-177800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lang="de-DE" sz="2400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44500" indent="-185738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0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11200" indent="-177800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77900" indent="-177800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77900" indent="-177800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977900" indent="-177800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977900" indent="-177800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977900" indent="-177800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977900" indent="-177800" algn="l" defTabSz="914377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800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9.png"/><Relationship Id="rId7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51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10.png"/><Relationship Id="rId7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5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9.png"/><Relationship Id="rId7" Type="http://schemas.openxmlformats.org/officeDocument/2006/relationships/image" Target="../media/image49.png"/><Relationship Id="rId12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4.png"/><Relationship Id="rId5" Type="http://schemas.openxmlformats.org/officeDocument/2006/relationships/image" Target="../media/image44.png"/><Relationship Id="rId10" Type="http://schemas.openxmlformats.org/officeDocument/2006/relationships/image" Target="../media/image53.png"/><Relationship Id="rId4" Type="http://schemas.openxmlformats.org/officeDocument/2006/relationships/image" Target="../media/image40.png"/><Relationship Id="rId9" Type="http://schemas.openxmlformats.org/officeDocument/2006/relationships/image" Target="../media/image5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4BE2-80DA-4241-AF62-CB1542C633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Automated Planning and Acting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84F53-43C7-8041-BB5E-42EFDC745B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Refinement Methods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C149E-328F-5146-8520-C7F601EE3733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en-GB" dirty="0"/>
              <a:t>Tanya Braun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3F2510C-018B-BD4B-87AC-96F67B19E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285" y="1580606"/>
            <a:ext cx="3206940" cy="383329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A092E-B188-D34A-8C06-064FA37E14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EC4B35C-84B2-644E-B61E-0EB3A41595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938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Task</a:t>
            </a:r>
            <a:r>
              <a:rPr lang="en-US" dirty="0"/>
              <a:t>: an activity for the </a:t>
            </a:r>
            <a:br>
              <a:rPr lang="en-US" dirty="0"/>
            </a:br>
            <a:r>
              <a:rPr lang="en-US" dirty="0"/>
              <a:t>actor to perform</a:t>
            </a:r>
          </a:p>
          <a:p>
            <a:pPr lvl="1"/>
            <a:r>
              <a:rPr lang="en-US" dirty="0"/>
              <a:t>Could be an abstract action of a plan</a:t>
            </a:r>
          </a:p>
          <a:p>
            <a:r>
              <a:rPr lang="en-US" dirty="0"/>
              <a:t>For each task, a set of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refinement methods</a:t>
            </a:r>
            <a:endParaRPr lang="en-US" baseline="-25000" dirty="0">
              <a:solidFill>
                <a:schemeClr val="accent1"/>
              </a:solidFill>
            </a:endParaRPr>
          </a:p>
          <a:p>
            <a:pPr lvl="1">
              <a:tabLst>
                <a:tab pos="568325" algn="l"/>
                <a:tab pos="1144588" algn="l"/>
                <a:tab pos="1544638" algn="l"/>
              </a:tabLst>
            </a:pPr>
            <a:r>
              <a:rPr lang="en-US" dirty="0">
                <a:solidFill>
                  <a:schemeClr val="accent1"/>
                </a:solidFill>
              </a:rPr>
              <a:t>Operational</a:t>
            </a:r>
            <a:r>
              <a:rPr lang="en-US" i="1" dirty="0"/>
              <a:t> </a:t>
            </a:r>
            <a:r>
              <a:rPr lang="en-US" dirty="0"/>
              <a:t>models:</a:t>
            </a:r>
          </a:p>
          <a:p>
            <a:pPr lvl="2">
              <a:tabLst>
                <a:tab pos="568325" algn="l"/>
                <a:tab pos="1144588" algn="l"/>
                <a:tab pos="1544638" algn="l"/>
              </a:tabLst>
            </a:pPr>
            <a:r>
              <a:rPr lang="en-US" dirty="0"/>
              <a:t>Tell </a:t>
            </a:r>
            <a:r>
              <a:rPr lang="en-US" i="1" dirty="0"/>
              <a:t>how </a:t>
            </a:r>
            <a:r>
              <a:rPr lang="en-US" dirty="0"/>
              <a:t>to perform the task</a:t>
            </a:r>
          </a:p>
          <a:p>
            <a:pPr lvl="2">
              <a:tabLst>
                <a:tab pos="568325" algn="l"/>
                <a:tab pos="1144588" algn="l"/>
                <a:tab pos="1544638" algn="l"/>
              </a:tabLst>
            </a:pPr>
            <a:r>
              <a:rPr lang="en-US" dirty="0"/>
              <a:t>Do not predict </a:t>
            </a:r>
            <a:r>
              <a:rPr lang="en-US" i="1" dirty="0"/>
              <a:t>what </a:t>
            </a:r>
            <a:r>
              <a:rPr lang="en-US" dirty="0"/>
              <a:t>it will do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438085" y="5016044"/>
            <a:ext cx="4773612" cy="1298258"/>
          </a:xfrm>
        </p:spPr>
        <p:txBody>
          <a:bodyPr>
            <a:normAutofit fontScale="85000" lnSpcReduction="10000"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assignment statements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control constructs: if-then-else, while, …</a:t>
            </a:r>
            <a:endParaRPr lang="en-US" baseline="-25000" dirty="0"/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tasks (can extend to include events, goals)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dirty="0"/>
              <a:t>commands to the execution platform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3"/>
              <p:cNvSpPr txBox="1">
                <a:spLocks/>
              </p:cNvSpPr>
              <p:nvPr/>
            </p:nvSpPr>
            <p:spPr bwMode="auto">
              <a:xfrm>
                <a:off x="360000" y="4598753"/>
                <a:ext cx="3682923" cy="136076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</a:bodyPr>
              <a:lstStyle>
                <a:lvl1pPr marL="34448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Webdings" charset="2"/>
                  <a:buChar char="=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1363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Wingdings" charset="2"/>
                  <a:buChar char="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3823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47813" indent="-341313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Lucida Grande"/>
                  <a:buChar char="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44688" indent="-344488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341563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Lucida Grande"/>
                  <a:buChar char="›"/>
                  <a:defRPr sz="18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92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49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-101600">
                  <a:spcBef>
                    <a:spcPts val="0"/>
                  </a:spcBef>
                  <a:buNone/>
                  <a:tabLst>
                    <a:tab pos="45735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𝑚𝑒𝑡h𝑜𝑑</m:t>
                      </m:r>
                      <m:r>
                        <m:rPr>
                          <m:nor/>
                        </m:rPr>
                        <a:rPr lang="de-DE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𝑛𝑎𝑚𝑒</m:t>
                      </m:r>
                      <m:d>
                        <m:dPr>
                          <m:ctrlPr>
                            <a:rPr lang="en-US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𝑎𝑟𝑔</m:t>
                              </m:r>
                            </m:e>
                            <m:sub>
                              <m:r>
                                <a:rPr lang="de-DE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…, </m:t>
                          </m:r>
                          <m:sSub>
                            <m:sSubPr>
                              <m:ctrlPr>
                                <a:rPr lang="de-DE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𝑎𝑟𝑔</m:t>
                              </m:r>
                            </m:e>
                            <m:sub>
                              <m:r>
                                <a:rPr lang="de-DE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dirty="0">
                    <a:solidFill>
                      <a:schemeClr val="bg1"/>
                    </a:solidFill>
                  </a:rPr>
                  <a:t>task:</a:t>
                </a:r>
                <a:r>
                  <a:rPr lang="en-US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  </a:t>
                </a:r>
                <a:r>
                  <a:rPr lang="en-US" i="1" dirty="0">
                    <a:solidFill>
                      <a:schemeClr val="bg1"/>
                    </a:solidFill>
                  </a:rPr>
                  <a:t>task-identifier</a:t>
                </a: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dirty="0">
                    <a:solidFill>
                      <a:schemeClr val="bg1"/>
                    </a:solidFill>
                  </a:rPr>
                  <a:t>pre:    </a:t>
                </a:r>
                <a:r>
                  <a:rPr lang="en-US" i="1" dirty="0">
                    <a:solidFill>
                      <a:schemeClr val="bg1"/>
                    </a:solidFill>
                  </a:rPr>
                  <a:t>test</a:t>
                </a: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dirty="0">
                    <a:solidFill>
                      <a:schemeClr val="bg1"/>
                    </a:solidFill>
                  </a:rPr>
                  <a:t>body: </a:t>
                </a:r>
                <a:r>
                  <a:rPr lang="en-US" i="1" dirty="0">
                    <a:solidFill>
                      <a:schemeClr val="bg1"/>
                    </a:solidFill>
                  </a:rPr>
                  <a:t>a program</a:t>
                </a:r>
                <a:endParaRPr lang="en-US" baseline="-2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000" y="4598753"/>
                <a:ext cx="3682923" cy="13607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cxnSpLocks/>
            <a:endCxn id="6" idx="1"/>
          </p:cNvCxnSpPr>
          <p:nvPr/>
        </p:nvCxnSpPr>
        <p:spPr>
          <a:xfrm flipV="1">
            <a:off x="2457450" y="5613769"/>
            <a:ext cx="1718152" cy="129806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>
            <a:off x="4175602" y="4964813"/>
            <a:ext cx="311366" cy="1297911"/>
          </a:xfrm>
          <a:prstGeom prst="leftBrace">
            <a:avLst>
              <a:gd name="adj1" fmla="val 27911"/>
              <a:gd name="adj2" fmla="val 50000"/>
            </a:avLst>
          </a:prstGeom>
          <a:noFill/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721BBD2-F83E-3E49-8F43-E089836B4692}"/>
              </a:ext>
            </a:extLst>
          </p:cNvPr>
          <p:cNvGrpSpPr/>
          <p:nvPr/>
        </p:nvGrpSpPr>
        <p:grpSpPr>
          <a:xfrm>
            <a:off x="4955592" y="1594519"/>
            <a:ext cx="3828408" cy="2768404"/>
            <a:chOff x="4450620" y="1988592"/>
            <a:chExt cx="3828408" cy="276840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9F88A44-0A4F-264F-96F9-2218F222AC31}"/>
                </a:ext>
              </a:extLst>
            </p:cNvPr>
            <p:cNvSpPr/>
            <p:nvPr/>
          </p:nvSpPr>
          <p:spPr>
            <a:xfrm>
              <a:off x="4450620" y="1988592"/>
              <a:ext cx="3828408" cy="276840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2400" dirty="0">
                  <a:solidFill>
                    <a:schemeClr val="tx2"/>
                  </a:solidFill>
                </a:rPr>
                <a:t>Actor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67336A-BED1-AF43-82F5-4A144434050F}"/>
                </a:ext>
              </a:extLst>
            </p:cNvPr>
            <p:cNvSpPr txBox="1"/>
            <p:nvPr/>
          </p:nvSpPr>
          <p:spPr>
            <a:xfrm>
              <a:off x="5528198" y="3013851"/>
              <a:ext cx="1593485" cy="7300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dirty="0">
                  <a:solidFill>
                    <a:schemeClr val="bg2"/>
                  </a:solidFill>
                </a:rPr>
                <a:t>Acting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7D068A3-8B88-0842-A9B5-A29BB64A6A2D}"/>
                    </a:ext>
                  </a:extLst>
                </p:cNvPr>
                <p:cNvSpPr txBox="1"/>
                <p:nvPr/>
              </p:nvSpPr>
              <p:spPr>
                <a:xfrm>
                  <a:off x="7422384" y="3113308"/>
                  <a:ext cx="720000" cy="519351"/>
                </a:xfrm>
                <a:prstGeom prst="ellipse">
                  <a:avLst/>
                </a:prstGeom>
                <a:solidFill>
                  <a:schemeClr val="tx2"/>
                </a:solidFill>
                <a:ln w="19050">
                  <a:solidFill>
                    <a:schemeClr val="bg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GB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7D068A3-8B88-0842-A9B5-A29BB64A6A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2384" y="3113308"/>
                  <a:ext cx="720000" cy="519351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2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AA46661-223C-B146-8A25-C5FD4A7943B9}"/>
                    </a:ext>
                  </a:extLst>
                </p:cNvPr>
                <p:cNvSpPr txBox="1"/>
                <p:nvPr/>
              </p:nvSpPr>
              <p:spPr>
                <a:xfrm>
                  <a:off x="4538803" y="3119180"/>
                  <a:ext cx="720000" cy="519351"/>
                </a:xfrm>
                <a:prstGeom prst="ellipse">
                  <a:avLst/>
                </a:prstGeom>
                <a:solidFill>
                  <a:schemeClr val="tx2"/>
                </a:solidFill>
                <a:ln w="19050">
                  <a:solidFill>
                    <a:schemeClr val="bg2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oMath>
                    </m:oMathPara>
                  </a14:m>
                  <a:endParaRPr lang="en-GB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AA46661-223C-B146-8A25-C5FD4A7943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8803" y="3119180"/>
                  <a:ext cx="720000" cy="51935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2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8E538B6-A69E-324A-BADA-56AFFF4977A8}"/>
                </a:ext>
              </a:extLst>
            </p:cNvPr>
            <p:cNvCxnSpPr>
              <a:cxnSpLocks/>
              <a:stCxn id="28" idx="6"/>
              <a:endCxn id="26" idx="1"/>
            </p:cNvCxnSpPr>
            <p:nvPr/>
          </p:nvCxnSpPr>
          <p:spPr>
            <a:xfrm>
              <a:off x="5258803" y="3378856"/>
              <a:ext cx="269395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87D3A7E-F3B5-B447-AF9F-3624FE7BD96B}"/>
                </a:ext>
              </a:extLst>
            </p:cNvPr>
            <p:cNvSpPr txBox="1"/>
            <p:nvPr/>
          </p:nvSpPr>
          <p:spPr>
            <a:xfrm>
              <a:off x="6319919" y="2546319"/>
              <a:ext cx="658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tasks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81C8A1E-EAC0-DE4B-B308-2C1E1D0F7B64}"/>
                </a:ext>
              </a:extLst>
            </p:cNvPr>
            <p:cNvCxnSpPr/>
            <p:nvPr/>
          </p:nvCxnSpPr>
          <p:spPr>
            <a:xfrm>
              <a:off x="6003919" y="3529329"/>
              <a:ext cx="0" cy="702733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4F48F35-2295-BA49-903C-6835F030AC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1526" y="3529329"/>
              <a:ext cx="0" cy="702733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0447A56-A0AF-4C4C-B854-E94D38BC845F}"/>
                </a:ext>
              </a:extLst>
            </p:cNvPr>
            <p:cNvSpPr txBox="1"/>
            <p:nvPr/>
          </p:nvSpPr>
          <p:spPr>
            <a:xfrm>
              <a:off x="4966369" y="4232062"/>
              <a:ext cx="2717144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2"/>
                  </a:solidFill>
                </a:rPr>
                <a:t>Execution platform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9F37945-4830-5442-B66C-E1BE5AD1B8BB}"/>
                </a:ext>
              </a:extLst>
            </p:cNvPr>
            <p:cNvSpPr txBox="1"/>
            <p:nvPr/>
          </p:nvSpPr>
          <p:spPr>
            <a:xfrm>
              <a:off x="6593941" y="3789320"/>
              <a:ext cx="7900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events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372AC98-0BAB-5645-9FC4-B65C4C917981}"/>
                </a:ext>
              </a:extLst>
            </p:cNvPr>
            <p:cNvSpPr txBox="1"/>
            <p:nvPr/>
          </p:nvSpPr>
          <p:spPr>
            <a:xfrm>
              <a:off x="4793478" y="3789320"/>
              <a:ext cx="123463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commands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B516DBA-FA7A-1F40-9B66-7D5F99E275DB}"/>
                </a:ext>
              </a:extLst>
            </p:cNvPr>
            <p:cNvCxnSpPr>
              <a:cxnSpLocks/>
              <a:stCxn id="27" idx="2"/>
              <a:endCxn id="26" idx="3"/>
            </p:cNvCxnSpPr>
            <p:nvPr/>
          </p:nvCxnSpPr>
          <p:spPr>
            <a:xfrm flipH="1">
              <a:off x="7121683" y="3372984"/>
              <a:ext cx="300701" cy="5872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083CEA7-76F3-8D45-857F-EE72D3074542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>
              <a:off x="6324941" y="2571109"/>
              <a:ext cx="0" cy="442742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C4F63-1646-B845-86D7-0E6910AC6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0068F-6248-BB47-B537-042B8A25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17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“open door” task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0883144-9880-F74F-B22B-A36B6B863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243" y="1729945"/>
            <a:ext cx="7425982" cy="2283447"/>
          </a:xfrm>
        </p:spPr>
        <p:txBody>
          <a:bodyPr>
            <a:normAutofit/>
          </a:bodyPr>
          <a:lstStyle/>
          <a:p>
            <a:r>
              <a:rPr lang="en-GB" dirty="0"/>
              <a:t>What kind:</a:t>
            </a:r>
          </a:p>
          <a:p>
            <a:pPr lvl="1"/>
            <a:r>
              <a:rPr lang="en-GB" dirty="0"/>
              <a:t>Hinged on left</a:t>
            </a:r>
          </a:p>
          <a:p>
            <a:pPr lvl="1"/>
            <a:r>
              <a:rPr lang="en-GB" dirty="0"/>
              <a:t>Opens toward us</a:t>
            </a:r>
          </a:p>
          <a:p>
            <a:pPr lvl="1"/>
            <a:r>
              <a:rPr lang="en-GB" dirty="0"/>
              <a:t>Lever handle</a:t>
            </a:r>
          </a:p>
          <a:p>
            <a:pPr marL="366713" indent="-366713">
              <a:buFont typeface="Menlo Regular" panose="020B0609030804020204" pitchFamily="49" charset="0"/>
              <a:buChar char="⇾"/>
            </a:pPr>
            <a:r>
              <a:rPr lang="en-GB" dirty="0"/>
              <a:t>Refinement </a:t>
            </a:r>
            <a:br>
              <a:rPr lang="en-GB" dirty="0"/>
            </a:br>
            <a:r>
              <a:rPr lang="en-GB" dirty="0"/>
              <a:t>method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7DEA23F-C4F1-4449-8E98-B03E9453FD3A}"/>
              </a:ext>
            </a:extLst>
          </p:cNvPr>
          <p:cNvSpPr txBox="1">
            <a:spLocks/>
          </p:cNvSpPr>
          <p:nvPr/>
        </p:nvSpPr>
        <p:spPr>
          <a:xfrm>
            <a:off x="628650" y="4013392"/>
            <a:ext cx="2816284" cy="23267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indent="0">
              <a:buFont typeface="Arial" panose="020B0604020202020204" pitchFamily="34" charset="0"/>
              <a:buNone/>
              <a:tabLst>
                <a:tab pos="288925" algn="l"/>
                <a:tab pos="569913" algn="l"/>
                <a:tab pos="792163" algn="l"/>
                <a:tab pos="1201738" algn="l"/>
              </a:tabLst>
            </a:pPr>
            <a:r>
              <a:rPr lang="en-US" sz="1400" dirty="0">
                <a:solidFill>
                  <a:schemeClr val="tx1"/>
                </a:solidFill>
                <a:cs typeface="Calibri"/>
              </a:rPr>
              <a:t>m-</a:t>
            </a:r>
            <a:r>
              <a:rPr lang="en-US" sz="1400" dirty="0" err="1">
                <a:solidFill>
                  <a:schemeClr val="tx1"/>
                </a:solidFill>
                <a:cs typeface="Calibri"/>
              </a:rPr>
              <a:t>opendoor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r,d,l,h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) </a:t>
            </a:r>
          </a:p>
          <a:p>
            <a:pPr marL="47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88925" algn="l"/>
                <a:tab pos="569913" algn="l"/>
                <a:tab pos="792163" algn="l"/>
                <a:tab pos="12017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task:	</a:t>
            </a:r>
            <a:r>
              <a:rPr lang="en-US" sz="1400" dirty="0" err="1">
                <a:solidFill>
                  <a:schemeClr val="tx1"/>
                </a:solidFill>
                <a:cs typeface="Calibri"/>
              </a:rPr>
              <a:t>opendoor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Calibri"/>
              </a:rPr>
              <a:t>r,d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) </a:t>
            </a:r>
          </a:p>
          <a:p>
            <a:pPr marL="47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88925" algn="l"/>
                <a:tab pos="569913" algn="l"/>
                <a:tab pos="792163" algn="l"/>
                <a:tab pos="12017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pre:	</a:t>
            </a:r>
            <a:r>
              <a:rPr lang="en-US" sz="1400" dirty="0" err="1">
                <a:solidFill>
                  <a:schemeClr val="tx1"/>
                </a:solidFill>
                <a:cs typeface="Calibri"/>
              </a:rPr>
              <a:t>loc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(</a:t>
            </a:r>
            <a:r>
              <a:rPr lang="en-US" sz="1400" i="1" dirty="0">
                <a:solidFill>
                  <a:schemeClr val="tx1"/>
                </a:solidFill>
                <a:cs typeface="Times New Roman"/>
              </a:rPr>
              <a:t>r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) = </a:t>
            </a:r>
            <a:r>
              <a:rPr lang="en-US" sz="1400" i="1" dirty="0">
                <a:solidFill>
                  <a:schemeClr val="tx1"/>
                </a:solidFill>
                <a:cs typeface="Times New Roman"/>
              </a:rPr>
              <a:t>l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1400" dirty="0">
                <a:solidFill>
                  <a:schemeClr val="tx1"/>
                </a:solidFill>
                <a:cs typeface="Courier New" panose="02070309020205020404" pitchFamily="49" charset="0"/>
              </a:rPr>
              <a:t>∧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sz="1400" dirty="0" err="1">
                <a:solidFill>
                  <a:schemeClr val="tx1"/>
                </a:solidFill>
                <a:cs typeface="Calibri"/>
              </a:rPr>
              <a:t>adj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l,d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) </a:t>
            </a:r>
            <a:br>
              <a:rPr lang="en-US" sz="1400" dirty="0">
                <a:solidFill>
                  <a:schemeClr val="tx1"/>
                </a:solidFill>
                <a:cs typeface="Calibri"/>
              </a:rPr>
            </a:br>
            <a:r>
              <a:rPr lang="en-US" sz="1400" dirty="0">
                <a:solidFill>
                  <a:schemeClr val="tx1"/>
                </a:solidFill>
                <a:cs typeface="Calibri"/>
              </a:rPr>
              <a:t>			</a:t>
            </a:r>
            <a:r>
              <a:rPr lang="en-US" sz="1400" dirty="0">
                <a:solidFill>
                  <a:schemeClr val="tx1"/>
                </a:solidFill>
                <a:cs typeface="Courier New" panose="02070309020205020404" pitchFamily="49" charset="0"/>
              </a:rPr>
              <a:t>∧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 handle(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d,h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) </a:t>
            </a:r>
          </a:p>
          <a:p>
            <a:pPr marL="47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88925" algn="l"/>
                <a:tab pos="569913" algn="l"/>
                <a:tab pos="792163" algn="l"/>
                <a:tab pos="1201738" algn="l"/>
              </a:tabLst>
            </a:pPr>
            <a:r>
              <a:rPr lang="en-US" sz="1400" dirty="0">
                <a:solidFill>
                  <a:schemeClr val="tx1"/>
                </a:solidFill>
                <a:cs typeface="Calibri"/>
              </a:rPr>
              <a:t>	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body:	</a:t>
            </a:r>
            <a:br>
              <a:rPr lang="en-US" sz="1400" dirty="0">
                <a:solidFill>
                  <a:schemeClr val="tx1"/>
                </a:solidFill>
                <a:cs typeface="Times New Roman"/>
              </a:rPr>
            </a:br>
            <a:r>
              <a:rPr lang="en-US" sz="1400" dirty="0">
                <a:solidFill>
                  <a:schemeClr val="tx1"/>
                </a:solidFill>
                <a:cs typeface="Times New Roman"/>
              </a:rPr>
              <a:t>		while 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¬reachable(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r,h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) 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do </a:t>
            </a:r>
          </a:p>
          <a:p>
            <a:pPr marL="47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88925" algn="l"/>
                <a:tab pos="569913" algn="l"/>
                <a:tab pos="792163" algn="l"/>
                <a:tab pos="1201738" algn="l"/>
              </a:tabLst>
            </a:pPr>
            <a:r>
              <a:rPr lang="en-US" sz="1400" dirty="0">
                <a:solidFill>
                  <a:schemeClr val="tx1"/>
                </a:solidFill>
                <a:cs typeface="Calibri"/>
              </a:rPr>
              <a:t>			move-close(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r,h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) </a:t>
            </a:r>
          </a:p>
          <a:p>
            <a:pPr marL="47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88925" algn="l"/>
                <a:tab pos="569913" algn="l"/>
                <a:tab pos="792163" algn="l"/>
                <a:tab pos="1201738" algn="l"/>
              </a:tabLst>
            </a:pPr>
            <a:r>
              <a:rPr lang="en-US" sz="1400" dirty="0">
                <a:solidFill>
                  <a:schemeClr val="tx1"/>
                </a:solidFill>
                <a:cs typeface="Calibri"/>
              </a:rPr>
              <a:t>		monitor-status(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r,d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) </a:t>
            </a:r>
          </a:p>
          <a:p>
            <a:pPr marL="47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88925" algn="l"/>
                <a:tab pos="569913" algn="l"/>
                <a:tab pos="792163" algn="l"/>
                <a:tab pos="1201738" algn="l"/>
              </a:tabLst>
            </a:pPr>
            <a:r>
              <a:rPr lang="en-US" sz="1400" dirty="0">
                <a:solidFill>
                  <a:schemeClr val="tx1"/>
                </a:solidFill>
                <a:cs typeface="Calibri"/>
              </a:rPr>
              <a:t>		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if 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door-status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>
                <a:solidFill>
                  <a:schemeClr val="tx1"/>
                </a:solidFill>
                <a:cs typeface="Times New Roman"/>
              </a:rPr>
              <a:t>d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)=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closed 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then </a:t>
            </a:r>
            <a:br>
              <a:rPr lang="en-US" sz="1400" dirty="0">
                <a:solidFill>
                  <a:schemeClr val="tx1"/>
                </a:solidFill>
                <a:cs typeface="Times New Roman"/>
              </a:rPr>
            </a:br>
            <a:r>
              <a:rPr lang="en-US" sz="1400" dirty="0">
                <a:solidFill>
                  <a:schemeClr val="tx1"/>
                </a:solidFill>
                <a:cs typeface="Times New Roman"/>
              </a:rPr>
              <a:t>			</a:t>
            </a:r>
            <a:r>
              <a:rPr lang="en-US" sz="1400" dirty="0">
                <a:solidFill>
                  <a:srgbClr val="C00000"/>
                </a:solidFill>
                <a:cs typeface="Calibri"/>
              </a:rPr>
              <a:t>unlatch</a:t>
            </a:r>
            <a:r>
              <a:rPr lang="en-US" sz="1400" dirty="0">
                <a:solidFill>
                  <a:srgbClr val="C00000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rgbClr val="C00000"/>
                </a:solidFill>
                <a:cs typeface="Times New Roman"/>
              </a:rPr>
              <a:t>r,d</a:t>
            </a:r>
            <a:r>
              <a:rPr lang="en-US" sz="1400" dirty="0">
                <a:solidFill>
                  <a:srgbClr val="C00000"/>
                </a:solidFill>
                <a:cs typeface="Times New Roman"/>
              </a:rPr>
              <a:t>)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 </a:t>
            </a:r>
            <a:br>
              <a:rPr lang="en-US" sz="1400" dirty="0">
                <a:solidFill>
                  <a:schemeClr val="tx1"/>
                </a:solidFill>
                <a:cs typeface="Calibri"/>
              </a:rPr>
            </a:br>
            <a:r>
              <a:rPr lang="en-US" sz="1400" dirty="0">
                <a:solidFill>
                  <a:schemeClr val="tx1"/>
                </a:solidFill>
                <a:cs typeface="Calibri"/>
              </a:rPr>
              <a:t>		</a:t>
            </a:r>
            <a:r>
              <a:rPr lang="en-US" sz="1400" dirty="0">
                <a:solidFill>
                  <a:srgbClr val="C00000"/>
                </a:solidFill>
                <a:cs typeface="Calibri"/>
              </a:rPr>
              <a:t>throw-wide</a:t>
            </a:r>
            <a:r>
              <a:rPr lang="en-US" sz="1400" dirty="0">
                <a:solidFill>
                  <a:srgbClr val="C00000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rgbClr val="C00000"/>
                </a:solidFill>
                <a:cs typeface="Times New Roman"/>
              </a:rPr>
              <a:t>r,d</a:t>
            </a:r>
            <a:r>
              <a:rPr lang="en-US" sz="1400" dirty="0">
                <a:solidFill>
                  <a:srgbClr val="C00000"/>
                </a:solidFill>
                <a:cs typeface="Times New Roman"/>
              </a:rPr>
              <a:t>)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 </a:t>
            </a:r>
            <a:br>
              <a:rPr lang="en-US" sz="1400" dirty="0">
                <a:solidFill>
                  <a:schemeClr val="tx1"/>
                </a:solidFill>
                <a:cs typeface="Times New Roman"/>
              </a:rPr>
            </a:br>
            <a:r>
              <a:rPr lang="en-US" sz="1400" dirty="0">
                <a:solidFill>
                  <a:schemeClr val="tx1"/>
                </a:solidFill>
                <a:cs typeface="Calibri"/>
              </a:rPr>
              <a:t>		end-monitor-status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r,d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CB13B4AD-2A8C-0A48-84A5-143C29599B5C}"/>
              </a:ext>
            </a:extLst>
          </p:cNvPr>
          <p:cNvSpPr txBox="1">
            <a:spLocks/>
          </p:cNvSpPr>
          <p:nvPr/>
        </p:nvSpPr>
        <p:spPr>
          <a:xfrm>
            <a:off x="3870475" y="2805425"/>
            <a:ext cx="4832153" cy="17450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91440" bIns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5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22250" algn="l"/>
                <a:tab pos="679450" algn="l"/>
                <a:tab pos="681038" algn="l"/>
                <a:tab pos="1257300" algn="l"/>
                <a:tab pos="1544638" algn="l"/>
              </a:tabLst>
            </a:pPr>
            <a:r>
              <a:rPr lang="en-US" sz="1400" dirty="0">
                <a:solidFill>
                  <a:schemeClr val="tx1"/>
                </a:solidFill>
                <a:cs typeface="Calibri"/>
              </a:rPr>
              <a:t>m1-unlatch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r,d,l,o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 </a:t>
            </a:r>
          </a:p>
          <a:p>
            <a:pPr marL="555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22250" algn="l"/>
                <a:tab pos="679450" algn="l"/>
                <a:tab pos="681038" algn="l"/>
                <a:tab pos="1257300" algn="l"/>
                <a:tab pos="15446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task:	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unlatch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r,d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</a:p>
          <a:p>
            <a:pPr marL="555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22250" algn="l"/>
                <a:tab pos="679450" algn="l"/>
                <a:tab pos="681038" algn="l"/>
                <a:tab pos="1257300" algn="l"/>
                <a:tab pos="15446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pre:	</a:t>
            </a:r>
            <a:r>
              <a:rPr lang="en-US" sz="1400" dirty="0" err="1">
                <a:solidFill>
                  <a:schemeClr val="tx1"/>
                </a:solidFill>
                <a:cs typeface="Calibri"/>
              </a:rPr>
              <a:t>loc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r,l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  <a:r>
              <a:rPr lang="en-US" sz="1400" dirty="0">
                <a:solidFill>
                  <a:schemeClr val="tx1"/>
                </a:solidFill>
                <a:cs typeface="Courier New" panose="02070309020205020404" pitchFamily="49" charset="0"/>
              </a:rPr>
              <a:t>∧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toward-side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l,d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  <a:r>
              <a:rPr lang="en-US" sz="1400" dirty="0">
                <a:solidFill>
                  <a:schemeClr val="tx1"/>
                </a:solidFill>
                <a:cs typeface="Courier New" panose="02070309020205020404" pitchFamily="49" charset="0"/>
              </a:rPr>
              <a:t>∧ </a:t>
            </a:r>
            <a:br>
              <a:rPr lang="en-US" sz="1400" dirty="0">
                <a:solidFill>
                  <a:schemeClr val="tx1"/>
                </a:solidFill>
                <a:cs typeface="Times New Roman"/>
              </a:rPr>
            </a:br>
            <a:r>
              <a:rPr lang="en-US" sz="1400" dirty="0">
                <a:solidFill>
                  <a:schemeClr val="tx1"/>
                </a:solidFill>
                <a:cs typeface="Times New Roman"/>
              </a:rPr>
              <a:t>		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side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d</a:t>
            </a:r>
            <a:r>
              <a:rPr lang="en-US" sz="1400" dirty="0" err="1">
                <a:solidFill>
                  <a:schemeClr val="tx1"/>
                </a:solidFill>
                <a:cs typeface="Times New Roman"/>
              </a:rPr>
              <a:t>,</a:t>
            </a:r>
            <a:r>
              <a:rPr lang="en-US" sz="1400" dirty="0" err="1">
                <a:solidFill>
                  <a:schemeClr val="tx1"/>
                </a:solidFill>
                <a:cs typeface="Calibri"/>
              </a:rPr>
              <a:t>left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  <a:r>
              <a:rPr lang="en-US" sz="1400" dirty="0">
                <a:solidFill>
                  <a:schemeClr val="tx1"/>
                </a:solidFill>
                <a:cs typeface="Courier New" panose="02070309020205020404" pitchFamily="49" charset="0"/>
              </a:rPr>
              <a:t>∧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type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d</a:t>
            </a:r>
            <a:r>
              <a:rPr lang="en-US" sz="1400" dirty="0" err="1">
                <a:solidFill>
                  <a:schemeClr val="tx1"/>
                </a:solidFill>
                <a:cs typeface="Times New Roman"/>
              </a:rPr>
              <a:t>,</a:t>
            </a:r>
            <a:r>
              <a:rPr lang="en-US" sz="1400" dirty="0" err="1">
                <a:solidFill>
                  <a:schemeClr val="tx1"/>
                </a:solidFill>
                <a:cs typeface="Calibri"/>
              </a:rPr>
              <a:t>rotate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  <a:r>
              <a:rPr lang="en-US" sz="1400" dirty="0">
                <a:solidFill>
                  <a:schemeClr val="tx1"/>
                </a:solidFill>
                <a:cs typeface="Courier New" panose="02070309020205020404" pitchFamily="49" charset="0"/>
              </a:rPr>
              <a:t>∧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handle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d,o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</a:p>
          <a:p>
            <a:pPr marL="555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22250" algn="l"/>
                <a:tab pos="679450" algn="l"/>
                <a:tab pos="681038" algn="l"/>
                <a:tab pos="1257300" algn="l"/>
                <a:tab pos="15446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body: 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grasp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r,o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 </a:t>
            </a:r>
          </a:p>
          <a:p>
            <a:pPr marL="555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22250" algn="l"/>
                <a:tab pos="679450" algn="l"/>
                <a:tab pos="681038" algn="l"/>
                <a:tab pos="1257300" algn="l"/>
                <a:tab pos="15446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	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turn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>
                <a:solidFill>
                  <a:schemeClr val="tx1"/>
                </a:solidFill>
                <a:cs typeface="Times New Roman"/>
              </a:rPr>
              <a:t>r,o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,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alpha1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</a:p>
          <a:p>
            <a:pPr marL="555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22250" algn="l"/>
                <a:tab pos="679450" algn="l"/>
                <a:tab pos="681038" algn="l"/>
                <a:tab pos="1257300" algn="l"/>
                <a:tab pos="15446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	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pull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>
                <a:solidFill>
                  <a:schemeClr val="tx1"/>
                </a:solidFill>
                <a:cs typeface="Times New Roman"/>
              </a:rPr>
              <a:t>r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,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val1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</a:p>
          <a:p>
            <a:pPr marL="555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22250" algn="l"/>
                <a:tab pos="679450" algn="l"/>
                <a:tab pos="681038" algn="l"/>
                <a:tab pos="1257300" algn="l"/>
                <a:tab pos="15446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	if 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door-status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>
                <a:solidFill>
                  <a:schemeClr val="tx1"/>
                </a:solidFill>
                <a:cs typeface="Times New Roman"/>
              </a:rPr>
              <a:t>d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)=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cracked 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then 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ungrasp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(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r</a:t>
            </a:r>
            <a:r>
              <a:rPr lang="en-US" sz="1400" dirty="0" err="1">
                <a:solidFill>
                  <a:schemeClr val="tx1"/>
                </a:solidFill>
                <a:cs typeface="Times New Roman"/>
              </a:rPr>
              <a:t>,</a:t>
            </a:r>
            <a:r>
              <a:rPr lang="en-US" sz="1400" i="1" dirty="0" err="1">
                <a:solidFill>
                  <a:schemeClr val="tx1"/>
                </a:solidFill>
                <a:cs typeface="Times New Roman"/>
              </a:rPr>
              <a:t>o</a:t>
            </a:r>
            <a:r>
              <a:rPr lang="en-US" sz="1400" dirty="0">
                <a:solidFill>
                  <a:schemeClr val="tx1"/>
                </a:solidFill>
                <a:cs typeface="Times New Roman"/>
              </a:rPr>
              <a:t>)</a:t>
            </a:r>
          </a:p>
          <a:p>
            <a:pPr marL="55563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222250" algn="l"/>
                <a:tab pos="679450" algn="l"/>
                <a:tab pos="681038" algn="l"/>
                <a:tab pos="1257300" algn="l"/>
                <a:tab pos="1544638" algn="l"/>
              </a:tabLst>
            </a:pPr>
            <a:r>
              <a:rPr lang="en-US" sz="1400" dirty="0">
                <a:solidFill>
                  <a:schemeClr val="tx1"/>
                </a:solidFill>
                <a:cs typeface="Times New Roman"/>
              </a:rPr>
              <a:t>		else </a:t>
            </a:r>
            <a:r>
              <a:rPr lang="en-US" sz="1400" dirty="0">
                <a:solidFill>
                  <a:schemeClr val="tx1"/>
                </a:solidFill>
                <a:cs typeface="Calibri"/>
              </a:rPr>
              <a:t>fail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5F92EEEF-1C58-FF41-A35E-54E737DF4F81}"/>
              </a:ext>
            </a:extLst>
          </p:cNvPr>
          <p:cNvSpPr txBox="1">
            <a:spLocks/>
          </p:cNvSpPr>
          <p:nvPr/>
        </p:nvSpPr>
        <p:spPr bwMode="auto">
          <a:xfrm>
            <a:off x="3870475" y="4629263"/>
            <a:ext cx="4642652" cy="1723549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91440" bIns="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55563" indent="0">
              <a:spcBef>
                <a:spcPts val="0"/>
              </a:spcBef>
              <a:buFont typeface="Webdings" charset="2"/>
              <a:buNone/>
              <a:tabLst>
                <a:tab pos="284163" algn="l"/>
                <a:tab pos="792163" algn="l"/>
                <a:tab pos="1257300" algn="l"/>
                <a:tab pos="1544638" algn="l"/>
              </a:tabLst>
            </a:pPr>
            <a:r>
              <a:rPr lang="en-US" sz="1400" dirty="0">
                <a:cs typeface="Calibri"/>
              </a:rPr>
              <a:t>m1-throw-wide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 err="1">
                <a:cs typeface="Times New Roman"/>
              </a:rPr>
              <a:t>r,d,l,o</a:t>
            </a:r>
            <a:r>
              <a:rPr lang="en-US" sz="1400" dirty="0">
                <a:cs typeface="Times New Roman"/>
              </a:rPr>
              <a:t>) </a:t>
            </a:r>
          </a:p>
          <a:p>
            <a:pPr marL="55563" indent="0">
              <a:spcBef>
                <a:spcPts val="0"/>
              </a:spcBef>
              <a:buFont typeface="Webdings" charset="2"/>
              <a:buNone/>
              <a:tabLst>
                <a:tab pos="284163" algn="l"/>
                <a:tab pos="792163" algn="l"/>
                <a:tab pos="1257300" algn="l"/>
                <a:tab pos="1544638" algn="l"/>
              </a:tabLst>
            </a:pPr>
            <a:r>
              <a:rPr lang="en-US" sz="1400" dirty="0">
                <a:cs typeface="Times New Roman"/>
              </a:rPr>
              <a:t>	task:	</a:t>
            </a:r>
            <a:r>
              <a:rPr lang="en-US" sz="1400" dirty="0">
                <a:cs typeface="Calibri"/>
              </a:rPr>
              <a:t>throw-wide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dirty="0" err="1">
                <a:cs typeface="Times New Roman"/>
              </a:rPr>
              <a:t>r,</a:t>
            </a:r>
            <a:r>
              <a:rPr lang="en-US" sz="1400" i="1" dirty="0" err="1">
                <a:cs typeface="Times New Roman"/>
              </a:rPr>
              <a:t>d</a:t>
            </a:r>
            <a:r>
              <a:rPr lang="en-US" sz="1400" dirty="0">
                <a:cs typeface="Times New Roman"/>
              </a:rPr>
              <a:t>)</a:t>
            </a:r>
          </a:p>
          <a:p>
            <a:pPr marL="55563" indent="0">
              <a:spcBef>
                <a:spcPts val="0"/>
              </a:spcBef>
              <a:buNone/>
              <a:tabLst>
                <a:tab pos="284163" algn="l"/>
                <a:tab pos="792163" algn="l"/>
                <a:tab pos="1257300" algn="l"/>
                <a:tab pos="1544638" algn="l"/>
              </a:tabLst>
            </a:pPr>
            <a:r>
              <a:rPr lang="en-US" sz="1400" dirty="0">
                <a:cs typeface="Times New Roman"/>
              </a:rPr>
              <a:t>	pre:	</a:t>
            </a:r>
            <a:r>
              <a:rPr lang="en-US" sz="1400" dirty="0" err="1">
                <a:cs typeface="Calibri"/>
              </a:rPr>
              <a:t>loc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 err="1">
                <a:cs typeface="Times New Roman"/>
              </a:rPr>
              <a:t>r,l</a:t>
            </a:r>
            <a:r>
              <a:rPr lang="en-US" sz="1400" dirty="0">
                <a:cs typeface="Times New Roman"/>
              </a:rPr>
              <a:t>)</a:t>
            </a:r>
            <a:r>
              <a:rPr lang="en-US" sz="1400" dirty="0">
                <a:cs typeface="Courier New" panose="02070309020205020404" pitchFamily="49" charset="0"/>
              </a:rPr>
              <a:t>∧</a:t>
            </a:r>
            <a:r>
              <a:rPr lang="en-US" sz="1400" dirty="0">
                <a:cs typeface="Calibri"/>
              </a:rPr>
              <a:t>toward-side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 err="1">
                <a:cs typeface="Times New Roman"/>
              </a:rPr>
              <a:t>l,d</a:t>
            </a:r>
            <a:r>
              <a:rPr lang="en-US" sz="1400" dirty="0">
                <a:cs typeface="Times New Roman"/>
              </a:rPr>
              <a:t>)</a:t>
            </a:r>
            <a:r>
              <a:rPr lang="en-US" sz="1400" dirty="0">
                <a:cs typeface="Courier New" panose="02070309020205020404" pitchFamily="49" charset="0"/>
              </a:rPr>
              <a:t>∧ </a:t>
            </a:r>
            <a:br>
              <a:rPr lang="en-US" sz="1400" dirty="0">
                <a:cs typeface="Times New Roman"/>
              </a:rPr>
            </a:br>
            <a:r>
              <a:rPr lang="en-US" sz="1400" dirty="0">
                <a:cs typeface="Times New Roman"/>
              </a:rPr>
              <a:t>	  	</a:t>
            </a:r>
            <a:r>
              <a:rPr lang="en-US" sz="1400" dirty="0">
                <a:cs typeface="Calibri"/>
              </a:rPr>
              <a:t>side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 err="1">
                <a:cs typeface="Times New Roman"/>
              </a:rPr>
              <a:t>d</a:t>
            </a:r>
            <a:r>
              <a:rPr lang="en-US" sz="1400" dirty="0" err="1">
                <a:cs typeface="Times New Roman"/>
              </a:rPr>
              <a:t>,</a:t>
            </a:r>
            <a:r>
              <a:rPr lang="en-US" sz="1400" dirty="0" err="1">
                <a:cs typeface="Calibri"/>
              </a:rPr>
              <a:t>left</a:t>
            </a:r>
            <a:r>
              <a:rPr lang="en-US" sz="1400" dirty="0">
                <a:cs typeface="Times New Roman"/>
              </a:rPr>
              <a:t>) </a:t>
            </a:r>
            <a:r>
              <a:rPr lang="en-US" sz="1400" dirty="0">
                <a:cs typeface="Courier New" panose="02070309020205020404" pitchFamily="49" charset="0"/>
              </a:rPr>
              <a:t>∧</a:t>
            </a:r>
            <a:r>
              <a:rPr lang="en-US" sz="1400" dirty="0">
                <a:cs typeface="Times New Roman"/>
              </a:rPr>
              <a:t> </a:t>
            </a:r>
            <a:r>
              <a:rPr lang="en-US" sz="1400" dirty="0">
                <a:cs typeface="Calibri"/>
              </a:rPr>
              <a:t>type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 err="1">
                <a:cs typeface="Times New Roman"/>
              </a:rPr>
              <a:t>d</a:t>
            </a:r>
            <a:r>
              <a:rPr lang="en-US" sz="1400" dirty="0" err="1">
                <a:cs typeface="Times New Roman"/>
              </a:rPr>
              <a:t>,</a:t>
            </a:r>
            <a:r>
              <a:rPr lang="en-US" sz="1400" dirty="0" err="1">
                <a:cs typeface="Calibri"/>
              </a:rPr>
              <a:t>rotate</a:t>
            </a:r>
            <a:r>
              <a:rPr lang="en-US" sz="1400" dirty="0">
                <a:cs typeface="Times New Roman"/>
              </a:rPr>
              <a:t>)</a:t>
            </a:r>
            <a:r>
              <a:rPr lang="en-US" sz="1400" dirty="0">
                <a:cs typeface="Courier New" panose="02070309020205020404" pitchFamily="49" charset="0"/>
              </a:rPr>
              <a:t> ∧ </a:t>
            </a:r>
            <a:br>
              <a:rPr lang="en-US" sz="1400" dirty="0">
                <a:cs typeface="Times New Roman"/>
              </a:rPr>
            </a:br>
            <a:r>
              <a:rPr lang="en-US" sz="1400" dirty="0">
                <a:cs typeface="Times New Roman"/>
              </a:rPr>
              <a:t>        	</a:t>
            </a:r>
            <a:r>
              <a:rPr lang="en-US" sz="1400" dirty="0">
                <a:cs typeface="Calibri"/>
              </a:rPr>
              <a:t>handle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 err="1">
                <a:cs typeface="Times New Roman"/>
              </a:rPr>
              <a:t>d,o</a:t>
            </a:r>
            <a:r>
              <a:rPr lang="en-US" sz="1400" dirty="0">
                <a:cs typeface="Times New Roman"/>
              </a:rPr>
              <a:t>)</a:t>
            </a:r>
            <a:r>
              <a:rPr lang="en-US" sz="1400" baseline="-25000" dirty="0">
                <a:cs typeface="Times New Roman"/>
              </a:rPr>
              <a:t> </a:t>
            </a:r>
            <a:r>
              <a:rPr lang="en-US" sz="1400" dirty="0">
                <a:cs typeface="Courier New" panose="02070309020205020404" pitchFamily="49" charset="0"/>
              </a:rPr>
              <a:t>∧</a:t>
            </a:r>
            <a:r>
              <a:rPr lang="en-US" sz="1400" baseline="-25000" dirty="0">
                <a:cs typeface="Times New Roman"/>
              </a:rPr>
              <a:t> </a:t>
            </a:r>
            <a:r>
              <a:rPr lang="en-US" sz="1400" dirty="0">
                <a:cs typeface="Calibri"/>
              </a:rPr>
              <a:t>door-status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>
                <a:cs typeface="Times New Roman"/>
              </a:rPr>
              <a:t>d</a:t>
            </a:r>
            <a:r>
              <a:rPr lang="en-US" sz="1400" dirty="0">
                <a:cs typeface="Times New Roman"/>
              </a:rPr>
              <a:t>)=</a:t>
            </a:r>
            <a:r>
              <a:rPr lang="en-US" sz="1400" dirty="0">
                <a:cs typeface="Calibri"/>
              </a:rPr>
              <a:t>cracked</a:t>
            </a:r>
          </a:p>
          <a:p>
            <a:pPr marL="55563" indent="0">
              <a:spcBef>
                <a:spcPts val="0"/>
              </a:spcBef>
              <a:buFont typeface="Webdings" charset="2"/>
              <a:buNone/>
              <a:tabLst>
                <a:tab pos="284163" algn="l"/>
                <a:tab pos="792163" algn="l"/>
                <a:tab pos="1257300" algn="l"/>
                <a:tab pos="1544638" algn="l"/>
              </a:tabLst>
            </a:pPr>
            <a:r>
              <a:rPr lang="en-US" sz="1400" dirty="0">
                <a:cs typeface="Times New Roman"/>
              </a:rPr>
              <a:t>	body: </a:t>
            </a:r>
            <a:r>
              <a:rPr lang="en-US" sz="1400" dirty="0">
                <a:cs typeface="Calibri"/>
              </a:rPr>
              <a:t>grasp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 err="1">
                <a:cs typeface="Times New Roman"/>
              </a:rPr>
              <a:t>r,o</a:t>
            </a:r>
            <a:r>
              <a:rPr lang="en-US" sz="1400" dirty="0">
                <a:cs typeface="Times New Roman"/>
              </a:rPr>
              <a:t>) </a:t>
            </a:r>
          </a:p>
          <a:p>
            <a:pPr marL="55563" indent="0">
              <a:spcBef>
                <a:spcPts val="0"/>
              </a:spcBef>
              <a:buFont typeface="Webdings" charset="2"/>
              <a:buNone/>
              <a:tabLst>
                <a:tab pos="284163" algn="l"/>
                <a:tab pos="792163" algn="l"/>
                <a:tab pos="1257300" algn="l"/>
                <a:tab pos="1544638" algn="l"/>
              </a:tabLst>
            </a:pPr>
            <a:r>
              <a:rPr lang="en-US" sz="1400" dirty="0">
                <a:cs typeface="Times New Roman"/>
              </a:rPr>
              <a:t>		</a:t>
            </a:r>
            <a:r>
              <a:rPr lang="en-US" sz="1400" dirty="0">
                <a:cs typeface="Calibri"/>
              </a:rPr>
              <a:t>pull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>
                <a:cs typeface="Times New Roman"/>
              </a:rPr>
              <a:t>r</a:t>
            </a:r>
            <a:r>
              <a:rPr lang="en-US" sz="1400" dirty="0">
                <a:cs typeface="Times New Roman"/>
              </a:rPr>
              <a:t>,</a:t>
            </a:r>
            <a:r>
              <a:rPr lang="en-US" sz="1400" dirty="0">
                <a:cs typeface="Calibri"/>
              </a:rPr>
              <a:t>val1</a:t>
            </a:r>
            <a:r>
              <a:rPr lang="en-US" sz="1400" dirty="0">
                <a:cs typeface="Times New Roman"/>
              </a:rPr>
              <a:t>)</a:t>
            </a:r>
            <a:br>
              <a:rPr lang="en-US" sz="1400" dirty="0">
                <a:cs typeface="Times New Roman"/>
              </a:rPr>
            </a:br>
            <a:r>
              <a:rPr lang="en-US" sz="1400" dirty="0">
                <a:cs typeface="Times New Roman"/>
              </a:rPr>
              <a:t>		</a:t>
            </a:r>
            <a:r>
              <a:rPr lang="en-US" sz="1400" dirty="0">
                <a:cs typeface="Calibri"/>
              </a:rPr>
              <a:t>move-by</a:t>
            </a:r>
            <a:r>
              <a:rPr lang="en-US" sz="1400" dirty="0">
                <a:cs typeface="Times New Roman"/>
              </a:rPr>
              <a:t>(</a:t>
            </a:r>
            <a:r>
              <a:rPr lang="en-US" sz="1400" i="1" dirty="0">
                <a:cs typeface="Times New Roman"/>
              </a:rPr>
              <a:t>r</a:t>
            </a:r>
            <a:r>
              <a:rPr lang="en-US" sz="1400" dirty="0">
                <a:cs typeface="Times New Roman"/>
              </a:rPr>
              <a:t>,</a:t>
            </a:r>
            <a:r>
              <a:rPr lang="en-US" sz="1400" dirty="0">
                <a:cs typeface="Calibri"/>
              </a:rPr>
              <a:t>val2</a:t>
            </a:r>
            <a:r>
              <a:rPr lang="en-US" sz="1400" dirty="0">
                <a:cs typeface="Times New Roman"/>
              </a:rPr>
              <a:t>)</a:t>
            </a:r>
            <a:endParaRPr lang="en-US" sz="1400" dirty="0">
              <a:cs typeface="Calibri"/>
            </a:endParaRPr>
          </a:p>
        </p:txBody>
      </p:sp>
      <p:cxnSp>
        <p:nvCxnSpPr>
          <p:cNvPr id="28" name="Straight Arrow Connector 27"/>
          <p:cNvCxnSpPr>
            <a:cxnSpLocks/>
            <a:endCxn id="29" idx="1"/>
          </p:cNvCxnSpPr>
          <p:nvPr/>
        </p:nvCxnSpPr>
        <p:spPr>
          <a:xfrm flipV="1">
            <a:off x="2431433" y="5491038"/>
            <a:ext cx="1439042" cy="54400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endCxn id="27" idx="1"/>
          </p:cNvCxnSpPr>
          <p:nvPr/>
        </p:nvCxnSpPr>
        <p:spPr>
          <a:xfrm flipV="1">
            <a:off x="2354833" y="3677972"/>
            <a:ext cx="1515642" cy="215132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flush-hollow-metal-do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9" y="1746580"/>
            <a:ext cx="1250134" cy="178289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61B1B-BDD8-5E4D-845C-60EAC3F1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11</a:t>
            </a:fld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E0FDB5-EFB7-0247-BB19-2205C77620B4}"/>
              </a:ext>
            </a:extLst>
          </p:cNvPr>
          <p:cNvGrpSpPr/>
          <p:nvPr/>
        </p:nvGrpSpPr>
        <p:grpSpPr>
          <a:xfrm>
            <a:off x="4796473" y="598250"/>
            <a:ext cx="3906155" cy="1992538"/>
            <a:chOff x="3937725" y="3970843"/>
            <a:chExt cx="3906155" cy="1992538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63FEC004-A36A-A544-B996-2997AB9E755A}"/>
                </a:ext>
              </a:extLst>
            </p:cNvPr>
            <p:cNvSpPr/>
            <p:nvPr/>
          </p:nvSpPr>
          <p:spPr>
            <a:xfrm>
              <a:off x="4244587" y="3970843"/>
              <a:ext cx="3494109" cy="427340"/>
            </a:xfrm>
            <a:prstGeom prst="roundRect">
              <a:avLst/>
            </a:prstGeom>
            <a:noFill/>
            <a:ln w="12700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2BD71D8-1302-C541-AA0F-7F9E534B5A94}"/>
                </a:ext>
              </a:extLst>
            </p:cNvPr>
            <p:cNvSpPr txBox="1"/>
            <p:nvPr/>
          </p:nvSpPr>
          <p:spPr>
            <a:xfrm>
              <a:off x="4335015" y="4089832"/>
              <a:ext cx="1022775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r>
                <a:rPr lang="en-GB" sz="1400" dirty="0"/>
                <a:t>move to door</a:t>
              </a:r>
              <a:endParaRPr lang="en-GB" sz="1400" dirty="0">
                <a:latin typeface="Courier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F27DE0-FFD1-3541-8FAB-E8A222CA0FFC}"/>
                </a:ext>
              </a:extLst>
            </p:cNvPr>
            <p:cNvSpPr txBox="1"/>
            <p:nvPr/>
          </p:nvSpPr>
          <p:spPr>
            <a:xfrm>
              <a:off x="5404119" y="4089832"/>
              <a:ext cx="796175" cy="21544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r>
                <a:rPr lang="en-GB" sz="1400" dirty="0"/>
                <a:t>open door</a:t>
              </a:r>
              <a:endParaRPr lang="en-GB" sz="1400" dirty="0">
                <a:latin typeface="Courier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835240-58B9-F647-B17D-F2B65A6FD9DC}"/>
                </a:ext>
              </a:extLst>
            </p:cNvPr>
            <p:cNvSpPr txBox="1"/>
            <p:nvPr/>
          </p:nvSpPr>
          <p:spPr>
            <a:xfrm>
              <a:off x="6852651" y="4089832"/>
              <a:ext cx="794572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r>
                <a:rPr lang="en-GB" sz="1400" dirty="0"/>
                <a:t>close door</a:t>
              </a:r>
              <a:endParaRPr lang="en-GB" sz="1400" dirty="0">
                <a:latin typeface="Courier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050A9D-4D41-5D42-9BE7-4932A565FE67}"/>
                </a:ext>
              </a:extLst>
            </p:cNvPr>
            <p:cNvSpPr txBox="1"/>
            <p:nvPr/>
          </p:nvSpPr>
          <p:spPr>
            <a:xfrm>
              <a:off x="6246622" y="4089832"/>
              <a:ext cx="559700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r>
                <a:rPr lang="en-GB" sz="1400" dirty="0"/>
                <a:t>get out</a:t>
              </a:r>
              <a:endParaRPr lang="en-GB" sz="1400" dirty="0">
                <a:latin typeface="Courier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F2A96A-9B21-6C41-8706-055B5BF9898C}"/>
                </a:ext>
              </a:extLst>
            </p:cNvPr>
            <p:cNvSpPr txBox="1"/>
            <p:nvPr/>
          </p:nvSpPr>
          <p:spPr>
            <a:xfrm>
              <a:off x="3937725" y="5019218"/>
              <a:ext cx="635105" cy="86177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identify </a:t>
              </a:r>
            </a:p>
            <a:p>
              <a:pPr algn="ctr"/>
              <a:r>
                <a:rPr lang="en-GB" sz="1400" dirty="0"/>
                <a:t>type </a:t>
              </a:r>
            </a:p>
            <a:p>
              <a:pPr algn="ctr"/>
              <a:r>
                <a:rPr lang="en-GB" sz="1400" dirty="0"/>
                <a:t>of </a:t>
              </a:r>
            </a:p>
            <a:p>
              <a:pPr algn="ctr"/>
              <a:r>
                <a:rPr lang="en-GB" sz="1400" dirty="0"/>
                <a:t>door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A60FA6A-868D-684F-B0F0-ECC0EDB32308}"/>
                </a:ext>
              </a:extLst>
            </p:cNvPr>
            <p:cNvSpPr txBox="1"/>
            <p:nvPr/>
          </p:nvSpPr>
          <p:spPr>
            <a:xfrm>
              <a:off x="4608497" y="5019218"/>
              <a:ext cx="448323" cy="86177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move</a:t>
              </a:r>
            </a:p>
            <a:p>
              <a:pPr algn="ctr"/>
              <a:r>
                <a:rPr lang="en-GB" sz="1400" dirty="0"/>
                <a:t>close </a:t>
              </a:r>
            </a:p>
            <a:p>
              <a:pPr algn="ctr"/>
              <a:r>
                <a:rPr lang="en-GB" sz="1400" dirty="0"/>
                <a:t>to </a:t>
              </a:r>
            </a:p>
            <a:p>
              <a:pPr algn="ctr"/>
              <a:r>
                <a:rPr lang="en-GB" sz="1400" dirty="0"/>
                <a:t>knob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56EB76-7E72-2E46-810F-47C7682C1022}"/>
                </a:ext>
              </a:extLst>
            </p:cNvPr>
            <p:cNvSpPr txBox="1"/>
            <p:nvPr/>
          </p:nvSpPr>
          <p:spPr>
            <a:xfrm>
              <a:off x="5092490" y="5019218"/>
              <a:ext cx="431844" cy="430887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grasp</a:t>
              </a:r>
            </a:p>
            <a:p>
              <a:pPr algn="ctr"/>
              <a:r>
                <a:rPr lang="en-GB" sz="1400" dirty="0"/>
                <a:t>knob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156A4B3-6BEA-CD42-B829-6CF704535443}"/>
                </a:ext>
              </a:extLst>
            </p:cNvPr>
            <p:cNvSpPr txBox="1"/>
            <p:nvPr/>
          </p:nvSpPr>
          <p:spPr>
            <a:xfrm>
              <a:off x="5562856" y="5019218"/>
              <a:ext cx="401836" cy="430887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turn</a:t>
              </a:r>
            </a:p>
            <a:p>
              <a:pPr algn="ctr"/>
              <a:r>
                <a:rPr lang="en-GB" sz="1400" dirty="0"/>
                <a:t>knob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F62BC01-75C1-2547-ABD3-6A641377E2C4}"/>
                </a:ext>
              </a:extLst>
            </p:cNvPr>
            <p:cNvSpPr txBox="1"/>
            <p:nvPr/>
          </p:nvSpPr>
          <p:spPr>
            <a:xfrm>
              <a:off x="6003213" y="5019218"/>
              <a:ext cx="681721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maintain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4CA1445-DE3B-9245-890B-ABBCEE11580C}"/>
                </a:ext>
              </a:extLst>
            </p:cNvPr>
            <p:cNvSpPr txBox="1"/>
            <p:nvPr/>
          </p:nvSpPr>
          <p:spPr>
            <a:xfrm>
              <a:off x="6003213" y="5277276"/>
              <a:ext cx="308862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pull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433E8AD-B9B4-5C47-8E4B-BCAB4B01079D}"/>
                </a:ext>
              </a:extLst>
            </p:cNvPr>
            <p:cNvSpPr txBox="1"/>
            <p:nvPr/>
          </p:nvSpPr>
          <p:spPr>
            <a:xfrm>
              <a:off x="6732599" y="5490492"/>
              <a:ext cx="308862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pull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ED514C7-498E-264E-84A6-49C4D6021F48}"/>
                </a:ext>
              </a:extLst>
            </p:cNvPr>
            <p:cNvSpPr txBox="1"/>
            <p:nvPr/>
          </p:nvSpPr>
          <p:spPr>
            <a:xfrm>
              <a:off x="6729403" y="5747937"/>
              <a:ext cx="626128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monitor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4FC665D-5738-BD42-B800-48F99C7AC28B}"/>
                </a:ext>
              </a:extLst>
            </p:cNvPr>
            <p:cNvSpPr txBox="1"/>
            <p:nvPr/>
          </p:nvSpPr>
          <p:spPr>
            <a:xfrm>
              <a:off x="6006257" y="5535334"/>
              <a:ext cx="626128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monitor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C145FD9-58C6-F84C-BA73-8D8519B50525}"/>
                </a:ext>
              </a:extLst>
            </p:cNvPr>
            <p:cNvSpPr txBox="1"/>
            <p:nvPr/>
          </p:nvSpPr>
          <p:spPr>
            <a:xfrm>
              <a:off x="7222881" y="5019218"/>
              <a:ext cx="620999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ungrasp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F895F31-6457-0B45-9DF1-F8B51132E5E5}"/>
                </a:ext>
              </a:extLst>
            </p:cNvPr>
            <p:cNvSpPr txBox="1"/>
            <p:nvPr/>
          </p:nvSpPr>
          <p:spPr>
            <a:xfrm>
              <a:off x="6732599" y="5019218"/>
              <a:ext cx="442617" cy="430887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move</a:t>
              </a:r>
            </a:p>
            <a:p>
              <a:pPr algn="ctr"/>
              <a:r>
                <a:rPr lang="en-GB" sz="1400" dirty="0"/>
                <a:t>back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4210693A-5ABC-4043-B5CD-A184CC5BECED}"/>
                </a:ext>
              </a:extLst>
            </p:cNvPr>
            <p:cNvCxnSpPr>
              <a:cxnSpLocks/>
              <a:stCxn id="18" idx="2"/>
              <a:endCxn id="22" idx="0"/>
            </p:cNvCxnSpPr>
            <p:nvPr/>
          </p:nvCxnSpPr>
          <p:spPr>
            <a:xfrm flipH="1">
              <a:off x="4832659" y="4305276"/>
              <a:ext cx="969548" cy="71394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1D35D80D-AEF5-A54E-A43F-F65A7FD95C24}"/>
                </a:ext>
              </a:extLst>
            </p:cNvPr>
            <p:cNvCxnSpPr>
              <a:cxnSpLocks/>
              <a:stCxn id="18" idx="2"/>
              <a:endCxn id="21" idx="0"/>
            </p:cNvCxnSpPr>
            <p:nvPr/>
          </p:nvCxnSpPr>
          <p:spPr>
            <a:xfrm flipH="1">
              <a:off x="4255278" y="4305276"/>
              <a:ext cx="1546929" cy="71394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D0AB1BF-274E-2B40-BEC6-DA86EF1EB795}"/>
                </a:ext>
              </a:extLst>
            </p:cNvPr>
            <p:cNvCxnSpPr>
              <a:cxnSpLocks/>
              <a:stCxn id="18" idx="2"/>
              <a:endCxn id="23" idx="0"/>
            </p:cNvCxnSpPr>
            <p:nvPr/>
          </p:nvCxnSpPr>
          <p:spPr>
            <a:xfrm flipH="1">
              <a:off x="5308412" y="4305276"/>
              <a:ext cx="493795" cy="71394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07269A3-C1F3-4245-8B96-D6100E343CC9}"/>
                </a:ext>
              </a:extLst>
            </p:cNvPr>
            <p:cNvCxnSpPr>
              <a:cxnSpLocks/>
              <a:stCxn id="18" idx="2"/>
              <a:endCxn id="39" idx="0"/>
            </p:cNvCxnSpPr>
            <p:nvPr/>
          </p:nvCxnSpPr>
          <p:spPr>
            <a:xfrm>
              <a:off x="5802207" y="4305276"/>
              <a:ext cx="1151701" cy="71394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C50AC44-44C0-6C45-8E37-C86555BA6F1C}"/>
                </a:ext>
              </a:extLst>
            </p:cNvPr>
            <p:cNvCxnSpPr>
              <a:cxnSpLocks/>
              <a:stCxn id="18" idx="2"/>
              <a:endCxn id="32" idx="0"/>
            </p:cNvCxnSpPr>
            <p:nvPr/>
          </p:nvCxnSpPr>
          <p:spPr>
            <a:xfrm>
              <a:off x="5802207" y="4305276"/>
              <a:ext cx="541867" cy="71394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96FECD8-9953-044B-B850-F8BC67D00233}"/>
                </a:ext>
              </a:extLst>
            </p:cNvPr>
            <p:cNvCxnSpPr>
              <a:cxnSpLocks/>
              <a:stCxn id="18" idx="2"/>
              <a:endCxn id="38" idx="0"/>
            </p:cNvCxnSpPr>
            <p:nvPr/>
          </p:nvCxnSpPr>
          <p:spPr>
            <a:xfrm>
              <a:off x="5802207" y="4305276"/>
              <a:ext cx="1731174" cy="71394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F9942BC-BBA3-2B49-9F76-F4DBEF19B0AA}"/>
                </a:ext>
              </a:extLst>
            </p:cNvPr>
            <p:cNvCxnSpPr>
              <a:cxnSpLocks/>
              <a:stCxn id="18" idx="2"/>
              <a:endCxn id="25" idx="0"/>
            </p:cNvCxnSpPr>
            <p:nvPr/>
          </p:nvCxnSpPr>
          <p:spPr>
            <a:xfrm flipH="1">
              <a:off x="5763774" y="4305276"/>
              <a:ext cx="38433" cy="71394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3F25871-2D41-C842-9931-22D201197A36}"/>
                </a:ext>
              </a:extLst>
            </p:cNvPr>
            <p:cNvCxnSpPr>
              <a:cxnSpLocks/>
              <a:endCxn id="49" idx="1"/>
            </p:cNvCxnSpPr>
            <p:nvPr/>
          </p:nvCxnSpPr>
          <p:spPr>
            <a:xfrm flipH="1">
              <a:off x="4244587" y="4309356"/>
              <a:ext cx="188606" cy="350438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78C669A-6BFE-4840-BE61-4096AC664FF7}"/>
                </a:ext>
              </a:extLst>
            </p:cNvPr>
            <p:cNvCxnSpPr>
              <a:cxnSpLocks/>
              <a:endCxn id="49" idx="3"/>
            </p:cNvCxnSpPr>
            <p:nvPr/>
          </p:nvCxnSpPr>
          <p:spPr>
            <a:xfrm>
              <a:off x="4433192" y="4309356"/>
              <a:ext cx="154759" cy="350438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14E21DA-5AE6-BF46-B566-1457AC8BD531}"/>
                </a:ext>
              </a:extLst>
            </p:cNvPr>
            <p:cNvSpPr txBox="1"/>
            <p:nvPr/>
          </p:nvSpPr>
          <p:spPr>
            <a:xfrm>
              <a:off x="4244587" y="4521294"/>
              <a:ext cx="343364" cy="276999"/>
            </a:xfrm>
            <a:prstGeom prst="rect">
              <a:avLst/>
            </a:prstGeom>
            <a:noFill/>
          </p:spPr>
          <p:txBody>
            <a:bodyPr wrap="square" lIns="36000" tIns="0" rIns="0" bIns="0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5"/>
                  </a:solidFill>
                </a:rPr>
                <a:t>…</a:t>
              </a: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9DC0817A-C51B-8F43-8143-73B0A07E9D18}"/>
                </a:ext>
              </a:extLst>
            </p:cNvPr>
            <p:cNvSpPr/>
            <p:nvPr/>
          </p:nvSpPr>
          <p:spPr>
            <a:xfrm>
              <a:off x="4351374" y="4452672"/>
              <a:ext cx="168166" cy="48179"/>
            </a:xfrm>
            <a:custGeom>
              <a:avLst/>
              <a:gdLst>
                <a:gd name="connsiteX0" fmla="*/ 0 w 168166"/>
                <a:gd name="connsiteY0" fmla="*/ 0 h 48179"/>
                <a:gd name="connsiteX1" fmla="*/ 78828 w 168166"/>
                <a:gd name="connsiteY1" fmla="*/ 47297 h 48179"/>
                <a:gd name="connsiteX2" fmla="*/ 168166 w 168166"/>
                <a:gd name="connsiteY2" fmla="*/ 26276 h 4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6" h="48179">
                  <a:moveTo>
                    <a:pt x="0" y="0"/>
                  </a:moveTo>
                  <a:cubicBezTo>
                    <a:pt x="25400" y="21459"/>
                    <a:pt x="50800" y="42918"/>
                    <a:pt x="78828" y="47297"/>
                  </a:cubicBezTo>
                  <a:cubicBezTo>
                    <a:pt x="106856" y="51676"/>
                    <a:pt x="137511" y="38976"/>
                    <a:pt x="168166" y="26276"/>
                  </a:cubicBezTo>
                </a:path>
              </a:pathLst>
            </a:cu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endParaRPr lang="en-GB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B9B22DD-A824-4A43-9402-673604B0F7D3}"/>
                </a:ext>
              </a:extLst>
            </p:cNvPr>
            <p:cNvCxnSpPr>
              <a:cxnSpLocks/>
              <a:stCxn id="53" idx="0"/>
              <a:endCxn id="53" idx="1"/>
            </p:cNvCxnSpPr>
            <p:nvPr/>
          </p:nvCxnSpPr>
          <p:spPr>
            <a:xfrm flipH="1">
              <a:off x="6568332" y="4309356"/>
              <a:ext cx="171682" cy="138500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4F36D0F1-8235-7B4B-A195-043DEB24E79D}"/>
                </a:ext>
              </a:extLst>
            </p:cNvPr>
            <p:cNvCxnSpPr>
              <a:cxnSpLocks/>
              <a:stCxn id="53" idx="0"/>
              <a:endCxn id="53" idx="3"/>
            </p:cNvCxnSpPr>
            <p:nvPr/>
          </p:nvCxnSpPr>
          <p:spPr>
            <a:xfrm>
              <a:off x="6740014" y="4309356"/>
              <a:ext cx="171682" cy="138500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13E07F1-60D9-2D46-A761-1E4D873AE4FC}"/>
                </a:ext>
              </a:extLst>
            </p:cNvPr>
            <p:cNvSpPr txBox="1"/>
            <p:nvPr/>
          </p:nvSpPr>
          <p:spPr>
            <a:xfrm>
              <a:off x="6568332" y="4309356"/>
              <a:ext cx="343364" cy="276999"/>
            </a:xfrm>
            <a:prstGeom prst="rect">
              <a:avLst/>
            </a:prstGeom>
            <a:noFill/>
          </p:spPr>
          <p:txBody>
            <a:bodyPr wrap="square" lIns="36000" tIns="0" rIns="0" bIns="0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5"/>
                  </a:solidFill>
                </a:rPr>
                <a:t>…</a:t>
              </a: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6413D55-50FD-EE40-AA89-3B8C79AB8436}"/>
                </a:ext>
              </a:extLst>
            </p:cNvPr>
            <p:cNvSpPr/>
            <p:nvPr/>
          </p:nvSpPr>
          <p:spPr>
            <a:xfrm>
              <a:off x="6638156" y="4386952"/>
              <a:ext cx="168166" cy="48179"/>
            </a:xfrm>
            <a:custGeom>
              <a:avLst/>
              <a:gdLst>
                <a:gd name="connsiteX0" fmla="*/ 0 w 168166"/>
                <a:gd name="connsiteY0" fmla="*/ 0 h 48179"/>
                <a:gd name="connsiteX1" fmla="*/ 78828 w 168166"/>
                <a:gd name="connsiteY1" fmla="*/ 47297 h 48179"/>
                <a:gd name="connsiteX2" fmla="*/ 168166 w 168166"/>
                <a:gd name="connsiteY2" fmla="*/ 26276 h 4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6" h="48179">
                  <a:moveTo>
                    <a:pt x="0" y="0"/>
                  </a:moveTo>
                  <a:cubicBezTo>
                    <a:pt x="25400" y="21459"/>
                    <a:pt x="50800" y="42918"/>
                    <a:pt x="78828" y="47297"/>
                  </a:cubicBezTo>
                  <a:cubicBezTo>
                    <a:pt x="106856" y="51676"/>
                    <a:pt x="137511" y="38976"/>
                    <a:pt x="168166" y="26276"/>
                  </a:cubicBezTo>
                </a:path>
              </a:pathLst>
            </a:cu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endParaRPr lang="en-GB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3DE32FF9-FF3A-0E49-A32B-8D9C02CF8C00}"/>
                </a:ext>
              </a:extLst>
            </p:cNvPr>
            <p:cNvCxnSpPr>
              <a:cxnSpLocks/>
              <a:stCxn id="19" idx="2"/>
              <a:endCxn id="57" idx="1"/>
            </p:cNvCxnSpPr>
            <p:nvPr/>
          </p:nvCxnSpPr>
          <p:spPr>
            <a:xfrm flipH="1">
              <a:off x="7082545" y="4305276"/>
              <a:ext cx="167392" cy="327894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1F23D65C-3264-D947-AEC5-368B6CD4A3B0}"/>
                </a:ext>
              </a:extLst>
            </p:cNvPr>
            <p:cNvCxnSpPr>
              <a:cxnSpLocks/>
              <a:stCxn id="19" idx="2"/>
              <a:endCxn id="57" idx="3"/>
            </p:cNvCxnSpPr>
            <p:nvPr/>
          </p:nvCxnSpPr>
          <p:spPr>
            <a:xfrm>
              <a:off x="7249937" y="4305276"/>
              <a:ext cx="175972" cy="327894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E899198-BBB4-934B-856F-050E520BA7CF}"/>
                </a:ext>
              </a:extLst>
            </p:cNvPr>
            <p:cNvSpPr txBox="1"/>
            <p:nvPr/>
          </p:nvSpPr>
          <p:spPr>
            <a:xfrm>
              <a:off x="7082545" y="4494670"/>
              <a:ext cx="343364" cy="276999"/>
            </a:xfrm>
            <a:prstGeom prst="rect">
              <a:avLst/>
            </a:prstGeom>
            <a:noFill/>
          </p:spPr>
          <p:txBody>
            <a:bodyPr wrap="square" lIns="36000" tIns="0" rIns="0" bIns="0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5"/>
                  </a:solidFill>
                </a:rPr>
                <a:t>…</a:t>
              </a: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E8E9E0A1-84DF-4F48-8640-8D7C0CD64A67}"/>
                </a:ext>
              </a:extLst>
            </p:cNvPr>
            <p:cNvSpPr/>
            <p:nvPr/>
          </p:nvSpPr>
          <p:spPr>
            <a:xfrm>
              <a:off x="7181458" y="4457725"/>
              <a:ext cx="168166" cy="48179"/>
            </a:xfrm>
            <a:custGeom>
              <a:avLst/>
              <a:gdLst>
                <a:gd name="connsiteX0" fmla="*/ 0 w 168166"/>
                <a:gd name="connsiteY0" fmla="*/ 0 h 48179"/>
                <a:gd name="connsiteX1" fmla="*/ 78828 w 168166"/>
                <a:gd name="connsiteY1" fmla="*/ 47297 h 48179"/>
                <a:gd name="connsiteX2" fmla="*/ 168166 w 168166"/>
                <a:gd name="connsiteY2" fmla="*/ 26276 h 4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6" h="48179">
                  <a:moveTo>
                    <a:pt x="0" y="0"/>
                  </a:moveTo>
                  <a:cubicBezTo>
                    <a:pt x="25400" y="21459"/>
                    <a:pt x="50800" y="42918"/>
                    <a:pt x="78828" y="47297"/>
                  </a:cubicBezTo>
                  <a:cubicBezTo>
                    <a:pt x="106856" y="51676"/>
                    <a:pt x="137511" y="38976"/>
                    <a:pt x="168166" y="26276"/>
                  </a:cubicBezTo>
                </a:path>
              </a:pathLst>
            </a:cu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91C4757-0078-1E43-AF99-04D4C9509993}"/>
                </a:ext>
              </a:extLst>
            </p:cNvPr>
            <p:cNvSpPr/>
            <p:nvPr/>
          </p:nvSpPr>
          <p:spPr>
            <a:xfrm>
              <a:off x="5160305" y="4597788"/>
              <a:ext cx="1489322" cy="240918"/>
            </a:xfrm>
            <a:custGeom>
              <a:avLst/>
              <a:gdLst>
                <a:gd name="connsiteX0" fmla="*/ 0 w 1489322"/>
                <a:gd name="connsiteY0" fmla="*/ 0 h 240918"/>
                <a:gd name="connsiteX1" fmla="*/ 251870 w 1489322"/>
                <a:gd name="connsiteY1" fmla="*/ 142361 h 240918"/>
                <a:gd name="connsiteX2" fmla="*/ 547545 w 1489322"/>
                <a:gd name="connsiteY2" fmla="*/ 229968 h 240918"/>
                <a:gd name="connsiteX3" fmla="*/ 996531 w 1489322"/>
                <a:gd name="connsiteY3" fmla="*/ 229968 h 240918"/>
                <a:gd name="connsiteX4" fmla="*/ 1325058 w 1489322"/>
                <a:gd name="connsiteY4" fmla="*/ 142361 h 240918"/>
                <a:gd name="connsiteX5" fmla="*/ 1489322 w 1489322"/>
                <a:gd name="connsiteY5" fmla="*/ 49279 h 24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9322" h="240918">
                  <a:moveTo>
                    <a:pt x="0" y="0"/>
                  </a:moveTo>
                  <a:cubicBezTo>
                    <a:pt x="80306" y="52016"/>
                    <a:pt x="160613" y="104033"/>
                    <a:pt x="251870" y="142361"/>
                  </a:cubicBezTo>
                  <a:cubicBezTo>
                    <a:pt x="343127" y="180689"/>
                    <a:pt x="423435" y="215367"/>
                    <a:pt x="547545" y="229968"/>
                  </a:cubicBezTo>
                  <a:cubicBezTo>
                    <a:pt x="671655" y="244569"/>
                    <a:pt x="866946" y="244569"/>
                    <a:pt x="996531" y="229968"/>
                  </a:cubicBezTo>
                  <a:cubicBezTo>
                    <a:pt x="1126116" y="215367"/>
                    <a:pt x="1242926" y="172476"/>
                    <a:pt x="1325058" y="142361"/>
                  </a:cubicBezTo>
                  <a:cubicBezTo>
                    <a:pt x="1407190" y="112246"/>
                    <a:pt x="1448256" y="80762"/>
                    <a:pt x="1489322" y="49279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55812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3.1  Operational models</a:t>
            </a:r>
          </a:p>
          <a:p>
            <a:pPr lvl="1"/>
            <a:r>
              <a:rPr lang="en-US" dirty="0"/>
              <a:t>Tasks, events</a:t>
            </a:r>
          </a:p>
          <a:p>
            <a:pPr lvl="1"/>
            <a:r>
              <a:rPr lang="en-US" dirty="0"/>
              <a:t>Commands to the execution platform</a:t>
            </a: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Extensions to state-variable representation</a:t>
            </a: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Refinement method: name, task/event, preconditions, body</a:t>
            </a: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Example: opening a door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E7CA84-527A-914E-B5A7-5FF54C206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F0F4C-D806-7140-8FAD-D866F797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79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69D0-F897-184E-BD2D-28DF1B1D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2B57A-800D-3843-BB0A-D5DB49A3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3.1  </a:t>
            </a:r>
            <a:r>
              <a:rPr lang="en-GB" i="1" dirty="0"/>
              <a:t>Representation</a:t>
            </a:r>
          </a:p>
          <a:p>
            <a:pPr lvl="1"/>
            <a:r>
              <a:rPr lang="en-GB" dirty="0"/>
              <a:t>State variables, commands, refinement methods</a:t>
            </a:r>
          </a:p>
          <a:p>
            <a:pPr lvl="1"/>
            <a:r>
              <a:rPr lang="en-GB" dirty="0"/>
              <a:t>Example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3.2  </a:t>
            </a:r>
            <a:r>
              <a:rPr lang="en-GB" b="1" i="1" dirty="0">
                <a:solidFill>
                  <a:schemeClr val="accent1"/>
                </a:solidFill>
              </a:rPr>
              <a:t>Acting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Rae (Refinement Acting Engine)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Example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Extensions</a:t>
            </a:r>
          </a:p>
          <a:p>
            <a:pPr marL="0" indent="0">
              <a:buNone/>
            </a:pPr>
            <a:r>
              <a:rPr lang="en-GB" dirty="0"/>
              <a:t>3.3  </a:t>
            </a:r>
            <a:r>
              <a:rPr lang="en-GB" i="1" dirty="0"/>
              <a:t>Planning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Motivation and basic ideas</a:t>
            </a:r>
          </a:p>
          <a:p>
            <a:pPr lvl="1"/>
            <a:r>
              <a:rPr lang="en-GB" dirty="0"/>
              <a:t>Deterministic action models</a:t>
            </a:r>
          </a:p>
          <a:p>
            <a:pPr lvl="1"/>
            <a:r>
              <a:rPr lang="en-GB" dirty="0" err="1"/>
              <a:t>SeRPE</a:t>
            </a:r>
            <a:r>
              <a:rPr lang="en-GB" dirty="0"/>
              <a:t> (Sequential Refinement Planning Engine)</a:t>
            </a:r>
          </a:p>
          <a:p>
            <a:pPr marL="0" indent="0">
              <a:buNone/>
            </a:pPr>
            <a:r>
              <a:rPr lang="en-GB" dirty="0"/>
              <a:t>3.4  </a:t>
            </a:r>
            <a:r>
              <a:rPr lang="en-GB" i="1" dirty="0"/>
              <a:t>Using Planning in Acting</a:t>
            </a:r>
          </a:p>
          <a:p>
            <a:pPr lvl="1"/>
            <a:r>
              <a:rPr lang="en-GB" dirty="0"/>
              <a:t>Techniques</a:t>
            </a:r>
          </a:p>
          <a:p>
            <a:pPr lvl="1"/>
            <a:r>
              <a:rPr lang="en-GB" dirty="0"/>
              <a:t>Caveats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136DE-3E96-7E48-9A7A-BEDF8A94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3CB13-FFCF-0044-B3E9-1F27419ED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007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Rae (Refinement Acting Engine)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361613" y="1717589"/>
                <a:ext cx="4089006" cy="4609070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tabLst>
                    <a:tab pos="1196975" algn="l"/>
                  </a:tabLst>
                </a:pPr>
                <a:r>
                  <a:rPr lang="en-US" dirty="0">
                    <a:cs typeface="Times New Roman"/>
                  </a:rPr>
                  <a:t>Based on </a:t>
                </a:r>
                <a:r>
                  <a:rPr lang="en-US" dirty="0" err="1">
                    <a:cs typeface="Times New Roman"/>
                  </a:rPr>
                  <a:t>OpenPRS</a:t>
                </a:r>
                <a:endParaRPr lang="en-US" dirty="0">
                  <a:cs typeface="Times New Roman"/>
                </a:endParaRPr>
              </a:p>
              <a:p>
                <a:pPr lvl="1">
                  <a:tabLst>
                    <a:tab pos="1196975" algn="l"/>
                  </a:tabLst>
                </a:pPr>
                <a:r>
                  <a:rPr lang="en-US" dirty="0">
                    <a:cs typeface="Times New Roman"/>
                  </a:rPr>
                  <a:t>Programming language,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open-source robotics software</a:t>
                </a:r>
              </a:p>
              <a:p>
                <a:pPr lvl="1">
                  <a:tabLst>
                    <a:tab pos="1196975" algn="l"/>
                  </a:tabLst>
                </a:pPr>
                <a:r>
                  <a:rPr lang="en-US" dirty="0">
                    <a:cs typeface="Times New Roman"/>
                  </a:rPr>
                  <a:t>Deployed in many applications</a:t>
                </a:r>
              </a:p>
              <a:p>
                <a:pPr>
                  <a:tabLst>
                    <a:tab pos="1196975" algn="l"/>
                  </a:tabLst>
                </a:pPr>
                <a:r>
                  <a:rPr lang="en-US" dirty="0"/>
                  <a:t>Input</a:t>
                </a:r>
              </a:p>
              <a:p>
                <a:pPr lvl="1">
                  <a:tabLst>
                    <a:tab pos="1196975" algn="l"/>
                  </a:tabLst>
                </a:pPr>
                <a:r>
                  <a:rPr lang="en-US" dirty="0"/>
                  <a:t>External tasks, events, current state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, library of methods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endParaRPr lang="en-US" dirty="0"/>
              </a:p>
              <a:p>
                <a:pPr>
                  <a:tabLst>
                    <a:tab pos="1196975" algn="l"/>
                  </a:tabLst>
                </a:pPr>
                <a:r>
                  <a:rPr lang="en-US" dirty="0"/>
                  <a:t>Output</a:t>
                </a:r>
              </a:p>
              <a:p>
                <a:pPr lvl="1">
                  <a:tabLst>
                    <a:tab pos="1196975" algn="l"/>
                  </a:tabLst>
                </a:pPr>
                <a:r>
                  <a:rPr lang="en-US" dirty="0"/>
                  <a:t>Commands to execution platform</a:t>
                </a:r>
              </a:p>
              <a:p>
                <a:pPr>
                  <a:tabLst>
                    <a:tab pos="1196975" algn="l"/>
                  </a:tabLst>
                </a:pPr>
                <a:r>
                  <a:rPr lang="en-US" dirty="0"/>
                  <a:t>Perform multiple tasks / events in parallel</a:t>
                </a:r>
              </a:p>
              <a:p>
                <a:pPr lvl="1">
                  <a:tabLst>
                    <a:tab pos="1196975" algn="l"/>
                  </a:tabLst>
                </a:pPr>
                <a:r>
                  <a:rPr lang="en-US" dirty="0"/>
                  <a:t>Purely reactive, no lookahead</a:t>
                </a:r>
              </a:p>
              <a:p>
                <a:pPr>
                  <a:tabLst>
                    <a:tab pos="1196975" algn="l"/>
                  </a:tabLst>
                </a:pPr>
                <a:r>
                  <a:rPr lang="en-US" dirty="0"/>
                  <a:t>For each task/event, </a:t>
                </a:r>
                <a:br>
                  <a:rPr lang="en-US" dirty="0"/>
                </a:br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refinement stack</a:t>
                </a:r>
              </a:p>
              <a:p>
                <a:pPr lvl="1">
                  <a:tabLst>
                    <a:tab pos="1196975" algn="l"/>
                  </a:tabLst>
                </a:pPr>
                <a:r>
                  <a:rPr lang="en-US" dirty="0">
                    <a:cs typeface="Times New Roman"/>
                  </a:rPr>
                  <a:t>current path in </a:t>
                </a:r>
                <a:r>
                  <a:rPr lang="en-US" dirty="0">
                    <a:latin typeface="Calibri"/>
                    <a:cs typeface="Calibri"/>
                  </a:rPr>
                  <a:t>Rae</a:t>
                </a:r>
                <a:r>
                  <a:rPr lang="en-US" dirty="0">
                    <a:cs typeface="Times New Roman"/>
                  </a:rPr>
                  <a:t>’s search tree for the task / event</a:t>
                </a:r>
                <a:endParaRPr lang="en-US" i="1" dirty="0"/>
              </a:p>
              <a:p>
                <a:pPr>
                  <a:tabLst>
                    <a:tab pos="1196975" algn="l"/>
                  </a:tabLst>
                </a:pPr>
                <a:r>
                  <a:rPr lang="en-US" dirty="0">
                    <a:solidFill>
                      <a:schemeClr val="accent1"/>
                    </a:solidFill>
                  </a:rPr>
                  <a:t>Agenda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= {all current refinement stacks}</a:t>
                </a:r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61613" y="1717589"/>
                <a:ext cx="4089006" cy="4609070"/>
              </a:xfrm>
              <a:blipFill>
                <a:blip r:embed="rId3"/>
                <a:stretch>
                  <a:fillRect l="-3096" t="-3297" r="-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B0921CBA-53D1-A543-9B40-F5B62F654E07}"/>
              </a:ext>
            </a:extLst>
          </p:cNvPr>
          <p:cNvGrpSpPr/>
          <p:nvPr/>
        </p:nvGrpSpPr>
        <p:grpSpPr>
          <a:xfrm>
            <a:off x="4955592" y="1594519"/>
            <a:ext cx="3828408" cy="3908469"/>
            <a:chOff x="4450620" y="1988592"/>
            <a:chExt cx="3828408" cy="390846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ABF6385-07A5-A54D-9C5B-CA6C82564233}"/>
                </a:ext>
              </a:extLst>
            </p:cNvPr>
            <p:cNvSpPr/>
            <p:nvPr/>
          </p:nvSpPr>
          <p:spPr>
            <a:xfrm>
              <a:off x="4450620" y="1988592"/>
              <a:ext cx="3828408" cy="276840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2400" dirty="0">
                  <a:solidFill>
                    <a:schemeClr val="tx2"/>
                  </a:solidFill>
                </a:rPr>
                <a:t>Actor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084CAA7-24FD-3742-A0F7-C6D46B4F6C09}"/>
                </a:ext>
              </a:extLst>
            </p:cNvPr>
            <p:cNvSpPr txBox="1"/>
            <p:nvPr/>
          </p:nvSpPr>
          <p:spPr>
            <a:xfrm>
              <a:off x="5528198" y="3013851"/>
              <a:ext cx="1593485" cy="7300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dirty="0">
                  <a:solidFill>
                    <a:schemeClr val="bg2"/>
                  </a:solidFill>
                </a:rPr>
                <a:t>Acting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8D2EF66-740B-7140-A65C-661B6FBDC101}"/>
                    </a:ext>
                  </a:extLst>
                </p:cNvPr>
                <p:cNvSpPr txBox="1"/>
                <p:nvPr/>
              </p:nvSpPr>
              <p:spPr>
                <a:xfrm>
                  <a:off x="7422384" y="3113308"/>
                  <a:ext cx="720000" cy="519351"/>
                </a:xfrm>
                <a:prstGeom prst="ellipse">
                  <a:avLst/>
                </a:prstGeom>
                <a:solidFill>
                  <a:schemeClr val="tx2"/>
                </a:solidFill>
                <a:ln w="19050">
                  <a:solidFill>
                    <a:schemeClr val="bg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GB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8D2EF66-740B-7140-A65C-661B6FBDC1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2384" y="3113308"/>
                  <a:ext cx="720000" cy="51935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2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32E34304-54C2-DE4D-8E9B-67905AAB9E12}"/>
                    </a:ext>
                  </a:extLst>
                </p:cNvPr>
                <p:cNvSpPr txBox="1"/>
                <p:nvPr/>
              </p:nvSpPr>
              <p:spPr>
                <a:xfrm>
                  <a:off x="4538803" y="3119180"/>
                  <a:ext cx="720000" cy="519351"/>
                </a:xfrm>
                <a:prstGeom prst="ellipse">
                  <a:avLst/>
                </a:prstGeom>
                <a:solidFill>
                  <a:schemeClr val="tx2"/>
                </a:solidFill>
                <a:ln w="19050">
                  <a:solidFill>
                    <a:schemeClr val="bg2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oMath>
                    </m:oMathPara>
                  </a14:m>
                  <a:endParaRPr lang="en-GB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32E34304-54C2-DE4D-8E9B-67905AAB9E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8803" y="3119180"/>
                  <a:ext cx="720000" cy="519351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2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9CDA08A-3043-A24D-915E-1E695DB07C48}"/>
                </a:ext>
              </a:extLst>
            </p:cNvPr>
            <p:cNvCxnSpPr>
              <a:cxnSpLocks/>
              <a:stCxn id="34" idx="6"/>
              <a:endCxn id="32" idx="1"/>
            </p:cNvCxnSpPr>
            <p:nvPr/>
          </p:nvCxnSpPr>
          <p:spPr>
            <a:xfrm>
              <a:off x="5258803" y="3378856"/>
              <a:ext cx="269395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DFE1D9B-3931-5046-9384-15122DC09E7C}"/>
                </a:ext>
              </a:extLst>
            </p:cNvPr>
            <p:cNvSpPr txBox="1"/>
            <p:nvPr/>
          </p:nvSpPr>
          <p:spPr>
            <a:xfrm>
              <a:off x="6319919" y="2546319"/>
              <a:ext cx="658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tasks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2B7DA73-9F6E-9F47-8EC5-1447A8579959}"/>
                </a:ext>
              </a:extLst>
            </p:cNvPr>
            <p:cNvCxnSpPr/>
            <p:nvPr/>
          </p:nvCxnSpPr>
          <p:spPr>
            <a:xfrm>
              <a:off x="6003919" y="3529329"/>
              <a:ext cx="0" cy="702733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016B4F2-B615-F64A-83C4-E74BC96A3A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1526" y="3529329"/>
              <a:ext cx="0" cy="702733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367847B-A260-E643-82C4-082F3A6839CE}"/>
                </a:ext>
              </a:extLst>
            </p:cNvPr>
            <p:cNvSpPr txBox="1"/>
            <p:nvPr/>
          </p:nvSpPr>
          <p:spPr>
            <a:xfrm>
              <a:off x="4966369" y="4232062"/>
              <a:ext cx="2717144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2"/>
                  </a:solidFill>
                </a:rPr>
                <a:t>Execution platform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9E81E47-E11F-2A4B-9679-3F0B419EF8F7}"/>
                </a:ext>
              </a:extLst>
            </p:cNvPr>
            <p:cNvSpPr txBox="1"/>
            <p:nvPr/>
          </p:nvSpPr>
          <p:spPr>
            <a:xfrm>
              <a:off x="6593941" y="3789320"/>
              <a:ext cx="7900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events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C179183-013D-C745-B621-29AA6BDF45CC}"/>
                </a:ext>
              </a:extLst>
            </p:cNvPr>
            <p:cNvSpPr txBox="1"/>
            <p:nvPr/>
          </p:nvSpPr>
          <p:spPr>
            <a:xfrm>
              <a:off x="4793478" y="3789320"/>
              <a:ext cx="123463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commands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91CB9AC-AE4A-FF47-ADAA-DACD6D5AF9CF}"/>
                </a:ext>
              </a:extLst>
            </p:cNvPr>
            <p:cNvSpPr txBox="1"/>
            <p:nvPr/>
          </p:nvSpPr>
          <p:spPr>
            <a:xfrm>
              <a:off x="5607362" y="5527729"/>
              <a:ext cx="1593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4"/>
                  </a:solidFill>
                </a:rPr>
                <a:t>External world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ECF641F-926F-FC4A-ADA6-E5F509EA7C52}"/>
                </a:ext>
              </a:extLst>
            </p:cNvPr>
            <p:cNvGrpSpPr/>
            <p:nvPr/>
          </p:nvGrpSpPr>
          <p:grpSpPr>
            <a:xfrm>
              <a:off x="5484319" y="5430090"/>
              <a:ext cx="1735395" cy="271331"/>
              <a:chOff x="5315480" y="5257798"/>
              <a:chExt cx="1735395" cy="271331"/>
            </a:xfrm>
          </p:grpSpPr>
          <p:sp>
            <p:nvSpPr>
              <p:cNvPr id="50" name="Arc 49">
                <a:extLst>
                  <a:ext uri="{FF2B5EF4-FFF2-40B4-BE49-F238E27FC236}">
                    <a16:creationId xmlns:a16="http://schemas.microsoft.com/office/drawing/2014/main" id="{BB544F3D-EA36-4846-A69E-03AE5683D64C}"/>
                  </a:ext>
                </a:extLst>
              </p:cNvPr>
              <p:cNvSpPr/>
              <p:nvPr/>
            </p:nvSpPr>
            <p:spPr>
              <a:xfrm>
                <a:off x="5315480" y="5257800"/>
                <a:ext cx="1716527" cy="271329"/>
              </a:xfrm>
              <a:prstGeom prst="arc">
                <a:avLst/>
              </a:prstGeom>
              <a:ln w="571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Arc 50">
                <a:extLst>
                  <a:ext uri="{FF2B5EF4-FFF2-40B4-BE49-F238E27FC236}">
                    <a16:creationId xmlns:a16="http://schemas.microsoft.com/office/drawing/2014/main" id="{DC7E4E14-289D-4D4D-9A8B-3C407C9E0351}"/>
                  </a:ext>
                </a:extLst>
              </p:cNvPr>
              <p:cNvSpPr/>
              <p:nvPr/>
            </p:nvSpPr>
            <p:spPr>
              <a:xfrm flipH="1">
                <a:off x="5334348" y="5257798"/>
                <a:ext cx="1716527" cy="271329"/>
              </a:xfrm>
              <a:prstGeom prst="arc">
                <a:avLst/>
              </a:prstGeom>
              <a:ln w="571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085C451-AF39-5E47-9086-3F5D995B6A47}"/>
                </a:ext>
              </a:extLst>
            </p:cNvPr>
            <p:cNvCxnSpPr>
              <a:cxnSpLocks/>
            </p:cNvCxnSpPr>
            <p:nvPr/>
          </p:nvCxnSpPr>
          <p:spPr>
            <a:xfrm>
              <a:off x="6013474" y="4621528"/>
              <a:ext cx="0" cy="795600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DBCCB47-7A18-DE40-B0E0-E2CAA13072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71081" y="4613062"/>
              <a:ext cx="0" cy="792238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00BF4C7-D529-F443-951B-52AE1B2342A9}"/>
                </a:ext>
              </a:extLst>
            </p:cNvPr>
            <p:cNvSpPr txBox="1"/>
            <p:nvPr/>
          </p:nvSpPr>
          <p:spPr>
            <a:xfrm>
              <a:off x="6602164" y="4925119"/>
              <a:ext cx="8402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solidFill>
                    <a:schemeClr val="bg2"/>
                  </a:solidFill>
                </a:rPr>
                <a:t>Signals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BE88BE7-CB01-A74C-9205-81B71DB93138}"/>
                </a:ext>
              </a:extLst>
            </p:cNvPr>
            <p:cNvSpPr txBox="1"/>
            <p:nvPr/>
          </p:nvSpPr>
          <p:spPr>
            <a:xfrm>
              <a:off x="4801701" y="4925119"/>
              <a:ext cx="11849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solidFill>
                    <a:schemeClr val="bg2"/>
                  </a:solidFill>
                </a:rPr>
                <a:t>Actuations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7AA26746-20A3-EF46-AE62-AA7A87688003}"/>
                </a:ext>
              </a:extLst>
            </p:cNvPr>
            <p:cNvCxnSpPr>
              <a:cxnSpLocks/>
              <a:stCxn id="33" idx="2"/>
              <a:endCxn id="32" idx="3"/>
            </p:cNvCxnSpPr>
            <p:nvPr/>
          </p:nvCxnSpPr>
          <p:spPr>
            <a:xfrm flipH="1">
              <a:off x="7121683" y="3372984"/>
              <a:ext cx="300701" cy="5872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06BDA89-2E38-974C-AAF0-F2C2AA9917EA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>
              <a:off x="6324941" y="2571109"/>
              <a:ext cx="0" cy="442742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B0C12-D24A-DA4D-ABD8-C2033EA7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CAEAE-CA88-5248-B4E6-FE09F482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202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r>
              <a:rPr lang="en-US" dirty="0"/>
              <a:t>Rae (Refinement </a:t>
            </a:r>
            <a:br>
              <a:rPr lang="en-US" dirty="0"/>
            </a:br>
            <a:r>
              <a:rPr lang="en-US" dirty="0"/>
              <a:t>Acting Engine)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2AD901D3-FDA8-DB4E-9EF4-24DA3D2263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613" y="1717589"/>
            <a:ext cx="3280747" cy="4609070"/>
          </a:xfrm>
        </p:spPr>
        <p:txBody>
          <a:bodyPr>
            <a:normAutofit/>
          </a:bodyPr>
          <a:lstStyle/>
          <a:p>
            <a:r>
              <a:rPr lang="en-GB" dirty="0"/>
              <a:t>Basic idea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loop</a:t>
            </a:r>
            <a:r>
              <a:rPr lang="en-GB" dirty="0"/>
              <a:t>:</a:t>
            </a:r>
          </a:p>
          <a:p>
            <a:pPr lvl="1"/>
            <a:r>
              <a:rPr lang="en-GB" b="1" dirty="0"/>
              <a:t>if</a:t>
            </a:r>
            <a:r>
              <a:rPr lang="en-GB" dirty="0"/>
              <a:t> new external tasks/events </a:t>
            </a:r>
            <a:r>
              <a:rPr lang="en-GB" b="1" dirty="0"/>
              <a:t>then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Add them to Agenda</a:t>
            </a:r>
          </a:p>
          <a:p>
            <a:pPr lvl="1"/>
            <a:r>
              <a:rPr lang="en-GB" b="1" dirty="0"/>
              <a:t>for</a:t>
            </a:r>
            <a:r>
              <a:rPr lang="en-GB" dirty="0"/>
              <a:t> </a:t>
            </a:r>
            <a:r>
              <a:rPr lang="en-GB" b="1" dirty="0"/>
              <a:t>each</a:t>
            </a:r>
            <a:r>
              <a:rPr lang="en-GB" dirty="0"/>
              <a:t> stack in Agenda</a:t>
            </a:r>
          </a:p>
          <a:p>
            <a:pPr lvl="2"/>
            <a:r>
              <a:rPr lang="en-GB" dirty="0"/>
              <a:t>Progress it</a:t>
            </a:r>
          </a:p>
          <a:p>
            <a:pPr lvl="2"/>
            <a:r>
              <a:rPr lang="en-GB" dirty="0"/>
              <a:t>Remove it if it’s finished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3AB8AC-4E63-D240-A752-1067D8F1FE80}"/>
              </a:ext>
            </a:extLst>
          </p:cNvPr>
          <p:cNvSpPr/>
          <p:nvPr/>
        </p:nvSpPr>
        <p:spPr>
          <a:xfrm>
            <a:off x="3642360" y="4860478"/>
            <a:ext cx="5303519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938">
              <a:tabLst>
                <a:tab pos="1027113" algn="l"/>
              </a:tabLst>
            </a:pPr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Stack element</a:t>
            </a:r>
            <a:r>
              <a:rPr lang="pt-BR" sz="1400" b="1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(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𝜏</a:t>
            </a:r>
            <a:r>
              <a:rPr lang="pt-BR" sz="1400" b="1" i="1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,</a:t>
            </a:r>
            <a:r>
              <a:rPr lang="pt-BR" sz="1400" b="1" i="1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m,i,tried</a:t>
            </a:r>
            <a:r>
              <a:rPr lang="pt-BR" sz="1400" b="1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)</a:t>
            </a:r>
            <a:endParaRPr lang="en-US" sz="1400" b="1" dirty="0">
              <a:solidFill>
                <a:schemeClr val="bg1"/>
              </a:solidFill>
              <a:latin typeface="Courier New" panose="02070309020205020404" pitchFamily="49" charset="0"/>
              <a:ea typeface="Times New Roman" charset="0"/>
              <a:cs typeface="Courier New" panose="02070309020205020404" pitchFamily="49" charset="0"/>
            </a:endParaRPr>
          </a:p>
          <a:p>
            <a:pPr lvl="1">
              <a:tabLst>
                <a:tab pos="1639888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𝜏</a:t>
            </a:r>
            <a:r>
              <a:rPr lang="en-US" sz="1400" i="1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task</a:t>
            </a:r>
          </a:p>
          <a:p>
            <a:pPr lvl="1">
              <a:tabLst>
                <a:tab pos="1639888" algn="l"/>
              </a:tabLst>
            </a:pPr>
            <a:r>
              <a:rPr lang="mr-IN" sz="1400" i="1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Times New Roman" charset="0"/>
              </a:rPr>
              <a:t>m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	instance of a method in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ℳ</a:t>
            </a:r>
            <a:endParaRPr lang="en-US" sz="1400" dirty="0">
              <a:solidFill>
                <a:schemeClr val="bg1"/>
              </a:solidFill>
              <a:latin typeface="Courier New" panose="02070309020205020404" pitchFamily="49" charset="0"/>
              <a:ea typeface="Times New Roman" charset="0"/>
              <a:cs typeface="Courier New" panose="02070309020205020404" pitchFamily="49" charset="0"/>
            </a:endParaRPr>
          </a:p>
          <a:p>
            <a:pPr lvl="1">
              <a:tabLst>
                <a:tab pos="1639888" algn="l"/>
                <a:tab pos="2487613" algn="l"/>
              </a:tabLst>
            </a:pPr>
            <a:r>
              <a:rPr lang="mr-IN" sz="1400" i="1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Times New Roman" charset="0"/>
              </a:rPr>
              <a:t>i</a:t>
            </a:r>
            <a:r>
              <a:rPr lang="en-US" sz="1400" i="1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instruction pointer to </a:t>
            </a:r>
            <a:b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		step in body of </a:t>
            </a:r>
            <a:r>
              <a:rPr lang="en-US" sz="1400" i="1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m</a:t>
            </a:r>
          </a:p>
          <a:p>
            <a:pPr lvl="1">
              <a:tabLst>
                <a:tab pos="1639888" algn="l"/>
              </a:tabLst>
            </a:pPr>
            <a:r>
              <a:rPr lang="mr-IN" sz="1400" i="1" dirty="0" err="1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Times New Roman" charset="0"/>
              </a:rPr>
              <a:t>tried</a:t>
            </a:r>
            <a:r>
              <a:rPr lang="en-US" sz="1400" i="1" dirty="0">
                <a:solidFill>
                  <a:schemeClr val="bg1"/>
                </a:solidFill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effectLst/>
                <a:latin typeface="Courier New" panose="02070309020205020404" pitchFamily="49" charset="0"/>
                <a:ea typeface="Times New Roman" charset="0"/>
                <a:cs typeface="Courier New" panose="02070309020205020404" pitchFamily="49" charset="0"/>
              </a:rPr>
              <a:t>method instances already tried</a:t>
            </a:r>
            <a:endParaRPr lang="mr-IN" sz="1400" dirty="0">
              <a:solidFill>
                <a:schemeClr val="bg1"/>
              </a:solidFill>
              <a:effectLst/>
              <a:latin typeface="Courier New" panose="02070309020205020404" pitchFamily="49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4D6B0A-002D-C948-A0E7-2E0677BAFBA3}"/>
              </a:ext>
            </a:extLst>
          </p:cNvPr>
          <p:cNvSpPr/>
          <p:nvPr/>
        </p:nvSpPr>
        <p:spPr>
          <a:xfrm>
            <a:off x="3642360" y="1146049"/>
            <a:ext cx="5303519" cy="35394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Rae(ℳ)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∅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until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 input of external tasks and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events is empty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read 𝜏 in the input stream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Instances(ℳ,𝜏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𝜉)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output(“failed to address” 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arbitrarily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	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{⟨(𝜏,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,∅)⟩}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each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Progress(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A238AC-2ED4-3646-B876-24CB12C68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2D25C-DF13-A744-8AEC-36A0F2388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888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5055547" y="1085000"/>
            <a:ext cx="3766762" cy="19429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55562">
              <a:spcBef>
                <a:spcPts val="0"/>
              </a:spcBef>
              <a:tabLst>
                <a:tab pos="227013" algn="l"/>
                <a:tab pos="798513" algn="l"/>
                <a:tab pos="1084263" algn="l"/>
                <a:tab pos="1311275" algn="l"/>
                <a:tab pos="1544638" algn="l"/>
              </a:tabLst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Progress (subroutine)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37" y="1509512"/>
            <a:ext cx="2951348" cy="4783219"/>
          </a:xfrm>
          <a:prstGeom prst="rect">
            <a:avLst/>
          </a:prstGeom>
        </p:spPr>
      </p:pic>
      <p:sp>
        <p:nvSpPr>
          <p:cNvPr id="23" name="Content Placeholder 7"/>
          <p:cNvSpPr txBox="1">
            <a:spLocks/>
          </p:cNvSpPr>
          <p:nvPr/>
        </p:nvSpPr>
        <p:spPr>
          <a:xfrm>
            <a:off x="967501" y="6415904"/>
            <a:ext cx="2193620" cy="367149"/>
          </a:xfrm>
          <a:prstGeom prst="rect">
            <a:avLst/>
          </a:prstGeom>
        </p:spPr>
        <p:txBody>
          <a:bodyPr/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Webdings" charset="2"/>
              <a:buNone/>
            </a:pPr>
            <a:r>
              <a:rPr lang="en-US" kern="0" dirty="0"/>
              <a:t>Just a decision tree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BE65CF-980C-A649-97AD-F33C4CDFC354}"/>
              </a:ext>
            </a:extLst>
          </p:cNvPr>
          <p:cNvSpPr/>
          <p:nvPr/>
        </p:nvSpPr>
        <p:spPr>
          <a:xfrm>
            <a:off x="4072889" y="1146049"/>
            <a:ext cx="4872990" cy="504753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Progress(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(𝜏,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i,tried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top(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nil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is a command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status(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running: return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failure: Retry(stack); return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done: continue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is the last step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pop(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nextstep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type(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assignment: update 𝜉 according 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	to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]; return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command: trigger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]; return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task or goal: continue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𝜏’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Instances(ℳ,𝜏’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𝜉)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Retry(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arbitrarily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m’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stack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push((𝜏,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,∅),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C6D7C-EE76-4548-93E5-88F44BB62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CDC673-0A5E-E543-BA9E-8F8B60E5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745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Objects: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𝑅𝑜𝑏𝑜𝑡𝑠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𝑟𝑏𝑡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𝐶𝑜𝑛𝑡𝑎𝑖𝑛𝑒𝑟𝑠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3, …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𝐿𝑜𝑐𝑎𝑡𝑖𝑜𝑛𝑠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0, 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2, …}</m:t>
                    </m:r>
                  </m:oMath>
                </a14:m>
                <a:endParaRPr lang="en-GB" dirty="0"/>
              </a:p>
              <a:p>
                <a:r>
                  <a:rPr lang="en-GB" dirty="0"/>
                  <a:t>State variables: syntactic terms to which we can assign values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𝐿𝑜𝑐𝑎𝑡𝑖𝑜𝑛𝑠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𝑙𝑜𝑎𝑑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𝐶𝑜𝑛𝑡𝑎𝑖𝑛𝑒𝑟𝑠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𝑛𝑖𝑙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𝑝𝑜𝑠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𝐿𝑜𝑐𝑎𝑡𝑖𝑜𝑛𝑠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𝑅𝑜𝑏𝑜𝑡𝑠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𝑢𝑛𝑘𝑛𝑜𝑤𝑛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𝑣𝑖𝑒𝑤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)∈</m:t>
                    </m:r>
                    <m:d>
                      <m:dPr>
                        <m:begChr m:val="{"/>
                        <m:endChr m:val="}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whether robot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has looked at location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can only see what is at its current location</a:t>
                </a:r>
                <a:endParaRPr lang="en-US" dirty="0"/>
              </a:p>
              <a:p>
                <a:r>
                  <a:rPr lang="en-US" dirty="0"/>
                  <a:t>Commands to the execution platform: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𝑡𝑎𝑘𝑒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robot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takes object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at location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𝑝𝑢𝑡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puts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at location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𝑝𝑒𝑟𝑐𝑒𝑖𝑣𝑒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robot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perceives what objects are at loc.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  <m:r>
                      <m:rPr>
                        <m:nor/>
                      </m:rPr>
                      <a:rPr lang="en-US" i="0" dirty="0" smtClean="0">
                        <a:latin typeface="Cambria Math" panose="02040503050406030204" pitchFamily="18" charset="0"/>
                        <a:cs typeface="Calibri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𝑡𝑜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robot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moves to location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4" t="-33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891">
            <a:extLst>
              <a:ext uri="{FF2B5EF4-FFF2-40B4-BE49-F238E27FC236}">
                <a16:creationId xmlns:a16="http://schemas.microsoft.com/office/drawing/2014/main" id="{293C318A-4971-8C44-8FDE-8FB8CCD31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591" y="3320069"/>
            <a:ext cx="0" cy="307777"/>
          </a:xfrm>
          <a:prstGeom prst="rect">
            <a:avLst/>
          </a:prstGeom>
          <a:solidFill>
            <a:srgbClr val="FAC0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0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89" name="Line 853">
            <a:extLst>
              <a:ext uri="{FF2B5EF4-FFF2-40B4-BE49-F238E27FC236}">
                <a16:creationId xmlns:a16="http://schemas.microsoft.com/office/drawing/2014/main" id="{7F063F9D-27E5-1F44-B63F-D47D08A1FEF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2957" y="2998939"/>
            <a:ext cx="1115568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1117600" contourW="6350" prstMaterial="legacyPlastic">
            <a:bevelT w="13500" h="13500" prst="angle"/>
            <a:bevelB w="13500" h="13500" prst="angle"/>
            <a:extrusionClr>
              <a:srgbClr val="FBDFC1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dirty="0">
                <a:latin typeface="Calibri"/>
                <a:ea typeface="Times New Roman"/>
                <a:cs typeface="Calibri"/>
              </a:rPr>
              <a:t>        loc2</a:t>
            </a:r>
          </a:p>
        </p:txBody>
      </p:sp>
      <p:sp>
        <p:nvSpPr>
          <p:cNvPr id="90" name="Line 853">
            <a:extLst>
              <a:ext uri="{FF2B5EF4-FFF2-40B4-BE49-F238E27FC236}">
                <a16:creationId xmlns:a16="http://schemas.microsoft.com/office/drawing/2014/main" id="{7D1D6ED3-B4AB-894C-B6FE-0E0CCA15F7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5155" y="5394009"/>
            <a:ext cx="1609344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balanced" dir="l"/>
          </a:scene3d>
          <a:sp3d extrusionH="1587500" contourW="6350" prstMaterial="legacyPlastic">
            <a:bevelT w="13500" h="13500" prst="angle"/>
            <a:bevelB w="13500" h="13500" prst="angle"/>
            <a:extrusionClr>
              <a:srgbClr val="FFE4C1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2000" dirty="0">
                <a:latin typeface="Calibri"/>
                <a:ea typeface="Times New Roman"/>
                <a:cs typeface="Calibri"/>
              </a:rPr>
              <a:t>             loc0</a:t>
            </a:r>
          </a:p>
        </p:txBody>
      </p:sp>
      <p:sp>
        <p:nvSpPr>
          <p:cNvPr id="91" name="Line 853">
            <a:extLst>
              <a:ext uri="{FF2B5EF4-FFF2-40B4-BE49-F238E27FC236}">
                <a16:creationId xmlns:a16="http://schemas.microsoft.com/office/drawing/2014/main" id="{E27C2BE0-50A9-D349-80FC-0CB9F66F0D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8506" y="4067549"/>
            <a:ext cx="1316735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balanced" dir="l"/>
          </a:scene3d>
          <a:sp3d extrusionH="1397000" contourW="6350" prstMaterial="legacyPlastic">
            <a:bevelT w="13500" h="13500" prst="angle"/>
            <a:bevelB w="13500" h="13500" prst="angle"/>
            <a:extrusionClr>
              <a:srgbClr val="F5DBBD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900" dirty="0">
                <a:latin typeface="Calibri"/>
                <a:ea typeface="Times New Roman"/>
                <a:cs typeface="Calibri"/>
              </a:rPr>
              <a:t>          loc1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BAC59F8-A632-0746-B8D5-C0B738191ADE}"/>
              </a:ext>
            </a:extLst>
          </p:cNvPr>
          <p:cNvGrpSpPr/>
          <p:nvPr/>
        </p:nvGrpSpPr>
        <p:grpSpPr>
          <a:xfrm>
            <a:off x="7172730" y="4085760"/>
            <a:ext cx="1203321" cy="1021208"/>
            <a:chOff x="3906167" y="3324390"/>
            <a:chExt cx="1671281" cy="1418344"/>
          </a:xfrm>
          <a:solidFill>
            <a:srgbClr val="93D2FE"/>
          </a:solidFill>
        </p:grpSpPr>
        <p:sp>
          <p:nvSpPr>
            <p:cNvPr id="93" name="Oval 859">
              <a:extLst>
                <a:ext uri="{FF2B5EF4-FFF2-40B4-BE49-F238E27FC236}">
                  <a16:creationId xmlns:a16="http://schemas.microsoft.com/office/drawing/2014/main" id="{DCE002B2-3F5A-4D46-9ED9-A8A8989FCF6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80464" y="4434841"/>
              <a:ext cx="137823" cy="1512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94" name="Oval 861">
              <a:extLst>
                <a:ext uri="{FF2B5EF4-FFF2-40B4-BE49-F238E27FC236}">
                  <a16:creationId xmlns:a16="http://schemas.microsoft.com/office/drawing/2014/main" id="{46F2542B-EDE8-C146-840C-D8EBF081612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06168" y="4588788"/>
              <a:ext cx="142659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95" name="Oval 862">
              <a:extLst>
                <a:ext uri="{FF2B5EF4-FFF2-40B4-BE49-F238E27FC236}">
                  <a16:creationId xmlns:a16="http://schemas.microsoft.com/office/drawing/2014/main" id="{C95C0355-1918-FD49-A1E8-F4E1969317F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21673" y="4588788"/>
              <a:ext cx="137823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96" name="Oval 863">
              <a:extLst>
                <a:ext uri="{FF2B5EF4-FFF2-40B4-BE49-F238E27FC236}">
                  <a16:creationId xmlns:a16="http://schemas.microsoft.com/office/drawing/2014/main" id="{F6A30758-59D8-BE45-AC16-15DD19D785A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81432" y="4586087"/>
              <a:ext cx="140241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97" name="Oval 863">
              <a:extLst>
                <a:ext uri="{FF2B5EF4-FFF2-40B4-BE49-F238E27FC236}">
                  <a16:creationId xmlns:a16="http://schemas.microsoft.com/office/drawing/2014/main" id="{90DFF3F4-0A5C-994E-8C67-63C1DF1EF6C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90648" y="4587968"/>
              <a:ext cx="140241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EC3F7AA2-F77C-3B45-8FFD-D4F7C18D17FE}"/>
                </a:ext>
              </a:extLst>
            </p:cNvPr>
            <p:cNvGrpSpPr/>
            <p:nvPr/>
          </p:nvGrpSpPr>
          <p:grpSpPr>
            <a:xfrm>
              <a:off x="3906167" y="4047050"/>
              <a:ext cx="1671281" cy="539042"/>
              <a:chOff x="1320274" y="4580303"/>
              <a:chExt cx="1671281" cy="467246"/>
            </a:xfrm>
            <a:grpFill/>
          </p:grpSpPr>
          <p:sp>
            <p:nvSpPr>
              <p:cNvPr id="113" name="Freeform 860">
                <a:extLst>
                  <a:ext uri="{FF2B5EF4-FFF2-40B4-BE49-F238E27FC236}">
                    <a16:creationId xmlns:a16="http://schemas.microsoft.com/office/drawing/2014/main" id="{66F858AD-25E2-5D47-9C64-495CFC5A5D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0274" y="4580303"/>
                <a:ext cx="743865" cy="156647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4" name="Rectangle 864">
                <a:extLst>
                  <a:ext uri="{FF2B5EF4-FFF2-40B4-BE49-F238E27FC236}">
                    <a16:creationId xmlns:a16="http://schemas.microsoft.com/office/drawing/2014/main" id="{5730A417-9275-F648-86DB-33EA5567DAB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20274" y="4736954"/>
                <a:ext cx="557094" cy="31059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b"/>
              <a:lstStyle/>
              <a:p>
                <a:pPr algn="ctr"/>
                <a:r>
                  <a:rPr lang="en-US" sz="2000" dirty="0" err="1">
                    <a:latin typeface="Calibri"/>
                    <a:ea typeface="Calibri"/>
                    <a:cs typeface="Calibri"/>
                  </a:rPr>
                  <a:t>rbt</a:t>
                </a:r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5" name="Freeform 865">
                <a:extLst>
                  <a:ext uri="{FF2B5EF4-FFF2-40B4-BE49-F238E27FC236}">
                    <a16:creationId xmlns:a16="http://schemas.microsoft.com/office/drawing/2014/main" id="{E65129FF-8A17-8C4C-B9F5-05F7D3F1CA6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580303"/>
                <a:ext cx="186771" cy="467242"/>
              </a:xfrm>
              <a:custGeom>
                <a:avLst/>
                <a:gdLst>
                  <a:gd name="T0" fmla="*/ 0 w 48"/>
                  <a:gd name="T1" fmla="*/ 524 h 144"/>
                  <a:gd name="T2" fmla="*/ 566 w 48"/>
                  <a:gd name="T3" fmla="*/ 0 h 144"/>
                  <a:gd name="T4" fmla="*/ 566 w 48"/>
                  <a:gd name="T5" fmla="*/ 1034 h 144"/>
                  <a:gd name="T6" fmla="*/ 0 w 48"/>
                  <a:gd name="T7" fmla="*/ 1564 h 144"/>
                  <a:gd name="T8" fmla="*/ 0 w 48"/>
                  <a:gd name="T9" fmla="*/ 52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6" name="Freeform 866">
                <a:extLst>
                  <a:ext uri="{FF2B5EF4-FFF2-40B4-BE49-F238E27FC236}">
                    <a16:creationId xmlns:a16="http://schemas.microsoft.com/office/drawing/2014/main" id="{28F3E5D2-5591-F24E-9A39-449299A8AD3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878539"/>
                <a:ext cx="1114187" cy="168998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96A6DDF-D6C6-2F41-900B-82FBBDE36D4E}"/>
                </a:ext>
              </a:extLst>
            </p:cNvPr>
            <p:cNvGrpSpPr/>
            <p:nvPr/>
          </p:nvGrpSpPr>
          <p:grpSpPr>
            <a:xfrm>
              <a:off x="4596370" y="3324390"/>
              <a:ext cx="552654" cy="1188720"/>
              <a:chOff x="1823226" y="3235632"/>
              <a:chExt cx="552654" cy="1188720"/>
            </a:xfrm>
            <a:grpFill/>
          </p:grpSpPr>
          <p:sp>
            <p:nvSpPr>
              <p:cNvPr id="100" name="Oval 878">
                <a:extLst>
                  <a:ext uri="{FF2B5EF4-FFF2-40B4-BE49-F238E27FC236}">
                    <a16:creationId xmlns:a16="http://schemas.microsoft.com/office/drawing/2014/main" id="{C27FBCFA-C413-FC49-B194-BC32A75135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6977" y="4394101"/>
                <a:ext cx="110510" cy="3025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1" name="Rectangle 880">
                <a:extLst>
                  <a:ext uri="{FF2B5EF4-FFF2-40B4-BE49-F238E27FC236}">
                    <a16:creationId xmlns:a16="http://schemas.microsoft.com/office/drawing/2014/main" id="{A42A444D-0E82-1A4E-AAB9-507E2BB42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7548" y="3720625"/>
                <a:ext cx="109828" cy="68636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2" name="Oval 878">
                <a:extLst>
                  <a:ext uri="{FF2B5EF4-FFF2-40B4-BE49-F238E27FC236}">
                    <a16:creationId xmlns:a16="http://schemas.microsoft.com/office/drawing/2014/main" id="{B17D770E-D5CF-AB44-90B4-3916806CFD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8534" y="3708361"/>
                <a:ext cx="110510" cy="3025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3" name="Line 881">
                <a:extLst>
                  <a:ext uri="{FF2B5EF4-FFF2-40B4-BE49-F238E27FC236}">
                    <a16:creationId xmlns:a16="http://schemas.microsoft.com/office/drawing/2014/main" id="{3A31AB76-AEE0-8E41-A44F-E89D774CAC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7377" y="3720625"/>
                <a:ext cx="0" cy="686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4" name="Line 882">
                <a:extLst>
                  <a:ext uri="{FF2B5EF4-FFF2-40B4-BE49-F238E27FC236}">
                    <a16:creationId xmlns:a16="http://schemas.microsoft.com/office/drawing/2014/main" id="{AFF9CD99-E5FF-3F4D-AFEC-891593D417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23226" y="3720625"/>
                <a:ext cx="0" cy="686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5" name="Rectangle 880">
                <a:extLst>
                  <a:ext uri="{FF2B5EF4-FFF2-40B4-BE49-F238E27FC236}">
                    <a16:creationId xmlns:a16="http://schemas.microsoft.com/office/drawing/2014/main" id="{60E4A1E2-6A70-DB49-83F9-978B3D2DC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2086553" y="3275567"/>
                <a:ext cx="66541" cy="85795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6" name="Oval 878">
                <a:extLst>
                  <a:ext uri="{FF2B5EF4-FFF2-40B4-BE49-F238E27FC236}">
                    <a16:creationId xmlns:a16="http://schemas.microsoft.com/office/drawing/2014/main" id="{FD7A0204-3602-3B48-9C81-2DA4909E05E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00000" flipH="1">
                <a:off x="2297586" y="3313681"/>
                <a:ext cx="69069" cy="3900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7" name="Line 882">
                <a:extLst>
                  <a:ext uri="{FF2B5EF4-FFF2-40B4-BE49-F238E27FC236}">
                    <a16:creationId xmlns:a16="http://schemas.microsoft.com/office/drawing/2014/main" id="{D11C3CEB-942C-FC41-A538-FF583FE779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008380" y="3235632"/>
                <a:ext cx="166195" cy="55324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8" name="Line 882">
                <a:extLst>
                  <a:ext uri="{FF2B5EF4-FFF2-40B4-BE49-F238E27FC236}">
                    <a16:creationId xmlns:a16="http://schemas.microsoft.com/office/drawing/2014/main" id="{16E9D9D6-BDFF-5347-9A29-D3FAEEA013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019974" y="3238739"/>
                <a:ext cx="147328" cy="57728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9" name="Line 884">
                <a:extLst>
                  <a:ext uri="{FF2B5EF4-FFF2-40B4-BE49-F238E27FC236}">
                    <a16:creationId xmlns:a16="http://schemas.microsoft.com/office/drawing/2014/main" id="{C4CAB6BF-22FA-804C-95CD-BBC98F3351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2360577" y="3338154"/>
                <a:ext cx="0" cy="103603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0" name="Oval 885">
                <a:extLst>
                  <a:ext uri="{FF2B5EF4-FFF2-40B4-BE49-F238E27FC236}">
                    <a16:creationId xmlns:a16="http://schemas.microsoft.com/office/drawing/2014/main" id="{09B76A33-AAC7-8040-B933-B93C1DF50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43884" y="3447019"/>
                <a:ext cx="31996" cy="7070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1" name="Line 881">
                <a:extLst>
                  <a:ext uri="{FF2B5EF4-FFF2-40B4-BE49-F238E27FC236}">
                    <a16:creationId xmlns:a16="http://schemas.microsoft.com/office/drawing/2014/main" id="{BDDA5DCB-5FBE-D54A-8F91-C2F8B588C3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148636" y="3292202"/>
                <a:ext cx="0" cy="857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2" name="Line 882">
                <a:extLst>
                  <a:ext uri="{FF2B5EF4-FFF2-40B4-BE49-F238E27FC236}">
                    <a16:creationId xmlns:a16="http://schemas.microsoft.com/office/drawing/2014/main" id="{7130A437-5FF7-5F47-9ACE-1166BCA351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H="1" flipV="1">
                <a:off x="2087266" y="3256770"/>
                <a:ext cx="0" cy="857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4F325B5-B060-A945-875E-97E5B93A679D}"/>
              </a:ext>
            </a:extLst>
          </p:cNvPr>
          <p:cNvGrpSpPr/>
          <p:nvPr/>
        </p:nvGrpSpPr>
        <p:grpSpPr>
          <a:xfrm>
            <a:off x="8094182" y="2412864"/>
            <a:ext cx="538242" cy="357449"/>
            <a:chOff x="1012668" y="969931"/>
            <a:chExt cx="747559" cy="496456"/>
          </a:xfrm>
        </p:grpSpPr>
        <p:sp>
          <p:nvSpPr>
            <p:cNvPr id="118" name="Line 853">
              <a:extLst>
                <a:ext uri="{FF2B5EF4-FFF2-40B4-BE49-F238E27FC236}">
                  <a16:creationId xmlns:a16="http://schemas.microsoft.com/office/drawing/2014/main" id="{B6E325A3-0AC5-1440-8B73-D12A54796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2668" y="1130288"/>
              <a:ext cx="600568" cy="7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flat" dir="l"/>
            </a:scene3d>
            <a:sp3d extrusionH="266700" contourW="6350" prstMaterial="plastic">
              <a:bevelT w="13500" h="13500" prst="angle"/>
              <a:bevelB w="13500" h="13500" prst="angle"/>
              <a:extrusionClr>
                <a:srgbClr val="FDFEB5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119" name="Rectangle 876">
              <a:extLst>
                <a:ext uri="{FF2B5EF4-FFF2-40B4-BE49-F238E27FC236}">
                  <a16:creationId xmlns:a16="http://schemas.microsoft.com/office/drawing/2014/main" id="{F94676D6-F1B5-1A40-BCED-B7A68CBE7BF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59818" y="969931"/>
              <a:ext cx="0" cy="384720"/>
            </a:xfrm>
            <a:prstGeom prst="rect">
              <a:avLst/>
            </a:prstGeom>
            <a:solidFill>
              <a:srgbClr val="FD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endParaRPr lang="en-US" dirty="0">
                <a:solidFill>
                  <a:schemeClr val="tx1"/>
                </a:solidFill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120" name="Rectangle 873">
              <a:extLst>
                <a:ext uri="{FF2B5EF4-FFF2-40B4-BE49-F238E27FC236}">
                  <a16:creationId xmlns:a16="http://schemas.microsoft.com/office/drawing/2014/main" id="{735FC1D7-1608-2842-B38F-50839F833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023" y="1137440"/>
              <a:ext cx="594305" cy="327629"/>
            </a:xfrm>
            <a:prstGeom prst="rect">
              <a:avLst/>
            </a:prstGeom>
            <a:solidFill>
              <a:srgbClr val="FDFF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152" tIns="18288" rIns="73152" bIns="18288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rPr>
                <a:t>c1</a:t>
              </a:r>
            </a:p>
          </p:txBody>
        </p:sp>
        <p:sp>
          <p:nvSpPr>
            <p:cNvPr id="121" name="Freeform 875">
              <a:extLst>
                <a:ext uri="{FF2B5EF4-FFF2-40B4-BE49-F238E27FC236}">
                  <a16:creationId xmlns:a16="http://schemas.microsoft.com/office/drawing/2014/main" id="{822FC8C7-F1A0-C946-B257-7C332C283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923" y="989071"/>
              <a:ext cx="146304" cy="477316"/>
            </a:xfrm>
            <a:custGeom>
              <a:avLst/>
              <a:gdLst>
                <a:gd name="T0" fmla="*/ 0 w 48"/>
                <a:gd name="T1" fmla="*/ 48 h 144"/>
                <a:gd name="T2" fmla="*/ 48 w 48"/>
                <a:gd name="T3" fmla="*/ 0 h 144"/>
                <a:gd name="T4" fmla="*/ 48 w 48"/>
                <a:gd name="T5" fmla="*/ 96 h 144"/>
                <a:gd name="T6" fmla="*/ 0 w 48"/>
                <a:gd name="T7" fmla="*/ 144 h 144"/>
                <a:gd name="T8" fmla="*/ 0 w 48"/>
                <a:gd name="T9" fmla="*/ 48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4"/>
                <a:gd name="T17" fmla="*/ 48 w 4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4">
                  <a:moveTo>
                    <a:pt x="0" y="48"/>
                  </a:moveTo>
                  <a:lnTo>
                    <a:pt x="48" y="0"/>
                  </a:lnTo>
                  <a:lnTo>
                    <a:pt x="48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D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</p:grpSp>
      <p:sp>
        <p:nvSpPr>
          <p:cNvPr id="122" name="Line 853">
            <a:extLst>
              <a:ext uri="{FF2B5EF4-FFF2-40B4-BE49-F238E27FC236}">
                <a16:creationId xmlns:a16="http://schemas.microsoft.com/office/drawing/2014/main" id="{2BAB53F4-FFE8-4A40-BB64-4B0662BCF3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2527" y="1647698"/>
            <a:ext cx="73152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800100" contourW="6350" prstMaterial="legacyPlastic">
            <a:bevelT w="13500" h="13500" prst="angle"/>
            <a:bevelB w="13500" h="13500" prst="angle"/>
            <a:extrusionClr>
              <a:srgbClr val="D0B39A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400" dirty="0">
                <a:latin typeface="Calibri"/>
                <a:ea typeface="Times New Roman"/>
                <a:cs typeface="Calibri"/>
              </a:rPr>
              <a:t>         loc4</a:t>
            </a:r>
          </a:p>
        </p:txBody>
      </p:sp>
      <p:sp>
        <p:nvSpPr>
          <p:cNvPr id="123" name="Line 853">
            <a:extLst>
              <a:ext uri="{FF2B5EF4-FFF2-40B4-BE49-F238E27FC236}">
                <a16:creationId xmlns:a16="http://schemas.microsoft.com/office/drawing/2014/main" id="{FBB54689-928B-FA4D-8248-1C259C91475E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3172" y="2249053"/>
            <a:ext cx="91440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914400" contourW="6350" prstMaterial="legacyPlastic">
            <a:bevelT w="13500" h="13500" prst="angle"/>
            <a:bevelB w="13500" h="13500" prst="angle"/>
            <a:extrusionClr>
              <a:srgbClr val="ECD1B9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600" dirty="0">
                <a:latin typeface="Calibri"/>
                <a:ea typeface="Times New Roman"/>
                <a:cs typeface="Calibri"/>
              </a:rPr>
              <a:t>         loc3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7755510-5E6F-0F42-902E-284F707722C0}"/>
              </a:ext>
            </a:extLst>
          </p:cNvPr>
          <p:cNvGrpSpPr/>
          <p:nvPr/>
        </p:nvGrpSpPr>
        <p:grpSpPr>
          <a:xfrm>
            <a:off x="8363291" y="1193798"/>
            <a:ext cx="387534" cy="273368"/>
            <a:chOff x="7930394" y="2452696"/>
            <a:chExt cx="387534" cy="273368"/>
          </a:xfrm>
        </p:grpSpPr>
        <p:sp>
          <p:nvSpPr>
            <p:cNvPr id="125" name="Line 853">
              <a:extLst>
                <a:ext uri="{FF2B5EF4-FFF2-40B4-BE49-F238E27FC236}">
                  <a16:creationId xmlns:a16="http://schemas.microsoft.com/office/drawing/2014/main" id="{54035F15-2434-274A-8A94-8571850315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0394" y="2551830"/>
              <a:ext cx="311334" cy="3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flat" dir="l"/>
            </a:scene3d>
            <a:sp3d extrusionH="190500" contourW="6350" prstMaterial="plastic">
              <a:bevelT w="13500" h="13500" prst="angle"/>
              <a:bevelB w="13500" h="13500" prst="angle"/>
              <a:extrusionClr>
                <a:srgbClr val="CED286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400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126" name="Rectangle 876">
              <a:extLst>
                <a:ext uri="{FF2B5EF4-FFF2-40B4-BE49-F238E27FC236}">
                  <a16:creationId xmlns:a16="http://schemas.microsoft.com/office/drawing/2014/main" id="{78E14645-3CAC-AC4A-B638-68387B4BD6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54837" y="2452696"/>
              <a:ext cx="0" cy="215444"/>
            </a:xfrm>
            <a:prstGeom prst="rect">
              <a:avLst/>
            </a:prstGeom>
            <a:solidFill>
              <a:srgbClr val="FD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endParaRPr lang="en-US" sz="1400" dirty="0">
                <a:solidFill>
                  <a:schemeClr val="tx1"/>
                </a:solidFill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127" name="Rectangle 873">
              <a:extLst>
                <a:ext uri="{FF2B5EF4-FFF2-40B4-BE49-F238E27FC236}">
                  <a16:creationId xmlns:a16="http://schemas.microsoft.com/office/drawing/2014/main" id="{4166CB15-6271-0C40-8683-CADE022EB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1096" y="2555538"/>
              <a:ext cx="308087" cy="169843"/>
            </a:xfrm>
            <a:prstGeom prst="rect">
              <a:avLst/>
            </a:prstGeom>
            <a:solidFill>
              <a:srgbClr val="CED28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152" tIns="18288" rIns="73152" bIns="18288" anchor="b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rPr>
                <a:t>c3</a:t>
              </a:r>
            </a:p>
          </p:txBody>
        </p:sp>
        <p:sp>
          <p:nvSpPr>
            <p:cNvPr id="128" name="Freeform 875">
              <a:extLst>
                <a:ext uri="{FF2B5EF4-FFF2-40B4-BE49-F238E27FC236}">
                  <a16:creationId xmlns:a16="http://schemas.microsoft.com/office/drawing/2014/main" id="{9E9F3EC1-14FE-7648-82D8-85584A474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084" y="2478623"/>
              <a:ext cx="75844" cy="247441"/>
            </a:xfrm>
            <a:custGeom>
              <a:avLst/>
              <a:gdLst>
                <a:gd name="T0" fmla="*/ 0 w 48"/>
                <a:gd name="T1" fmla="*/ 48 h 144"/>
                <a:gd name="T2" fmla="*/ 48 w 48"/>
                <a:gd name="T3" fmla="*/ 0 h 144"/>
                <a:gd name="T4" fmla="*/ 48 w 48"/>
                <a:gd name="T5" fmla="*/ 96 h 144"/>
                <a:gd name="T6" fmla="*/ 0 w 48"/>
                <a:gd name="T7" fmla="*/ 144 h 144"/>
                <a:gd name="T8" fmla="*/ 0 w 48"/>
                <a:gd name="T9" fmla="*/ 48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4"/>
                <a:gd name="T17" fmla="*/ 48 w 4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4">
                  <a:moveTo>
                    <a:pt x="0" y="48"/>
                  </a:moveTo>
                  <a:lnTo>
                    <a:pt x="48" y="0"/>
                  </a:lnTo>
                  <a:lnTo>
                    <a:pt x="48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CED28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endParaRPr lang="en-US" sz="1400" dirty="0">
                <a:latin typeface="Calibri"/>
                <a:ea typeface="Times New Roman"/>
                <a:cs typeface="Calibri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FF424-C93B-D84A-9EBD-50816C0DA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DF6DA5-C9B7-5E4E-A9B9-1969C8F77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864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599" y="1145677"/>
            <a:ext cx="4237434" cy="506505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8839200" cy="62230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56530" y="1891713"/>
            <a:ext cx="4967941" cy="43333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090554" y="1535651"/>
            <a:ext cx="935331" cy="5828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411882" y="2283009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82915" y="1840276"/>
            <a:ext cx="291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?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89D6DE-8922-8548-9C60-57BBC8E46A1E}"/>
              </a:ext>
            </a:extLst>
          </p:cNvPr>
          <p:cNvSpPr/>
          <p:nvPr/>
        </p:nvSpPr>
        <p:spPr>
          <a:xfrm>
            <a:off x="3772332" y="2339228"/>
            <a:ext cx="1953163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𝜏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?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84B53F-6C9B-C84B-9E57-632677B69365}"/>
              </a:ext>
            </a:extLst>
          </p:cNvPr>
          <p:cNvSpPr/>
          <p:nvPr/>
        </p:nvSpPr>
        <p:spPr>
          <a:xfrm>
            <a:off x="3774123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3B827BF1-2A31-CE4D-B699-9314AD901F9D}"/>
              </a:ext>
            </a:extLst>
          </p:cNvPr>
          <p:cNvSpPr/>
          <p:nvPr/>
        </p:nvSpPr>
        <p:spPr>
          <a:xfrm rot="16200000">
            <a:off x="4693496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80DF206-1B4F-4C41-BE09-A825A050E131}"/>
              </a:ext>
            </a:extLst>
          </p:cNvPr>
          <p:cNvSpPr txBox="1">
            <a:spLocks/>
          </p:cNvSpPr>
          <p:nvPr/>
        </p:nvSpPr>
        <p:spPr>
          <a:xfrm>
            <a:off x="250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A98AA38-E5A7-1045-B62A-9F811836FB2E}"/>
              </a:ext>
            </a:extLst>
          </p:cNvPr>
          <p:cNvSpPr txBox="1">
            <a:spLocks/>
          </p:cNvSpPr>
          <p:nvPr/>
        </p:nvSpPr>
        <p:spPr bwMode="auto">
          <a:xfrm>
            <a:off x="250490" y="132738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1DEE7-0F8F-E04B-8D18-B816AF37F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830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83F18A5-03CB-5B4E-9265-029B01D65BA2}"/>
              </a:ext>
            </a:extLst>
          </p:cNvPr>
          <p:cNvSpPr txBox="1">
            <a:spLocks/>
          </p:cNvSpPr>
          <p:nvPr/>
        </p:nvSpPr>
        <p:spPr>
          <a:xfrm>
            <a:off x="250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4A712A2E-6671-BC4E-BEAA-8C401CFC194D}"/>
              </a:ext>
            </a:extLst>
          </p:cNvPr>
          <p:cNvSpPr txBox="1">
            <a:spLocks/>
          </p:cNvSpPr>
          <p:nvPr/>
        </p:nvSpPr>
        <p:spPr bwMode="auto">
          <a:xfrm>
            <a:off x="250490" y="132738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599" y="1145677"/>
            <a:ext cx="4237434" cy="5065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8839200" cy="62230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56530" y="2258334"/>
            <a:ext cx="4967941" cy="39591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098114" y="1534144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11882" y="1815951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3821" y="176236"/>
            <a:ext cx="1868128" cy="83626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92837D-2DFD-5646-9880-952EA91D017F}"/>
              </a:ext>
            </a:extLst>
          </p:cNvPr>
          <p:cNvSpPr/>
          <p:nvPr/>
        </p:nvSpPr>
        <p:spPr>
          <a:xfrm>
            <a:off x="3772332" y="2339228"/>
            <a:ext cx="2033890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</a:t>
            </a:r>
            <a:r>
              <a:rPr lang="en-US" b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m-</a:t>
            </a:r>
            <a:r>
              <a:rPr lang="en-US" b="1" dirty="0">
                <a:solidFill>
                  <a:schemeClr val="bg1"/>
                </a:solidFill>
                <a:cs typeface="Calibri"/>
              </a:rPr>
              <a:t>fetch(r1,c2)</a:t>
            </a:r>
            <a:endParaRPr lang="en-US" b="1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0D47E8-52D8-144A-B2EF-9BE1AB0DCC5C}"/>
              </a:ext>
            </a:extLst>
          </p:cNvPr>
          <p:cNvSpPr/>
          <p:nvPr/>
        </p:nvSpPr>
        <p:spPr>
          <a:xfrm>
            <a:off x="3774123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200149D3-CE62-644D-B527-BEB2F10F29B9}"/>
              </a:ext>
            </a:extLst>
          </p:cNvPr>
          <p:cNvSpPr/>
          <p:nvPr/>
        </p:nvSpPr>
        <p:spPr>
          <a:xfrm rot="16200000">
            <a:off x="4693496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E3824-47C0-9A4A-8B92-75C8D1284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16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4DB7-1721-854C-ADF4-AB78FE27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15E46-B17A-B04B-8AF8-A99F45794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18000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Deterministic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1"/>
                </a:solidFill>
              </a:rPr>
              <a:t>Planning and Acting with </a:t>
            </a:r>
            <a:r>
              <a:rPr lang="en-GB" b="1" dirty="0">
                <a:solidFill>
                  <a:schemeClr val="accent1"/>
                </a:solidFill>
              </a:rPr>
              <a:t>Refinement</a:t>
            </a:r>
            <a:r>
              <a:rPr lang="en-GB" dirty="0">
                <a:solidFill>
                  <a:schemeClr val="accent1"/>
                </a:solidFill>
              </a:rPr>
              <a:t> Methods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Operational Models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Refinement-Acting Machine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Refinement Planning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GB" dirty="0">
                <a:solidFill>
                  <a:schemeClr val="accent1"/>
                </a:solidFill>
              </a:rPr>
              <a:t>Acting and Refinement Planning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Temporal</a:t>
            </a:r>
            <a:r>
              <a:rPr lang="en-GB" dirty="0"/>
              <a:t> Models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Nondeterministic</a:t>
            </a:r>
            <a:r>
              <a:rPr lang="en-GB" dirty="0"/>
              <a:t> Models</a:t>
            </a:r>
          </a:p>
          <a:p>
            <a:pPr marL="401638" indent="-401638">
              <a:buFont typeface="+mj-lt"/>
              <a:buAutoNum type="arabicPeriod"/>
            </a:pPr>
            <a:r>
              <a:rPr lang="en-GB" dirty="0"/>
              <a:t> </a:t>
            </a:r>
            <a:r>
              <a:rPr lang="en-GB" b="1" dirty="0"/>
              <a:t>Standard</a:t>
            </a:r>
            <a:r>
              <a:rPr lang="en-GB" dirty="0"/>
              <a:t> Decision</a:t>
            </a:r>
            <a:br>
              <a:rPr lang="en-GB" dirty="0"/>
            </a:br>
            <a:r>
              <a:rPr lang="en-GB" dirty="0"/>
              <a:t> Making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Planning and Acting with </a:t>
            </a:r>
            <a:r>
              <a:rPr lang="en-GB" b="1" dirty="0"/>
              <a:t>Probabilistic</a:t>
            </a:r>
            <a:r>
              <a:rPr lang="en-GB" dirty="0"/>
              <a:t> Models</a:t>
            </a:r>
          </a:p>
          <a:p>
            <a:pPr marL="401638" indent="-401638">
              <a:buFont typeface="+mj-lt"/>
              <a:buAutoNum type="arabicPeriod"/>
            </a:pPr>
            <a:r>
              <a:rPr lang="en-GB" dirty="0"/>
              <a:t> </a:t>
            </a:r>
            <a:r>
              <a:rPr lang="en-GB" b="1" dirty="0"/>
              <a:t>Advanced</a:t>
            </a:r>
            <a:r>
              <a:rPr lang="en-GB" dirty="0"/>
              <a:t> Decision</a:t>
            </a:r>
            <a:br>
              <a:rPr lang="en-GB" dirty="0"/>
            </a:br>
            <a:r>
              <a:rPr lang="en-GB" dirty="0"/>
              <a:t> Making</a:t>
            </a:r>
          </a:p>
          <a:p>
            <a:pPr marL="401638" indent="-401638">
              <a:buFont typeface="+mj-lt"/>
              <a:buAutoNum type="arabicPeriod"/>
            </a:pPr>
            <a:r>
              <a:rPr lang="en-GB" dirty="0"/>
              <a:t> </a:t>
            </a:r>
            <a:r>
              <a:rPr lang="en-GB" b="1" dirty="0"/>
              <a:t>Human-aware</a:t>
            </a:r>
            <a:r>
              <a:rPr lang="en-GB" dirty="0"/>
              <a:t> Planning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3FD5D-0CCA-7841-B17A-570695C5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77E24-98B7-0140-8C11-B451867D0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4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3F881D5-B082-7D49-B1FB-2EDB9481BE66}"/>
              </a:ext>
            </a:extLst>
          </p:cNvPr>
          <p:cNvSpPr txBox="1">
            <a:spLocks/>
          </p:cNvSpPr>
          <p:nvPr/>
        </p:nvSpPr>
        <p:spPr>
          <a:xfrm>
            <a:off x="250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CF3063A4-D683-CE4D-B783-24705D9A25A5}"/>
              </a:ext>
            </a:extLst>
          </p:cNvPr>
          <p:cNvSpPr txBox="1">
            <a:spLocks/>
          </p:cNvSpPr>
          <p:nvPr/>
        </p:nvSpPr>
        <p:spPr bwMode="auto">
          <a:xfrm>
            <a:off x="250490" y="132738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8599" y="1145677"/>
            <a:ext cx="4237434" cy="5065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8839200" cy="62230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56530" y="3001367"/>
            <a:ext cx="4967941" cy="32009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098114" y="1534144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411882" y="1815951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741790" y="3001367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063752" y="3283174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EF5345-9588-1B4E-8528-D219DE26E5DE}"/>
              </a:ext>
            </a:extLst>
          </p:cNvPr>
          <p:cNvSpPr/>
          <p:nvPr/>
        </p:nvSpPr>
        <p:spPr>
          <a:xfrm>
            <a:off x="3772332" y="2339228"/>
            <a:ext cx="2033890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9681876-8E37-7340-8269-9695719BDDC7}"/>
              </a:ext>
            </a:extLst>
          </p:cNvPr>
          <p:cNvSpPr/>
          <p:nvPr/>
        </p:nvSpPr>
        <p:spPr>
          <a:xfrm>
            <a:off x="3774123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65A7BC77-4987-2144-BF90-2735726F04B1}"/>
              </a:ext>
            </a:extLst>
          </p:cNvPr>
          <p:cNvSpPr/>
          <p:nvPr/>
        </p:nvSpPr>
        <p:spPr>
          <a:xfrm rot="16200000">
            <a:off x="4693496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02551A-841C-5D4B-AB9D-368CBD5A10C4}"/>
              </a:ext>
            </a:extLst>
          </p:cNvPr>
          <p:cNvSpPr/>
          <p:nvPr/>
        </p:nvSpPr>
        <p:spPr>
          <a:xfrm>
            <a:off x="3772332" y="1010390"/>
            <a:ext cx="1953163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b="1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b="1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?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63DFA70-BDBE-8F45-AD49-043B624A140F}"/>
              </a:ext>
            </a:extLst>
          </p:cNvPr>
          <p:cNvSpPr/>
          <p:nvPr/>
        </p:nvSpPr>
        <p:spPr>
          <a:xfrm>
            <a:off x="1281642" y="1561056"/>
            <a:ext cx="1095798" cy="28390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90BA84-F34B-534F-A320-E8BD83B66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642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667913D8-ECDC-1047-9D1A-251B22949F92}"/>
              </a:ext>
            </a:extLst>
          </p:cNvPr>
          <p:cNvSpPr txBox="1">
            <a:spLocks/>
          </p:cNvSpPr>
          <p:nvPr/>
        </p:nvSpPr>
        <p:spPr>
          <a:xfrm>
            <a:off x="250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FCA093-D90C-A04C-B208-C3ACEFCD1DDA}"/>
              </a:ext>
            </a:extLst>
          </p:cNvPr>
          <p:cNvSpPr txBox="1">
            <a:spLocks/>
          </p:cNvSpPr>
          <p:nvPr/>
        </p:nvSpPr>
        <p:spPr bwMode="auto">
          <a:xfrm>
            <a:off x="250490" y="132738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8599" y="1145677"/>
            <a:ext cx="4237434" cy="5065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8839200" cy="62230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56530" y="3724979"/>
            <a:ext cx="4967941" cy="25006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098114" y="1534144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411882" y="1815951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741790" y="3001367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063752" y="3283174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492B0AA-AF5E-AB41-A662-328DE5500672}"/>
              </a:ext>
            </a:extLst>
          </p:cNvPr>
          <p:cNvSpPr/>
          <p:nvPr/>
        </p:nvSpPr>
        <p:spPr>
          <a:xfrm>
            <a:off x="3772332" y="2339228"/>
            <a:ext cx="2033890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67957C-E515-644C-9197-809FFE20DD18}"/>
              </a:ext>
            </a:extLst>
          </p:cNvPr>
          <p:cNvSpPr/>
          <p:nvPr/>
        </p:nvSpPr>
        <p:spPr>
          <a:xfrm>
            <a:off x="3774123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2D5C3A83-B603-6A4D-8CC1-F18847496A66}"/>
              </a:ext>
            </a:extLst>
          </p:cNvPr>
          <p:cNvSpPr/>
          <p:nvPr/>
        </p:nvSpPr>
        <p:spPr>
          <a:xfrm rot="16200000">
            <a:off x="4693496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44D5140-670E-A44F-970B-E19F0042B70B}"/>
              </a:ext>
            </a:extLst>
          </p:cNvPr>
          <p:cNvSpPr/>
          <p:nvPr/>
        </p:nvSpPr>
        <p:spPr>
          <a:xfrm>
            <a:off x="3772332" y="1010390"/>
            <a:ext cx="2178802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</a:t>
            </a:r>
            <a:r>
              <a:rPr lang="en-US" b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m-</a:t>
            </a:r>
            <a:r>
              <a:rPr lang="en-US" b="1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b="1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3094FB-4CED-1E44-B50F-B0800EB29121}"/>
              </a:ext>
            </a:extLst>
          </p:cNvPr>
          <p:cNvSpPr/>
          <p:nvPr/>
        </p:nvSpPr>
        <p:spPr>
          <a:xfrm>
            <a:off x="287707" y="3391120"/>
            <a:ext cx="2927985" cy="74901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322D4-85CA-ED46-A5AC-48AEFF743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942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C010A1AD-2978-4A4D-A76D-B1AF65EB9CBD}"/>
              </a:ext>
            </a:extLst>
          </p:cNvPr>
          <p:cNvSpPr txBox="1">
            <a:spLocks/>
          </p:cNvSpPr>
          <p:nvPr/>
        </p:nvSpPr>
        <p:spPr>
          <a:xfrm>
            <a:off x="250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8254B7B4-4503-7C4B-8E78-EDD267B38AED}"/>
              </a:ext>
            </a:extLst>
          </p:cNvPr>
          <p:cNvSpPr txBox="1">
            <a:spLocks/>
          </p:cNvSpPr>
          <p:nvPr/>
        </p:nvSpPr>
        <p:spPr bwMode="auto">
          <a:xfrm>
            <a:off x="250490" y="132738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599" y="1145677"/>
            <a:ext cx="4237434" cy="50650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390969" y="4242595"/>
            <a:ext cx="1334705" cy="7181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56530" y="4612027"/>
            <a:ext cx="4967941" cy="1613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98114" y="1534144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11882" y="1815951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1790" y="3001367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063752" y="3283174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669160" y="4235036"/>
            <a:ext cx="1347117" cy="101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29" name="Rectangle 28"/>
          <p:cNvSpPr/>
          <p:nvPr/>
        </p:nvSpPr>
        <p:spPr>
          <a:xfrm rot="17700000">
            <a:off x="7703991" y="3603299"/>
            <a:ext cx="258429" cy="104982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390969" y="3988440"/>
            <a:ext cx="1334705" cy="76061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7F8931-1FD4-8E43-BC98-CD2CC712458A}"/>
              </a:ext>
            </a:extLst>
          </p:cNvPr>
          <p:cNvSpPr/>
          <p:nvPr/>
        </p:nvSpPr>
        <p:spPr>
          <a:xfrm>
            <a:off x="3772332" y="2339228"/>
            <a:ext cx="2033890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DBCD86-A0D6-724A-A387-5DB1A8484681}"/>
              </a:ext>
            </a:extLst>
          </p:cNvPr>
          <p:cNvSpPr/>
          <p:nvPr/>
        </p:nvSpPr>
        <p:spPr>
          <a:xfrm>
            <a:off x="3774123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361F3095-4261-7B43-86DF-373E18828BED}"/>
              </a:ext>
            </a:extLst>
          </p:cNvPr>
          <p:cNvSpPr/>
          <p:nvPr/>
        </p:nvSpPr>
        <p:spPr>
          <a:xfrm rot="16200000">
            <a:off x="4693496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511646-94D4-E049-8F88-2A634E5BABAB}"/>
              </a:ext>
            </a:extLst>
          </p:cNvPr>
          <p:cNvSpPr/>
          <p:nvPr/>
        </p:nvSpPr>
        <p:spPr>
          <a:xfrm>
            <a:off x="3772332" y="1010390"/>
            <a:ext cx="2178802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7973E0-C128-8A48-A6B1-20817D2C7417}"/>
              </a:ext>
            </a:extLst>
          </p:cNvPr>
          <p:cNvSpPr/>
          <p:nvPr/>
        </p:nvSpPr>
        <p:spPr>
          <a:xfrm>
            <a:off x="3772332" y="499588"/>
            <a:ext cx="2178801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9525" algn="ctr">
              <a:tabLst>
                <a:tab pos="508000" algn="l"/>
              </a:tabLst>
            </a:pPr>
            <a:r>
              <a:rPr lang="en-US" b="1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…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              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78901A3-02FF-5941-87C1-D721FFBA1F1B}"/>
              </a:ext>
            </a:extLst>
          </p:cNvPr>
          <p:cNvSpPr/>
          <p:nvPr/>
        </p:nvSpPr>
        <p:spPr>
          <a:xfrm>
            <a:off x="1448468" y="4627275"/>
            <a:ext cx="1127091" cy="25714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60E2FC7-9A6D-E943-89DD-C74B46053033}"/>
              </a:ext>
            </a:extLst>
          </p:cNvPr>
          <p:cNvSpPr/>
          <p:nvPr/>
        </p:nvSpPr>
        <p:spPr>
          <a:xfrm>
            <a:off x="1281642" y="1561056"/>
            <a:ext cx="1095798" cy="28390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2775C8-066D-5E49-A3FF-CC0B0E04C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22</a:t>
            </a:fld>
            <a:endParaRPr lang="en-GB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FC94416A-6B31-EC47-940E-F75465BCE3F1}"/>
              </a:ext>
            </a:extLst>
          </p:cNvPr>
          <p:cNvSpPr txBox="1">
            <a:spLocks/>
          </p:cNvSpPr>
          <p:nvPr/>
        </p:nvSpPr>
        <p:spPr>
          <a:xfrm>
            <a:off x="0" y="11113"/>
            <a:ext cx="8839200" cy="6223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i="0" kern="1200" baseline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US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698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51B823A-7FCA-7F4A-810B-DF140AF238A0}"/>
              </a:ext>
            </a:extLst>
          </p:cNvPr>
          <p:cNvSpPr txBox="1">
            <a:spLocks/>
          </p:cNvSpPr>
          <p:nvPr/>
        </p:nvSpPr>
        <p:spPr>
          <a:xfrm>
            <a:off x="250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6A66CE0A-94AF-F94A-9CF2-DA8D9B5AEDEA}"/>
              </a:ext>
            </a:extLst>
          </p:cNvPr>
          <p:cNvSpPr txBox="1">
            <a:spLocks/>
          </p:cNvSpPr>
          <p:nvPr/>
        </p:nvSpPr>
        <p:spPr bwMode="auto">
          <a:xfrm>
            <a:off x="250490" y="132738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599" y="1145677"/>
            <a:ext cx="4237434" cy="506505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056530" y="4612027"/>
            <a:ext cx="4967941" cy="1613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98114" y="1534144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11882" y="1815951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1790" y="3001367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063752" y="3283174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669160" y="4235036"/>
            <a:ext cx="1347117" cy="101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30" name="Rectangle 29"/>
          <p:cNvSpPr/>
          <p:nvPr/>
        </p:nvSpPr>
        <p:spPr>
          <a:xfrm rot="17700000">
            <a:off x="7703991" y="3603299"/>
            <a:ext cx="258429" cy="104982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DB84FD3-9BFE-2946-B2D7-37F22F7BCE84}"/>
              </a:ext>
            </a:extLst>
          </p:cNvPr>
          <p:cNvSpPr/>
          <p:nvPr/>
        </p:nvSpPr>
        <p:spPr>
          <a:xfrm>
            <a:off x="3772332" y="2339228"/>
            <a:ext cx="2033890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022EA76-89FC-1747-9D65-3E0DF9241109}"/>
              </a:ext>
            </a:extLst>
          </p:cNvPr>
          <p:cNvSpPr/>
          <p:nvPr/>
        </p:nvSpPr>
        <p:spPr>
          <a:xfrm>
            <a:off x="3774123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A66063BF-D613-D545-9FF2-DA8ABF29DA66}"/>
              </a:ext>
            </a:extLst>
          </p:cNvPr>
          <p:cNvSpPr/>
          <p:nvPr/>
        </p:nvSpPr>
        <p:spPr>
          <a:xfrm rot="16200000">
            <a:off x="4693496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BA3683B-82BD-074A-B9DA-750FF9956EDE}"/>
              </a:ext>
            </a:extLst>
          </p:cNvPr>
          <p:cNvSpPr/>
          <p:nvPr/>
        </p:nvSpPr>
        <p:spPr>
          <a:xfrm>
            <a:off x="3772332" y="1010390"/>
            <a:ext cx="2178802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4E8380-5CFF-E24C-9AC1-5A839BA172AB}"/>
              </a:ext>
            </a:extLst>
          </p:cNvPr>
          <p:cNvSpPr/>
          <p:nvPr/>
        </p:nvSpPr>
        <p:spPr>
          <a:xfrm>
            <a:off x="3772332" y="499588"/>
            <a:ext cx="2178801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9525" algn="ctr">
              <a:tabLst>
                <a:tab pos="508000" algn="l"/>
              </a:tabLst>
            </a:pPr>
            <a:r>
              <a:rPr lang="en-US" b="1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…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              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1CE6396-1508-F44F-988E-F8B9849D5E90}"/>
              </a:ext>
            </a:extLst>
          </p:cNvPr>
          <p:cNvSpPr/>
          <p:nvPr/>
        </p:nvSpPr>
        <p:spPr>
          <a:xfrm>
            <a:off x="1448469" y="4878735"/>
            <a:ext cx="1031356" cy="25714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553639E-8144-5847-B5A8-AD68BBD9CDD5}"/>
              </a:ext>
            </a:extLst>
          </p:cNvPr>
          <p:cNvSpPr/>
          <p:nvPr/>
        </p:nvSpPr>
        <p:spPr>
          <a:xfrm>
            <a:off x="1281642" y="1561056"/>
            <a:ext cx="1095798" cy="28390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4CE9F-02F0-E747-9CE9-E91F0E919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23</a:t>
            </a:fld>
            <a:endParaRPr lang="en-GB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67ADC44-B87F-9E49-B122-51F2CDFAEE5F}"/>
              </a:ext>
            </a:extLst>
          </p:cNvPr>
          <p:cNvSpPr txBox="1">
            <a:spLocks/>
          </p:cNvSpPr>
          <p:nvPr/>
        </p:nvSpPr>
        <p:spPr>
          <a:xfrm>
            <a:off x="0" y="11113"/>
            <a:ext cx="8839200" cy="6223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i="0" kern="1200" baseline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US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707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C73ADE99-46E5-3B40-AAD1-B1EFB54D88C2}"/>
              </a:ext>
            </a:extLst>
          </p:cNvPr>
          <p:cNvSpPr txBox="1">
            <a:spLocks/>
          </p:cNvSpPr>
          <p:nvPr/>
        </p:nvSpPr>
        <p:spPr>
          <a:xfrm>
            <a:off x="250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F7F3BD34-925D-F249-A286-C1CE4C7CFD2F}"/>
              </a:ext>
            </a:extLst>
          </p:cNvPr>
          <p:cNvSpPr txBox="1">
            <a:spLocks/>
          </p:cNvSpPr>
          <p:nvPr/>
        </p:nvSpPr>
        <p:spPr bwMode="auto">
          <a:xfrm>
            <a:off x="250490" y="132738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599" y="1145677"/>
            <a:ext cx="4237434" cy="506505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056530" y="4612027"/>
            <a:ext cx="4967941" cy="1613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98114" y="1534144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11882" y="1815951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1790" y="3001367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063752" y="3283174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6404565" y="4447148"/>
            <a:ext cx="1245318" cy="8246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669160" y="4235036"/>
            <a:ext cx="1347117" cy="101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>
                <a:solidFill>
                  <a:srgbClr val="404040"/>
                </a:solidFill>
              </a:rPr>
              <a:t>…</a:t>
            </a:r>
          </a:p>
        </p:txBody>
      </p:sp>
      <p:sp>
        <p:nvSpPr>
          <p:cNvPr id="31" name="Rectangle 30"/>
          <p:cNvSpPr/>
          <p:nvPr/>
        </p:nvSpPr>
        <p:spPr>
          <a:xfrm rot="17700000">
            <a:off x="7703991" y="3603299"/>
            <a:ext cx="258429" cy="104982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D2A36E7-EDFD-E14E-9B27-3EB90AB712BE}"/>
              </a:ext>
            </a:extLst>
          </p:cNvPr>
          <p:cNvSpPr/>
          <p:nvPr/>
        </p:nvSpPr>
        <p:spPr>
          <a:xfrm>
            <a:off x="3772332" y="2339228"/>
            <a:ext cx="2033890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702505-30D4-7344-B3A8-1EFB5E930C19}"/>
              </a:ext>
            </a:extLst>
          </p:cNvPr>
          <p:cNvSpPr/>
          <p:nvPr/>
        </p:nvSpPr>
        <p:spPr>
          <a:xfrm>
            <a:off x="3774123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F441A246-4A32-1647-ACE9-1002090DF2DE}"/>
              </a:ext>
            </a:extLst>
          </p:cNvPr>
          <p:cNvSpPr/>
          <p:nvPr/>
        </p:nvSpPr>
        <p:spPr>
          <a:xfrm rot="16200000">
            <a:off x="4693496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9420DE5-3144-F74C-B01A-4023594A7DC2}"/>
              </a:ext>
            </a:extLst>
          </p:cNvPr>
          <p:cNvSpPr/>
          <p:nvPr/>
        </p:nvSpPr>
        <p:spPr>
          <a:xfrm>
            <a:off x="3772332" y="1010390"/>
            <a:ext cx="2178802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55A46C-7A5E-E243-BAB3-9A0CD62CF736}"/>
              </a:ext>
            </a:extLst>
          </p:cNvPr>
          <p:cNvSpPr/>
          <p:nvPr/>
        </p:nvSpPr>
        <p:spPr>
          <a:xfrm>
            <a:off x="3772332" y="499588"/>
            <a:ext cx="2178802" cy="36933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9525" algn="ctr">
              <a:tabLst>
                <a:tab pos="508000" algn="l"/>
              </a:tabLst>
            </a:pPr>
            <a:r>
              <a:rPr lang="en-US" b="1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…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9916BB5-D664-8444-A06A-550D11DD1CED}"/>
              </a:ext>
            </a:extLst>
          </p:cNvPr>
          <p:cNvSpPr/>
          <p:nvPr/>
        </p:nvSpPr>
        <p:spPr>
          <a:xfrm>
            <a:off x="1281642" y="1561056"/>
            <a:ext cx="1095798" cy="28390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91145" y="4711006"/>
            <a:ext cx="1470804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cs typeface="Times New Roman"/>
              </a:rPr>
              <a:t>sensor failure</a:t>
            </a:r>
            <a:endParaRPr lang="en-US" dirty="0">
              <a:solidFill>
                <a:schemeClr val="bg1"/>
              </a:solidFill>
              <a:cs typeface="Times New Roman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A5A8FFB-33FC-AB44-9E3D-18EFA7DE732B}"/>
              </a:ext>
            </a:extLst>
          </p:cNvPr>
          <p:cNvCxnSpPr>
            <a:cxnSpLocks/>
          </p:cNvCxnSpPr>
          <p:nvPr/>
        </p:nvCxnSpPr>
        <p:spPr>
          <a:xfrm flipH="1">
            <a:off x="1375513" y="5011669"/>
            <a:ext cx="1156558" cy="0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CA41F-A7C9-8B43-9CF5-2F087D71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24</a:t>
            </a:fld>
            <a:endParaRPr lang="en-GB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242BBC4B-9A03-8843-92A1-8094CC759003}"/>
              </a:ext>
            </a:extLst>
          </p:cNvPr>
          <p:cNvSpPr txBox="1">
            <a:spLocks/>
          </p:cNvSpPr>
          <p:nvPr/>
        </p:nvSpPr>
        <p:spPr>
          <a:xfrm>
            <a:off x="0" y="11113"/>
            <a:ext cx="8839200" cy="6223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i="0" kern="1200" baseline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US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68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C83D7966-4B53-DA4D-ADF8-D4C9DA86B129}"/>
              </a:ext>
            </a:extLst>
          </p:cNvPr>
          <p:cNvSpPr txBox="1">
            <a:spLocks/>
          </p:cNvSpPr>
          <p:nvPr/>
        </p:nvSpPr>
        <p:spPr>
          <a:xfrm>
            <a:off x="250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90FA7D1E-7CEE-8C41-B987-A3404D0F6481}"/>
              </a:ext>
            </a:extLst>
          </p:cNvPr>
          <p:cNvSpPr txBox="1">
            <a:spLocks/>
          </p:cNvSpPr>
          <p:nvPr/>
        </p:nvSpPr>
        <p:spPr bwMode="auto">
          <a:xfrm>
            <a:off x="250490" y="132738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599" y="1145677"/>
            <a:ext cx="4237434" cy="5065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8839200" cy="62230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56530" y="4612027"/>
            <a:ext cx="4967941" cy="1613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98114" y="1534144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11882" y="1815951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6470307" y="3571617"/>
            <a:ext cx="1371600" cy="8246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4"/>
          <p:cNvSpPr txBox="1">
            <a:spLocks/>
          </p:cNvSpPr>
          <p:nvPr/>
        </p:nvSpPr>
        <p:spPr bwMode="auto">
          <a:xfrm>
            <a:off x="3988983" y="5782113"/>
            <a:ext cx="4526367" cy="366767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4450" rIns="91440" bIns="44450" numCol="1" anchor="b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400"/>
              </a:spcBef>
              <a:buNone/>
              <a:tabLst>
                <a:tab pos="1262063" algn="l"/>
                <a:tab pos="1546225" algn="l"/>
              </a:tabLst>
            </a:pPr>
            <a:r>
              <a:rPr lang="en-US" sz="1800" dirty="0">
                <a:solidFill>
                  <a:schemeClr val="bg1"/>
                </a:solidFill>
                <a:cs typeface="Times New Roman"/>
              </a:rPr>
              <a:t>If other candidates for </a:t>
            </a:r>
            <a:r>
              <a:rPr lang="en-US" sz="1800" i="1" dirty="0">
                <a:solidFill>
                  <a:schemeClr val="bg1"/>
                </a:solidFill>
                <a:cs typeface="Calibri"/>
              </a:rPr>
              <a:t>search(r1,c2)</a:t>
            </a:r>
            <a:r>
              <a:rPr lang="en-US" sz="1800" dirty="0">
                <a:solidFill>
                  <a:schemeClr val="bg1"/>
                </a:solidFill>
                <a:cs typeface="Times New Roman"/>
              </a:rPr>
              <a:t>, try them.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69160" y="4235036"/>
            <a:ext cx="1347117" cy="101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>
                <a:solidFill>
                  <a:srgbClr val="404040"/>
                </a:solidFill>
              </a:rPr>
              <a:t>…</a:t>
            </a:r>
          </a:p>
        </p:txBody>
      </p:sp>
      <p:sp>
        <p:nvSpPr>
          <p:cNvPr id="28" name="Rectangle 27"/>
          <p:cNvSpPr/>
          <p:nvPr/>
        </p:nvSpPr>
        <p:spPr>
          <a:xfrm rot="17700000">
            <a:off x="7703991" y="3603299"/>
            <a:ext cx="258429" cy="104982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488266" y="3282016"/>
            <a:ext cx="32389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>
                <a:latin typeface="Calibri"/>
                <a:cs typeface="Calibri"/>
              </a:rPr>
              <a:t>?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F223FA-837E-7B49-9DF7-7CAD8332378C}"/>
              </a:ext>
            </a:extLst>
          </p:cNvPr>
          <p:cNvSpPr/>
          <p:nvPr/>
        </p:nvSpPr>
        <p:spPr>
          <a:xfrm>
            <a:off x="3772332" y="2339228"/>
            <a:ext cx="2033890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EF43C4-2ED3-B845-BAA9-F61386B102CC}"/>
              </a:ext>
            </a:extLst>
          </p:cNvPr>
          <p:cNvSpPr/>
          <p:nvPr/>
        </p:nvSpPr>
        <p:spPr>
          <a:xfrm>
            <a:off x="3774123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00818B0D-B7D6-A044-B619-1F1A89C6B74C}"/>
              </a:ext>
            </a:extLst>
          </p:cNvPr>
          <p:cNvSpPr/>
          <p:nvPr/>
        </p:nvSpPr>
        <p:spPr>
          <a:xfrm rot="16200000">
            <a:off x="4693496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27A7E05-27C6-4A48-A2E2-0AF0FBF634DB}"/>
              </a:ext>
            </a:extLst>
          </p:cNvPr>
          <p:cNvSpPr/>
          <p:nvPr/>
        </p:nvSpPr>
        <p:spPr>
          <a:xfrm>
            <a:off x="3772332" y="1010390"/>
            <a:ext cx="2316468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?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{m-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search(r1,c2)}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DBD4FD2-AD87-7440-BE6F-8A3EAFF1E6A6}"/>
              </a:ext>
            </a:extLst>
          </p:cNvPr>
          <p:cNvCxnSpPr/>
          <p:nvPr/>
        </p:nvCxnSpPr>
        <p:spPr>
          <a:xfrm flipH="1" flipV="1">
            <a:off x="6404565" y="4447148"/>
            <a:ext cx="1245318" cy="8246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BB70FE39-3987-1649-B68C-5BC89F7919E8}"/>
              </a:ext>
            </a:extLst>
          </p:cNvPr>
          <p:cNvSpPr/>
          <p:nvPr/>
        </p:nvSpPr>
        <p:spPr>
          <a:xfrm>
            <a:off x="1281642" y="1561056"/>
            <a:ext cx="1095798" cy="28390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F5BB0AC-7365-2648-A043-FD8D3FA1F377}"/>
              </a:ext>
            </a:extLst>
          </p:cNvPr>
          <p:cNvCxnSpPr>
            <a:cxnSpLocks/>
          </p:cNvCxnSpPr>
          <p:nvPr/>
        </p:nvCxnSpPr>
        <p:spPr>
          <a:xfrm flipH="1">
            <a:off x="301093" y="3522566"/>
            <a:ext cx="1268627" cy="0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F3D616-7642-9841-BAB9-F48BC033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742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5055547" y="1085000"/>
            <a:ext cx="3766762" cy="19429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55562">
              <a:spcBef>
                <a:spcPts val="0"/>
              </a:spcBef>
              <a:tabLst>
                <a:tab pos="227013" algn="l"/>
                <a:tab pos="798513" algn="l"/>
                <a:tab pos="1084263" algn="l"/>
                <a:tab pos="1311275" algn="l"/>
                <a:tab pos="1544638" algn="l"/>
              </a:tabLst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Retry (subroutine)</a:t>
            </a:r>
          </a:p>
        </p:txBody>
      </p:sp>
      <p:sp>
        <p:nvSpPr>
          <p:cNvPr id="23" name="Content Placeholder 7"/>
          <p:cNvSpPr txBox="1">
            <a:spLocks/>
          </p:cNvSpPr>
          <p:nvPr/>
        </p:nvSpPr>
        <p:spPr>
          <a:xfrm>
            <a:off x="881747" y="5796267"/>
            <a:ext cx="2437459" cy="367149"/>
          </a:xfrm>
          <a:prstGeom prst="rect">
            <a:avLst/>
          </a:prstGeom>
        </p:spPr>
        <p:txBody>
          <a:bodyPr/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Webdings" charset="2"/>
              <a:buNone/>
            </a:pPr>
            <a:r>
              <a:rPr lang="en-US" kern="0" dirty="0"/>
              <a:t>Another decision tree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BE65CF-980C-A649-97AD-F33C4CDFC354}"/>
              </a:ext>
            </a:extLst>
          </p:cNvPr>
          <p:cNvSpPr/>
          <p:nvPr/>
        </p:nvSpPr>
        <p:spPr>
          <a:xfrm>
            <a:off x="4072889" y="1146049"/>
            <a:ext cx="4872990" cy="28931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Retry(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(𝜏,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i,tried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pop(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tried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tried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∪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Instances(ℳ,𝜏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𝜉)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tried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arbitrarily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m’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stack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push((𝜏,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,∅),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Retry(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output(“failed to accomplish” 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B84124-B48D-5649-8A23-744F39E2E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94" y="1594519"/>
            <a:ext cx="2962166" cy="380999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9A3D5-C70D-D045-8E75-9ECC8F68D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3653E-9D1C-0C4A-A589-56AD75B24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031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1B3BB4E0-00B3-8346-B4DF-788EBECBED0E}"/>
              </a:ext>
            </a:extLst>
          </p:cNvPr>
          <p:cNvSpPr txBox="1">
            <a:spLocks/>
          </p:cNvSpPr>
          <p:nvPr/>
        </p:nvSpPr>
        <p:spPr>
          <a:xfrm>
            <a:off x="250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C649BBB0-B594-BE4A-A035-C5D7980762BA}"/>
              </a:ext>
            </a:extLst>
          </p:cNvPr>
          <p:cNvSpPr txBox="1">
            <a:spLocks/>
          </p:cNvSpPr>
          <p:nvPr/>
        </p:nvSpPr>
        <p:spPr bwMode="auto">
          <a:xfrm>
            <a:off x="250490" y="132738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599" y="1145677"/>
            <a:ext cx="4237434" cy="5065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8839200" cy="62230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56530" y="4612027"/>
            <a:ext cx="4967941" cy="1613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098114" y="1534144"/>
            <a:ext cx="978647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11882" y="1815951"/>
            <a:ext cx="664879" cy="3436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7096291" y="2835788"/>
            <a:ext cx="1245318" cy="8246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669160" y="4235036"/>
            <a:ext cx="1347117" cy="1012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en-US" dirty="0">
                <a:solidFill>
                  <a:srgbClr val="404040"/>
                </a:solidFill>
              </a:rPr>
              <a:t>…</a:t>
            </a:r>
          </a:p>
        </p:txBody>
      </p:sp>
      <p:sp>
        <p:nvSpPr>
          <p:cNvPr id="31" name="Rectangle 30"/>
          <p:cNvSpPr/>
          <p:nvPr/>
        </p:nvSpPr>
        <p:spPr>
          <a:xfrm rot="17700000">
            <a:off x="7703991" y="3603299"/>
            <a:ext cx="258429" cy="1049827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497043" y="3327060"/>
            <a:ext cx="57971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none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B0D12B-0DAD-594D-9604-5B8837788583}"/>
              </a:ext>
            </a:extLst>
          </p:cNvPr>
          <p:cNvSpPr/>
          <p:nvPr/>
        </p:nvSpPr>
        <p:spPr>
          <a:xfrm>
            <a:off x="3772332" y="2339228"/>
            <a:ext cx="2033890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∅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9A7F31-81F6-3643-9E92-F49BF25F8273}"/>
              </a:ext>
            </a:extLst>
          </p:cNvPr>
          <p:cNvSpPr/>
          <p:nvPr/>
        </p:nvSpPr>
        <p:spPr>
          <a:xfrm>
            <a:off x="3774123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3E5AB5CD-9D27-E842-9CE5-FC3269651B22}"/>
              </a:ext>
            </a:extLst>
          </p:cNvPr>
          <p:cNvSpPr/>
          <p:nvPr/>
        </p:nvSpPr>
        <p:spPr>
          <a:xfrm rot="16200000">
            <a:off x="4693496" y="2548270"/>
            <a:ext cx="195369" cy="220782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0B63488-6FBC-C748-A321-500DE36EAFDF}"/>
              </a:ext>
            </a:extLst>
          </p:cNvPr>
          <p:cNvCxnSpPr>
            <a:cxnSpLocks/>
          </p:cNvCxnSpPr>
          <p:nvPr/>
        </p:nvCxnSpPr>
        <p:spPr>
          <a:xfrm flipH="1">
            <a:off x="1329794" y="1701386"/>
            <a:ext cx="1047646" cy="0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C329636-20E1-7949-9D8D-2ADABE787C73}"/>
              </a:ext>
            </a:extLst>
          </p:cNvPr>
          <p:cNvCxnSpPr/>
          <p:nvPr/>
        </p:nvCxnSpPr>
        <p:spPr>
          <a:xfrm flipH="1" flipV="1">
            <a:off x="6470307" y="3571617"/>
            <a:ext cx="1371600" cy="8246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6BBCAD4-764F-8C4B-A8F4-80BAAE9EB03E}"/>
              </a:ext>
            </a:extLst>
          </p:cNvPr>
          <p:cNvCxnSpPr/>
          <p:nvPr/>
        </p:nvCxnSpPr>
        <p:spPr>
          <a:xfrm flipH="1" flipV="1">
            <a:off x="6404565" y="4447148"/>
            <a:ext cx="1245318" cy="8246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93FBEC5B-6A6D-5643-A0DD-9BE0DA24F0F8}"/>
              </a:ext>
            </a:extLst>
          </p:cNvPr>
          <p:cNvSpPr/>
          <p:nvPr/>
        </p:nvSpPr>
        <p:spPr>
          <a:xfrm>
            <a:off x="6286876" y="4647719"/>
            <a:ext cx="1470804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cs typeface="Times New Roman"/>
              </a:rPr>
              <a:t>sensor failure</a:t>
            </a:r>
            <a:endParaRPr lang="en-US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DB096-9883-8945-AE51-8C78DD5F2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167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D31AC84-A884-DF43-9F9C-368EADB5EF18}"/>
              </a:ext>
            </a:extLst>
          </p:cNvPr>
          <p:cNvSpPr txBox="1">
            <a:spLocks/>
          </p:cNvSpPr>
          <p:nvPr/>
        </p:nvSpPr>
        <p:spPr>
          <a:xfrm>
            <a:off x="250490" y="3353051"/>
            <a:ext cx="3059620" cy="283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m-search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task: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pre: 	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c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unknown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>
                <a:cs typeface="Calibri"/>
              </a:rPr>
              <a:t>	</a:t>
            </a:r>
            <a:r>
              <a:rPr lang="en-US" sz="1800" dirty="0"/>
              <a:t>body:	</a:t>
            </a:r>
          </a:p>
          <a:p>
            <a:pPr marL="9525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    if ∃</a:t>
            </a:r>
            <a:r>
              <a:rPr lang="en-US" sz="1800" i="1" dirty="0"/>
              <a:t>l</a:t>
            </a:r>
            <a:r>
              <a:rPr lang="en-US" sz="1800" dirty="0"/>
              <a:t> (</a:t>
            </a:r>
            <a:r>
              <a:rPr lang="en-US" sz="1800" dirty="0">
                <a:cs typeface="Calibri"/>
              </a:rPr>
              <a:t>view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</a:t>
            </a:r>
            <a:r>
              <a:rPr lang="en-US" sz="1800" dirty="0" err="1">
                <a:cs typeface="Calibri"/>
              </a:rPr>
              <a:t>,</a:t>
            </a:r>
            <a:r>
              <a:rPr lang="en-US" sz="1800" i="1" dirty="0" err="1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 = </a:t>
            </a:r>
            <a:r>
              <a:rPr lang="en-US" sz="1800" dirty="0">
                <a:cs typeface="Calibri"/>
              </a:rPr>
              <a:t>F</a:t>
            </a:r>
            <a:r>
              <a:rPr lang="en-US" sz="1800" dirty="0">
                <a:cs typeface="Times New Roman"/>
              </a:rPr>
              <a:t>) then</a:t>
            </a:r>
          </a:p>
          <a:p>
            <a:pPr marL="403225" lvl="1" indent="0">
              <a:spcBef>
                <a:spcPts val="0"/>
              </a:spcBef>
              <a:buFont typeface="Arial" panose="020B0604020202020204" pitchFamily="34" charset="0"/>
              <a:buNone/>
              <a:tabLst>
                <a:tab pos="515938" algn="l"/>
                <a:tab pos="1143000" algn="l"/>
                <a:tab pos="1598613" algn="l"/>
                <a:tab pos="2000250" algn="l"/>
              </a:tabLst>
            </a:pP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r,l</a:t>
            </a:r>
            <a:r>
              <a:rPr lang="en-US" sz="1800" dirty="0"/>
              <a:t>)</a:t>
            </a:r>
            <a:br>
              <a:rPr lang="en-US" sz="1800" dirty="0"/>
            </a:br>
            <a:r>
              <a:rPr lang="en-US" sz="1800" dirty="0"/>
              <a:t>		</a:t>
            </a:r>
            <a:r>
              <a:rPr lang="en-US" sz="1800" dirty="0">
                <a:cs typeface="Calibri"/>
              </a:rPr>
              <a:t>perceive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>
                <a:cs typeface="Times New Roman"/>
              </a:rPr>
              <a:t>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/>
            </a:br>
            <a:r>
              <a:rPr lang="en-US" sz="1800" dirty="0"/>
              <a:t>		if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i="1" dirty="0"/>
              <a:t>l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r,c,l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	else 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>
                <a:cs typeface="Times New Roman"/>
              </a:rPr>
              <a:t>(</a:t>
            </a:r>
            <a:r>
              <a:rPr lang="en-US" sz="1800" i="1" dirty="0" err="1">
                <a:cs typeface="Times New Roman"/>
              </a:rPr>
              <a:t>r,c</a:t>
            </a:r>
            <a:r>
              <a:rPr lang="en-US" sz="1800" dirty="0">
                <a:cs typeface="Times New Roman"/>
              </a:rPr>
              <a:t>)</a:t>
            </a:r>
            <a:br>
              <a:rPr lang="en-US" sz="1800" dirty="0">
                <a:cs typeface="Times New Roman"/>
              </a:rPr>
            </a:br>
            <a:r>
              <a:rPr lang="en-US" sz="1800" dirty="0">
                <a:cs typeface="Times New Roman"/>
              </a:rPr>
              <a:t>	    else </a:t>
            </a:r>
            <a:r>
              <a:rPr lang="en-US" sz="1800" dirty="0">
                <a:cs typeface="Calibri"/>
              </a:rPr>
              <a:t>fail</a:t>
            </a:r>
            <a:endParaRPr lang="en-US" sz="1800" dirty="0">
              <a:cs typeface="Times New Roman"/>
            </a:endParaRP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B2041015-A5F6-B245-87BC-AA0C502551BB}"/>
              </a:ext>
            </a:extLst>
          </p:cNvPr>
          <p:cNvSpPr txBox="1">
            <a:spLocks/>
          </p:cNvSpPr>
          <p:nvPr/>
        </p:nvSpPr>
        <p:spPr bwMode="auto">
          <a:xfrm>
            <a:off x="250490" y="132738"/>
            <a:ext cx="3351114" cy="313675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>
                <a:cs typeface="Calibri"/>
              </a:rPr>
              <a:t>m-fetch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task:  </a:t>
            </a:r>
            <a:r>
              <a:rPr lang="en-US" sz="1800" dirty="0">
                <a:cs typeface="Calibri"/>
              </a:rPr>
              <a:t>fetch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pre: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body:	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800" dirty="0"/>
              <a:t>		if </a:t>
            </a:r>
            <a:r>
              <a:rPr lang="en-US" sz="1800" dirty="0" err="1"/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= </a:t>
            </a:r>
            <a:r>
              <a:rPr lang="en-US" sz="1800" dirty="0">
                <a:cs typeface="Calibri"/>
              </a:rPr>
              <a:t>unknown</a:t>
            </a:r>
            <a:r>
              <a:rPr lang="en-US" sz="1800" dirty="0"/>
              <a:t>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search</a:t>
            </a:r>
            <a:r>
              <a:rPr lang="en-US" sz="1800" dirty="0"/>
              <a:t>(</a:t>
            </a:r>
            <a:r>
              <a:rPr lang="en-US" sz="1800" i="1" dirty="0" err="1"/>
              <a:t>r,c</a:t>
            </a:r>
            <a:r>
              <a:rPr lang="en-US" sz="1800" dirty="0"/>
              <a:t>) </a:t>
            </a:r>
            <a:br>
              <a:rPr lang="en-US" sz="1800" dirty="0"/>
            </a:br>
            <a:r>
              <a:rPr lang="en-US" sz="1800" dirty="0"/>
              <a:t>		else if </a:t>
            </a:r>
            <a:r>
              <a:rPr lang="en-US" sz="1800" dirty="0" err="1">
                <a:cs typeface="Calibri"/>
              </a:rPr>
              <a:t>loc</a:t>
            </a:r>
            <a:r>
              <a:rPr lang="en-US" sz="1800" dirty="0"/>
              <a:t>(</a:t>
            </a:r>
            <a:r>
              <a:rPr lang="en-US" sz="1800" i="1" dirty="0"/>
              <a:t>r</a:t>
            </a:r>
            <a:r>
              <a:rPr lang="en-US" sz="1800" dirty="0"/>
              <a:t>) = 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 then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br>
              <a:rPr lang="en-US" sz="1800" dirty="0"/>
            </a:br>
            <a:r>
              <a:rPr lang="en-US" sz="1800" dirty="0"/>
              <a:t>		else do 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move-to</a:t>
            </a:r>
            <a:r>
              <a:rPr lang="en-US" sz="1800" dirty="0"/>
              <a:t>(</a:t>
            </a:r>
            <a:r>
              <a:rPr lang="en-US" sz="1800" i="1" dirty="0" err="1"/>
              <a:t>r,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>
                <a:cs typeface="Calibri"/>
              </a:rPr>
              <a:t>take</a:t>
            </a:r>
            <a:r>
              <a:rPr lang="en-US" sz="1800" dirty="0"/>
              <a:t>(</a:t>
            </a:r>
            <a:r>
              <a:rPr lang="en-US" sz="1800" i="1" dirty="0" err="1"/>
              <a:t>r,c,</a:t>
            </a:r>
            <a:r>
              <a:rPr lang="en-US" sz="1800" dirty="0" err="1">
                <a:cs typeface="Calibri"/>
              </a:rPr>
              <a:t>pos</a:t>
            </a:r>
            <a:r>
              <a:rPr lang="en-US" sz="1800" dirty="0"/>
              <a:t>(</a:t>
            </a:r>
            <a:r>
              <a:rPr lang="en-US" sz="1800" i="1" dirty="0"/>
              <a:t>c</a:t>
            </a:r>
            <a:r>
              <a:rPr lang="en-US" sz="1800" dirty="0"/>
              <a:t>)) </a:t>
            </a:r>
            <a:endParaRPr lang="en-US" sz="1800" baseline="-25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599" y="1145677"/>
            <a:ext cx="4237434" cy="5065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113"/>
            <a:ext cx="8839200" cy="62230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56530" y="4612027"/>
            <a:ext cx="4967941" cy="16136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7118703" y="2096199"/>
            <a:ext cx="1245318" cy="8246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69160" y="4011751"/>
            <a:ext cx="1347117" cy="1236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18180000">
            <a:off x="7508987" y="3709179"/>
            <a:ext cx="258429" cy="5847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652096" y="1914226"/>
            <a:ext cx="32389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>
                <a:latin typeface="Calibri"/>
                <a:cs typeface="Calibri"/>
              </a:rPr>
              <a:t>?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97043" y="3327060"/>
            <a:ext cx="57971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>
                <a:latin typeface="Calibri"/>
                <a:cs typeface="Calibri"/>
              </a:rPr>
              <a:t>none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9836F7-2842-284B-9792-F192B107D4AC}"/>
              </a:ext>
            </a:extLst>
          </p:cNvPr>
          <p:cNvSpPr/>
          <p:nvPr/>
        </p:nvSpPr>
        <p:spPr>
          <a:xfrm>
            <a:off x="3772332" y="2339228"/>
            <a:ext cx="2208618" cy="120032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τ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</a:t>
            </a:r>
            <a:endParaRPr lang="en-US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m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	?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i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	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(see method)</a:t>
            </a:r>
          </a:p>
          <a:p>
            <a:pPr marL="9525">
              <a:tabLst>
                <a:tab pos="508000" algn="l"/>
              </a:tabLst>
            </a:pPr>
            <a:r>
              <a:rPr lang="mr-IN" i="1" dirty="0" err="1">
                <a:solidFill>
                  <a:schemeClr val="bg1"/>
                </a:solidFill>
                <a:ea typeface="Times New Roman" charset="0"/>
                <a:cs typeface="Times New Roman" charset="0"/>
              </a:rPr>
              <a:t>tried</a:t>
            </a:r>
            <a:r>
              <a:rPr lang="en-US" i="1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:</a:t>
            </a:r>
            <a:r>
              <a:rPr lang="en-US" dirty="0">
                <a:solidFill>
                  <a:schemeClr val="bg1"/>
                </a:solidFill>
                <a:ea typeface="Times New Roman" charset="0"/>
                <a:cs typeface="Times New Roman" charset="0"/>
              </a:rPr>
              <a:t>{m-</a:t>
            </a:r>
            <a:r>
              <a:rPr lang="en-US" dirty="0">
                <a:solidFill>
                  <a:schemeClr val="bg1"/>
                </a:solidFill>
                <a:cs typeface="Calibri"/>
              </a:rPr>
              <a:t>fetch(r1,c2)}</a:t>
            </a:r>
            <a:endParaRPr lang="mr-IN" dirty="0">
              <a:solidFill>
                <a:schemeClr val="bg1"/>
              </a:solidFill>
              <a:effectLst/>
              <a:ea typeface="Times New Roman" charset="0"/>
              <a:cs typeface="Times New Roman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2B001B-DE25-1849-98F8-3688E7D7C146}"/>
              </a:ext>
            </a:extLst>
          </p:cNvPr>
          <p:cNvSpPr/>
          <p:nvPr/>
        </p:nvSpPr>
        <p:spPr>
          <a:xfrm>
            <a:off x="3774123" y="3664180"/>
            <a:ext cx="1788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>
                <a:latin typeface="Calibri"/>
                <a:cs typeface="Calibri"/>
              </a:rPr>
              <a:t>Refinement stack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B0C34C22-8588-5E46-A5F2-89F779F6A21B}"/>
              </a:ext>
            </a:extLst>
          </p:cNvPr>
          <p:cNvSpPr/>
          <p:nvPr/>
        </p:nvSpPr>
        <p:spPr>
          <a:xfrm rot="16200000">
            <a:off x="4767281" y="2474485"/>
            <a:ext cx="195369" cy="2355394"/>
          </a:xfrm>
          <a:prstGeom prst="leftBrac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06DBA6B-F765-464F-BD2D-28FD917D68B7}"/>
              </a:ext>
            </a:extLst>
          </p:cNvPr>
          <p:cNvCxnSpPr/>
          <p:nvPr/>
        </p:nvCxnSpPr>
        <p:spPr>
          <a:xfrm flipH="1" flipV="1">
            <a:off x="7096291" y="2835788"/>
            <a:ext cx="1245318" cy="8246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296C811-F25D-1F41-841B-0037D85D30F2}"/>
              </a:ext>
            </a:extLst>
          </p:cNvPr>
          <p:cNvCxnSpPr/>
          <p:nvPr/>
        </p:nvCxnSpPr>
        <p:spPr>
          <a:xfrm flipH="1" flipV="1">
            <a:off x="6470307" y="3571617"/>
            <a:ext cx="1371600" cy="8246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B7CCDD5-709B-D445-85A6-8AB888DE5E78}"/>
              </a:ext>
            </a:extLst>
          </p:cNvPr>
          <p:cNvCxnSpPr/>
          <p:nvPr/>
        </p:nvCxnSpPr>
        <p:spPr>
          <a:xfrm flipH="1" flipV="1">
            <a:off x="6404565" y="4447148"/>
            <a:ext cx="1245318" cy="8246"/>
          </a:xfrm>
          <a:prstGeom prst="straightConnector1">
            <a:avLst/>
          </a:prstGeom>
          <a:ln w="28575" cmpd="sng">
            <a:solidFill>
              <a:srgbClr val="FFC00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A16F350A-D12D-ED43-BB33-08F30CAC957A}"/>
              </a:ext>
            </a:extLst>
          </p:cNvPr>
          <p:cNvSpPr/>
          <p:nvPr/>
        </p:nvSpPr>
        <p:spPr>
          <a:xfrm>
            <a:off x="6286876" y="4647719"/>
            <a:ext cx="1470804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cs typeface="Times New Roman"/>
              </a:rPr>
              <a:t>sensor failure</a:t>
            </a:r>
            <a:endParaRPr lang="en-US" dirty="0">
              <a:solidFill>
                <a:schemeClr val="bg1"/>
              </a:solidFill>
              <a:cs typeface="Times New Roman"/>
            </a:endParaRPr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id="{C1D0E7B2-1516-AF48-B089-E451F95D589E}"/>
              </a:ext>
            </a:extLst>
          </p:cNvPr>
          <p:cNvSpPr txBox="1">
            <a:spLocks/>
          </p:cNvSpPr>
          <p:nvPr/>
        </p:nvSpPr>
        <p:spPr bwMode="auto">
          <a:xfrm>
            <a:off x="3988983" y="5782113"/>
            <a:ext cx="4376519" cy="366767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4450" rIns="91440" bIns="44450" numCol="1" anchor="b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400"/>
              </a:spcBef>
              <a:buNone/>
              <a:tabLst>
                <a:tab pos="1262063" algn="l"/>
                <a:tab pos="1546225" algn="l"/>
              </a:tabLst>
            </a:pPr>
            <a:r>
              <a:rPr lang="en-US" sz="1800" dirty="0">
                <a:solidFill>
                  <a:schemeClr val="bg1"/>
                </a:solidFill>
                <a:cs typeface="Times New Roman"/>
              </a:rPr>
              <a:t>If other candidates for </a:t>
            </a:r>
            <a:r>
              <a:rPr lang="en-US" sz="1800" i="1" dirty="0">
                <a:solidFill>
                  <a:schemeClr val="bg1"/>
                </a:solidFill>
                <a:cs typeface="Calibri"/>
              </a:rPr>
              <a:t>fetch(r1,c2)</a:t>
            </a:r>
            <a:r>
              <a:rPr lang="en-US" sz="1800" dirty="0">
                <a:solidFill>
                  <a:schemeClr val="bg1"/>
                </a:solidFill>
                <a:cs typeface="Times New Roman"/>
              </a:rPr>
              <a:t>, try them.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E083A-5BFE-1C42-9361-64DF178F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586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r>
              <a:rPr lang="en-US" dirty="0"/>
              <a:t>Extensions to Rae: </a:t>
            </a:r>
            <a:br>
              <a:rPr lang="en-US" dirty="0"/>
            </a:br>
            <a:r>
              <a:rPr lang="en-US" dirty="0"/>
              <a:t>Events</a:t>
            </a:r>
            <a:endParaRPr lang="en-US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8527D2-4381-3C48-921B-4CDC4CB42E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Event: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C1895DC-F137-9F49-8D20-B1DA7D2BF5F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Example: an emergency</a:t>
                </a:r>
              </a:p>
              <a:p>
                <a:pPr lvl="1"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not already handling another emergency, then</a:t>
                </a:r>
              </a:p>
              <a:p>
                <a:pPr lvl="2"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stop what it is doing</a:t>
                </a:r>
              </a:p>
              <a:p>
                <a:pPr lvl="2"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go handle the emergency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C1895DC-F137-9F49-8D20-B1DA7D2BF5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40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>
                <a:extLst>
                  <a:ext uri="{FF2B5EF4-FFF2-40B4-BE49-F238E27FC236}">
                    <a16:creationId xmlns:a16="http://schemas.microsoft.com/office/drawing/2014/main" id="{1E46AFF6-DE7D-154A-972A-9109E851189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29423" y="2139835"/>
                <a:ext cx="2794382" cy="108153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</a:bodyPr>
              <a:lstStyle>
                <a:lvl1pPr marL="34448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Webdings" charset="2"/>
                  <a:buChar char="=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1363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Wingdings" charset="2"/>
                  <a:buChar char="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3823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47813" indent="-341313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Lucida Grande"/>
                  <a:buChar char="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44688" indent="-344488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341563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Lucida Grande"/>
                  <a:buChar char="›"/>
                  <a:defRPr sz="18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92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49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-101600">
                  <a:spcBef>
                    <a:spcPts val="0"/>
                  </a:spcBef>
                  <a:buNone/>
                  <a:tabLst>
                    <a:tab pos="45735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𝑚𝑒𝑡h𝑜𝑑</m:t>
                      </m:r>
                      <m:r>
                        <m:rPr>
                          <m:nor/>
                        </m:rPr>
                        <a:rPr lang="de-DE" sz="16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𝑛𝑎𝑚𝑒</m:t>
                      </m:r>
                      <m:d>
                        <m:dPr>
                          <m:ctrlPr>
                            <a:rPr lang="en-US" sz="16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𝑎𝑟𝑔</m:t>
                              </m:r>
                            </m:e>
                            <m:sub>
                              <m: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…, </m:t>
                          </m:r>
                          <m:sSub>
                            <m:sSubPr>
                              <m:ctrlP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𝑎𝑟𝑔</m:t>
                              </m:r>
                            </m:e>
                            <m:sub>
                              <m: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event:</a:t>
                </a:r>
                <a:r>
                  <a:rPr lang="en-US" sz="1600" baseline="30000" dirty="0">
                    <a:solidFill>
                      <a:schemeClr val="bg1"/>
                    </a:solidFill>
                  </a:rPr>
                  <a:t> </a:t>
                </a:r>
                <a:r>
                  <a:rPr lang="en-US" sz="1600" dirty="0">
                    <a:solidFill>
                      <a:schemeClr val="bg1"/>
                    </a:solidFill>
                  </a:rPr>
                  <a:t>  </a:t>
                </a:r>
                <a:r>
                  <a:rPr lang="en-US" sz="1600" i="1" dirty="0">
                    <a:solidFill>
                      <a:schemeClr val="bg1"/>
                    </a:solidFill>
                  </a:rPr>
                  <a:t>event-identifier</a:t>
                </a: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pre:    </a:t>
                </a:r>
                <a:r>
                  <a:rPr lang="en-US" sz="1600" i="1" dirty="0">
                    <a:solidFill>
                      <a:schemeClr val="bg1"/>
                    </a:solidFill>
                  </a:rPr>
                  <a:t>test</a:t>
                </a: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body: </a:t>
                </a:r>
                <a:r>
                  <a:rPr lang="en-US" sz="1600" i="1" dirty="0">
                    <a:solidFill>
                      <a:schemeClr val="bg1"/>
                    </a:solidFill>
                  </a:rPr>
                  <a:t>a program</a:t>
                </a:r>
                <a:endParaRPr lang="en-US" sz="1600" baseline="-2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3">
                <a:extLst>
                  <a:ext uri="{FF2B5EF4-FFF2-40B4-BE49-F238E27FC236}">
                    <a16:creationId xmlns:a16="http://schemas.microsoft.com/office/drawing/2014/main" id="{1E46AFF6-DE7D-154A-972A-9109E8511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423" y="2139835"/>
                <a:ext cx="2794382" cy="10815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D0CFB383-509F-0A40-837F-B884AA389EBF}"/>
              </a:ext>
            </a:extLst>
          </p:cNvPr>
          <p:cNvSpPr/>
          <p:nvPr/>
        </p:nvSpPr>
        <p:spPr>
          <a:xfrm>
            <a:off x="3817620" y="1146049"/>
            <a:ext cx="5128259" cy="35394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Rae(ℳ)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∅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until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 input of external tasks and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events is empty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read 𝜏 in the input stream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Instances(ℳ,𝜏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𝜉)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output(“failed to address” 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arbitrarily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	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{⟨(𝜏,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,∅)⟩}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each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Progress(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F29D62-53DF-7E43-8DE6-AE1D388FE01F}"/>
              </a:ext>
            </a:extLst>
          </p:cNvPr>
          <p:cNvSpPr/>
          <p:nvPr/>
        </p:nvSpPr>
        <p:spPr>
          <a:xfrm>
            <a:off x="5699385" y="2041116"/>
            <a:ext cx="709035" cy="226245"/>
          </a:xfrm>
          <a:prstGeom prst="rect">
            <a:avLst/>
          </a:prstGeom>
          <a:noFill/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3" name="Content Placeholder 7"/>
          <p:cNvSpPr txBox="1">
            <a:spLocks/>
          </p:cNvSpPr>
          <p:nvPr/>
        </p:nvSpPr>
        <p:spPr bwMode="auto">
          <a:xfrm>
            <a:off x="382366" y="3643617"/>
            <a:ext cx="4038600" cy="241811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300"/>
              </a:spcBef>
              <a:buFont typeface="Webdings" charset="2"/>
              <a:buNone/>
              <a:tabLst>
                <a:tab pos="342900" algn="l"/>
                <a:tab pos="912813" algn="l"/>
                <a:tab pos="1544638" algn="l"/>
              </a:tabLst>
            </a:pPr>
            <a:r>
              <a:rPr lang="en-US" sz="1800" kern="0" dirty="0">
                <a:latin typeface="Calibri"/>
                <a:cs typeface="Calibri"/>
              </a:rPr>
              <a:t>m-emergency</a:t>
            </a:r>
            <a:r>
              <a:rPr lang="en-US" sz="1800" kern="0" dirty="0"/>
              <a:t>(</a:t>
            </a:r>
            <a:r>
              <a:rPr lang="en-US" sz="1800" i="1" kern="0" dirty="0" err="1"/>
              <a:t>r,l,i</a:t>
            </a:r>
            <a:r>
              <a:rPr lang="en-US" sz="1800" kern="0" dirty="0"/>
              <a:t>)</a:t>
            </a:r>
          </a:p>
          <a:p>
            <a:pPr marL="4763" indent="0">
              <a:spcBef>
                <a:spcPts val="300"/>
              </a:spcBef>
              <a:buFont typeface="Webdings" charset="2"/>
              <a:buNone/>
              <a:tabLst>
                <a:tab pos="342900" algn="l"/>
                <a:tab pos="912813" algn="l"/>
                <a:tab pos="1544638" algn="l"/>
              </a:tabLst>
            </a:pPr>
            <a:r>
              <a:rPr lang="en-US" sz="1800" kern="0" dirty="0"/>
              <a:t>	event: </a:t>
            </a:r>
            <a:r>
              <a:rPr lang="en-US" sz="1800" kern="0" dirty="0">
                <a:latin typeface="Calibri"/>
                <a:cs typeface="Calibri"/>
              </a:rPr>
              <a:t>emergency</a:t>
            </a:r>
            <a:r>
              <a:rPr lang="en-US" sz="1800" kern="0" dirty="0"/>
              <a:t>(</a:t>
            </a:r>
            <a:r>
              <a:rPr lang="en-US" sz="1800" i="1" kern="0" dirty="0" err="1"/>
              <a:t>l,i</a:t>
            </a:r>
            <a:r>
              <a:rPr lang="en-US" sz="1800" kern="0" dirty="0"/>
              <a:t>) </a:t>
            </a:r>
          </a:p>
          <a:p>
            <a:pPr marL="4763" indent="0">
              <a:spcBef>
                <a:spcPts val="300"/>
              </a:spcBef>
              <a:buFont typeface="Webdings" charset="2"/>
              <a:buNone/>
              <a:tabLst>
                <a:tab pos="342900" algn="l"/>
                <a:tab pos="912813" algn="l"/>
                <a:tab pos="1544638" algn="l"/>
              </a:tabLst>
            </a:pPr>
            <a:r>
              <a:rPr lang="en-US" sz="1800" kern="0" dirty="0"/>
              <a:t>	pre:	</a:t>
            </a:r>
            <a:r>
              <a:rPr lang="en-US" sz="1800" kern="0" dirty="0">
                <a:latin typeface="Calibri"/>
                <a:cs typeface="Calibri"/>
              </a:rPr>
              <a:t>emergency-handling</a:t>
            </a:r>
            <a:r>
              <a:rPr lang="en-US" sz="1800" kern="0" dirty="0"/>
              <a:t>(</a:t>
            </a:r>
            <a:r>
              <a:rPr lang="en-US" sz="1800" i="1" kern="0" dirty="0"/>
              <a:t>r</a:t>
            </a:r>
            <a:r>
              <a:rPr lang="en-US" sz="1800" kern="0" dirty="0"/>
              <a:t>) = </a:t>
            </a:r>
            <a:r>
              <a:rPr lang="en-US" sz="1800" kern="0" dirty="0">
                <a:latin typeface="Calibri"/>
                <a:cs typeface="Calibri"/>
              </a:rPr>
              <a:t>F</a:t>
            </a:r>
          </a:p>
          <a:p>
            <a:pPr marL="4763" indent="0">
              <a:spcBef>
                <a:spcPts val="300"/>
              </a:spcBef>
              <a:buFont typeface="Webdings" charset="2"/>
              <a:buNone/>
              <a:tabLst>
                <a:tab pos="342900" algn="l"/>
                <a:tab pos="912813" algn="l"/>
                <a:tab pos="1303338" algn="l"/>
              </a:tabLst>
            </a:pPr>
            <a:r>
              <a:rPr lang="en-US" sz="1800" kern="0" dirty="0"/>
              <a:t>	body:	</a:t>
            </a:r>
            <a:r>
              <a:rPr lang="en-US" sz="1800" kern="0" dirty="0">
                <a:latin typeface="Calibri"/>
                <a:cs typeface="Calibri"/>
              </a:rPr>
              <a:t>emergency-handling</a:t>
            </a:r>
            <a:r>
              <a:rPr lang="en-US" sz="1800" kern="0" dirty="0"/>
              <a:t>(</a:t>
            </a:r>
            <a:r>
              <a:rPr lang="en-US" sz="1800" i="1" kern="0" dirty="0"/>
              <a:t>r</a:t>
            </a:r>
            <a:r>
              <a:rPr lang="en-US" sz="1800" kern="0" dirty="0"/>
              <a:t>)</a:t>
            </a:r>
            <a:r>
              <a:rPr lang="fr-FR" sz="1800" kern="0" dirty="0"/>
              <a:t> ← </a:t>
            </a:r>
            <a:r>
              <a:rPr lang="en-US" sz="1800" kern="0" dirty="0">
                <a:latin typeface="Calibri"/>
                <a:cs typeface="Calibri"/>
              </a:rPr>
              <a:t>T</a:t>
            </a:r>
            <a:br>
              <a:rPr lang="en-US" sz="1800" kern="0" dirty="0">
                <a:latin typeface="Calibri"/>
                <a:cs typeface="Calibri"/>
              </a:rPr>
            </a:br>
            <a:r>
              <a:rPr lang="en-US" sz="1800" kern="0" dirty="0">
                <a:latin typeface="Calibri"/>
                <a:cs typeface="Calibri"/>
              </a:rPr>
              <a:t>		</a:t>
            </a:r>
            <a:r>
              <a:rPr lang="en-US" sz="1800" kern="0" dirty="0">
                <a:cs typeface="Calibri"/>
              </a:rPr>
              <a:t>if load</a:t>
            </a:r>
            <a:r>
              <a:rPr lang="en-US" sz="1800" kern="0" dirty="0"/>
              <a:t>(</a:t>
            </a:r>
            <a:r>
              <a:rPr lang="en-US" sz="1800" i="1" kern="0" dirty="0"/>
              <a:t>r</a:t>
            </a:r>
            <a:r>
              <a:rPr lang="en-US" sz="1800" kern="0" dirty="0"/>
              <a:t>) ≠ </a:t>
            </a:r>
            <a:r>
              <a:rPr lang="en-US" sz="1800" kern="0" dirty="0">
                <a:cs typeface="Calibri"/>
              </a:rPr>
              <a:t>nil</a:t>
            </a:r>
            <a:r>
              <a:rPr lang="en-US" sz="1800" kern="0" dirty="0">
                <a:cs typeface="Times New Roman"/>
              </a:rPr>
              <a:t> then 					</a:t>
            </a:r>
            <a:r>
              <a:rPr lang="en-US" sz="1800" kern="0" dirty="0">
                <a:latin typeface="Calibri"/>
                <a:cs typeface="Calibri"/>
              </a:rPr>
              <a:t>put</a:t>
            </a:r>
            <a:r>
              <a:rPr lang="en-US" sz="1800" kern="0" dirty="0">
                <a:cs typeface="Calibri"/>
              </a:rPr>
              <a:t>(</a:t>
            </a:r>
            <a:r>
              <a:rPr lang="en-US" sz="1800" i="1" kern="0" dirty="0" err="1">
                <a:cs typeface="Calibri"/>
              </a:rPr>
              <a:t>r</a:t>
            </a:r>
            <a:r>
              <a:rPr lang="en-US" sz="1800" kern="0" dirty="0" err="1">
                <a:cs typeface="Calibri"/>
              </a:rPr>
              <a:t>,</a:t>
            </a:r>
            <a:r>
              <a:rPr lang="en-US" sz="1800" kern="0" dirty="0" err="1">
                <a:latin typeface="Calibri"/>
                <a:cs typeface="Calibri"/>
              </a:rPr>
              <a:t>load</a:t>
            </a:r>
            <a:r>
              <a:rPr lang="en-US" sz="1800" kern="0" dirty="0">
                <a:cs typeface="Times New Roman"/>
              </a:rPr>
              <a:t>(</a:t>
            </a:r>
            <a:r>
              <a:rPr lang="en-US" sz="1800" i="1" kern="0" dirty="0">
                <a:cs typeface="Times New Roman"/>
              </a:rPr>
              <a:t>r</a:t>
            </a:r>
            <a:r>
              <a:rPr lang="en-US" sz="1800" kern="0" dirty="0">
                <a:cs typeface="Times New Roman"/>
              </a:rPr>
              <a:t>))</a:t>
            </a:r>
            <a:r>
              <a:rPr lang="en-US" sz="1800" kern="0" dirty="0"/>
              <a:t>  </a:t>
            </a:r>
            <a:br>
              <a:rPr lang="en-US" sz="1800" kern="0" dirty="0"/>
            </a:br>
            <a:r>
              <a:rPr lang="en-US" sz="1800" kern="0" dirty="0"/>
              <a:t>			</a:t>
            </a:r>
            <a:r>
              <a:rPr lang="en-US" sz="1800" kern="0" dirty="0">
                <a:latin typeface="Calibri"/>
                <a:cs typeface="Calibri"/>
              </a:rPr>
              <a:t>move-to</a:t>
            </a:r>
            <a:r>
              <a:rPr lang="en-US" sz="1800" kern="0" dirty="0"/>
              <a:t>(</a:t>
            </a:r>
            <a:r>
              <a:rPr lang="en-US" sz="1800" i="1" kern="0" dirty="0"/>
              <a:t>l</a:t>
            </a:r>
            <a:r>
              <a:rPr lang="en-US" sz="1800" kern="0" dirty="0"/>
              <a:t>) </a:t>
            </a:r>
            <a:br>
              <a:rPr lang="en-US" sz="1800" kern="0" dirty="0"/>
            </a:br>
            <a:r>
              <a:rPr lang="en-US" sz="1800" kern="0" dirty="0"/>
              <a:t>			</a:t>
            </a:r>
            <a:r>
              <a:rPr lang="en-US" sz="1800" kern="0" dirty="0">
                <a:latin typeface="Calibri"/>
                <a:cs typeface="Calibri"/>
              </a:rPr>
              <a:t>address-emergency</a:t>
            </a:r>
            <a:r>
              <a:rPr lang="en-US" sz="1800" kern="0" dirty="0"/>
              <a:t>(</a:t>
            </a:r>
            <a:r>
              <a:rPr lang="en-US" sz="1800" i="1" kern="0" dirty="0" err="1"/>
              <a:t>l,i</a:t>
            </a:r>
            <a:r>
              <a:rPr lang="en-US" sz="1800" kern="0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5F576-08A9-514E-835D-A6DD1B92A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670D73-50D3-BD47-AED2-368E4762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09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41325" indent="-381000"/>
            <a:r>
              <a:rPr lang="en-US" dirty="0">
                <a:ea typeface="ＭＳ Ｐゴシック" charset="0"/>
                <a:cs typeface="ＭＳ Ｐゴシック" charset="0"/>
              </a:rPr>
              <a:t>Hierarchically organized deliberation </a:t>
            </a:r>
          </a:p>
          <a:p>
            <a:pPr marL="838200" lvl="1" indent="-381000"/>
            <a:r>
              <a:rPr lang="en-US" dirty="0">
                <a:ea typeface="ＭＳ Ｐゴシック" charset="0"/>
                <a:cs typeface="ＭＳ Ｐゴシック" charset="0"/>
              </a:rPr>
              <a:t>At high levels, 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abstract actions </a:t>
            </a:r>
          </a:p>
          <a:p>
            <a:pPr marL="838200" lvl="1" indent="-381000"/>
            <a:r>
              <a:rPr lang="en-US" dirty="0">
                <a:ea typeface="ＭＳ Ｐゴシック" charset="0"/>
                <a:cs typeface="ＭＳ Ｐゴシック" charset="0"/>
              </a:rPr>
              <a:t>At lower levels, 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r>
              <a:rPr lang="en-US" dirty="0">
                <a:ea typeface="ＭＳ Ｐゴシック" charset="0"/>
                <a:cs typeface="ＭＳ Ｐゴシック" charset="0"/>
              </a:rPr>
              <a:t>more detail</a:t>
            </a:r>
            <a:br>
              <a:rPr lang="en-US" dirty="0">
                <a:ea typeface="ＭＳ Ｐゴシック" charset="0"/>
                <a:cs typeface="ＭＳ Ｐゴシック" charset="0"/>
              </a:rPr>
            </a:br>
            <a:endParaRPr lang="en-US" dirty="0">
              <a:ea typeface="ＭＳ Ｐゴシック" charset="0"/>
              <a:cs typeface="ＭＳ Ｐゴシック" charset="0"/>
            </a:endParaRPr>
          </a:p>
          <a:p>
            <a:pPr marL="441325" indent="-381000"/>
            <a:r>
              <a:rPr lang="en-US" dirty="0">
                <a:ea typeface="ＭＳ Ｐゴシック" charset="0"/>
                <a:cs typeface="ＭＳ Ｐゴシック" charset="0"/>
              </a:rPr>
              <a:t>Refine abstract actions into ways of carrying out those actions</a:t>
            </a:r>
          </a:p>
          <a:p>
            <a:pPr marL="838200" lvl="1" indent="-381000"/>
            <a:r>
              <a:rPr lang="en-US" dirty="0">
                <a:ea typeface="ＭＳ Ｐゴシック" charset="0"/>
                <a:cs typeface="ＭＳ Ｐゴシック" charset="0"/>
              </a:rPr>
              <a:t>How?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E0F30-028E-1842-AEA3-1B2797768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269E0-0932-684E-9193-7A445657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</a:t>
            </a:fld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901C24A-E805-0A40-BA8E-877CA88EA7DE}"/>
              </a:ext>
            </a:extLst>
          </p:cNvPr>
          <p:cNvGrpSpPr/>
          <p:nvPr/>
        </p:nvGrpSpPr>
        <p:grpSpPr>
          <a:xfrm>
            <a:off x="4572612" y="1683937"/>
            <a:ext cx="4409460" cy="4360813"/>
            <a:chOff x="4572612" y="1683937"/>
            <a:chExt cx="4409460" cy="4360813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1DD0BF89-215B-BC43-9308-40C44DD97070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6618786" y="3681465"/>
              <a:ext cx="4360811" cy="365760"/>
            </a:xfrm>
            <a:prstGeom prst="rect">
              <a:avLst/>
            </a:prstGeom>
            <a:gradFill flip="none" rotWithShape="1">
              <a:gsLst>
                <a:gs pos="0">
                  <a:srgbClr val="FFC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tIns="0" bIns="45720" anchor="ctr"/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85000"/>
                <a:buFont typeface="Webdings" charset="2"/>
                <a:buChar char="=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85000"/>
                <a:buFont typeface="Wingdings" charset="2"/>
                <a:buChar char="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Lucida Grande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LucidaGrande" charset="0"/>
                <a:buChar char="–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LucidaGrande" charset="0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LucidaGrande" charset="0"/>
                <a:buChar char="–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Times-Roman" charset="0"/>
                <a:buChar char="•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Times-Roman" charset="0"/>
                <a:buChar char="-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 algn="ctr">
                <a:buNone/>
                <a:tabLst>
                  <a:tab pos="4528800" algn="r"/>
                </a:tabLst>
              </a:pPr>
              <a:r>
                <a:rPr lang="en-US" kern="0" dirty="0">
                  <a:latin typeface="Calibri" charset="0"/>
                  <a:ea typeface="Calibri" charset="0"/>
                  <a:cs typeface="Calibri" charset="0"/>
                </a:rPr>
                <a:t>Planning	Acting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3F447DC-8DB3-1245-AD71-518718FE2B87}"/>
                </a:ext>
              </a:extLst>
            </p:cNvPr>
            <p:cNvGrpSpPr/>
            <p:nvPr/>
          </p:nvGrpSpPr>
          <p:grpSpPr>
            <a:xfrm>
              <a:off x="4572612" y="1683937"/>
              <a:ext cx="3906155" cy="4360813"/>
              <a:chOff x="3937725" y="1602568"/>
              <a:chExt cx="3906155" cy="4360813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A5F5973D-504D-EA4D-BDDC-E014F7C384EF}"/>
                  </a:ext>
                </a:extLst>
              </p:cNvPr>
              <p:cNvSpPr/>
              <p:nvPr/>
            </p:nvSpPr>
            <p:spPr>
              <a:xfrm>
                <a:off x="4217155" y="2986026"/>
                <a:ext cx="3452141" cy="516297"/>
              </a:xfrm>
              <a:prstGeom prst="roundRect">
                <a:avLst/>
              </a:prstGeom>
              <a:noFill/>
              <a:ln w="12700">
                <a:solidFill>
                  <a:schemeClr val="accent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755C300-6A40-A741-993B-A2F273FA726D}"/>
                  </a:ext>
                </a:extLst>
              </p:cNvPr>
              <p:cNvSpPr txBox="1"/>
              <p:nvPr/>
            </p:nvSpPr>
            <p:spPr>
              <a:xfrm>
                <a:off x="5015569" y="1602568"/>
                <a:ext cx="1855311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r>
                  <a:rPr lang="en-GB" sz="1400" dirty="0"/>
                  <a:t>respond to user requests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207D568-1FA7-6041-A9F1-AE78F845165B}"/>
                  </a:ext>
                </a:extLst>
              </p:cNvPr>
              <p:cNvSpPr txBox="1"/>
              <p:nvPr/>
            </p:nvSpPr>
            <p:spPr>
              <a:xfrm>
                <a:off x="5282700" y="2246284"/>
                <a:ext cx="1333053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r>
                  <a:rPr lang="en-GB" sz="1400" dirty="0"/>
                  <a:t>bring </a:t>
                </a:r>
                <a:r>
                  <a:rPr lang="en-GB" sz="1400" dirty="0">
                    <a:latin typeface="Courier" pitchFamily="2" charset="0"/>
                  </a:rPr>
                  <a:t>o7</a:t>
                </a:r>
                <a:r>
                  <a:rPr lang="en-GB" sz="1400" dirty="0"/>
                  <a:t> to </a:t>
                </a:r>
                <a:r>
                  <a:rPr lang="en-GB" sz="1400" dirty="0">
                    <a:latin typeface="Courier" pitchFamily="2" charset="0"/>
                  </a:rPr>
                  <a:t>loc2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A38403-4ABF-664F-9C01-390D38E8B9A7}"/>
                  </a:ext>
                </a:extLst>
              </p:cNvPr>
              <p:cNvSpPr txBox="1"/>
              <p:nvPr/>
            </p:nvSpPr>
            <p:spPr>
              <a:xfrm>
                <a:off x="4284166" y="3030978"/>
                <a:ext cx="592080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go to </a:t>
                </a:r>
              </a:p>
              <a:p>
                <a:pPr algn="ctr"/>
                <a:r>
                  <a:rPr lang="en-GB" sz="1400" dirty="0"/>
                  <a:t>hallway</a:t>
                </a:r>
                <a:endParaRPr lang="en-GB" sz="1400" dirty="0">
                  <a:latin typeface="Courier" pitchFamily="2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0C17403-5A12-C349-97D1-E9B09B486FC0}"/>
                  </a:ext>
                </a:extLst>
              </p:cNvPr>
              <p:cNvSpPr txBox="1"/>
              <p:nvPr/>
            </p:nvSpPr>
            <p:spPr>
              <a:xfrm>
                <a:off x="4923973" y="3030978"/>
                <a:ext cx="727117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navigate </a:t>
                </a:r>
              </a:p>
              <a:p>
                <a:pPr algn="ctr"/>
                <a:r>
                  <a:rPr lang="en-GB" sz="1400" dirty="0"/>
                  <a:t>to</a:t>
                </a:r>
                <a:r>
                  <a:rPr lang="en-GB" sz="1400" dirty="0">
                    <a:latin typeface="Courier" pitchFamily="2" charset="0"/>
                  </a:rPr>
                  <a:t> loc1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B220C6A-285D-FB40-BF88-043AA6B3E266}"/>
                  </a:ext>
                </a:extLst>
              </p:cNvPr>
              <p:cNvSpPr txBox="1"/>
              <p:nvPr/>
            </p:nvSpPr>
            <p:spPr>
              <a:xfrm>
                <a:off x="5700702" y="3030978"/>
                <a:ext cx="443899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fetch </a:t>
                </a:r>
              </a:p>
              <a:p>
                <a:pPr algn="ctr"/>
                <a:r>
                  <a:rPr lang="en-GB" sz="1400" dirty="0">
                    <a:latin typeface="Courier" pitchFamily="2" charset="0"/>
                  </a:rPr>
                  <a:t>o7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CB5D42C-E912-E948-8FA6-BF362DBDD728}"/>
                  </a:ext>
                </a:extLst>
              </p:cNvPr>
              <p:cNvSpPr txBox="1"/>
              <p:nvPr/>
            </p:nvSpPr>
            <p:spPr>
              <a:xfrm>
                <a:off x="6214782" y="3030978"/>
                <a:ext cx="727117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navigate </a:t>
                </a:r>
              </a:p>
              <a:p>
                <a:pPr algn="ctr"/>
                <a:r>
                  <a:rPr lang="en-GB" sz="1400" dirty="0"/>
                  <a:t>to</a:t>
                </a:r>
                <a:r>
                  <a:rPr lang="en-GB" sz="1400" dirty="0">
                    <a:latin typeface="Courier" pitchFamily="2" charset="0"/>
                  </a:rPr>
                  <a:t> loc2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54B782E-BFC7-464D-9875-A2C2FDABB8DD}"/>
                  </a:ext>
                </a:extLst>
              </p:cNvPr>
              <p:cNvSpPr txBox="1"/>
              <p:nvPr/>
            </p:nvSpPr>
            <p:spPr>
              <a:xfrm>
                <a:off x="7015338" y="3030978"/>
                <a:ext cx="576436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deliver </a:t>
                </a:r>
              </a:p>
              <a:p>
                <a:pPr algn="ctr"/>
                <a:r>
                  <a:rPr lang="en-GB" sz="1400" dirty="0">
                    <a:latin typeface="Courier" pitchFamily="2" charset="0"/>
                  </a:rPr>
                  <a:t>o7</a:t>
                </a:r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87376A79-4E18-E94E-9296-66C763B0A48B}"/>
                  </a:ext>
                </a:extLst>
              </p:cNvPr>
              <p:cNvSpPr/>
              <p:nvPr/>
            </p:nvSpPr>
            <p:spPr>
              <a:xfrm>
                <a:off x="4244587" y="3970843"/>
                <a:ext cx="3494109" cy="427340"/>
              </a:xfrm>
              <a:prstGeom prst="roundRect">
                <a:avLst/>
              </a:prstGeom>
              <a:noFill/>
              <a:ln w="12700">
                <a:solidFill>
                  <a:schemeClr val="accent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EA0A3D0-6B66-B84A-9B88-67DFE8BC150D}"/>
                  </a:ext>
                </a:extLst>
              </p:cNvPr>
              <p:cNvSpPr txBox="1"/>
              <p:nvPr/>
            </p:nvSpPr>
            <p:spPr>
              <a:xfrm>
                <a:off x="4335015" y="4089832"/>
                <a:ext cx="1022775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r>
                  <a:rPr lang="en-GB" sz="1400" dirty="0"/>
                  <a:t>move to door</a:t>
                </a:r>
                <a:endParaRPr lang="en-GB" sz="1400" dirty="0">
                  <a:latin typeface="Courier" pitchFamily="2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0C0A0FF-AEF9-9449-8950-B3F8609CA6CF}"/>
                  </a:ext>
                </a:extLst>
              </p:cNvPr>
              <p:cNvSpPr txBox="1"/>
              <p:nvPr/>
            </p:nvSpPr>
            <p:spPr>
              <a:xfrm>
                <a:off x="5404119" y="4089832"/>
                <a:ext cx="796175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r>
                  <a:rPr lang="en-GB" sz="1400" dirty="0"/>
                  <a:t>open door</a:t>
                </a:r>
                <a:endParaRPr lang="en-GB" sz="1400" dirty="0">
                  <a:latin typeface="Courier" pitchFamily="2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7B2921D-FBBF-4A43-B9B2-69247B9825EF}"/>
                  </a:ext>
                </a:extLst>
              </p:cNvPr>
              <p:cNvSpPr txBox="1"/>
              <p:nvPr/>
            </p:nvSpPr>
            <p:spPr>
              <a:xfrm>
                <a:off x="6852651" y="4089832"/>
                <a:ext cx="794572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r>
                  <a:rPr lang="en-GB" sz="1400" dirty="0"/>
                  <a:t>close door</a:t>
                </a:r>
                <a:endParaRPr lang="en-GB" sz="1400" dirty="0">
                  <a:latin typeface="Courier" pitchFamily="2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854BEC0-2888-7847-9B72-978B8AB7B16C}"/>
                  </a:ext>
                </a:extLst>
              </p:cNvPr>
              <p:cNvSpPr txBox="1"/>
              <p:nvPr/>
            </p:nvSpPr>
            <p:spPr>
              <a:xfrm>
                <a:off x="6246622" y="4089832"/>
                <a:ext cx="559700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r>
                  <a:rPr lang="en-GB" sz="1400" dirty="0"/>
                  <a:t>get out</a:t>
                </a:r>
                <a:endParaRPr lang="en-GB" sz="1400" dirty="0">
                  <a:latin typeface="Courier" pitchFamily="2" charset="0"/>
                </a:endParaRP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325DDB90-C111-EB47-92DA-08FB3332D93A}"/>
                  </a:ext>
                </a:extLst>
              </p:cNvPr>
              <p:cNvCxnSpPr>
                <a:cxnSpLocks/>
                <a:stCxn id="18" idx="2"/>
              </p:cNvCxnSpPr>
              <p:nvPr/>
            </p:nvCxnSpPr>
            <p:spPr>
              <a:xfrm>
                <a:off x="4580206" y="3461865"/>
                <a:ext cx="0" cy="593813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DA552AD-053B-934C-A895-2C2E42EB6520}"/>
                  </a:ext>
                </a:extLst>
              </p:cNvPr>
              <p:cNvSpPr txBox="1"/>
              <p:nvPr/>
            </p:nvSpPr>
            <p:spPr>
              <a:xfrm>
                <a:off x="3937725" y="5019218"/>
                <a:ext cx="635105" cy="86177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identify </a:t>
                </a:r>
              </a:p>
              <a:p>
                <a:pPr algn="ctr"/>
                <a:r>
                  <a:rPr lang="en-GB" sz="1400" dirty="0"/>
                  <a:t>type </a:t>
                </a:r>
              </a:p>
              <a:p>
                <a:pPr algn="ctr"/>
                <a:r>
                  <a:rPr lang="en-GB" sz="1400" dirty="0"/>
                  <a:t>of </a:t>
                </a:r>
              </a:p>
              <a:p>
                <a:pPr algn="ctr"/>
                <a:r>
                  <a:rPr lang="en-GB" sz="1400" dirty="0"/>
                  <a:t>door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FDE3F53-CB26-A34C-9883-4C007A88AFA7}"/>
                  </a:ext>
                </a:extLst>
              </p:cNvPr>
              <p:cNvSpPr txBox="1"/>
              <p:nvPr/>
            </p:nvSpPr>
            <p:spPr>
              <a:xfrm>
                <a:off x="4608497" y="5019218"/>
                <a:ext cx="448323" cy="86177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move</a:t>
                </a:r>
              </a:p>
              <a:p>
                <a:pPr algn="ctr"/>
                <a:r>
                  <a:rPr lang="en-GB" sz="1400" dirty="0"/>
                  <a:t>close </a:t>
                </a:r>
              </a:p>
              <a:p>
                <a:pPr algn="ctr"/>
                <a:r>
                  <a:rPr lang="en-GB" sz="1400" dirty="0"/>
                  <a:t>to </a:t>
                </a:r>
              </a:p>
              <a:p>
                <a:pPr algn="ctr"/>
                <a:r>
                  <a:rPr lang="en-GB" sz="1400" dirty="0"/>
                  <a:t>knob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B4C1257-4430-5C4F-AEFD-801783E19878}"/>
                  </a:ext>
                </a:extLst>
              </p:cNvPr>
              <p:cNvSpPr txBox="1"/>
              <p:nvPr/>
            </p:nvSpPr>
            <p:spPr>
              <a:xfrm>
                <a:off x="5092490" y="5019218"/>
                <a:ext cx="431844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grasp</a:t>
                </a:r>
              </a:p>
              <a:p>
                <a:pPr algn="ctr"/>
                <a:r>
                  <a:rPr lang="en-GB" sz="1400" dirty="0"/>
                  <a:t>knob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2E0902F-75C0-4B44-9B8E-FBF6601A5D5F}"/>
                  </a:ext>
                </a:extLst>
              </p:cNvPr>
              <p:cNvSpPr txBox="1"/>
              <p:nvPr/>
            </p:nvSpPr>
            <p:spPr>
              <a:xfrm>
                <a:off x="5562856" y="5019218"/>
                <a:ext cx="401836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turn</a:t>
                </a:r>
              </a:p>
              <a:p>
                <a:pPr algn="ctr"/>
                <a:r>
                  <a:rPr lang="en-GB" sz="1400" dirty="0"/>
                  <a:t>knob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2E1DF38-3C24-8249-9115-8899F6B89E07}"/>
                  </a:ext>
                </a:extLst>
              </p:cNvPr>
              <p:cNvSpPr txBox="1"/>
              <p:nvPr/>
            </p:nvSpPr>
            <p:spPr>
              <a:xfrm>
                <a:off x="6003213" y="5019218"/>
                <a:ext cx="681721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maintain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FEA5A2F-98C1-7F4F-97C7-24C0FABF334E}"/>
                  </a:ext>
                </a:extLst>
              </p:cNvPr>
              <p:cNvSpPr txBox="1"/>
              <p:nvPr/>
            </p:nvSpPr>
            <p:spPr>
              <a:xfrm>
                <a:off x="6003213" y="5277276"/>
                <a:ext cx="308862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pull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B1E3E60-466E-5D48-A625-385A87B39537}"/>
                  </a:ext>
                </a:extLst>
              </p:cNvPr>
              <p:cNvSpPr txBox="1"/>
              <p:nvPr/>
            </p:nvSpPr>
            <p:spPr>
              <a:xfrm>
                <a:off x="6732599" y="5490492"/>
                <a:ext cx="308862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pull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4DE1241-0B6A-7F43-B8B3-6C967EA73628}"/>
                  </a:ext>
                </a:extLst>
              </p:cNvPr>
              <p:cNvSpPr txBox="1"/>
              <p:nvPr/>
            </p:nvSpPr>
            <p:spPr>
              <a:xfrm>
                <a:off x="6729403" y="5747937"/>
                <a:ext cx="626128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monitor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636AB5C-13A3-B140-9199-ADDE3498C7F9}"/>
                  </a:ext>
                </a:extLst>
              </p:cNvPr>
              <p:cNvSpPr txBox="1"/>
              <p:nvPr/>
            </p:nvSpPr>
            <p:spPr>
              <a:xfrm>
                <a:off x="6006257" y="5535334"/>
                <a:ext cx="626128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monitor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E43AB55-E3FD-AE4A-962A-4605E8404208}"/>
                  </a:ext>
                </a:extLst>
              </p:cNvPr>
              <p:cNvSpPr txBox="1"/>
              <p:nvPr/>
            </p:nvSpPr>
            <p:spPr>
              <a:xfrm>
                <a:off x="7222881" y="5019218"/>
                <a:ext cx="620999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ungrasp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025EB1E-509E-2F44-B9F4-A613DA71799F}"/>
                  </a:ext>
                </a:extLst>
              </p:cNvPr>
              <p:cNvSpPr txBox="1"/>
              <p:nvPr/>
            </p:nvSpPr>
            <p:spPr>
              <a:xfrm>
                <a:off x="6732599" y="5019218"/>
                <a:ext cx="442617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move</a:t>
                </a:r>
              </a:p>
              <a:p>
                <a:pPr algn="ctr"/>
                <a:r>
                  <a:rPr lang="en-GB" sz="1400" dirty="0"/>
                  <a:t>back</a:t>
                </a:r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2D04179E-6EEF-C245-BB04-C7A7516889FC}"/>
                  </a:ext>
                </a:extLst>
              </p:cNvPr>
              <p:cNvCxnSpPr>
                <a:stCxn id="16" idx="2"/>
                <a:endCxn id="17" idx="0"/>
              </p:cNvCxnSpPr>
              <p:nvPr/>
            </p:nvCxnSpPr>
            <p:spPr>
              <a:xfrm>
                <a:off x="5943225" y="1818012"/>
                <a:ext cx="6002" cy="42827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8059D225-0FD4-C94B-AB91-DB7F0C0957AC}"/>
                  </a:ext>
                </a:extLst>
              </p:cNvPr>
              <p:cNvCxnSpPr>
                <a:cxnSpLocks/>
                <a:stCxn id="16" idx="2"/>
                <a:endCxn id="43" idx="0"/>
              </p:cNvCxnSpPr>
              <p:nvPr/>
            </p:nvCxnSpPr>
            <p:spPr>
              <a:xfrm flipH="1">
                <a:off x="5053130" y="1818012"/>
                <a:ext cx="890095" cy="42827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BDC66F2A-3802-5543-BA21-45E4B447F7AD}"/>
                  </a:ext>
                </a:extLst>
              </p:cNvPr>
              <p:cNvCxnSpPr>
                <a:cxnSpLocks/>
                <a:stCxn id="16" idx="2"/>
                <a:endCxn id="44" idx="0"/>
              </p:cNvCxnSpPr>
              <p:nvPr/>
            </p:nvCxnSpPr>
            <p:spPr>
              <a:xfrm>
                <a:off x="5943225" y="1818012"/>
                <a:ext cx="902085" cy="433566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9047716-7BFF-0649-B339-30E72923E444}"/>
                  </a:ext>
                </a:extLst>
              </p:cNvPr>
              <p:cNvSpPr txBox="1"/>
              <p:nvPr/>
            </p:nvSpPr>
            <p:spPr>
              <a:xfrm>
                <a:off x="4881448" y="2246284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r>
                  <a:rPr lang="en-GB" dirty="0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5DA9CFC-1024-5249-9E29-490123BA0CDD}"/>
                  </a:ext>
                </a:extLst>
              </p:cNvPr>
              <p:cNvSpPr txBox="1"/>
              <p:nvPr/>
            </p:nvSpPr>
            <p:spPr>
              <a:xfrm>
                <a:off x="6673628" y="2251578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r>
                  <a:rPr lang="en-GB" dirty="0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D72EFD4C-3294-F742-949E-93F24BAB8B04}"/>
                  </a:ext>
                </a:extLst>
              </p:cNvPr>
              <p:cNvCxnSpPr>
                <a:cxnSpLocks/>
                <a:stCxn id="19" idx="2"/>
                <a:endCxn id="47" idx="1"/>
              </p:cNvCxnSpPr>
              <p:nvPr/>
            </p:nvCxnSpPr>
            <p:spPr>
              <a:xfrm flipH="1">
                <a:off x="5098928" y="3461865"/>
                <a:ext cx="188604" cy="342755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3D8E69A3-B3F3-294B-A460-1E2EC45C83F0}"/>
                  </a:ext>
                </a:extLst>
              </p:cNvPr>
              <p:cNvCxnSpPr>
                <a:cxnSpLocks/>
                <a:stCxn id="19" idx="2"/>
                <a:endCxn id="47" idx="3"/>
              </p:cNvCxnSpPr>
              <p:nvPr/>
            </p:nvCxnSpPr>
            <p:spPr>
              <a:xfrm>
                <a:off x="5287532" y="3461865"/>
                <a:ext cx="154760" cy="342755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5A4A35A-E70C-E543-B6FD-ED9367614452}"/>
                  </a:ext>
                </a:extLst>
              </p:cNvPr>
              <p:cNvSpPr txBox="1"/>
              <p:nvPr/>
            </p:nvSpPr>
            <p:spPr>
              <a:xfrm>
                <a:off x="5098928" y="3666120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79C14415-827B-8847-A501-7C17D5D85326}"/>
                  </a:ext>
                </a:extLst>
              </p:cNvPr>
              <p:cNvCxnSpPr>
                <a:cxnSpLocks/>
                <a:stCxn id="25" idx="2"/>
                <a:endCxn id="30" idx="0"/>
              </p:cNvCxnSpPr>
              <p:nvPr/>
            </p:nvCxnSpPr>
            <p:spPr>
              <a:xfrm flipH="1">
                <a:off x="4832659" y="4305276"/>
                <a:ext cx="969548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0FEAF6E3-3F7A-9E44-8AC4-A317C785C29F}"/>
                  </a:ext>
                </a:extLst>
              </p:cNvPr>
              <p:cNvCxnSpPr>
                <a:cxnSpLocks/>
                <a:stCxn id="25" idx="2"/>
                <a:endCxn id="29" idx="0"/>
              </p:cNvCxnSpPr>
              <p:nvPr/>
            </p:nvCxnSpPr>
            <p:spPr>
              <a:xfrm flipH="1">
                <a:off x="4255278" y="4305276"/>
                <a:ext cx="1546929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6E2098E0-1C21-E741-8E2C-AA71810AE248}"/>
                  </a:ext>
                </a:extLst>
              </p:cNvPr>
              <p:cNvCxnSpPr>
                <a:cxnSpLocks/>
                <a:stCxn id="25" idx="2"/>
                <a:endCxn id="31" idx="0"/>
              </p:cNvCxnSpPr>
              <p:nvPr/>
            </p:nvCxnSpPr>
            <p:spPr>
              <a:xfrm flipH="1">
                <a:off x="5308412" y="4305276"/>
                <a:ext cx="493795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92DFB9D3-4AD1-1246-86D0-E03642EB5B5F}"/>
                  </a:ext>
                </a:extLst>
              </p:cNvPr>
              <p:cNvCxnSpPr>
                <a:cxnSpLocks/>
                <a:stCxn id="25" idx="2"/>
                <a:endCxn id="39" idx="0"/>
              </p:cNvCxnSpPr>
              <p:nvPr/>
            </p:nvCxnSpPr>
            <p:spPr>
              <a:xfrm>
                <a:off x="5802207" y="4305276"/>
                <a:ext cx="1151701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B521BE73-0EF6-6641-8634-D7FB2FB5BD50}"/>
                  </a:ext>
                </a:extLst>
              </p:cNvPr>
              <p:cNvCxnSpPr>
                <a:cxnSpLocks/>
                <a:stCxn id="25" idx="2"/>
                <a:endCxn id="33" idx="0"/>
              </p:cNvCxnSpPr>
              <p:nvPr/>
            </p:nvCxnSpPr>
            <p:spPr>
              <a:xfrm>
                <a:off x="5802207" y="4305276"/>
                <a:ext cx="541867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1521E6EE-1414-6C4A-8C13-0DA30BB5BF73}"/>
                  </a:ext>
                </a:extLst>
              </p:cNvPr>
              <p:cNvCxnSpPr>
                <a:cxnSpLocks/>
                <a:stCxn id="25" idx="2"/>
                <a:endCxn id="38" idx="0"/>
              </p:cNvCxnSpPr>
              <p:nvPr/>
            </p:nvCxnSpPr>
            <p:spPr>
              <a:xfrm>
                <a:off x="5802207" y="4305276"/>
                <a:ext cx="1731174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910FB474-FC3C-1E4A-A455-CAD9E2C6BFF0}"/>
                  </a:ext>
                </a:extLst>
              </p:cNvPr>
              <p:cNvCxnSpPr>
                <a:cxnSpLocks/>
                <a:stCxn id="25" idx="2"/>
                <a:endCxn id="32" idx="0"/>
              </p:cNvCxnSpPr>
              <p:nvPr/>
            </p:nvCxnSpPr>
            <p:spPr>
              <a:xfrm flipH="1">
                <a:off x="5763774" y="4305276"/>
                <a:ext cx="38433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83E1E26E-E4F5-7B41-9C61-30404FB1DADD}"/>
                  </a:ext>
                </a:extLst>
              </p:cNvPr>
              <p:cNvSpPr/>
              <p:nvPr/>
            </p:nvSpPr>
            <p:spPr>
              <a:xfrm>
                <a:off x="5204516" y="3624050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608E4119-870C-C445-BDAD-178F74DAA837}"/>
                  </a:ext>
                </a:extLst>
              </p:cNvPr>
              <p:cNvCxnSpPr>
                <a:cxnSpLocks/>
                <a:endCxn id="58" idx="1"/>
              </p:cNvCxnSpPr>
              <p:nvPr/>
            </p:nvCxnSpPr>
            <p:spPr>
              <a:xfrm flipH="1">
                <a:off x="5721829" y="3451415"/>
                <a:ext cx="188606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FEF009A8-52F4-A44F-B6B9-636F543FEFCA}"/>
                  </a:ext>
                </a:extLst>
              </p:cNvPr>
              <p:cNvCxnSpPr>
                <a:cxnSpLocks/>
                <a:endCxn id="58" idx="3"/>
              </p:cNvCxnSpPr>
              <p:nvPr/>
            </p:nvCxnSpPr>
            <p:spPr>
              <a:xfrm>
                <a:off x="5910434" y="3451415"/>
                <a:ext cx="154759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4329A28-9D38-4541-A962-2CFD7618212B}"/>
                  </a:ext>
                </a:extLst>
              </p:cNvPr>
              <p:cNvSpPr txBox="1"/>
              <p:nvPr/>
            </p:nvSpPr>
            <p:spPr>
              <a:xfrm>
                <a:off x="5721829" y="3663353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B9FC39DC-0841-E447-B4DB-5AE2E00240ED}"/>
                  </a:ext>
                </a:extLst>
              </p:cNvPr>
              <p:cNvSpPr/>
              <p:nvPr/>
            </p:nvSpPr>
            <p:spPr>
              <a:xfrm>
                <a:off x="5829435" y="3613876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63D402E2-26FD-084C-ACAC-12D965592AB9}"/>
                  </a:ext>
                </a:extLst>
              </p:cNvPr>
              <p:cNvCxnSpPr>
                <a:cxnSpLocks/>
                <a:endCxn id="62" idx="1"/>
              </p:cNvCxnSpPr>
              <p:nvPr/>
            </p:nvCxnSpPr>
            <p:spPr>
              <a:xfrm flipH="1">
                <a:off x="6392350" y="3448831"/>
                <a:ext cx="188606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2C411FAC-0E36-2A49-84D0-84C03A2F5E81}"/>
                  </a:ext>
                </a:extLst>
              </p:cNvPr>
              <p:cNvCxnSpPr>
                <a:cxnSpLocks/>
                <a:endCxn id="62" idx="3"/>
              </p:cNvCxnSpPr>
              <p:nvPr/>
            </p:nvCxnSpPr>
            <p:spPr>
              <a:xfrm>
                <a:off x="6580955" y="3448831"/>
                <a:ext cx="154759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4727BB9-D16B-534C-862D-169A86534714}"/>
                  </a:ext>
                </a:extLst>
              </p:cNvPr>
              <p:cNvSpPr txBox="1"/>
              <p:nvPr/>
            </p:nvSpPr>
            <p:spPr>
              <a:xfrm>
                <a:off x="6392350" y="3660769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F8432D2C-6825-394A-A2A6-AF4F0B37C7D4}"/>
                  </a:ext>
                </a:extLst>
              </p:cNvPr>
              <p:cNvSpPr/>
              <p:nvPr/>
            </p:nvSpPr>
            <p:spPr>
              <a:xfrm>
                <a:off x="6490168" y="3619763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1187C7A3-0130-5A4A-8704-732399C4AA0C}"/>
                  </a:ext>
                </a:extLst>
              </p:cNvPr>
              <p:cNvCxnSpPr>
                <a:cxnSpLocks/>
                <a:endCxn id="66" idx="1"/>
              </p:cNvCxnSpPr>
              <p:nvPr/>
            </p:nvCxnSpPr>
            <p:spPr>
              <a:xfrm flipH="1">
                <a:off x="7130463" y="3448831"/>
                <a:ext cx="188606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00F3C024-A415-0A47-B883-05BEE7A29CE2}"/>
                  </a:ext>
                </a:extLst>
              </p:cNvPr>
              <p:cNvCxnSpPr>
                <a:cxnSpLocks/>
                <a:endCxn id="66" idx="3"/>
              </p:cNvCxnSpPr>
              <p:nvPr/>
            </p:nvCxnSpPr>
            <p:spPr>
              <a:xfrm>
                <a:off x="7319068" y="3448831"/>
                <a:ext cx="154759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82DDBEF-D444-B541-9C0C-1B280D121682}"/>
                  </a:ext>
                </a:extLst>
              </p:cNvPr>
              <p:cNvSpPr txBox="1"/>
              <p:nvPr/>
            </p:nvSpPr>
            <p:spPr>
              <a:xfrm>
                <a:off x="7130463" y="3660769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D0E811D8-BD24-6D48-9F50-4B62A85CFF64}"/>
                  </a:ext>
                </a:extLst>
              </p:cNvPr>
              <p:cNvSpPr/>
              <p:nvPr/>
            </p:nvSpPr>
            <p:spPr>
              <a:xfrm>
                <a:off x="7228282" y="3618338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17B12501-4A76-2E45-922B-71804324960E}"/>
                  </a:ext>
                </a:extLst>
              </p:cNvPr>
              <p:cNvCxnSpPr>
                <a:cxnSpLocks/>
                <a:endCxn id="70" idx="1"/>
              </p:cNvCxnSpPr>
              <p:nvPr/>
            </p:nvCxnSpPr>
            <p:spPr>
              <a:xfrm flipH="1">
                <a:off x="4244587" y="4309356"/>
                <a:ext cx="188606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1FDE08B3-66F9-D842-8AFE-9C7676B5CE52}"/>
                  </a:ext>
                </a:extLst>
              </p:cNvPr>
              <p:cNvCxnSpPr>
                <a:cxnSpLocks/>
                <a:endCxn id="70" idx="3"/>
              </p:cNvCxnSpPr>
              <p:nvPr/>
            </p:nvCxnSpPr>
            <p:spPr>
              <a:xfrm>
                <a:off x="4433192" y="4309356"/>
                <a:ext cx="154759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B7F5AFF-F08D-2945-8B84-3D91707EE067}"/>
                  </a:ext>
                </a:extLst>
              </p:cNvPr>
              <p:cNvSpPr txBox="1"/>
              <p:nvPr/>
            </p:nvSpPr>
            <p:spPr>
              <a:xfrm>
                <a:off x="4244587" y="4521294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9D7582DF-8BFF-CF47-BF98-F318B2775FA2}"/>
                  </a:ext>
                </a:extLst>
              </p:cNvPr>
              <p:cNvSpPr/>
              <p:nvPr/>
            </p:nvSpPr>
            <p:spPr>
              <a:xfrm>
                <a:off x="4351374" y="4452672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69C2BED9-F4F9-1645-A559-5E94CA8ADC1E}"/>
                  </a:ext>
                </a:extLst>
              </p:cNvPr>
              <p:cNvCxnSpPr>
                <a:cxnSpLocks/>
                <a:stCxn id="74" idx="0"/>
                <a:endCxn id="74" idx="1"/>
              </p:cNvCxnSpPr>
              <p:nvPr/>
            </p:nvCxnSpPr>
            <p:spPr>
              <a:xfrm flipH="1">
                <a:off x="6568332" y="4309356"/>
                <a:ext cx="171682" cy="138500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D1E03BA4-60C3-CE4A-908A-B7F7D6705856}"/>
                  </a:ext>
                </a:extLst>
              </p:cNvPr>
              <p:cNvCxnSpPr>
                <a:cxnSpLocks/>
                <a:stCxn id="74" idx="0"/>
                <a:endCxn id="74" idx="3"/>
              </p:cNvCxnSpPr>
              <p:nvPr/>
            </p:nvCxnSpPr>
            <p:spPr>
              <a:xfrm>
                <a:off x="6740014" y="4309356"/>
                <a:ext cx="171682" cy="138500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BCECF107-3FCE-E444-B39C-3A425AFC7F4D}"/>
                  </a:ext>
                </a:extLst>
              </p:cNvPr>
              <p:cNvSpPr txBox="1"/>
              <p:nvPr/>
            </p:nvSpPr>
            <p:spPr>
              <a:xfrm>
                <a:off x="6568332" y="4309356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6641E06E-63AF-2946-AA95-964759522B66}"/>
                  </a:ext>
                </a:extLst>
              </p:cNvPr>
              <p:cNvSpPr/>
              <p:nvPr/>
            </p:nvSpPr>
            <p:spPr>
              <a:xfrm>
                <a:off x="6638156" y="4386952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E0478F70-ED5C-CB4C-88A9-DC5115DAEC68}"/>
                  </a:ext>
                </a:extLst>
              </p:cNvPr>
              <p:cNvCxnSpPr>
                <a:cxnSpLocks/>
                <a:stCxn id="26" idx="2"/>
                <a:endCxn id="78" idx="1"/>
              </p:cNvCxnSpPr>
              <p:nvPr/>
            </p:nvCxnSpPr>
            <p:spPr>
              <a:xfrm flipH="1">
                <a:off x="7082545" y="4305276"/>
                <a:ext cx="167392" cy="327894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7C9C6271-5B0D-E740-8624-BD03ECD63A9C}"/>
                  </a:ext>
                </a:extLst>
              </p:cNvPr>
              <p:cNvCxnSpPr>
                <a:cxnSpLocks/>
                <a:stCxn id="26" idx="2"/>
                <a:endCxn id="78" idx="3"/>
              </p:cNvCxnSpPr>
              <p:nvPr/>
            </p:nvCxnSpPr>
            <p:spPr>
              <a:xfrm>
                <a:off x="7249937" y="4305276"/>
                <a:ext cx="175972" cy="327894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83E73C0-3FF0-2B4A-A70B-53F40C83024D}"/>
                  </a:ext>
                </a:extLst>
              </p:cNvPr>
              <p:cNvSpPr txBox="1"/>
              <p:nvPr/>
            </p:nvSpPr>
            <p:spPr>
              <a:xfrm>
                <a:off x="7082545" y="4494670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67645769-326E-9B49-89C0-1670C14BF4BD}"/>
                  </a:ext>
                </a:extLst>
              </p:cNvPr>
              <p:cNvSpPr/>
              <p:nvPr/>
            </p:nvSpPr>
            <p:spPr>
              <a:xfrm>
                <a:off x="7181458" y="4457725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27466864-739E-C54C-A6D4-CE6188F4A5ED}"/>
                  </a:ext>
                </a:extLst>
              </p:cNvPr>
              <p:cNvSpPr/>
              <p:nvPr/>
            </p:nvSpPr>
            <p:spPr>
              <a:xfrm>
                <a:off x="5561266" y="2002463"/>
                <a:ext cx="750136" cy="76656"/>
              </a:xfrm>
              <a:custGeom>
                <a:avLst/>
                <a:gdLst>
                  <a:gd name="connsiteX0" fmla="*/ 0 w 750136"/>
                  <a:gd name="connsiteY0" fmla="*/ 0 h 76656"/>
                  <a:gd name="connsiteX1" fmla="*/ 383281 w 750136"/>
                  <a:gd name="connsiteY1" fmla="*/ 76656 h 76656"/>
                  <a:gd name="connsiteX2" fmla="*/ 750136 w 750136"/>
                  <a:gd name="connsiteY2" fmla="*/ 0 h 7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0136" h="76656">
                    <a:moveTo>
                      <a:pt x="0" y="0"/>
                    </a:moveTo>
                    <a:cubicBezTo>
                      <a:pt x="129129" y="38328"/>
                      <a:pt x="258258" y="76656"/>
                      <a:pt x="383281" y="76656"/>
                    </a:cubicBezTo>
                    <a:cubicBezTo>
                      <a:pt x="508304" y="76656"/>
                      <a:pt x="629220" y="38328"/>
                      <a:pt x="750136" y="0"/>
                    </a:cubicBezTo>
                  </a:path>
                </a:pathLst>
              </a:cu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6303D4F6-5FD7-4248-84BB-642B4CBB860D}"/>
                  </a:ext>
                </a:extLst>
              </p:cNvPr>
              <p:cNvSpPr/>
              <p:nvPr/>
            </p:nvSpPr>
            <p:spPr>
              <a:xfrm>
                <a:off x="5160305" y="4597788"/>
                <a:ext cx="1489322" cy="240918"/>
              </a:xfrm>
              <a:custGeom>
                <a:avLst/>
                <a:gdLst>
                  <a:gd name="connsiteX0" fmla="*/ 0 w 1489322"/>
                  <a:gd name="connsiteY0" fmla="*/ 0 h 240918"/>
                  <a:gd name="connsiteX1" fmla="*/ 251870 w 1489322"/>
                  <a:gd name="connsiteY1" fmla="*/ 142361 h 240918"/>
                  <a:gd name="connsiteX2" fmla="*/ 547545 w 1489322"/>
                  <a:gd name="connsiteY2" fmla="*/ 229968 h 240918"/>
                  <a:gd name="connsiteX3" fmla="*/ 996531 w 1489322"/>
                  <a:gd name="connsiteY3" fmla="*/ 229968 h 240918"/>
                  <a:gd name="connsiteX4" fmla="*/ 1325058 w 1489322"/>
                  <a:gd name="connsiteY4" fmla="*/ 142361 h 240918"/>
                  <a:gd name="connsiteX5" fmla="*/ 1489322 w 1489322"/>
                  <a:gd name="connsiteY5" fmla="*/ 49279 h 240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9322" h="240918">
                    <a:moveTo>
                      <a:pt x="0" y="0"/>
                    </a:moveTo>
                    <a:cubicBezTo>
                      <a:pt x="80306" y="52016"/>
                      <a:pt x="160613" y="104033"/>
                      <a:pt x="251870" y="142361"/>
                    </a:cubicBezTo>
                    <a:cubicBezTo>
                      <a:pt x="343127" y="180689"/>
                      <a:pt x="423435" y="215367"/>
                      <a:pt x="547545" y="229968"/>
                    </a:cubicBezTo>
                    <a:cubicBezTo>
                      <a:pt x="671655" y="244569"/>
                      <a:pt x="866946" y="244569"/>
                      <a:pt x="996531" y="229968"/>
                    </a:cubicBezTo>
                    <a:cubicBezTo>
                      <a:pt x="1126116" y="215367"/>
                      <a:pt x="1242926" y="172476"/>
                      <a:pt x="1325058" y="142361"/>
                    </a:cubicBezTo>
                    <a:cubicBezTo>
                      <a:pt x="1407190" y="112246"/>
                      <a:pt x="1448256" y="80762"/>
                      <a:pt x="1489322" y="49279"/>
                    </a:cubicBezTo>
                  </a:path>
                </a:pathLst>
              </a:cu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BC1ED6D2-25B6-F747-810B-B9D35E6B08E5}"/>
                  </a:ext>
                </a:extLst>
              </p:cNvPr>
              <p:cNvCxnSpPr>
                <a:cxnSpLocks/>
                <a:stCxn id="17" idx="2"/>
                <a:endCxn id="15" idx="0"/>
              </p:cNvCxnSpPr>
              <p:nvPr/>
            </p:nvCxnSpPr>
            <p:spPr>
              <a:xfrm flipH="1">
                <a:off x="5943226" y="2461728"/>
                <a:ext cx="6001" cy="52429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81505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dirty="0"/>
              <a:t>Extensions to Rae: </a:t>
            </a:r>
            <a:br>
              <a:rPr lang="en-US" dirty="0"/>
            </a:br>
            <a:r>
              <a:rPr lang="en-US" dirty="0"/>
              <a:t>Goals</a:t>
            </a:r>
            <a:endParaRPr lang="en-US" sz="2800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61613" y="1717589"/>
            <a:ext cx="3582590" cy="1919446"/>
          </a:xfrm>
        </p:spPr>
        <p:txBody>
          <a:bodyPr>
            <a:noAutofit/>
          </a:bodyPr>
          <a:lstStyle/>
          <a:p>
            <a:pPr>
              <a:tabLst>
                <a:tab pos="681038" algn="l"/>
                <a:tab pos="1368425" algn="l"/>
                <a:tab pos="1544638" algn="l"/>
              </a:tabLst>
            </a:pPr>
            <a:r>
              <a:rPr lang="en-US" dirty="0"/>
              <a:t>Write as a special task</a:t>
            </a:r>
          </a:p>
          <a:p>
            <a:pPr lvl="1">
              <a:tabLst>
                <a:tab pos="681038" algn="l"/>
                <a:tab pos="1368425" algn="l"/>
                <a:tab pos="1544638" algn="l"/>
              </a:tabLst>
            </a:pPr>
            <a:r>
              <a:rPr lang="en-US" dirty="0"/>
              <a:t>Like others, but includes monitoring: modify </a:t>
            </a:r>
            <a:r>
              <a:rPr lang="en-US" dirty="0">
                <a:solidFill>
                  <a:schemeClr val="accent1"/>
                </a:solidFill>
              </a:rPr>
              <a:t>Progress</a:t>
            </a:r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C1895DC-F137-9F49-8D20-B1DA7D2BF5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>
              <a:tabLst>
                <a:tab pos="681038" algn="l"/>
                <a:tab pos="1368425" algn="l"/>
                <a:tab pos="1544638" algn="l"/>
              </a:tabLst>
            </a:pPr>
            <a:endParaRPr lang="en-US" dirty="0"/>
          </a:p>
          <a:p>
            <a:pPr lvl="1">
              <a:tabLst>
                <a:tab pos="681038" algn="l"/>
                <a:tab pos="1368425" algn="l"/>
                <a:tab pos="1544638" algn="l"/>
              </a:tabLst>
            </a:pPr>
            <a:r>
              <a:rPr lang="en-US" dirty="0">
                <a:solidFill>
                  <a:schemeClr val="accent1"/>
                </a:solidFill>
              </a:rPr>
              <a:t>if </a:t>
            </a:r>
            <a:r>
              <a:rPr lang="en-US" i="1" dirty="0">
                <a:solidFill>
                  <a:schemeClr val="accent1"/>
                </a:solidFill>
              </a:rPr>
              <a:t>condition</a:t>
            </a:r>
            <a:r>
              <a:rPr lang="en-US" dirty="0">
                <a:solidFill>
                  <a:schemeClr val="accent1"/>
                </a:solidFill>
              </a:rPr>
              <a:t> becomes true before finishing body(</a:t>
            </a:r>
            <a:r>
              <a:rPr lang="en-US" i="1" dirty="0">
                <a:solidFill>
                  <a:schemeClr val="accent1"/>
                </a:solidFill>
              </a:rPr>
              <a:t>m</a:t>
            </a:r>
            <a:r>
              <a:rPr lang="en-US" dirty="0">
                <a:solidFill>
                  <a:schemeClr val="accent1"/>
                </a:solidFill>
              </a:rPr>
              <a:t>), stop early </a:t>
            </a:r>
          </a:p>
          <a:p>
            <a:pPr lvl="1">
              <a:tabLst>
                <a:tab pos="681038" algn="l"/>
                <a:tab pos="1368425" algn="l"/>
                <a:tab pos="1544638" algn="l"/>
              </a:tabLst>
            </a:pPr>
            <a:r>
              <a:rPr lang="en-US" dirty="0">
                <a:solidFill>
                  <a:schemeClr val="accent1"/>
                </a:solidFill>
              </a:rPr>
              <a:t>if </a:t>
            </a:r>
            <a:r>
              <a:rPr lang="en-US" i="1" dirty="0">
                <a:solidFill>
                  <a:schemeClr val="accent1"/>
                </a:solidFill>
              </a:rPr>
              <a:t>condition</a:t>
            </a:r>
            <a:r>
              <a:rPr lang="en-US" dirty="0">
                <a:solidFill>
                  <a:schemeClr val="accent1"/>
                </a:solidFill>
              </a:rPr>
              <a:t> isn’t true after finishing body(</a:t>
            </a:r>
            <a:r>
              <a:rPr lang="en-US" i="1" dirty="0">
                <a:solidFill>
                  <a:schemeClr val="accent1"/>
                </a:solidFill>
              </a:rPr>
              <a:t>m</a:t>
            </a:r>
            <a:r>
              <a:rPr lang="en-US" dirty="0">
                <a:solidFill>
                  <a:schemeClr val="accent1"/>
                </a:solidFill>
              </a:rPr>
              <a:t>), fail and try another method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CFB383-509F-0A40-837F-B884AA389EBF}"/>
              </a:ext>
            </a:extLst>
          </p:cNvPr>
          <p:cNvSpPr/>
          <p:nvPr/>
        </p:nvSpPr>
        <p:spPr>
          <a:xfrm>
            <a:off x="3817620" y="1146049"/>
            <a:ext cx="5128259" cy="35394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Rae(ℳ)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∅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until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the input of external tasks and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events is empty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read 𝜏 in the input stream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Instances(ℳ,𝜏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𝜉)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output(“failed to address” 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arbitrarily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	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∪ {⟨(𝜏,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,∅)⟩}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each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Progress(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Agenda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Agenda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\ {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F29D62-53DF-7E43-8DE6-AE1D388FE01F}"/>
              </a:ext>
            </a:extLst>
          </p:cNvPr>
          <p:cNvSpPr/>
          <p:nvPr/>
        </p:nvSpPr>
        <p:spPr>
          <a:xfrm>
            <a:off x="4922145" y="3946116"/>
            <a:ext cx="1631055" cy="226245"/>
          </a:xfrm>
          <a:prstGeom prst="rect">
            <a:avLst/>
          </a:prstGeom>
          <a:noFill/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5443FC9-4EC7-3447-9559-4DAB4DEAED33}"/>
              </a:ext>
            </a:extLst>
          </p:cNvPr>
          <p:cNvSpPr txBox="1">
            <a:spLocks/>
          </p:cNvSpPr>
          <p:nvPr/>
        </p:nvSpPr>
        <p:spPr bwMode="auto">
          <a:xfrm>
            <a:off x="366190" y="2736276"/>
            <a:ext cx="4064317" cy="3536866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>
                <a:cs typeface="Calibri"/>
              </a:rPr>
              <a:t>m-fetch</a:t>
            </a:r>
            <a:r>
              <a:rPr lang="en-US" sz="1600" dirty="0"/>
              <a:t>(</a:t>
            </a:r>
            <a:r>
              <a:rPr lang="en-US" sz="1600" i="1" dirty="0" err="1"/>
              <a:t>r,c</a:t>
            </a:r>
            <a:r>
              <a:rPr lang="en-US" sz="1600" dirty="0"/>
              <a:t>)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task:  </a:t>
            </a:r>
            <a:r>
              <a:rPr lang="en-US" sz="1600" dirty="0">
                <a:cs typeface="Calibri"/>
              </a:rPr>
              <a:t>fetch</a:t>
            </a:r>
            <a:r>
              <a:rPr lang="en-US" sz="1600" dirty="0"/>
              <a:t>(</a:t>
            </a:r>
            <a:r>
              <a:rPr lang="en-US" sz="1600" i="1" dirty="0" err="1"/>
              <a:t>r,c</a:t>
            </a:r>
            <a:r>
              <a:rPr lang="en-US" sz="1600" dirty="0"/>
              <a:t>) </a:t>
            </a:r>
          </a:p>
          <a:p>
            <a:pPr marL="4763" indent="0">
              <a:spcBef>
                <a:spcPts val="0"/>
              </a:spcBef>
              <a:buFont typeface="Webdings" charset="2"/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pre: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body:	</a:t>
            </a:r>
            <a:r>
              <a:rPr lang="en-US" sz="1600" strike="sngStrike" dirty="0"/>
              <a:t>if </a:t>
            </a:r>
            <a:r>
              <a:rPr lang="en-US" sz="1600" strike="sngStrike" dirty="0" err="1"/>
              <a:t>pos</a:t>
            </a:r>
            <a:r>
              <a:rPr lang="en-US" sz="1600" strike="sngStrike" dirty="0"/>
              <a:t>(</a:t>
            </a:r>
            <a:r>
              <a:rPr lang="en-US" sz="1600" i="1" strike="sngStrike" dirty="0"/>
              <a:t>c</a:t>
            </a:r>
            <a:r>
              <a:rPr lang="en-US" sz="1600" strike="sngStrike" dirty="0"/>
              <a:t>) = </a:t>
            </a:r>
            <a:r>
              <a:rPr lang="en-US" sz="1600" strike="sngStrike" dirty="0">
                <a:cs typeface="Calibri"/>
              </a:rPr>
              <a:t>unknown</a:t>
            </a:r>
            <a:r>
              <a:rPr lang="en-US" sz="1600" strike="sngStrike" dirty="0"/>
              <a:t> then 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>
                <a:cs typeface="Calibri"/>
              </a:rPr>
              <a:t>				</a:t>
            </a:r>
            <a:r>
              <a:rPr lang="en-US" sz="1600" strike="sngStrike" dirty="0">
                <a:cs typeface="Calibri"/>
              </a:rPr>
              <a:t>search</a:t>
            </a:r>
            <a:r>
              <a:rPr lang="en-US" sz="1600" strike="sngStrike" dirty="0"/>
              <a:t>(</a:t>
            </a:r>
            <a:r>
              <a:rPr lang="en-US" sz="1600" i="1" strike="sngStrike" dirty="0" err="1"/>
              <a:t>r,c</a:t>
            </a:r>
            <a:r>
              <a:rPr lang="en-US" sz="1600" strike="sngStrike" dirty="0"/>
              <a:t>) </a:t>
            </a:r>
            <a:br>
              <a:rPr lang="en-US" sz="1600" dirty="0"/>
            </a:br>
            <a:r>
              <a:rPr lang="en-US" sz="1600" dirty="0"/>
              <a:t>			</a:t>
            </a:r>
            <a:r>
              <a:rPr lang="en-US" sz="1600" dirty="0">
                <a:solidFill>
                  <a:schemeClr val="accent1"/>
                </a:solidFill>
              </a:rPr>
              <a:t>achieve(</a:t>
            </a:r>
            <a:r>
              <a:rPr lang="en-US" sz="1600" dirty="0" err="1">
                <a:solidFill>
                  <a:schemeClr val="accent1"/>
                </a:solidFill>
              </a:rPr>
              <a:t>pos</a:t>
            </a:r>
            <a:r>
              <a:rPr lang="en-US" sz="1600" dirty="0">
                <a:solidFill>
                  <a:schemeClr val="accent1"/>
                </a:solidFill>
              </a:rPr>
              <a:t>(</a:t>
            </a:r>
            <a:r>
              <a:rPr lang="en-US" sz="1600" i="1" dirty="0">
                <a:solidFill>
                  <a:schemeClr val="accent1"/>
                </a:solidFill>
              </a:rPr>
              <a:t>c</a:t>
            </a:r>
            <a:r>
              <a:rPr lang="en-US" sz="1600" dirty="0">
                <a:solidFill>
                  <a:schemeClr val="accent1"/>
                </a:solidFill>
              </a:rPr>
              <a:t>)≠unknown)</a:t>
            </a:r>
            <a:br>
              <a:rPr lang="en-US" sz="1600" dirty="0"/>
            </a:br>
            <a:r>
              <a:rPr lang="en-US" sz="1600" dirty="0"/>
              <a:t>			</a:t>
            </a:r>
            <a:r>
              <a:rPr lang="en-US" sz="1600" dirty="0">
                <a:cs typeface="Calibri"/>
              </a:rPr>
              <a:t>move-to</a:t>
            </a:r>
            <a:r>
              <a:rPr lang="en-US" sz="1600" dirty="0"/>
              <a:t>(</a:t>
            </a:r>
            <a:r>
              <a:rPr lang="en-US" sz="1600" i="1" dirty="0" err="1"/>
              <a:t>r,</a:t>
            </a:r>
            <a:r>
              <a:rPr lang="en-US" sz="1600" dirty="0" err="1">
                <a:cs typeface="Calibri"/>
              </a:rPr>
              <a:t>pos</a:t>
            </a:r>
            <a:r>
              <a:rPr lang="en-US" sz="1600" dirty="0"/>
              <a:t>(</a:t>
            </a:r>
            <a:r>
              <a:rPr lang="en-US" sz="1600" i="1" dirty="0"/>
              <a:t>c</a:t>
            </a:r>
            <a:r>
              <a:rPr lang="en-US" sz="1600" dirty="0"/>
              <a:t>))</a:t>
            </a:r>
            <a:br>
              <a:rPr lang="en-US" sz="1600" dirty="0"/>
            </a:br>
            <a:r>
              <a:rPr lang="en-US" sz="1600" dirty="0"/>
              <a:t>			</a:t>
            </a:r>
            <a:r>
              <a:rPr lang="en-US" sz="1600" dirty="0">
                <a:cs typeface="Calibri"/>
              </a:rPr>
              <a:t>take</a:t>
            </a:r>
            <a:r>
              <a:rPr lang="en-US" sz="1600" dirty="0"/>
              <a:t>(</a:t>
            </a:r>
            <a:r>
              <a:rPr lang="en-US" sz="1600" i="1" dirty="0" err="1"/>
              <a:t>r,c,</a:t>
            </a:r>
            <a:r>
              <a:rPr lang="en-US" sz="1600" dirty="0" err="1">
                <a:cs typeface="Calibri"/>
              </a:rPr>
              <a:t>pos</a:t>
            </a:r>
            <a:r>
              <a:rPr lang="en-US" sz="1600" dirty="0"/>
              <a:t>(</a:t>
            </a:r>
            <a:r>
              <a:rPr lang="en-US" sz="1600" i="1" dirty="0"/>
              <a:t>c</a:t>
            </a:r>
            <a:r>
              <a:rPr lang="en-US" sz="1600" dirty="0"/>
              <a:t>)) 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m-find-where(</a:t>
            </a:r>
            <a:r>
              <a:rPr lang="en-US" sz="1600" i="1" dirty="0" err="1"/>
              <a:t>r</a:t>
            </a:r>
            <a:r>
              <a:rPr lang="en-US" sz="1600" dirty="0" err="1"/>
              <a:t>,</a:t>
            </a:r>
            <a:r>
              <a:rPr lang="en-US" sz="1600" i="1" dirty="0" err="1"/>
              <a:t>c</a:t>
            </a:r>
            <a:r>
              <a:rPr lang="en-US" sz="1600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task:</a:t>
            </a:r>
            <a:r>
              <a:rPr lang="en-US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1600" dirty="0">
                <a:solidFill>
                  <a:schemeClr val="accent1"/>
                </a:solidFill>
              </a:rPr>
              <a:t>achieve(</a:t>
            </a:r>
            <a:r>
              <a:rPr lang="en-US" sz="1600" dirty="0" err="1">
                <a:solidFill>
                  <a:schemeClr val="accent1"/>
                </a:solidFill>
              </a:rPr>
              <a:t>pos</a:t>
            </a:r>
            <a:r>
              <a:rPr lang="en-US" sz="1600" dirty="0">
                <a:solidFill>
                  <a:schemeClr val="accent1"/>
                </a:solidFill>
              </a:rPr>
              <a:t>(</a:t>
            </a:r>
            <a:r>
              <a:rPr lang="en-US" sz="1600" i="1" dirty="0">
                <a:solidFill>
                  <a:schemeClr val="accent1"/>
                </a:solidFill>
              </a:rPr>
              <a:t>c</a:t>
            </a:r>
            <a:r>
              <a:rPr lang="en-US" sz="1600" dirty="0">
                <a:solidFill>
                  <a:schemeClr val="accent1"/>
                </a:solidFill>
              </a:rPr>
              <a:t>)≠unknown)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pre: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body:	while exists loc. </a:t>
            </a:r>
            <a:r>
              <a:rPr lang="en-US" sz="1600" i="1" dirty="0"/>
              <a:t>l</a:t>
            </a:r>
            <a:r>
              <a:rPr lang="en-US" sz="1600" dirty="0"/>
              <a:t> </a:t>
            </a:r>
            <a:r>
              <a:rPr lang="en-US" sz="1600" dirty="0" err="1"/>
              <a:t>s.t.</a:t>
            </a:r>
            <a:r>
              <a:rPr lang="en-US" sz="1600" dirty="0"/>
              <a:t> view(</a:t>
            </a:r>
            <a:r>
              <a:rPr lang="en-US" sz="1600" i="1" dirty="0"/>
              <a:t>l</a:t>
            </a:r>
            <a:r>
              <a:rPr lang="en-US" sz="1600" dirty="0"/>
              <a:t>) = F do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			move-to(</a:t>
            </a:r>
            <a:r>
              <a:rPr lang="en-US" sz="1600" i="1" dirty="0"/>
              <a:t>l</a:t>
            </a:r>
            <a:r>
              <a:rPr lang="en-US" sz="1600" dirty="0"/>
              <a:t>)</a:t>
            </a:r>
          </a:p>
          <a:p>
            <a:pPr marL="4763" indent="0">
              <a:spcBef>
                <a:spcPts val="0"/>
              </a:spcBef>
              <a:buNone/>
              <a:tabLst>
                <a:tab pos="396875" algn="l"/>
                <a:tab pos="744538" algn="l"/>
                <a:tab pos="1027113" algn="l"/>
                <a:tab pos="1309688" algn="l"/>
              </a:tabLst>
            </a:pPr>
            <a:r>
              <a:rPr lang="en-US" sz="1600" dirty="0"/>
              <a:t>				perceive(</a:t>
            </a:r>
            <a:r>
              <a:rPr lang="en-US" sz="1600" i="1" dirty="0"/>
              <a:t>l</a:t>
            </a:r>
            <a:r>
              <a:rPr lang="en-US" sz="16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3">
                <a:extLst>
                  <a:ext uri="{FF2B5EF4-FFF2-40B4-BE49-F238E27FC236}">
                    <a16:creationId xmlns:a16="http://schemas.microsoft.com/office/drawing/2014/main" id="{1E46AFF6-DE7D-154A-972A-9109E851189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737672" y="349413"/>
                <a:ext cx="2794382" cy="108153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0487" tIns="44450" rIns="90487" bIns="44450" numCol="1" anchor="t" anchorCtr="0" compatLnSpc="1">
                <a:prstTxWarp prst="textNoShape">
                  <a:avLst/>
                </a:prstTxWarp>
              </a:bodyPr>
              <a:lstStyle>
                <a:lvl1pPr marL="34448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Webdings" charset="2"/>
                  <a:buChar char="=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ＭＳ Ｐゴシック" charset="-128"/>
                  </a:defRPr>
                </a:lvl1pPr>
                <a:lvl2pPr marL="741363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Wingdings" charset="2"/>
                  <a:buChar char="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1138238" indent="-344488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547813" indent="-341313" algn="l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85000"/>
                  <a:buFont typeface="Lucida Grande"/>
                  <a:buChar char="▸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944688" indent="-344488" algn="l" defTabSz="911225" rtl="0" eaLnBrk="1" fontAlgn="base" hangingPunct="1">
                  <a:spcBef>
                    <a:spcPts val="600"/>
                  </a:spcBef>
                  <a:spcAft>
                    <a:spcPct val="0"/>
                  </a:spcAft>
                  <a:buClr>
                    <a:srgbClr val="0033CC"/>
                  </a:buClr>
                  <a:buSzPct val="105000"/>
                  <a:buFont typeface="Lucida Grande"/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341563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SzPct val="90000"/>
                  <a:buFont typeface="Lucida Grande"/>
                  <a:buChar char="›"/>
                  <a:defRPr sz="1800" baseline="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692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3149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606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0033CC"/>
                  </a:buClr>
                  <a:buFont typeface="Times" charset="0"/>
                  <a:buChar char="-"/>
                  <a:defRPr sz="18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-101600">
                  <a:spcBef>
                    <a:spcPts val="0"/>
                  </a:spcBef>
                  <a:buNone/>
                  <a:tabLst>
                    <a:tab pos="4573588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𝑚𝑒𝑡h𝑜𝑑</m:t>
                      </m:r>
                      <m:r>
                        <m:rPr>
                          <m:nor/>
                        </m:rPr>
                        <a:rPr lang="de-DE" sz="1600" b="0" i="0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𝑛𝑎𝑚𝑒</m:t>
                      </m:r>
                      <m:d>
                        <m:dPr>
                          <m:ctrlPr>
                            <a:rPr lang="en-US" sz="16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𝑎𝑟𝑔</m:t>
                              </m:r>
                            </m:e>
                            <m:sub>
                              <m: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…, </m:t>
                          </m:r>
                          <m:sSub>
                            <m:sSubPr>
                              <m:ctrlP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𝑎𝑟𝑔</m:t>
                              </m:r>
                            </m:e>
                            <m:sub>
                              <m:r>
                                <a:rPr lang="de-DE" sz="16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task:   </a:t>
                </a:r>
                <a:r>
                  <a:rPr lang="en-US" sz="1600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  <a:latin typeface="Calibri" panose="020F0502020204030204" pitchFamily="34" charset="0"/>
                  </a:rPr>
                  <a:t>achieve</a:t>
                </a:r>
                <a:r>
                  <a:rPr lang="en-US" sz="1600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(</a:t>
                </a:r>
                <a:r>
                  <a:rPr lang="en-US" sz="1600" i="1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condition</a:t>
                </a:r>
                <a:r>
                  <a:rPr lang="en-US" sz="1600" dirty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rPr>
                  <a:t>)</a:t>
                </a:r>
                <a:endParaRPr lang="en-US" sz="1600" i="1" dirty="0">
                  <a:solidFill>
                    <a:schemeClr val="accent3">
                      <a:lumMod val="40000"/>
                      <a:lumOff val="60000"/>
                    </a:schemeClr>
                  </a:solidFill>
                </a:endParaRP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pre:    </a:t>
                </a:r>
                <a:r>
                  <a:rPr lang="en-US" sz="1600" i="1" dirty="0">
                    <a:solidFill>
                      <a:schemeClr val="bg1"/>
                    </a:solidFill>
                  </a:rPr>
                  <a:t>test</a:t>
                </a:r>
              </a:p>
              <a:p>
                <a:pPr marL="225425" indent="0">
                  <a:spcBef>
                    <a:spcPts val="0"/>
                  </a:spcBef>
                  <a:buNone/>
                  <a:tabLst>
                    <a:tab pos="4573588" algn="l"/>
                    <a:tab pos="4859338" algn="l"/>
                  </a:tabLst>
                </a:pPr>
                <a:r>
                  <a:rPr lang="en-US" sz="1600" dirty="0">
                    <a:solidFill>
                      <a:schemeClr val="bg1"/>
                    </a:solidFill>
                  </a:rPr>
                  <a:t>body: </a:t>
                </a:r>
                <a:r>
                  <a:rPr lang="en-US" sz="1600" i="1" dirty="0">
                    <a:solidFill>
                      <a:schemeClr val="bg1"/>
                    </a:solidFill>
                  </a:rPr>
                  <a:t>a program</a:t>
                </a:r>
                <a:endParaRPr lang="en-US" sz="1600" baseline="-25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3">
                <a:extLst>
                  <a:ext uri="{FF2B5EF4-FFF2-40B4-BE49-F238E27FC236}">
                    <a16:creationId xmlns:a16="http://schemas.microsoft.com/office/drawing/2014/main" id="{1E46AFF6-DE7D-154A-972A-9109E8511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7672" y="349413"/>
                <a:ext cx="2794382" cy="10815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27040A-C3D8-E54F-A960-97388A67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081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Extensions to Rae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Concurrent subtasks:</a:t>
                </a:r>
              </a:p>
              <a:p>
                <a:pPr lvl="1"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Refinement stack for each one</a:t>
                </a:r>
              </a:p>
              <a:p>
                <a:pPr lvl="1">
                  <a:tabLst>
                    <a:tab pos="681038" algn="l"/>
                    <a:tab pos="1368425" algn="l"/>
                    <a:tab pos="1544638" algn="l"/>
                  </a:tabLst>
                </a:pPr>
                <a:endParaRPr lang="en-US" dirty="0"/>
              </a:p>
              <a:p>
                <a:pPr lvl="1">
                  <a:tabLst>
                    <a:tab pos="681038" algn="l"/>
                    <a:tab pos="1368425" algn="l"/>
                    <a:tab pos="1544638" algn="l"/>
                  </a:tabLst>
                </a:pPr>
                <a:endParaRPr lang="en-US" dirty="0"/>
              </a:p>
              <a:p>
                <a:pPr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Controlling the progress of tasks:</a:t>
                </a:r>
              </a:p>
              <a:p>
                <a:pPr lvl="1"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E.g., suspend a task for a while</a:t>
                </a:r>
              </a:p>
              <a:p>
                <a:pPr lvl="1"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If there are multiple stacks, which ones get higher priority?</a:t>
                </a:r>
              </a:p>
              <a:p>
                <a:pPr lvl="2"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Application-specific heuristics</a:t>
                </a:r>
              </a:p>
              <a:p>
                <a:pPr lvl="1">
                  <a:tabLst>
                    <a:tab pos="681038" algn="l"/>
                    <a:tab pos="1368425" algn="l"/>
                    <a:tab pos="1544638" algn="l"/>
                  </a:tabLst>
                </a:pPr>
                <a:endParaRPr lang="en-US" dirty="0"/>
              </a:p>
              <a:p>
                <a:pPr lvl="1">
                  <a:tabLst>
                    <a:tab pos="681038" algn="l"/>
                    <a:tab pos="1368425" algn="l"/>
                    <a:tab pos="1544638" algn="l"/>
                  </a:tabLst>
                </a:pPr>
                <a:endParaRPr lang="en-US" dirty="0"/>
              </a:p>
              <a:p>
                <a:pPr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/>
                  <a:t>For a task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l-GR" dirty="0"/>
                  <a:t>, </a:t>
                </a:r>
                <a:r>
                  <a:rPr lang="en-US" dirty="0"/>
                  <a:t>which candidate to try first?</a:t>
                </a:r>
              </a:p>
              <a:p>
                <a:pPr lvl="1">
                  <a:tabLst>
                    <a:tab pos="681038" algn="l"/>
                    <a:tab pos="1368425" algn="l"/>
                    <a:tab pos="1544638" algn="l"/>
                  </a:tabLst>
                </a:pPr>
                <a:r>
                  <a:rPr lang="en-US" dirty="0">
                    <a:solidFill>
                      <a:schemeClr val="accent1"/>
                    </a:solidFill>
                  </a:rPr>
                  <a:t>Refinement planning</a:t>
                </a:r>
              </a:p>
              <a:p>
                <a:pPr>
                  <a:tabLst>
                    <a:tab pos="681038" algn="l"/>
                    <a:tab pos="1368425" algn="l"/>
                    <a:tab pos="1544638" algn="l"/>
                  </a:tabLst>
                </a:pPr>
                <a:endParaRPr lang="en-US" dirty="0"/>
              </a:p>
              <a:p>
                <a:pPr>
                  <a:tabLst>
                    <a:tab pos="681038" algn="l"/>
                    <a:tab pos="1368425" algn="l"/>
                    <a:tab pos="1544638" algn="l"/>
                  </a:tabLst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5" t="-2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1E46AFF6-DE7D-154A-972A-9109E8511894}"/>
              </a:ext>
            </a:extLst>
          </p:cNvPr>
          <p:cNvSpPr txBox="1">
            <a:spLocks/>
          </p:cNvSpPr>
          <p:nvPr/>
        </p:nvSpPr>
        <p:spPr bwMode="auto">
          <a:xfrm>
            <a:off x="5795676" y="1753658"/>
            <a:ext cx="2794382" cy="10815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6350" indent="0">
              <a:spcBef>
                <a:spcPts val="0"/>
              </a:spcBef>
              <a:buNone/>
              <a:tabLst>
                <a:tab pos="4573588" algn="l"/>
                <a:tab pos="4859338" algn="l"/>
              </a:tabLst>
            </a:pPr>
            <a:r>
              <a:rPr lang="en-US" sz="1600" dirty="0">
                <a:solidFill>
                  <a:schemeClr val="bg1"/>
                </a:solidFill>
              </a:rPr>
              <a:t>body of a method</a:t>
            </a:r>
          </a:p>
          <a:p>
            <a:pPr marL="225425" indent="0">
              <a:spcBef>
                <a:spcPts val="0"/>
              </a:spcBef>
              <a:buNone/>
              <a:tabLst>
                <a:tab pos="4573588" algn="l"/>
                <a:tab pos="4859338" algn="l"/>
              </a:tabLst>
            </a:pPr>
            <a:r>
              <a:rPr lang="en-US" sz="1600" dirty="0">
                <a:solidFill>
                  <a:schemeClr val="bg1"/>
                </a:solidFill>
              </a:rPr>
              <a:t>...</a:t>
            </a:r>
            <a:endParaRPr lang="en-US" sz="1600" i="1" dirty="0">
              <a:solidFill>
                <a:schemeClr val="accent4"/>
              </a:solidFill>
            </a:endParaRPr>
          </a:p>
          <a:p>
            <a:pPr marL="225425" indent="0">
              <a:spcBef>
                <a:spcPts val="0"/>
              </a:spcBef>
              <a:buNone/>
              <a:tabLst>
                <a:tab pos="4573588" algn="l"/>
                <a:tab pos="4859338" algn="l"/>
              </a:tabLst>
            </a:pPr>
            <a:r>
              <a:rPr lang="en-US" sz="1600" dirty="0">
                <a:solidFill>
                  <a:schemeClr val="bg1"/>
                </a:solidFill>
              </a:rPr>
              <a:t>{concurrent: 𝜏</a:t>
            </a:r>
            <a:r>
              <a:rPr lang="en-US" sz="1600" baseline="-25000" dirty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, 𝜏</a:t>
            </a:r>
            <a:r>
              <a:rPr lang="en-US" sz="1600" baseline="-25000" dirty="0">
                <a:solidFill>
                  <a:schemeClr val="bg1"/>
                </a:solidFill>
              </a:rPr>
              <a:t>2</a:t>
            </a:r>
            <a:r>
              <a:rPr lang="en-US" sz="1600" dirty="0">
                <a:solidFill>
                  <a:schemeClr val="bg1"/>
                </a:solidFill>
              </a:rPr>
              <a:t>, ..., 𝜏</a:t>
            </a:r>
            <a:r>
              <a:rPr lang="en-US" sz="1600" i="1" baseline="-25000" dirty="0">
                <a:solidFill>
                  <a:schemeClr val="bg1"/>
                </a:solidFill>
              </a:rPr>
              <a:t>n</a:t>
            </a:r>
            <a:r>
              <a:rPr lang="en-US" sz="1600" dirty="0">
                <a:solidFill>
                  <a:schemeClr val="bg1"/>
                </a:solidFill>
              </a:rPr>
              <a:t>}</a:t>
            </a:r>
            <a:endParaRPr lang="en-US" sz="1600" i="1" dirty="0">
              <a:solidFill>
                <a:schemeClr val="bg1"/>
              </a:solidFill>
            </a:endParaRPr>
          </a:p>
          <a:p>
            <a:pPr marL="225425" indent="0">
              <a:spcBef>
                <a:spcPts val="0"/>
              </a:spcBef>
              <a:buNone/>
              <a:tabLst>
                <a:tab pos="4573588" algn="l"/>
                <a:tab pos="4859338" algn="l"/>
              </a:tabLst>
            </a:pPr>
            <a:r>
              <a:rPr lang="en-US" sz="1600" dirty="0">
                <a:solidFill>
                  <a:schemeClr val="bg1"/>
                </a:solidFill>
              </a:rPr>
              <a:t>...</a:t>
            </a:r>
            <a:endParaRPr lang="en-US" sz="1600" baseline="-25000" dirty="0">
              <a:solidFill>
                <a:schemeClr val="bg1"/>
              </a:solidFill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3060E69-ADE4-CD42-8E89-4C419EFB1A6B}"/>
              </a:ext>
            </a:extLst>
          </p:cNvPr>
          <p:cNvSpPr txBox="1">
            <a:spLocks/>
          </p:cNvSpPr>
          <p:nvPr/>
        </p:nvSpPr>
        <p:spPr bwMode="auto">
          <a:xfrm>
            <a:off x="5487892" y="4478867"/>
            <a:ext cx="3102166" cy="34647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6350" indent="0">
              <a:spcBef>
                <a:spcPts val="0"/>
              </a:spcBef>
              <a:buNone/>
              <a:tabLst>
                <a:tab pos="4573588" algn="l"/>
                <a:tab pos="4859338" algn="l"/>
              </a:tabLst>
            </a:pPr>
            <a:r>
              <a:rPr lang="en-US" sz="1600" i="1" dirty="0">
                <a:solidFill>
                  <a:schemeClr val="bg1"/>
                </a:solidFill>
              </a:rPr>
              <a:t>Agenda</a:t>
            </a:r>
            <a:r>
              <a:rPr lang="en-US" sz="1600" dirty="0">
                <a:solidFill>
                  <a:schemeClr val="bg1"/>
                </a:solidFill>
              </a:rPr>
              <a:t> = {</a:t>
            </a:r>
            <a:r>
              <a:rPr lang="en-US" sz="1600" i="1" dirty="0">
                <a:solidFill>
                  <a:schemeClr val="bg1"/>
                </a:solidFill>
              </a:rPr>
              <a:t>stack</a:t>
            </a:r>
            <a:r>
              <a:rPr lang="en-US" sz="1600" baseline="-25000" dirty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i="1" dirty="0">
                <a:solidFill>
                  <a:schemeClr val="bg1"/>
                </a:solidFill>
              </a:rPr>
              <a:t>stack</a:t>
            </a:r>
            <a:r>
              <a:rPr lang="en-US" sz="1600" baseline="-25000" dirty="0">
                <a:solidFill>
                  <a:schemeClr val="bg1"/>
                </a:solidFill>
              </a:rPr>
              <a:t>2</a:t>
            </a:r>
            <a:r>
              <a:rPr lang="en-US" sz="1600" dirty="0">
                <a:solidFill>
                  <a:schemeClr val="bg1"/>
                </a:solidFill>
              </a:rPr>
              <a:t>, ..., </a:t>
            </a:r>
            <a:r>
              <a:rPr lang="en-US" sz="1600" i="1" dirty="0" err="1">
                <a:solidFill>
                  <a:schemeClr val="bg1"/>
                </a:solidFill>
              </a:rPr>
              <a:t>stack</a:t>
            </a:r>
            <a:r>
              <a:rPr lang="en-US" sz="1600" i="1" baseline="-25000" dirty="0" err="1">
                <a:solidFill>
                  <a:schemeClr val="bg1"/>
                </a:solidFill>
              </a:rPr>
              <a:t>n</a:t>
            </a:r>
            <a:r>
              <a:rPr lang="en-US" sz="1600" dirty="0">
                <a:solidFill>
                  <a:schemeClr val="bg1"/>
                </a:solidFill>
              </a:rPr>
              <a:t>}</a:t>
            </a:r>
            <a:endParaRPr lang="en-US" sz="1600" baseline="-25000" dirty="0">
              <a:solidFill>
                <a:schemeClr val="bg1"/>
              </a:solidFill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7DB59D1-4F00-4D4E-8481-74B9729E61F8}"/>
              </a:ext>
            </a:extLst>
          </p:cNvPr>
          <p:cNvSpPr txBox="1">
            <a:spLocks/>
          </p:cNvSpPr>
          <p:nvPr/>
        </p:nvSpPr>
        <p:spPr bwMode="auto">
          <a:xfrm>
            <a:off x="5692140" y="5859086"/>
            <a:ext cx="2897918" cy="34647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6350" indent="0">
              <a:spcBef>
                <a:spcPts val="0"/>
              </a:spcBef>
              <a:buNone/>
              <a:tabLst>
                <a:tab pos="4573588" algn="l"/>
                <a:tab pos="4859338" algn="l"/>
              </a:tabLst>
            </a:pPr>
            <a:r>
              <a:rPr lang="en-US" sz="1600" i="1" dirty="0">
                <a:solidFill>
                  <a:schemeClr val="bg1"/>
                </a:solidFill>
                <a:cs typeface="Courier New" panose="02070309020205020404" pitchFamily="49" charset="0"/>
              </a:rPr>
              <a:t>Candidates</a:t>
            </a:r>
            <a:r>
              <a:rPr lang="en-US" sz="1600" dirty="0">
                <a:solidFill>
                  <a:schemeClr val="bg1"/>
                </a:solidFill>
                <a:cs typeface="Courier New" panose="02070309020205020404" pitchFamily="49" charset="0"/>
              </a:rPr>
              <a:t> ← Instances(ℳ, </a:t>
            </a:r>
            <a:r>
              <a:rPr lang="en-US" sz="1600" dirty="0">
                <a:solidFill>
                  <a:schemeClr val="bg1"/>
                </a:solidFill>
              </a:rPr>
              <a:t>𝜏</a:t>
            </a:r>
            <a:r>
              <a:rPr lang="en-US" sz="1600" b="1" dirty="0">
                <a:solidFill>
                  <a:schemeClr val="bg1"/>
                </a:solidFill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bg1"/>
                </a:solidFill>
                <a:cs typeface="Courier New" panose="02070309020205020404" pitchFamily="49" charset="0"/>
              </a:rPr>
              <a:t>𝜉)</a:t>
            </a:r>
            <a:endParaRPr lang="en-US" sz="1600" baseline="-2500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AF7CF-62C6-E54E-9E63-569C7D442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A4E72-E34A-0840-B49A-CC41F3878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453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Intermediate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3.2 Refinement Acting Engine (</a:t>
            </a:r>
            <a:r>
              <a:rPr lang="en-US" dirty="0">
                <a:cs typeface="Calibri"/>
              </a:rPr>
              <a:t>RAE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Purely reactive: select a method and apply it</a:t>
            </a:r>
          </a:p>
          <a:p>
            <a:pPr lvl="1"/>
            <a:r>
              <a:rPr lang="en-US" dirty="0">
                <a:ea typeface="ＭＳ Ｐゴシック" charset="0"/>
                <a:cs typeface="Calibri"/>
              </a:rPr>
              <a:t>Rae</a:t>
            </a:r>
            <a:r>
              <a:rPr lang="en-US" dirty="0">
                <a:ea typeface="ＭＳ Ｐゴシック" charset="0"/>
                <a:cs typeface="ＭＳ Ｐゴシック" charset="0"/>
              </a:rPr>
              <a:t>: input stream, </a:t>
            </a:r>
            <a:r>
              <a:rPr lang="en-US" i="1" dirty="0">
                <a:ea typeface="ＭＳ Ｐゴシック" charset="0"/>
                <a:cs typeface="ＭＳ Ｐゴシック" charset="0"/>
              </a:rPr>
              <a:t>Candidates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dirty="0">
                <a:ea typeface="ＭＳ Ｐゴシック" charset="0"/>
                <a:cs typeface="Calibri"/>
              </a:rPr>
              <a:t>Instances</a:t>
            </a:r>
            <a:r>
              <a:rPr lang="en-US" dirty="0">
                <a:ea typeface="ＭＳ Ｐゴシック" charset="0"/>
                <a:cs typeface="ＭＳ Ｐゴシック" charset="0"/>
              </a:rPr>
              <a:t>, </a:t>
            </a:r>
            <a:r>
              <a:rPr lang="en-US" i="1" dirty="0">
                <a:ea typeface="ＭＳ Ｐゴシック" charset="0"/>
                <a:cs typeface="ＭＳ Ｐゴシック" charset="0"/>
              </a:rPr>
              <a:t>Agenda</a:t>
            </a:r>
            <a:r>
              <a:rPr lang="en-US" dirty="0">
                <a:ea typeface="ＭＳ Ｐゴシック" charset="0"/>
                <a:cs typeface="ＭＳ Ｐゴシック" charset="0"/>
              </a:rPr>
              <a:t>, refinement stacks</a:t>
            </a:r>
          </a:p>
          <a:p>
            <a:pPr lvl="1"/>
            <a:r>
              <a:rPr lang="en-US" dirty="0">
                <a:ea typeface="ＭＳ Ｐゴシック" charset="0"/>
                <a:cs typeface="Calibri"/>
              </a:rPr>
              <a:t>Progress</a:t>
            </a:r>
            <a:r>
              <a:rPr lang="en-US" dirty="0">
                <a:ea typeface="ＭＳ Ｐゴシック" charset="0"/>
                <a:cs typeface="Times New Roman"/>
              </a:rPr>
              <a:t>: command status, </a:t>
            </a:r>
            <a:r>
              <a:rPr lang="en-US" dirty="0" err="1">
                <a:ea typeface="ＭＳ Ｐゴシック" charset="0"/>
                <a:cs typeface="Calibri"/>
              </a:rPr>
              <a:t>nextstep</a:t>
            </a:r>
            <a:r>
              <a:rPr lang="en-US" dirty="0">
                <a:ea typeface="ＭＳ Ｐゴシック" charset="0"/>
                <a:cs typeface="Times New Roman"/>
              </a:rPr>
              <a:t>, type of step</a:t>
            </a:r>
          </a:p>
          <a:p>
            <a:pPr lvl="1"/>
            <a:r>
              <a:rPr lang="en-US" dirty="0">
                <a:ea typeface="ＭＳ Ｐゴシック" charset="0"/>
                <a:cs typeface="Calibri"/>
              </a:rPr>
              <a:t>Retry: </a:t>
            </a:r>
            <a:r>
              <a:rPr lang="en-US" i="1" dirty="0">
                <a:ea typeface="ＭＳ Ｐゴシック" charset="0"/>
                <a:cs typeface="Calibri"/>
              </a:rPr>
              <a:t>Candidates</a:t>
            </a:r>
            <a:r>
              <a:rPr lang="en-US" i="1" baseline="-25000" dirty="0">
                <a:ea typeface="ＭＳ Ｐゴシック" charset="0"/>
                <a:cs typeface="Calibri"/>
              </a:rPr>
              <a:t> </a:t>
            </a:r>
            <a:r>
              <a:rPr lang="en-US" dirty="0">
                <a:ea typeface="ＭＳ Ｐゴシック" charset="0"/>
                <a:cs typeface="Calibri"/>
              </a:rPr>
              <a:t>\</a:t>
            </a:r>
            <a:r>
              <a:rPr lang="en-US" baseline="-25000" dirty="0">
                <a:ea typeface="ＭＳ Ｐゴシック" charset="0"/>
                <a:cs typeface="Calibri"/>
              </a:rPr>
              <a:t> </a:t>
            </a:r>
            <a:r>
              <a:rPr lang="en-US" i="1" dirty="0">
                <a:ea typeface="ＭＳ Ｐゴシック" charset="0"/>
                <a:cs typeface="Calibri"/>
              </a:rPr>
              <a:t>tried, Agenda</a:t>
            </a:r>
            <a:r>
              <a:rPr lang="en-US" i="1" baseline="-25000" dirty="0">
                <a:ea typeface="ＭＳ Ｐゴシック" charset="0"/>
                <a:cs typeface="Calibri"/>
              </a:rPr>
              <a:t> </a:t>
            </a:r>
            <a:r>
              <a:rPr lang="en-US" dirty="0">
                <a:ea typeface="ＭＳ Ｐゴシック" charset="0"/>
                <a:cs typeface="Calibri"/>
              </a:rPr>
              <a:t>\</a:t>
            </a:r>
            <a:r>
              <a:rPr lang="en-US" baseline="-25000" dirty="0">
                <a:ea typeface="ＭＳ Ｐゴシック" charset="0"/>
                <a:cs typeface="Calibri"/>
              </a:rPr>
              <a:t> </a:t>
            </a:r>
            <a:r>
              <a:rPr lang="en-US" i="1" dirty="0">
                <a:ea typeface="ＭＳ Ｐゴシック" charset="0"/>
                <a:cs typeface="Calibri"/>
              </a:rPr>
              <a:t>stack</a:t>
            </a:r>
            <a:endParaRPr lang="en-US" dirty="0"/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Refinement trees</a:t>
            </a:r>
            <a:endParaRPr lang="en-US" dirty="0"/>
          </a:p>
          <a:p>
            <a:pPr lvl="1"/>
            <a:r>
              <a:rPr lang="en-US" dirty="0"/>
              <a:t>Concurrent tasks: for each, a refinement stack</a:t>
            </a: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Goal: </a:t>
            </a:r>
            <a:r>
              <a:rPr lang="en-US" dirty="0">
                <a:ea typeface="ＭＳ Ｐゴシック" charset="0"/>
                <a:cs typeface="Calibri"/>
              </a:rPr>
              <a:t>achieve</a:t>
            </a:r>
            <a:r>
              <a:rPr lang="en-US" dirty="0">
                <a:ea typeface="ＭＳ Ｐゴシック" charset="0"/>
                <a:cs typeface="Times New Roman"/>
              </a:rPr>
              <a:t>(condition), uses monitoring</a:t>
            </a:r>
          </a:p>
          <a:p>
            <a:pPr lvl="1"/>
            <a:r>
              <a:rPr lang="en-US" dirty="0">
                <a:ea typeface="ＭＳ Ｐゴシック" charset="0"/>
                <a:cs typeface="Times New Roman"/>
              </a:rPr>
              <a:t>Controlling progress, heuristics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EFB7E-D818-CE40-8D8C-C489543C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06EB3-350A-124C-9906-A7C235D94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926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69D0-F897-184E-BD2D-28DF1B1D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2B57A-800D-3843-BB0A-D5DB49A3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3.1  </a:t>
            </a:r>
            <a:r>
              <a:rPr lang="en-GB" i="1" dirty="0"/>
              <a:t>Representation</a:t>
            </a:r>
          </a:p>
          <a:p>
            <a:pPr lvl="1"/>
            <a:r>
              <a:rPr lang="en-GB" dirty="0"/>
              <a:t>State variables, commands, refinement methods</a:t>
            </a:r>
          </a:p>
          <a:p>
            <a:pPr lvl="1"/>
            <a:r>
              <a:rPr lang="en-GB" dirty="0"/>
              <a:t>Example</a:t>
            </a:r>
          </a:p>
          <a:p>
            <a:pPr marL="0" indent="0">
              <a:buNone/>
            </a:pPr>
            <a:r>
              <a:rPr lang="en-GB" dirty="0"/>
              <a:t>3.2  </a:t>
            </a:r>
            <a:r>
              <a:rPr lang="en-GB" i="1" dirty="0"/>
              <a:t>Acting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Rae (Refinement Acting Engine)</a:t>
            </a:r>
          </a:p>
          <a:p>
            <a:pPr lvl="1"/>
            <a:r>
              <a:rPr lang="en-GB" dirty="0"/>
              <a:t>Example</a:t>
            </a:r>
          </a:p>
          <a:p>
            <a:pPr lvl="1"/>
            <a:r>
              <a:rPr lang="en-GB" dirty="0"/>
              <a:t>Extensions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3.3  </a:t>
            </a:r>
            <a:r>
              <a:rPr lang="en-GB" b="1" i="1" dirty="0">
                <a:solidFill>
                  <a:schemeClr val="accent1"/>
                </a:solidFill>
              </a:rPr>
              <a:t>Planning</a:t>
            </a:r>
            <a:r>
              <a:rPr lang="en-GB" dirty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Motivation and basic ideas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Deterministic action models</a:t>
            </a:r>
          </a:p>
          <a:p>
            <a:pPr lvl="1"/>
            <a:r>
              <a:rPr lang="en-GB" dirty="0" err="1">
                <a:solidFill>
                  <a:schemeClr val="accent1"/>
                </a:solidFill>
              </a:rPr>
              <a:t>SeRPE</a:t>
            </a:r>
            <a:r>
              <a:rPr lang="en-GB" dirty="0">
                <a:solidFill>
                  <a:schemeClr val="accent1"/>
                </a:solidFill>
              </a:rPr>
              <a:t> (Sequential Refinement Planning Engine)</a:t>
            </a:r>
          </a:p>
          <a:p>
            <a:pPr marL="0" indent="0">
              <a:buNone/>
            </a:pPr>
            <a:r>
              <a:rPr lang="en-GB" dirty="0"/>
              <a:t>3.4  </a:t>
            </a:r>
            <a:r>
              <a:rPr lang="en-GB" i="1" dirty="0"/>
              <a:t>Using Planning in Acting</a:t>
            </a:r>
          </a:p>
          <a:p>
            <a:pPr lvl="1"/>
            <a:r>
              <a:rPr lang="en-GB" dirty="0"/>
              <a:t>Techniques</a:t>
            </a:r>
          </a:p>
          <a:p>
            <a:pPr lvl="1"/>
            <a:r>
              <a:rPr lang="en-GB" dirty="0"/>
              <a:t>Caveats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E396F-EE1C-494F-9B90-55ADA45B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AB8CE-2FF2-1046-9841-5B03FA34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655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dealing with an event or task, </a:t>
                </a:r>
                <a:r>
                  <a:rPr lang="en-US" dirty="0">
                    <a:cs typeface="Calibri"/>
                  </a:rPr>
                  <a:t>Rae </a:t>
                </a:r>
                <a:r>
                  <a:rPr lang="en-US" dirty="0"/>
                  <a:t>may need to make either/or choices</a:t>
                </a:r>
              </a:p>
              <a:p>
                <a:pPr lvl="1"/>
                <a:r>
                  <a:rPr lang="en-US" i="1" dirty="0"/>
                  <a:t>Agenda</a:t>
                </a:r>
                <a:r>
                  <a:rPr lang="en-US" dirty="0"/>
                  <a:t>: tasks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…,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Several tasks/events, how to prioritize?</a:t>
                </a:r>
              </a:p>
              <a:p>
                <a:pPr lvl="1"/>
                <a:r>
                  <a:rPr lang="en-US" dirty="0"/>
                  <a:t>Candidates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…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Several candidate methods or commands, which one to try first?</a:t>
                </a:r>
              </a:p>
              <a:p>
                <a:r>
                  <a:rPr lang="en-US" dirty="0">
                    <a:cs typeface="Calibri"/>
                  </a:rPr>
                  <a:t>Rae </a:t>
                </a:r>
                <a:r>
                  <a:rPr lang="en-US" dirty="0"/>
                  <a:t>immediately executes commands</a:t>
                </a:r>
              </a:p>
              <a:p>
                <a:pPr lvl="1"/>
                <a:r>
                  <a:rPr lang="en-US" dirty="0"/>
                  <a:t>Bad choices may be </a:t>
                </a:r>
                <a:r>
                  <a:rPr lang="en-US" dirty="0">
                    <a:solidFill>
                      <a:srgbClr val="FFC000"/>
                    </a:solidFill>
                  </a:rPr>
                  <a:t>costly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or </a:t>
                </a:r>
                <a:r>
                  <a:rPr lang="en-US" dirty="0">
                    <a:solidFill>
                      <a:srgbClr val="FFC000"/>
                    </a:solidFill>
                  </a:rPr>
                  <a:t>irreversible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5" t="-2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27C85-9EC6-9B4F-B36E-2B06B6F86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1BD85-7BF1-A34F-AF71-CEE637E0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139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Refinement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idea: </a:t>
            </a:r>
          </a:p>
          <a:p>
            <a:pPr lvl="1"/>
            <a:r>
              <a:rPr lang="en-US" dirty="0"/>
              <a:t>Go step by step through </a:t>
            </a:r>
            <a:r>
              <a:rPr lang="en-US" dirty="0">
                <a:latin typeface="Calibri"/>
                <a:cs typeface="Calibri"/>
              </a:rPr>
              <a:t>Rae</a:t>
            </a:r>
            <a:r>
              <a:rPr lang="en-US" dirty="0"/>
              <a:t>, but do not send commands to execution platform</a:t>
            </a:r>
          </a:p>
          <a:p>
            <a:pPr lvl="1"/>
            <a:r>
              <a:rPr lang="en-US" dirty="0"/>
              <a:t>For each command, use a descriptive action model to predict the next state</a:t>
            </a:r>
          </a:p>
          <a:p>
            <a:pPr lvl="2"/>
            <a:r>
              <a:rPr lang="en-US" dirty="0"/>
              <a:t>Tells </a:t>
            </a:r>
            <a:r>
              <a:rPr lang="en-US" i="1" dirty="0"/>
              <a:t>what</a:t>
            </a:r>
            <a:r>
              <a:rPr lang="en-US" dirty="0"/>
              <a:t>, not </a:t>
            </a:r>
            <a:r>
              <a:rPr lang="en-US" i="1" dirty="0"/>
              <a:t>how</a:t>
            </a:r>
          </a:p>
          <a:p>
            <a:pPr lvl="1"/>
            <a:r>
              <a:rPr lang="en-US" dirty="0"/>
              <a:t>Whenever we need to choose a method</a:t>
            </a:r>
          </a:p>
          <a:p>
            <a:pPr lvl="2"/>
            <a:r>
              <a:rPr lang="en-US" dirty="0"/>
              <a:t>Try various possible choices, explore consequences, choose best</a:t>
            </a:r>
          </a:p>
          <a:p>
            <a:r>
              <a:rPr lang="en-US" dirty="0"/>
              <a:t>Generalization of HTN planning</a:t>
            </a:r>
          </a:p>
          <a:p>
            <a:pPr lvl="1"/>
            <a:r>
              <a:rPr lang="en-US" dirty="0"/>
              <a:t>HTN planning: body of a method is a list of tasks</a:t>
            </a:r>
          </a:p>
          <a:p>
            <a:pPr lvl="1"/>
            <a:r>
              <a:rPr lang="en-US" dirty="0"/>
              <a:t>Here: body of method is the same program </a:t>
            </a:r>
            <a:r>
              <a:rPr lang="en-US" dirty="0">
                <a:latin typeface="Calibri"/>
                <a:cs typeface="Calibri"/>
              </a:rPr>
              <a:t>Rae</a:t>
            </a:r>
            <a:r>
              <a:rPr lang="en-US" dirty="0"/>
              <a:t> uses</a:t>
            </a:r>
          </a:p>
          <a:p>
            <a:pPr lvl="1"/>
            <a:r>
              <a:rPr lang="en-US" dirty="0">
                <a:cs typeface="Calibri"/>
              </a:rPr>
              <a:t>Use it to </a:t>
            </a:r>
            <a:r>
              <a:rPr lang="en-US" i="1" dirty="0"/>
              <a:t>generate</a:t>
            </a:r>
            <a:r>
              <a:rPr lang="en-US" dirty="0"/>
              <a:t> a list of tasks</a:t>
            </a:r>
          </a:p>
          <a:p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EDE12-3FA8-D841-B6EB-564AFF6BD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E49E5-2B4B-FE4A-A6DC-827C9E50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0699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Refinement Planning: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we learn in advance that the sensor isn’t available</a:t>
            </a:r>
          </a:p>
          <a:p>
            <a:pPr lvl="1"/>
            <a:r>
              <a:rPr lang="en-US" dirty="0"/>
              <a:t>Planner infers that </a:t>
            </a:r>
            <a:r>
              <a:rPr lang="en-US" i="1" dirty="0">
                <a:cs typeface="Calibri"/>
              </a:rPr>
              <a:t>m-search(r1,c2)</a:t>
            </a:r>
            <a:r>
              <a:rPr lang="en-US" dirty="0">
                <a:cs typeface="Times New Roman"/>
              </a:rPr>
              <a:t> will fail</a:t>
            </a:r>
          </a:p>
          <a:p>
            <a:pPr lvl="1"/>
            <a:r>
              <a:rPr lang="en-US" dirty="0">
                <a:cs typeface="Times New Roman"/>
              </a:rPr>
              <a:t>If another method is available, use it</a:t>
            </a:r>
          </a:p>
          <a:p>
            <a:pPr lvl="1"/>
            <a:r>
              <a:rPr lang="en-US" dirty="0">
                <a:cs typeface="Times New Roman"/>
              </a:rPr>
              <a:t>Otherwise, planner will infer that the actor can’t do </a:t>
            </a:r>
            <a:r>
              <a:rPr lang="en-US" i="1" dirty="0">
                <a:cs typeface="Calibri"/>
              </a:rPr>
              <a:t>search(r1,c2)</a:t>
            </a:r>
            <a:endParaRPr lang="en-US" i="1" dirty="0">
              <a:cs typeface="Times New Roman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69160" y="4047611"/>
            <a:ext cx="1347117" cy="2172953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EB517F8-B00A-6D44-A2B0-C74D87406B2D}"/>
              </a:ext>
            </a:extLst>
          </p:cNvPr>
          <p:cNvGrpSpPr/>
          <p:nvPr/>
        </p:nvGrpSpPr>
        <p:grpSpPr>
          <a:xfrm>
            <a:off x="5045690" y="2051398"/>
            <a:ext cx="4408162" cy="4262904"/>
            <a:chOff x="1018570" y="1985182"/>
            <a:chExt cx="4408162" cy="4262904"/>
          </a:xfrm>
        </p:grpSpPr>
        <p:sp>
          <p:nvSpPr>
            <p:cNvPr id="44" name="Rectangle 43"/>
            <p:cNvSpPr/>
            <p:nvPr/>
          </p:nvSpPr>
          <p:spPr>
            <a:xfrm>
              <a:off x="3778808" y="1985182"/>
              <a:ext cx="13154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Calibri"/>
                  <a:cs typeface="Calibri"/>
                </a:rPr>
                <a:t>Search tree:</a:t>
              </a:r>
              <a:endParaRPr lang="en-US" dirty="0">
                <a:latin typeface="Calibri"/>
                <a:cs typeface="Calibri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8E7E753-30D9-B74B-8862-FDD4C10C6B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0859"/>
            <a:stretch/>
          </p:blipFill>
          <p:spPr>
            <a:xfrm>
              <a:off x="1018570" y="2376713"/>
              <a:ext cx="4237434" cy="3502042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918CD24-4911-A045-AF11-652CCEA39024}"/>
                </a:ext>
              </a:extLst>
            </p:cNvPr>
            <p:cNvSpPr/>
            <p:nvPr/>
          </p:nvSpPr>
          <p:spPr>
            <a:xfrm>
              <a:off x="4448085" y="2765179"/>
              <a:ext cx="978647" cy="343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CB63F1F-21BC-4B4F-90EB-4C253ED75662}"/>
                </a:ext>
              </a:extLst>
            </p:cNvPr>
            <p:cNvSpPr/>
            <p:nvPr/>
          </p:nvSpPr>
          <p:spPr>
            <a:xfrm>
              <a:off x="4761853" y="3054606"/>
              <a:ext cx="664879" cy="343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A96BE69-94A4-3F4F-BE11-367F5BB8D0C6}"/>
                </a:ext>
              </a:extLst>
            </p:cNvPr>
            <p:cNvSpPr/>
            <p:nvPr/>
          </p:nvSpPr>
          <p:spPr>
            <a:xfrm>
              <a:off x="4019131" y="5466071"/>
              <a:ext cx="1347117" cy="458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/>
              <a:r>
                <a:rPr lang="en-US" dirty="0">
                  <a:solidFill>
                    <a:srgbClr val="404040"/>
                  </a:solidFill>
                </a:rPr>
                <a:t>…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A77BBA1-0333-7E4C-8AA3-C822B08BC6C7}"/>
                </a:ext>
              </a:extLst>
            </p:cNvPr>
            <p:cNvSpPr/>
            <p:nvPr/>
          </p:nvSpPr>
          <p:spPr>
            <a:xfrm rot="17700000">
              <a:off x="4053962" y="4834334"/>
              <a:ext cx="258429" cy="1049827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0886C77-DCEF-BE4C-9C4C-C050B4DC8E02}"/>
                </a:ext>
              </a:extLst>
            </p:cNvPr>
            <p:cNvCxnSpPr/>
            <p:nvPr/>
          </p:nvCxnSpPr>
          <p:spPr>
            <a:xfrm flipH="1" flipV="1">
              <a:off x="2754536" y="5678183"/>
              <a:ext cx="1245318" cy="8246"/>
            </a:xfrm>
            <a:prstGeom prst="straightConnector1">
              <a:avLst/>
            </a:prstGeom>
            <a:ln w="28575" cmpd="sng">
              <a:solidFill>
                <a:srgbClr val="FFC00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F92D4D7-18A4-3E4D-B5BE-BA7C8F4998AE}"/>
                </a:ext>
              </a:extLst>
            </p:cNvPr>
            <p:cNvSpPr/>
            <p:nvPr/>
          </p:nvSpPr>
          <p:spPr>
            <a:xfrm>
              <a:off x="2636847" y="5878754"/>
              <a:ext cx="1470804" cy="369332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chemeClr val="bg1"/>
                  </a:solidFill>
                  <a:cs typeface="Times New Roman"/>
                </a:rPr>
                <a:t>sensor failure</a:t>
              </a:r>
              <a:endParaRPr lang="en-US" dirty="0">
                <a:solidFill>
                  <a:schemeClr val="bg1"/>
                </a:solidFill>
                <a:cs typeface="Times New Roman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E10DAC0-32FE-C944-963D-E0C5987F2F5C}"/>
                </a:ext>
              </a:extLst>
            </p:cNvPr>
            <p:cNvSpPr/>
            <p:nvPr/>
          </p:nvSpPr>
          <p:spPr>
            <a:xfrm>
              <a:off x="4274772" y="4273851"/>
              <a:ext cx="944942" cy="550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AF2919D-C791-9340-B1D7-9E9788B90428}"/>
                </a:ext>
              </a:extLst>
            </p:cNvPr>
            <p:cNvSpPr/>
            <p:nvPr/>
          </p:nvSpPr>
          <p:spPr>
            <a:xfrm>
              <a:off x="4064914" y="4236107"/>
              <a:ext cx="944942" cy="137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6F62812-5998-C948-9DBC-6DD2F1ACCD4A}"/>
              </a:ext>
            </a:extLst>
          </p:cNvPr>
          <p:cNvGrpSpPr/>
          <p:nvPr/>
        </p:nvGrpSpPr>
        <p:grpSpPr>
          <a:xfrm>
            <a:off x="1296165" y="3218602"/>
            <a:ext cx="3039109" cy="3095700"/>
            <a:chOff x="4450620" y="1988592"/>
            <a:chExt cx="3828408" cy="389969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1918016-889F-6849-81E7-08B9BE8F722F}"/>
                </a:ext>
              </a:extLst>
            </p:cNvPr>
            <p:cNvSpPr/>
            <p:nvPr/>
          </p:nvSpPr>
          <p:spPr>
            <a:xfrm>
              <a:off x="4450620" y="1988592"/>
              <a:ext cx="3828408" cy="276840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dirty="0">
                  <a:solidFill>
                    <a:schemeClr val="tx2"/>
                  </a:solidFill>
                </a:rPr>
                <a:t>Actor</a:t>
              </a:r>
              <a:endParaRPr lang="en-GB" sz="1400" dirty="0">
                <a:solidFill>
                  <a:schemeClr val="tx2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E65E44-CDDF-7A47-B334-01B7988FC563}"/>
                </a:ext>
              </a:extLst>
            </p:cNvPr>
            <p:cNvSpPr txBox="1"/>
            <p:nvPr/>
          </p:nvSpPr>
          <p:spPr>
            <a:xfrm>
              <a:off x="5528198" y="3013851"/>
              <a:ext cx="1593485" cy="7300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sz="1400" dirty="0">
                  <a:solidFill>
                    <a:schemeClr val="bg2"/>
                  </a:solidFill>
                </a:rPr>
                <a:t>Acting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C94526E-4298-9545-A214-3A0A35D3AA62}"/>
                    </a:ext>
                  </a:extLst>
                </p:cNvPr>
                <p:cNvSpPr txBox="1"/>
                <p:nvPr/>
              </p:nvSpPr>
              <p:spPr>
                <a:xfrm>
                  <a:off x="7422383" y="3113308"/>
                  <a:ext cx="720000" cy="507015"/>
                </a:xfrm>
                <a:prstGeom prst="ellipse">
                  <a:avLst/>
                </a:prstGeom>
                <a:solidFill>
                  <a:schemeClr val="tx2"/>
                </a:solidFill>
                <a:ln w="19050">
                  <a:solidFill>
                    <a:schemeClr val="bg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GB" sz="14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C94526E-4298-9545-A214-3A0A35D3AA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2383" y="3113308"/>
                  <a:ext cx="720000" cy="507015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2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45E6890-C4D9-9246-A2CA-8FFDE97225D2}"/>
                    </a:ext>
                  </a:extLst>
                </p:cNvPr>
                <p:cNvSpPr txBox="1"/>
                <p:nvPr/>
              </p:nvSpPr>
              <p:spPr>
                <a:xfrm>
                  <a:off x="4538803" y="3125348"/>
                  <a:ext cx="720000" cy="507015"/>
                </a:xfrm>
                <a:prstGeom prst="ellipse">
                  <a:avLst/>
                </a:prstGeom>
                <a:solidFill>
                  <a:schemeClr val="tx2"/>
                </a:solidFill>
                <a:ln w="19050">
                  <a:solidFill>
                    <a:schemeClr val="bg2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sz="14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oMath>
                    </m:oMathPara>
                  </a14:m>
                  <a:endParaRPr lang="en-GB" sz="14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45E6890-C4D9-9246-A2CA-8FFDE97225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8803" y="3125348"/>
                  <a:ext cx="720000" cy="507015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2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CC39646-3BE6-C744-99CC-362F48080A31}"/>
                </a:ext>
              </a:extLst>
            </p:cNvPr>
            <p:cNvCxnSpPr>
              <a:cxnSpLocks/>
              <a:stCxn id="23" idx="6"/>
              <a:endCxn id="21" idx="1"/>
            </p:cNvCxnSpPr>
            <p:nvPr/>
          </p:nvCxnSpPr>
          <p:spPr>
            <a:xfrm>
              <a:off x="5258803" y="3378855"/>
              <a:ext cx="269394" cy="1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CCA0920-37E3-8D49-B9BB-DE9ECF3BCCA5}"/>
                </a:ext>
              </a:extLst>
            </p:cNvPr>
            <p:cNvSpPr txBox="1"/>
            <p:nvPr/>
          </p:nvSpPr>
          <p:spPr>
            <a:xfrm>
              <a:off x="6319919" y="2546319"/>
              <a:ext cx="652839" cy="3605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>
                  <a:solidFill>
                    <a:schemeClr val="bg1"/>
                  </a:solidFill>
                </a:rPr>
                <a:t>tasks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1365CBD3-15DF-8941-A223-FF8C3922C2E0}"/>
                </a:ext>
              </a:extLst>
            </p:cNvPr>
            <p:cNvCxnSpPr/>
            <p:nvPr/>
          </p:nvCxnSpPr>
          <p:spPr>
            <a:xfrm>
              <a:off x="6003919" y="3529329"/>
              <a:ext cx="0" cy="702733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E83ED62-A655-0C44-9408-68EA6C002A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1526" y="3529329"/>
              <a:ext cx="0" cy="702733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279BC0E-4B0A-9F42-B8D3-A62AE9B4A9F5}"/>
                </a:ext>
              </a:extLst>
            </p:cNvPr>
            <p:cNvSpPr txBox="1"/>
            <p:nvPr/>
          </p:nvSpPr>
          <p:spPr>
            <a:xfrm>
              <a:off x="4966369" y="4232063"/>
              <a:ext cx="2717144" cy="3605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bg2"/>
                  </a:solidFill>
                </a:rPr>
                <a:t>Execution platform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9C1520A-2C0A-3146-8E4D-9EFC4F2357F2}"/>
                </a:ext>
              </a:extLst>
            </p:cNvPr>
            <p:cNvSpPr txBox="1"/>
            <p:nvPr/>
          </p:nvSpPr>
          <p:spPr>
            <a:xfrm>
              <a:off x="6593940" y="3789321"/>
              <a:ext cx="768820" cy="3605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400" i="1" dirty="0">
                  <a:solidFill>
                    <a:schemeClr val="bg1"/>
                  </a:solidFill>
                </a:rPr>
                <a:t>events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67DB07B-C4A2-774B-9236-CA9C7960CD8A}"/>
                </a:ext>
              </a:extLst>
            </p:cNvPr>
            <p:cNvSpPr txBox="1"/>
            <p:nvPr/>
          </p:nvSpPr>
          <p:spPr>
            <a:xfrm>
              <a:off x="4793478" y="3789321"/>
              <a:ext cx="1153567" cy="3605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400" i="1" dirty="0">
                  <a:solidFill>
                    <a:schemeClr val="bg1"/>
                  </a:solidFill>
                </a:rPr>
                <a:t>commands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FFE6221-A0FE-3C4D-907F-3C3C7BA0424D}"/>
                </a:ext>
              </a:extLst>
            </p:cNvPr>
            <p:cNvSpPr txBox="1"/>
            <p:nvPr/>
          </p:nvSpPr>
          <p:spPr>
            <a:xfrm>
              <a:off x="5607362" y="5527728"/>
              <a:ext cx="1593485" cy="360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accent4"/>
                  </a:solidFill>
                </a:rPr>
                <a:t>External world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29DA686-F76B-2B43-8BCC-AC3FB209B5DC}"/>
                </a:ext>
              </a:extLst>
            </p:cNvPr>
            <p:cNvGrpSpPr/>
            <p:nvPr/>
          </p:nvGrpSpPr>
          <p:grpSpPr>
            <a:xfrm>
              <a:off x="5484319" y="5430090"/>
              <a:ext cx="1735395" cy="271331"/>
              <a:chOff x="5315480" y="5257798"/>
              <a:chExt cx="1735395" cy="271331"/>
            </a:xfrm>
          </p:grpSpPr>
          <p:sp>
            <p:nvSpPr>
              <p:cNvPr id="51" name="Arc 50">
                <a:extLst>
                  <a:ext uri="{FF2B5EF4-FFF2-40B4-BE49-F238E27FC236}">
                    <a16:creationId xmlns:a16="http://schemas.microsoft.com/office/drawing/2014/main" id="{D8D85184-D4CF-3B4D-AF92-6A60056E07E3}"/>
                  </a:ext>
                </a:extLst>
              </p:cNvPr>
              <p:cNvSpPr/>
              <p:nvPr/>
            </p:nvSpPr>
            <p:spPr>
              <a:xfrm>
                <a:off x="5315480" y="5257800"/>
                <a:ext cx="1716527" cy="271329"/>
              </a:xfrm>
              <a:prstGeom prst="arc">
                <a:avLst/>
              </a:prstGeom>
              <a:ln w="571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52" name="Arc 51">
                <a:extLst>
                  <a:ext uri="{FF2B5EF4-FFF2-40B4-BE49-F238E27FC236}">
                    <a16:creationId xmlns:a16="http://schemas.microsoft.com/office/drawing/2014/main" id="{3EE48D78-D15E-714E-8BDA-003C18D72560}"/>
                  </a:ext>
                </a:extLst>
              </p:cNvPr>
              <p:cNvSpPr/>
              <p:nvPr/>
            </p:nvSpPr>
            <p:spPr>
              <a:xfrm flipH="1">
                <a:off x="5334348" y="5257798"/>
                <a:ext cx="1716527" cy="271329"/>
              </a:xfrm>
              <a:prstGeom prst="arc">
                <a:avLst/>
              </a:prstGeom>
              <a:ln w="571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</p:grp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3394564-A038-C74D-B0EB-CC75DCC431FF}"/>
                </a:ext>
              </a:extLst>
            </p:cNvPr>
            <p:cNvCxnSpPr>
              <a:cxnSpLocks/>
            </p:cNvCxnSpPr>
            <p:nvPr/>
          </p:nvCxnSpPr>
          <p:spPr>
            <a:xfrm>
              <a:off x="6013474" y="4621528"/>
              <a:ext cx="0" cy="795600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4EED40C-3F1F-EE49-8261-A9FCB7852C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71081" y="4613062"/>
              <a:ext cx="0" cy="792238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A7DA61C-1905-AD47-8368-7C9C9718B14F}"/>
                </a:ext>
              </a:extLst>
            </p:cNvPr>
            <p:cNvSpPr txBox="1"/>
            <p:nvPr/>
          </p:nvSpPr>
          <p:spPr>
            <a:xfrm>
              <a:off x="6602164" y="4925119"/>
              <a:ext cx="819147" cy="3605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400" i="1" dirty="0">
                  <a:solidFill>
                    <a:schemeClr val="bg2"/>
                  </a:solidFill>
                </a:rPr>
                <a:t>Signals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0AC4A0B-E133-3345-9AE7-8ACED85EDB82}"/>
                </a:ext>
              </a:extLst>
            </p:cNvPr>
            <p:cNvSpPr txBox="1"/>
            <p:nvPr/>
          </p:nvSpPr>
          <p:spPr>
            <a:xfrm>
              <a:off x="4801701" y="4925119"/>
              <a:ext cx="1134638" cy="3605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400" i="1" dirty="0">
                  <a:solidFill>
                    <a:schemeClr val="bg2"/>
                  </a:solidFill>
                </a:rPr>
                <a:t>Actuations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7D3A3A1-7D22-9540-8A3C-EBBDC6DEB5CB}"/>
                </a:ext>
              </a:extLst>
            </p:cNvPr>
            <p:cNvCxnSpPr>
              <a:cxnSpLocks/>
              <a:stCxn id="22" idx="2"/>
              <a:endCxn id="21" idx="3"/>
            </p:cNvCxnSpPr>
            <p:nvPr/>
          </p:nvCxnSpPr>
          <p:spPr>
            <a:xfrm flipH="1">
              <a:off x="7121682" y="3366816"/>
              <a:ext cx="300702" cy="12041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153C2FCF-764E-D64D-AA2E-762C7068F74D}"/>
                </a:ext>
              </a:extLst>
            </p:cNvPr>
            <p:cNvCxnSpPr>
              <a:cxnSpLocks/>
              <a:endCxn id="21" idx="0"/>
            </p:cNvCxnSpPr>
            <p:nvPr/>
          </p:nvCxnSpPr>
          <p:spPr>
            <a:xfrm>
              <a:off x="6324941" y="2571109"/>
              <a:ext cx="0" cy="442742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374581-36A8-1045-B5FC-500700451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29E36-CA56-6140-8910-961E5CE89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450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7BD16-CDE9-4347-91B2-69CFB6D95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Descriptive Action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353A91-343A-2946-9D2D-BBEF563014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Predict the outcome of performing a command</a:t>
                </a:r>
              </a:p>
              <a:p>
                <a:pPr lvl="1"/>
                <a:r>
                  <a:rPr lang="en-GB" dirty="0"/>
                  <a:t>Preconditions-and-effects representation</a:t>
                </a:r>
              </a:p>
              <a:p>
                <a:r>
                  <a:rPr lang="en-GB" dirty="0"/>
                  <a:t>Command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𝑡𝑎𝑘𝑒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:r>
                  <a:rPr lang="en-US" dirty="0"/>
                  <a:t>robot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takes object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at location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>
                  <a:latin typeface="Cambria Math" panose="02040503050406030204" pitchFamily="18" charset="0"/>
                  <a:cs typeface="Calibri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𝑝𝑢𝑡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puts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at location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𝑝𝑒𝑟𝑐𝑒𝑖𝑣𝑒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:r>
                  <a:rPr lang="en-US" dirty="0"/>
                  <a:t>robot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perceives what objects are </a:t>
                </a:r>
                <a:br>
                  <a:rPr lang="en-US" dirty="0"/>
                </a:br>
                <a:r>
                  <a:rPr lang="en-US" dirty="0"/>
                  <a:t>at location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/>
              </a:p>
              <a:p>
                <a:pPr lvl="2"/>
                <a:r>
                  <a:rPr lang="en-US" dirty="0"/>
                  <a:t>Can only perceive what is </a:t>
                </a:r>
                <a:br>
                  <a:rPr lang="en-US" dirty="0"/>
                </a:br>
                <a:r>
                  <a:rPr lang="en-US" dirty="0"/>
                  <a:t>at its current location</a:t>
                </a:r>
              </a:p>
              <a:p>
                <a:pPr lvl="2"/>
                <a:r>
                  <a:rPr lang="en-GB" dirty="0">
                    <a:solidFill>
                      <a:srgbClr val="FFC000"/>
                    </a:solidFill>
                  </a:rPr>
                  <a:t>If we knew this in advance, </a:t>
                </a:r>
                <a:br>
                  <a:rPr lang="en-GB" dirty="0">
                    <a:solidFill>
                      <a:srgbClr val="FFC000"/>
                    </a:solidFill>
                  </a:rPr>
                </a:br>
                <a:r>
                  <a:rPr lang="en-GB" dirty="0">
                    <a:solidFill>
                      <a:srgbClr val="FFC000"/>
                    </a:solidFill>
                  </a:rPr>
                  <a:t>perception would not be necessary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353A91-343A-2946-9D2D-BBEF563014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5" t="-2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564242-DDC2-4740-A4CA-23C9C17AAAC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740944" y="2470245"/>
            <a:ext cx="4090987" cy="3746761"/>
          </a:xfrm>
        </p:spPr>
        <p:txBody>
          <a:bodyPr>
            <a:normAutofit/>
          </a:bodyPr>
          <a:lstStyle/>
          <a:p>
            <a:r>
              <a:rPr lang="en-GB" dirty="0"/>
              <a:t>Action model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7558016D-9576-3642-9B01-3B6AB4A94162}"/>
              </a:ext>
            </a:extLst>
          </p:cNvPr>
          <p:cNvSpPr txBox="1">
            <a:spLocks/>
          </p:cNvSpPr>
          <p:nvPr/>
        </p:nvSpPr>
        <p:spPr bwMode="auto">
          <a:xfrm>
            <a:off x="4716286" y="2866603"/>
            <a:ext cx="4067714" cy="10257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300"/>
              </a:spcBef>
              <a:buFont typeface="Webdings" charset="2"/>
              <a:buNone/>
              <a:tabLst>
                <a:tab pos="342900" algn="l"/>
                <a:tab pos="912813" algn="l"/>
                <a:tab pos="1544638" algn="l"/>
              </a:tabLst>
            </a:pPr>
            <a:r>
              <a:rPr lang="en-US" sz="1800" kern="0" dirty="0">
                <a:latin typeface="Calibri"/>
                <a:cs typeface="Calibri"/>
              </a:rPr>
              <a:t>take</a:t>
            </a:r>
            <a:r>
              <a:rPr lang="en-US" sz="1800" kern="0" dirty="0"/>
              <a:t>(</a:t>
            </a:r>
            <a:r>
              <a:rPr lang="en-US" sz="1800" i="1" kern="0" dirty="0" err="1"/>
              <a:t>r,o,l</a:t>
            </a:r>
            <a:r>
              <a:rPr lang="en-US" sz="1800" kern="0" dirty="0"/>
              <a:t>)</a:t>
            </a:r>
          </a:p>
          <a:p>
            <a:pPr marL="4763" indent="0">
              <a:spcBef>
                <a:spcPts val="300"/>
              </a:spcBef>
              <a:buNone/>
              <a:tabLst>
                <a:tab pos="342900" algn="l"/>
                <a:tab pos="912813" algn="l"/>
                <a:tab pos="1544638" algn="l"/>
              </a:tabLst>
            </a:pPr>
            <a:r>
              <a:rPr lang="en-US" sz="1800" kern="0" dirty="0"/>
              <a:t>	pre:	</a:t>
            </a:r>
            <a:r>
              <a:rPr lang="en-US" sz="1800" kern="0" dirty="0">
                <a:latin typeface="Calibri"/>
                <a:cs typeface="Calibri"/>
              </a:rPr>
              <a:t>cargo</a:t>
            </a:r>
            <a:r>
              <a:rPr lang="en-US" sz="1800" kern="0" dirty="0"/>
              <a:t>(</a:t>
            </a:r>
            <a:r>
              <a:rPr lang="en-US" sz="1800" i="1" kern="0" dirty="0"/>
              <a:t>r</a:t>
            </a:r>
            <a:r>
              <a:rPr lang="en-US" sz="1800" kern="0" dirty="0"/>
              <a:t>) = </a:t>
            </a:r>
            <a:r>
              <a:rPr lang="en-US" sz="1800" kern="0" dirty="0">
                <a:latin typeface="Calibri"/>
                <a:cs typeface="Calibri"/>
              </a:rPr>
              <a:t>nil, </a:t>
            </a:r>
            <a:r>
              <a:rPr lang="en-US" sz="1800" kern="0" dirty="0" err="1">
                <a:latin typeface="Calibri"/>
                <a:cs typeface="Calibri"/>
              </a:rPr>
              <a:t>loc</a:t>
            </a:r>
            <a:r>
              <a:rPr lang="en-US" sz="1800" kern="0" dirty="0">
                <a:latin typeface="Calibri"/>
                <a:cs typeface="Calibri"/>
              </a:rPr>
              <a:t>(</a:t>
            </a:r>
            <a:r>
              <a:rPr lang="en-US" sz="1800" i="1" kern="0" dirty="0"/>
              <a:t>r</a:t>
            </a:r>
            <a:r>
              <a:rPr lang="en-US" sz="1800" kern="0" dirty="0">
                <a:latin typeface="Calibri"/>
                <a:cs typeface="Calibri"/>
              </a:rPr>
              <a:t>) = </a:t>
            </a:r>
            <a:r>
              <a:rPr lang="en-US" sz="1800" i="1" kern="0" dirty="0"/>
              <a:t>l</a:t>
            </a:r>
            <a:r>
              <a:rPr lang="en-US" sz="1800" kern="0" dirty="0"/>
              <a:t>, </a:t>
            </a:r>
            <a:r>
              <a:rPr lang="en-US" sz="1800" kern="0" dirty="0" err="1"/>
              <a:t>loc</a:t>
            </a:r>
            <a:r>
              <a:rPr lang="en-US" sz="1800" kern="0" dirty="0"/>
              <a:t>(</a:t>
            </a:r>
            <a:r>
              <a:rPr lang="en-US" sz="1800" i="1" kern="0" dirty="0"/>
              <a:t>o</a:t>
            </a:r>
            <a:r>
              <a:rPr lang="en-US" sz="1800" kern="0" dirty="0"/>
              <a:t>) = </a:t>
            </a:r>
            <a:r>
              <a:rPr lang="en-US" sz="1800" i="1" kern="0" dirty="0"/>
              <a:t>l</a:t>
            </a:r>
            <a:endParaRPr lang="en-US" sz="1800" i="1" kern="0" dirty="0">
              <a:latin typeface="Calibri"/>
              <a:cs typeface="Calibri"/>
            </a:endParaRPr>
          </a:p>
          <a:p>
            <a:pPr marL="4763" indent="0">
              <a:spcBef>
                <a:spcPts val="300"/>
              </a:spcBef>
              <a:buNone/>
              <a:tabLst>
                <a:tab pos="342900" algn="l"/>
                <a:tab pos="912813" algn="l"/>
                <a:tab pos="1303338" algn="l"/>
              </a:tabLst>
            </a:pPr>
            <a:r>
              <a:rPr lang="en-US" sz="1800" kern="0" dirty="0"/>
              <a:t>	eff:	</a:t>
            </a:r>
            <a:r>
              <a:rPr lang="en-US" sz="1800" kern="0" dirty="0">
                <a:latin typeface="Calibri"/>
                <a:cs typeface="Calibri"/>
              </a:rPr>
              <a:t>cargo</a:t>
            </a:r>
            <a:r>
              <a:rPr lang="en-US" sz="1800" kern="0" dirty="0"/>
              <a:t>(</a:t>
            </a:r>
            <a:r>
              <a:rPr lang="en-US" sz="1800" i="1" kern="0" dirty="0"/>
              <a:t>r</a:t>
            </a:r>
            <a:r>
              <a:rPr lang="en-US" sz="1800" kern="0" dirty="0"/>
              <a:t>)</a:t>
            </a:r>
            <a:r>
              <a:rPr lang="fr-FR" sz="1800" kern="0" dirty="0"/>
              <a:t> ← </a:t>
            </a:r>
            <a:r>
              <a:rPr lang="en-US" sz="1800" i="1" kern="0" dirty="0">
                <a:latin typeface="Calibri"/>
                <a:cs typeface="Calibri"/>
              </a:rPr>
              <a:t>o</a:t>
            </a:r>
            <a:r>
              <a:rPr lang="en-US" sz="1800" kern="0" dirty="0">
                <a:latin typeface="Calibri"/>
                <a:cs typeface="Calibri"/>
              </a:rPr>
              <a:t>, </a:t>
            </a:r>
            <a:r>
              <a:rPr lang="en-US" sz="1800" kern="0" dirty="0" err="1">
                <a:latin typeface="Calibri"/>
                <a:cs typeface="Calibri"/>
              </a:rPr>
              <a:t>loc</a:t>
            </a:r>
            <a:r>
              <a:rPr lang="en-US" sz="1800" kern="0" dirty="0"/>
              <a:t>(</a:t>
            </a:r>
            <a:r>
              <a:rPr lang="en-US" sz="1800" i="1" kern="0" dirty="0"/>
              <a:t>o</a:t>
            </a:r>
            <a:r>
              <a:rPr lang="en-US" sz="1800" kern="0" dirty="0"/>
              <a:t>) </a:t>
            </a:r>
            <a:r>
              <a:rPr lang="fr-FR" sz="1800" kern="0" dirty="0"/>
              <a:t>← </a:t>
            </a:r>
            <a:r>
              <a:rPr lang="en-US" sz="1800" i="1" kern="0" dirty="0">
                <a:cs typeface="Calibri"/>
              </a:rPr>
              <a:t>r</a:t>
            </a:r>
            <a:endParaRPr lang="en-US" sz="1800" kern="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A56CD3-E7C3-0F4D-98D3-2265555DF7BC}"/>
              </a:ext>
            </a:extLst>
          </p:cNvPr>
          <p:cNvSpPr txBox="1">
            <a:spLocks/>
          </p:cNvSpPr>
          <p:nvPr/>
        </p:nvSpPr>
        <p:spPr bwMode="auto">
          <a:xfrm>
            <a:off x="4716286" y="3986743"/>
            <a:ext cx="4067714" cy="10257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300"/>
              </a:spcBef>
              <a:buFont typeface="Webdings" charset="2"/>
              <a:buNone/>
              <a:tabLst>
                <a:tab pos="342900" algn="l"/>
                <a:tab pos="912813" algn="l"/>
                <a:tab pos="1544638" algn="l"/>
              </a:tabLst>
            </a:pPr>
            <a:r>
              <a:rPr lang="en-US" sz="1800" kern="0" dirty="0">
                <a:latin typeface="Calibri"/>
                <a:cs typeface="Calibri"/>
              </a:rPr>
              <a:t>put</a:t>
            </a:r>
            <a:r>
              <a:rPr lang="en-US" sz="1800" kern="0" dirty="0"/>
              <a:t>(</a:t>
            </a:r>
            <a:r>
              <a:rPr lang="en-US" sz="1800" i="1" kern="0" dirty="0" err="1"/>
              <a:t>r,o,l</a:t>
            </a:r>
            <a:r>
              <a:rPr lang="en-US" sz="1800" kern="0" dirty="0"/>
              <a:t>)</a:t>
            </a:r>
          </a:p>
          <a:p>
            <a:pPr marL="4763" indent="0">
              <a:spcBef>
                <a:spcPts val="300"/>
              </a:spcBef>
              <a:buNone/>
              <a:tabLst>
                <a:tab pos="342900" algn="l"/>
                <a:tab pos="912813" algn="l"/>
                <a:tab pos="1544638" algn="l"/>
              </a:tabLst>
            </a:pPr>
            <a:r>
              <a:rPr lang="en-US" sz="1800" kern="0" dirty="0"/>
              <a:t>	pre:	</a:t>
            </a:r>
            <a:r>
              <a:rPr lang="en-US" sz="1800" kern="0" dirty="0" err="1">
                <a:latin typeface="Calibri"/>
                <a:cs typeface="Calibri"/>
              </a:rPr>
              <a:t>loc</a:t>
            </a:r>
            <a:r>
              <a:rPr lang="en-US" sz="1800" kern="0" dirty="0">
                <a:latin typeface="Calibri"/>
                <a:cs typeface="Calibri"/>
              </a:rPr>
              <a:t>(</a:t>
            </a:r>
            <a:r>
              <a:rPr lang="en-US" sz="1800" i="1" kern="0" dirty="0"/>
              <a:t>r</a:t>
            </a:r>
            <a:r>
              <a:rPr lang="en-US" sz="1800" kern="0" dirty="0">
                <a:latin typeface="Calibri"/>
                <a:cs typeface="Calibri"/>
              </a:rPr>
              <a:t>) = </a:t>
            </a:r>
            <a:r>
              <a:rPr lang="en-US" sz="1800" i="1" kern="0" dirty="0"/>
              <a:t>l</a:t>
            </a:r>
            <a:r>
              <a:rPr lang="en-US" sz="1800" kern="0" dirty="0"/>
              <a:t>, </a:t>
            </a:r>
            <a:r>
              <a:rPr lang="en-US" sz="1800" kern="0" dirty="0" err="1"/>
              <a:t>loc</a:t>
            </a:r>
            <a:r>
              <a:rPr lang="en-US" sz="1800" kern="0" dirty="0"/>
              <a:t>(</a:t>
            </a:r>
            <a:r>
              <a:rPr lang="en-US" sz="1800" i="1" kern="0" dirty="0"/>
              <a:t>o</a:t>
            </a:r>
            <a:r>
              <a:rPr lang="en-US" sz="1800" kern="0" dirty="0"/>
              <a:t>) = </a:t>
            </a:r>
            <a:r>
              <a:rPr lang="en-US" sz="1800" i="1" kern="0" dirty="0"/>
              <a:t>r</a:t>
            </a:r>
            <a:endParaRPr lang="en-US" sz="1800" i="1" kern="0" dirty="0">
              <a:latin typeface="Calibri"/>
              <a:cs typeface="Calibri"/>
            </a:endParaRPr>
          </a:p>
          <a:p>
            <a:pPr marL="4763" indent="0">
              <a:spcBef>
                <a:spcPts val="300"/>
              </a:spcBef>
              <a:buNone/>
              <a:tabLst>
                <a:tab pos="342900" algn="l"/>
                <a:tab pos="912813" algn="l"/>
                <a:tab pos="1303338" algn="l"/>
              </a:tabLst>
            </a:pPr>
            <a:r>
              <a:rPr lang="en-US" sz="1800" kern="0" dirty="0"/>
              <a:t>	eff:	</a:t>
            </a:r>
            <a:r>
              <a:rPr lang="en-US" sz="1800" kern="0" dirty="0">
                <a:latin typeface="Calibri"/>
                <a:cs typeface="Calibri"/>
              </a:rPr>
              <a:t>cargo</a:t>
            </a:r>
            <a:r>
              <a:rPr lang="en-US" sz="1800" kern="0" dirty="0"/>
              <a:t>(</a:t>
            </a:r>
            <a:r>
              <a:rPr lang="en-US" sz="1800" i="1" kern="0" dirty="0"/>
              <a:t>r</a:t>
            </a:r>
            <a:r>
              <a:rPr lang="en-US" sz="1800" kern="0" dirty="0"/>
              <a:t>)</a:t>
            </a:r>
            <a:r>
              <a:rPr lang="fr-FR" sz="1800" kern="0" dirty="0"/>
              <a:t> ← </a:t>
            </a:r>
            <a:r>
              <a:rPr lang="en-US" sz="1800" kern="0" dirty="0">
                <a:latin typeface="Calibri"/>
                <a:cs typeface="Calibri"/>
              </a:rPr>
              <a:t>nil, </a:t>
            </a:r>
            <a:r>
              <a:rPr lang="en-US" sz="1800" kern="0" dirty="0" err="1">
                <a:latin typeface="Calibri"/>
                <a:cs typeface="Calibri"/>
              </a:rPr>
              <a:t>loc</a:t>
            </a:r>
            <a:r>
              <a:rPr lang="en-US" sz="1800" kern="0" dirty="0"/>
              <a:t>(</a:t>
            </a:r>
            <a:r>
              <a:rPr lang="en-US" sz="1800" i="1" kern="0" dirty="0"/>
              <a:t>o</a:t>
            </a:r>
            <a:r>
              <a:rPr lang="en-US" sz="1800" kern="0" dirty="0"/>
              <a:t>) </a:t>
            </a:r>
            <a:r>
              <a:rPr lang="fr-FR" sz="1800" kern="0" dirty="0"/>
              <a:t>← </a:t>
            </a:r>
            <a:r>
              <a:rPr lang="en-US" sz="1800" i="1" kern="0" dirty="0">
                <a:cs typeface="Calibri"/>
              </a:rPr>
              <a:t>l</a:t>
            </a:r>
            <a:endParaRPr lang="en-US" sz="1800" kern="0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F066B479-A750-974D-A92F-9FEE76D82BB4}"/>
              </a:ext>
            </a:extLst>
          </p:cNvPr>
          <p:cNvSpPr txBox="1">
            <a:spLocks/>
          </p:cNvSpPr>
          <p:nvPr/>
        </p:nvSpPr>
        <p:spPr bwMode="auto">
          <a:xfrm>
            <a:off x="4716286" y="5106883"/>
            <a:ext cx="4067714" cy="667600"/>
          </a:xfrm>
          <a:prstGeom prst="rect">
            <a:avLst/>
          </a:prstGeom>
          <a:solidFill>
            <a:srgbClr val="FFC000">
              <a:alpha val="25000"/>
            </a:srgbClr>
          </a:solidFill>
          <a:ln w="127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18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18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4763" indent="0">
              <a:spcBef>
                <a:spcPts val="300"/>
              </a:spcBef>
              <a:buFont typeface="Webdings" charset="2"/>
              <a:buNone/>
              <a:tabLst>
                <a:tab pos="342900" algn="l"/>
                <a:tab pos="912813" algn="l"/>
                <a:tab pos="1544638" algn="l"/>
              </a:tabLst>
            </a:pPr>
            <a:r>
              <a:rPr lang="en-US" sz="1800" kern="0" dirty="0">
                <a:latin typeface="Calibri"/>
                <a:cs typeface="Calibri"/>
              </a:rPr>
              <a:t>perceive</a:t>
            </a:r>
            <a:r>
              <a:rPr lang="en-US" sz="1800" kern="0" dirty="0"/>
              <a:t>(</a:t>
            </a:r>
            <a:r>
              <a:rPr lang="en-US" sz="1800" i="1" kern="0" dirty="0" err="1"/>
              <a:t>r,l</a:t>
            </a:r>
            <a:r>
              <a:rPr lang="en-US" sz="1800" kern="0" dirty="0"/>
              <a:t>)</a:t>
            </a:r>
          </a:p>
          <a:p>
            <a:pPr marL="4763" indent="0">
              <a:spcBef>
                <a:spcPts val="300"/>
              </a:spcBef>
              <a:buNone/>
              <a:tabLst>
                <a:tab pos="342900" algn="l"/>
                <a:tab pos="912813" algn="l"/>
                <a:tab pos="1544638" algn="l"/>
              </a:tabLst>
            </a:pPr>
            <a:r>
              <a:rPr lang="en-US" sz="1800" kern="0" dirty="0"/>
              <a:t>	</a:t>
            </a:r>
            <a:r>
              <a:rPr lang="de-DE" sz="1800" kern="0" dirty="0"/>
              <a:t>?</a:t>
            </a:r>
            <a:endParaRPr lang="en-US" sz="1800" kern="0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B969AEF-C7C5-CD45-AA40-C79122FEB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6BB480E-7355-C34C-8D66-A8065AA58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49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environments are inherently nondeterministic</a:t>
            </a:r>
          </a:p>
          <a:p>
            <a:pPr lvl="1"/>
            <a:r>
              <a:rPr lang="en-US" dirty="0"/>
              <a:t>Deterministic action models will not always make the right prediction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Why use them?</a:t>
            </a:r>
          </a:p>
          <a:p>
            <a:pPr lvl="1"/>
            <a:r>
              <a:rPr lang="en-US" dirty="0">
                <a:sym typeface="Symbol" charset="0"/>
              </a:rPr>
              <a:t>Deterministic models ⇒ much simpler planning algorithms</a:t>
            </a:r>
          </a:p>
          <a:p>
            <a:pPr lvl="2"/>
            <a:r>
              <a:rPr lang="en-US" dirty="0"/>
              <a:t>Use when errors are </a:t>
            </a:r>
            <a:r>
              <a:rPr lang="en-US" dirty="0">
                <a:sym typeface="Symbol" charset="0"/>
              </a:rPr>
              <a:t>infrequent and do not have severe consequences</a:t>
            </a:r>
          </a:p>
          <a:p>
            <a:pPr lvl="2"/>
            <a:r>
              <a:rPr lang="en-US" dirty="0">
                <a:sym typeface="Symbol" charset="0"/>
              </a:rPr>
              <a:t>Actor can fix the errors online</a:t>
            </a:r>
            <a:endParaRPr lang="en-US" dirty="0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1000367" y="2597577"/>
            <a:ext cx="3045267" cy="2042662"/>
            <a:chOff x="493059" y="2231870"/>
            <a:chExt cx="3937000" cy="2640807"/>
          </a:xfrm>
        </p:grpSpPr>
        <p:sp>
          <p:nvSpPr>
            <p:cNvPr id="7" name="Rectangle 7"/>
            <p:cNvSpPr>
              <a:spLocks noChangeAspect="1" noChangeArrowheads="1"/>
            </p:cNvSpPr>
            <p:nvPr/>
          </p:nvSpPr>
          <p:spPr bwMode="auto">
            <a:xfrm>
              <a:off x="493059" y="2973623"/>
              <a:ext cx="1331913" cy="127247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729597" y="3837223"/>
              <a:ext cx="274637" cy="2746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a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067734" y="3568935"/>
              <a:ext cx="274638" cy="27463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c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067734" y="3837223"/>
              <a:ext cx="274638" cy="2746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  <p:sp>
          <p:nvSpPr>
            <p:cNvPr id="11" name="Line 11"/>
            <p:cNvSpPr>
              <a:spLocks noChangeAspect="1" noChangeShapeType="1"/>
            </p:cNvSpPr>
            <p:nvPr/>
          </p:nvSpPr>
          <p:spPr bwMode="auto">
            <a:xfrm flipV="1">
              <a:off x="570847" y="4126148"/>
              <a:ext cx="11890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12" name="AutoShape 13"/>
            <p:cNvCxnSpPr>
              <a:cxnSpLocks noChangeAspect="1" noChangeShapeType="1"/>
            </p:cNvCxnSpPr>
            <p:nvPr/>
          </p:nvCxnSpPr>
          <p:spPr bwMode="auto">
            <a:xfrm>
              <a:off x="1218547" y="2978385"/>
              <a:ext cx="0" cy="2317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" name="Text Box 14"/>
            <p:cNvSpPr txBox="1">
              <a:spLocks noChangeAspect="1" noChangeArrowheads="1"/>
            </p:cNvSpPr>
            <p:nvPr/>
          </p:nvSpPr>
          <p:spPr bwMode="auto">
            <a:xfrm>
              <a:off x="2145555" y="3369271"/>
              <a:ext cx="110331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  <a:ea typeface="Times New Roman"/>
                  <a:cs typeface="Times New Roman"/>
                </a:rPr>
                <a:t>grasp(c)</a:t>
              </a:r>
            </a:p>
          </p:txBody>
        </p:sp>
        <p:sp>
          <p:nvSpPr>
            <p:cNvPr id="14" name="Rectangle 16"/>
            <p:cNvSpPr>
              <a:spLocks noChangeAspect="1" noChangeArrowheads="1"/>
            </p:cNvSpPr>
            <p:nvPr/>
          </p:nvSpPr>
          <p:spPr bwMode="auto">
            <a:xfrm>
              <a:off x="3098147" y="2231870"/>
              <a:ext cx="1331912" cy="13083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3312459" y="3157382"/>
              <a:ext cx="274638" cy="27146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a</a:t>
              </a:r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3918884" y="2596994"/>
              <a:ext cx="274638" cy="27463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c</a:t>
              </a:r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auto">
            <a:xfrm>
              <a:off x="3653772" y="3152619"/>
              <a:ext cx="274637" cy="26987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  <p:sp>
          <p:nvSpPr>
            <p:cNvPr id="18" name="Line 20"/>
            <p:cNvSpPr>
              <a:spLocks noChangeAspect="1" noChangeShapeType="1"/>
            </p:cNvSpPr>
            <p:nvPr/>
          </p:nvSpPr>
          <p:spPr bwMode="auto">
            <a:xfrm flipV="1">
              <a:off x="3174347" y="3427257"/>
              <a:ext cx="11890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19" name="AutoShape 22"/>
            <p:cNvCxnSpPr>
              <a:cxnSpLocks noChangeAspect="1" noChangeShapeType="1"/>
            </p:cNvCxnSpPr>
            <p:nvPr/>
          </p:nvCxnSpPr>
          <p:spPr bwMode="auto">
            <a:xfrm>
              <a:off x="4058584" y="2282669"/>
              <a:ext cx="0" cy="23653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0" name="Rectangle 25"/>
            <p:cNvSpPr>
              <a:spLocks noChangeAspect="1" noChangeArrowheads="1"/>
            </p:cNvSpPr>
            <p:nvPr/>
          </p:nvSpPr>
          <p:spPr bwMode="auto">
            <a:xfrm>
              <a:off x="3093384" y="3682520"/>
              <a:ext cx="1331913" cy="11901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3312459" y="4493733"/>
              <a:ext cx="274638" cy="2746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a</a:t>
              </a:r>
            </a:p>
          </p:txBody>
        </p:sp>
        <p:sp>
          <p:nvSpPr>
            <p:cNvPr id="22" name="Rectangle 27"/>
            <p:cNvSpPr>
              <a:spLocks noChangeArrowheads="1"/>
            </p:cNvSpPr>
            <p:nvPr/>
          </p:nvSpPr>
          <p:spPr bwMode="auto">
            <a:xfrm>
              <a:off x="3642659" y="4493733"/>
              <a:ext cx="274638" cy="2746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b</a:t>
              </a:r>
            </a:p>
          </p:txBody>
        </p:sp>
        <p:cxnSp>
          <p:nvCxnSpPr>
            <p:cNvPr id="23" name="AutoShape 29"/>
            <p:cNvCxnSpPr>
              <a:cxnSpLocks noChangeAspect="1" noChangeShapeType="1"/>
            </p:cNvCxnSpPr>
            <p:nvPr/>
          </p:nvCxnSpPr>
          <p:spPr bwMode="auto">
            <a:xfrm>
              <a:off x="4052234" y="3738083"/>
              <a:ext cx="0" cy="2174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 rot="1347685">
              <a:off x="3961747" y="4431820"/>
              <a:ext cx="274637" cy="27463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dirty="0">
                  <a:latin typeface="Calibri"/>
                  <a:ea typeface="Times New Roman"/>
                  <a:cs typeface="Times New Roman"/>
                </a:rPr>
                <a:t>c</a:t>
              </a:r>
            </a:p>
          </p:txBody>
        </p:sp>
        <p:sp>
          <p:nvSpPr>
            <p:cNvPr id="25" name="Line 32"/>
            <p:cNvSpPr>
              <a:spLocks noChangeAspect="1" noChangeShapeType="1"/>
            </p:cNvSpPr>
            <p:nvPr/>
          </p:nvSpPr>
          <p:spPr bwMode="auto">
            <a:xfrm flipV="1">
              <a:off x="3171172" y="4765195"/>
              <a:ext cx="11890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6" name="Arc 35"/>
            <p:cNvSpPr>
              <a:spLocks/>
            </p:cNvSpPr>
            <p:nvPr/>
          </p:nvSpPr>
          <p:spPr bwMode="auto">
            <a:xfrm>
              <a:off x="2037697" y="3482366"/>
              <a:ext cx="53975" cy="274637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2147483647 h 43199"/>
                <a:gd name="T4" fmla="*/ 0 w 21600"/>
                <a:gd name="T5" fmla="*/ 2147483647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529"/>
                    <a:pt x="11929" y="43199"/>
                    <a:pt x="0" y="4319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V="1">
              <a:off x="986772" y="3200635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 flipV="1">
              <a:off x="1443972" y="3200635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986772" y="3200635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 flipV="1">
              <a:off x="3828397" y="2517619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 flipV="1">
              <a:off x="4285597" y="2517619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3828397" y="2517619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3" name="Line 15"/>
            <p:cNvSpPr>
              <a:spLocks noChangeShapeType="1"/>
            </p:cNvSpPr>
            <p:nvPr/>
          </p:nvSpPr>
          <p:spPr bwMode="auto">
            <a:xfrm flipV="1">
              <a:off x="3815697" y="3953983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4" name="Line 16"/>
            <p:cNvSpPr>
              <a:spLocks noChangeShapeType="1"/>
            </p:cNvSpPr>
            <p:nvPr/>
          </p:nvSpPr>
          <p:spPr bwMode="auto">
            <a:xfrm flipV="1">
              <a:off x="4272897" y="3953983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35" name="Line 17"/>
            <p:cNvSpPr>
              <a:spLocks noChangeShapeType="1"/>
            </p:cNvSpPr>
            <p:nvPr/>
          </p:nvSpPr>
          <p:spPr bwMode="auto">
            <a:xfrm>
              <a:off x="3815697" y="3953983"/>
              <a:ext cx="457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600" dirty="0">
                <a:latin typeface="Calibri"/>
                <a:ea typeface="Times New Roman"/>
                <a:cs typeface="Times New Roman"/>
              </a:endParaRPr>
            </a:p>
          </p:txBody>
        </p:sp>
        <p:cxnSp>
          <p:nvCxnSpPr>
            <p:cNvPr id="36" name="Curved Connector 41"/>
            <p:cNvCxnSpPr>
              <a:cxnSpLocks noChangeShapeType="1"/>
              <a:stCxn id="7" idx="3"/>
              <a:endCxn id="14" idx="1"/>
            </p:cNvCxnSpPr>
            <p:nvPr/>
          </p:nvCxnSpPr>
          <p:spPr bwMode="auto">
            <a:xfrm flipV="1">
              <a:off x="1824972" y="2886038"/>
              <a:ext cx="1273175" cy="723822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" name="Curved Connector 43"/>
            <p:cNvCxnSpPr>
              <a:cxnSpLocks noChangeShapeType="1"/>
              <a:stCxn id="7" idx="3"/>
              <a:endCxn id="20" idx="1"/>
            </p:cNvCxnSpPr>
            <p:nvPr/>
          </p:nvCxnSpPr>
          <p:spPr bwMode="auto">
            <a:xfrm>
              <a:off x="1824972" y="3609860"/>
              <a:ext cx="1268412" cy="667739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924" y="2563093"/>
            <a:ext cx="2917560" cy="2200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B39A-F018-BE45-B449-15F5DD4E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E0BE37B1-3515-CD4C-8E69-8F4A16111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9364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Planning/Acting at Different Levels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Deterministic models may work better at some levels than others</a:t>
            </a:r>
          </a:p>
          <a:p>
            <a:r>
              <a:rPr lang="en-US" dirty="0">
                <a:sym typeface="Symbol" charset="0"/>
              </a:rPr>
              <a:t>May want</a:t>
            </a:r>
          </a:p>
          <a:p>
            <a:pPr lvl="1"/>
            <a:r>
              <a:rPr lang="en-US" dirty="0">
                <a:cs typeface="Times New Roman"/>
                <a:sym typeface="Symbol" charset="0"/>
              </a:rPr>
              <a:t>Rae at some levels</a:t>
            </a:r>
          </a:p>
          <a:p>
            <a:pPr lvl="1"/>
            <a:r>
              <a:rPr lang="en-US" dirty="0" err="1">
                <a:cs typeface="Calibri"/>
                <a:sym typeface="Symbol" charset="0"/>
              </a:rPr>
              <a:t>Rae+planner</a:t>
            </a:r>
            <a:r>
              <a:rPr lang="en-US" dirty="0">
                <a:cs typeface="Calibri"/>
                <a:sym typeface="Symbol" charset="0"/>
              </a:rPr>
              <a:t> </a:t>
            </a:r>
            <a:r>
              <a:rPr lang="en-US" dirty="0">
                <a:cs typeface="Times New Roman"/>
                <a:sym typeface="Symbol" charset="0"/>
              </a:rPr>
              <a:t>at some levels</a:t>
            </a:r>
          </a:p>
          <a:p>
            <a:pPr lvl="1"/>
            <a:r>
              <a:rPr lang="en-US" dirty="0">
                <a:sym typeface="Symbol" charset="0"/>
              </a:rPr>
              <a:t>Planner at some levels</a:t>
            </a:r>
            <a:endParaRPr lang="en-US" dirty="0">
              <a:cs typeface="Times New Roman"/>
              <a:sym typeface="Symbol" charset="0"/>
            </a:endParaRPr>
          </a:p>
          <a:p>
            <a:r>
              <a:rPr lang="en-US" dirty="0">
                <a:cs typeface="Times New Roman"/>
                <a:sym typeface="Symbol" charset="0"/>
              </a:rPr>
              <a:t>In some cases, might want the planner to reason about nondeterministic outcomes</a:t>
            </a:r>
          </a:p>
          <a:p>
            <a:pPr lvl="1"/>
            <a:r>
              <a:rPr lang="en-US" dirty="0">
                <a:cs typeface="Times New Roman"/>
                <a:sym typeface="Symbol" charset="0"/>
              </a:rPr>
              <a:t>Later in lecture (Book: Ch. 5 + 6)</a:t>
            </a:r>
          </a:p>
          <a:p>
            <a:r>
              <a:rPr lang="en-US" dirty="0">
                <a:cs typeface="Times New Roman"/>
                <a:sym typeface="Symbol" charset="0"/>
              </a:rPr>
              <a:t>Ongoing research on extending refinement planning to handle nondeterminism</a:t>
            </a:r>
            <a:br>
              <a:rPr lang="en-US" dirty="0">
                <a:cs typeface="Times New Roman"/>
                <a:sym typeface="Symbol" charset="0"/>
              </a:rPr>
            </a:br>
            <a:r>
              <a:rPr lang="en-US" sz="1900" dirty="0">
                <a:cs typeface="Times New Roman"/>
                <a:sym typeface="Symbol" charset="0"/>
              </a:rPr>
              <a:t>[Patra </a:t>
            </a:r>
            <a:r>
              <a:rPr lang="en-US" sz="1900" i="1" dirty="0">
                <a:cs typeface="Times New Roman"/>
                <a:sym typeface="Symbol" charset="0"/>
              </a:rPr>
              <a:t>et al.</a:t>
            </a:r>
            <a:r>
              <a:rPr lang="en-US" sz="1900" dirty="0">
                <a:cs typeface="Times New Roman"/>
                <a:sym typeface="Symbol" charset="0"/>
              </a:rPr>
              <a:t>, AAAI-2019]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FBA704-B552-1240-B03A-5AFB9ECF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5E14F-C9BA-AE48-A0AF-BA32D724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39</a:t>
            </a:fld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AE2A16C-92A0-E347-A351-FFD3BDC87A3B}"/>
              </a:ext>
            </a:extLst>
          </p:cNvPr>
          <p:cNvGrpSpPr/>
          <p:nvPr/>
        </p:nvGrpSpPr>
        <p:grpSpPr>
          <a:xfrm>
            <a:off x="4572612" y="1683937"/>
            <a:ext cx="4409460" cy="4360813"/>
            <a:chOff x="4572612" y="1683937"/>
            <a:chExt cx="4409460" cy="4360813"/>
          </a:xfrm>
        </p:grpSpPr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16E3C9F5-F8DF-FF49-A313-D3335E70EB8E}"/>
                </a:ext>
              </a:extLst>
            </p:cNvPr>
            <p:cNvSpPr txBox="1">
              <a:spLocks/>
            </p:cNvSpPr>
            <p:nvPr/>
          </p:nvSpPr>
          <p:spPr>
            <a:xfrm rot="5400000">
              <a:off x="6618786" y="3681465"/>
              <a:ext cx="4360811" cy="365760"/>
            </a:xfrm>
            <a:prstGeom prst="rect">
              <a:avLst/>
            </a:prstGeom>
            <a:gradFill flip="none" rotWithShape="1">
              <a:gsLst>
                <a:gs pos="0">
                  <a:srgbClr val="FFC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tIns="0" bIns="45720" anchor="ctr"/>
            <a:lstStyle>
              <a:lvl1pPr marL="288925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85000"/>
                <a:buFont typeface="Webdings" charset="2"/>
                <a:buChar char="=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  <a:cs typeface="ＭＳ Ｐゴシック" charset="-128"/>
                </a:defRPr>
              </a:lvl1pPr>
              <a:lvl2pPr marL="630238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85000"/>
                <a:buFont typeface="Wingdings" charset="2"/>
                <a:buChar char="Ø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2pPr>
              <a:lvl3pPr marL="971550" indent="-280988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Lucida Grande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3pPr>
              <a:lvl4pPr marL="1322388" indent="-288925" algn="l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LucidaGrande" charset="0"/>
                <a:buChar char="–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4pPr>
              <a:lvl5pPr marL="1663700" indent="-288925" algn="l" defTabSz="911225" rtl="0" eaLnBrk="1" fontAlgn="base" hangingPunct="1">
                <a:spcBef>
                  <a:spcPts val="6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LucidaGrande" charset="0"/>
                <a:buChar char="•"/>
                <a:tabLst/>
                <a:defRPr sz="20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5pPr>
              <a:lvl6pPr marL="2005013" indent="-280988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LucidaGrande" charset="0"/>
                <a:buChar char="–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6pPr>
              <a:lvl7pPr marL="2346325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95000"/>
                <a:buFont typeface="Times-Roman" charset="0"/>
                <a:buChar char="•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7pPr>
              <a:lvl8pPr marL="2687638" indent="-2794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SzPct val="100000"/>
                <a:buFont typeface="Times-Roman" charset="0"/>
                <a:buChar char="-"/>
                <a:tabLst/>
                <a:defRPr sz="2000" baseline="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8pPr>
              <a:lvl9pPr marL="3606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33CC"/>
                </a:buClr>
                <a:buFont typeface="Times" charset="0"/>
                <a:buChar char="-"/>
                <a:defRPr sz="2400">
                  <a:solidFill>
                    <a:schemeClr val="tx1"/>
                  </a:solidFill>
                  <a:latin typeface="+mn-lt"/>
                  <a:ea typeface="ＭＳ Ｐゴシック" charset="-128"/>
                </a:defRPr>
              </a:lvl9pPr>
            </a:lstStyle>
            <a:p>
              <a:pPr marL="0" indent="0" algn="ctr">
                <a:buNone/>
                <a:tabLst>
                  <a:tab pos="4528800" algn="r"/>
                </a:tabLst>
              </a:pPr>
              <a:r>
                <a:rPr lang="en-US" kern="0" dirty="0">
                  <a:latin typeface="Calibri" charset="0"/>
                  <a:ea typeface="Calibri" charset="0"/>
                  <a:cs typeface="Calibri" charset="0"/>
                </a:rPr>
                <a:t>Planning	Acting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0A71238-6298-624B-BE21-BDFE26CC02B5}"/>
                </a:ext>
              </a:extLst>
            </p:cNvPr>
            <p:cNvGrpSpPr/>
            <p:nvPr/>
          </p:nvGrpSpPr>
          <p:grpSpPr>
            <a:xfrm>
              <a:off x="4572612" y="1683937"/>
              <a:ext cx="3906155" cy="4360813"/>
              <a:chOff x="3937725" y="1602568"/>
              <a:chExt cx="3906155" cy="4360813"/>
            </a:xfrm>
          </p:grpSpPr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939E8A95-1DBE-8648-8F8D-8740B24A4450}"/>
                  </a:ext>
                </a:extLst>
              </p:cNvPr>
              <p:cNvSpPr/>
              <p:nvPr/>
            </p:nvSpPr>
            <p:spPr>
              <a:xfrm>
                <a:off x="4217155" y="2986026"/>
                <a:ext cx="3452141" cy="516297"/>
              </a:xfrm>
              <a:prstGeom prst="roundRect">
                <a:avLst/>
              </a:prstGeom>
              <a:noFill/>
              <a:ln w="12700">
                <a:solidFill>
                  <a:schemeClr val="accent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A46D70-D930-CC43-B5FB-026B6BDB339C}"/>
                  </a:ext>
                </a:extLst>
              </p:cNvPr>
              <p:cNvSpPr txBox="1"/>
              <p:nvPr/>
            </p:nvSpPr>
            <p:spPr>
              <a:xfrm>
                <a:off x="5015569" y="1602568"/>
                <a:ext cx="1855311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r>
                  <a:rPr lang="en-GB" sz="1400" dirty="0"/>
                  <a:t>respond to user requests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965D2A-2AD3-064A-9A25-1E384AEDD1C4}"/>
                  </a:ext>
                </a:extLst>
              </p:cNvPr>
              <p:cNvSpPr txBox="1"/>
              <p:nvPr/>
            </p:nvSpPr>
            <p:spPr>
              <a:xfrm>
                <a:off x="5282700" y="2246284"/>
                <a:ext cx="1333053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r>
                  <a:rPr lang="en-GB" sz="1400" dirty="0"/>
                  <a:t>bring </a:t>
                </a:r>
                <a:r>
                  <a:rPr lang="en-GB" sz="1400" dirty="0">
                    <a:latin typeface="Courier" pitchFamily="2" charset="0"/>
                  </a:rPr>
                  <a:t>o7</a:t>
                </a:r>
                <a:r>
                  <a:rPr lang="en-GB" sz="1400" dirty="0"/>
                  <a:t> to </a:t>
                </a:r>
                <a:r>
                  <a:rPr lang="en-GB" sz="1400" dirty="0">
                    <a:latin typeface="Courier" pitchFamily="2" charset="0"/>
                  </a:rPr>
                  <a:t>loc2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371BA28-D280-B846-A782-1BF89288275E}"/>
                  </a:ext>
                </a:extLst>
              </p:cNvPr>
              <p:cNvSpPr txBox="1"/>
              <p:nvPr/>
            </p:nvSpPr>
            <p:spPr>
              <a:xfrm>
                <a:off x="4284166" y="3030978"/>
                <a:ext cx="592080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go to </a:t>
                </a:r>
              </a:p>
              <a:p>
                <a:pPr algn="ctr"/>
                <a:r>
                  <a:rPr lang="en-GB" sz="1400" dirty="0"/>
                  <a:t>hallway</a:t>
                </a:r>
                <a:endParaRPr lang="en-GB" sz="1400" dirty="0">
                  <a:latin typeface="Courier" pitchFamily="2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CA3D0B3-55AA-544F-8457-F97B018A4DE1}"/>
                  </a:ext>
                </a:extLst>
              </p:cNvPr>
              <p:cNvSpPr txBox="1"/>
              <p:nvPr/>
            </p:nvSpPr>
            <p:spPr>
              <a:xfrm>
                <a:off x="4923973" y="3030978"/>
                <a:ext cx="727117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navigate </a:t>
                </a:r>
              </a:p>
              <a:p>
                <a:pPr algn="ctr"/>
                <a:r>
                  <a:rPr lang="en-GB" sz="1400" dirty="0"/>
                  <a:t>to</a:t>
                </a:r>
                <a:r>
                  <a:rPr lang="en-GB" sz="1400" dirty="0">
                    <a:latin typeface="Courier" pitchFamily="2" charset="0"/>
                  </a:rPr>
                  <a:t> loc1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A425778-6C62-B74A-9D32-DC07203085AE}"/>
                  </a:ext>
                </a:extLst>
              </p:cNvPr>
              <p:cNvSpPr txBox="1"/>
              <p:nvPr/>
            </p:nvSpPr>
            <p:spPr>
              <a:xfrm>
                <a:off x="5700702" y="3030978"/>
                <a:ext cx="443899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fetch </a:t>
                </a:r>
              </a:p>
              <a:p>
                <a:pPr algn="ctr"/>
                <a:r>
                  <a:rPr lang="en-GB" sz="1400" dirty="0">
                    <a:latin typeface="Courier" pitchFamily="2" charset="0"/>
                  </a:rPr>
                  <a:t>o7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14433A9-E952-404D-A945-22E1C6D14368}"/>
                  </a:ext>
                </a:extLst>
              </p:cNvPr>
              <p:cNvSpPr txBox="1"/>
              <p:nvPr/>
            </p:nvSpPr>
            <p:spPr>
              <a:xfrm>
                <a:off x="6214782" y="3030978"/>
                <a:ext cx="727117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navigate </a:t>
                </a:r>
              </a:p>
              <a:p>
                <a:pPr algn="ctr"/>
                <a:r>
                  <a:rPr lang="en-GB" sz="1400" dirty="0"/>
                  <a:t>to</a:t>
                </a:r>
                <a:r>
                  <a:rPr lang="en-GB" sz="1400" dirty="0">
                    <a:latin typeface="Courier" pitchFamily="2" charset="0"/>
                  </a:rPr>
                  <a:t> loc2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614AC3-228A-8049-9AC0-4FA12146A22C}"/>
                  </a:ext>
                </a:extLst>
              </p:cNvPr>
              <p:cNvSpPr txBox="1"/>
              <p:nvPr/>
            </p:nvSpPr>
            <p:spPr>
              <a:xfrm>
                <a:off x="7015338" y="3030978"/>
                <a:ext cx="576436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deliver </a:t>
                </a:r>
              </a:p>
              <a:p>
                <a:pPr algn="ctr"/>
                <a:r>
                  <a:rPr lang="en-GB" sz="1400" dirty="0">
                    <a:latin typeface="Courier" pitchFamily="2" charset="0"/>
                  </a:rPr>
                  <a:t>o7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767B218-B3D0-7F40-970C-8A4CF9D83F9D}"/>
                  </a:ext>
                </a:extLst>
              </p:cNvPr>
              <p:cNvSpPr/>
              <p:nvPr/>
            </p:nvSpPr>
            <p:spPr>
              <a:xfrm>
                <a:off x="4244587" y="3970843"/>
                <a:ext cx="3494109" cy="427340"/>
              </a:xfrm>
              <a:prstGeom prst="roundRect">
                <a:avLst/>
              </a:prstGeom>
              <a:noFill/>
              <a:ln w="12700">
                <a:solidFill>
                  <a:schemeClr val="accent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14C89C-7C8F-6B49-9DF9-9E637286416C}"/>
                  </a:ext>
                </a:extLst>
              </p:cNvPr>
              <p:cNvSpPr txBox="1"/>
              <p:nvPr/>
            </p:nvSpPr>
            <p:spPr>
              <a:xfrm>
                <a:off x="4335015" y="4089832"/>
                <a:ext cx="1022775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r>
                  <a:rPr lang="en-GB" sz="1400" dirty="0"/>
                  <a:t>move to door</a:t>
                </a:r>
                <a:endParaRPr lang="en-GB" sz="1400" dirty="0">
                  <a:latin typeface="Courier" pitchFamily="2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445299E-C148-F143-8B73-B70576C29FA2}"/>
                  </a:ext>
                </a:extLst>
              </p:cNvPr>
              <p:cNvSpPr txBox="1"/>
              <p:nvPr/>
            </p:nvSpPr>
            <p:spPr>
              <a:xfrm>
                <a:off x="5404119" y="4089832"/>
                <a:ext cx="796175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r>
                  <a:rPr lang="en-GB" sz="1400" dirty="0"/>
                  <a:t>open door</a:t>
                </a:r>
                <a:endParaRPr lang="en-GB" sz="1400" dirty="0">
                  <a:latin typeface="Courier" pitchFamily="2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33A471F-B55E-0B46-A0DC-9CEB3821A895}"/>
                  </a:ext>
                </a:extLst>
              </p:cNvPr>
              <p:cNvSpPr txBox="1"/>
              <p:nvPr/>
            </p:nvSpPr>
            <p:spPr>
              <a:xfrm>
                <a:off x="6852651" y="4089832"/>
                <a:ext cx="794572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r>
                  <a:rPr lang="en-GB" sz="1400" dirty="0"/>
                  <a:t>close door</a:t>
                </a:r>
                <a:endParaRPr lang="en-GB" sz="1400" dirty="0">
                  <a:latin typeface="Courier" pitchFamily="2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44ADF57-7717-B94A-8A6A-20791E3D62C3}"/>
                  </a:ext>
                </a:extLst>
              </p:cNvPr>
              <p:cNvSpPr txBox="1"/>
              <p:nvPr/>
            </p:nvSpPr>
            <p:spPr>
              <a:xfrm>
                <a:off x="6246622" y="4089832"/>
                <a:ext cx="559700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r>
                  <a:rPr lang="en-GB" sz="1400" dirty="0"/>
                  <a:t>get out</a:t>
                </a:r>
                <a:endParaRPr lang="en-GB" sz="1400" dirty="0">
                  <a:latin typeface="Courier" pitchFamily="2" charset="0"/>
                </a:endParaRP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56EDF7F4-2126-EB43-895C-0A7473AAC3D3}"/>
                  </a:ext>
                </a:extLst>
              </p:cNvPr>
              <p:cNvCxnSpPr>
                <a:cxnSpLocks/>
                <a:stCxn id="17" idx="2"/>
              </p:cNvCxnSpPr>
              <p:nvPr/>
            </p:nvCxnSpPr>
            <p:spPr>
              <a:xfrm>
                <a:off x="4580206" y="3461865"/>
                <a:ext cx="0" cy="593813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DF0F9AB-B043-7544-BF32-9608BAA99C26}"/>
                  </a:ext>
                </a:extLst>
              </p:cNvPr>
              <p:cNvSpPr txBox="1"/>
              <p:nvPr/>
            </p:nvSpPr>
            <p:spPr>
              <a:xfrm>
                <a:off x="3937725" y="5019218"/>
                <a:ext cx="635105" cy="86177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identify </a:t>
                </a:r>
              </a:p>
              <a:p>
                <a:pPr algn="ctr"/>
                <a:r>
                  <a:rPr lang="en-GB" sz="1400" dirty="0"/>
                  <a:t>type </a:t>
                </a:r>
              </a:p>
              <a:p>
                <a:pPr algn="ctr"/>
                <a:r>
                  <a:rPr lang="en-GB" sz="1400" dirty="0"/>
                  <a:t>of </a:t>
                </a:r>
              </a:p>
              <a:p>
                <a:pPr algn="ctr"/>
                <a:r>
                  <a:rPr lang="en-GB" sz="1400" dirty="0"/>
                  <a:t>door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9D24DB9-E933-F745-8E4E-598249F00354}"/>
                  </a:ext>
                </a:extLst>
              </p:cNvPr>
              <p:cNvSpPr txBox="1"/>
              <p:nvPr/>
            </p:nvSpPr>
            <p:spPr>
              <a:xfrm>
                <a:off x="4608497" y="5019218"/>
                <a:ext cx="448323" cy="86177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move</a:t>
                </a:r>
              </a:p>
              <a:p>
                <a:pPr algn="ctr"/>
                <a:r>
                  <a:rPr lang="en-GB" sz="1400" dirty="0"/>
                  <a:t>close </a:t>
                </a:r>
              </a:p>
              <a:p>
                <a:pPr algn="ctr"/>
                <a:r>
                  <a:rPr lang="en-GB" sz="1400" dirty="0"/>
                  <a:t>to </a:t>
                </a:r>
              </a:p>
              <a:p>
                <a:pPr algn="ctr"/>
                <a:r>
                  <a:rPr lang="en-GB" sz="1400" dirty="0"/>
                  <a:t>knob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EE5BB2-F4FC-BD4F-B807-443718A3240D}"/>
                  </a:ext>
                </a:extLst>
              </p:cNvPr>
              <p:cNvSpPr txBox="1"/>
              <p:nvPr/>
            </p:nvSpPr>
            <p:spPr>
              <a:xfrm>
                <a:off x="5092490" y="5019218"/>
                <a:ext cx="431844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grasp</a:t>
                </a:r>
              </a:p>
              <a:p>
                <a:pPr algn="ctr"/>
                <a:r>
                  <a:rPr lang="en-GB" sz="1400" dirty="0"/>
                  <a:t>knob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4FED351-85CB-F740-9BDC-4FB81B858F4E}"/>
                  </a:ext>
                </a:extLst>
              </p:cNvPr>
              <p:cNvSpPr txBox="1"/>
              <p:nvPr/>
            </p:nvSpPr>
            <p:spPr>
              <a:xfrm>
                <a:off x="5562856" y="5019218"/>
                <a:ext cx="401836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turn</a:t>
                </a:r>
              </a:p>
              <a:p>
                <a:pPr algn="ctr"/>
                <a:r>
                  <a:rPr lang="en-GB" sz="1400" dirty="0"/>
                  <a:t>knob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B29D321-F0B6-534D-A8BA-C4D3FF9385E0}"/>
                  </a:ext>
                </a:extLst>
              </p:cNvPr>
              <p:cNvSpPr txBox="1"/>
              <p:nvPr/>
            </p:nvSpPr>
            <p:spPr>
              <a:xfrm>
                <a:off x="6003213" y="5019218"/>
                <a:ext cx="681721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maintain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FF31037-8798-B84D-8E40-B2308103EB11}"/>
                  </a:ext>
                </a:extLst>
              </p:cNvPr>
              <p:cNvSpPr txBox="1"/>
              <p:nvPr/>
            </p:nvSpPr>
            <p:spPr>
              <a:xfrm>
                <a:off x="6003213" y="5277276"/>
                <a:ext cx="308862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pull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166E11C-1A9C-A64D-A47A-56E2CB3EA341}"/>
                  </a:ext>
                </a:extLst>
              </p:cNvPr>
              <p:cNvSpPr txBox="1"/>
              <p:nvPr/>
            </p:nvSpPr>
            <p:spPr>
              <a:xfrm>
                <a:off x="6732599" y="5490492"/>
                <a:ext cx="308862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pull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4D26F8B-D898-C749-BB4D-01D47521E004}"/>
                  </a:ext>
                </a:extLst>
              </p:cNvPr>
              <p:cNvSpPr txBox="1"/>
              <p:nvPr/>
            </p:nvSpPr>
            <p:spPr>
              <a:xfrm>
                <a:off x="6729403" y="5747937"/>
                <a:ext cx="626128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monitor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7CAA5D3-012A-394F-8EB9-5E292CD47598}"/>
                  </a:ext>
                </a:extLst>
              </p:cNvPr>
              <p:cNvSpPr txBox="1"/>
              <p:nvPr/>
            </p:nvSpPr>
            <p:spPr>
              <a:xfrm>
                <a:off x="6006257" y="5535334"/>
                <a:ext cx="626128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monitor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2370F58-C289-9B42-85B7-91EB8B3606A4}"/>
                  </a:ext>
                </a:extLst>
              </p:cNvPr>
              <p:cNvSpPr txBox="1"/>
              <p:nvPr/>
            </p:nvSpPr>
            <p:spPr>
              <a:xfrm>
                <a:off x="7222881" y="5019218"/>
                <a:ext cx="620999" cy="215444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ungrasp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01E2AB7-A460-DA4A-B2F8-F655938DCCCE}"/>
                  </a:ext>
                </a:extLst>
              </p:cNvPr>
              <p:cNvSpPr txBox="1"/>
              <p:nvPr/>
            </p:nvSpPr>
            <p:spPr>
              <a:xfrm>
                <a:off x="6732599" y="5019218"/>
                <a:ext cx="442617" cy="430887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none" lIns="36000" tIns="0" rIns="0" bIns="0" rtlCol="0">
                <a:spAutoFit/>
              </a:bodyPr>
              <a:lstStyle/>
              <a:p>
                <a:pPr algn="ctr"/>
                <a:r>
                  <a:rPr lang="en-GB" sz="1400" dirty="0"/>
                  <a:t>move</a:t>
                </a:r>
              </a:p>
              <a:p>
                <a:pPr algn="ctr"/>
                <a:r>
                  <a:rPr lang="en-GB" sz="1400" dirty="0"/>
                  <a:t>back</a:t>
                </a:r>
              </a:p>
            </p:txBody>
          </p: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16609832-6BBB-1749-B906-33C2A0637591}"/>
                  </a:ext>
                </a:extLst>
              </p:cNvPr>
              <p:cNvCxnSpPr>
                <a:stCxn id="15" idx="2"/>
                <a:endCxn id="16" idx="0"/>
              </p:cNvCxnSpPr>
              <p:nvPr/>
            </p:nvCxnSpPr>
            <p:spPr>
              <a:xfrm>
                <a:off x="5943225" y="1818012"/>
                <a:ext cx="6002" cy="42827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75DFA8ED-E01A-634E-87A3-5ED854571915}"/>
                  </a:ext>
                </a:extLst>
              </p:cNvPr>
              <p:cNvCxnSpPr>
                <a:cxnSpLocks/>
                <a:stCxn id="15" idx="2"/>
                <a:endCxn id="42" idx="0"/>
              </p:cNvCxnSpPr>
              <p:nvPr/>
            </p:nvCxnSpPr>
            <p:spPr>
              <a:xfrm flipH="1">
                <a:off x="5053130" y="1818012"/>
                <a:ext cx="890095" cy="42827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898D5092-D55A-BB49-A7BE-3C1B9A8CAA86}"/>
                  </a:ext>
                </a:extLst>
              </p:cNvPr>
              <p:cNvCxnSpPr>
                <a:cxnSpLocks/>
                <a:stCxn id="15" idx="2"/>
                <a:endCxn id="43" idx="0"/>
              </p:cNvCxnSpPr>
              <p:nvPr/>
            </p:nvCxnSpPr>
            <p:spPr>
              <a:xfrm>
                <a:off x="5943225" y="1818012"/>
                <a:ext cx="902085" cy="433566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540984C-8485-FF48-B05F-BCA9EA942BB2}"/>
                  </a:ext>
                </a:extLst>
              </p:cNvPr>
              <p:cNvSpPr txBox="1"/>
              <p:nvPr/>
            </p:nvSpPr>
            <p:spPr>
              <a:xfrm>
                <a:off x="4881448" y="2246284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r>
                  <a:rPr lang="en-GB" dirty="0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1563CA1-7E2C-894A-97BF-306267C04306}"/>
                  </a:ext>
                </a:extLst>
              </p:cNvPr>
              <p:cNvSpPr txBox="1"/>
              <p:nvPr/>
            </p:nvSpPr>
            <p:spPr>
              <a:xfrm>
                <a:off x="6673628" y="2251578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r>
                  <a:rPr lang="en-GB" dirty="0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565E50B8-289F-AC45-A3BD-743F8044C6DF}"/>
                  </a:ext>
                </a:extLst>
              </p:cNvPr>
              <p:cNvCxnSpPr>
                <a:cxnSpLocks/>
                <a:stCxn id="18" idx="2"/>
                <a:endCxn id="46" idx="1"/>
              </p:cNvCxnSpPr>
              <p:nvPr/>
            </p:nvCxnSpPr>
            <p:spPr>
              <a:xfrm flipH="1">
                <a:off x="5098928" y="3461865"/>
                <a:ext cx="188604" cy="342755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C9FC1D45-B4DC-5F44-8EA7-93037CB8ECFF}"/>
                  </a:ext>
                </a:extLst>
              </p:cNvPr>
              <p:cNvCxnSpPr>
                <a:cxnSpLocks/>
                <a:stCxn id="18" idx="2"/>
                <a:endCxn id="46" idx="3"/>
              </p:cNvCxnSpPr>
              <p:nvPr/>
            </p:nvCxnSpPr>
            <p:spPr>
              <a:xfrm>
                <a:off x="5287532" y="3461865"/>
                <a:ext cx="154760" cy="342755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5B71C28-5F4C-E74E-9F29-DEB168BD4552}"/>
                  </a:ext>
                </a:extLst>
              </p:cNvPr>
              <p:cNvSpPr txBox="1"/>
              <p:nvPr/>
            </p:nvSpPr>
            <p:spPr>
              <a:xfrm>
                <a:off x="5098928" y="3666120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6A4E463C-E83C-9042-98DC-799BADADC9B9}"/>
                  </a:ext>
                </a:extLst>
              </p:cNvPr>
              <p:cNvCxnSpPr>
                <a:cxnSpLocks/>
                <a:stCxn id="24" idx="2"/>
                <a:endCxn id="29" idx="0"/>
              </p:cNvCxnSpPr>
              <p:nvPr/>
            </p:nvCxnSpPr>
            <p:spPr>
              <a:xfrm flipH="1">
                <a:off x="4832659" y="4305276"/>
                <a:ext cx="969548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3FB0B7AB-A248-F949-9F00-FD12D2A897EB}"/>
                  </a:ext>
                </a:extLst>
              </p:cNvPr>
              <p:cNvCxnSpPr>
                <a:cxnSpLocks/>
                <a:stCxn id="24" idx="2"/>
                <a:endCxn id="28" idx="0"/>
              </p:cNvCxnSpPr>
              <p:nvPr/>
            </p:nvCxnSpPr>
            <p:spPr>
              <a:xfrm flipH="1">
                <a:off x="4255278" y="4305276"/>
                <a:ext cx="1546929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A31231B0-6D50-BF41-8B7A-59F00BBCD366}"/>
                  </a:ext>
                </a:extLst>
              </p:cNvPr>
              <p:cNvCxnSpPr>
                <a:cxnSpLocks/>
                <a:stCxn id="24" idx="2"/>
                <a:endCxn id="30" idx="0"/>
              </p:cNvCxnSpPr>
              <p:nvPr/>
            </p:nvCxnSpPr>
            <p:spPr>
              <a:xfrm flipH="1">
                <a:off x="5308412" y="4305276"/>
                <a:ext cx="493795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2ECB97EF-E83E-3648-98E1-FC56B1754983}"/>
                  </a:ext>
                </a:extLst>
              </p:cNvPr>
              <p:cNvCxnSpPr>
                <a:cxnSpLocks/>
                <a:stCxn id="24" idx="2"/>
                <a:endCxn id="38" idx="0"/>
              </p:cNvCxnSpPr>
              <p:nvPr/>
            </p:nvCxnSpPr>
            <p:spPr>
              <a:xfrm>
                <a:off x="5802207" y="4305276"/>
                <a:ext cx="1151701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0189AB5F-0B2B-6A4F-BF66-C2B68A711D16}"/>
                  </a:ext>
                </a:extLst>
              </p:cNvPr>
              <p:cNvCxnSpPr>
                <a:cxnSpLocks/>
                <a:stCxn id="24" idx="2"/>
                <a:endCxn id="32" idx="0"/>
              </p:cNvCxnSpPr>
              <p:nvPr/>
            </p:nvCxnSpPr>
            <p:spPr>
              <a:xfrm>
                <a:off x="5802207" y="4305276"/>
                <a:ext cx="541867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E214C77A-38B9-934D-8194-AA0015DD6391}"/>
                  </a:ext>
                </a:extLst>
              </p:cNvPr>
              <p:cNvCxnSpPr>
                <a:cxnSpLocks/>
                <a:stCxn id="24" idx="2"/>
                <a:endCxn id="37" idx="0"/>
              </p:cNvCxnSpPr>
              <p:nvPr/>
            </p:nvCxnSpPr>
            <p:spPr>
              <a:xfrm>
                <a:off x="5802207" y="4305276"/>
                <a:ext cx="1731174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1EFAD20B-016A-E546-9F3F-1B7876A9620D}"/>
                  </a:ext>
                </a:extLst>
              </p:cNvPr>
              <p:cNvCxnSpPr>
                <a:cxnSpLocks/>
                <a:stCxn id="24" idx="2"/>
                <a:endCxn id="31" idx="0"/>
              </p:cNvCxnSpPr>
              <p:nvPr/>
            </p:nvCxnSpPr>
            <p:spPr>
              <a:xfrm flipH="1">
                <a:off x="5763774" y="4305276"/>
                <a:ext cx="38433" cy="713942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8864DAFC-D9B9-874E-BAF4-CC876AD5D1FC}"/>
                  </a:ext>
                </a:extLst>
              </p:cNvPr>
              <p:cNvSpPr/>
              <p:nvPr/>
            </p:nvSpPr>
            <p:spPr>
              <a:xfrm>
                <a:off x="5204516" y="3624050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0A98DD6A-F39C-894E-BCED-CDD0C7B23D80}"/>
                  </a:ext>
                </a:extLst>
              </p:cNvPr>
              <p:cNvCxnSpPr>
                <a:cxnSpLocks/>
                <a:endCxn id="57" idx="1"/>
              </p:cNvCxnSpPr>
              <p:nvPr/>
            </p:nvCxnSpPr>
            <p:spPr>
              <a:xfrm flipH="1">
                <a:off x="5721829" y="3451415"/>
                <a:ext cx="188606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F7A46F4F-4789-0045-8694-154CB6196201}"/>
                  </a:ext>
                </a:extLst>
              </p:cNvPr>
              <p:cNvCxnSpPr>
                <a:cxnSpLocks/>
                <a:endCxn id="57" idx="3"/>
              </p:cNvCxnSpPr>
              <p:nvPr/>
            </p:nvCxnSpPr>
            <p:spPr>
              <a:xfrm>
                <a:off x="5910434" y="3451415"/>
                <a:ext cx="154759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15C3C2F-D573-354B-99A2-962CA839B479}"/>
                  </a:ext>
                </a:extLst>
              </p:cNvPr>
              <p:cNvSpPr txBox="1"/>
              <p:nvPr/>
            </p:nvSpPr>
            <p:spPr>
              <a:xfrm>
                <a:off x="5721829" y="3663353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4507B99E-777D-054D-8FF1-4BE3CA09A512}"/>
                  </a:ext>
                </a:extLst>
              </p:cNvPr>
              <p:cNvSpPr/>
              <p:nvPr/>
            </p:nvSpPr>
            <p:spPr>
              <a:xfrm>
                <a:off x="5829435" y="3613876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4CFAA5BD-3E20-A945-B816-88A38D927B7A}"/>
                  </a:ext>
                </a:extLst>
              </p:cNvPr>
              <p:cNvCxnSpPr>
                <a:cxnSpLocks/>
                <a:endCxn id="61" idx="1"/>
              </p:cNvCxnSpPr>
              <p:nvPr/>
            </p:nvCxnSpPr>
            <p:spPr>
              <a:xfrm flipH="1">
                <a:off x="6392350" y="3448831"/>
                <a:ext cx="188606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0D437F80-219A-AE42-A485-C639692537BA}"/>
                  </a:ext>
                </a:extLst>
              </p:cNvPr>
              <p:cNvCxnSpPr>
                <a:cxnSpLocks/>
                <a:endCxn id="61" idx="3"/>
              </p:cNvCxnSpPr>
              <p:nvPr/>
            </p:nvCxnSpPr>
            <p:spPr>
              <a:xfrm>
                <a:off x="6580955" y="3448831"/>
                <a:ext cx="154759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704A1E4-270C-344A-8860-F4B482C948D6}"/>
                  </a:ext>
                </a:extLst>
              </p:cNvPr>
              <p:cNvSpPr txBox="1"/>
              <p:nvPr/>
            </p:nvSpPr>
            <p:spPr>
              <a:xfrm>
                <a:off x="6392350" y="3660769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6EE3A8CC-F0ED-BB48-9D87-E5F0D43EA9E8}"/>
                  </a:ext>
                </a:extLst>
              </p:cNvPr>
              <p:cNvSpPr/>
              <p:nvPr/>
            </p:nvSpPr>
            <p:spPr>
              <a:xfrm>
                <a:off x="6490168" y="3619763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C3324918-9D8A-FA4B-9635-7F29E00ACC8F}"/>
                  </a:ext>
                </a:extLst>
              </p:cNvPr>
              <p:cNvCxnSpPr>
                <a:cxnSpLocks/>
                <a:endCxn id="65" idx="1"/>
              </p:cNvCxnSpPr>
              <p:nvPr/>
            </p:nvCxnSpPr>
            <p:spPr>
              <a:xfrm flipH="1">
                <a:off x="7130463" y="3448831"/>
                <a:ext cx="188606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33862CC1-903F-934D-82D7-A46BFA53A65F}"/>
                  </a:ext>
                </a:extLst>
              </p:cNvPr>
              <p:cNvCxnSpPr>
                <a:cxnSpLocks/>
                <a:endCxn id="65" idx="3"/>
              </p:cNvCxnSpPr>
              <p:nvPr/>
            </p:nvCxnSpPr>
            <p:spPr>
              <a:xfrm>
                <a:off x="7319068" y="3448831"/>
                <a:ext cx="154759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BE47B4C-A579-B74D-8148-F9552F4757E4}"/>
                  </a:ext>
                </a:extLst>
              </p:cNvPr>
              <p:cNvSpPr txBox="1"/>
              <p:nvPr/>
            </p:nvSpPr>
            <p:spPr>
              <a:xfrm>
                <a:off x="7130463" y="3660769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12387B6E-452A-A440-8A4A-91329260CFEC}"/>
                  </a:ext>
                </a:extLst>
              </p:cNvPr>
              <p:cNvSpPr/>
              <p:nvPr/>
            </p:nvSpPr>
            <p:spPr>
              <a:xfrm>
                <a:off x="7228282" y="3618338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F8E08FA5-BEFA-1341-B7F3-C6B1E903E923}"/>
                  </a:ext>
                </a:extLst>
              </p:cNvPr>
              <p:cNvCxnSpPr>
                <a:cxnSpLocks/>
                <a:endCxn id="69" idx="1"/>
              </p:cNvCxnSpPr>
              <p:nvPr/>
            </p:nvCxnSpPr>
            <p:spPr>
              <a:xfrm flipH="1">
                <a:off x="4244587" y="4309356"/>
                <a:ext cx="188606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41BDC659-9BCF-034E-BD85-A626315422E9}"/>
                  </a:ext>
                </a:extLst>
              </p:cNvPr>
              <p:cNvCxnSpPr>
                <a:cxnSpLocks/>
                <a:endCxn id="69" idx="3"/>
              </p:cNvCxnSpPr>
              <p:nvPr/>
            </p:nvCxnSpPr>
            <p:spPr>
              <a:xfrm>
                <a:off x="4433192" y="4309356"/>
                <a:ext cx="154759" cy="35043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85AA746-C785-F845-A5E6-6D0D8F1FEE9F}"/>
                  </a:ext>
                </a:extLst>
              </p:cNvPr>
              <p:cNvSpPr txBox="1"/>
              <p:nvPr/>
            </p:nvSpPr>
            <p:spPr>
              <a:xfrm>
                <a:off x="4244587" y="4521294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41ADA3D4-A3BD-AC49-8407-2CB2CDC695FF}"/>
                  </a:ext>
                </a:extLst>
              </p:cNvPr>
              <p:cNvSpPr/>
              <p:nvPr/>
            </p:nvSpPr>
            <p:spPr>
              <a:xfrm>
                <a:off x="4351374" y="4452672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D4F35010-F648-2647-B003-571133A1F613}"/>
                  </a:ext>
                </a:extLst>
              </p:cNvPr>
              <p:cNvCxnSpPr>
                <a:cxnSpLocks/>
                <a:stCxn id="73" idx="0"/>
                <a:endCxn id="73" idx="1"/>
              </p:cNvCxnSpPr>
              <p:nvPr/>
            </p:nvCxnSpPr>
            <p:spPr>
              <a:xfrm flipH="1">
                <a:off x="6568332" y="4309356"/>
                <a:ext cx="171682" cy="138500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1AA9557E-3B3F-DD4C-A982-9F533647F069}"/>
                  </a:ext>
                </a:extLst>
              </p:cNvPr>
              <p:cNvCxnSpPr>
                <a:cxnSpLocks/>
                <a:stCxn id="73" idx="0"/>
                <a:endCxn id="73" idx="3"/>
              </p:cNvCxnSpPr>
              <p:nvPr/>
            </p:nvCxnSpPr>
            <p:spPr>
              <a:xfrm>
                <a:off x="6740014" y="4309356"/>
                <a:ext cx="171682" cy="138500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8B22775-3BD1-E343-991C-5A953B7816E9}"/>
                  </a:ext>
                </a:extLst>
              </p:cNvPr>
              <p:cNvSpPr txBox="1"/>
              <p:nvPr/>
            </p:nvSpPr>
            <p:spPr>
              <a:xfrm>
                <a:off x="6568332" y="4309356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6C9F8487-9872-8A46-BBD4-AAA80F08DAFD}"/>
                  </a:ext>
                </a:extLst>
              </p:cNvPr>
              <p:cNvSpPr/>
              <p:nvPr/>
            </p:nvSpPr>
            <p:spPr>
              <a:xfrm>
                <a:off x="6638156" y="4386952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37BCD10D-6EBB-C64C-B7ED-297CEBCB3BA6}"/>
                  </a:ext>
                </a:extLst>
              </p:cNvPr>
              <p:cNvCxnSpPr>
                <a:cxnSpLocks/>
                <a:stCxn id="25" idx="2"/>
                <a:endCxn id="77" idx="1"/>
              </p:cNvCxnSpPr>
              <p:nvPr/>
            </p:nvCxnSpPr>
            <p:spPr>
              <a:xfrm flipH="1">
                <a:off x="7082545" y="4305276"/>
                <a:ext cx="167392" cy="327894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8B433352-5A07-A84F-BD10-572FDB8BD431}"/>
                  </a:ext>
                </a:extLst>
              </p:cNvPr>
              <p:cNvCxnSpPr>
                <a:cxnSpLocks/>
                <a:stCxn id="25" idx="2"/>
                <a:endCxn id="77" idx="3"/>
              </p:cNvCxnSpPr>
              <p:nvPr/>
            </p:nvCxnSpPr>
            <p:spPr>
              <a:xfrm>
                <a:off x="7249937" y="4305276"/>
                <a:ext cx="175972" cy="327894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D66BD63-6AEA-5946-B6E1-C17A43BAA4EC}"/>
                  </a:ext>
                </a:extLst>
              </p:cNvPr>
              <p:cNvSpPr txBox="1"/>
              <p:nvPr/>
            </p:nvSpPr>
            <p:spPr>
              <a:xfrm>
                <a:off x="7082545" y="4494670"/>
                <a:ext cx="343364" cy="276999"/>
              </a:xfrm>
              <a:prstGeom prst="rect">
                <a:avLst/>
              </a:prstGeom>
              <a:noFill/>
            </p:spPr>
            <p:txBody>
              <a:bodyPr wrap="square" lIns="36000" tIns="0" rIns="0" bIns="0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5"/>
                    </a:solidFill>
                  </a:rPr>
                  <a:t>…</a:t>
                </a: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BA8B24C0-0A60-1F45-8DCB-97DC790C285D}"/>
                  </a:ext>
                </a:extLst>
              </p:cNvPr>
              <p:cNvSpPr/>
              <p:nvPr/>
            </p:nvSpPr>
            <p:spPr>
              <a:xfrm>
                <a:off x="7181458" y="4457725"/>
                <a:ext cx="168166" cy="48179"/>
              </a:xfrm>
              <a:custGeom>
                <a:avLst/>
                <a:gdLst>
                  <a:gd name="connsiteX0" fmla="*/ 0 w 168166"/>
                  <a:gd name="connsiteY0" fmla="*/ 0 h 48179"/>
                  <a:gd name="connsiteX1" fmla="*/ 78828 w 168166"/>
                  <a:gd name="connsiteY1" fmla="*/ 47297 h 48179"/>
                  <a:gd name="connsiteX2" fmla="*/ 168166 w 168166"/>
                  <a:gd name="connsiteY2" fmla="*/ 26276 h 48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6" h="48179">
                    <a:moveTo>
                      <a:pt x="0" y="0"/>
                    </a:moveTo>
                    <a:cubicBezTo>
                      <a:pt x="25400" y="21459"/>
                      <a:pt x="50800" y="42918"/>
                      <a:pt x="78828" y="47297"/>
                    </a:cubicBezTo>
                    <a:cubicBezTo>
                      <a:pt x="106856" y="51676"/>
                      <a:pt x="137511" y="38976"/>
                      <a:pt x="168166" y="26276"/>
                    </a:cubicBezTo>
                  </a:path>
                </a:pathLst>
              </a:custGeom>
              <a:noFill/>
              <a:ln w="127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930F52B2-8219-D841-8C2F-9F47E3310E8F}"/>
                  </a:ext>
                </a:extLst>
              </p:cNvPr>
              <p:cNvSpPr/>
              <p:nvPr/>
            </p:nvSpPr>
            <p:spPr>
              <a:xfrm>
                <a:off x="5561266" y="2002463"/>
                <a:ext cx="750136" cy="76656"/>
              </a:xfrm>
              <a:custGeom>
                <a:avLst/>
                <a:gdLst>
                  <a:gd name="connsiteX0" fmla="*/ 0 w 750136"/>
                  <a:gd name="connsiteY0" fmla="*/ 0 h 76656"/>
                  <a:gd name="connsiteX1" fmla="*/ 383281 w 750136"/>
                  <a:gd name="connsiteY1" fmla="*/ 76656 h 76656"/>
                  <a:gd name="connsiteX2" fmla="*/ 750136 w 750136"/>
                  <a:gd name="connsiteY2" fmla="*/ 0 h 76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0136" h="76656">
                    <a:moveTo>
                      <a:pt x="0" y="0"/>
                    </a:moveTo>
                    <a:cubicBezTo>
                      <a:pt x="129129" y="38328"/>
                      <a:pt x="258258" y="76656"/>
                      <a:pt x="383281" y="76656"/>
                    </a:cubicBezTo>
                    <a:cubicBezTo>
                      <a:pt x="508304" y="76656"/>
                      <a:pt x="629220" y="38328"/>
                      <a:pt x="750136" y="0"/>
                    </a:cubicBezTo>
                  </a:path>
                </a:pathLst>
              </a:cu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73F0CFC7-7C30-5042-90A6-4247746B56C1}"/>
                  </a:ext>
                </a:extLst>
              </p:cNvPr>
              <p:cNvSpPr/>
              <p:nvPr/>
            </p:nvSpPr>
            <p:spPr>
              <a:xfrm>
                <a:off x="5160305" y="4597788"/>
                <a:ext cx="1489322" cy="240918"/>
              </a:xfrm>
              <a:custGeom>
                <a:avLst/>
                <a:gdLst>
                  <a:gd name="connsiteX0" fmla="*/ 0 w 1489322"/>
                  <a:gd name="connsiteY0" fmla="*/ 0 h 240918"/>
                  <a:gd name="connsiteX1" fmla="*/ 251870 w 1489322"/>
                  <a:gd name="connsiteY1" fmla="*/ 142361 h 240918"/>
                  <a:gd name="connsiteX2" fmla="*/ 547545 w 1489322"/>
                  <a:gd name="connsiteY2" fmla="*/ 229968 h 240918"/>
                  <a:gd name="connsiteX3" fmla="*/ 996531 w 1489322"/>
                  <a:gd name="connsiteY3" fmla="*/ 229968 h 240918"/>
                  <a:gd name="connsiteX4" fmla="*/ 1325058 w 1489322"/>
                  <a:gd name="connsiteY4" fmla="*/ 142361 h 240918"/>
                  <a:gd name="connsiteX5" fmla="*/ 1489322 w 1489322"/>
                  <a:gd name="connsiteY5" fmla="*/ 49279 h 240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89322" h="240918">
                    <a:moveTo>
                      <a:pt x="0" y="0"/>
                    </a:moveTo>
                    <a:cubicBezTo>
                      <a:pt x="80306" y="52016"/>
                      <a:pt x="160613" y="104033"/>
                      <a:pt x="251870" y="142361"/>
                    </a:cubicBezTo>
                    <a:cubicBezTo>
                      <a:pt x="343127" y="180689"/>
                      <a:pt x="423435" y="215367"/>
                      <a:pt x="547545" y="229968"/>
                    </a:cubicBezTo>
                    <a:cubicBezTo>
                      <a:pt x="671655" y="244569"/>
                      <a:pt x="866946" y="244569"/>
                      <a:pt x="996531" y="229968"/>
                    </a:cubicBezTo>
                    <a:cubicBezTo>
                      <a:pt x="1126116" y="215367"/>
                      <a:pt x="1242926" y="172476"/>
                      <a:pt x="1325058" y="142361"/>
                    </a:cubicBezTo>
                    <a:cubicBezTo>
                      <a:pt x="1407190" y="112246"/>
                      <a:pt x="1448256" y="80762"/>
                      <a:pt x="1489322" y="49279"/>
                    </a:cubicBezTo>
                  </a:path>
                </a:pathLst>
              </a:cu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948AB148-0438-6A4C-9F8D-9DBC2C1C4985}"/>
                  </a:ext>
                </a:extLst>
              </p:cNvPr>
              <p:cNvCxnSpPr>
                <a:cxnSpLocks/>
                <a:stCxn id="16" idx="2"/>
                <a:endCxn id="14" idx="0"/>
              </p:cNvCxnSpPr>
              <p:nvPr/>
            </p:nvCxnSpPr>
            <p:spPr>
              <a:xfrm flipH="1">
                <a:off x="5943226" y="2461728"/>
                <a:ext cx="6001" cy="524298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34964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133-SDM0711-products-pushba.gif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14"/>
          <a:stretch/>
        </p:blipFill>
        <p:spPr>
          <a:xfrm>
            <a:off x="5283383" y="2912660"/>
            <a:ext cx="3665993" cy="14770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83005" y="1877219"/>
            <a:ext cx="1696051" cy="2631884"/>
            <a:chOff x="372642" y="1079352"/>
            <a:chExt cx="1696051" cy="2631884"/>
          </a:xfrm>
        </p:grpSpPr>
        <p:pic>
          <p:nvPicPr>
            <p:cNvPr id="6" name="Picture 5" descr="Aluminium-Sliding-Doors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2642" y="1079352"/>
              <a:ext cx="1687792" cy="252361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 rot="21060000">
              <a:off x="427217" y="3366482"/>
              <a:ext cx="1641476" cy="3447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</p:grpSp>
      <p:pic>
        <p:nvPicPr>
          <p:cNvPr id="33" name="Picture 32" descr="open-door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308" y="4400832"/>
            <a:ext cx="1354607" cy="1939850"/>
          </a:xfrm>
          <a:prstGeom prst="rect">
            <a:avLst/>
          </a:prstGeom>
        </p:spPr>
      </p:pic>
      <p:pic>
        <p:nvPicPr>
          <p:cNvPr id="24" name="Picture 23" descr="5c1648bf-8df4-48de-a338-09998354bcef_400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380" y="2755473"/>
            <a:ext cx="1579560" cy="720674"/>
          </a:xfrm>
          <a:prstGeom prst="rect">
            <a:avLst/>
          </a:prstGeom>
        </p:spPr>
      </p:pic>
      <p:pic>
        <p:nvPicPr>
          <p:cNvPr id="25" name="Picture 24" descr="t26d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60" y="2707454"/>
            <a:ext cx="811152" cy="709436"/>
          </a:xfrm>
          <a:prstGeom prst="rect">
            <a:avLst/>
          </a:prstGeom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Opening a Door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8578" y="1733544"/>
            <a:ext cx="4089006" cy="260244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Many different methods, depending on what kind </a:t>
            </a:r>
            <a:br>
              <a:rPr lang="en-US" dirty="0"/>
            </a:br>
            <a:r>
              <a:rPr lang="en-US" dirty="0"/>
              <a:t>of door</a:t>
            </a:r>
          </a:p>
          <a:p>
            <a:pPr lvl="1"/>
            <a:r>
              <a:rPr lang="en-US" dirty="0"/>
              <a:t>Sliding or hinged?</a:t>
            </a:r>
          </a:p>
          <a:p>
            <a:pPr lvl="1"/>
            <a:r>
              <a:rPr lang="en-US" dirty="0"/>
              <a:t>Hinge on left or right?</a:t>
            </a:r>
          </a:p>
          <a:p>
            <a:pPr lvl="1"/>
            <a:r>
              <a:rPr lang="en-US" dirty="0"/>
              <a:t>Open toward or away?</a:t>
            </a:r>
          </a:p>
          <a:p>
            <a:pPr lvl="1"/>
            <a:r>
              <a:rPr lang="en-US" dirty="0"/>
              <a:t>Knob, lever, push bar </a:t>
            </a:r>
          </a:p>
          <a:p>
            <a:pPr lvl="1"/>
            <a:r>
              <a:rPr lang="en-US" dirty="0"/>
              <a:t>Pull handle, push plate</a:t>
            </a:r>
          </a:p>
          <a:p>
            <a:pPr lvl="1"/>
            <a:r>
              <a:rPr lang="en-US" dirty="0"/>
              <a:t>Something else?</a:t>
            </a:r>
          </a:p>
        </p:txBody>
      </p:sp>
      <p:pic>
        <p:nvPicPr>
          <p:cNvPr id="5" name="Picture 4" descr="Stainless Steel Push Plate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784" y="4197996"/>
            <a:ext cx="1133416" cy="2251143"/>
          </a:xfrm>
          <a:prstGeom prst="rect">
            <a:avLst/>
          </a:prstGeom>
        </p:spPr>
      </p:pic>
      <p:pic>
        <p:nvPicPr>
          <p:cNvPr id="10" name="Picture 9" descr="fishdoorhandl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151" y="4719765"/>
            <a:ext cx="1491225" cy="1118418"/>
          </a:xfrm>
          <a:prstGeom prst="rect">
            <a:avLst/>
          </a:prstGeom>
        </p:spPr>
      </p:pic>
      <p:pic>
        <p:nvPicPr>
          <p:cNvPr id="29" name="Picture 28" descr="open-door-exit-icon-1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160" y="4322926"/>
            <a:ext cx="1376172" cy="2313432"/>
          </a:xfrm>
          <a:prstGeom prst="rect">
            <a:avLst/>
          </a:prstGeom>
        </p:spPr>
      </p:pic>
      <p:pic>
        <p:nvPicPr>
          <p:cNvPr id="30" name="Picture 29" descr="open-door-exit-icon-10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00" y="4317765"/>
            <a:ext cx="1376172" cy="2313432"/>
          </a:xfrm>
          <a:prstGeom prst="rect">
            <a:avLst/>
          </a:prstGeom>
        </p:spPr>
      </p:pic>
      <p:pic>
        <p:nvPicPr>
          <p:cNvPr id="31" name="Picture 30" descr="images-1.jpe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676" y="4829380"/>
            <a:ext cx="662574" cy="1558998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22774D3-0CDC-A94D-B38E-0762B8133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</a:t>
            </a:fld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C1E6A22-3654-2C4C-A59F-11D14EDD1C06}"/>
              </a:ext>
            </a:extLst>
          </p:cNvPr>
          <p:cNvGrpSpPr/>
          <p:nvPr/>
        </p:nvGrpSpPr>
        <p:grpSpPr>
          <a:xfrm>
            <a:off x="5163301" y="647988"/>
            <a:ext cx="3906155" cy="1992538"/>
            <a:chOff x="3937725" y="3970843"/>
            <a:chExt cx="3906155" cy="1992538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76D32964-469C-C34E-8D71-52089860FAE7}"/>
                </a:ext>
              </a:extLst>
            </p:cNvPr>
            <p:cNvSpPr/>
            <p:nvPr/>
          </p:nvSpPr>
          <p:spPr>
            <a:xfrm>
              <a:off x="4244587" y="3970843"/>
              <a:ext cx="3494109" cy="427340"/>
            </a:xfrm>
            <a:prstGeom prst="roundRect">
              <a:avLst/>
            </a:prstGeom>
            <a:noFill/>
            <a:ln w="12700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D9D7948-30AC-0B4D-9061-492EBECB4B89}"/>
                </a:ext>
              </a:extLst>
            </p:cNvPr>
            <p:cNvSpPr txBox="1"/>
            <p:nvPr/>
          </p:nvSpPr>
          <p:spPr>
            <a:xfrm>
              <a:off x="4335015" y="4089832"/>
              <a:ext cx="1022775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r>
                <a:rPr lang="en-GB" sz="1400" dirty="0"/>
                <a:t>move to door</a:t>
              </a:r>
              <a:endParaRPr lang="en-GB" sz="1400" dirty="0">
                <a:latin typeface="Courier" pitchFamily="2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D840085-A867-E34F-B2BC-FD91171DBEF9}"/>
                </a:ext>
              </a:extLst>
            </p:cNvPr>
            <p:cNvSpPr txBox="1"/>
            <p:nvPr/>
          </p:nvSpPr>
          <p:spPr>
            <a:xfrm>
              <a:off x="5404119" y="4089832"/>
              <a:ext cx="796175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r>
                <a:rPr lang="en-GB" sz="1400" dirty="0"/>
                <a:t>open door</a:t>
              </a:r>
              <a:endParaRPr lang="en-GB" sz="1400" dirty="0">
                <a:latin typeface="Courier" pitchFamily="2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AA90196-79D0-524B-A7FC-2BD6A9221BE5}"/>
                </a:ext>
              </a:extLst>
            </p:cNvPr>
            <p:cNvSpPr txBox="1"/>
            <p:nvPr/>
          </p:nvSpPr>
          <p:spPr>
            <a:xfrm>
              <a:off x="6852651" y="4089832"/>
              <a:ext cx="794572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r>
                <a:rPr lang="en-GB" sz="1400" dirty="0"/>
                <a:t>close door</a:t>
              </a:r>
              <a:endParaRPr lang="en-GB" sz="1400" dirty="0">
                <a:latin typeface="Courier" pitchFamily="2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949E585-FF75-1D43-8C00-C4401F9B414F}"/>
                </a:ext>
              </a:extLst>
            </p:cNvPr>
            <p:cNvSpPr txBox="1"/>
            <p:nvPr/>
          </p:nvSpPr>
          <p:spPr>
            <a:xfrm>
              <a:off x="6246622" y="4089832"/>
              <a:ext cx="559700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r>
                <a:rPr lang="en-GB" sz="1400" dirty="0"/>
                <a:t>get out</a:t>
              </a:r>
              <a:endParaRPr lang="en-GB" sz="1400" dirty="0">
                <a:latin typeface="Courier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098DAD4-4467-2547-98A1-57BA7ABF79E2}"/>
                </a:ext>
              </a:extLst>
            </p:cNvPr>
            <p:cNvSpPr txBox="1"/>
            <p:nvPr/>
          </p:nvSpPr>
          <p:spPr>
            <a:xfrm>
              <a:off x="3937725" y="5019218"/>
              <a:ext cx="635105" cy="86177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identify </a:t>
              </a:r>
            </a:p>
            <a:p>
              <a:pPr algn="ctr"/>
              <a:r>
                <a:rPr lang="en-GB" sz="1400" dirty="0"/>
                <a:t>type </a:t>
              </a:r>
            </a:p>
            <a:p>
              <a:pPr algn="ctr"/>
              <a:r>
                <a:rPr lang="en-GB" sz="1400" dirty="0"/>
                <a:t>of </a:t>
              </a:r>
            </a:p>
            <a:p>
              <a:pPr algn="ctr"/>
              <a:r>
                <a:rPr lang="en-GB" sz="1400" dirty="0"/>
                <a:t>door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0D9E4D3-076A-3E4C-9EB6-1D66D46E0E48}"/>
                </a:ext>
              </a:extLst>
            </p:cNvPr>
            <p:cNvSpPr txBox="1"/>
            <p:nvPr/>
          </p:nvSpPr>
          <p:spPr>
            <a:xfrm>
              <a:off x="4608497" y="5019218"/>
              <a:ext cx="448323" cy="86177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move</a:t>
              </a:r>
            </a:p>
            <a:p>
              <a:pPr algn="ctr"/>
              <a:r>
                <a:rPr lang="en-GB" sz="1400" dirty="0"/>
                <a:t>close </a:t>
              </a:r>
            </a:p>
            <a:p>
              <a:pPr algn="ctr"/>
              <a:r>
                <a:rPr lang="en-GB" sz="1400" dirty="0"/>
                <a:t>to </a:t>
              </a:r>
            </a:p>
            <a:p>
              <a:pPr algn="ctr"/>
              <a:r>
                <a:rPr lang="en-GB" sz="1400" dirty="0"/>
                <a:t>knob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6492861-414F-1C4B-9007-3FDEA3FCC65A}"/>
                </a:ext>
              </a:extLst>
            </p:cNvPr>
            <p:cNvSpPr txBox="1"/>
            <p:nvPr/>
          </p:nvSpPr>
          <p:spPr>
            <a:xfrm>
              <a:off x="5092490" y="5019218"/>
              <a:ext cx="431844" cy="430887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grasp</a:t>
              </a:r>
            </a:p>
            <a:p>
              <a:pPr algn="ctr"/>
              <a:r>
                <a:rPr lang="en-GB" sz="1400" dirty="0"/>
                <a:t>knob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F52CDD5-D803-E44E-AE3B-9B5C81BD9085}"/>
                </a:ext>
              </a:extLst>
            </p:cNvPr>
            <p:cNvSpPr txBox="1"/>
            <p:nvPr/>
          </p:nvSpPr>
          <p:spPr>
            <a:xfrm>
              <a:off x="5562856" y="5019218"/>
              <a:ext cx="401836" cy="430887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turn</a:t>
              </a:r>
            </a:p>
            <a:p>
              <a:pPr algn="ctr"/>
              <a:r>
                <a:rPr lang="en-GB" sz="1400" dirty="0"/>
                <a:t>knob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C2FFADF-BA30-374D-A4E2-ED82A8BAAAC0}"/>
                </a:ext>
              </a:extLst>
            </p:cNvPr>
            <p:cNvSpPr txBox="1"/>
            <p:nvPr/>
          </p:nvSpPr>
          <p:spPr>
            <a:xfrm>
              <a:off x="6003213" y="5019218"/>
              <a:ext cx="681721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maintain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4E44067-D4E1-AB4B-B753-46682096188B}"/>
                </a:ext>
              </a:extLst>
            </p:cNvPr>
            <p:cNvSpPr txBox="1"/>
            <p:nvPr/>
          </p:nvSpPr>
          <p:spPr>
            <a:xfrm>
              <a:off x="6003213" y="5277276"/>
              <a:ext cx="308862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pull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3E9EB24-52FF-3446-AF69-4EC6B2A40DE1}"/>
                </a:ext>
              </a:extLst>
            </p:cNvPr>
            <p:cNvSpPr txBox="1"/>
            <p:nvPr/>
          </p:nvSpPr>
          <p:spPr>
            <a:xfrm>
              <a:off x="6732599" y="5490492"/>
              <a:ext cx="308862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pull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3FA8CEE-A5E4-C94D-9DEE-BA46E2B3BFC7}"/>
                </a:ext>
              </a:extLst>
            </p:cNvPr>
            <p:cNvSpPr txBox="1"/>
            <p:nvPr/>
          </p:nvSpPr>
          <p:spPr>
            <a:xfrm>
              <a:off x="6729403" y="5747937"/>
              <a:ext cx="626128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monitor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14BF60D-79FF-024E-BF6B-B1121A794E47}"/>
                </a:ext>
              </a:extLst>
            </p:cNvPr>
            <p:cNvSpPr txBox="1"/>
            <p:nvPr/>
          </p:nvSpPr>
          <p:spPr>
            <a:xfrm>
              <a:off x="6006257" y="5535334"/>
              <a:ext cx="626128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monitor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D39F523-7D38-DB43-B393-E90C6C701410}"/>
                </a:ext>
              </a:extLst>
            </p:cNvPr>
            <p:cNvSpPr txBox="1"/>
            <p:nvPr/>
          </p:nvSpPr>
          <p:spPr>
            <a:xfrm>
              <a:off x="7222881" y="5019218"/>
              <a:ext cx="620999" cy="215444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ungrasp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FC7592E-2716-A34A-9163-89D2B14A633F}"/>
                </a:ext>
              </a:extLst>
            </p:cNvPr>
            <p:cNvSpPr txBox="1"/>
            <p:nvPr/>
          </p:nvSpPr>
          <p:spPr>
            <a:xfrm>
              <a:off x="6732599" y="5019218"/>
              <a:ext cx="442617" cy="430887"/>
            </a:xfrm>
            <a:prstGeom prst="rect">
              <a:avLst/>
            </a:prstGeom>
            <a:noFill/>
            <a:ln w="12700">
              <a:solidFill>
                <a:schemeClr val="accent1"/>
              </a:solidFill>
            </a:ln>
          </p:spPr>
          <p:txBody>
            <a:bodyPr wrap="none" lIns="36000" tIns="0" rIns="0" bIns="0" rtlCol="0">
              <a:spAutoFit/>
            </a:bodyPr>
            <a:lstStyle/>
            <a:p>
              <a:pPr algn="ctr"/>
              <a:r>
                <a:rPr lang="en-GB" sz="1400" dirty="0"/>
                <a:t>move</a:t>
              </a:r>
            </a:p>
            <a:p>
              <a:pPr algn="ctr"/>
              <a:r>
                <a:rPr lang="en-GB" sz="1400" dirty="0"/>
                <a:t>back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6FCA86A0-12F3-E549-8080-67A11BB86E72}"/>
                </a:ext>
              </a:extLst>
            </p:cNvPr>
            <p:cNvCxnSpPr>
              <a:cxnSpLocks/>
              <a:stCxn id="42" idx="2"/>
              <a:endCxn id="47" idx="0"/>
            </p:cNvCxnSpPr>
            <p:nvPr/>
          </p:nvCxnSpPr>
          <p:spPr>
            <a:xfrm flipH="1">
              <a:off x="4832659" y="4305276"/>
              <a:ext cx="969548" cy="71394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8428627-4C19-5D4C-B23C-443C165B5846}"/>
                </a:ext>
              </a:extLst>
            </p:cNvPr>
            <p:cNvCxnSpPr>
              <a:cxnSpLocks/>
              <a:stCxn id="42" idx="2"/>
              <a:endCxn id="46" idx="0"/>
            </p:cNvCxnSpPr>
            <p:nvPr/>
          </p:nvCxnSpPr>
          <p:spPr>
            <a:xfrm flipH="1">
              <a:off x="4255278" y="4305276"/>
              <a:ext cx="1546929" cy="71394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042CCB1C-FF4D-B54A-B612-6245D93FC6AE}"/>
                </a:ext>
              </a:extLst>
            </p:cNvPr>
            <p:cNvCxnSpPr>
              <a:cxnSpLocks/>
              <a:stCxn id="42" idx="2"/>
              <a:endCxn id="48" idx="0"/>
            </p:cNvCxnSpPr>
            <p:nvPr/>
          </p:nvCxnSpPr>
          <p:spPr>
            <a:xfrm flipH="1">
              <a:off x="5308412" y="4305276"/>
              <a:ext cx="493795" cy="71394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08104CCF-B97B-3F41-ADCA-8F9C3324605C}"/>
                </a:ext>
              </a:extLst>
            </p:cNvPr>
            <p:cNvCxnSpPr>
              <a:cxnSpLocks/>
              <a:stCxn id="42" idx="2"/>
              <a:endCxn id="58" idx="0"/>
            </p:cNvCxnSpPr>
            <p:nvPr/>
          </p:nvCxnSpPr>
          <p:spPr>
            <a:xfrm>
              <a:off x="5802207" y="4305276"/>
              <a:ext cx="1151701" cy="71394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4A02956-CA97-704B-9321-C8620D98E099}"/>
                </a:ext>
              </a:extLst>
            </p:cNvPr>
            <p:cNvCxnSpPr>
              <a:cxnSpLocks/>
              <a:stCxn id="42" idx="2"/>
              <a:endCxn id="50" idx="0"/>
            </p:cNvCxnSpPr>
            <p:nvPr/>
          </p:nvCxnSpPr>
          <p:spPr>
            <a:xfrm>
              <a:off x="5802207" y="4305276"/>
              <a:ext cx="541867" cy="71394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B65098D5-3628-8D46-9AB4-FE7E7C6142B9}"/>
                </a:ext>
              </a:extLst>
            </p:cNvPr>
            <p:cNvCxnSpPr>
              <a:cxnSpLocks/>
              <a:stCxn id="42" idx="2"/>
              <a:endCxn id="57" idx="0"/>
            </p:cNvCxnSpPr>
            <p:nvPr/>
          </p:nvCxnSpPr>
          <p:spPr>
            <a:xfrm>
              <a:off x="5802207" y="4305276"/>
              <a:ext cx="1731174" cy="71394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67BE6D75-00E0-D047-BA47-776D47DA40AC}"/>
                </a:ext>
              </a:extLst>
            </p:cNvPr>
            <p:cNvCxnSpPr>
              <a:cxnSpLocks/>
              <a:stCxn id="42" idx="2"/>
              <a:endCxn id="49" idx="0"/>
            </p:cNvCxnSpPr>
            <p:nvPr/>
          </p:nvCxnSpPr>
          <p:spPr>
            <a:xfrm flipH="1">
              <a:off x="5763774" y="4305276"/>
              <a:ext cx="38433" cy="713942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656FED6F-1C13-DC47-BA35-E0F1EA210DC4}"/>
                </a:ext>
              </a:extLst>
            </p:cNvPr>
            <p:cNvCxnSpPr>
              <a:cxnSpLocks/>
              <a:endCxn id="89" idx="1"/>
            </p:cNvCxnSpPr>
            <p:nvPr/>
          </p:nvCxnSpPr>
          <p:spPr>
            <a:xfrm flipH="1">
              <a:off x="4244587" y="4309356"/>
              <a:ext cx="188606" cy="350438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57ADE201-3F17-C842-8F76-032CDE936863}"/>
                </a:ext>
              </a:extLst>
            </p:cNvPr>
            <p:cNvCxnSpPr>
              <a:cxnSpLocks/>
              <a:endCxn id="89" idx="3"/>
            </p:cNvCxnSpPr>
            <p:nvPr/>
          </p:nvCxnSpPr>
          <p:spPr>
            <a:xfrm>
              <a:off x="4433192" y="4309356"/>
              <a:ext cx="154759" cy="350438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3F7E6AE-62E7-AC4B-A97C-6B7528384A6D}"/>
                </a:ext>
              </a:extLst>
            </p:cNvPr>
            <p:cNvSpPr txBox="1"/>
            <p:nvPr/>
          </p:nvSpPr>
          <p:spPr>
            <a:xfrm>
              <a:off x="4244587" y="4521294"/>
              <a:ext cx="343364" cy="276999"/>
            </a:xfrm>
            <a:prstGeom prst="rect">
              <a:avLst/>
            </a:prstGeom>
            <a:noFill/>
          </p:spPr>
          <p:txBody>
            <a:bodyPr wrap="square" lIns="36000" tIns="0" rIns="0" bIns="0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5"/>
                  </a:solidFill>
                </a:rPr>
                <a:t>…</a:t>
              </a:r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071A361D-9A37-094C-9618-D721199E2B62}"/>
                </a:ext>
              </a:extLst>
            </p:cNvPr>
            <p:cNvSpPr/>
            <p:nvPr/>
          </p:nvSpPr>
          <p:spPr>
            <a:xfrm>
              <a:off x="4351374" y="4452672"/>
              <a:ext cx="168166" cy="48179"/>
            </a:xfrm>
            <a:custGeom>
              <a:avLst/>
              <a:gdLst>
                <a:gd name="connsiteX0" fmla="*/ 0 w 168166"/>
                <a:gd name="connsiteY0" fmla="*/ 0 h 48179"/>
                <a:gd name="connsiteX1" fmla="*/ 78828 w 168166"/>
                <a:gd name="connsiteY1" fmla="*/ 47297 h 48179"/>
                <a:gd name="connsiteX2" fmla="*/ 168166 w 168166"/>
                <a:gd name="connsiteY2" fmla="*/ 26276 h 4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6" h="48179">
                  <a:moveTo>
                    <a:pt x="0" y="0"/>
                  </a:moveTo>
                  <a:cubicBezTo>
                    <a:pt x="25400" y="21459"/>
                    <a:pt x="50800" y="42918"/>
                    <a:pt x="78828" y="47297"/>
                  </a:cubicBezTo>
                  <a:cubicBezTo>
                    <a:pt x="106856" y="51676"/>
                    <a:pt x="137511" y="38976"/>
                    <a:pt x="168166" y="26276"/>
                  </a:cubicBezTo>
                </a:path>
              </a:pathLst>
            </a:cu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endParaRPr lang="en-GB"/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9E7A83BD-0473-5248-83FC-7FF0B11A3CEA}"/>
                </a:ext>
              </a:extLst>
            </p:cNvPr>
            <p:cNvCxnSpPr>
              <a:cxnSpLocks/>
              <a:stCxn id="93" idx="0"/>
              <a:endCxn id="93" idx="1"/>
            </p:cNvCxnSpPr>
            <p:nvPr/>
          </p:nvCxnSpPr>
          <p:spPr>
            <a:xfrm flipH="1">
              <a:off x="6568332" y="4309356"/>
              <a:ext cx="171682" cy="138500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33AC58CC-C79D-E142-B6DD-C941B68D6D96}"/>
                </a:ext>
              </a:extLst>
            </p:cNvPr>
            <p:cNvCxnSpPr>
              <a:cxnSpLocks/>
              <a:stCxn id="93" idx="0"/>
              <a:endCxn id="93" idx="3"/>
            </p:cNvCxnSpPr>
            <p:nvPr/>
          </p:nvCxnSpPr>
          <p:spPr>
            <a:xfrm>
              <a:off x="6740014" y="4309356"/>
              <a:ext cx="171682" cy="138500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85D74C4-A42B-ED45-BC57-3E2F7E254E20}"/>
                </a:ext>
              </a:extLst>
            </p:cNvPr>
            <p:cNvSpPr txBox="1"/>
            <p:nvPr/>
          </p:nvSpPr>
          <p:spPr>
            <a:xfrm>
              <a:off x="6568332" y="4309356"/>
              <a:ext cx="343364" cy="276999"/>
            </a:xfrm>
            <a:prstGeom prst="rect">
              <a:avLst/>
            </a:prstGeom>
            <a:noFill/>
          </p:spPr>
          <p:txBody>
            <a:bodyPr wrap="square" lIns="36000" tIns="0" rIns="0" bIns="0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5"/>
                  </a:solidFill>
                </a:rPr>
                <a:t>…</a:t>
              </a:r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A62F2CB9-46FC-AD44-9F3E-A7EF7B9B07F9}"/>
                </a:ext>
              </a:extLst>
            </p:cNvPr>
            <p:cNvSpPr/>
            <p:nvPr/>
          </p:nvSpPr>
          <p:spPr>
            <a:xfrm>
              <a:off x="6638156" y="4386952"/>
              <a:ext cx="168166" cy="48179"/>
            </a:xfrm>
            <a:custGeom>
              <a:avLst/>
              <a:gdLst>
                <a:gd name="connsiteX0" fmla="*/ 0 w 168166"/>
                <a:gd name="connsiteY0" fmla="*/ 0 h 48179"/>
                <a:gd name="connsiteX1" fmla="*/ 78828 w 168166"/>
                <a:gd name="connsiteY1" fmla="*/ 47297 h 48179"/>
                <a:gd name="connsiteX2" fmla="*/ 168166 w 168166"/>
                <a:gd name="connsiteY2" fmla="*/ 26276 h 4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6" h="48179">
                  <a:moveTo>
                    <a:pt x="0" y="0"/>
                  </a:moveTo>
                  <a:cubicBezTo>
                    <a:pt x="25400" y="21459"/>
                    <a:pt x="50800" y="42918"/>
                    <a:pt x="78828" y="47297"/>
                  </a:cubicBezTo>
                  <a:cubicBezTo>
                    <a:pt x="106856" y="51676"/>
                    <a:pt x="137511" y="38976"/>
                    <a:pt x="168166" y="26276"/>
                  </a:cubicBezTo>
                </a:path>
              </a:pathLst>
            </a:cu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endParaRPr lang="en-GB"/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E3704821-C5AD-6D48-9333-0A3A0C831873}"/>
                </a:ext>
              </a:extLst>
            </p:cNvPr>
            <p:cNvCxnSpPr>
              <a:cxnSpLocks/>
              <a:stCxn id="43" idx="2"/>
              <a:endCxn id="97" idx="1"/>
            </p:cNvCxnSpPr>
            <p:nvPr/>
          </p:nvCxnSpPr>
          <p:spPr>
            <a:xfrm flipH="1">
              <a:off x="7082545" y="4305276"/>
              <a:ext cx="167392" cy="327894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F28B0EF0-B416-9A4C-ACB2-F6F3FF4E4C5E}"/>
                </a:ext>
              </a:extLst>
            </p:cNvPr>
            <p:cNvCxnSpPr>
              <a:cxnSpLocks/>
              <a:stCxn id="43" idx="2"/>
              <a:endCxn id="97" idx="3"/>
            </p:cNvCxnSpPr>
            <p:nvPr/>
          </p:nvCxnSpPr>
          <p:spPr>
            <a:xfrm>
              <a:off x="7249937" y="4305276"/>
              <a:ext cx="175972" cy="327894"/>
            </a:xfrm>
            <a:prstGeom prst="straightConnector1">
              <a:avLst/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01BE5E6-9E82-834E-83C8-CD3A46F912FF}"/>
                </a:ext>
              </a:extLst>
            </p:cNvPr>
            <p:cNvSpPr txBox="1"/>
            <p:nvPr/>
          </p:nvSpPr>
          <p:spPr>
            <a:xfrm>
              <a:off x="7082545" y="4494670"/>
              <a:ext cx="343364" cy="276999"/>
            </a:xfrm>
            <a:prstGeom prst="rect">
              <a:avLst/>
            </a:prstGeom>
            <a:noFill/>
          </p:spPr>
          <p:txBody>
            <a:bodyPr wrap="square" lIns="36000" tIns="0" rIns="0" bIns="0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5"/>
                  </a:solidFill>
                </a:rPr>
                <a:t>…</a:t>
              </a:r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93F494E3-AB71-B84D-A6C3-1C8C108867DB}"/>
                </a:ext>
              </a:extLst>
            </p:cNvPr>
            <p:cNvSpPr/>
            <p:nvPr/>
          </p:nvSpPr>
          <p:spPr>
            <a:xfrm>
              <a:off x="7181458" y="4457725"/>
              <a:ext cx="168166" cy="48179"/>
            </a:xfrm>
            <a:custGeom>
              <a:avLst/>
              <a:gdLst>
                <a:gd name="connsiteX0" fmla="*/ 0 w 168166"/>
                <a:gd name="connsiteY0" fmla="*/ 0 h 48179"/>
                <a:gd name="connsiteX1" fmla="*/ 78828 w 168166"/>
                <a:gd name="connsiteY1" fmla="*/ 47297 h 48179"/>
                <a:gd name="connsiteX2" fmla="*/ 168166 w 168166"/>
                <a:gd name="connsiteY2" fmla="*/ 26276 h 4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6" h="48179">
                  <a:moveTo>
                    <a:pt x="0" y="0"/>
                  </a:moveTo>
                  <a:cubicBezTo>
                    <a:pt x="25400" y="21459"/>
                    <a:pt x="50800" y="42918"/>
                    <a:pt x="78828" y="47297"/>
                  </a:cubicBezTo>
                  <a:cubicBezTo>
                    <a:pt x="106856" y="51676"/>
                    <a:pt x="137511" y="38976"/>
                    <a:pt x="168166" y="26276"/>
                  </a:cubicBezTo>
                </a:path>
              </a:pathLst>
            </a:custGeom>
            <a:noFill/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endParaRPr lang="en-GB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986C0CF6-67A0-0C48-841B-8865F81E3AC5}"/>
                </a:ext>
              </a:extLst>
            </p:cNvPr>
            <p:cNvSpPr/>
            <p:nvPr/>
          </p:nvSpPr>
          <p:spPr>
            <a:xfrm>
              <a:off x="5160305" y="4597788"/>
              <a:ext cx="1489322" cy="240918"/>
            </a:xfrm>
            <a:custGeom>
              <a:avLst/>
              <a:gdLst>
                <a:gd name="connsiteX0" fmla="*/ 0 w 1489322"/>
                <a:gd name="connsiteY0" fmla="*/ 0 h 240918"/>
                <a:gd name="connsiteX1" fmla="*/ 251870 w 1489322"/>
                <a:gd name="connsiteY1" fmla="*/ 142361 h 240918"/>
                <a:gd name="connsiteX2" fmla="*/ 547545 w 1489322"/>
                <a:gd name="connsiteY2" fmla="*/ 229968 h 240918"/>
                <a:gd name="connsiteX3" fmla="*/ 996531 w 1489322"/>
                <a:gd name="connsiteY3" fmla="*/ 229968 h 240918"/>
                <a:gd name="connsiteX4" fmla="*/ 1325058 w 1489322"/>
                <a:gd name="connsiteY4" fmla="*/ 142361 h 240918"/>
                <a:gd name="connsiteX5" fmla="*/ 1489322 w 1489322"/>
                <a:gd name="connsiteY5" fmla="*/ 49279 h 24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9322" h="240918">
                  <a:moveTo>
                    <a:pt x="0" y="0"/>
                  </a:moveTo>
                  <a:cubicBezTo>
                    <a:pt x="80306" y="52016"/>
                    <a:pt x="160613" y="104033"/>
                    <a:pt x="251870" y="142361"/>
                  </a:cubicBezTo>
                  <a:cubicBezTo>
                    <a:pt x="343127" y="180689"/>
                    <a:pt x="423435" y="215367"/>
                    <a:pt x="547545" y="229968"/>
                  </a:cubicBezTo>
                  <a:cubicBezTo>
                    <a:pt x="671655" y="244569"/>
                    <a:pt x="866946" y="244569"/>
                    <a:pt x="996531" y="229968"/>
                  </a:cubicBezTo>
                  <a:cubicBezTo>
                    <a:pt x="1126116" y="215367"/>
                    <a:pt x="1242926" y="172476"/>
                    <a:pt x="1325058" y="142361"/>
                  </a:cubicBezTo>
                  <a:cubicBezTo>
                    <a:pt x="1407190" y="112246"/>
                    <a:pt x="1448256" y="80762"/>
                    <a:pt x="1489322" y="49279"/>
                  </a:cubicBezTo>
                </a:path>
              </a:pathLst>
            </a:cu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4763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Deterministic 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200"/>
                  </a:spcBef>
                </a:pPr>
                <a:r>
                  <a:rPr lang="en-US" dirty="0"/>
                  <a:t>Robot can move containers</a:t>
                </a:r>
              </a:p>
              <a:p>
                <a:pPr lvl="1">
                  <a:spcBef>
                    <a:spcPts val="200"/>
                  </a:spcBef>
                </a:pPr>
                <a:r>
                  <a:rPr lang="en-US" dirty="0"/>
                  <a:t>Action models:</a:t>
                </a:r>
              </a:p>
              <a:p>
                <a:pPr lvl="2"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3">
                  <a:spcBef>
                    <a:spcPts val="200"/>
                  </a:spcBef>
                </a:pPr>
                <a:r>
                  <a:rPr lang="en-US" dirty="0"/>
                  <a:t>pre: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𝑎𝑡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𝑐𝑎𝑟𝑔𝑜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𝑛𝑖𝑙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𝑡𝑜𝑝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pt-BR" i="1" dirty="0"/>
              </a:p>
              <a:p>
                <a:pPr lvl="3">
                  <a:spcBef>
                    <a:spcPts val="200"/>
                  </a:spcBef>
                </a:pPr>
                <a:r>
                  <a:rPr lang="en-US" dirty="0"/>
                  <a:t>eff: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𝑐𝑎𝑟𝑔𝑜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𝑛𝑖𝑙</m:t>
                    </m:r>
                    <m:r>
                      <a:rPr lang="pt-BR" i="1" dirty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𝑡𝑜𝑝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ro-RO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ro-RO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ro-RO" i="1" dirty="0"/>
              </a:p>
              <a:p>
                <a:pPr lvl="2"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𝑢𝑛𝑙𝑜𝑎𝑑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ro-RO" dirty="0"/>
              </a:p>
              <a:p>
                <a:pPr lvl="3">
                  <a:spcBef>
                    <a:spcPts val="200"/>
                  </a:spcBef>
                </a:pPr>
                <a:r>
                  <a:rPr lang="en-US" dirty="0"/>
                  <a:t>pre: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𝑎𝑡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𝑡𝑜𝑝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pt-BR" i="1" dirty="0"/>
              </a:p>
              <a:p>
                <a:pPr lvl="3">
                  <a:spcBef>
                    <a:spcPts val="200"/>
                  </a:spcBef>
                </a:pPr>
                <a:r>
                  <a:rPr lang="en-US" dirty="0"/>
                  <a:t>eff: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𝑐𝑎𝑟𝑔𝑜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𝑛𝑖𝑙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pt-BR" i="1" dirty="0" err="1">
                        <a:latin typeface="Cambria Math" panose="02040503050406030204" pitchFamily="18" charset="0"/>
                        <a:cs typeface="Times New Roman"/>
                      </a:rPr>
                      <m:t>𝑝</m:t>
                    </m:r>
                    <m:r>
                      <a:rPr lang="pt-BR" i="1" dirty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ro-RO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𝑡𝑜𝑝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ro-RO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ro-RO" i="1" dirty="0"/>
              </a:p>
              <a:p>
                <a:pPr lvl="2"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𝑚𝑜𝑣𝑒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o-RO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 err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o-RO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ro-RO" dirty="0"/>
              </a:p>
              <a:p>
                <a:pPr lvl="3">
                  <a:spcBef>
                    <a:spcPts val="200"/>
                  </a:spcBef>
                </a:pPr>
                <a:r>
                  <a:rPr lang="en-US" dirty="0"/>
                  <a:t>pre: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𝑎𝑑𝑗</m:t>
                    </m:r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𝑜𝑐𝑐𝑢𝑝𝑖𝑒𝑑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pt-BR" dirty="0">
                  <a:latin typeface="Calibri"/>
                </a:endParaRPr>
              </a:p>
              <a:p>
                <a:pPr lvl="3">
                  <a:spcBef>
                    <a:spcPts val="200"/>
                  </a:spcBef>
                </a:pPr>
                <a:r>
                  <a:rPr lang="en-US" dirty="0"/>
                  <a:t>eff: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o-RO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𝑜𝑐𝑐𝑢𝑝𝑖𝑒𝑑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𝑜𝑐𝑐𝑢𝑝𝑖𝑒𝑑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58240"/>
                <a:ext cx="8111490" cy="5018723"/>
              </a:xfrm>
              <a:blipFill>
                <a:blip r:embed="rId2"/>
                <a:stretch>
                  <a:fillRect l="-1408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15E6D82-9A94-9F4C-866F-536AD4B2B7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3700" y="4726802"/>
            <a:ext cx="4940300" cy="15875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1937C-1BCA-E045-A177-0B6C998B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2B9B2-57FF-DB45-9B21-18F67ECFC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0881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Tasks and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>
                    <a:cs typeface="Times New Roman"/>
                  </a:rPr>
                  <a:t>Task: </a:t>
                </a:r>
                <a:r>
                  <a:rPr lang="en-GB" dirty="0"/>
                  <a:t>put-in-pile(</a:t>
                </a:r>
                <a:r>
                  <a:rPr lang="en-GB" i="1" dirty="0" err="1"/>
                  <a:t>c,p</a:t>
                </a:r>
                <a:r>
                  <a:rPr lang="en-GB" i="1" dirty="0"/>
                  <a:t>′</a:t>
                </a:r>
                <a:r>
                  <a:rPr lang="en-GB" dirty="0"/>
                  <a:t>)  –  put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i="1" dirty="0"/>
                  <a:t> </a:t>
                </a:r>
                <a:br>
                  <a:rPr lang="en-GB" i="1" dirty="0"/>
                </a:br>
                <a:r>
                  <a:rPr lang="en-GB" dirty="0"/>
                  <a:t>into pile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if not there</a:t>
                </a:r>
                <a:endParaRPr lang="en-GB" baseline="-25000" dirty="0"/>
              </a:p>
              <a:p>
                <a:pPr lvl="1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is not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:</a:t>
                </a:r>
              </a:p>
              <a:p>
                <a:pPr lvl="2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/>
                  <a:t>Find a route 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, </a:t>
                </a:r>
                <a:br>
                  <a:rPr lang="en-GB" dirty="0"/>
                </a:br>
                <a:r>
                  <a:rPr lang="en-GB" dirty="0"/>
                  <a:t>follow it 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dirty="0"/>
              </a:p>
              <a:p>
                <a:pPr lvl="2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/>
                  <a:t>Uncover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, </a:t>
                </a:r>
                <a:br>
                  <a:rPr lang="en-GB" dirty="0"/>
                </a:br>
                <a:r>
                  <a:rPr lang="en-GB" dirty="0"/>
                  <a:t>load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onto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GB" dirty="0"/>
              </a:p>
              <a:p>
                <a:pPr lvl="2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/>
                  <a:t>Move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, unload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dirty="0"/>
              </a:p>
              <a:p>
                <a:pPr lvl="1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is already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dirty="0"/>
                  <a:t>, </a:t>
                </a:r>
                <a:br>
                  <a:rPr lang="en-GB" dirty="0"/>
                </a:br>
                <a:r>
                  <a:rPr lang="en-GB" dirty="0"/>
                  <a:t>do nothing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5" t="-2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1288D60-26F8-264F-B3E0-70D357A408A6}"/>
              </a:ext>
            </a:extLst>
          </p:cNvPr>
          <p:cNvSpPr/>
          <p:nvPr/>
        </p:nvSpPr>
        <p:spPr>
          <a:xfrm>
            <a:off x="628650" y="4899690"/>
            <a:ext cx="3032760" cy="1277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lvl="1">
              <a:spcBef>
                <a:spcPts val="200"/>
              </a:spcBef>
              <a:buNone/>
              <a:tabLst>
                <a:tab pos="709613" algn="l"/>
                <a:tab pos="1065213" algn="l"/>
              </a:tabLst>
            </a:pPr>
            <a:r>
              <a:rPr lang="en-GB"/>
              <a:t>m1-put-in-pile(</a:t>
            </a:r>
            <a:r>
              <a:rPr lang="en-GB" i="1"/>
              <a:t>c,p′</a:t>
            </a:r>
            <a:r>
              <a:rPr lang="en-GB"/>
              <a:t>) </a:t>
            </a: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/>
              <a:t>	task: 	put-in-pile(</a:t>
            </a:r>
            <a:r>
              <a:rPr lang="en-GB" i="1"/>
              <a:t>c,p′</a:t>
            </a:r>
            <a:r>
              <a:rPr lang="en-GB"/>
              <a:t>)</a:t>
            </a: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/>
              <a:t>	pre:	pile(</a:t>
            </a:r>
            <a:r>
              <a:rPr lang="en-GB" i="1"/>
              <a:t>c</a:t>
            </a:r>
            <a:r>
              <a:rPr lang="en-GB"/>
              <a:t>)=</a:t>
            </a:r>
            <a:r>
              <a:rPr lang="en-GB" i="1"/>
              <a:t>p′</a:t>
            </a:r>
            <a:endParaRPr lang="en-GB">
              <a:cs typeface="Calibri"/>
            </a:endParaRP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/>
              <a:t>	body:	// </a:t>
            </a:r>
            <a:r>
              <a:rPr lang="en-GB" i="1"/>
              <a:t>empty</a:t>
            </a:r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2ADD25-8DD8-F547-A023-9F1087391B53}"/>
              </a:ext>
            </a:extLst>
          </p:cNvPr>
          <p:cNvSpPr/>
          <p:nvPr/>
        </p:nvSpPr>
        <p:spPr>
          <a:xfrm>
            <a:off x="4800600" y="1670457"/>
            <a:ext cx="4124746" cy="2662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744538" algn="l"/>
                <a:tab pos="1427163" algn="l"/>
                <a:tab pos="1773238" algn="l"/>
              </a:tabLst>
            </a:pPr>
            <a:r>
              <a:rPr lang="en-GB" dirty="0"/>
              <a:t>m2-put-in-pile(</a:t>
            </a:r>
            <a:r>
              <a:rPr lang="en-GB" i="1" dirty="0" err="1"/>
              <a:t>r,c,p,d,p′,d</a:t>
            </a:r>
            <a:r>
              <a:rPr lang="en-GB" i="1" dirty="0"/>
              <a:t>′</a:t>
            </a:r>
            <a:r>
              <a:rPr lang="en-GB" dirty="0"/>
              <a:t>) 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task: put-in-pile(</a:t>
            </a:r>
            <a:r>
              <a:rPr lang="en-GB" i="1" dirty="0" err="1"/>
              <a:t>c,p</a:t>
            </a:r>
            <a:r>
              <a:rPr lang="en-GB" i="1" dirty="0"/>
              <a:t>′</a:t>
            </a:r>
            <a:r>
              <a:rPr lang="en-GB" dirty="0"/>
              <a:t>)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pre:	pile(</a:t>
            </a:r>
            <a:r>
              <a:rPr lang="en-GB" i="1" dirty="0"/>
              <a:t>c</a:t>
            </a:r>
            <a:r>
              <a:rPr lang="en-GB" dirty="0"/>
              <a:t>)=</a:t>
            </a:r>
            <a:r>
              <a:rPr lang="en-GB" i="1" dirty="0"/>
              <a:t>p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 err="1"/>
              <a:t>p,d</a:t>
            </a:r>
            <a:r>
              <a:rPr lang="en-GB" dirty="0"/>
              <a:t>)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 err="1"/>
              <a:t>p′,d</a:t>
            </a:r>
            <a:r>
              <a:rPr lang="en-GB" i="1" dirty="0"/>
              <a:t>′</a:t>
            </a:r>
            <a:r>
              <a:rPr lang="en-GB" dirty="0"/>
              <a:t>) </a:t>
            </a:r>
            <a:br>
              <a:rPr lang="en-GB" dirty="0"/>
            </a:br>
            <a:r>
              <a:rPr lang="en-GB" dirty="0"/>
              <a:t>		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i="1" dirty="0"/>
              <a:t>p</a:t>
            </a:r>
            <a:r>
              <a:rPr lang="en-GB" i="1" baseline="-25000" dirty="0"/>
              <a:t> </a:t>
            </a:r>
            <a:r>
              <a:rPr lang="en-GB" i="1" dirty="0"/>
              <a:t>≠</a:t>
            </a:r>
            <a:r>
              <a:rPr lang="en-GB" i="1" baseline="-25000" dirty="0"/>
              <a:t> </a:t>
            </a:r>
            <a:r>
              <a:rPr lang="en-GB" i="1" dirty="0"/>
              <a:t>p′</a:t>
            </a:r>
            <a:r>
              <a:rPr lang="en-GB" dirty="0"/>
              <a:t>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cargo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)=</a:t>
            </a:r>
            <a:r>
              <a:rPr lang="en-GB" dirty="0">
                <a:cs typeface="Calibri"/>
              </a:rPr>
              <a:t>nil</a:t>
            </a:r>
            <a:endParaRPr lang="en-GB" dirty="0"/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body: 	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uncover(</a:t>
            </a:r>
            <a:r>
              <a:rPr lang="en-GB" i="1" dirty="0">
                <a:cs typeface="Times New Roman"/>
              </a:rPr>
              <a:t>c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</a:t>
            </a:r>
            <a:r>
              <a:rPr lang="en-GB" dirty="0" err="1"/>
              <a:t>pos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c</a:t>
            </a:r>
            <a:r>
              <a:rPr lang="en-GB" dirty="0"/>
              <a:t>), </a:t>
            </a:r>
            <a:r>
              <a:rPr lang="en-GB" i="1" dirty="0"/>
              <a:t>p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r>
              <a:rPr lang="en-GB" dirty="0">
                <a:cs typeface="Times New Roman"/>
              </a:rPr>
              <a:t> 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>
                <a:cs typeface="Calibri"/>
              </a:rPr>
              <a:t>un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top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p′</a:t>
            </a:r>
            <a:r>
              <a:rPr lang="en-GB" dirty="0"/>
              <a:t>), </a:t>
            </a:r>
            <a:r>
              <a:rPr lang="en-GB" i="1" dirty="0"/>
              <a:t>p′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E37C7B-C9BD-D24F-9E9A-BCE09A9086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3700" y="4726802"/>
            <a:ext cx="4940300" cy="15875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A59F5-1B06-0948-966E-75EE398A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C1557-F692-1642-8755-BEF2361A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2416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Tasks and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>
                    <a:cs typeface="Times New Roman"/>
                  </a:rPr>
                  <a:t>Task: </a:t>
                </a:r>
                <a:r>
                  <a:rPr lang="en-GB" dirty="0"/>
                  <a:t>uncover(</a:t>
                </a:r>
                <a:r>
                  <a:rPr lang="en-GB" i="1" dirty="0"/>
                  <a:t>c</a:t>
                </a:r>
                <a:r>
                  <a:rPr lang="en-GB" dirty="0"/>
                  <a:t>)  –  remove </a:t>
                </a:r>
                <a:br>
                  <a:rPr lang="en-GB" dirty="0"/>
                </a:br>
                <a:r>
                  <a:rPr lang="en-GB" dirty="0"/>
                  <a:t>everything that is on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baseline="-25000" dirty="0"/>
              </a:p>
              <a:p>
                <a:pPr lvl="1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/>
                  <a:t>While something is 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GB" dirty="0"/>
              </a:p>
              <a:p>
                <a:pPr lvl="2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/>
                  <a:t>Remove whatever is </a:t>
                </a:r>
                <a:br>
                  <a:rPr lang="en-GB" dirty="0"/>
                </a:br>
                <a:r>
                  <a:rPr lang="en-GB" dirty="0"/>
                  <a:t>on top of the stack</a:t>
                </a:r>
              </a:p>
              <a:p>
                <a:pPr lvl="1">
                  <a:spcBef>
                    <a:spcPts val="200"/>
                  </a:spcBef>
                  <a:tabLst>
                    <a:tab pos="744538" algn="l"/>
                    <a:tab pos="1427163" algn="l"/>
                    <a:tab pos="1773238" algn="l"/>
                  </a:tabLst>
                </a:pPr>
                <a:r>
                  <a:rPr lang="en-GB" dirty="0"/>
                  <a:t>If nothing is 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i="1" dirty="0"/>
                  <a:t>,</a:t>
                </a:r>
                <a:br>
                  <a:rPr lang="en-GB" dirty="0"/>
                </a:br>
                <a:r>
                  <a:rPr lang="en-GB" dirty="0"/>
                  <a:t>do nothing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5" t="-2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1288D60-26F8-264F-B3E0-70D357A408A6}"/>
              </a:ext>
            </a:extLst>
          </p:cNvPr>
          <p:cNvSpPr/>
          <p:nvPr/>
        </p:nvSpPr>
        <p:spPr>
          <a:xfrm>
            <a:off x="1408120" y="3843064"/>
            <a:ext cx="3032760" cy="1277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lvl="1">
              <a:spcBef>
                <a:spcPts val="200"/>
              </a:spcBef>
              <a:buNone/>
              <a:tabLst>
                <a:tab pos="709613" algn="l"/>
                <a:tab pos="1065213" algn="l"/>
              </a:tabLst>
            </a:pPr>
            <a:r>
              <a:rPr lang="en-GB" dirty="0"/>
              <a:t>m1-uncover(</a:t>
            </a:r>
            <a:r>
              <a:rPr lang="en-GB" i="1" dirty="0"/>
              <a:t>c</a:t>
            </a:r>
            <a:r>
              <a:rPr lang="en-GB" dirty="0"/>
              <a:t>) </a:t>
            </a: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 dirty="0"/>
              <a:t>	task: 	uncover(</a:t>
            </a:r>
            <a:r>
              <a:rPr lang="en-GB" i="1" dirty="0"/>
              <a:t>c</a:t>
            </a:r>
            <a:r>
              <a:rPr lang="en-GB" dirty="0"/>
              <a:t>)</a:t>
            </a: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 dirty="0"/>
              <a:t>	pre:	top(pile(</a:t>
            </a:r>
            <a:r>
              <a:rPr lang="en-GB" i="1" dirty="0"/>
              <a:t>c</a:t>
            </a:r>
            <a:r>
              <a:rPr lang="en-GB" dirty="0"/>
              <a:t>))=</a:t>
            </a:r>
            <a:r>
              <a:rPr lang="en-GB" i="1" dirty="0"/>
              <a:t>c</a:t>
            </a:r>
            <a:endParaRPr lang="en-GB" dirty="0">
              <a:cs typeface="Calibri"/>
            </a:endParaRP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 dirty="0"/>
              <a:t>	body:	// </a:t>
            </a:r>
            <a:r>
              <a:rPr lang="en-GB" i="1" dirty="0"/>
              <a:t>empty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2ADD25-8DD8-F547-A023-9F1087391B53}"/>
              </a:ext>
            </a:extLst>
          </p:cNvPr>
          <p:cNvSpPr/>
          <p:nvPr/>
        </p:nvSpPr>
        <p:spPr>
          <a:xfrm>
            <a:off x="4648200" y="1670457"/>
            <a:ext cx="4277146" cy="2662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288925" algn="l"/>
                <a:tab pos="911225" algn="l"/>
                <a:tab pos="1144588" algn="l"/>
                <a:tab pos="1939925" algn="l"/>
              </a:tabLst>
            </a:pPr>
            <a:r>
              <a:rPr lang="en-US" dirty="0"/>
              <a:t>m2-uncover(</a:t>
            </a:r>
            <a:r>
              <a:rPr lang="ro-RO" i="1" dirty="0" err="1"/>
              <a:t>r,c,c,p′,d</a:t>
            </a:r>
            <a:r>
              <a:rPr lang="ro-RO" dirty="0"/>
              <a:t>)</a:t>
            </a:r>
            <a:r>
              <a:rPr lang="en-US" dirty="0"/>
              <a:t> </a:t>
            </a:r>
          </a:p>
          <a:p>
            <a:pPr marL="396875" lvl="1" indent="-53975">
              <a:spcBef>
                <a:spcPts val="200"/>
              </a:spcBef>
              <a:buNone/>
              <a:tabLst>
                <a:tab pos="288925" algn="l"/>
                <a:tab pos="911225" algn="l"/>
                <a:tab pos="1144588" algn="l"/>
                <a:tab pos="1939925" algn="l"/>
              </a:tabLst>
            </a:pPr>
            <a:r>
              <a:rPr lang="en-US" dirty="0"/>
              <a:t>	task:	uncover(</a:t>
            </a:r>
            <a:r>
              <a:rPr lang="ro-RO" i="1" dirty="0"/>
              <a:t>c</a:t>
            </a:r>
            <a:r>
              <a:rPr lang="ro-RO" dirty="0"/>
              <a:t>)</a:t>
            </a:r>
            <a:endParaRPr lang="en-US" dirty="0"/>
          </a:p>
          <a:p>
            <a:pPr marL="396875" lvl="1" indent="-53975">
              <a:spcBef>
                <a:spcPts val="200"/>
              </a:spcBef>
              <a:buNone/>
              <a:tabLst>
                <a:tab pos="288925" algn="l"/>
                <a:tab pos="911225" algn="l"/>
                <a:tab pos="1144588" algn="l"/>
                <a:tab pos="1939925" algn="l"/>
              </a:tabLst>
            </a:pPr>
            <a:r>
              <a:rPr lang="en-US" dirty="0"/>
              <a:t>	pre:	</a:t>
            </a:r>
            <a:r>
              <a:rPr lang="pt-BR" dirty="0"/>
              <a:t>pile(</a:t>
            </a:r>
            <a:r>
              <a:rPr lang="pt-BR" i="1" dirty="0" err="1"/>
              <a:t>c</a:t>
            </a:r>
            <a:r>
              <a:rPr lang="pt-BR" dirty="0"/>
              <a:t>)=</a:t>
            </a:r>
            <a:r>
              <a:rPr lang="pt-BR" i="1" dirty="0" err="1"/>
              <a:t>p</a:t>
            </a:r>
            <a:r>
              <a:rPr lang="pt-BR" i="1" dirty="0"/>
              <a:t> 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>
                <a:cs typeface="Calibri"/>
              </a:rPr>
              <a:t>top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)≠</a:t>
            </a:r>
            <a:r>
              <a:rPr lang="en-US" i="1" dirty="0"/>
              <a:t>c</a:t>
            </a:r>
            <a:br>
              <a:rPr lang="en-US" dirty="0"/>
            </a:br>
            <a:r>
              <a:rPr lang="en-US" dirty="0"/>
              <a:t>		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>
                <a:cs typeface="Calibri"/>
              </a:rPr>
              <a:t>at</a:t>
            </a:r>
            <a:r>
              <a:rPr lang="en-US" dirty="0"/>
              <a:t>(</a:t>
            </a:r>
            <a:r>
              <a:rPr lang="en-US" i="1" dirty="0" err="1"/>
              <a:t>p,d</a:t>
            </a:r>
            <a:r>
              <a:rPr lang="en-US" dirty="0"/>
              <a:t>) 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>
                <a:cs typeface="Calibri"/>
              </a:rPr>
              <a:t>at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ro-RO" i="1" dirty="0"/>
              <a:t>′</a:t>
            </a:r>
            <a:r>
              <a:rPr lang="en-US" i="1" dirty="0"/>
              <a:t>,d</a:t>
            </a:r>
            <a:r>
              <a:rPr lang="en-US" dirty="0"/>
              <a:t>) 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ro-RO" i="1" dirty="0"/>
              <a:t>′</a:t>
            </a:r>
            <a:r>
              <a:rPr lang="en-US" i="1" baseline="-25000" dirty="0"/>
              <a:t> </a:t>
            </a:r>
            <a:r>
              <a:rPr lang="en-US" i="1" dirty="0"/>
              <a:t>≠</a:t>
            </a:r>
            <a:r>
              <a:rPr lang="en-US" i="1" baseline="-25000" dirty="0"/>
              <a:t> </a:t>
            </a:r>
            <a:r>
              <a:rPr lang="en-US" i="1" dirty="0"/>
              <a:t>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	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 err="1">
                <a:cs typeface="Calibri"/>
              </a:rPr>
              <a:t>loc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)=</a:t>
            </a:r>
            <a:r>
              <a:rPr lang="en-US" i="1" dirty="0">
                <a:cs typeface="Times New Roman"/>
              </a:rPr>
              <a:t>d</a:t>
            </a:r>
            <a:r>
              <a:rPr lang="en-US" dirty="0">
                <a:cs typeface="Calibri"/>
              </a:rPr>
              <a:t> 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>
                <a:cs typeface="Calibri"/>
              </a:rPr>
              <a:t>cargo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)=</a:t>
            </a:r>
            <a:r>
              <a:rPr lang="en-US" dirty="0">
                <a:cs typeface="Calibri"/>
              </a:rPr>
              <a:t>nil</a:t>
            </a:r>
            <a:endParaRPr lang="en-US" dirty="0"/>
          </a:p>
          <a:p>
            <a:pPr marL="396875" lvl="1" indent="-53975">
              <a:spcBef>
                <a:spcPts val="200"/>
              </a:spcBef>
              <a:buNone/>
              <a:tabLst>
                <a:tab pos="288925" algn="l"/>
                <a:tab pos="911225" algn="l"/>
                <a:tab pos="1144588" algn="l"/>
                <a:tab pos="1939925" algn="l"/>
              </a:tabLst>
            </a:pPr>
            <a:r>
              <a:rPr lang="en-US" dirty="0"/>
              <a:t>	body: 	while top(</a:t>
            </a:r>
            <a:r>
              <a:rPr lang="en-US" i="1" dirty="0"/>
              <a:t>p</a:t>
            </a:r>
            <a:r>
              <a:rPr lang="en-US" dirty="0"/>
              <a:t>) ≠ </a:t>
            </a:r>
            <a:r>
              <a:rPr lang="en-US" i="1" dirty="0">
                <a:cs typeface="Times New Roman"/>
              </a:rPr>
              <a:t>c</a:t>
            </a:r>
            <a:r>
              <a:rPr lang="en-US" dirty="0">
                <a:cs typeface="Times New Roman"/>
              </a:rPr>
              <a:t> do</a:t>
            </a:r>
            <a:br>
              <a:rPr lang="en-US" dirty="0">
                <a:cs typeface="Times New Roman"/>
              </a:rPr>
            </a:br>
            <a:r>
              <a:rPr lang="en-US" dirty="0">
                <a:cs typeface="Times New Roman"/>
              </a:rPr>
              <a:t>			</a:t>
            </a:r>
            <a:r>
              <a:rPr lang="ro-RO" i="1" dirty="0"/>
              <a:t>c′ </a:t>
            </a:r>
            <a:r>
              <a:rPr lang="en-US" dirty="0"/>
              <a:t>← top(</a:t>
            </a:r>
            <a:r>
              <a:rPr lang="en-US" i="1" dirty="0">
                <a:cs typeface="Times New Roman"/>
              </a:rPr>
              <a:t>p</a:t>
            </a:r>
            <a:r>
              <a:rPr lang="en-US" dirty="0"/>
              <a:t>)</a:t>
            </a:r>
            <a:br>
              <a:rPr lang="pt-BR" dirty="0">
                <a:cs typeface="Times New Roman"/>
              </a:rPr>
            </a:br>
            <a:r>
              <a:rPr lang="pt-BR" dirty="0">
                <a:cs typeface="Times New Roman"/>
              </a:rPr>
              <a:t>			</a:t>
            </a:r>
            <a:r>
              <a:rPr lang="en-US" dirty="0"/>
              <a:t>load</a:t>
            </a:r>
            <a:r>
              <a:rPr lang="en-US" dirty="0">
                <a:cs typeface="Times New Roman"/>
              </a:rPr>
              <a:t>(</a:t>
            </a:r>
            <a:r>
              <a:rPr lang="en-US" i="1" dirty="0">
                <a:cs typeface="Times New Roman"/>
              </a:rPr>
              <a:t>r</a:t>
            </a:r>
            <a:r>
              <a:rPr lang="en-US" dirty="0">
                <a:cs typeface="Times New Roman"/>
              </a:rPr>
              <a:t>,</a:t>
            </a:r>
            <a:r>
              <a:rPr lang="ro-RO" i="1" dirty="0"/>
              <a:t>c′</a:t>
            </a:r>
            <a:r>
              <a:rPr lang="en-US" dirty="0"/>
              <a:t>,</a:t>
            </a:r>
            <a:r>
              <a:rPr lang="en-US" dirty="0" err="1"/>
              <a:t>pos</a:t>
            </a:r>
            <a:r>
              <a:rPr lang="en-US" dirty="0">
                <a:cs typeface="Times New Roman"/>
              </a:rPr>
              <a:t>(</a:t>
            </a:r>
            <a:r>
              <a:rPr lang="ro-RO" i="1" dirty="0"/>
              <a:t>c′</a:t>
            </a:r>
            <a:r>
              <a:rPr lang="ro-RO" dirty="0"/>
              <a:t>),</a:t>
            </a:r>
            <a:r>
              <a:rPr lang="ro-RO" i="1" dirty="0" err="1"/>
              <a:t>p</a:t>
            </a:r>
            <a:r>
              <a:rPr lang="ro-RO" dirty="0" err="1"/>
              <a:t>,</a:t>
            </a:r>
            <a:r>
              <a:rPr lang="ro-RO" i="1" dirty="0" err="1"/>
              <a:t>d</a:t>
            </a:r>
            <a:r>
              <a:rPr lang="ro-RO" dirty="0"/>
              <a:t>)</a:t>
            </a:r>
            <a:r>
              <a:rPr lang="pt-BR" dirty="0">
                <a:cs typeface="Times New Roman"/>
              </a:rPr>
              <a:t> </a:t>
            </a:r>
            <a:br>
              <a:rPr lang="pt-BR" dirty="0">
                <a:cs typeface="Times New Roman"/>
              </a:rPr>
            </a:br>
            <a:r>
              <a:rPr lang="pt-BR" dirty="0">
                <a:cs typeface="Times New Roman"/>
              </a:rPr>
              <a:t>			</a:t>
            </a:r>
            <a:r>
              <a:rPr lang="pt-BR" dirty="0" err="1">
                <a:cs typeface="Calibri"/>
              </a:rPr>
              <a:t>un</a:t>
            </a:r>
            <a:r>
              <a:rPr lang="en-US" dirty="0"/>
              <a:t>load</a:t>
            </a:r>
            <a:r>
              <a:rPr lang="en-US" dirty="0">
                <a:cs typeface="Times New Roman"/>
              </a:rPr>
              <a:t>(</a:t>
            </a:r>
            <a:r>
              <a:rPr lang="en-US" i="1" dirty="0">
                <a:cs typeface="Times New Roman"/>
              </a:rPr>
              <a:t>r</a:t>
            </a:r>
            <a:r>
              <a:rPr lang="en-US" dirty="0">
                <a:cs typeface="Times New Roman"/>
              </a:rPr>
              <a:t>,</a:t>
            </a:r>
            <a:r>
              <a:rPr lang="ro-RO" i="1" dirty="0"/>
              <a:t>c′</a:t>
            </a:r>
            <a:r>
              <a:rPr lang="en-US" dirty="0"/>
              <a:t>,top</a:t>
            </a:r>
            <a:r>
              <a:rPr lang="en-US" dirty="0">
                <a:cs typeface="Times New Roman"/>
              </a:rPr>
              <a:t>(</a:t>
            </a:r>
            <a:r>
              <a:rPr lang="ro-RO" i="1" dirty="0"/>
              <a:t>p′</a:t>
            </a:r>
            <a:r>
              <a:rPr lang="ro-RO" dirty="0"/>
              <a:t>),</a:t>
            </a:r>
            <a:r>
              <a:rPr lang="ro-RO" i="1" dirty="0" err="1"/>
              <a:t>p′</a:t>
            </a:r>
            <a:r>
              <a:rPr lang="ro-RO" dirty="0" err="1"/>
              <a:t>,</a:t>
            </a:r>
            <a:r>
              <a:rPr lang="ro-RO" i="1" dirty="0" err="1"/>
              <a:t>d</a:t>
            </a:r>
            <a:r>
              <a:rPr lang="ro-RO" dirty="0"/>
              <a:t>)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17554D-FB32-5242-AF18-BDAF44FDF76F}"/>
              </a:ext>
            </a:extLst>
          </p:cNvPr>
          <p:cNvGrpSpPr/>
          <p:nvPr/>
        </p:nvGrpSpPr>
        <p:grpSpPr>
          <a:xfrm>
            <a:off x="1157791" y="5326611"/>
            <a:ext cx="6980817" cy="1071163"/>
            <a:chOff x="980357" y="3563477"/>
            <a:chExt cx="6980817" cy="1071163"/>
          </a:xfrm>
        </p:grpSpPr>
        <p:sp>
          <p:nvSpPr>
            <p:cNvPr id="10" name="Line 853">
              <a:extLst>
                <a:ext uri="{FF2B5EF4-FFF2-40B4-BE49-F238E27FC236}">
                  <a16:creationId xmlns:a16="http://schemas.microsoft.com/office/drawing/2014/main" id="{CEB2F4B1-13DF-DC4D-BF87-115092F1A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06895" y="4535839"/>
              <a:ext cx="566928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6604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11" name="Line 853">
              <a:extLst>
                <a:ext uri="{FF2B5EF4-FFF2-40B4-BE49-F238E27FC236}">
                  <a16:creationId xmlns:a16="http://schemas.microsoft.com/office/drawing/2014/main" id="{2F5E2A08-A33B-E84C-B8D3-BEAD875808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9424" y="4528369"/>
              <a:ext cx="566928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6604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12" name="Rectangle 891">
              <a:extLst>
                <a:ext uri="{FF2B5EF4-FFF2-40B4-BE49-F238E27FC236}">
                  <a16:creationId xmlns:a16="http://schemas.microsoft.com/office/drawing/2014/main" id="{DF956C54-1A0D-574A-BD00-70833FFED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0289" y="3827948"/>
              <a:ext cx="0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" name="Line 853">
              <a:extLst>
                <a:ext uri="{FF2B5EF4-FFF2-40B4-BE49-F238E27FC236}">
                  <a16:creationId xmlns:a16="http://schemas.microsoft.com/office/drawing/2014/main" id="{4E1FFA62-37AD-2E4E-B8BC-1DD84AC397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6741" y="4525380"/>
              <a:ext cx="566928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6604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A7784E4-57B0-1A44-A017-4497DF8F5CC2}"/>
                </a:ext>
              </a:extLst>
            </p:cNvPr>
            <p:cNvGrpSpPr/>
            <p:nvPr/>
          </p:nvGrpSpPr>
          <p:grpSpPr>
            <a:xfrm>
              <a:off x="1230686" y="4110470"/>
              <a:ext cx="538242" cy="357449"/>
              <a:chOff x="1012668" y="969931"/>
              <a:chExt cx="747559" cy="496456"/>
            </a:xfrm>
          </p:grpSpPr>
          <p:sp>
            <p:nvSpPr>
              <p:cNvPr id="66" name="Line 853">
                <a:extLst>
                  <a:ext uri="{FF2B5EF4-FFF2-40B4-BE49-F238E27FC236}">
                    <a16:creationId xmlns:a16="http://schemas.microsoft.com/office/drawing/2014/main" id="{EE12C4BF-ADB0-B549-95C4-7AA84CA085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67" name="Rectangle 876">
                <a:extLst>
                  <a:ext uri="{FF2B5EF4-FFF2-40B4-BE49-F238E27FC236}">
                    <a16:creationId xmlns:a16="http://schemas.microsoft.com/office/drawing/2014/main" id="{726731F4-953C-2544-B52A-64074D06A57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68" name="Rectangle 873">
                <a:extLst>
                  <a:ext uri="{FF2B5EF4-FFF2-40B4-BE49-F238E27FC236}">
                    <a16:creationId xmlns:a16="http://schemas.microsoft.com/office/drawing/2014/main" id="{8B56A82A-68D8-6246-8503-35C9CD8B25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69" name="Freeform 875">
                <a:extLst>
                  <a:ext uri="{FF2B5EF4-FFF2-40B4-BE49-F238E27FC236}">
                    <a16:creationId xmlns:a16="http://schemas.microsoft.com/office/drawing/2014/main" id="{1432E711-5B19-2441-AA59-473396B4C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27AFC6B-45EF-544A-9E52-DF22D8CEE01D}"/>
                </a:ext>
              </a:extLst>
            </p:cNvPr>
            <p:cNvGrpSpPr/>
            <p:nvPr/>
          </p:nvGrpSpPr>
          <p:grpSpPr>
            <a:xfrm>
              <a:off x="1230686" y="3864630"/>
              <a:ext cx="538242" cy="357449"/>
              <a:chOff x="1012668" y="969931"/>
              <a:chExt cx="747559" cy="496456"/>
            </a:xfrm>
          </p:grpSpPr>
          <p:sp>
            <p:nvSpPr>
              <p:cNvPr id="62" name="Line 853">
                <a:extLst>
                  <a:ext uri="{FF2B5EF4-FFF2-40B4-BE49-F238E27FC236}">
                    <a16:creationId xmlns:a16="http://schemas.microsoft.com/office/drawing/2014/main" id="{63FB032E-EA84-254E-84FE-D6EDF44B7E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63" name="Rectangle 876">
                <a:extLst>
                  <a:ext uri="{FF2B5EF4-FFF2-40B4-BE49-F238E27FC236}">
                    <a16:creationId xmlns:a16="http://schemas.microsoft.com/office/drawing/2014/main" id="{D15ADEE0-0084-0C40-9A95-DD578EF0858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64" name="Rectangle 873">
                <a:extLst>
                  <a:ext uri="{FF2B5EF4-FFF2-40B4-BE49-F238E27FC236}">
                    <a16:creationId xmlns:a16="http://schemas.microsoft.com/office/drawing/2014/main" id="{C80A32F5-E1E1-144B-8BFB-7B3977345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c2</a:t>
                </a:r>
              </a:p>
            </p:txBody>
          </p:sp>
          <p:sp>
            <p:nvSpPr>
              <p:cNvPr id="65" name="Freeform 875">
                <a:extLst>
                  <a:ext uri="{FF2B5EF4-FFF2-40B4-BE49-F238E27FC236}">
                    <a16:creationId xmlns:a16="http://schemas.microsoft.com/office/drawing/2014/main" id="{454CC505-7163-744D-905E-DD72D6B4D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7D6941F-95E1-0840-BC10-6B766E891D72}"/>
                </a:ext>
              </a:extLst>
            </p:cNvPr>
            <p:cNvGrpSpPr/>
            <p:nvPr/>
          </p:nvGrpSpPr>
          <p:grpSpPr>
            <a:xfrm>
              <a:off x="1230686" y="3621089"/>
              <a:ext cx="538242" cy="357449"/>
              <a:chOff x="1012668" y="969931"/>
              <a:chExt cx="747559" cy="496456"/>
            </a:xfrm>
          </p:grpSpPr>
          <p:sp>
            <p:nvSpPr>
              <p:cNvPr id="58" name="Line 853">
                <a:extLst>
                  <a:ext uri="{FF2B5EF4-FFF2-40B4-BE49-F238E27FC236}">
                    <a16:creationId xmlns:a16="http://schemas.microsoft.com/office/drawing/2014/main" id="{1916BA77-3766-2544-993C-2B19218B0C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59" name="Rectangle 876">
                <a:extLst>
                  <a:ext uri="{FF2B5EF4-FFF2-40B4-BE49-F238E27FC236}">
                    <a16:creationId xmlns:a16="http://schemas.microsoft.com/office/drawing/2014/main" id="{9538322F-53BC-7A41-BD50-ABBEC537C6E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60" name="Rectangle 873">
                <a:extLst>
                  <a:ext uri="{FF2B5EF4-FFF2-40B4-BE49-F238E27FC236}">
                    <a16:creationId xmlns:a16="http://schemas.microsoft.com/office/drawing/2014/main" id="{CDACCA10-BA1A-4445-A5EE-D8BA879C4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c3</a:t>
                </a:r>
              </a:p>
            </p:txBody>
          </p:sp>
          <p:sp>
            <p:nvSpPr>
              <p:cNvPr id="61" name="Freeform 875">
                <a:extLst>
                  <a:ext uri="{FF2B5EF4-FFF2-40B4-BE49-F238E27FC236}">
                    <a16:creationId xmlns:a16="http://schemas.microsoft.com/office/drawing/2014/main" id="{1AF17749-C788-3448-A5FB-081268DD0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sp>
          <p:nvSpPr>
            <p:cNvPr id="18" name="Line 853">
              <a:extLst>
                <a:ext uri="{FF2B5EF4-FFF2-40B4-BE49-F238E27FC236}">
                  <a16:creationId xmlns:a16="http://schemas.microsoft.com/office/drawing/2014/main" id="{226EEFDA-866C-FF4C-88C8-4B6883D5D8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8847" y="4525380"/>
              <a:ext cx="566928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6604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23A322C-7E12-8746-8D92-E1AB834CD0CC}"/>
                </a:ext>
              </a:extLst>
            </p:cNvPr>
            <p:cNvSpPr/>
            <p:nvPr/>
          </p:nvSpPr>
          <p:spPr>
            <a:xfrm>
              <a:off x="980357" y="3563477"/>
              <a:ext cx="1920240" cy="1060704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20" name="Rectangle 891">
              <a:extLst>
                <a:ext uri="{FF2B5EF4-FFF2-40B4-BE49-F238E27FC236}">
                  <a16:creationId xmlns:a16="http://schemas.microsoft.com/office/drawing/2014/main" id="{373AB593-8CFC-2A4F-B59E-6414277F7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337" y="3838407"/>
              <a:ext cx="0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1" name="Line 853">
              <a:extLst>
                <a:ext uri="{FF2B5EF4-FFF2-40B4-BE49-F238E27FC236}">
                  <a16:creationId xmlns:a16="http://schemas.microsoft.com/office/drawing/2014/main" id="{7AD2D85C-6730-D14F-ACF4-B5471384CD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4789" y="4535839"/>
              <a:ext cx="566928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6604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A2C9F73-F25B-2142-9B93-8C39613C7857}"/>
                </a:ext>
              </a:extLst>
            </p:cNvPr>
            <p:cNvGrpSpPr/>
            <p:nvPr/>
          </p:nvGrpSpPr>
          <p:grpSpPr>
            <a:xfrm>
              <a:off x="3758734" y="4120929"/>
              <a:ext cx="538242" cy="357449"/>
              <a:chOff x="1012668" y="969931"/>
              <a:chExt cx="747559" cy="496456"/>
            </a:xfrm>
          </p:grpSpPr>
          <p:sp>
            <p:nvSpPr>
              <p:cNvPr id="54" name="Line 853">
                <a:extLst>
                  <a:ext uri="{FF2B5EF4-FFF2-40B4-BE49-F238E27FC236}">
                    <a16:creationId xmlns:a16="http://schemas.microsoft.com/office/drawing/2014/main" id="{A3E4DC50-6151-434F-AEE7-6C87829C3D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55" name="Rectangle 876">
                <a:extLst>
                  <a:ext uri="{FF2B5EF4-FFF2-40B4-BE49-F238E27FC236}">
                    <a16:creationId xmlns:a16="http://schemas.microsoft.com/office/drawing/2014/main" id="{F0A61B86-E162-5447-A5CC-1C3D00039BB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56" name="Rectangle 873">
                <a:extLst>
                  <a:ext uri="{FF2B5EF4-FFF2-40B4-BE49-F238E27FC236}">
                    <a16:creationId xmlns:a16="http://schemas.microsoft.com/office/drawing/2014/main" id="{ABD969A5-B5AA-DD43-A704-C56AD46AC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57" name="Freeform 875">
                <a:extLst>
                  <a:ext uri="{FF2B5EF4-FFF2-40B4-BE49-F238E27FC236}">
                    <a16:creationId xmlns:a16="http://schemas.microsoft.com/office/drawing/2014/main" id="{9BCB5E60-5F4D-8049-8E0C-8DBC47299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537AC3C-800F-A74D-8318-B233DBCE39B9}"/>
                </a:ext>
              </a:extLst>
            </p:cNvPr>
            <p:cNvGrpSpPr/>
            <p:nvPr/>
          </p:nvGrpSpPr>
          <p:grpSpPr>
            <a:xfrm>
              <a:off x="3758734" y="3875089"/>
              <a:ext cx="538242" cy="357449"/>
              <a:chOff x="1012668" y="969931"/>
              <a:chExt cx="747559" cy="496456"/>
            </a:xfrm>
          </p:grpSpPr>
          <p:sp>
            <p:nvSpPr>
              <p:cNvPr id="50" name="Line 853">
                <a:extLst>
                  <a:ext uri="{FF2B5EF4-FFF2-40B4-BE49-F238E27FC236}">
                    <a16:creationId xmlns:a16="http://schemas.microsoft.com/office/drawing/2014/main" id="{1AE6C2AB-54D4-7448-8744-5E92CCC7D3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51" name="Rectangle 876">
                <a:extLst>
                  <a:ext uri="{FF2B5EF4-FFF2-40B4-BE49-F238E27FC236}">
                    <a16:creationId xmlns:a16="http://schemas.microsoft.com/office/drawing/2014/main" id="{07B394DA-AE9B-4146-9080-76ED1B83D3B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52" name="Rectangle 873">
                <a:extLst>
                  <a:ext uri="{FF2B5EF4-FFF2-40B4-BE49-F238E27FC236}">
                    <a16:creationId xmlns:a16="http://schemas.microsoft.com/office/drawing/2014/main" id="{A5812D06-A781-5545-A5CB-9048777E16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c2</a:t>
                </a:r>
              </a:p>
            </p:txBody>
          </p:sp>
          <p:sp>
            <p:nvSpPr>
              <p:cNvPr id="53" name="Freeform 875">
                <a:extLst>
                  <a:ext uri="{FF2B5EF4-FFF2-40B4-BE49-F238E27FC236}">
                    <a16:creationId xmlns:a16="http://schemas.microsoft.com/office/drawing/2014/main" id="{02E25814-4CD0-7345-A86E-BE4B8DA97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4B599C4-EA02-4A46-B996-E9CDE2D15535}"/>
                </a:ext>
              </a:extLst>
            </p:cNvPr>
            <p:cNvGrpSpPr/>
            <p:nvPr/>
          </p:nvGrpSpPr>
          <p:grpSpPr>
            <a:xfrm>
              <a:off x="4632793" y="4124607"/>
              <a:ext cx="538242" cy="357449"/>
              <a:chOff x="1012668" y="969931"/>
              <a:chExt cx="747559" cy="496456"/>
            </a:xfrm>
          </p:grpSpPr>
          <p:sp>
            <p:nvSpPr>
              <p:cNvPr id="46" name="Line 853">
                <a:extLst>
                  <a:ext uri="{FF2B5EF4-FFF2-40B4-BE49-F238E27FC236}">
                    <a16:creationId xmlns:a16="http://schemas.microsoft.com/office/drawing/2014/main" id="{4E9BB0CE-8370-F645-BAC7-7056FB8BC2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47" name="Rectangle 876">
                <a:extLst>
                  <a:ext uri="{FF2B5EF4-FFF2-40B4-BE49-F238E27FC236}">
                    <a16:creationId xmlns:a16="http://schemas.microsoft.com/office/drawing/2014/main" id="{85C776E7-01B1-9843-9736-C840D097873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48" name="Rectangle 873">
                <a:extLst>
                  <a:ext uri="{FF2B5EF4-FFF2-40B4-BE49-F238E27FC236}">
                    <a16:creationId xmlns:a16="http://schemas.microsoft.com/office/drawing/2014/main" id="{010EDB1D-5768-FC43-A783-1EB7CEA80B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c3</a:t>
                </a:r>
              </a:p>
            </p:txBody>
          </p:sp>
          <p:sp>
            <p:nvSpPr>
              <p:cNvPr id="49" name="Freeform 875">
                <a:extLst>
                  <a:ext uri="{FF2B5EF4-FFF2-40B4-BE49-F238E27FC236}">
                    <a16:creationId xmlns:a16="http://schemas.microsoft.com/office/drawing/2014/main" id="{FB935301-8285-984D-8B67-DD091A72B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C7DD145-F7DF-8C4A-A264-279BD566E500}"/>
                </a:ext>
              </a:extLst>
            </p:cNvPr>
            <p:cNvSpPr/>
            <p:nvPr/>
          </p:nvSpPr>
          <p:spPr>
            <a:xfrm>
              <a:off x="3508405" y="3573936"/>
              <a:ext cx="1920240" cy="1060704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26" name="Rectangle 891">
              <a:extLst>
                <a:ext uri="{FF2B5EF4-FFF2-40B4-BE49-F238E27FC236}">
                  <a16:creationId xmlns:a16="http://schemas.microsoft.com/office/drawing/2014/main" id="{1A88EC67-38FD-AD49-AA34-BA6549049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0866" y="3830937"/>
              <a:ext cx="0" cy="276999"/>
            </a:xfrm>
            <a:prstGeom prst="rect">
              <a:avLst/>
            </a:prstGeom>
            <a:solidFill>
              <a:srgbClr val="89D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b="1" dirty="0"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7" name="Line 853">
              <a:extLst>
                <a:ext uri="{FF2B5EF4-FFF2-40B4-BE49-F238E27FC236}">
                  <a16:creationId xmlns:a16="http://schemas.microsoft.com/office/drawing/2014/main" id="{D7E894A9-F03B-5C4E-8C5C-44A6481484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7318" y="4528369"/>
              <a:ext cx="566928" cy="4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legacyFlat3" dir="l"/>
            </a:scene3d>
            <a:sp3d extrusionH="660400" contourW="6350" prstMaterial="legacyPlastic">
              <a:bevelT w="13500" h="13500" prst="angle"/>
              <a:bevelB w="13500" h="13500" prst="angle"/>
              <a:extrusionClr>
                <a:srgbClr val="FBDFC1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b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35AA3DF-7057-7843-A3B4-340553F87BB0}"/>
                </a:ext>
              </a:extLst>
            </p:cNvPr>
            <p:cNvGrpSpPr/>
            <p:nvPr/>
          </p:nvGrpSpPr>
          <p:grpSpPr>
            <a:xfrm>
              <a:off x="6291263" y="4113459"/>
              <a:ext cx="538242" cy="357449"/>
              <a:chOff x="1012668" y="969931"/>
              <a:chExt cx="747559" cy="496456"/>
            </a:xfrm>
          </p:grpSpPr>
          <p:sp>
            <p:nvSpPr>
              <p:cNvPr id="42" name="Line 853">
                <a:extLst>
                  <a:ext uri="{FF2B5EF4-FFF2-40B4-BE49-F238E27FC236}">
                    <a16:creationId xmlns:a16="http://schemas.microsoft.com/office/drawing/2014/main" id="{40AA67FF-034A-BE46-8C9E-2959C590A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43" name="Rectangle 876">
                <a:extLst>
                  <a:ext uri="{FF2B5EF4-FFF2-40B4-BE49-F238E27FC236}">
                    <a16:creationId xmlns:a16="http://schemas.microsoft.com/office/drawing/2014/main" id="{092FD756-7481-584F-BEF2-09080736FA3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44" name="Rectangle 873">
                <a:extLst>
                  <a:ext uri="{FF2B5EF4-FFF2-40B4-BE49-F238E27FC236}">
                    <a16:creationId xmlns:a16="http://schemas.microsoft.com/office/drawing/2014/main" id="{830EF5E6-9991-EE41-BDB6-0390A23E43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c1</a:t>
                </a:r>
              </a:p>
            </p:txBody>
          </p:sp>
          <p:sp>
            <p:nvSpPr>
              <p:cNvPr id="45" name="Freeform 875">
                <a:extLst>
                  <a:ext uri="{FF2B5EF4-FFF2-40B4-BE49-F238E27FC236}">
                    <a16:creationId xmlns:a16="http://schemas.microsoft.com/office/drawing/2014/main" id="{151E60D6-3C2F-3F4C-81CA-CCEA2091B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381C8B7-A510-294B-855B-ECC35A4FA566}"/>
                </a:ext>
              </a:extLst>
            </p:cNvPr>
            <p:cNvGrpSpPr/>
            <p:nvPr/>
          </p:nvGrpSpPr>
          <p:grpSpPr>
            <a:xfrm>
              <a:off x="7180263" y="4114148"/>
              <a:ext cx="538242" cy="357449"/>
              <a:chOff x="1012668" y="969931"/>
              <a:chExt cx="747559" cy="496456"/>
            </a:xfrm>
          </p:grpSpPr>
          <p:sp>
            <p:nvSpPr>
              <p:cNvPr id="38" name="Line 853">
                <a:extLst>
                  <a:ext uri="{FF2B5EF4-FFF2-40B4-BE49-F238E27FC236}">
                    <a16:creationId xmlns:a16="http://schemas.microsoft.com/office/drawing/2014/main" id="{3AE533E0-E67F-1047-B753-4C5E5A3504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39" name="Rectangle 876">
                <a:extLst>
                  <a:ext uri="{FF2B5EF4-FFF2-40B4-BE49-F238E27FC236}">
                    <a16:creationId xmlns:a16="http://schemas.microsoft.com/office/drawing/2014/main" id="{F3057A40-C8F6-CA4B-A96A-8720C8BFB12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40" name="Rectangle 873">
                <a:extLst>
                  <a:ext uri="{FF2B5EF4-FFF2-40B4-BE49-F238E27FC236}">
                    <a16:creationId xmlns:a16="http://schemas.microsoft.com/office/drawing/2014/main" id="{1F04A58B-946C-C841-AAEC-EE6D18F4B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c3</a:t>
                </a:r>
              </a:p>
            </p:txBody>
          </p:sp>
          <p:sp>
            <p:nvSpPr>
              <p:cNvPr id="41" name="Freeform 875">
                <a:extLst>
                  <a:ext uri="{FF2B5EF4-FFF2-40B4-BE49-F238E27FC236}">
                    <a16:creationId xmlns:a16="http://schemas.microsoft.com/office/drawing/2014/main" id="{FFD46EE7-3346-EF45-B8AD-A3749EC60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3ECAF98-8815-944D-BAD7-7A84930EA65B}"/>
                </a:ext>
              </a:extLst>
            </p:cNvPr>
            <p:cNvGrpSpPr/>
            <p:nvPr/>
          </p:nvGrpSpPr>
          <p:grpSpPr>
            <a:xfrm>
              <a:off x="7180263" y="3870607"/>
              <a:ext cx="538242" cy="357449"/>
              <a:chOff x="1012668" y="969931"/>
              <a:chExt cx="747559" cy="496456"/>
            </a:xfrm>
          </p:grpSpPr>
          <p:sp>
            <p:nvSpPr>
              <p:cNvPr id="34" name="Line 853">
                <a:extLst>
                  <a:ext uri="{FF2B5EF4-FFF2-40B4-BE49-F238E27FC236}">
                    <a16:creationId xmlns:a16="http://schemas.microsoft.com/office/drawing/2014/main" id="{050117CC-303A-944D-AA18-534BFAD2F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668" y="1130288"/>
                <a:ext cx="600568" cy="71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scene3d>
                <a:camera prst="legacyObliqueTopRight">
                  <a:rot lat="60000" lon="0" rev="0"/>
                </a:camera>
                <a:lightRig rig="flat" dir="l"/>
              </a:scene3d>
              <a:sp3d extrusionH="266700" contourW="6350" prstMaterial="plastic">
                <a:bevelT w="13500" h="13500" prst="angle"/>
                <a:bevelB w="13500" h="13500" prst="angle"/>
                <a:extrusionClr>
                  <a:srgbClr val="FDFEB5"/>
                </a:extrusionClr>
              </a:sp3d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35" name="Rectangle 876">
                <a:extLst>
                  <a:ext uri="{FF2B5EF4-FFF2-40B4-BE49-F238E27FC236}">
                    <a16:creationId xmlns:a16="http://schemas.microsoft.com/office/drawing/2014/main" id="{2892222C-7D6C-9046-BADD-056D4D8F5B9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59818" y="969931"/>
                <a:ext cx="0" cy="384720"/>
              </a:xfrm>
              <a:prstGeom prst="rect">
                <a:avLst/>
              </a:prstGeom>
              <a:solidFill>
                <a:srgbClr val="FDFF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b">
                <a:spAutoFit/>
              </a:bodyPr>
              <a:lstStyle/>
              <a:p>
                <a:endParaRPr lang="en-US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endParaRPr>
              </a:p>
            </p:txBody>
          </p:sp>
          <p:sp>
            <p:nvSpPr>
              <p:cNvPr id="36" name="Rectangle 873">
                <a:extLst>
                  <a:ext uri="{FF2B5EF4-FFF2-40B4-BE49-F238E27FC236}">
                    <a16:creationId xmlns:a16="http://schemas.microsoft.com/office/drawing/2014/main" id="{994833A8-AF0F-BF45-9391-B68916C31B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023" y="1137440"/>
                <a:ext cx="594305" cy="327629"/>
              </a:xfrm>
              <a:prstGeom prst="rect">
                <a:avLst/>
              </a:prstGeom>
              <a:solidFill>
                <a:srgbClr val="FDFFB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3152" tIns="18288" rIns="73152" bIns="18288" anchor="b"/>
              <a:lstStyle/>
              <a:p>
                <a:pPr algn="ctr"/>
                <a:r>
                  <a:rPr lang="en-GB" dirty="0">
                    <a:solidFill>
                      <a:schemeClr val="tx1"/>
                    </a:solidFill>
                    <a:latin typeface="Calibri"/>
                    <a:ea typeface="Times New Roman"/>
                    <a:cs typeface="Calibri"/>
                  </a:rPr>
                  <a:t>c2</a:t>
                </a:r>
              </a:p>
            </p:txBody>
          </p:sp>
          <p:sp>
            <p:nvSpPr>
              <p:cNvPr id="37" name="Freeform 875">
                <a:extLst>
                  <a:ext uri="{FF2B5EF4-FFF2-40B4-BE49-F238E27FC236}">
                    <a16:creationId xmlns:a16="http://schemas.microsoft.com/office/drawing/2014/main" id="{13D4C734-A835-5B4A-88DD-86965A3AE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923" y="989071"/>
                <a:ext cx="146304" cy="477316"/>
              </a:xfrm>
              <a:custGeom>
                <a:avLst/>
                <a:gdLst>
                  <a:gd name="T0" fmla="*/ 0 w 48"/>
                  <a:gd name="T1" fmla="*/ 48 h 144"/>
                  <a:gd name="T2" fmla="*/ 48 w 48"/>
                  <a:gd name="T3" fmla="*/ 0 h 144"/>
                  <a:gd name="T4" fmla="*/ 48 w 48"/>
                  <a:gd name="T5" fmla="*/ 96 h 144"/>
                  <a:gd name="T6" fmla="*/ 0 w 48"/>
                  <a:gd name="T7" fmla="*/ 144 h 144"/>
                  <a:gd name="T8" fmla="*/ 0 w 48"/>
                  <a:gd name="T9" fmla="*/ 48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DFFB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b"/>
              <a:lstStyle/>
              <a:p>
                <a:endParaRPr lang="en-US" dirty="0">
                  <a:latin typeface="Calibri"/>
                  <a:ea typeface="Times New Roman"/>
                  <a:cs typeface="Calibri"/>
                </a:endParaRP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C7DB685-6DE3-BC4F-980C-5D2372B8E39F}"/>
                </a:ext>
              </a:extLst>
            </p:cNvPr>
            <p:cNvSpPr/>
            <p:nvPr/>
          </p:nvSpPr>
          <p:spPr>
            <a:xfrm>
              <a:off x="6040934" y="3566466"/>
              <a:ext cx="1920240" cy="1060704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dirty="0">
                <a:latin typeface="Times New Roman"/>
                <a:cs typeface="Times New Roman"/>
              </a:endParaRPr>
            </a:p>
          </p:txBody>
        </p:sp>
        <p:sp>
          <p:nvSpPr>
            <p:cNvPr id="32" name="Right Arrow 31">
              <a:extLst>
                <a:ext uri="{FF2B5EF4-FFF2-40B4-BE49-F238E27FC236}">
                  <a16:creationId xmlns:a16="http://schemas.microsoft.com/office/drawing/2014/main" id="{32986784-91C4-C64A-AF2B-7F990F68AAB4}"/>
                </a:ext>
              </a:extLst>
            </p:cNvPr>
            <p:cNvSpPr/>
            <p:nvPr/>
          </p:nvSpPr>
          <p:spPr>
            <a:xfrm>
              <a:off x="3033059" y="3959412"/>
              <a:ext cx="351117" cy="261470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32">
              <a:extLst>
                <a:ext uri="{FF2B5EF4-FFF2-40B4-BE49-F238E27FC236}">
                  <a16:creationId xmlns:a16="http://schemas.microsoft.com/office/drawing/2014/main" id="{AF0EDAC7-1907-BE47-8570-169526E40926}"/>
                </a:ext>
              </a:extLst>
            </p:cNvPr>
            <p:cNvSpPr/>
            <p:nvPr/>
          </p:nvSpPr>
          <p:spPr>
            <a:xfrm>
              <a:off x="5583518" y="3977342"/>
              <a:ext cx="351117" cy="261470"/>
            </a:xfrm>
            <a:prstGeom prst="rightArrow">
              <a:avLst/>
            </a:prstGeom>
            <a:solidFill>
              <a:schemeClr val="accent1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5EFD3-29EE-CE41-92D2-8FAC79B24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7BEBB-923B-4E4C-8E8C-A1F460E7F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8970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r>
              <a:rPr lang="en-US" dirty="0" err="1"/>
              <a:t>SeRPE</a:t>
            </a:r>
            <a:r>
              <a:rPr lang="en-US" dirty="0"/>
              <a:t> (Sequential Refinement </a:t>
            </a:r>
            <a:br>
              <a:rPr lang="en-US" dirty="0"/>
            </a:br>
            <a:r>
              <a:rPr lang="en-US" dirty="0"/>
              <a:t>Planning Engine)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9013D54-E043-304E-B85A-AF955BA396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0000" y="1729945"/>
                <a:ext cx="3361395" cy="458435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 err="1"/>
                  <a:t>SeRPE</a:t>
                </a:r>
                <a:r>
                  <a:rPr lang="en-GB" dirty="0"/>
                  <a:t> inputs</a:t>
                </a:r>
              </a:p>
              <a:p>
                <a:pPr lvl="2"/>
                <a:endParaRPr lang="en-GB" dirty="0"/>
              </a:p>
              <a:p>
                <a:pPr lvl="2"/>
                <a:endParaRPr lang="en-GB" dirty="0"/>
              </a:p>
              <a:p>
                <a:pPr lvl="2"/>
                <a:endParaRPr lang="en-GB" dirty="0"/>
              </a:p>
              <a:p>
                <a:pPr lvl="2"/>
                <a:endParaRPr lang="en-GB" dirty="0"/>
              </a:p>
              <a:p>
                <a:pPr lvl="2"/>
                <a:endParaRPr lang="en-GB" dirty="0"/>
              </a:p>
              <a:p>
                <a:pPr lvl="2"/>
                <a:endParaRPr lang="en-GB" dirty="0"/>
              </a:p>
              <a:p>
                <a:r>
                  <a:rPr lang="en-GB" dirty="0"/>
                  <a:t>Which candidate method for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GB" dirty="0"/>
                  <a:t>?</a:t>
                </a:r>
              </a:p>
              <a:p>
                <a:pPr lvl="1"/>
                <a:r>
                  <a:rPr lang="en-GB" dirty="0" err="1"/>
                  <a:t>SeRPE</a:t>
                </a:r>
                <a:r>
                  <a:rPr lang="en-GB" dirty="0"/>
                  <a:t>:</a:t>
                </a:r>
              </a:p>
              <a:p>
                <a:pPr lvl="2"/>
                <a:r>
                  <a:rPr lang="en-GB" dirty="0"/>
                  <a:t>Nondeterministic choice</a:t>
                </a:r>
              </a:p>
              <a:p>
                <a:pPr lvl="3"/>
                <a:r>
                  <a:rPr lang="en-GB" dirty="0"/>
                  <a:t>Backtracking point</a:t>
                </a:r>
              </a:p>
              <a:p>
                <a:pPr lvl="2"/>
                <a:r>
                  <a:rPr lang="en-GB" dirty="0"/>
                  <a:t>How to implement?</a:t>
                </a:r>
              </a:p>
              <a:p>
                <a:pPr lvl="3"/>
                <a:r>
                  <a:rPr lang="en-GB" dirty="0"/>
                  <a:t>Hierarchical adaptation of backtracking, A*, GBFS, ...</a:t>
                </a:r>
              </a:p>
              <a:p>
                <a:pPr lvl="1"/>
                <a:r>
                  <a:rPr lang="en-GB" dirty="0"/>
                  <a:t>RAE</a:t>
                </a:r>
              </a:p>
              <a:p>
                <a:pPr lvl="2"/>
                <a:r>
                  <a:rPr lang="en-GB" dirty="0"/>
                  <a:t>Arbitrary choice</a:t>
                </a:r>
              </a:p>
              <a:p>
                <a:pPr lvl="3"/>
                <a:r>
                  <a:rPr lang="en-GB" dirty="0"/>
                  <a:t>No search, purely reactive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A9013D54-E043-304E-B85A-AF955BA39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729945"/>
                <a:ext cx="3361395" cy="4584357"/>
              </a:xfrm>
              <a:blipFill>
                <a:blip r:embed="rId3"/>
                <a:stretch>
                  <a:fillRect l="-4511" t="-3591" r="-1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4E582F2-BC47-B546-B212-47BCEB79279E}"/>
              </a:ext>
            </a:extLst>
          </p:cNvPr>
          <p:cNvGrpSpPr/>
          <p:nvPr/>
        </p:nvGrpSpPr>
        <p:grpSpPr>
          <a:xfrm>
            <a:off x="3817619" y="2816921"/>
            <a:ext cx="5128259" cy="3539430"/>
            <a:chOff x="183426" y="2957094"/>
            <a:chExt cx="5128259" cy="35394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12FDA6-B632-AF49-B8D3-37DE28E7262A}"/>
                </a:ext>
              </a:extLst>
            </p:cNvPr>
            <p:cNvSpPr/>
            <p:nvPr/>
          </p:nvSpPr>
          <p:spPr>
            <a:xfrm>
              <a:off x="183426" y="2957094"/>
              <a:ext cx="5128259" cy="353943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Rae(ℳ)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Agenda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∅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loop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until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the input of external tasks and 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	events is empty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do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read 𝜏 in the input stream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Instances(ℳ,𝜏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𝜉)</a:t>
              </a:r>
              <a:endParaRPr lang="en-US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output(“failed to address” 𝜏)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else do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arbitrarily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Agenda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Agenda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∪ {⟨(𝜏,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,nil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,∅)⟩}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each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stack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Agenda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do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Progress(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stack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stack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Agenda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Agenda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\ 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stack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243D93-A6B6-4247-B938-E4337EEB0C3F}"/>
                </a:ext>
              </a:extLst>
            </p:cNvPr>
            <p:cNvSpPr/>
            <p:nvPr/>
          </p:nvSpPr>
          <p:spPr>
            <a:xfrm>
              <a:off x="1619122" y="5111788"/>
              <a:ext cx="2030857" cy="226245"/>
            </a:xfrm>
            <a:prstGeom prst="rect">
              <a:avLst/>
            </a:prstGeom>
            <a:noFill/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C99C664-A944-CF45-81F3-8FF400F40F8F}"/>
              </a:ext>
            </a:extLst>
          </p:cNvPr>
          <p:cNvGrpSpPr/>
          <p:nvPr/>
        </p:nvGrpSpPr>
        <p:grpSpPr>
          <a:xfrm>
            <a:off x="3817620" y="1345329"/>
            <a:ext cx="5128259" cy="1384995"/>
            <a:chOff x="183427" y="1294108"/>
            <a:chExt cx="5128259" cy="138499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9B18F82-1636-1940-8A8A-29658423B4C7}"/>
                </a:ext>
              </a:extLst>
            </p:cNvPr>
            <p:cNvSpPr/>
            <p:nvPr/>
          </p:nvSpPr>
          <p:spPr>
            <a:xfrm>
              <a:off x="183427" y="1294108"/>
              <a:ext cx="5128259" cy="138499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SeRPE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(ℳ,𝒜,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,𝜏)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Instances(ℳ,𝜏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Progress-to-finish(ℳ,𝒜,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,𝜏,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93A569-D8A8-A346-9E2E-1B5AAFF85AA1}"/>
                </a:ext>
              </a:extLst>
            </p:cNvPr>
            <p:cNvSpPr/>
            <p:nvPr/>
          </p:nvSpPr>
          <p:spPr>
            <a:xfrm>
              <a:off x="603693" y="2194794"/>
              <a:ext cx="2924367" cy="226245"/>
            </a:xfrm>
            <a:prstGeom prst="rect">
              <a:avLst/>
            </a:prstGeom>
            <a:noFill/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</p:grpSp>
      <p:sp>
        <p:nvSpPr>
          <p:cNvPr id="15" name="Content Placeholder 15"/>
          <p:cNvSpPr txBox="1">
            <a:spLocks/>
          </p:cNvSpPr>
          <p:nvPr/>
        </p:nvSpPr>
        <p:spPr bwMode="auto">
          <a:xfrm>
            <a:off x="521393" y="2054621"/>
            <a:ext cx="2093521" cy="12747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0487" tIns="44450" rIns="90487" bIns="44450" numCol="1" anchor="t" anchorCtr="0" compatLnSpc="1">
            <a:prstTxWarp prst="textNoShape">
              <a:avLst/>
            </a:prstTxWarp>
            <a:spAutoFit/>
          </a:bodyPr>
          <a:lstStyle>
            <a:lvl1pPr marL="34448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Webdings" charset="2"/>
              <a:buChar char="=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1363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Wingdings" charset="2"/>
              <a:buChar char="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38238" indent="-34448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547813" indent="-34131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85000"/>
              <a:buFont typeface="Lucida Grande"/>
              <a:buChar char="▸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944688" indent="-344488" algn="l" defTabSz="911225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SzPct val="105000"/>
              <a:buFont typeface="Lucida Grande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341563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90000"/>
              <a:buFont typeface="Lucida Grande"/>
              <a:buChar char="›"/>
              <a:defRPr sz="2000" baseline="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92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Times" charset="0"/>
              <a:buChar char="-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Lucida Calligraphy"/>
                <a:cs typeface="Lucida Calligraphy"/>
              </a:rPr>
              <a:t>M</a:t>
            </a:r>
            <a:r>
              <a:rPr lang="en-US" sz="1800" dirty="0">
                <a:solidFill>
                  <a:schemeClr val="bg1"/>
                </a:solidFill>
                <a:cs typeface="Times New Roman"/>
              </a:rPr>
              <a:t> = {methods}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Lucida Calligraphy"/>
                <a:cs typeface="Lucida Calligraphy"/>
              </a:rPr>
              <a:t>A</a:t>
            </a:r>
            <a:r>
              <a:rPr lang="en-US" sz="1800" dirty="0">
                <a:solidFill>
                  <a:schemeClr val="bg1"/>
                </a:solidFill>
                <a:cs typeface="Times New Roman"/>
              </a:rPr>
              <a:t> = {action models}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800" i="1" dirty="0">
                <a:solidFill>
                  <a:schemeClr val="bg1"/>
                </a:solidFill>
                <a:cs typeface="Times New Roman"/>
              </a:rPr>
              <a:t>  s</a:t>
            </a:r>
            <a:r>
              <a:rPr lang="en-US" sz="1800" dirty="0">
                <a:solidFill>
                  <a:schemeClr val="bg1"/>
                </a:solidFill>
                <a:cs typeface="Times New Roman"/>
              </a:rPr>
              <a:t> = initial state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sz="1800" i="1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𝜏</a:t>
            </a:r>
            <a:r>
              <a:rPr lang="en-US" sz="1800" dirty="0">
                <a:solidFill>
                  <a:schemeClr val="bg1"/>
                </a:solidFill>
                <a:cs typeface="Times New Roman"/>
              </a:rPr>
              <a:t> = task or goal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756A10-ABD8-E246-B8F0-89BCDF873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0F3BCA-3B4E-1F42-84FB-12380C6FF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524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r>
              <a:rPr lang="en-US" dirty="0" err="1"/>
              <a:t>SeRPE</a:t>
            </a:r>
            <a:r>
              <a:rPr lang="en-US" dirty="0"/>
              <a:t> (Sequential Refinement </a:t>
            </a:r>
            <a:br>
              <a:rPr lang="en-US" dirty="0"/>
            </a:br>
            <a:r>
              <a:rPr lang="en-US" dirty="0"/>
              <a:t>Planning Engine)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013D54-E043-304E-B85A-AF955BA39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729945"/>
            <a:ext cx="3457619" cy="4584357"/>
          </a:xfrm>
        </p:spPr>
        <p:txBody>
          <a:bodyPr>
            <a:normAutofit/>
          </a:bodyPr>
          <a:lstStyle/>
          <a:p>
            <a:r>
              <a:rPr lang="en-GB" dirty="0" err="1"/>
              <a:t>SeRPE</a:t>
            </a:r>
            <a:endParaRPr lang="en-GB" dirty="0"/>
          </a:p>
          <a:p>
            <a:pPr lvl="1"/>
            <a:r>
              <a:rPr lang="en-GB" dirty="0"/>
              <a:t>One external task</a:t>
            </a:r>
          </a:p>
          <a:p>
            <a:pPr lvl="1"/>
            <a:r>
              <a:rPr lang="en-GB" dirty="0"/>
              <a:t>Simulate progressing it all the way to the end</a:t>
            </a:r>
          </a:p>
          <a:p>
            <a:r>
              <a:rPr lang="en-GB" dirty="0"/>
              <a:t>Rae</a:t>
            </a:r>
          </a:p>
          <a:p>
            <a:pPr lvl="1"/>
            <a:r>
              <a:rPr lang="en-GB" dirty="0"/>
              <a:t>Several external tasks</a:t>
            </a:r>
          </a:p>
          <a:p>
            <a:pPr lvl="1"/>
            <a:r>
              <a:rPr lang="en-GB" dirty="0"/>
              <a:t>Each time through loop, progress each one by one step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4E582F2-BC47-B546-B212-47BCEB79279E}"/>
              </a:ext>
            </a:extLst>
          </p:cNvPr>
          <p:cNvGrpSpPr/>
          <p:nvPr/>
        </p:nvGrpSpPr>
        <p:grpSpPr>
          <a:xfrm>
            <a:off x="3817619" y="2816921"/>
            <a:ext cx="5128259" cy="3539430"/>
            <a:chOff x="183426" y="2957094"/>
            <a:chExt cx="5128259" cy="353943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D12FDA6-B632-AF49-B8D3-37DE28E7262A}"/>
                </a:ext>
              </a:extLst>
            </p:cNvPr>
            <p:cNvSpPr/>
            <p:nvPr/>
          </p:nvSpPr>
          <p:spPr>
            <a:xfrm>
              <a:off x="183426" y="2957094"/>
              <a:ext cx="5128259" cy="353943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Rae(ℳ)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Agenda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∅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loop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until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the input of external tasks and 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	events is empty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do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read 𝜏 in the input stream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Instances(ℳ,𝜏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𝜉)</a:t>
              </a:r>
              <a:endParaRPr lang="en-US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output(“failed to address” 𝜏)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else do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arbitrarily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Agenda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Agenda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∪ {⟨(𝜏,</a:t>
              </a:r>
              <a:r>
                <a:rPr lang="en-US" sz="1400" i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,nil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,∅)⟩}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each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stack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Agenda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do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Progress(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stack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stack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		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 Agenda 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←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Agenda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\ {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stack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243D93-A6B6-4247-B938-E4337EEB0C3F}"/>
                </a:ext>
              </a:extLst>
            </p:cNvPr>
            <p:cNvSpPr/>
            <p:nvPr/>
          </p:nvSpPr>
          <p:spPr>
            <a:xfrm>
              <a:off x="1306702" y="5775815"/>
              <a:ext cx="1612305" cy="226245"/>
            </a:xfrm>
            <a:prstGeom prst="rect">
              <a:avLst/>
            </a:prstGeom>
            <a:noFill/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BBC947-137F-5449-AA1D-FB666019B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6F4539D-60B4-1244-B507-5873F0B40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44</a:t>
            </a:fld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A7CD70-1FAB-D74E-B976-3A174E1AC742}"/>
              </a:ext>
            </a:extLst>
          </p:cNvPr>
          <p:cNvGrpSpPr/>
          <p:nvPr/>
        </p:nvGrpSpPr>
        <p:grpSpPr>
          <a:xfrm>
            <a:off x="3817620" y="1345329"/>
            <a:ext cx="5128259" cy="1384995"/>
            <a:chOff x="183427" y="1294108"/>
            <a:chExt cx="5128259" cy="138499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00DD7A-78AA-F641-A2C7-FD78CA7248F8}"/>
                </a:ext>
              </a:extLst>
            </p:cNvPr>
            <p:cNvSpPr/>
            <p:nvPr/>
          </p:nvSpPr>
          <p:spPr>
            <a:xfrm>
              <a:off x="183427" y="1294108"/>
              <a:ext cx="5128259" cy="138499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SeRPE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(ℳ,𝒜,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,𝜏)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Instances(ℳ,𝜏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Progress-to-finish(ℳ,𝒜,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,𝜏,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7EE31CA-DCB5-974F-A2BC-76A50DE21889}"/>
                </a:ext>
              </a:extLst>
            </p:cNvPr>
            <p:cNvSpPr/>
            <p:nvPr/>
          </p:nvSpPr>
          <p:spPr>
            <a:xfrm>
              <a:off x="1338601" y="2404029"/>
              <a:ext cx="3224908" cy="226245"/>
            </a:xfrm>
            <a:prstGeom prst="rect">
              <a:avLst/>
            </a:prstGeom>
            <a:noFill/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66128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5055547" y="1085000"/>
            <a:ext cx="3766762" cy="19429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-55562">
              <a:spcBef>
                <a:spcPts val="0"/>
              </a:spcBef>
              <a:tabLst>
                <a:tab pos="227013" algn="l"/>
                <a:tab pos="798513" algn="l"/>
                <a:tab pos="1084263" algn="l"/>
                <a:tab pos="1311275" algn="l"/>
                <a:tab pos="1544638" algn="l"/>
              </a:tabLst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Progress-to-finish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136F22-A1B6-8549-B82D-25A15F119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1" y="1729946"/>
            <a:ext cx="3240000" cy="1108948"/>
          </a:xfrm>
        </p:spPr>
        <p:txBody>
          <a:bodyPr>
            <a:normAutofit/>
          </a:bodyPr>
          <a:lstStyle/>
          <a:p>
            <a:r>
              <a:rPr lang="en-GB" dirty="0"/>
              <a:t>Like Rae progress with a loop around it</a:t>
            </a:r>
          </a:p>
          <a:p>
            <a:pPr lvl="1"/>
            <a:r>
              <a:rPr lang="en-GB" dirty="0"/>
              <a:t>Simulates the commands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D4F6B-8488-EA4E-83F8-7E22424B7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B4244-5F41-7F4A-A009-48DAE3ED8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45</a:t>
            </a:fld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52" y="2838894"/>
            <a:ext cx="2144401" cy="34754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CBE65CF-980C-A649-97AD-F33C4CDFC354}"/>
              </a:ext>
            </a:extLst>
          </p:cNvPr>
          <p:cNvSpPr/>
          <p:nvPr/>
        </p:nvSpPr>
        <p:spPr>
          <a:xfrm>
            <a:off x="4072889" y="1146049"/>
            <a:ext cx="4872990" cy="504753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Progress(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(𝜏,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i,tried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← top(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≠ nil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is a command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status(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running: return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failure: Retry(stack); return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done: continue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is the last step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pop(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nextstep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type(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assignment: update 𝜉 according 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	to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]; return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command: trigger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]; return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task or goal: continue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𝜏’ ←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Instances(ℳ,𝜏’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𝜉)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Retry(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arbitrarily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m’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stack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push((𝜏,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,nil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,∅),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E24EC3-764E-2E44-BC8A-4CDCE00E4E20}"/>
              </a:ext>
            </a:extLst>
          </p:cNvPr>
          <p:cNvSpPr/>
          <p:nvPr/>
        </p:nvSpPr>
        <p:spPr>
          <a:xfrm>
            <a:off x="3667930" y="1146049"/>
            <a:ext cx="5273039" cy="52629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Progress-to-finish(ℳ,𝒜,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,𝜏,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nil; 𝜋 ← ⟨⟩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𝜏 is a goal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⊨ 𝜏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is the last step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𝜏 is a goal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⊭ 𝜏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nextstep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type(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assignment: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update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according to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command: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descriptive model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in 𝒜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⊨ pre(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𝜋 ← 𝜋.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task or goal: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𝜋’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(ℳ,𝒜,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𝜋’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𝛾(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,𝜋’); 𝜋 ← 𝜋. 𝜋’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7E607B-498C-6E41-BCFA-8F33324E8A99}"/>
              </a:ext>
            </a:extLst>
          </p:cNvPr>
          <p:cNvSpPr txBox="1"/>
          <p:nvPr/>
        </p:nvSpPr>
        <p:spPr>
          <a:xfrm>
            <a:off x="1259438" y="6462389"/>
            <a:ext cx="1228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Rae’s progress</a:t>
            </a:r>
          </a:p>
        </p:txBody>
      </p:sp>
    </p:spTree>
    <p:extLst>
      <p:ext uri="{BB962C8B-B14F-4D97-AF65-F5344CB8AC3E}">
        <p14:creationId xmlns:p14="http://schemas.microsoft.com/office/powerpoint/2010/main" val="27989531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97" y="1019190"/>
            <a:ext cx="2996028" cy="575329"/>
          </a:xfrm>
        </p:spPr>
        <p:txBody>
          <a:bodyPr>
            <a:normAutofit/>
          </a:bodyPr>
          <a:lstStyle/>
          <a:p>
            <a:r>
              <a:rPr lang="en-US" dirty="0"/>
              <a:t>Progress-to-finish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7136F22-A1B6-8549-B82D-25A15F119F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89151" y="1729945"/>
                <a:ext cx="2994850" cy="4584357"/>
              </a:xfrm>
            </p:spPr>
            <p:txBody>
              <a:bodyPr>
                <a:normAutofit fontScale="85000" lnSpcReduction="20000"/>
              </a:bodyPr>
              <a:lstStyle/>
              <a:p>
                <a:pPr marL="188913" indent="-188913"/>
                <a:r>
                  <a:rPr lang="en-GB" dirty="0"/>
                  <a:t>Inputs</a:t>
                </a:r>
              </a:p>
              <a:p>
                <a:pPr marL="363538" lvl="1">
                  <a:tabLst>
                    <a:tab pos="2390775" algn="l"/>
                  </a:tabLst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ℳ</m:t>
                    </m:r>
                  </m:oMath>
                </a14:m>
                <a:r>
                  <a:rPr lang="en-GB" dirty="0"/>
                  <a:t> = {methods} 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𝒜</m:t>
                    </m:r>
                  </m:oMath>
                </a14:m>
                <a:r>
                  <a:rPr lang="en-GB" dirty="0"/>
                  <a:t> = {action models} ,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= initial state,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𝜏</m:t>
                    </m:r>
                  </m:oMath>
                </a14:m>
                <a:r>
                  <a:rPr lang="el-GR" dirty="0"/>
                  <a:t> = </a:t>
                </a:r>
                <a:r>
                  <a:rPr lang="en-GB" dirty="0"/>
                  <a:t>task or goal,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dirty="0"/>
                  <a:t> = chosen method</a:t>
                </a:r>
              </a:p>
              <a:p>
                <a:r>
                  <a:rPr lang="en-GB" dirty="0"/>
                  <a:t>Simulate Rae’s goal monitoring</a:t>
                </a:r>
              </a:p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dirty="0"/>
                  <a:t> is a command</a:t>
                </a:r>
              </a:p>
              <a:p>
                <a:pPr lvl="1"/>
                <a:r>
                  <a:rPr lang="en-GB" dirty="0"/>
                  <a:t>Use action model to predict outcome</a:t>
                </a:r>
              </a:p>
              <a:p>
                <a:r>
                  <a:rPr lang="en-GB" dirty="0"/>
                  <a:t>If current step is a task</a:t>
                </a:r>
              </a:p>
              <a:p>
                <a:pPr lvl="1"/>
                <a:r>
                  <a:rPr lang="en-GB" dirty="0"/>
                  <a:t>Call </a:t>
                </a:r>
                <a:r>
                  <a:rPr lang="en-GB" dirty="0" err="1"/>
                  <a:t>SeRPE</a:t>
                </a:r>
                <a:r>
                  <a:rPr lang="en-GB" dirty="0"/>
                  <a:t> recursively</a:t>
                </a:r>
              </a:p>
              <a:p>
                <a:pPr lvl="1"/>
                <a:r>
                  <a:rPr lang="en-GB" dirty="0"/>
                  <a:t>Recursion stack ≈ Rae’s refinement stack</a:t>
                </a:r>
              </a:p>
              <a:p>
                <a:r>
                  <a:rPr lang="en-GB" dirty="0"/>
                  <a:t>For failures, no Retry (Rae)</a:t>
                </a:r>
              </a:p>
              <a:p>
                <a:pPr lvl="1"/>
                <a:r>
                  <a:rPr lang="en-GB" dirty="0"/>
                  <a:t>A failure means </a:t>
                </a:r>
                <a:r>
                  <a:rPr lang="en-GB" dirty="0" err="1"/>
                  <a:t>SeRPE</a:t>
                </a:r>
                <a:r>
                  <a:rPr lang="en-GB" dirty="0"/>
                  <a:t> could not find a solution</a:t>
                </a:r>
              </a:p>
              <a:p>
                <a:pPr lvl="1"/>
                <a:r>
                  <a:rPr lang="en-GB" dirty="0"/>
                  <a:t>Implementation: hierarchical adaptations of backtracking, A*, GBFS, ...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7136F22-A1B6-8549-B82D-25A15F119F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89151" y="1729945"/>
                <a:ext cx="2994850" cy="4584357"/>
              </a:xfrm>
              <a:blipFill>
                <a:blip r:embed="rId3"/>
                <a:stretch>
                  <a:fillRect l="-5085" t="-3315" r="-50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B65718E3-47D6-1C40-ABC9-D9AEE58FD0F4}"/>
              </a:ext>
            </a:extLst>
          </p:cNvPr>
          <p:cNvSpPr/>
          <p:nvPr/>
        </p:nvSpPr>
        <p:spPr>
          <a:xfrm>
            <a:off x="338916" y="1019190"/>
            <a:ext cx="5273039" cy="52629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Progress-to-finish(ℳ,𝒜,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,𝜏,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nil; 𝜋 ← ⟨⟩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𝜏 is a goal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⊨ 𝜏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is the last step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𝜏 is a goal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⊭ 𝜏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nextstep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type(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assignment: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update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according to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command: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descriptive model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in 𝒜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⊨ pre(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𝜋 ← 𝜋.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task or goal: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𝜋’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(ℳ,𝒜,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𝜋’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𝛾(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,𝜋’); 𝜋 ← 𝜋. 𝜋’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41AEFC1-5450-A347-A591-B9AF2FD77427}"/>
              </a:ext>
            </a:extLst>
          </p:cNvPr>
          <p:cNvCxnSpPr>
            <a:cxnSpLocks/>
          </p:cNvCxnSpPr>
          <p:nvPr/>
        </p:nvCxnSpPr>
        <p:spPr>
          <a:xfrm flipH="1" flipV="1">
            <a:off x="4292596" y="1924335"/>
            <a:ext cx="1410974" cy="941649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F546AE8-000A-514F-B969-C51A1A635073}"/>
              </a:ext>
            </a:extLst>
          </p:cNvPr>
          <p:cNvCxnSpPr>
            <a:cxnSpLocks/>
          </p:cNvCxnSpPr>
          <p:nvPr/>
        </p:nvCxnSpPr>
        <p:spPr>
          <a:xfrm flipH="1" flipV="1">
            <a:off x="4469792" y="2552132"/>
            <a:ext cx="1233778" cy="313852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AB0942E-6D27-1649-B6AA-2F752D900B26}"/>
              </a:ext>
            </a:extLst>
          </p:cNvPr>
          <p:cNvCxnSpPr>
            <a:cxnSpLocks/>
          </p:cNvCxnSpPr>
          <p:nvPr/>
        </p:nvCxnSpPr>
        <p:spPr>
          <a:xfrm flipH="1">
            <a:off x="4084765" y="3351188"/>
            <a:ext cx="1618805" cy="740251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B53BB6-041A-0647-AACA-3976E738EE61}"/>
              </a:ext>
            </a:extLst>
          </p:cNvPr>
          <p:cNvCxnSpPr>
            <a:cxnSpLocks/>
          </p:cNvCxnSpPr>
          <p:nvPr/>
        </p:nvCxnSpPr>
        <p:spPr>
          <a:xfrm flipH="1">
            <a:off x="4292596" y="4317733"/>
            <a:ext cx="1664506" cy="1035178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289C516-AFC7-8A46-A509-02C5424A2448}"/>
              </a:ext>
            </a:extLst>
          </p:cNvPr>
          <p:cNvCxnSpPr>
            <a:cxnSpLocks/>
          </p:cNvCxnSpPr>
          <p:nvPr/>
        </p:nvCxnSpPr>
        <p:spPr>
          <a:xfrm flipH="1">
            <a:off x="3764391" y="4997240"/>
            <a:ext cx="1939179" cy="871339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DA266-1DEA-654E-B31C-8EA9D45CB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B1929-DF47-7D49-8C42-20FD7960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8209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5308228-7661-C84F-823E-B50A54FAFB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0386" y="4883848"/>
            <a:ext cx="4940300" cy="158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A71CFF0-97B3-8048-99E9-822E71971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06" y="118872"/>
            <a:ext cx="3994785" cy="44577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2F57B5F-8DD2-CC43-AA96-9925B3E2B41A}"/>
              </a:ext>
            </a:extLst>
          </p:cNvPr>
          <p:cNvSpPr/>
          <p:nvPr/>
        </p:nvSpPr>
        <p:spPr bwMode="auto">
          <a:xfrm>
            <a:off x="326570" y="661851"/>
            <a:ext cx="4425233" cy="439292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2400" y="1158338"/>
            <a:ext cx="3642360" cy="64633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Ins="0">
            <a:spAutoFit/>
          </a:bodyPr>
          <a:lstStyle/>
          <a:p>
            <a:pPr marL="0" lvl="1"/>
            <a:r>
              <a:rPr lang="en-GB" i="1" dirty="0">
                <a:cs typeface="Times New Roman"/>
              </a:rPr>
              <a:t>Candidates</a:t>
            </a:r>
            <a:r>
              <a:rPr lang="en-GB" dirty="0">
                <a:cs typeface="Times New Roman"/>
              </a:rPr>
              <a:t> = {</a:t>
            </a:r>
            <a:r>
              <a:rPr lang="en-GB" strike="sngStrike" dirty="0"/>
              <a:t>m1-put-in-pile</a:t>
            </a:r>
            <a:r>
              <a:rPr lang="en-GB" strike="sngStrike" dirty="0">
                <a:cs typeface="Times New Roman"/>
              </a:rPr>
              <a:t>(</a:t>
            </a:r>
            <a:r>
              <a:rPr lang="en-GB" strike="sngStrike" dirty="0"/>
              <a:t>c</a:t>
            </a:r>
            <a:r>
              <a:rPr lang="en-GB" strike="sngStrike" baseline="-25000" dirty="0"/>
              <a:t>1</a:t>
            </a:r>
            <a:r>
              <a:rPr lang="en-GB" strike="sngStrike" dirty="0"/>
              <a:t>,p</a:t>
            </a:r>
            <a:r>
              <a:rPr lang="en-GB" strike="sngStrike" baseline="-25000" dirty="0"/>
              <a:t>2</a:t>
            </a:r>
            <a:r>
              <a:rPr lang="en-GB" strike="sngStrike" dirty="0"/>
              <a:t>)</a:t>
            </a:r>
            <a:r>
              <a:rPr lang="en-GB" dirty="0">
                <a:cs typeface="Times New Roman"/>
              </a:rPr>
              <a:t>, 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   </a:t>
            </a:r>
            <a:r>
              <a:rPr lang="en-GB" dirty="0">
                <a:cs typeface="Calibri"/>
              </a:rPr>
              <a:t>         </a:t>
            </a:r>
            <a:r>
              <a:rPr lang="en-GB" dirty="0"/>
              <a:t>m2-put-in-pile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r</a:t>
            </a:r>
            <a:r>
              <a:rPr lang="en-GB" dirty="0"/>
              <a:t>,c</a:t>
            </a:r>
            <a:r>
              <a:rPr lang="en-GB" baseline="-25000" dirty="0"/>
              <a:t>1</a:t>
            </a:r>
            <a:r>
              <a:rPr lang="en-GB" dirty="0"/>
              <a:t>,p</a:t>
            </a:r>
            <a:r>
              <a:rPr lang="en-GB" baseline="-25000" dirty="0"/>
              <a:t>1</a:t>
            </a:r>
            <a:r>
              <a:rPr lang="en-GB" dirty="0"/>
              <a:t>,</a:t>
            </a:r>
            <a:r>
              <a:rPr lang="en-GB" i="1" dirty="0"/>
              <a:t>d</a:t>
            </a:r>
            <a:r>
              <a:rPr lang="en-GB" dirty="0"/>
              <a:t>,</a:t>
            </a:r>
            <a:r>
              <a:rPr lang="en-GB" i="1" dirty="0"/>
              <a:t>p′</a:t>
            </a:r>
            <a:r>
              <a:rPr lang="en-GB" dirty="0"/>
              <a:t>,</a:t>
            </a:r>
            <a:r>
              <a:rPr lang="en-GB" i="1" dirty="0"/>
              <a:t>d′</a:t>
            </a:r>
            <a:r>
              <a:rPr lang="en-GB" dirty="0"/>
              <a:t>)</a:t>
            </a:r>
            <a:r>
              <a:rPr lang="en-GB" dirty="0">
                <a:cs typeface="Times New Roman"/>
              </a:rPr>
              <a:t>}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797523" y="3127991"/>
            <a:ext cx="4263163" cy="147732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Ins="0">
            <a:spAutoFit/>
          </a:bodyPr>
          <a:lstStyle/>
          <a:p>
            <a:pPr>
              <a:spcBef>
                <a:spcPts val="600"/>
              </a:spcBef>
              <a:tabLst>
                <a:tab pos="514350" algn="l"/>
              </a:tabLst>
            </a:pPr>
            <a:r>
              <a:rPr lang="en-US" i="1" dirty="0">
                <a:cs typeface="Times New Roman"/>
              </a:rPr>
              <a:t>s</a:t>
            </a:r>
            <a:r>
              <a:rPr lang="en-US" baseline="-25000" dirty="0">
                <a:cs typeface="Times New Roman"/>
              </a:rPr>
              <a:t>0</a:t>
            </a:r>
            <a:r>
              <a:rPr lang="en-US" dirty="0">
                <a:ea typeface="Times New Roman"/>
                <a:cs typeface="Times New Roman"/>
              </a:rPr>
              <a:t> = </a:t>
            </a:r>
            <a:r>
              <a:rPr lang="ro-RO" dirty="0">
                <a:cs typeface="Times New Roman"/>
              </a:rPr>
              <a:t>{</a:t>
            </a:r>
            <a:r>
              <a:rPr lang="ro-RO" dirty="0"/>
              <a:t>loc(r</a:t>
            </a:r>
            <a:r>
              <a:rPr lang="ro-RO" baseline="-25000" dirty="0"/>
              <a:t>1</a:t>
            </a:r>
            <a:r>
              <a:rPr lang="ro-RO" dirty="0"/>
              <a:t>)=d</a:t>
            </a:r>
            <a:r>
              <a:rPr lang="ro-RO" baseline="-25000" dirty="0"/>
              <a:t>1</a:t>
            </a:r>
            <a:r>
              <a:rPr lang="ro-RO" dirty="0"/>
              <a:t>, cargo(r</a:t>
            </a:r>
            <a:r>
              <a:rPr lang="ro-RO" baseline="-25000" dirty="0"/>
              <a:t>1</a:t>
            </a:r>
            <a:r>
              <a:rPr lang="ro-RO" dirty="0"/>
              <a:t>)=nil, occupied(d</a:t>
            </a:r>
            <a:r>
              <a:rPr lang="ro-RO" baseline="-25000" dirty="0"/>
              <a:t>1</a:t>
            </a:r>
            <a:r>
              <a:rPr lang="ro-RO" dirty="0"/>
              <a:t>)=T, </a:t>
            </a:r>
            <a:br>
              <a:rPr lang="ro-RO" dirty="0"/>
            </a:br>
            <a:r>
              <a:rPr lang="ro-RO" dirty="0"/>
              <a:t>	occupied(d</a:t>
            </a:r>
            <a:r>
              <a:rPr lang="ro-RO" baseline="-25000" dirty="0"/>
              <a:t>2</a:t>
            </a:r>
            <a:r>
              <a:rPr lang="ro-RO" dirty="0"/>
              <a:t>)=F, occupied(d</a:t>
            </a:r>
            <a:r>
              <a:rPr lang="ro-RO" baseline="-25000" dirty="0"/>
              <a:t>3</a:t>
            </a:r>
            <a:r>
              <a:rPr lang="ro-RO" dirty="0"/>
              <a:t>)=F,</a:t>
            </a:r>
            <a:br>
              <a:rPr lang="ro-RO" dirty="0"/>
            </a:br>
            <a:r>
              <a:rPr lang="ro-RO" dirty="0"/>
              <a:t>	pos(c</a:t>
            </a:r>
            <a:r>
              <a:rPr lang="ro-RO" baseline="-25000" dirty="0"/>
              <a:t>1</a:t>
            </a:r>
            <a:r>
              <a:rPr lang="ro-RO" dirty="0"/>
              <a:t>)=nil, pos(c</a:t>
            </a:r>
            <a:r>
              <a:rPr lang="ro-RO" baseline="-25000" dirty="0"/>
              <a:t>2</a:t>
            </a:r>
            <a:r>
              <a:rPr lang="ro-RO" dirty="0"/>
              <a:t>)=c</a:t>
            </a:r>
            <a:r>
              <a:rPr lang="ro-RO" baseline="-25000" dirty="0"/>
              <a:t>3</a:t>
            </a:r>
            <a:r>
              <a:rPr lang="ro-RO" dirty="0"/>
              <a:t>, pos(c</a:t>
            </a:r>
            <a:r>
              <a:rPr lang="ro-RO" baseline="-25000" dirty="0"/>
              <a:t>3</a:t>
            </a:r>
            <a:r>
              <a:rPr lang="ro-RO" dirty="0"/>
              <a:t>)=nil,</a:t>
            </a:r>
            <a:br>
              <a:rPr lang="ro-RO" dirty="0"/>
            </a:br>
            <a:r>
              <a:rPr lang="ro-RO" dirty="0"/>
              <a:t>	pile(c</a:t>
            </a:r>
            <a:r>
              <a:rPr lang="ro-RO" baseline="-25000" dirty="0"/>
              <a:t>1</a:t>
            </a:r>
            <a:r>
              <a:rPr lang="ro-RO" dirty="0"/>
              <a:t>)=p</a:t>
            </a:r>
            <a:r>
              <a:rPr lang="ro-RO" baseline="-25000" dirty="0"/>
              <a:t>1</a:t>
            </a:r>
            <a:r>
              <a:rPr lang="ro-RO" dirty="0"/>
              <a:t>, pile(c</a:t>
            </a:r>
            <a:r>
              <a:rPr lang="ro-RO" baseline="-25000" dirty="0"/>
              <a:t>2</a:t>
            </a:r>
            <a:r>
              <a:rPr lang="ro-RO" dirty="0"/>
              <a:t>)=p</a:t>
            </a:r>
            <a:r>
              <a:rPr lang="ro-RO" baseline="-25000" dirty="0"/>
              <a:t>2</a:t>
            </a:r>
            <a:r>
              <a:rPr lang="ro-RO" dirty="0"/>
              <a:t>, pile(c</a:t>
            </a:r>
            <a:r>
              <a:rPr lang="ro-RO" baseline="-25000" dirty="0"/>
              <a:t>3</a:t>
            </a:r>
            <a:r>
              <a:rPr lang="ro-RO" dirty="0"/>
              <a:t>)=p</a:t>
            </a:r>
            <a:r>
              <a:rPr lang="ro-RO" baseline="-25000" dirty="0"/>
              <a:t>2</a:t>
            </a:r>
            <a:r>
              <a:rPr lang="ro-RO" dirty="0"/>
              <a:t>,</a:t>
            </a:r>
            <a:br>
              <a:rPr lang="ro-RO" dirty="0"/>
            </a:br>
            <a:r>
              <a:rPr lang="ro-RO" dirty="0"/>
              <a:t>	top(p</a:t>
            </a:r>
            <a:r>
              <a:rPr lang="ro-RO" baseline="-25000" dirty="0"/>
              <a:t>1</a:t>
            </a:r>
            <a:r>
              <a:rPr lang="ro-RO" dirty="0"/>
              <a:t>)=c</a:t>
            </a:r>
            <a:r>
              <a:rPr lang="ro-RO" baseline="-25000" dirty="0"/>
              <a:t>1</a:t>
            </a:r>
            <a:r>
              <a:rPr lang="ro-RO" dirty="0"/>
              <a:t>, top(p</a:t>
            </a:r>
            <a:r>
              <a:rPr lang="ro-RO" baseline="-25000" dirty="0"/>
              <a:t>2</a:t>
            </a:r>
            <a:r>
              <a:rPr lang="ro-RO" dirty="0"/>
              <a:t>)=c</a:t>
            </a:r>
            <a:r>
              <a:rPr lang="ro-RO" baseline="-25000" dirty="0"/>
              <a:t>2</a:t>
            </a:r>
            <a:r>
              <a:rPr lang="ro-RO" dirty="0"/>
              <a:t>, top(p</a:t>
            </a:r>
            <a:r>
              <a:rPr lang="ro-RO" baseline="-25000" dirty="0"/>
              <a:t>3</a:t>
            </a:r>
            <a:r>
              <a:rPr lang="ro-RO" dirty="0"/>
              <a:t>)=nil</a:t>
            </a:r>
            <a:r>
              <a:rPr lang="ro-RO" dirty="0">
                <a:cs typeface="Times New Roman"/>
              </a:rPr>
              <a:t>}</a:t>
            </a:r>
            <a:endParaRPr lang="en-US" dirty="0">
              <a:cs typeface="Times New Roman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B3223F-B354-A642-AE75-CBE96F564EE1}"/>
              </a:ext>
            </a:extLst>
          </p:cNvPr>
          <p:cNvSpPr/>
          <p:nvPr/>
        </p:nvSpPr>
        <p:spPr>
          <a:xfrm>
            <a:off x="63495" y="2614390"/>
            <a:ext cx="3032760" cy="1277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lvl="1">
              <a:spcBef>
                <a:spcPts val="200"/>
              </a:spcBef>
              <a:buNone/>
              <a:tabLst>
                <a:tab pos="709613" algn="l"/>
                <a:tab pos="1065213" algn="l"/>
              </a:tabLst>
            </a:pPr>
            <a:r>
              <a:rPr lang="en-GB" dirty="0"/>
              <a:t>m1-put-in-pile(</a:t>
            </a:r>
            <a:r>
              <a:rPr lang="en-GB" i="1" dirty="0" err="1"/>
              <a:t>c,p</a:t>
            </a:r>
            <a:r>
              <a:rPr lang="en-GB" i="1" dirty="0"/>
              <a:t>′</a:t>
            </a:r>
            <a:r>
              <a:rPr lang="en-GB" dirty="0"/>
              <a:t>) </a:t>
            </a: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 dirty="0"/>
              <a:t>	task: 	put-in-pile(</a:t>
            </a:r>
            <a:r>
              <a:rPr lang="en-GB" i="1" dirty="0" err="1"/>
              <a:t>c,p</a:t>
            </a:r>
            <a:r>
              <a:rPr lang="en-GB" i="1" dirty="0"/>
              <a:t>′</a:t>
            </a:r>
            <a:r>
              <a:rPr lang="en-GB" dirty="0"/>
              <a:t>)</a:t>
            </a: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 dirty="0"/>
              <a:t>	pre:	pile(</a:t>
            </a:r>
            <a:r>
              <a:rPr lang="en-GB" i="1" dirty="0"/>
              <a:t>c</a:t>
            </a:r>
            <a:r>
              <a:rPr lang="en-GB" dirty="0"/>
              <a:t>)=</a:t>
            </a:r>
            <a:r>
              <a:rPr lang="en-GB" i="1" dirty="0"/>
              <a:t>p′</a:t>
            </a:r>
            <a:endParaRPr lang="en-GB" dirty="0">
              <a:cs typeface="Calibri"/>
            </a:endParaRP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 dirty="0"/>
              <a:t>	body:	// </a:t>
            </a:r>
            <a:r>
              <a:rPr lang="en-GB" i="1" dirty="0"/>
              <a:t>empty</a:t>
            </a:r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FD1C2C-C043-E444-B032-8AAF592D7B4D}"/>
              </a:ext>
            </a:extLst>
          </p:cNvPr>
          <p:cNvSpPr/>
          <p:nvPr/>
        </p:nvSpPr>
        <p:spPr>
          <a:xfrm>
            <a:off x="63495" y="3983765"/>
            <a:ext cx="4160520" cy="2662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744538" algn="l"/>
                <a:tab pos="1427163" algn="l"/>
                <a:tab pos="1773238" algn="l"/>
              </a:tabLst>
            </a:pPr>
            <a:r>
              <a:rPr lang="en-GB" dirty="0"/>
              <a:t>m2-put-in-pile(</a:t>
            </a:r>
            <a:r>
              <a:rPr lang="en-GB" i="1" dirty="0" err="1"/>
              <a:t>r,c,p,d,p′,d</a:t>
            </a:r>
            <a:r>
              <a:rPr lang="en-GB" i="1" dirty="0"/>
              <a:t>′</a:t>
            </a:r>
            <a:r>
              <a:rPr lang="en-GB" dirty="0"/>
              <a:t>) 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task: put-in-pile(</a:t>
            </a:r>
            <a:r>
              <a:rPr lang="en-GB" i="1" dirty="0" err="1"/>
              <a:t>c,p</a:t>
            </a:r>
            <a:r>
              <a:rPr lang="en-GB" i="1" dirty="0"/>
              <a:t>′</a:t>
            </a:r>
            <a:r>
              <a:rPr lang="en-GB" dirty="0"/>
              <a:t>)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pre:	pile(</a:t>
            </a:r>
            <a:r>
              <a:rPr lang="en-GB" i="1" dirty="0"/>
              <a:t>c</a:t>
            </a:r>
            <a:r>
              <a:rPr lang="en-GB" dirty="0"/>
              <a:t>)=</a:t>
            </a:r>
            <a:r>
              <a:rPr lang="en-GB" i="1" dirty="0"/>
              <a:t>p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 err="1"/>
              <a:t>p,d</a:t>
            </a:r>
            <a:r>
              <a:rPr lang="en-GB" dirty="0"/>
              <a:t>)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 err="1"/>
              <a:t>p′,d</a:t>
            </a:r>
            <a:r>
              <a:rPr lang="en-GB" i="1" dirty="0"/>
              <a:t>′</a:t>
            </a:r>
            <a:r>
              <a:rPr lang="en-GB" dirty="0"/>
              <a:t>) </a:t>
            </a:r>
            <a:br>
              <a:rPr lang="en-GB" dirty="0"/>
            </a:br>
            <a:r>
              <a:rPr lang="en-GB" dirty="0"/>
              <a:t>		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i="1" dirty="0"/>
              <a:t>p</a:t>
            </a:r>
            <a:r>
              <a:rPr lang="en-GB" i="1" baseline="-25000" dirty="0"/>
              <a:t> </a:t>
            </a:r>
            <a:r>
              <a:rPr lang="en-GB" i="1" dirty="0"/>
              <a:t>≠</a:t>
            </a:r>
            <a:r>
              <a:rPr lang="en-GB" i="1" baseline="-25000" dirty="0"/>
              <a:t> </a:t>
            </a:r>
            <a:r>
              <a:rPr lang="en-GB" i="1" dirty="0"/>
              <a:t>p′</a:t>
            </a:r>
            <a:r>
              <a:rPr lang="en-GB" dirty="0"/>
              <a:t>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cargo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)=</a:t>
            </a:r>
            <a:r>
              <a:rPr lang="en-GB" dirty="0">
                <a:cs typeface="Calibri"/>
              </a:rPr>
              <a:t>nil</a:t>
            </a:r>
            <a:endParaRPr lang="en-GB" dirty="0"/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body: 	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uncover(</a:t>
            </a:r>
            <a:r>
              <a:rPr lang="en-GB" i="1" dirty="0">
                <a:cs typeface="Times New Roman"/>
              </a:rPr>
              <a:t>c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</a:t>
            </a:r>
            <a:r>
              <a:rPr lang="en-GB" dirty="0" err="1"/>
              <a:t>pos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c</a:t>
            </a:r>
            <a:r>
              <a:rPr lang="en-GB" dirty="0"/>
              <a:t>), </a:t>
            </a:r>
            <a:r>
              <a:rPr lang="en-GB" i="1" dirty="0"/>
              <a:t>p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r>
              <a:rPr lang="en-GB" dirty="0">
                <a:cs typeface="Times New Roman"/>
              </a:rPr>
              <a:t> 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>
                <a:cs typeface="Calibri"/>
              </a:rPr>
              <a:t>un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top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p′</a:t>
            </a:r>
            <a:r>
              <a:rPr lang="en-GB" dirty="0"/>
              <a:t>), </a:t>
            </a:r>
            <a:r>
              <a:rPr lang="en-GB" i="1" dirty="0"/>
              <a:t>p′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7A5713-D964-9D42-AA27-430CE4188A54}"/>
              </a:ext>
            </a:extLst>
          </p:cNvPr>
          <p:cNvSpPr/>
          <p:nvPr/>
        </p:nvSpPr>
        <p:spPr>
          <a:xfrm>
            <a:off x="3886707" y="1137293"/>
            <a:ext cx="5128259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(ℳ,𝒜,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Instances(ℳ,𝜏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Progress-to-finish(ℳ,𝒜,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,𝜏,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A14708-ABCA-EA4D-8C62-DA6D6B994FFA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3794760" y="1481504"/>
            <a:ext cx="518160" cy="8441"/>
          </a:xfrm>
          <a:prstGeom prst="straightConnector1">
            <a:avLst/>
          </a:prstGeom>
          <a:ln w="12700">
            <a:gradFill flip="none" rotWithShape="1">
              <a:gsLst>
                <a:gs pos="72000">
                  <a:schemeClr val="accent3">
                    <a:lumMod val="40000"/>
                    <a:lumOff val="60000"/>
                  </a:schemeClr>
                </a:gs>
                <a:gs pos="100000">
                  <a:schemeClr val="accent4"/>
                </a:gs>
              </a:gsLst>
              <a:lin ang="10800000" scaled="1"/>
              <a:tileRect/>
            </a:gra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E649027-3FAD-C24F-94A8-CB08C51097E2}"/>
              </a:ext>
            </a:extLst>
          </p:cNvPr>
          <p:cNvCxnSpPr>
            <a:cxnSpLocks/>
          </p:cNvCxnSpPr>
          <p:nvPr/>
        </p:nvCxnSpPr>
        <p:spPr>
          <a:xfrm>
            <a:off x="3058885" y="567626"/>
            <a:ext cx="2343245" cy="666814"/>
          </a:xfrm>
          <a:prstGeom prst="straightConnector1">
            <a:avLst/>
          </a:prstGeom>
          <a:ln w="12700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37000">
                  <a:schemeClr val="accent4"/>
                </a:gs>
              </a:gsLst>
              <a:lin ang="10800000" scaled="1"/>
              <a:tileRect/>
            </a:gra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28D3312-8248-2D45-A9B5-7AB3613F3394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5243213" y="1371600"/>
            <a:ext cx="1685892" cy="1756391"/>
          </a:xfrm>
          <a:prstGeom prst="straightConnector1">
            <a:avLst/>
          </a:prstGeom>
          <a:ln w="12700">
            <a:gradFill flip="none" rotWithShape="1">
              <a:gsLst>
                <a:gs pos="45000">
                  <a:schemeClr val="accent3">
                    <a:lumMod val="40000"/>
                    <a:lumOff val="60000"/>
                  </a:schemeClr>
                </a:gs>
                <a:gs pos="100000">
                  <a:schemeClr val="accent4"/>
                </a:gs>
              </a:gsLst>
              <a:lin ang="10800000" scaled="1"/>
              <a:tileRect/>
            </a:gra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6BBCFD-D762-D547-952D-23F73084F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47</a:t>
            </a:fld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6F60B69-A08C-6E46-BCFC-6DA3EAFEE790}"/>
              </a:ext>
            </a:extLst>
          </p:cNvPr>
          <p:cNvSpPr txBox="1">
            <a:spLocks/>
          </p:cNvSpPr>
          <p:nvPr/>
        </p:nvSpPr>
        <p:spPr>
          <a:xfrm>
            <a:off x="0" y="11113"/>
            <a:ext cx="8839200" cy="6223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i="0" kern="1200" baseline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US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956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D39943-9712-F743-BB09-55573B30DA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0386" y="4883848"/>
            <a:ext cx="4940300" cy="15875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06" y="118872"/>
            <a:ext cx="3994785" cy="44577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 bwMode="auto">
          <a:xfrm>
            <a:off x="326570" y="1462246"/>
            <a:ext cx="4425233" cy="360341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91409" y="3759587"/>
            <a:ext cx="4052474" cy="1107996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98463" algn="l"/>
                <a:tab pos="1087438" algn="l"/>
                <a:tab pos="1366838" algn="l"/>
              </a:tabLst>
            </a:pPr>
            <a:r>
              <a:rPr lang="en-US" dirty="0"/>
              <a:t>• m2-put-in-pile starts with </a:t>
            </a:r>
            <a:r>
              <a:rPr lang="en-US" i="1" dirty="0"/>
              <a:t>c=</a:t>
            </a:r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i="1" dirty="0">
                <a:cs typeface="Times New Roman"/>
              </a:rPr>
              <a:t>, p</a:t>
            </a:r>
            <a:r>
              <a:rPr lang="ro-RO" i="1" dirty="0"/>
              <a:t>′</a:t>
            </a:r>
            <a:r>
              <a:rPr lang="en-US" i="1" dirty="0">
                <a:cs typeface="Times New Roman"/>
              </a:rPr>
              <a:t>=</a:t>
            </a:r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en-US" dirty="0">
                <a:cs typeface="Times New Roman"/>
              </a:rPr>
              <a:t>, </a:t>
            </a:r>
            <a:br>
              <a:rPr lang="en-US" dirty="0">
                <a:cs typeface="Times New Roman"/>
              </a:rPr>
            </a:br>
            <a:r>
              <a:rPr lang="en-US" dirty="0">
                <a:cs typeface="Times New Roman"/>
              </a:rPr>
              <a:t>   and</a:t>
            </a:r>
            <a:r>
              <a:rPr lang="en-US" i="1" dirty="0">
                <a:cs typeface="Times New Roman"/>
              </a:rPr>
              <a:t> r,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ro-RO" i="1" dirty="0"/>
              <a:t>′</a:t>
            </a:r>
            <a:r>
              <a:rPr lang="en-US" dirty="0"/>
              <a:t>, </a:t>
            </a:r>
            <a:r>
              <a:rPr lang="en-US" i="1" dirty="0"/>
              <a:t>d</a:t>
            </a:r>
            <a:r>
              <a:rPr lang="ro-RO" i="1" dirty="0"/>
              <a:t>′ </a:t>
            </a:r>
            <a:r>
              <a:rPr lang="ro-RO" dirty="0" err="1"/>
              <a:t>unbound</a:t>
            </a:r>
            <a:endParaRPr lang="en-US" baseline="-25000" dirty="0"/>
          </a:p>
          <a:p>
            <a:pPr>
              <a:tabLst>
                <a:tab pos="398463" algn="l"/>
                <a:tab pos="1087438" algn="l"/>
                <a:tab pos="1366838" algn="l"/>
              </a:tabLst>
            </a:pPr>
            <a:endParaRPr lang="en-US" baseline="-25000" dirty="0"/>
          </a:p>
          <a:p>
            <a:pPr>
              <a:tabLst>
                <a:tab pos="398463" algn="l"/>
                <a:tab pos="1087438" algn="l"/>
                <a:tab pos="1366838" algn="l"/>
              </a:tabLst>
            </a:pPr>
            <a:r>
              <a:rPr lang="en-US" dirty="0"/>
              <a:t>• Bind the other variables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A8AD3D-7D99-5741-8011-CB7AD2B13434}"/>
              </a:ext>
            </a:extLst>
          </p:cNvPr>
          <p:cNvSpPr/>
          <p:nvPr/>
        </p:nvSpPr>
        <p:spPr>
          <a:xfrm>
            <a:off x="1061263" y="1708819"/>
            <a:ext cx="2615141" cy="175432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98463" algn="l"/>
                <a:tab pos="1087438" algn="l"/>
                <a:tab pos="1366838" algn="l"/>
              </a:tabLst>
            </a:pPr>
            <a:r>
              <a:rPr lang="en-US" dirty="0"/>
              <a:t>Refinement tree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98463" algn="l"/>
                <a:tab pos="1087438" algn="l"/>
                <a:tab pos="1366838" algn="l"/>
              </a:tabLst>
            </a:pPr>
            <a:r>
              <a:rPr lang="en-US" dirty="0"/>
              <a:t>The </a:t>
            </a:r>
            <a:r>
              <a:rPr lang="en-US" dirty="0" err="1"/>
              <a:t>SeRPE</a:t>
            </a:r>
            <a:r>
              <a:rPr lang="en-US" dirty="0"/>
              <a:t> pseudocode </a:t>
            </a:r>
            <a:br>
              <a:rPr lang="en-US" dirty="0"/>
            </a:br>
            <a:r>
              <a:rPr lang="en-US" dirty="0"/>
              <a:t>doesn’t return this, but can easily be modified to do so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3026E2-E100-8C4D-89CD-ABD0ACE527B6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2240280" y="1475309"/>
            <a:ext cx="128554" cy="23351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CF013F8-4FC6-A94B-AFC6-50367BD8F787}"/>
              </a:ext>
            </a:extLst>
          </p:cNvPr>
          <p:cNvSpPr/>
          <p:nvPr/>
        </p:nvSpPr>
        <p:spPr>
          <a:xfrm>
            <a:off x="3886707" y="1137293"/>
            <a:ext cx="5128259" cy="13849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(ℳ,𝒜,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Instances(ℳ,𝜏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∅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nondeterministically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choose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∈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Candidates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Progress-to-finish(ℳ,𝒜,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,𝜏,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72228D-98FB-3C45-B6CE-3AFEFE33C958}"/>
              </a:ext>
            </a:extLst>
          </p:cNvPr>
          <p:cNvSpPr/>
          <p:nvPr/>
        </p:nvSpPr>
        <p:spPr>
          <a:xfrm>
            <a:off x="61071" y="3677957"/>
            <a:ext cx="4114689" cy="29649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744538" algn="l"/>
                <a:tab pos="1374775" algn="l"/>
                <a:tab pos="1773238" algn="l"/>
              </a:tabLst>
            </a:pPr>
            <a:r>
              <a:rPr lang="en-US" kern="0" dirty="0">
                <a:solidFill>
                  <a:srgbClr val="FF0000"/>
                </a:solidFill>
              </a:rPr>
              <a:t>		</a:t>
            </a:r>
            <a:r>
              <a:rPr lang="en-US" kern="0" dirty="0">
                <a:solidFill>
                  <a:schemeClr val="accent4"/>
                </a:solidFill>
              </a:rPr>
              <a:t>r</a:t>
            </a:r>
            <a:r>
              <a:rPr lang="en-US" kern="0" baseline="-25000" dirty="0">
                <a:solidFill>
                  <a:schemeClr val="accent4"/>
                </a:solidFill>
              </a:rPr>
              <a:t>1</a:t>
            </a:r>
            <a:r>
              <a:rPr lang="en-US" kern="0" dirty="0">
                <a:solidFill>
                  <a:schemeClr val="accent4"/>
                </a:solidFill>
              </a:rPr>
              <a:t>,c</a:t>
            </a:r>
            <a:r>
              <a:rPr lang="en-US" kern="0" baseline="-25000" dirty="0">
                <a:solidFill>
                  <a:schemeClr val="accent4"/>
                </a:solidFill>
              </a:rPr>
              <a:t>1</a:t>
            </a:r>
            <a:r>
              <a:rPr lang="en-US" kern="0" dirty="0">
                <a:solidFill>
                  <a:schemeClr val="accent4"/>
                </a:solidFill>
              </a:rPr>
              <a:t>,p</a:t>
            </a:r>
            <a:r>
              <a:rPr lang="en-US" kern="0" baseline="-25000" dirty="0">
                <a:solidFill>
                  <a:schemeClr val="accent4"/>
                </a:solidFill>
              </a:rPr>
              <a:t>1</a:t>
            </a:r>
            <a:r>
              <a:rPr lang="en-US" kern="0" dirty="0">
                <a:solidFill>
                  <a:schemeClr val="accent4"/>
                </a:solidFill>
              </a:rPr>
              <a:t>,d</a:t>
            </a:r>
            <a:r>
              <a:rPr lang="en-US" kern="0" baseline="-25000" dirty="0">
                <a:solidFill>
                  <a:schemeClr val="accent4"/>
                </a:solidFill>
              </a:rPr>
              <a:t>1</a:t>
            </a:r>
            <a:r>
              <a:rPr lang="en-US" kern="0" dirty="0">
                <a:solidFill>
                  <a:schemeClr val="accent4"/>
                </a:solidFill>
              </a:rPr>
              <a:t>,p</a:t>
            </a:r>
            <a:r>
              <a:rPr lang="en-US" kern="0" baseline="-25000" dirty="0">
                <a:solidFill>
                  <a:schemeClr val="accent4"/>
                </a:solidFill>
              </a:rPr>
              <a:t>2</a:t>
            </a:r>
            <a:r>
              <a:rPr lang="en-US" kern="0" dirty="0">
                <a:solidFill>
                  <a:schemeClr val="accent4"/>
                </a:solidFill>
              </a:rPr>
              <a:t>,d</a:t>
            </a:r>
            <a:r>
              <a:rPr lang="en-US" kern="0" baseline="-25000" dirty="0">
                <a:solidFill>
                  <a:schemeClr val="accent4"/>
                </a:solidFill>
              </a:rPr>
              <a:t>2</a:t>
            </a:r>
            <a:endParaRPr lang="en-US" i="1" kern="0" baseline="-25000" dirty="0">
              <a:solidFill>
                <a:schemeClr val="accent4"/>
              </a:solidFill>
              <a:cs typeface="Times New Roman"/>
            </a:endParaRPr>
          </a:p>
          <a:p>
            <a:pPr>
              <a:spcBef>
                <a:spcPts val="200"/>
              </a:spcBef>
              <a:tabLst>
                <a:tab pos="744538" algn="l"/>
                <a:tab pos="1427163" algn="l"/>
                <a:tab pos="1773238" algn="l"/>
              </a:tabLst>
            </a:pPr>
            <a:r>
              <a:rPr lang="en-GB" dirty="0"/>
              <a:t>m2-put-in-pile(</a:t>
            </a:r>
            <a:r>
              <a:rPr lang="en-GB" i="1" dirty="0"/>
              <a:t>r, c, p,  d, p′, d′</a:t>
            </a:r>
            <a:r>
              <a:rPr lang="en-GB" dirty="0"/>
              <a:t>) 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task: put-in-pile(</a:t>
            </a:r>
            <a:r>
              <a:rPr lang="en-GB" i="1" dirty="0" err="1"/>
              <a:t>c,p</a:t>
            </a:r>
            <a:r>
              <a:rPr lang="en-GB" i="1" dirty="0"/>
              <a:t>′</a:t>
            </a:r>
            <a:r>
              <a:rPr lang="en-GB" dirty="0"/>
              <a:t>)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pre:	pile(</a:t>
            </a:r>
            <a:r>
              <a:rPr lang="en-GB" i="1" dirty="0"/>
              <a:t>c</a:t>
            </a:r>
            <a:r>
              <a:rPr lang="en-GB" dirty="0"/>
              <a:t>)=</a:t>
            </a:r>
            <a:r>
              <a:rPr lang="en-GB" i="1" dirty="0"/>
              <a:t>p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 err="1"/>
              <a:t>p,d</a:t>
            </a:r>
            <a:r>
              <a:rPr lang="en-GB" dirty="0"/>
              <a:t>)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 err="1"/>
              <a:t>p′,d</a:t>
            </a:r>
            <a:r>
              <a:rPr lang="en-GB" i="1" dirty="0"/>
              <a:t>′</a:t>
            </a:r>
            <a:r>
              <a:rPr lang="en-GB" dirty="0"/>
              <a:t>) </a:t>
            </a:r>
            <a:br>
              <a:rPr lang="en-GB" dirty="0"/>
            </a:br>
            <a:r>
              <a:rPr lang="en-GB" dirty="0"/>
              <a:t>		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i="1" dirty="0"/>
              <a:t>p</a:t>
            </a:r>
            <a:r>
              <a:rPr lang="en-GB" i="1" baseline="-25000" dirty="0"/>
              <a:t> </a:t>
            </a:r>
            <a:r>
              <a:rPr lang="en-GB" i="1" dirty="0"/>
              <a:t>≠</a:t>
            </a:r>
            <a:r>
              <a:rPr lang="en-GB" i="1" baseline="-25000" dirty="0"/>
              <a:t> </a:t>
            </a:r>
            <a:r>
              <a:rPr lang="en-GB" i="1" dirty="0"/>
              <a:t>p′</a:t>
            </a:r>
            <a:r>
              <a:rPr lang="en-GB" dirty="0"/>
              <a:t>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cargo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)=</a:t>
            </a:r>
            <a:r>
              <a:rPr lang="en-GB" dirty="0">
                <a:cs typeface="Calibri"/>
              </a:rPr>
              <a:t>nil</a:t>
            </a:r>
            <a:endParaRPr lang="en-GB" dirty="0"/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body: 	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uncover(</a:t>
            </a:r>
            <a:r>
              <a:rPr lang="en-GB" i="1" dirty="0">
                <a:cs typeface="Times New Roman"/>
              </a:rPr>
              <a:t>c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</a:t>
            </a:r>
            <a:r>
              <a:rPr lang="en-GB" dirty="0" err="1"/>
              <a:t>pos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c</a:t>
            </a:r>
            <a:r>
              <a:rPr lang="en-GB" dirty="0"/>
              <a:t>), </a:t>
            </a:r>
            <a:r>
              <a:rPr lang="en-GB" i="1" dirty="0"/>
              <a:t>p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r>
              <a:rPr lang="en-GB" dirty="0">
                <a:cs typeface="Times New Roman"/>
              </a:rPr>
              <a:t> 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>
                <a:cs typeface="Calibri"/>
              </a:rPr>
              <a:t>un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top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p′</a:t>
            </a:r>
            <a:r>
              <a:rPr lang="en-GB" dirty="0"/>
              <a:t>), </a:t>
            </a:r>
            <a:r>
              <a:rPr lang="en-GB" i="1" dirty="0"/>
              <a:t>p′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</a:p>
        </p:txBody>
      </p:sp>
      <p:cxnSp>
        <p:nvCxnSpPr>
          <p:cNvPr id="23" name="Straight Arrow Connector 22"/>
          <p:cNvCxnSpPr>
            <a:cxnSpLocks/>
          </p:cNvCxnSpPr>
          <p:nvPr/>
        </p:nvCxnSpPr>
        <p:spPr bwMode="auto">
          <a:xfrm flipH="1">
            <a:off x="3943350" y="4685172"/>
            <a:ext cx="915529" cy="10621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cxnSpLocks/>
          </p:cNvCxnSpPr>
          <p:nvPr/>
        </p:nvCxnSpPr>
        <p:spPr bwMode="auto">
          <a:xfrm flipH="1">
            <a:off x="2539186" y="3973286"/>
            <a:ext cx="2319694" cy="51494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C2AC71-1BAC-1B46-AA5E-18616483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48</a:t>
            </a:fld>
            <a:endParaRPr lang="en-GB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01CB7F9-7529-7249-8C0F-D513107B3203}"/>
              </a:ext>
            </a:extLst>
          </p:cNvPr>
          <p:cNvSpPr txBox="1">
            <a:spLocks/>
          </p:cNvSpPr>
          <p:nvPr/>
        </p:nvSpPr>
        <p:spPr>
          <a:xfrm>
            <a:off x="0" y="11113"/>
            <a:ext cx="8839200" cy="6223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i="0" kern="1200" baseline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US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850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F0D476A-4DB0-6D4D-8E32-BAAAAEF706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0386" y="4883848"/>
            <a:ext cx="4940300" cy="158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18" y="124178"/>
            <a:ext cx="4063365" cy="44577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 bwMode="auto">
          <a:xfrm>
            <a:off x="326570" y="1475309"/>
            <a:ext cx="4425233" cy="360341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36288D-C53B-BB42-B5F7-2AC21B831FE4}"/>
              </a:ext>
            </a:extLst>
          </p:cNvPr>
          <p:cNvSpPr/>
          <p:nvPr/>
        </p:nvSpPr>
        <p:spPr>
          <a:xfrm>
            <a:off x="3741927" y="61071"/>
            <a:ext cx="5273039" cy="52629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Progress-to-finish(ℳ,𝒜,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,𝜏,</a:t>
            </a:r>
            <a:r>
              <a:rPr lang="en-US" sz="14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nil; 𝜋 ← ⟨⟩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𝜏 is a goal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⊨ 𝜏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is the last step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𝜏 is a goal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⊭ 𝜏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return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nextstep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type(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assignment: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update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according to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command: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descriptive model of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] in 𝒜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⊨ pre(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𝛾(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𝜋 ← 𝜋.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task or goal: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𝜋’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(ℳ,𝒜,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𝜋’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	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64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𝛾(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,𝜋’); 𝜋 ← 𝜋. 𝜋’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59F815-8DB2-7443-9DDD-FD1DBFDFDC0F}"/>
              </a:ext>
            </a:extLst>
          </p:cNvPr>
          <p:cNvSpPr/>
          <p:nvPr/>
        </p:nvSpPr>
        <p:spPr>
          <a:xfrm>
            <a:off x="4863951" y="4123394"/>
            <a:ext cx="1441203" cy="278487"/>
          </a:xfrm>
          <a:prstGeom prst="rect">
            <a:avLst/>
          </a:prstGeom>
          <a:noFill/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FF3B47-0932-B547-A0D2-1E0117A96AB1}"/>
              </a:ext>
            </a:extLst>
          </p:cNvPr>
          <p:cNvSpPr/>
          <p:nvPr/>
        </p:nvSpPr>
        <p:spPr>
          <a:xfrm>
            <a:off x="4493011" y="2011839"/>
            <a:ext cx="1843444" cy="253773"/>
          </a:xfrm>
          <a:prstGeom prst="rect">
            <a:avLst/>
          </a:prstGeom>
          <a:noFill/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0" tIns="0" rIns="0" anchor="ctr" anchorCtr="0">
            <a:noAutofit/>
          </a:bodyPr>
          <a:lstStyle/>
          <a:p>
            <a:pPr algn="ctr"/>
            <a:endParaRPr lang="en-US" sz="1600" dirty="0">
              <a:latin typeface="Times New Roman"/>
              <a:cs typeface="Times New Roman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888240-A105-FD44-80B9-C4252707A8D7}"/>
              </a:ext>
            </a:extLst>
          </p:cNvPr>
          <p:cNvSpPr/>
          <p:nvPr/>
        </p:nvSpPr>
        <p:spPr>
          <a:xfrm>
            <a:off x="61071" y="3677957"/>
            <a:ext cx="4114689" cy="29649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744538" algn="l"/>
                <a:tab pos="1374775" algn="l"/>
                <a:tab pos="1773238" algn="l"/>
              </a:tabLst>
            </a:pPr>
            <a:r>
              <a:rPr lang="en-US" kern="0" dirty="0">
                <a:solidFill>
                  <a:schemeClr val="accent1"/>
                </a:solidFill>
              </a:rPr>
              <a:t>		</a:t>
            </a:r>
            <a:r>
              <a:rPr lang="en-US" kern="0" dirty="0">
                <a:solidFill>
                  <a:schemeClr val="accent4"/>
                </a:solidFill>
              </a:rPr>
              <a:t>r</a:t>
            </a:r>
            <a:r>
              <a:rPr lang="en-US" kern="0" baseline="-25000" dirty="0">
                <a:solidFill>
                  <a:schemeClr val="accent4"/>
                </a:solidFill>
              </a:rPr>
              <a:t>1</a:t>
            </a:r>
            <a:r>
              <a:rPr lang="en-US" kern="0" dirty="0">
                <a:solidFill>
                  <a:schemeClr val="accent4"/>
                </a:solidFill>
              </a:rPr>
              <a:t>,c</a:t>
            </a:r>
            <a:r>
              <a:rPr lang="en-US" kern="0" baseline="-25000" dirty="0">
                <a:solidFill>
                  <a:schemeClr val="accent4"/>
                </a:solidFill>
              </a:rPr>
              <a:t>1</a:t>
            </a:r>
            <a:r>
              <a:rPr lang="en-US" kern="0" dirty="0">
                <a:solidFill>
                  <a:schemeClr val="accent4"/>
                </a:solidFill>
              </a:rPr>
              <a:t>,p</a:t>
            </a:r>
            <a:r>
              <a:rPr lang="en-US" kern="0" baseline="-25000" dirty="0">
                <a:solidFill>
                  <a:schemeClr val="accent4"/>
                </a:solidFill>
              </a:rPr>
              <a:t>1</a:t>
            </a:r>
            <a:r>
              <a:rPr lang="en-US" kern="0" dirty="0">
                <a:solidFill>
                  <a:schemeClr val="accent4"/>
                </a:solidFill>
              </a:rPr>
              <a:t>,d</a:t>
            </a:r>
            <a:r>
              <a:rPr lang="en-US" kern="0" baseline="-25000" dirty="0">
                <a:solidFill>
                  <a:schemeClr val="accent4"/>
                </a:solidFill>
              </a:rPr>
              <a:t>1</a:t>
            </a:r>
            <a:r>
              <a:rPr lang="en-US" kern="0" dirty="0">
                <a:solidFill>
                  <a:schemeClr val="accent4"/>
                </a:solidFill>
              </a:rPr>
              <a:t>,p</a:t>
            </a:r>
            <a:r>
              <a:rPr lang="en-US" kern="0" baseline="-25000" dirty="0">
                <a:solidFill>
                  <a:schemeClr val="accent4"/>
                </a:solidFill>
              </a:rPr>
              <a:t>2</a:t>
            </a:r>
            <a:r>
              <a:rPr lang="en-US" kern="0" dirty="0">
                <a:solidFill>
                  <a:schemeClr val="accent4"/>
                </a:solidFill>
              </a:rPr>
              <a:t>,d</a:t>
            </a:r>
            <a:r>
              <a:rPr lang="en-US" kern="0" baseline="-25000" dirty="0">
                <a:solidFill>
                  <a:schemeClr val="accent4"/>
                </a:solidFill>
              </a:rPr>
              <a:t>2</a:t>
            </a:r>
            <a:endParaRPr lang="en-US" i="1" kern="0" baseline="-25000" dirty="0">
              <a:solidFill>
                <a:schemeClr val="accent4"/>
              </a:solidFill>
              <a:cs typeface="Times New Roman"/>
            </a:endParaRPr>
          </a:p>
          <a:p>
            <a:pPr>
              <a:spcBef>
                <a:spcPts val="200"/>
              </a:spcBef>
              <a:tabLst>
                <a:tab pos="744538" algn="l"/>
                <a:tab pos="1427163" algn="l"/>
                <a:tab pos="1773238" algn="l"/>
              </a:tabLst>
            </a:pPr>
            <a:r>
              <a:rPr lang="en-GB" dirty="0"/>
              <a:t>m2-put-in-pile(</a:t>
            </a:r>
            <a:r>
              <a:rPr lang="en-GB" i="1" dirty="0"/>
              <a:t>r, c, p,  d, p′, d′</a:t>
            </a:r>
            <a:r>
              <a:rPr lang="en-GB" dirty="0"/>
              <a:t>) 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task: put-in-pile(</a:t>
            </a:r>
            <a:r>
              <a:rPr lang="en-GB" i="1" dirty="0" err="1"/>
              <a:t>c,p</a:t>
            </a:r>
            <a:r>
              <a:rPr lang="en-GB" i="1" dirty="0"/>
              <a:t>′</a:t>
            </a:r>
            <a:r>
              <a:rPr lang="en-GB" dirty="0"/>
              <a:t>)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pre:	pile(</a:t>
            </a:r>
            <a:r>
              <a:rPr lang="en-GB" i="1" dirty="0"/>
              <a:t>c</a:t>
            </a:r>
            <a:r>
              <a:rPr lang="en-GB" dirty="0"/>
              <a:t>)=</a:t>
            </a:r>
            <a:r>
              <a:rPr lang="en-GB" i="1" dirty="0"/>
              <a:t>p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 err="1"/>
              <a:t>p,d</a:t>
            </a:r>
            <a:r>
              <a:rPr lang="en-GB" dirty="0"/>
              <a:t>)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 err="1"/>
              <a:t>p′,d</a:t>
            </a:r>
            <a:r>
              <a:rPr lang="en-GB" i="1" dirty="0"/>
              <a:t>′</a:t>
            </a:r>
            <a:r>
              <a:rPr lang="en-GB" dirty="0"/>
              <a:t>) </a:t>
            </a:r>
            <a:br>
              <a:rPr lang="en-GB" dirty="0"/>
            </a:br>
            <a:r>
              <a:rPr lang="en-GB" dirty="0"/>
              <a:t>		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i="1" dirty="0"/>
              <a:t>p</a:t>
            </a:r>
            <a:r>
              <a:rPr lang="en-GB" i="1" baseline="-25000" dirty="0"/>
              <a:t> </a:t>
            </a:r>
            <a:r>
              <a:rPr lang="en-GB" i="1" dirty="0"/>
              <a:t>≠</a:t>
            </a:r>
            <a:r>
              <a:rPr lang="en-GB" i="1" baseline="-25000" dirty="0"/>
              <a:t> </a:t>
            </a:r>
            <a:r>
              <a:rPr lang="en-GB" i="1" dirty="0"/>
              <a:t>p′</a:t>
            </a:r>
            <a:r>
              <a:rPr lang="en-GB" dirty="0"/>
              <a:t>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cargo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)=</a:t>
            </a:r>
            <a:r>
              <a:rPr lang="en-GB" dirty="0">
                <a:cs typeface="Calibri"/>
              </a:rPr>
              <a:t>nil</a:t>
            </a:r>
            <a:endParaRPr lang="en-GB" dirty="0"/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body: 	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uncover(</a:t>
            </a:r>
            <a:r>
              <a:rPr lang="en-GB" i="1" dirty="0">
                <a:cs typeface="Times New Roman"/>
              </a:rPr>
              <a:t>c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</a:t>
            </a:r>
            <a:r>
              <a:rPr lang="en-GB" dirty="0" err="1"/>
              <a:t>pos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c</a:t>
            </a:r>
            <a:r>
              <a:rPr lang="en-GB" dirty="0"/>
              <a:t>), </a:t>
            </a:r>
            <a:r>
              <a:rPr lang="en-GB" i="1" dirty="0"/>
              <a:t>p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r>
              <a:rPr lang="en-GB" dirty="0">
                <a:cs typeface="Times New Roman"/>
              </a:rPr>
              <a:t> 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>
                <a:cs typeface="Calibri"/>
              </a:rPr>
              <a:t>un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top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p′</a:t>
            </a:r>
            <a:r>
              <a:rPr lang="en-GB" dirty="0"/>
              <a:t>), </a:t>
            </a:r>
            <a:r>
              <a:rPr lang="en-GB" i="1" dirty="0"/>
              <a:t>p′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584DE2-F340-CD41-9EDE-C47CE41C1199}"/>
              </a:ext>
            </a:extLst>
          </p:cNvPr>
          <p:cNvCxnSpPr>
            <a:cxnSpLocks/>
          </p:cNvCxnSpPr>
          <p:nvPr/>
        </p:nvCxnSpPr>
        <p:spPr bwMode="auto">
          <a:xfrm flipV="1">
            <a:off x="2322797" y="4274820"/>
            <a:ext cx="2546383" cy="13411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70000">
                  <a:schemeClr val="accent4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20B6F775-48EE-9B43-B044-4282885D0DAC}"/>
              </a:ext>
            </a:extLst>
          </p:cNvPr>
          <p:cNvSpPr/>
          <p:nvPr/>
        </p:nvSpPr>
        <p:spPr>
          <a:xfrm>
            <a:off x="1207763" y="5499310"/>
            <a:ext cx="1122101" cy="237744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>
            <a:no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F3F9D7A-9848-7843-9CC2-47E2E6B2BA86}"/>
              </a:ext>
            </a:extLst>
          </p:cNvPr>
          <p:cNvCxnSpPr>
            <a:cxnSpLocks/>
          </p:cNvCxnSpPr>
          <p:nvPr/>
        </p:nvCxnSpPr>
        <p:spPr bwMode="auto">
          <a:xfrm flipH="1">
            <a:off x="2065020" y="2265612"/>
            <a:ext cx="2427994" cy="300181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66000">
                  <a:schemeClr val="accent4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7AF3799-099B-EA4C-9333-E7D4D59080B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417320" y="5267426"/>
            <a:ext cx="905477" cy="1234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AE63850-0980-AB4E-9237-797F3CCFDA08}"/>
              </a:ext>
            </a:extLst>
          </p:cNvPr>
          <p:cNvSpPr/>
          <p:nvPr/>
        </p:nvSpPr>
        <p:spPr>
          <a:xfrm>
            <a:off x="3006371" y="3063296"/>
            <a:ext cx="1576072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tabLst>
                <a:tab pos="398463" algn="l"/>
                <a:tab pos="1087438" algn="l"/>
                <a:tab pos="1366838" algn="l"/>
              </a:tabLst>
            </a:pPr>
            <a:r>
              <a:rPr lang="en-US" dirty="0" err="1"/>
              <a:t>loc</a:t>
            </a:r>
            <a:r>
              <a:rPr lang="en-US" dirty="0"/>
              <a:t>(r</a:t>
            </a:r>
            <a:r>
              <a:rPr lang="en-US" baseline="-25000" dirty="0"/>
              <a:t>1</a:t>
            </a:r>
            <a:r>
              <a:rPr lang="en-US" dirty="0"/>
              <a:t>) = d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i="1" dirty="0"/>
              <a:t>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CACE1C-36CA-0545-8D6D-496A47BF7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88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86B306-640B-954E-81EE-795EB526D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Assumptions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BEF976-2C8B-7141-8790-DFADAB926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Removes/weakens assumptions from classical planning</a:t>
            </a:r>
          </a:p>
          <a:p>
            <a:r>
              <a:rPr lang="en-GB" dirty="0"/>
              <a:t>Characteristics</a:t>
            </a:r>
          </a:p>
          <a:p>
            <a:pPr lvl="1"/>
            <a:r>
              <a:rPr lang="en-GB" dirty="0"/>
              <a:t>Dynamic environment</a:t>
            </a:r>
          </a:p>
          <a:p>
            <a:pPr lvl="1"/>
            <a:r>
              <a:rPr lang="en-GB" dirty="0"/>
              <a:t>Imperfect information</a:t>
            </a:r>
          </a:p>
          <a:p>
            <a:pPr lvl="1"/>
            <a:r>
              <a:rPr lang="en-GB" dirty="0"/>
              <a:t>Overlapping actions</a:t>
            </a:r>
          </a:p>
          <a:p>
            <a:pPr lvl="1"/>
            <a:r>
              <a:rPr lang="en-GB" dirty="0"/>
              <a:t>Nondeterminism</a:t>
            </a:r>
          </a:p>
          <a:p>
            <a:pPr lvl="1"/>
            <a:r>
              <a:rPr lang="en-GB" dirty="0"/>
              <a:t>Hierarchy</a:t>
            </a:r>
          </a:p>
          <a:p>
            <a:pPr lvl="1"/>
            <a:r>
              <a:rPr lang="en-GB" dirty="0"/>
              <a:t>Discrete and continuous variables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7359C2-C03B-0A42-B2FB-F2E24DB94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DB9BC3-3F22-8A48-99E8-6BEE2B5BF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3315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78F13B0-4ED9-3546-8812-C4A536ED36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0386" y="4883848"/>
            <a:ext cx="4940300" cy="1587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18" y="124178"/>
            <a:ext cx="4063365" cy="4457700"/>
          </a:xfrm>
          <a:prstGeom prst="rect">
            <a:avLst/>
          </a:prstGeom>
        </p:spPr>
      </p:pic>
      <p:sp>
        <p:nvSpPr>
          <p:cNvPr id="11" name="Parallelogram 10"/>
          <p:cNvSpPr/>
          <p:nvPr/>
        </p:nvSpPr>
        <p:spPr>
          <a:xfrm rot="901482">
            <a:off x="1821154" y="2089787"/>
            <a:ext cx="1318331" cy="1782102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2072940" y="1642440"/>
            <a:ext cx="2909271" cy="324914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81D58"/>
                </a:solidFill>
                <a:effectLst/>
                <a:latin typeface="Helvetica" pitchFamily="-112" charset="0"/>
              </a:rPr>
              <a:t> …   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E7CD01-7D37-054F-B425-9A16FF13F728}"/>
              </a:ext>
            </a:extLst>
          </p:cNvPr>
          <p:cNvSpPr/>
          <p:nvPr/>
        </p:nvSpPr>
        <p:spPr>
          <a:xfrm>
            <a:off x="61071" y="3677957"/>
            <a:ext cx="4114689" cy="29649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744538" algn="l"/>
                <a:tab pos="1374775" algn="l"/>
                <a:tab pos="1773238" algn="l"/>
              </a:tabLst>
            </a:pPr>
            <a:r>
              <a:rPr lang="en-US" kern="0" dirty="0">
                <a:solidFill>
                  <a:schemeClr val="accent1"/>
                </a:solidFill>
              </a:rPr>
              <a:t>		</a:t>
            </a:r>
            <a:r>
              <a:rPr lang="en-US" kern="0" dirty="0">
                <a:solidFill>
                  <a:schemeClr val="accent4"/>
                </a:solidFill>
              </a:rPr>
              <a:t>r</a:t>
            </a:r>
            <a:r>
              <a:rPr lang="en-US" kern="0" baseline="-25000" dirty="0">
                <a:solidFill>
                  <a:schemeClr val="accent4"/>
                </a:solidFill>
              </a:rPr>
              <a:t>1</a:t>
            </a:r>
            <a:r>
              <a:rPr lang="en-US" kern="0" dirty="0">
                <a:solidFill>
                  <a:schemeClr val="accent4"/>
                </a:solidFill>
              </a:rPr>
              <a:t>,c</a:t>
            </a:r>
            <a:r>
              <a:rPr lang="en-US" kern="0" baseline="-25000" dirty="0">
                <a:solidFill>
                  <a:schemeClr val="accent4"/>
                </a:solidFill>
              </a:rPr>
              <a:t>1</a:t>
            </a:r>
            <a:r>
              <a:rPr lang="en-US" kern="0" dirty="0">
                <a:solidFill>
                  <a:schemeClr val="accent4"/>
                </a:solidFill>
              </a:rPr>
              <a:t>,p</a:t>
            </a:r>
            <a:r>
              <a:rPr lang="en-US" kern="0" baseline="-25000" dirty="0">
                <a:solidFill>
                  <a:schemeClr val="accent4"/>
                </a:solidFill>
              </a:rPr>
              <a:t>1</a:t>
            </a:r>
            <a:r>
              <a:rPr lang="en-US" kern="0" dirty="0">
                <a:solidFill>
                  <a:schemeClr val="accent4"/>
                </a:solidFill>
              </a:rPr>
              <a:t>,d</a:t>
            </a:r>
            <a:r>
              <a:rPr lang="en-US" kern="0" baseline="-25000" dirty="0">
                <a:solidFill>
                  <a:schemeClr val="accent4"/>
                </a:solidFill>
              </a:rPr>
              <a:t>1</a:t>
            </a:r>
            <a:r>
              <a:rPr lang="en-US" kern="0" dirty="0">
                <a:solidFill>
                  <a:schemeClr val="accent4"/>
                </a:solidFill>
              </a:rPr>
              <a:t>,p</a:t>
            </a:r>
            <a:r>
              <a:rPr lang="en-US" kern="0" baseline="-25000" dirty="0">
                <a:solidFill>
                  <a:schemeClr val="accent4"/>
                </a:solidFill>
              </a:rPr>
              <a:t>2</a:t>
            </a:r>
            <a:r>
              <a:rPr lang="en-US" kern="0" dirty="0">
                <a:solidFill>
                  <a:schemeClr val="accent4"/>
                </a:solidFill>
              </a:rPr>
              <a:t>,d</a:t>
            </a:r>
            <a:r>
              <a:rPr lang="en-US" kern="0" baseline="-25000" dirty="0">
                <a:solidFill>
                  <a:schemeClr val="accent4"/>
                </a:solidFill>
              </a:rPr>
              <a:t>2</a:t>
            </a:r>
            <a:endParaRPr lang="en-US" i="1" kern="0" baseline="-25000" dirty="0">
              <a:solidFill>
                <a:schemeClr val="accent4"/>
              </a:solidFill>
              <a:cs typeface="Times New Roman"/>
            </a:endParaRPr>
          </a:p>
          <a:p>
            <a:pPr>
              <a:spcBef>
                <a:spcPts val="200"/>
              </a:spcBef>
              <a:tabLst>
                <a:tab pos="744538" algn="l"/>
                <a:tab pos="1427163" algn="l"/>
                <a:tab pos="1773238" algn="l"/>
              </a:tabLst>
            </a:pPr>
            <a:r>
              <a:rPr lang="en-GB" dirty="0"/>
              <a:t>m2-put-in-pile(</a:t>
            </a:r>
            <a:r>
              <a:rPr lang="en-GB" i="1" dirty="0"/>
              <a:t>r, c, p,  d, p′, d′</a:t>
            </a:r>
            <a:r>
              <a:rPr lang="en-GB" dirty="0"/>
              <a:t>) 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task: put-in-pile(</a:t>
            </a:r>
            <a:r>
              <a:rPr lang="en-GB" i="1" dirty="0" err="1"/>
              <a:t>c,p</a:t>
            </a:r>
            <a:r>
              <a:rPr lang="en-GB" i="1" dirty="0"/>
              <a:t>′</a:t>
            </a:r>
            <a:r>
              <a:rPr lang="en-GB" dirty="0"/>
              <a:t>)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pre:	pile(</a:t>
            </a:r>
            <a:r>
              <a:rPr lang="en-GB" i="1" dirty="0"/>
              <a:t>c</a:t>
            </a:r>
            <a:r>
              <a:rPr lang="en-GB" dirty="0"/>
              <a:t>)=</a:t>
            </a:r>
            <a:r>
              <a:rPr lang="en-GB" i="1" dirty="0"/>
              <a:t>p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 err="1"/>
              <a:t>p,d</a:t>
            </a:r>
            <a:r>
              <a:rPr lang="en-GB" dirty="0"/>
              <a:t>)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at</a:t>
            </a:r>
            <a:r>
              <a:rPr lang="en-GB" dirty="0"/>
              <a:t>(</a:t>
            </a:r>
            <a:r>
              <a:rPr lang="en-GB" i="1" dirty="0" err="1"/>
              <a:t>p′,d</a:t>
            </a:r>
            <a:r>
              <a:rPr lang="en-GB" i="1" dirty="0"/>
              <a:t>′</a:t>
            </a:r>
            <a:r>
              <a:rPr lang="en-GB" dirty="0"/>
              <a:t>) </a:t>
            </a:r>
            <a:br>
              <a:rPr lang="en-GB" dirty="0"/>
            </a:br>
            <a:r>
              <a:rPr lang="en-GB" dirty="0"/>
              <a:t>		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i="1" dirty="0"/>
              <a:t>p</a:t>
            </a:r>
            <a:r>
              <a:rPr lang="en-GB" i="1" baseline="-25000" dirty="0"/>
              <a:t> </a:t>
            </a:r>
            <a:r>
              <a:rPr lang="en-GB" i="1" dirty="0"/>
              <a:t>≠</a:t>
            </a:r>
            <a:r>
              <a:rPr lang="en-GB" i="1" baseline="-25000" dirty="0"/>
              <a:t> </a:t>
            </a:r>
            <a:r>
              <a:rPr lang="en-GB" i="1" dirty="0"/>
              <a:t>p′</a:t>
            </a:r>
            <a:r>
              <a:rPr lang="en-GB" dirty="0"/>
              <a:t> </a:t>
            </a:r>
            <a:r>
              <a:rPr lang="en-GB" dirty="0">
                <a:latin typeface="Symbol" charset="2"/>
                <a:cs typeface="Symbol" charset="2"/>
              </a:rPr>
              <a:t>∧</a:t>
            </a:r>
            <a:r>
              <a:rPr lang="en-GB" dirty="0"/>
              <a:t> </a:t>
            </a:r>
            <a:r>
              <a:rPr lang="en-GB" dirty="0">
                <a:cs typeface="Calibri"/>
              </a:rPr>
              <a:t>cargo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)=</a:t>
            </a:r>
            <a:r>
              <a:rPr lang="en-GB" dirty="0">
                <a:cs typeface="Calibri"/>
              </a:rPr>
              <a:t>nil</a:t>
            </a:r>
            <a:endParaRPr lang="en-GB" dirty="0"/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body: 	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uncover(</a:t>
            </a:r>
            <a:r>
              <a:rPr lang="en-GB" i="1" dirty="0">
                <a:cs typeface="Times New Roman"/>
              </a:rPr>
              <a:t>c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</a:t>
            </a:r>
            <a:r>
              <a:rPr lang="en-GB" dirty="0" err="1"/>
              <a:t>pos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c</a:t>
            </a:r>
            <a:r>
              <a:rPr lang="en-GB" dirty="0"/>
              <a:t>), </a:t>
            </a:r>
            <a:r>
              <a:rPr lang="en-GB" i="1" dirty="0"/>
              <a:t>p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r>
              <a:rPr lang="en-GB" dirty="0">
                <a:cs typeface="Times New Roman"/>
              </a:rPr>
              <a:t> 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>
                <a:cs typeface="Calibri"/>
              </a:rPr>
              <a:t>un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top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p′</a:t>
            </a:r>
            <a:r>
              <a:rPr lang="en-GB" dirty="0"/>
              <a:t>), </a:t>
            </a:r>
            <a:r>
              <a:rPr lang="en-GB" i="1" dirty="0"/>
              <a:t>p′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B7E467-5643-F946-B15E-3273750EF358}"/>
              </a:ext>
            </a:extLst>
          </p:cNvPr>
          <p:cNvSpPr/>
          <p:nvPr/>
        </p:nvSpPr>
        <p:spPr>
          <a:xfrm>
            <a:off x="1207763" y="5499310"/>
            <a:ext cx="1122101" cy="23774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none">
            <a:no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E0B8C8-CD2C-3A4E-8881-4D0752ADCF0D}"/>
              </a:ext>
            </a:extLst>
          </p:cNvPr>
          <p:cNvSpPr/>
          <p:nvPr/>
        </p:nvSpPr>
        <p:spPr>
          <a:xfrm>
            <a:off x="4648200" y="247105"/>
            <a:ext cx="3032760" cy="1277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350" lvl="1">
              <a:spcBef>
                <a:spcPts val="200"/>
              </a:spcBef>
              <a:buNone/>
              <a:tabLst>
                <a:tab pos="709613" algn="l"/>
                <a:tab pos="1065213" algn="l"/>
              </a:tabLst>
            </a:pPr>
            <a:r>
              <a:rPr lang="en-GB" dirty="0"/>
              <a:t>m1-uncover(</a:t>
            </a:r>
            <a:r>
              <a:rPr lang="en-GB" i="1" dirty="0"/>
              <a:t>c</a:t>
            </a:r>
            <a:r>
              <a:rPr lang="en-GB" dirty="0"/>
              <a:t>) </a:t>
            </a: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 dirty="0"/>
              <a:t>	task: 	uncover(</a:t>
            </a:r>
            <a:r>
              <a:rPr lang="en-GB" i="1" dirty="0"/>
              <a:t>c</a:t>
            </a:r>
            <a:r>
              <a:rPr lang="en-GB" dirty="0"/>
              <a:t>)</a:t>
            </a: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 dirty="0"/>
              <a:t>	pre:	top(pile(</a:t>
            </a:r>
            <a:r>
              <a:rPr lang="en-GB" i="1" dirty="0"/>
              <a:t>c</a:t>
            </a:r>
            <a:r>
              <a:rPr lang="en-GB" dirty="0"/>
              <a:t>))=</a:t>
            </a:r>
            <a:r>
              <a:rPr lang="en-GB" i="1" dirty="0"/>
              <a:t>c</a:t>
            </a:r>
            <a:endParaRPr lang="en-GB" dirty="0">
              <a:cs typeface="Calibri"/>
            </a:endParaRPr>
          </a:p>
          <a:p>
            <a:pPr marL="6350" lvl="2">
              <a:spcBef>
                <a:spcPts val="200"/>
              </a:spcBef>
              <a:buNone/>
              <a:tabLst>
                <a:tab pos="709613" algn="l"/>
                <a:tab pos="1420813" algn="l"/>
              </a:tabLst>
            </a:pPr>
            <a:r>
              <a:rPr lang="en-GB" dirty="0"/>
              <a:t>	body:	// </a:t>
            </a:r>
            <a:r>
              <a:rPr lang="en-GB" i="1" dirty="0"/>
              <a:t>empty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A7D607-7A26-1341-99F3-3794E2DBE1F4}"/>
              </a:ext>
            </a:extLst>
          </p:cNvPr>
          <p:cNvSpPr/>
          <p:nvPr/>
        </p:nvSpPr>
        <p:spPr>
          <a:xfrm>
            <a:off x="4648200" y="1670457"/>
            <a:ext cx="4277146" cy="2662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288925" algn="l"/>
                <a:tab pos="911225" algn="l"/>
                <a:tab pos="1144588" algn="l"/>
                <a:tab pos="1939925" algn="l"/>
              </a:tabLst>
            </a:pPr>
            <a:r>
              <a:rPr lang="en-US" dirty="0"/>
              <a:t>m2-uncover(</a:t>
            </a:r>
            <a:r>
              <a:rPr lang="ro-RO" i="1" dirty="0" err="1"/>
              <a:t>r,c,c,p′,d</a:t>
            </a:r>
            <a:r>
              <a:rPr lang="ro-RO" dirty="0"/>
              <a:t>)</a:t>
            </a:r>
            <a:r>
              <a:rPr lang="en-US" dirty="0"/>
              <a:t> </a:t>
            </a:r>
          </a:p>
          <a:p>
            <a:pPr marL="396875" lvl="1" indent="-53975">
              <a:spcBef>
                <a:spcPts val="200"/>
              </a:spcBef>
              <a:buNone/>
              <a:tabLst>
                <a:tab pos="288925" algn="l"/>
                <a:tab pos="911225" algn="l"/>
                <a:tab pos="1144588" algn="l"/>
                <a:tab pos="1939925" algn="l"/>
              </a:tabLst>
            </a:pPr>
            <a:r>
              <a:rPr lang="en-US" dirty="0"/>
              <a:t>	task:	uncover(</a:t>
            </a:r>
            <a:r>
              <a:rPr lang="ro-RO" i="1" dirty="0"/>
              <a:t>c</a:t>
            </a:r>
            <a:r>
              <a:rPr lang="ro-RO" dirty="0"/>
              <a:t>)</a:t>
            </a:r>
            <a:endParaRPr lang="en-US" dirty="0"/>
          </a:p>
          <a:p>
            <a:pPr marL="396875" lvl="1" indent="-53975">
              <a:spcBef>
                <a:spcPts val="200"/>
              </a:spcBef>
              <a:buNone/>
              <a:tabLst>
                <a:tab pos="288925" algn="l"/>
                <a:tab pos="911225" algn="l"/>
                <a:tab pos="1144588" algn="l"/>
                <a:tab pos="1939925" algn="l"/>
              </a:tabLst>
            </a:pPr>
            <a:r>
              <a:rPr lang="en-US" dirty="0"/>
              <a:t>	pre:	</a:t>
            </a:r>
            <a:r>
              <a:rPr lang="pt-BR" dirty="0"/>
              <a:t>pile(</a:t>
            </a:r>
            <a:r>
              <a:rPr lang="pt-BR" i="1" dirty="0" err="1"/>
              <a:t>c</a:t>
            </a:r>
            <a:r>
              <a:rPr lang="pt-BR" dirty="0"/>
              <a:t>)=</a:t>
            </a:r>
            <a:r>
              <a:rPr lang="pt-BR" i="1" dirty="0" err="1"/>
              <a:t>p</a:t>
            </a:r>
            <a:r>
              <a:rPr lang="pt-BR" i="1" dirty="0"/>
              <a:t> 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>
                <a:cs typeface="Calibri"/>
              </a:rPr>
              <a:t>top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)≠</a:t>
            </a:r>
            <a:r>
              <a:rPr lang="en-US" i="1" dirty="0"/>
              <a:t>c</a:t>
            </a:r>
            <a:br>
              <a:rPr lang="en-US" dirty="0"/>
            </a:br>
            <a:r>
              <a:rPr lang="en-US" dirty="0"/>
              <a:t>		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>
                <a:cs typeface="Calibri"/>
              </a:rPr>
              <a:t>at</a:t>
            </a:r>
            <a:r>
              <a:rPr lang="en-US" dirty="0"/>
              <a:t>(</a:t>
            </a:r>
            <a:r>
              <a:rPr lang="en-US" i="1" dirty="0" err="1"/>
              <a:t>p,d</a:t>
            </a:r>
            <a:r>
              <a:rPr lang="en-US" dirty="0"/>
              <a:t>) 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>
                <a:cs typeface="Calibri"/>
              </a:rPr>
              <a:t>at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ro-RO" i="1" dirty="0"/>
              <a:t>′</a:t>
            </a:r>
            <a:r>
              <a:rPr lang="en-US" i="1" dirty="0"/>
              <a:t>,d</a:t>
            </a:r>
            <a:r>
              <a:rPr lang="en-US" dirty="0"/>
              <a:t>) 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ro-RO" i="1" dirty="0"/>
              <a:t>′</a:t>
            </a:r>
            <a:r>
              <a:rPr lang="en-US" i="1" baseline="-25000" dirty="0"/>
              <a:t> </a:t>
            </a:r>
            <a:r>
              <a:rPr lang="en-US" i="1" dirty="0"/>
              <a:t>≠</a:t>
            </a:r>
            <a:r>
              <a:rPr lang="en-US" i="1" baseline="-25000" dirty="0"/>
              <a:t> </a:t>
            </a:r>
            <a:r>
              <a:rPr lang="en-US" i="1" dirty="0"/>
              <a:t>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		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 err="1">
                <a:cs typeface="Calibri"/>
              </a:rPr>
              <a:t>loc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)=</a:t>
            </a:r>
            <a:r>
              <a:rPr lang="en-US" i="1" dirty="0">
                <a:cs typeface="Times New Roman"/>
              </a:rPr>
              <a:t>d</a:t>
            </a:r>
            <a:r>
              <a:rPr lang="en-US" dirty="0">
                <a:cs typeface="Calibri"/>
              </a:rPr>
              <a:t> </a:t>
            </a:r>
            <a:r>
              <a:rPr lang="pt-BR" dirty="0">
                <a:latin typeface="Symbol" charset="2"/>
                <a:cs typeface="Symbol" charset="2"/>
              </a:rPr>
              <a:t>∧</a:t>
            </a:r>
            <a:r>
              <a:rPr lang="en-US" dirty="0"/>
              <a:t> </a:t>
            </a:r>
            <a:r>
              <a:rPr lang="en-US" dirty="0">
                <a:cs typeface="Calibri"/>
              </a:rPr>
              <a:t>cargo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)=</a:t>
            </a:r>
            <a:r>
              <a:rPr lang="en-US" dirty="0">
                <a:cs typeface="Calibri"/>
              </a:rPr>
              <a:t>nil</a:t>
            </a:r>
            <a:endParaRPr lang="en-US" dirty="0"/>
          </a:p>
          <a:p>
            <a:pPr marL="396875" lvl="1" indent="-53975">
              <a:spcBef>
                <a:spcPts val="200"/>
              </a:spcBef>
              <a:buNone/>
              <a:tabLst>
                <a:tab pos="288925" algn="l"/>
                <a:tab pos="911225" algn="l"/>
                <a:tab pos="1144588" algn="l"/>
                <a:tab pos="1939925" algn="l"/>
              </a:tabLst>
            </a:pPr>
            <a:r>
              <a:rPr lang="en-US" dirty="0"/>
              <a:t>	body: 	while top(</a:t>
            </a:r>
            <a:r>
              <a:rPr lang="en-US" i="1" dirty="0"/>
              <a:t>p</a:t>
            </a:r>
            <a:r>
              <a:rPr lang="en-US" dirty="0"/>
              <a:t>) ≠ </a:t>
            </a:r>
            <a:r>
              <a:rPr lang="en-US" i="1" dirty="0">
                <a:cs typeface="Times New Roman"/>
              </a:rPr>
              <a:t>c</a:t>
            </a:r>
            <a:r>
              <a:rPr lang="en-US" dirty="0">
                <a:cs typeface="Times New Roman"/>
              </a:rPr>
              <a:t> do</a:t>
            </a:r>
            <a:br>
              <a:rPr lang="en-US" dirty="0">
                <a:cs typeface="Times New Roman"/>
              </a:rPr>
            </a:br>
            <a:r>
              <a:rPr lang="en-US" dirty="0">
                <a:cs typeface="Times New Roman"/>
              </a:rPr>
              <a:t>			</a:t>
            </a:r>
            <a:r>
              <a:rPr lang="ro-RO" i="1" dirty="0"/>
              <a:t>c′ </a:t>
            </a:r>
            <a:r>
              <a:rPr lang="en-US" dirty="0"/>
              <a:t>← top(</a:t>
            </a:r>
            <a:r>
              <a:rPr lang="en-US" i="1" dirty="0">
                <a:cs typeface="Times New Roman"/>
              </a:rPr>
              <a:t>p</a:t>
            </a:r>
            <a:r>
              <a:rPr lang="en-US" dirty="0"/>
              <a:t>)</a:t>
            </a:r>
            <a:br>
              <a:rPr lang="pt-BR" dirty="0">
                <a:cs typeface="Times New Roman"/>
              </a:rPr>
            </a:br>
            <a:r>
              <a:rPr lang="pt-BR" dirty="0">
                <a:cs typeface="Times New Roman"/>
              </a:rPr>
              <a:t>			</a:t>
            </a:r>
            <a:r>
              <a:rPr lang="en-US" dirty="0"/>
              <a:t>load</a:t>
            </a:r>
            <a:r>
              <a:rPr lang="en-US" dirty="0">
                <a:cs typeface="Times New Roman"/>
              </a:rPr>
              <a:t>(</a:t>
            </a:r>
            <a:r>
              <a:rPr lang="en-US" i="1" dirty="0">
                <a:cs typeface="Times New Roman"/>
              </a:rPr>
              <a:t>r</a:t>
            </a:r>
            <a:r>
              <a:rPr lang="en-US" dirty="0">
                <a:cs typeface="Times New Roman"/>
              </a:rPr>
              <a:t>,</a:t>
            </a:r>
            <a:r>
              <a:rPr lang="ro-RO" i="1" dirty="0"/>
              <a:t>c′</a:t>
            </a:r>
            <a:r>
              <a:rPr lang="en-US" dirty="0"/>
              <a:t>,</a:t>
            </a:r>
            <a:r>
              <a:rPr lang="en-US" dirty="0" err="1"/>
              <a:t>pos</a:t>
            </a:r>
            <a:r>
              <a:rPr lang="en-US" dirty="0">
                <a:cs typeface="Times New Roman"/>
              </a:rPr>
              <a:t>(</a:t>
            </a:r>
            <a:r>
              <a:rPr lang="ro-RO" i="1" dirty="0"/>
              <a:t>c′</a:t>
            </a:r>
            <a:r>
              <a:rPr lang="ro-RO" dirty="0"/>
              <a:t>),</a:t>
            </a:r>
            <a:r>
              <a:rPr lang="ro-RO" i="1" dirty="0" err="1"/>
              <a:t>p</a:t>
            </a:r>
            <a:r>
              <a:rPr lang="ro-RO" dirty="0" err="1"/>
              <a:t>,</a:t>
            </a:r>
            <a:r>
              <a:rPr lang="ro-RO" i="1" dirty="0" err="1"/>
              <a:t>d</a:t>
            </a:r>
            <a:r>
              <a:rPr lang="ro-RO" dirty="0"/>
              <a:t>)</a:t>
            </a:r>
            <a:r>
              <a:rPr lang="pt-BR" dirty="0">
                <a:cs typeface="Times New Roman"/>
              </a:rPr>
              <a:t> </a:t>
            </a:r>
            <a:br>
              <a:rPr lang="pt-BR" dirty="0">
                <a:cs typeface="Times New Roman"/>
              </a:rPr>
            </a:br>
            <a:r>
              <a:rPr lang="pt-BR" dirty="0">
                <a:cs typeface="Times New Roman"/>
              </a:rPr>
              <a:t>			</a:t>
            </a:r>
            <a:r>
              <a:rPr lang="pt-BR" dirty="0" err="1">
                <a:cs typeface="Calibri"/>
              </a:rPr>
              <a:t>un</a:t>
            </a:r>
            <a:r>
              <a:rPr lang="en-US" dirty="0"/>
              <a:t>load</a:t>
            </a:r>
            <a:r>
              <a:rPr lang="en-US" dirty="0">
                <a:cs typeface="Times New Roman"/>
              </a:rPr>
              <a:t>(</a:t>
            </a:r>
            <a:r>
              <a:rPr lang="en-US" i="1" dirty="0">
                <a:cs typeface="Times New Roman"/>
              </a:rPr>
              <a:t>r</a:t>
            </a:r>
            <a:r>
              <a:rPr lang="en-US" dirty="0">
                <a:cs typeface="Times New Roman"/>
              </a:rPr>
              <a:t>,</a:t>
            </a:r>
            <a:r>
              <a:rPr lang="ro-RO" i="1" dirty="0"/>
              <a:t>c′</a:t>
            </a:r>
            <a:r>
              <a:rPr lang="en-US" dirty="0"/>
              <a:t>,top</a:t>
            </a:r>
            <a:r>
              <a:rPr lang="en-US" dirty="0">
                <a:cs typeface="Times New Roman"/>
              </a:rPr>
              <a:t>(</a:t>
            </a:r>
            <a:r>
              <a:rPr lang="ro-RO" i="1" dirty="0"/>
              <a:t>p′</a:t>
            </a:r>
            <a:r>
              <a:rPr lang="ro-RO" dirty="0"/>
              <a:t>),</a:t>
            </a:r>
            <a:r>
              <a:rPr lang="ro-RO" i="1" dirty="0" err="1"/>
              <a:t>p′</a:t>
            </a:r>
            <a:r>
              <a:rPr lang="ro-RO" dirty="0" err="1"/>
              <a:t>,</a:t>
            </a:r>
            <a:r>
              <a:rPr lang="ro-RO" i="1" dirty="0" err="1"/>
              <a:t>d</a:t>
            </a:r>
            <a:r>
              <a:rPr lang="ro-RO" dirty="0"/>
              <a:t>)</a:t>
            </a:r>
            <a:endParaRPr lang="en-GB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2B9DC70-8F07-8E4C-9014-B56929164208}"/>
              </a:ext>
            </a:extLst>
          </p:cNvPr>
          <p:cNvCxnSpPr>
            <a:cxnSpLocks/>
          </p:cNvCxnSpPr>
          <p:nvPr/>
        </p:nvCxnSpPr>
        <p:spPr bwMode="auto">
          <a:xfrm flipH="1">
            <a:off x="4754880" y="1188720"/>
            <a:ext cx="1946253" cy="44348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EBB1CE7-AC0C-5848-BACF-995E8ECBAB53}"/>
              </a:ext>
            </a:extLst>
          </p:cNvPr>
          <p:cNvCxnSpPr>
            <a:cxnSpLocks/>
          </p:cNvCxnSpPr>
          <p:nvPr/>
        </p:nvCxnSpPr>
        <p:spPr bwMode="auto">
          <a:xfrm flipH="1">
            <a:off x="1612697" y="1386840"/>
            <a:ext cx="4551883" cy="190005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0A63555-7730-734E-8C33-11AB65990230}"/>
              </a:ext>
            </a:extLst>
          </p:cNvPr>
          <p:cNvSpPr/>
          <p:nvPr/>
        </p:nvSpPr>
        <p:spPr>
          <a:xfrm>
            <a:off x="6140082" y="904058"/>
            <a:ext cx="1304658" cy="284662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none">
            <a:no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38627E-A868-BE40-A04A-1B98080C8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4650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6A68A5A-9E51-0941-9565-02495E92BD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0386" y="4883848"/>
            <a:ext cx="4940300" cy="1587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18" y="124178"/>
            <a:ext cx="4063365" cy="44577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 bwMode="auto">
          <a:xfrm>
            <a:off x="1972854" y="2559366"/>
            <a:ext cx="2441046" cy="120987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318329" y="3562741"/>
            <a:ext cx="1844220" cy="96431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51167" y="1615863"/>
            <a:ext cx="2132391" cy="151482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081D58"/>
                </a:solidFill>
                <a:latin typeface="Helvetica" pitchFamily="-112" charset="0"/>
              </a:rPr>
              <a:t>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BCE56A-5C4C-2A47-9386-31B411EDE854}"/>
              </a:ext>
            </a:extLst>
          </p:cNvPr>
          <p:cNvSpPr/>
          <p:nvPr/>
        </p:nvSpPr>
        <p:spPr>
          <a:xfrm>
            <a:off x="61071" y="4257077"/>
            <a:ext cx="4114689" cy="2385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744538" algn="l"/>
                <a:tab pos="1374775" algn="l"/>
                <a:tab pos="1773238" algn="l"/>
              </a:tabLst>
            </a:pPr>
            <a:r>
              <a:rPr lang="en-US" kern="0" dirty="0">
                <a:solidFill>
                  <a:schemeClr val="accent1"/>
                </a:solidFill>
              </a:rPr>
              <a:t>		</a:t>
            </a:r>
            <a:r>
              <a:rPr lang="en-US" kern="0" dirty="0">
                <a:solidFill>
                  <a:schemeClr val="accent4"/>
                </a:solidFill>
              </a:rPr>
              <a:t>r</a:t>
            </a:r>
            <a:r>
              <a:rPr lang="en-US" kern="0" baseline="-25000" dirty="0">
                <a:solidFill>
                  <a:schemeClr val="accent4"/>
                </a:solidFill>
              </a:rPr>
              <a:t>1</a:t>
            </a:r>
            <a:r>
              <a:rPr lang="en-US" kern="0" dirty="0">
                <a:solidFill>
                  <a:schemeClr val="accent4"/>
                </a:solidFill>
              </a:rPr>
              <a:t>,c</a:t>
            </a:r>
            <a:r>
              <a:rPr lang="en-US" kern="0" baseline="-25000" dirty="0">
                <a:solidFill>
                  <a:schemeClr val="accent4"/>
                </a:solidFill>
              </a:rPr>
              <a:t>1</a:t>
            </a:r>
            <a:r>
              <a:rPr lang="en-US" kern="0" dirty="0">
                <a:solidFill>
                  <a:schemeClr val="accent4"/>
                </a:solidFill>
              </a:rPr>
              <a:t>,p</a:t>
            </a:r>
            <a:r>
              <a:rPr lang="en-US" kern="0" baseline="-25000" dirty="0">
                <a:solidFill>
                  <a:schemeClr val="accent4"/>
                </a:solidFill>
              </a:rPr>
              <a:t>1</a:t>
            </a:r>
            <a:r>
              <a:rPr lang="en-US" kern="0" dirty="0">
                <a:solidFill>
                  <a:schemeClr val="accent4"/>
                </a:solidFill>
              </a:rPr>
              <a:t>,d</a:t>
            </a:r>
            <a:r>
              <a:rPr lang="en-US" kern="0" baseline="-25000" dirty="0">
                <a:solidFill>
                  <a:schemeClr val="accent4"/>
                </a:solidFill>
              </a:rPr>
              <a:t>1</a:t>
            </a:r>
            <a:r>
              <a:rPr lang="en-US" kern="0" dirty="0">
                <a:solidFill>
                  <a:schemeClr val="accent4"/>
                </a:solidFill>
              </a:rPr>
              <a:t>,p</a:t>
            </a:r>
            <a:r>
              <a:rPr lang="en-US" kern="0" baseline="-25000" dirty="0">
                <a:solidFill>
                  <a:schemeClr val="accent4"/>
                </a:solidFill>
              </a:rPr>
              <a:t>2</a:t>
            </a:r>
            <a:r>
              <a:rPr lang="en-US" kern="0" dirty="0">
                <a:solidFill>
                  <a:schemeClr val="accent4"/>
                </a:solidFill>
              </a:rPr>
              <a:t>,d</a:t>
            </a:r>
            <a:r>
              <a:rPr lang="en-US" kern="0" baseline="-25000" dirty="0">
                <a:solidFill>
                  <a:schemeClr val="accent4"/>
                </a:solidFill>
              </a:rPr>
              <a:t>2</a:t>
            </a:r>
            <a:endParaRPr lang="en-US" i="1" kern="0" baseline="-25000" dirty="0">
              <a:solidFill>
                <a:schemeClr val="accent4"/>
              </a:solidFill>
              <a:cs typeface="Times New Roman"/>
            </a:endParaRPr>
          </a:p>
          <a:p>
            <a:pPr>
              <a:spcBef>
                <a:spcPts val="200"/>
              </a:spcBef>
              <a:tabLst>
                <a:tab pos="744538" algn="l"/>
                <a:tab pos="1427163" algn="l"/>
                <a:tab pos="1773238" algn="l"/>
              </a:tabLst>
            </a:pPr>
            <a:r>
              <a:rPr lang="en-GB" dirty="0"/>
              <a:t>m2-put-in-pile(</a:t>
            </a:r>
            <a:r>
              <a:rPr lang="en-GB" i="1" dirty="0"/>
              <a:t>r, c, p,  d, p′, d′</a:t>
            </a:r>
            <a:r>
              <a:rPr lang="en-GB" dirty="0"/>
              <a:t>) 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...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body: 	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uncover(</a:t>
            </a:r>
            <a:r>
              <a:rPr lang="en-GB" i="1" dirty="0">
                <a:cs typeface="Times New Roman"/>
              </a:rPr>
              <a:t>c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</a:t>
            </a:r>
            <a:r>
              <a:rPr lang="en-GB" dirty="0" err="1"/>
              <a:t>pos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c</a:t>
            </a:r>
            <a:r>
              <a:rPr lang="en-GB" dirty="0"/>
              <a:t>), </a:t>
            </a:r>
            <a:r>
              <a:rPr lang="en-GB" i="1" dirty="0"/>
              <a:t>p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r>
              <a:rPr lang="en-GB" dirty="0">
                <a:cs typeface="Times New Roman"/>
              </a:rPr>
              <a:t>  </a:t>
            </a:r>
            <a:r>
              <a:rPr lang="en-GB" dirty="0">
                <a:solidFill>
                  <a:schemeClr val="accent4"/>
                </a:solidFill>
                <a:cs typeface="Times New Roman"/>
              </a:rPr>
              <a:t>action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>
                <a:cs typeface="Calibri"/>
              </a:rPr>
              <a:t>un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top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p′</a:t>
            </a:r>
            <a:r>
              <a:rPr lang="en-GB" dirty="0"/>
              <a:t>), </a:t>
            </a:r>
            <a:r>
              <a:rPr lang="en-GB" i="1" dirty="0"/>
              <a:t>p′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E8F8DE-A189-7541-94A7-E9133B706C5E}"/>
              </a:ext>
            </a:extLst>
          </p:cNvPr>
          <p:cNvSpPr/>
          <p:nvPr/>
        </p:nvSpPr>
        <p:spPr>
          <a:xfrm>
            <a:off x="1259299" y="5788640"/>
            <a:ext cx="1994441" cy="23774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none">
            <a:no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3B0C8-9997-6D4A-AD45-9D27AD750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51</a:t>
            </a:fld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B0D58B9-24B4-9641-A7C0-0BA9751A54D5}"/>
              </a:ext>
            </a:extLst>
          </p:cNvPr>
          <p:cNvSpPr txBox="1">
            <a:spLocks/>
          </p:cNvSpPr>
          <p:nvPr/>
        </p:nvSpPr>
        <p:spPr>
          <a:xfrm>
            <a:off x="0" y="11113"/>
            <a:ext cx="8839200" cy="6223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i="0" kern="1200" baseline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US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8232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07D305D-6A0C-7946-9796-FAEAFE0942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0386" y="4883848"/>
            <a:ext cx="4940300" cy="1587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18" y="124178"/>
            <a:ext cx="4063365" cy="44577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 bwMode="auto">
          <a:xfrm>
            <a:off x="1985211" y="2852056"/>
            <a:ext cx="2441046" cy="88452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318329" y="3562741"/>
            <a:ext cx="1844220" cy="96431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51167" y="1615863"/>
            <a:ext cx="2132391" cy="72761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081D58"/>
                </a:solidFill>
                <a:latin typeface="Helvetica" pitchFamily="-112" charset="0"/>
              </a:rPr>
              <a:t>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B38BD2-A768-C749-AC34-5F51FA321E89}"/>
              </a:ext>
            </a:extLst>
          </p:cNvPr>
          <p:cNvSpPr/>
          <p:nvPr/>
        </p:nvSpPr>
        <p:spPr>
          <a:xfrm>
            <a:off x="61071" y="4257077"/>
            <a:ext cx="4114689" cy="2385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744538" algn="l"/>
                <a:tab pos="1374775" algn="l"/>
                <a:tab pos="1773238" algn="l"/>
              </a:tabLst>
            </a:pPr>
            <a:r>
              <a:rPr lang="en-US" kern="0" dirty="0">
                <a:solidFill>
                  <a:schemeClr val="accent1"/>
                </a:solidFill>
              </a:rPr>
              <a:t>		</a:t>
            </a:r>
            <a:r>
              <a:rPr lang="en-US" kern="0" dirty="0">
                <a:solidFill>
                  <a:schemeClr val="accent4"/>
                </a:solidFill>
              </a:rPr>
              <a:t>r</a:t>
            </a:r>
            <a:r>
              <a:rPr lang="en-US" kern="0" baseline="-25000" dirty="0">
                <a:solidFill>
                  <a:schemeClr val="accent4"/>
                </a:solidFill>
              </a:rPr>
              <a:t>1</a:t>
            </a:r>
            <a:r>
              <a:rPr lang="en-US" kern="0" dirty="0">
                <a:solidFill>
                  <a:schemeClr val="accent4"/>
                </a:solidFill>
              </a:rPr>
              <a:t>,c</a:t>
            </a:r>
            <a:r>
              <a:rPr lang="en-US" kern="0" baseline="-25000" dirty="0">
                <a:solidFill>
                  <a:schemeClr val="accent4"/>
                </a:solidFill>
              </a:rPr>
              <a:t>1</a:t>
            </a:r>
            <a:r>
              <a:rPr lang="en-US" kern="0" dirty="0">
                <a:solidFill>
                  <a:schemeClr val="accent4"/>
                </a:solidFill>
              </a:rPr>
              <a:t>,p</a:t>
            </a:r>
            <a:r>
              <a:rPr lang="en-US" kern="0" baseline="-25000" dirty="0">
                <a:solidFill>
                  <a:schemeClr val="accent4"/>
                </a:solidFill>
              </a:rPr>
              <a:t>1</a:t>
            </a:r>
            <a:r>
              <a:rPr lang="en-US" kern="0" dirty="0">
                <a:solidFill>
                  <a:schemeClr val="accent4"/>
                </a:solidFill>
              </a:rPr>
              <a:t>,d</a:t>
            </a:r>
            <a:r>
              <a:rPr lang="en-US" kern="0" baseline="-25000" dirty="0">
                <a:solidFill>
                  <a:schemeClr val="accent4"/>
                </a:solidFill>
              </a:rPr>
              <a:t>1</a:t>
            </a:r>
            <a:r>
              <a:rPr lang="en-US" kern="0" dirty="0">
                <a:solidFill>
                  <a:schemeClr val="accent4"/>
                </a:solidFill>
              </a:rPr>
              <a:t>,p</a:t>
            </a:r>
            <a:r>
              <a:rPr lang="en-US" kern="0" baseline="-25000" dirty="0">
                <a:solidFill>
                  <a:schemeClr val="accent4"/>
                </a:solidFill>
              </a:rPr>
              <a:t>2</a:t>
            </a:r>
            <a:r>
              <a:rPr lang="en-US" kern="0" dirty="0">
                <a:solidFill>
                  <a:schemeClr val="accent4"/>
                </a:solidFill>
              </a:rPr>
              <a:t>,d</a:t>
            </a:r>
            <a:r>
              <a:rPr lang="en-US" kern="0" baseline="-25000" dirty="0">
                <a:solidFill>
                  <a:schemeClr val="accent4"/>
                </a:solidFill>
              </a:rPr>
              <a:t>2</a:t>
            </a:r>
            <a:endParaRPr lang="en-US" i="1" kern="0" baseline="-25000" dirty="0">
              <a:solidFill>
                <a:schemeClr val="accent4"/>
              </a:solidFill>
              <a:cs typeface="Times New Roman"/>
            </a:endParaRPr>
          </a:p>
          <a:p>
            <a:pPr>
              <a:spcBef>
                <a:spcPts val="200"/>
              </a:spcBef>
              <a:tabLst>
                <a:tab pos="744538" algn="l"/>
                <a:tab pos="1427163" algn="l"/>
                <a:tab pos="1773238" algn="l"/>
              </a:tabLst>
            </a:pPr>
            <a:r>
              <a:rPr lang="en-GB" dirty="0"/>
              <a:t>m2-put-in-pile(</a:t>
            </a:r>
            <a:r>
              <a:rPr lang="en-GB" i="1" dirty="0"/>
              <a:t>r, c, p,  d, p′, d′</a:t>
            </a:r>
            <a:r>
              <a:rPr lang="en-GB" dirty="0"/>
              <a:t>) 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...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body: 	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uncover(</a:t>
            </a:r>
            <a:r>
              <a:rPr lang="en-GB" i="1" dirty="0">
                <a:cs typeface="Times New Roman"/>
              </a:rPr>
              <a:t>c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</a:t>
            </a:r>
            <a:r>
              <a:rPr lang="en-GB" dirty="0" err="1"/>
              <a:t>pos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c</a:t>
            </a:r>
            <a:r>
              <a:rPr lang="en-GB" dirty="0"/>
              <a:t>), </a:t>
            </a:r>
            <a:r>
              <a:rPr lang="en-GB" i="1" dirty="0"/>
              <a:t>p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r>
              <a:rPr lang="en-GB" dirty="0">
                <a:cs typeface="Times New Roman"/>
              </a:rPr>
              <a:t>     </a:t>
            </a:r>
            <a:r>
              <a:rPr lang="en-GB" dirty="0">
                <a:solidFill>
                  <a:schemeClr val="accent4"/>
                </a:solidFill>
                <a:cs typeface="Times New Roman"/>
              </a:rPr>
              <a:t>task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>
                <a:cs typeface="Calibri"/>
              </a:rPr>
              <a:t>un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top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p′</a:t>
            </a:r>
            <a:r>
              <a:rPr lang="en-GB" dirty="0"/>
              <a:t>), </a:t>
            </a:r>
            <a:r>
              <a:rPr lang="en-GB" i="1" dirty="0"/>
              <a:t>p′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85EF84-8500-7E49-953A-E1CFEF801EE2}"/>
              </a:ext>
            </a:extLst>
          </p:cNvPr>
          <p:cNvSpPr/>
          <p:nvPr/>
        </p:nvSpPr>
        <p:spPr>
          <a:xfrm>
            <a:off x="2842260" y="6060584"/>
            <a:ext cx="1270596" cy="23774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none">
            <a:no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AB47DC-B232-9C46-8273-3B2B3D09BE1D}"/>
              </a:ext>
            </a:extLst>
          </p:cNvPr>
          <p:cNvSpPr/>
          <p:nvPr/>
        </p:nvSpPr>
        <p:spPr>
          <a:xfrm>
            <a:off x="2250244" y="3145507"/>
            <a:ext cx="2162839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tabLst>
                <a:tab pos="398463" algn="l"/>
                <a:tab pos="1087438" algn="l"/>
                <a:tab pos="1366838" algn="l"/>
              </a:tabLst>
            </a:pPr>
            <a:r>
              <a:rPr lang="en-US" dirty="0"/>
              <a:t>Further refinement necessary (see book)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AF2062-9B5F-924D-9F3C-BE07E3013B05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3017520" y="2861080"/>
            <a:ext cx="314144" cy="284427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8207B3-8C75-BE49-BDDE-40A5A30DB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52</a:t>
            </a:fld>
            <a:endParaRPr lang="en-GB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BD5DFD8-3D5B-0342-A89C-909847962831}"/>
              </a:ext>
            </a:extLst>
          </p:cNvPr>
          <p:cNvSpPr txBox="1">
            <a:spLocks/>
          </p:cNvSpPr>
          <p:nvPr/>
        </p:nvSpPr>
        <p:spPr>
          <a:xfrm>
            <a:off x="0" y="11113"/>
            <a:ext cx="8839200" cy="6223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i="0" kern="1200" baseline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US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1592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5F1C2E3-4294-4341-B9B1-F159B8A492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0386" y="4883848"/>
            <a:ext cx="4940300" cy="1587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18" y="124178"/>
            <a:ext cx="4063365" cy="445770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 bwMode="auto">
          <a:xfrm>
            <a:off x="1985211" y="2852056"/>
            <a:ext cx="2441046" cy="88452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318329" y="3562741"/>
            <a:ext cx="1844220" cy="96431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81D58"/>
              </a:solidFill>
              <a:effectLst/>
              <a:latin typeface="Helvetica" pitchFamily="-11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9386A9-F168-FC41-BF07-265145473976}"/>
              </a:ext>
            </a:extLst>
          </p:cNvPr>
          <p:cNvSpPr/>
          <p:nvPr/>
        </p:nvSpPr>
        <p:spPr>
          <a:xfrm>
            <a:off x="61071" y="4257077"/>
            <a:ext cx="4313055" cy="23852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200"/>
              </a:spcBef>
              <a:tabLst>
                <a:tab pos="744538" algn="l"/>
                <a:tab pos="1374775" algn="l"/>
                <a:tab pos="1773238" algn="l"/>
              </a:tabLst>
            </a:pPr>
            <a:r>
              <a:rPr lang="en-US" kern="0" dirty="0">
                <a:solidFill>
                  <a:schemeClr val="accent1"/>
                </a:solidFill>
              </a:rPr>
              <a:t>		</a:t>
            </a:r>
            <a:r>
              <a:rPr lang="en-US" kern="0" dirty="0">
                <a:solidFill>
                  <a:schemeClr val="accent4"/>
                </a:solidFill>
              </a:rPr>
              <a:t>r</a:t>
            </a:r>
            <a:r>
              <a:rPr lang="en-US" kern="0" baseline="-25000" dirty="0">
                <a:solidFill>
                  <a:schemeClr val="accent4"/>
                </a:solidFill>
              </a:rPr>
              <a:t>1</a:t>
            </a:r>
            <a:r>
              <a:rPr lang="en-US" kern="0" dirty="0">
                <a:solidFill>
                  <a:schemeClr val="accent4"/>
                </a:solidFill>
              </a:rPr>
              <a:t>,c</a:t>
            </a:r>
            <a:r>
              <a:rPr lang="en-US" kern="0" baseline="-25000" dirty="0">
                <a:solidFill>
                  <a:schemeClr val="accent4"/>
                </a:solidFill>
              </a:rPr>
              <a:t>1</a:t>
            </a:r>
            <a:r>
              <a:rPr lang="en-US" kern="0" dirty="0">
                <a:solidFill>
                  <a:schemeClr val="accent4"/>
                </a:solidFill>
              </a:rPr>
              <a:t>,p</a:t>
            </a:r>
            <a:r>
              <a:rPr lang="en-US" kern="0" baseline="-25000" dirty="0">
                <a:solidFill>
                  <a:schemeClr val="accent4"/>
                </a:solidFill>
              </a:rPr>
              <a:t>1</a:t>
            </a:r>
            <a:r>
              <a:rPr lang="en-US" kern="0" dirty="0">
                <a:solidFill>
                  <a:schemeClr val="accent4"/>
                </a:solidFill>
              </a:rPr>
              <a:t>,d</a:t>
            </a:r>
            <a:r>
              <a:rPr lang="en-US" kern="0" baseline="-25000" dirty="0">
                <a:solidFill>
                  <a:schemeClr val="accent4"/>
                </a:solidFill>
              </a:rPr>
              <a:t>1</a:t>
            </a:r>
            <a:r>
              <a:rPr lang="en-US" kern="0" dirty="0">
                <a:solidFill>
                  <a:schemeClr val="accent4"/>
                </a:solidFill>
              </a:rPr>
              <a:t>,p</a:t>
            </a:r>
            <a:r>
              <a:rPr lang="en-US" kern="0" baseline="-25000" dirty="0">
                <a:solidFill>
                  <a:schemeClr val="accent4"/>
                </a:solidFill>
              </a:rPr>
              <a:t>2</a:t>
            </a:r>
            <a:r>
              <a:rPr lang="en-US" kern="0" dirty="0">
                <a:solidFill>
                  <a:schemeClr val="accent4"/>
                </a:solidFill>
              </a:rPr>
              <a:t>,d</a:t>
            </a:r>
            <a:r>
              <a:rPr lang="en-US" kern="0" baseline="-25000" dirty="0">
                <a:solidFill>
                  <a:schemeClr val="accent4"/>
                </a:solidFill>
              </a:rPr>
              <a:t>2</a:t>
            </a:r>
            <a:endParaRPr lang="en-US" i="1" kern="0" baseline="-25000" dirty="0">
              <a:solidFill>
                <a:schemeClr val="accent4"/>
              </a:solidFill>
              <a:cs typeface="Times New Roman"/>
            </a:endParaRPr>
          </a:p>
          <a:p>
            <a:pPr>
              <a:spcBef>
                <a:spcPts val="200"/>
              </a:spcBef>
              <a:tabLst>
                <a:tab pos="744538" algn="l"/>
                <a:tab pos="1427163" algn="l"/>
                <a:tab pos="1773238" algn="l"/>
              </a:tabLst>
            </a:pPr>
            <a:r>
              <a:rPr lang="en-GB" dirty="0"/>
              <a:t>m2-put-in-pile(</a:t>
            </a:r>
            <a:r>
              <a:rPr lang="en-GB" i="1" dirty="0"/>
              <a:t>r, c, p,  d, p′, d′</a:t>
            </a:r>
            <a:r>
              <a:rPr lang="en-GB" dirty="0"/>
              <a:t>) 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...</a:t>
            </a:r>
          </a:p>
          <a:p>
            <a:pPr indent="-53975">
              <a:spcBef>
                <a:spcPts val="200"/>
              </a:spcBef>
              <a:tabLst>
                <a:tab pos="452438" algn="l"/>
                <a:tab pos="1133475" algn="l"/>
                <a:tab pos="1773238" algn="l"/>
              </a:tabLst>
            </a:pPr>
            <a:r>
              <a:rPr lang="en-GB" dirty="0"/>
              <a:t>	body: 	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uncover(</a:t>
            </a:r>
            <a:r>
              <a:rPr lang="en-GB" i="1" dirty="0">
                <a:cs typeface="Times New Roman"/>
              </a:rPr>
              <a:t>c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</a:t>
            </a:r>
            <a:r>
              <a:rPr lang="en-GB" dirty="0" err="1"/>
              <a:t>pos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c</a:t>
            </a:r>
            <a:r>
              <a:rPr lang="en-GB" dirty="0"/>
              <a:t>), </a:t>
            </a:r>
            <a:r>
              <a:rPr lang="en-GB" i="1" dirty="0"/>
              <a:t>p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/>
              <a:t>if </a:t>
            </a:r>
            <a:r>
              <a:rPr lang="en-GB" dirty="0" err="1"/>
              <a:t>loc</a:t>
            </a:r>
            <a:r>
              <a:rPr lang="en-GB" dirty="0"/>
              <a:t>(</a:t>
            </a:r>
            <a:r>
              <a:rPr lang="en-GB" i="1" dirty="0"/>
              <a:t>r</a:t>
            </a:r>
            <a:r>
              <a:rPr lang="en-GB" dirty="0"/>
              <a:t>) ≠ </a:t>
            </a:r>
            <a:r>
              <a:rPr lang="en-GB" i="1" dirty="0">
                <a:cs typeface="Times New Roman"/>
              </a:rPr>
              <a:t>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 then </a:t>
            </a:r>
            <a:r>
              <a:rPr lang="en-GB" dirty="0">
                <a:cs typeface="Calibri"/>
              </a:rPr>
              <a:t>navigate</a:t>
            </a:r>
            <a:r>
              <a:rPr lang="en-GB" dirty="0">
                <a:cs typeface="Times New Roman"/>
              </a:rPr>
              <a:t>(</a:t>
            </a:r>
            <a:r>
              <a:rPr lang="en-GB" i="1" dirty="0" err="1">
                <a:cs typeface="Times New Roman"/>
              </a:rPr>
              <a:t>r,d</a:t>
            </a:r>
            <a:r>
              <a:rPr lang="en-GB" i="1" dirty="0"/>
              <a:t>′</a:t>
            </a:r>
            <a:r>
              <a:rPr lang="en-GB" dirty="0">
                <a:cs typeface="Times New Roman"/>
              </a:rPr>
              <a:t>)</a:t>
            </a:r>
            <a:br>
              <a:rPr lang="en-GB" dirty="0">
                <a:cs typeface="Times New Roman"/>
              </a:rPr>
            </a:br>
            <a:r>
              <a:rPr lang="en-GB" dirty="0">
                <a:cs typeface="Times New Roman"/>
              </a:rPr>
              <a:t>		</a:t>
            </a:r>
            <a:r>
              <a:rPr lang="en-GB" dirty="0">
                <a:cs typeface="Calibri"/>
              </a:rPr>
              <a:t>un</a:t>
            </a:r>
            <a:r>
              <a:rPr lang="en-GB" dirty="0"/>
              <a:t>load</a:t>
            </a:r>
            <a:r>
              <a:rPr lang="en-GB" dirty="0">
                <a:cs typeface="Times New Roman"/>
              </a:rPr>
              <a:t>(</a:t>
            </a:r>
            <a:r>
              <a:rPr lang="en-GB" i="1" dirty="0">
                <a:cs typeface="Times New Roman"/>
              </a:rPr>
              <a:t>r</a:t>
            </a:r>
            <a:r>
              <a:rPr lang="en-GB" dirty="0">
                <a:cs typeface="Times New Roman"/>
              </a:rPr>
              <a:t>,</a:t>
            </a:r>
            <a:r>
              <a:rPr lang="en-GB" i="1" dirty="0"/>
              <a:t> c</a:t>
            </a:r>
            <a:r>
              <a:rPr lang="en-GB" dirty="0"/>
              <a:t>, top</a:t>
            </a:r>
            <a:r>
              <a:rPr lang="en-GB" dirty="0">
                <a:cs typeface="Times New Roman"/>
              </a:rPr>
              <a:t>(</a:t>
            </a:r>
            <a:r>
              <a:rPr lang="en-GB" i="1" dirty="0"/>
              <a:t>p′</a:t>
            </a:r>
            <a:r>
              <a:rPr lang="en-GB" dirty="0"/>
              <a:t>), </a:t>
            </a:r>
            <a:r>
              <a:rPr lang="en-GB" i="1" dirty="0"/>
              <a:t>p′</a:t>
            </a:r>
            <a:r>
              <a:rPr lang="en-GB" dirty="0"/>
              <a:t>, </a:t>
            </a:r>
            <a:r>
              <a:rPr lang="en-GB" i="1" dirty="0"/>
              <a:t>d</a:t>
            </a:r>
            <a:r>
              <a:rPr lang="en-GB" dirty="0"/>
              <a:t>)</a:t>
            </a:r>
            <a:r>
              <a:rPr lang="en-GB" dirty="0">
                <a:solidFill>
                  <a:srgbClr val="C00000"/>
                </a:solidFill>
                <a:cs typeface="Times New Roman"/>
              </a:rPr>
              <a:t>  </a:t>
            </a:r>
            <a:r>
              <a:rPr lang="en-GB" dirty="0">
                <a:solidFill>
                  <a:schemeClr val="accent4"/>
                </a:solidFill>
                <a:cs typeface="Times New Roman"/>
              </a:rPr>
              <a:t>action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E3199C-CBDA-A948-BCFE-B56E22E8C0EB}"/>
              </a:ext>
            </a:extLst>
          </p:cNvPr>
          <p:cNvSpPr/>
          <p:nvPr/>
        </p:nvSpPr>
        <p:spPr>
          <a:xfrm>
            <a:off x="1272540" y="6331649"/>
            <a:ext cx="2331720" cy="23774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none">
            <a:no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7FF67A-9A28-9E4A-B665-87102C21A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53</a:t>
            </a:fld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9E0DD4A-FD5F-1C43-9EC3-85A5D6E3A041}"/>
              </a:ext>
            </a:extLst>
          </p:cNvPr>
          <p:cNvSpPr txBox="1">
            <a:spLocks/>
          </p:cNvSpPr>
          <p:nvPr/>
        </p:nvSpPr>
        <p:spPr>
          <a:xfrm>
            <a:off x="0" y="11113"/>
            <a:ext cx="8839200" cy="6223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i="0" kern="1200" baseline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US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8073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Heuristics For </a:t>
            </a:r>
            <a:r>
              <a:rPr lang="en-US" dirty="0" err="1"/>
              <a:t>SeRPE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i="1" dirty="0"/>
              </a:p>
              <a:p>
                <a:endParaRPr lang="en-US" i="1" dirty="0"/>
              </a:p>
              <a:p>
                <a:pPr lvl="1"/>
                <a:endParaRPr lang="en-US" i="1" dirty="0"/>
              </a:p>
              <a:p>
                <a:r>
                  <a:rPr lang="en-US" i="1" dirty="0"/>
                  <a:t>Ad hoc</a:t>
                </a:r>
                <a:r>
                  <a:rPr lang="en-US" dirty="0"/>
                  <a:t> approaches:</a:t>
                </a:r>
                <a:endParaRPr lang="en-US" i="1" dirty="0"/>
              </a:p>
              <a:p>
                <a:pPr lvl="1"/>
                <a:r>
                  <a:rPr lang="en-US" dirty="0"/>
                  <a:t>Domain-specific estimates</a:t>
                </a:r>
              </a:p>
              <a:p>
                <a:pPr lvl="1"/>
                <a:r>
                  <a:rPr lang="en-US" dirty="0"/>
                  <a:t>Statistical data on how well each method works</a:t>
                </a:r>
              </a:p>
              <a:p>
                <a:pPr lvl="1"/>
                <a:r>
                  <a:rPr lang="en-US" dirty="0"/>
                  <a:t>Try methods (or actions) in the order that they appear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Calligraphy"/>
                      </a:rPr>
                      <m:t>ℳ</m:t>
                    </m:r>
                  </m:oMath>
                </a14:m>
                <a:r>
                  <a:rPr lang="en-US" dirty="0">
                    <a:cs typeface="Times New Roman"/>
                  </a:rPr>
                  <a:t> (or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Lucida Calligraphy"/>
                      </a:rPr>
                      <m:t>𝒜</m:t>
                    </m:r>
                  </m:oMath>
                </a14:m>
                <a:r>
                  <a:rPr lang="en-US" dirty="0">
                    <a:cs typeface="Times New Roman"/>
                  </a:rPr>
                  <a:t>)</a:t>
                </a:r>
                <a:endParaRPr lang="en-US" dirty="0">
                  <a:latin typeface="Lucida Calligraphy"/>
                  <a:cs typeface="Lucida Calligraphy"/>
                </a:endParaRPr>
              </a:p>
              <a:p>
                <a:r>
                  <a:rPr lang="en-US" dirty="0"/>
                  <a:t>Ideally, would want to implement using heuristic search </a:t>
                </a:r>
                <a:br>
                  <a:rPr lang="en-US" dirty="0"/>
                </a:br>
                <a:r>
                  <a:rPr lang="en-US" dirty="0"/>
                  <a:t>(e.g., GBFS)</a:t>
                </a:r>
              </a:p>
              <a:p>
                <a:pPr lvl="1"/>
                <a:r>
                  <a:rPr lang="en-US" dirty="0"/>
                  <a:t>What heuristic function? Open problem</a:t>
                </a:r>
              </a:p>
              <a:p>
                <a:r>
                  <a:rPr lang="en-US" dirty="0" err="1"/>
                  <a:t>SeRPE</a:t>
                </a:r>
                <a:r>
                  <a:rPr lang="en-US" dirty="0"/>
                  <a:t> is a generalization of HTN planning</a:t>
                </a:r>
              </a:p>
              <a:p>
                <a:pPr lvl="1"/>
                <a:r>
                  <a:rPr lang="en-US" dirty="0"/>
                  <a:t>In some cases classical-planning heuristics can be used, in other cases they become intractable [</a:t>
                </a:r>
                <a:r>
                  <a:rPr lang="en-US" dirty="0" err="1"/>
                  <a:t>Shivashankar</a:t>
                </a:r>
                <a:r>
                  <a:rPr lang="en-US" dirty="0"/>
                  <a:t> </a:t>
                </a:r>
                <a:r>
                  <a:rPr lang="en-US" i="1" dirty="0"/>
                  <a:t>et al.</a:t>
                </a:r>
                <a:r>
                  <a:rPr lang="en-US" dirty="0"/>
                  <a:t>, ECAI-2016]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955" b="-1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C6551-90B1-A242-A1E1-9835FC9CA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BD56C-32E8-0945-9D0C-2E0DB7768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54</a:t>
            </a:fld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058EF9-A559-374F-A3E7-3E5AAB2E7AA2}"/>
              </a:ext>
            </a:extLst>
          </p:cNvPr>
          <p:cNvGrpSpPr/>
          <p:nvPr/>
        </p:nvGrpSpPr>
        <p:grpSpPr>
          <a:xfrm>
            <a:off x="3655741" y="1588579"/>
            <a:ext cx="5128259" cy="1384995"/>
            <a:chOff x="183427" y="1294108"/>
            <a:chExt cx="5128259" cy="138499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0F87DB3-E010-CE4E-9037-923B5CA5303A}"/>
                </a:ext>
              </a:extLst>
            </p:cNvPr>
            <p:cNvSpPr/>
            <p:nvPr/>
          </p:nvSpPr>
          <p:spPr>
            <a:xfrm>
              <a:off x="183427" y="1294108"/>
              <a:ext cx="5128259" cy="1384995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SeRPE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(ℳ,𝒜,</a:t>
              </a:r>
              <a:r>
                <a:rPr lang="en-US" sz="1400" b="1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,𝜏)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	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← Instances(ℳ,𝜏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en-US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if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∅ 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then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failure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nondeterministically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choose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∈ 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Candidates</a:t>
              </a:r>
            </a:p>
            <a:p>
              <a:pPr>
                <a:tabLst>
                  <a:tab pos="354013" algn="l"/>
                  <a:tab pos="709613" algn="l"/>
                  <a:tab pos="1062038" algn="l"/>
                  <a:tab pos="1416050" algn="l"/>
                </a:tabLst>
              </a:pP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	</a:t>
              </a:r>
              <a:r>
                <a:rPr lang="en-US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return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Progress-to-finish(ℳ,𝒜,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,𝜏,</a:t>
              </a:r>
              <a:r>
                <a:rPr lang="en-US" sz="1400" i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6B0207-0CFC-F24F-BEB9-41BBD9A71302}"/>
                </a:ext>
              </a:extLst>
            </p:cNvPr>
            <p:cNvSpPr/>
            <p:nvPr/>
          </p:nvSpPr>
          <p:spPr>
            <a:xfrm>
              <a:off x="603693" y="2194794"/>
              <a:ext cx="2924367" cy="226245"/>
            </a:xfrm>
            <a:prstGeom prst="rect">
              <a:avLst/>
            </a:prstGeom>
            <a:noFill/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txBody>
            <a:bodyPr wrap="square" lIns="0" tIns="0" rIns="0" anchor="ctr" anchorCtr="0">
              <a:noAutofit/>
            </a:bodyPr>
            <a:lstStyle/>
            <a:p>
              <a:pPr algn="ctr"/>
              <a:endParaRPr lang="en-US" sz="1600" dirty="0"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27191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Interleaving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Want to 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using this plan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br>
                  <a:rPr lang="de-DE" b="0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b="0" i="1" dirty="0">
                    <a:latin typeface="Cambria Math" panose="02040503050406030204" pitchFamily="18" charset="0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</a:t>
                </a:r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𝑢𝑛𝑙𝑜𝑎𝑑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𝑛𝑖𝑙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⟩</m:t>
                    </m:r>
                  </m:oMath>
                </a14:m>
                <a:endParaRPr lang="en-US" dirty="0">
                  <a:latin typeface="Calibri"/>
                  <a:cs typeface="Calibri"/>
                </a:endParaRPr>
              </a:p>
              <a:p>
                <a:r>
                  <a:rPr lang="en-US" dirty="0"/>
                  <a:t>… and 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𝑐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  <m:t>𝑝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 using this plan:</a:t>
                </a:r>
                <a:endParaRPr lang="en-US" dirty="0">
                  <a:latin typeface="Calibri"/>
                  <a:cs typeface="Calibri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⟨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𝑛𝑖𝑙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en-US" dirty="0">
                    <a:latin typeface="Calibri"/>
                    <a:cs typeface="Calibri"/>
                  </a:rPr>
                </a:br>
                <a:r>
                  <a:rPr lang="en-US" dirty="0">
                    <a:latin typeface="Calibri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𝑢𝑛𝑙𝑜𝑎𝑑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it to work, must interleave the plans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⟨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𝑛𝑖𝑙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en-US" dirty="0">
                    <a:latin typeface="Calibri"/>
                    <a:cs typeface="Calibri"/>
                  </a:rPr>
                </a:br>
                <a:r>
                  <a:rPr lang="en-US" dirty="0">
                    <a:latin typeface="Calibri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𝑙𝑜𝑎𝑑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𝑢𝑛𝑙𝑜𝑎𝑑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𝑛𝑖𝑙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</m:oMath>
                </a14:m>
                <a:br>
                  <a:rPr lang="en-US" dirty="0">
                    <a:latin typeface="Calibri"/>
                    <a:cs typeface="Calibri"/>
                  </a:rPr>
                </a:br>
                <a:r>
                  <a:rPr lang="en-US" dirty="0">
                    <a:latin typeface="Calibri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/>
                      </a:rPr>
                      <m:t>𝑚𝑜𝑣𝑒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, </m:t>
                    </m:r>
                  </m:oMath>
                </a14:m>
                <a:br>
                  <a:rPr lang="de-DE" i="1" dirty="0">
                    <a:latin typeface="Cambria Math" panose="02040503050406030204" pitchFamily="18" charset="0"/>
                    <a:cs typeface="Calibri"/>
                  </a:rPr>
                </a:br>
                <a:r>
                  <a:rPr lang="de-DE" i="1" dirty="0">
                    <a:latin typeface="Cambria Math" panose="02040503050406030204" pitchFamily="18" charset="0"/>
                    <a:cs typeface="Calibri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𝑢𝑛𝑙𝑜𝑎𝑑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096" t="-3022" r="-3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9DD8FD9-AE5F-494C-831D-0A15B9B920B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93381" y="1717590"/>
                <a:ext cx="4090619" cy="309904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>
                  <a:spcBef>
                    <a:spcPts val="200"/>
                  </a:spcBef>
                </a:pPr>
                <a:r>
                  <a:rPr lang="en-US" dirty="0"/>
                  <a:t>pre: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𝑎𝑡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𝑐𝑎𝑟𝑔𝑜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𝑛𝑖𝑙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𝑡𝑜𝑝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pt-BR" i="1" dirty="0"/>
              </a:p>
              <a:p>
                <a:pPr lvl="1">
                  <a:spcBef>
                    <a:spcPts val="200"/>
                  </a:spcBef>
                </a:pPr>
                <a:r>
                  <a:rPr lang="en-US" dirty="0"/>
                  <a:t>eff: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𝑐𝑎𝑟𝑔𝑜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𝑛𝑖𝑙</m:t>
                    </m:r>
                    <m:r>
                      <a:rPr lang="pt-BR" i="1" dirty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𝑡𝑜𝑝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ro-RO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ro-RO" i="1" dirty="0"/>
              </a:p>
              <a:p>
                <a:pPr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𝑢𝑛𝑙𝑜𝑎𝑑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ro-RO" dirty="0"/>
              </a:p>
              <a:p>
                <a:pPr lvl="1">
                  <a:spcBef>
                    <a:spcPts val="200"/>
                  </a:spcBef>
                </a:pPr>
                <a:r>
                  <a:rPr lang="en-US" dirty="0"/>
                  <a:t>pre: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𝑎𝑡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𝑡𝑜𝑝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pt-BR" i="1" dirty="0"/>
              </a:p>
              <a:p>
                <a:pPr lvl="1">
                  <a:spcBef>
                    <a:spcPts val="200"/>
                  </a:spcBef>
                </a:pPr>
                <a:r>
                  <a:rPr lang="en-US" dirty="0"/>
                  <a:t>eff: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𝑐𝑎𝑟𝑔𝑜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𝑛𝑖𝑙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𝑝𝑖𝑙𝑒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pt-BR" i="1" dirty="0" err="1">
                        <a:latin typeface="Cambria Math" panose="02040503050406030204" pitchFamily="18" charset="0"/>
                        <a:cs typeface="Times New Roman"/>
                      </a:rPr>
                      <m:t>𝑝</m:t>
                    </m:r>
                    <m:r>
                      <a:rPr lang="pt-BR" i="1" dirty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𝑝𝑜𝑠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𝑐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ro-RO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𝑡𝑜𝑝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𝑝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ro-RO" i="1" dirty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ro-RO" i="1" dirty="0"/>
              </a:p>
              <a:p>
                <a:pPr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𝑚𝑜𝑣𝑒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ro-RO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 err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ro-RO" dirty="0"/>
              </a:p>
              <a:p>
                <a:pPr lvl="1">
                  <a:spcBef>
                    <a:spcPts val="200"/>
                  </a:spcBef>
                </a:pPr>
                <a:r>
                  <a:rPr lang="en-US" dirty="0"/>
                  <a:t>pre: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𝑎𝑑𝑗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pt-BR" i="1" dirty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𝑜𝑐𝑐𝑢𝑝𝑖𝑒𝑑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pt-BR" dirty="0"/>
              </a:p>
              <a:p>
                <a:pPr lvl="1">
                  <a:spcBef>
                    <a:spcPts val="200"/>
                  </a:spcBef>
                </a:pPr>
                <a:r>
                  <a:rPr lang="en-US" dirty="0"/>
                  <a:t>eff: </a:t>
                </a:r>
                <a14:m>
                  <m:oMath xmlns:m="http://schemas.openxmlformats.org/officeDocument/2006/math">
                    <m:r>
                      <a:rPr lang="pt-BR" i="1" dirty="0">
                        <a:latin typeface="Cambria Math" panose="02040503050406030204" pitchFamily="18" charset="0"/>
                      </a:rPr>
                      <m:t>𝑙𝑜𝑐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o-RO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err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𝑜𝑐𝑐𝑢𝑝𝑖𝑒𝑑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o-RO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𝑜𝑐𝑐𝑢𝑝𝑖𝑒𝑑</m:t>
                    </m:r>
                    <m:d>
                      <m:d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o-RO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ro-RO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 dirty="0" err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9DD8FD9-AE5F-494C-831D-0A15B9B920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93381" y="1717590"/>
                <a:ext cx="4090619" cy="3099040"/>
              </a:xfrm>
              <a:blipFill>
                <a:blip r:embed="rId3"/>
                <a:stretch>
                  <a:fillRect l="-3096" t="-40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3630043-ED58-4B4D-AD22-91031E9FA8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6" t="13211" r="3964"/>
          <a:stretch/>
        </p:blipFill>
        <p:spPr>
          <a:xfrm>
            <a:off x="4105320" y="4816629"/>
            <a:ext cx="4678680" cy="151003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A3A71-ED54-8B43-85B0-26C7CB26F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BF8C58-EA04-F945-8CCE-571B4C7B0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6953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/>
              <a:t>Interleaved Refinement Tree (IRT)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1" y="1729945"/>
            <a:ext cx="3236640" cy="4584357"/>
          </a:xfrm>
        </p:spPr>
        <p:txBody>
          <a:bodyPr>
            <a:normAutofit/>
          </a:bodyPr>
          <a:lstStyle/>
          <a:p>
            <a:r>
              <a:rPr lang="en-US" dirty="0" err="1"/>
              <a:t>SeRPE</a:t>
            </a:r>
            <a:r>
              <a:rPr lang="en-US" dirty="0"/>
              <a:t> doesn’t allow the ‘concurrent’ programming construct</a:t>
            </a:r>
          </a:p>
          <a:p>
            <a:r>
              <a:rPr lang="en-US" dirty="0"/>
              <a:t>Partial fix: </a:t>
            </a:r>
            <a:br>
              <a:rPr lang="en-US" dirty="0"/>
            </a:br>
            <a:r>
              <a:rPr lang="en-US" dirty="0"/>
              <a:t>extend </a:t>
            </a:r>
            <a:r>
              <a:rPr lang="en-US" dirty="0" err="1">
                <a:latin typeface="Calibri"/>
                <a:cs typeface="Calibri"/>
              </a:rPr>
              <a:t>SeRPE</a:t>
            </a:r>
            <a:r>
              <a:rPr lang="en-US" dirty="0"/>
              <a:t> to interleave plans for different tasks</a:t>
            </a:r>
          </a:p>
          <a:p>
            <a:r>
              <a:rPr lang="en-US" dirty="0"/>
              <a:t>Details: </a:t>
            </a:r>
            <a:br>
              <a:rPr lang="en-US" dirty="0"/>
            </a:br>
            <a:r>
              <a:rPr lang="en-US" dirty="0"/>
              <a:t>Section 3.3.2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079" y="1729945"/>
            <a:ext cx="4343921" cy="463756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92BC9-8996-AA47-9F13-CA999B9D7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0571D-7D43-5042-A837-67DD10A34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9132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Refinement planning (</a:t>
            </a:r>
            <a:r>
              <a:rPr lang="en-US" dirty="0" err="1">
                <a:cs typeface="Calibri"/>
              </a:rPr>
              <a:t>SeRPE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Plan by simulating </a:t>
            </a:r>
            <a:r>
              <a:rPr lang="en-US" dirty="0">
                <a:ea typeface="ＭＳ Ｐゴシック" charset="0"/>
                <a:cs typeface="Calibri"/>
              </a:rPr>
              <a:t>RAE</a:t>
            </a:r>
            <a:r>
              <a:rPr lang="en-US" dirty="0">
                <a:ea typeface="ＭＳ Ｐゴシック" charset="0"/>
                <a:cs typeface="ＭＳ Ｐゴシック" charset="0"/>
              </a:rPr>
              <a:t> on </a:t>
            </a:r>
            <a:r>
              <a:rPr lang="en-US" dirty="0">
                <a:cs typeface="Times New Roman"/>
              </a:rPr>
              <a:t>a single external task/event/goal</a:t>
            </a:r>
          </a:p>
          <a:p>
            <a:pPr lvl="1"/>
            <a:r>
              <a:rPr lang="en-US" dirty="0">
                <a:cs typeface="Times New Roman"/>
              </a:rPr>
              <a:t>Deterministic actions</a:t>
            </a:r>
          </a:p>
          <a:p>
            <a:pPr lvl="2"/>
            <a:r>
              <a:rPr lang="en-US" dirty="0">
                <a:cs typeface="Times New Roman"/>
              </a:rPr>
              <a:t>OK if we are confident of outcome, can recover if things go wrong</a:t>
            </a:r>
          </a:p>
          <a:p>
            <a:pPr lvl="1"/>
            <a:r>
              <a:rPr lang="en-US" dirty="0">
                <a:cs typeface="Times New Roman"/>
              </a:rPr>
              <a:t>Interleaved plans (brief example)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2BDBC-BC6C-FD42-8A19-DCCD7C853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90228-D485-244B-BC67-DCD6F568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0167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69D0-F897-184E-BD2D-28DF1B1D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2B57A-800D-3843-BB0A-D5DB49A3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3.1  </a:t>
            </a:r>
            <a:r>
              <a:rPr lang="en-GB" i="1" dirty="0"/>
              <a:t>Representation</a:t>
            </a:r>
          </a:p>
          <a:p>
            <a:pPr lvl="1"/>
            <a:r>
              <a:rPr lang="en-GB" dirty="0"/>
              <a:t>State variables, commands, refinement methods</a:t>
            </a:r>
          </a:p>
          <a:p>
            <a:pPr lvl="1"/>
            <a:r>
              <a:rPr lang="en-GB" dirty="0"/>
              <a:t>Example</a:t>
            </a:r>
          </a:p>
          <a:p>
            <a:pPr marL="0" indent="0">
              <a:buNone/>
            </a:pPr>
            <a:r>
              <a:rPr lang="en-GB" dirty="0"/>
              <a:t>3.2  </a:t>
            </a:r>
            <a:r>
              <a:rPr lang="en-GB" i="1" dirty="0"/>
              <a:t>Acting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Rae (Refinement Acting Engine)</a:t>
            </a:r>
          </a:p>
          <a:p>
            <a:pPr lvl="1"/>
            <a:r>
              <a:rPr lang="en-GB" dirty="0"/>
              <a:t>Example</a:t>
            </a:r>
          </a:p>
          <a:p>
            <a:pPr lvl="1"/>
            <a:r>
              <a:rPr lang="en-GB" dirty="0"/>
              <a:t>Extensions</a:t>
            </a:r>
          </a:p>
          <a:p>
            <a:pPr marL="0" indent="0">
              <a:buNone/>
            </a:pPr>
            <a:r>
              <a:rPr lang="en-GB" dirty="0"/>
              <a:t>3.3  </a:t>
            </a:r>
            <a:r>
              <a:rPr lang="en-GB" i="1" dirty="0"/>
              <a:t>Planning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Motivation and basic ideas</a:t>
            </a:r>
          </a:p>
          <a:p>
            <a:pPr lvl="1"/>
            <a:r>
              <a:rPr lang="en-GB" dirty="0"/>
              <a:t>Deterministic action models</a:t>
            </a:r>
          </a:p>
          <a:p>
            <a:pPr lvl="1"/>
            <a:r>
              <a:rPr lang="en-GB" dirty="0" err="1"/>
              <a:t>SeRPE</a:t>
            </a:r>
            <a:r>
              <a:rPr lang="en-GB" dirty="0"/>
              <a:t> (Sequential Refinement Planning Engine)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3.4  </a:t>
            </a:r>
            <a:r>
              <a:rPr lang="en-GB" b="1" i="1" dirty="0">
                <a:solidFill>
                  <a:schemeClr val="accent1"/>
                </a:solidFill>
              </a:rPr>
              <a:t>Using Planning in Acting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Techniques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Caveats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19D62-82B6-C44C-A79A-80AF1119D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FFC3A-1A48-5243-8983-C002D1B8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1200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Acting and Refinement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Times New Roman"/>
              </a:rPr>
              <a:t>Hierarchical acting with refinement planning</a:t>
            </a:r>
          </a:p>
          <a:p>
            <a:pPr lvl="1"/>
            <a:r>
              <a:rPr lang="en-US" dirty="0">
                <a:ea typeface="ＭＳ Ｐゴシック" charset="0"/>
                <a:cs typeface="Calibri"/>
              </a:rPr>
              <a:t>REAP</a:t>
            </a:r>
            <a:r>
              <a:rPr lang="en-US" dirty="0">
                <a:ea typeface="ＭＳ Ｐゴシック" charset="0"/>
                <a:cs typeface="Times New Roman"/>
              </a:rPr>
              <a:t>: a</a:t>
            </a:r>
            <a:r>
              <a:rPr lang="en-US" dirty="0">
                <a:ea typeface="ＭＳ Ｐゴシック" charset="0"/>
                <a:cs typeface="Calibri"/>
              </a:rPr>
              <a:t> RAE</a:t>
            </a:r>
            <a:r>
              <a:rPr lang="en-US" dirty="0">
                <a:ea typeface="ＭＳ Ｐゴシック" charset="0"/>
                <a:cs typeface="Times New Roman"/>
              </a:rPr>
              <a:t>-like actor uses </a:t>
            </a:r>
            <a:r>
              <a:rPr lang="en-US" dirty="0" err="1">
                <a:ea typeface="ＭＳ Ｐゴシック" charset="0"/>
                <a:cs typeface="Calibri"/>
              </a:rPr>
              <a:t>SeRPE</a:t>
            </a:r>
            <a:r>
              <a:rPr lang="en-US" dirty="0">
                <a:ea typeface="ＭＳ Ｐゴシック" charset="0"/>
                <a:cs typeface="Times New Roman"/>
              </a:rPr>
              <a:t>-like planning at all levels</a:t>
            </a:r>
          </a:p>
          <a:p>
            <a:pPr lvl="1"/>
            <a:endParaRPr lang="en-US" dirty="0">
              <a:ea typeface="ＭＳ Ｐゴシック" charset="0"/>
              <a:cs typeface="Times New Roman"/>
            </a:endParaRP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Non-hierarchical actor with refinement planning</a:t>
            </a:r>
          </a:p>
          <a:p>
            <a:pPr lvl="2"/>
            <a:r>
              <a:rPr lang="en-US" dirty="0">
                <a:cs typeface="Calibri"/>
              </a:rPr>
              <a:t>Refine-</a:t>
            </a:r>
            <a:r>
              <a:rPr lang="en-US" dirty="0" err="1">
                <a:cs typeface="Calibri"/>
              </a:rPr>
              <a:t>Lookahead</a:t>
            </a:r>
            <a:endParaRPr lang="en-US" dirty="0">
              <a:cs typeface="Calibri"/>
            </a:endParaRPr>
          </a:p>
          <a:p>
            <a:pPr lvl="2"/>
            <a:r>
              <a:rPr lang="en-US" dirty="0">
                <a:cs typeface="Calibri"/>
              </a:rPr>
              <a:t>Refine-Lazy-</a:t>
            </a:r>
            <a:r>
              <a:rPr lang="en-US" dirty="0" err="1">
                <a:cs typeface="Calibri"/>
              </a:rPr>
              <a:t>Lookahead</a:t>
            </a:r>
            <a:endParaRPr lang="en-US" dirty="0">
              <a:cs typeface="Calibri"/>
            </a:endParaRPr>
          </a:p>
          <a:p>
            <a:pPr lvl="2"/>
            <a:r>
              <a:rPr lang="en-US" dirty="0">
                <a:cs typeface="Calibri"/>
              </a:rPr>
              <a:t>Refine-Concurrent-</a:t>
            </a:r>
            <a:r>
              <a:rPr lang="en-US" dirty="0" err="1">
                <a:cs typeface="Calibri"/>
              </a:rPr>
              <a:t>Lookahead</a:t>
            </a:r>
            <a:endParaRPr lang="en-US" dirty="0">
              <a:ea typeface="ＭＳ Ｐゴシック" charset="0"/>
              <a:cs typeface="Calibri"/>
            </a:endParaRPr>
          </a:p>
          <a:p>
            <a:pPr lvl="1"/>
            <a:r>
              <a:rPr lang="en-US" dirty="0">
                <a:ea typeface="ＭＳ Ｐゴシック" charset="0"/>
                <a:cs typeface="ＭＳ Ｐゴシック" charset="0"/>
              </a:rPr>
              <a:t>Essentially the same as </a:t>
            </a:r>
          </a:p>
          <a:p>
            <a:pPr lvl="2"/>
            <a:r>
              <a:rPr lang="en-US" dirty="0">
                <a:cs typeface="Calibri"/>
              </a:rPr>
              <a:t>Run-</a:t>
            </a:r>
            <a:r>
              <a:rPr lang="en-US" dirty="0" err="1">
                <a:cs typeface="Calibri"/>
              </a:rPr>
              <a:t>Lookahead</a:t>
            </a:r>
            <a:endParaRPr lang="en-US" dirty="0">
              <a:cs typeface="Calibri"/>
            </a:endParaRPr>
          </a:p>
          <a:p>
            <a:pPr lvl="2"/>
            <a:r>
              <a:rPr lang="en-US" dirty="0">
                <a:cs typeface="Calibri"/>
              </a:rPr>
              <a:t>Run-Lazy-</a:t>
            </a:r>
            <a:r>
              <a:rPr lang="en-US" dirty="0" err="1">
                <a:cs typeface="Calibri"/>
              </a:rPr>
              <a:t>Lookahead</a:t>
            </a:r>
            <a:endParaRPr lang="en-US" dirty="0">
              <a:cs typeface="Calibri"/>
            </a:endParaRPr>
          </a:p>
          <a:p>
            <a:pPr lvl="2"/>
            <a:r>
              <a:rPr lang="en-US" dirty="0">
                <a:cs typeface="Calibri"/>
              </a:rPr>
              <a:t>Run-Concurrent-</a:t>
            </a:r>
            <a:r>
              <a:rPr lang="en-US" dirty="0" err="1">
                <a:cs typeface="Calibri"/>
              </a:rPr>
              <a:t>Lookahead</a:t>
            </a:r>
            <a:endParaRPr lang="en-US" dirty="0">
              <a:cs typeface="Times New Roman"/>
            </a:endParaRPr>
          </a:p>
          <a:p>
            <a:pPr lvl="1"/>
            <a:r>
              <a:rPr lang="en-US" dirty="0">
                <a:cs typeface="Times New Roman"/>
              </a:rPr>
              <a:t>But they call </a:t>
            </a:r>
            <a:r>
              <a:rPr lang="en-US" dirty="0" err="1">
                <a:cs typeface="Calibri"/>
              </a:rPr>
              <a:t>SeRPE</a:t>
            </a:r>
            <a:r>
              <a:rPr lang="en-US" dirty="0">
                <a:cs typeface="Calibri"/>
              </a:rPr>
              <a:t> </a:t>
            </a:r>
            <a:r>
              <a:rPr lang="en-US" dirty="0">
                <a:cs typeface="Times New Roman"/>
              </a:rPr>
              <a:t>instead of a classical planner</a:t>
            </a:r>
          </a:p>
          <a:p>
            <a:pPr lvl="1"/>
            <a:r>
              <a:rPr lang="en-US" dirty="0">
                <a:cs typeface="Times New Roman"/>
              </a:rPr>
              <a:t>Lookahead same as before</a:t>
            </a:r>
          </a:p>
          <a:p>
            <a:pPr lvl="2"/>
            <a:r>
              <a:rPr lang="en-US" dirty="0">
                <a:cs typeface="Times New Roman"/>
              </a:rPr>
              <a:t>Receding horizon, sampling, </a:t>
            </a:r>
            <a:r>
              <a:rPr lang="en-US" dirty="0" err="1">
                <a:cs typeface="Times New Roman"/>
              </a:rPr>
              <a:t>subgoaling</a:t>
            </a:r>
            <a:endParaRPr lang="en-US" dirty="0">
              <a:cs typeface="Times New Roman"/>
            </a:endParaRPr>
          </a:p>
          <a:p>
            <a:endParaRPr lang="en-US" dirty="0">
              <a:cs typeface="Times New Roman"/>
            </a:endParaRPr>
          </a:p>
          <a:p>
            <a:pPr lvl="1"/>
            <a:endParaRPr lang="en-US" dirty="0">
              <a:ea typeface="ＭＳ Ｐゴシック" charset="0"/>
              <a:cs typeface="Times New Roman"/>
            </a:endParaRPr>
          </a:p>
          <a:p>
            <a:endParaRPr lang="en-US" dirty="0">
              <a:cs typeface="Times New Roman"/>
            </a:endParaRPr>
          </a:p>
          <a:p>
            <a:endParaRPr lang="en-US" dirty="0">
              <a:ea typeface="ＭＳ Ｐゴシック" charset="0"/>
              <a:cs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F82B7-B468-6448-93AD-8468F0D1C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5C902-7D22-5540-8281-AB4E52999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214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69D0-F897-184E-BD2D-28DF1B1D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2B57A-800D-3843-BB0A-D5DB49A3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3.1  </a:t>
            </a:r>
            <a:r>
              <a:rPr lang="en-GB" b="1" i="1" dirty="0">
                <a:solidFill>
                  <a:schemeClr val="accent1"/>
                </a:solidFill>
              </a:rPr>
              <a:t>Representation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State variables, commands, refinement methods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Example</a:t>
            </a:r>
          </a:p>
          <a:p>
            <a:pPr marL="0" indent="0">
              <a:buNone/>
            </a:pPr>
            <a:r>
              <a:rPr lang="en-GB" dirty="0"/>
              <a:t>3.2  </a:t>
            </a:r>
            <a:r>
              <a:rPr lang="en-GB" i="1" dirty="0"/>
              <a:t>Acting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Rae (Refinement Acting Engine)</a:t>
            </a:r>
          </a:p>
          <a:p>
            <a:pPr lvl="1"/>
            <a:r>
              <a:rPr lang="en-GB" dirty="0"/>
              <a:t>Example</a:t>
            </a:r>
          </a:p>
          <a:p>
            <a:pPr lvl="1"/>
            <a:r>
              <a:rPr lang="en-GB" dirty="0"/>
              <a:t>Extensions</a:t>
            </a:r>
          </a:p>
          <a:p>
            <a:pPr marL="0" indent="0">
              <a:buNone/>
            </a:pPr>
            <a:r>
              <a:rPr lang="en-GB" dirty="0"/>
              <a:t>3.3  </a:t>
            </a:r>
            <a:r>
              <a:rPr lang="en-GB" i="1" dirty="0"/>
              <a:t>Planning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Motivation and basic ideas</a:t>
            </a:r>
          </a:p>
          <a:p>
            <a:pPr lvl="1"/>
            <a:r>
              <a:rPr lang="en-GB" dirty="0"/>
              <a:t>Deterministic action models</a:t>
            </a:r>
          </a:p>
          <a:p>
            <a:pPr lvl="1"/>
            <a:r>
              <a:rPr lang="en-GB" dirty="0" err="1"/>
              <a:t>SeRPE</a:t>
            </a:r>
            <a:r>
              <a:rPr lang="en-GB" dirty="0"/>
              <a:t> (Sequential Refinement Planning Engine)</a:t>
            </a:r>
          </a:p>
          <a:p>
            <a:pPr marL="0" indent="0">
              <a:buNone/>
            </a:pPr>
            <a:r>
              <a:rPr lang="en-GB" dirty="0"/>
              <a:t>3.4  </a:t>
            </a:r>
            <a:r>
              <a:rPr lang="en-GB" i="1" dirty="0"/>
              <a:t>Using Planning in Acting</a:t>
            </a:r>
          </a:p>
          <a:p>
            <a:pPr lvl="1"/>
            <a:r>
              <a:rPr lang="en-GB" dirty="0"/>
              <a:t>Techniques</a:t>
            </a:r>
          </a:p>
          <a:p>
            <a:pPr lvl="1"/>
            <a:r>
              <a:rPr lang="en-GB" dirty="0"/>
              <a:t>Caveats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98ED8-7155-2245-B0F4-5A37AEF9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69080-7A86-EB41-B4CA-A3EEEEFAE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9568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AE8C-2852-3142-ADAD-6F2C1571A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Planning in Acting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787A7B-2062-0D40-BF39-5E57386B0DC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Lookahead: modified version of </a:t>
                </a:r>
                <a:r>
                  <a:rPr lang="en-GB" dirty="0" err="1"/>
                  <a:t>SeRPE</a:t>
                </a:r>
                <a:endParaRPr lang="en-GB" dirty="0"/>
              </a:p>
              <a:p>
                <a:pPr lvl="1"/>
                <a:r>
                  <a:rPr lang="en-GB" dirty="0"/>
                  <a:t>Searches part of the search space, returns a partial plan</a:t>
                </a:r>
              </a:p>
              <a:p>
                <a:r>
                  <a:rPr lang="en-GB" dirty="0"/>
                  <a:t>Useful when unpredictable things are likely to happen</a:t>
                </a:r>
              </a:p>
              <a:p>
                <a:pPr lvl="1"/>
                <a:r>
                  <a:rPr lang="en-GB" dirty="0"/>
                  <a:t>Always re-plans immediately</a:t>
                </a:r>
              </a:p>
              <a:p>
                <a:r>
                  <a:rPr lang="en-GB" dirty="0"/>
                  <a:t>Potential problem:</a:t>
                </a:r>
              </a:p>
              <a:p>
                <a:pPr lvl="1"/>
                <a:r>
                  <a:rPr lang="en-GB" dirty="0"/>
                  <a:t>May pause repeatedly </a:t>
                </a:r>
                <a:br>
                  <a:rPr lang="en-GB" dirty="0"/>
                </a:br>
                <a:r>
                  <a:rPr lang="en-GB" dirty="0"/>
                  <a:t>while waiting for </a:t>
                </a:r>
                <a:br>
                  <a:rPr lang="en-GB" dirty="0"/>
                </a:br>
                <a:r>
                  <a:rPr lang="en-GB" dirty="0"/>
                  <a:t>Lookahead to return</a:t>
                </a:r>
              </a:p>
              <a:p>
                <a:pPr lvl="1"/>
                <a:r>
                  <a:rPr lang="en-GB" dirty="0"/>
                  <a:t>What 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 changes </a:t>
                </a:r>
                <a:br>
                  <a:rPr lang="en-GB" dirty="0"/>
                </a:br>
                <a:r>
                  <a:rPr lang="en-GB" dirty="0"/>
                  <a:t>during the wait?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787A7B-2062-0D40-BF39-5E57386B0D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4025" t="-2473" r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D4DFF8B6-68F0-5848-8279-A9734AE71ADE}"/>
              </a:ext>
            </a:extLst>
          </p:cNvPr>
          <p:cNvGrpSpPr/>
          <p:nvPr/>
        </p:nvGrpSpPr>
        <p:grpSpPr>
          <a:xfrm>
            <a:off x="3347805" y="4378922"/>
            <a:ext cx="5598074" cy="1746198"/>
            <a:chOff x="1410173" y="4584541"/>
            <a:chExt cx="5598074" cy="1746198"/>
          </a:xfrm>
        </p:grpSpPr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4871D510-B0BF-7D4A-BAE4-EA3EDCD82BCA}"/>
                </a:ext>
              </a:extLst>
            </p:cNvPr>
            <p:cNvSpPr/>
            <p:nvPr/>
          </p:nvSpPr>
          <p:spPr>
            <a:xfrm rot="16200000">
              <a:off x="1684801" y="4768883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497EE0AA-1A2A-CE49-BCEF-2E87CCF669E7}"/>
                </a:ext>
              </a:extLst>
            </p:cNvPr>
            <p:cNvSpPr/>
            <p:nvPr/>
          </p:nvSpPr>
          <p:spPr>
            <a:xfrm rot="16200000">
              <a:off x="2072333" y="4820897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3D72B03A-A90A-A845-A7DF-6E5C76C128BF}"/>
                </a:ext>
              </a:extLst>
            </p:cNvPr>
            <p:cNvSpPr/>
            <p:nvPr/>
          </p:nvSpPr>
          <p:spPr>
            <a:xfrm rot="16200000">
              <a:off x="2459866" y="5142208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CD3470F7-215B-E743-B0CB-13301BEA499E}"/>
                </a:ext>
              </a:extLst>
            </p:cNvPr>
            <p:cNvSpPr/>
            <p:nvPr/>
          </p:nvSpPr>
          <p:spPr>
            <a:xfrm rot="16200000">
              <a:off x="3057017" y="5233151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DCD940BC-15BD-0840-9E11-09D63E5DE25F}"/>
                </a:ext>
              </a:extLst>
            </p:cNvPr>
            <p:cNvSpPr/>
            <p:nvPr/>
          </p:nvSpPr>
          <p:spPr>
            <a:xfrm rot="16200000">
              <a:off x="3599014" y="5180364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DE601A75-35AC-B84D-9947-4A76F0DE7098}"/>
                </a:ext>
              </a:extLst>
            </p:cNvPr>
            <p:cNvSpPr/>
            <p:nvPr/>
          </p:nvSpPr>
          <p:spPr>
            <a:xfrm rot="16200000">
              <a:off x="5741363" y="5223550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6986DC7-A93C-4748-ADB2-3C8171AE105F}"/>
                </a:ext>
              </a:extLst>
            </p:cNvPr>
            <p:cNvCxnSpPr>
              <a:cxnSpLocks/>
              <a:stCxn id="7" idx="0"/>
              <a:endCxn id="8" idx="0"/>
            </p:cNvCxnSpPr>
            <p:nvPr/>
          </p:nvCxnSpPr>
          <p:spPr>
            <a:xfrm>
              <a:off x="1410174" y="5454991"/>
              <a:ext cx="387532" cy="5201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EA1F2F8-9B3E-C545-9980-14A6F1AE1DD3}"/>
                </a:ext>
              </a:extLst>
            </p:cNvPr>
            <p:cNvCxnSpPr>
              <a:cxnSpLocks/>
              <a:stCxn id="8" idx="0"/>
              <a:endCxn id="9" idx="0"/>
            </p:cNvCxnSpPr>
            <p:nvPr/>
          </p:nvCxnSpPr>
          <p:spPr>
            <a:xfrm>
              <a:off x="1797706" y="5507005"/>
              <a:ext cx="387533" cy="32131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C43CC8-733B-0F40-A34C-4025E9FCB487}"/>
                </a:ext>
              </a:extLst>
            </p:cNvPr>
            <p:cNvCxnSpPr>
              <a:cxnSpLocks/>
              <a:stCxn id="9" idx="0"/>
              <a:endCxn id="10" idx="0"/>
            </p:cNvCxnSpPr>
            <p:nvPr/>
          </p:nvCxnSpPr>
          <p:spPr>
            <a:xfrm>
              <a:off x="2185239" y="5828316"/>
              <a:ext cx="597151" cy="90943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A593435-5AAD-A342-AC2A-3C54A5045225}"/>
                </a:ext>
              </a:extLst>
            </p:cNvPr>
            <p:cNvCxnSpPr>
              <a:cxnSpLocks/>
              <a:stCxn id="10" idx="0"/>
              <a:endCxn id="11" idx="0"/>
            </p:cNvCxnSpPr>
            <p:nvPr/>
          </p:nvCxnSpPr>
          <p:spPr>
            <a:xfrm flipV="1">
              <a:off x="2782390" y="5866472"/>
              <a:ext cx="541997" cy="5278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647F5AD-1CE1-8B43-BDEF-4D0BBCAB7ADF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>
              <a:off x="5466736" y="5909658"/>
              <a:ext cx="1057733" cy="12158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5FEBA0-B878-364B-8452-4EB75A8C75E0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4638519" y="5909657"/>
              <a:ext cx="828217" cy="1"/>
            </a:xfrm>
            <a:prstGeom prst="line">
              <a:avLst/>
            </a:prstGeom>
            <a:ln w="2857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D0CB24-E9A0-3048-A249-3A040F71CE08}"/>
                </a:ext>
              </a:extLst>
            </p:cNvPr>
            <p:cNvSpPr txBox="1"/>
            <p:nvPr/>
          </p:nvSpPr>
          <p:spPr>
            <a:xfrm>
              <a:off x="5466735" y="4584541"/>
              <a:ext cx="15415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Planning stage</a:t>
              </a:r>
            </a:p>
            <a:p>
              <a:r>
                <a:rPr lang="en-GB" dirty="0">
                  <a:solidFill>
                    <a:srgbClr val="FFC000"/>
                  </a:solidFill>
                </a:rPr>
                <a:t>Acting stage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BA44AB5-D997-E549-BA80-B5ED8141E7FD}"/>
              </a:ext>
            </a:extLst>
          </p:cNvPr>
          <p:cNvSpPr/>
          <p:nvPr/>
        </p:nvSpPr>
        <p:spPr>
          <a:xfrm>
            <a:off x="4874216" y="1146049"/>
            <a:ext cx="4071663" cy="18158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Refine-Lookahead(ℳ,𝒜,𝜏)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abstraction of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observed state 𝜉)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⊭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𝜏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-Lookahead(ℳ,𝒜,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pop-first-action(𝜋)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perform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3500C5-56FF-6949-92A4-D8B6205C9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B8A59512-842E-244D-9625-8EC45B47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3315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AE8C-2852-3142-ADAD-6F2C1571A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Planning in Acting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787A7B-2062-0D40-BF39-5E57386B0DC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Call Lookahead, execute the plan as far as possible, </a:t>
                </a:r>
                <a:br>
                  <a:rPr lang="en-GB" dirty="0"/>
                </a:br>
                <a:r>
                  <a:rPr lang="en-GB" dirty="0"/>
                  <a:t>do not call Lookahead again unless necessary</a:t>
                </a:r>
              </a:p>
              <a:p>
                <a:r>
                  <a:rPr lang="en-GB" dirty="0"/>
                  <a:t>Simulate does a simulation of the plan</a:t>
                </a:r>
              </a:p>
              <a:p>
                <a:pPr lvl="1"/>
                <a:r>
                  <a:rPr lang="en-GB" dirty="0"/>
                  <a:t>Can be more detailed than </a:t>
                </a:r>
                <a:r>
                  <a:rPr lang="en-GB" dirty="0" err="1"/>
                  <a:t>SeRPE’s</a:t>
                </a:r>
                <a:r>
                  <a:rPr lang="en-GB" dirty="0"/>
                  <a:t> action models</a:t>
                </a:r>
              </a:p>
              <a:p>
                <a:pPr lvl="2"/>
                <a:r>
                  <a:rPr lang="en-GB" dirty="0"/>
                  <a:t>e.g., physics-based simulation</a:t>
                </a:r>
              </a:p>
              <a:p>
                <a:r>
                  <a:rPr lang="en-GB" dirty="0"/>
                  <a:t>Potential problem: may wait too long to re-plan</a:t>
                </a:r>
              </a:p>
              <a:p>
                <a:pPr lvl="1"/>
                <a:r>
                  <a:rPr lang="en-GB" dirty="0"/>
                  <a:t>Might not notice problems until it’s too late</a:t>
                </a:r>
              </a:p>
              <a:p>
                <a:pPr lvl="1"/>
                <a:r>
                  <a:rPr lang="en-GB" dirty="0"/>
                  <a:t>Might miss opportunities to replace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dirty="0"/>
                  <a:t> </a:t>
                </a:r>
                <a:r>
                  <a:rPr lang="en-GB" dirty="0"/>
                  <a:t>with a better plan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6787A7B-2062-0D40-BF39-5E57386B0D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4025" t="-3297" r="-49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869AF974-1CB8-994E-B82F-7A95A2896F65}"/>
              </a:ext>
            </a:extLst>
          </p:cNvPr>
          <p:cNvSpPr/>
          <p:nvPr/>
        </p:nvSpPr>
        <p:spPr>
          <a:xfrm>
            <a:off x="4874216" y="1146049"/>
            <a:ext cx="4071663" cy="310854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Refine-Lazy-Lookahead(ℳ,𝒜,𝜏)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abstraction of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observed state 𝜉 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⊭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𝜏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-Lookahead(ℳ,𝒜,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 ≠ ⟨⟩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⊭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𝜏 and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Simulate(Σ,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,𝜏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177800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≠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pop-first-action(𝜋)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perform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abstraction of 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	observed state 𝜉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79C965-7F3B-3943-9169-27196B514D2F}"/>
              </a:ext>
            </a:extLst>
          </p:cNvPr>
          <p:cNvGrpSpPr/>
          <p:nvPr/>
        </p:nvGrpSpPr>
        <p:grpSpPr>
          <a:xfrm>
            <a:off x="4805262" y="4486145"/>
            <a:ext cx="4140617" cy="1737970"/>
            <a:chOff x="2474344" y="4523270"/>
            <a:chExt cx="4140617" cy="1737970"/>
          </a:xfrm>
        </p:grpSpPr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7509D3EB-19A9-334E-9DAD-F4D4D940AE9B}"/>
                </a:ext>
              </a:extLst>
            </p:cNvPr>
            <p:cNvSpPr/>
            <p:nvPr/>
          </p:nvSpPr>
          <p:spPr>
            <a:xfrm rot="16200000">
              <a:off x="2748972" y="5163652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41723F2-987C-ED47-B6D7-36CE8255DB74}"/>
                </a:ext>
              </a:extLst>
            </p:cNvPr>
            <p:cNvCxnSpPr>
              <a:cxnSpLocks/>
              <a:stCxn id="22" idx="0"/>
              <a:endCxn id="22" idx="3"/>
            </p:cNvCxnSpPr>
            <p:nvPr/>
          </p:nvCxnSpPr>
          <p:spPr>
            <a:xfrm>
              <a:off x="2474345" y="5849760"/>
              <a:ext cx="1372215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02531B51-CA82-3F4E-809B-DC3ED38BB38E}"/>
                </a:ext>
              </a:extLst>
            </p:cNvPr>
            <p:cNvSpPr/>
            <p:nvPr/>
          </p:nvSpPr>
          <p:spPr>
            <a:xfrm rot="16200000">
              <a:off x="4145157" y="5163652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FE9B022-83DE-1E44-A712-C6776DCCBD9F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V="1">
              <a:off x="3870530" y="5633060"/>
              <a:ext cx="1372215" cy="21670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riangle 25">
              <a:extLst>
                <a:ext uri="{FF2B5EF4-FFF2-40B4-BE49-F238E27FC236}">
                  <a16:creationId xmlns:a16="http://schemas.microsoft.com/office/drawing/2014/main" id="{EA695DA3-B1EC-944B-B3F6-FF7514C39129}"/>
                </a:ext>
              </a:extLst>
            </p:cNvPr>
            <p:cNvSpPr/>
            <p:nvPr/>
          </p:nvSpPr>
          <p:spPr>
            <a:xfrm rot="16200000">
              <a:off x="5517373" y="4944319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DA44101-E626-FA4F-89C0-DBD5A188F02D}"/>
                </a:ext>
              </a:extLst>
            </p:cNvPr>
            <p:cNvCxnSpPr>
              <a:cxnSpLocks/>
              <a:stCxn id="26" idx="0"/>
            </p:cNvCxnSpPr>
            <p:nvPr/>
          </p:nvCxnSpPr>
          <p:spPr>
            <a:xfrm>
              <a:off x="5242746" y="5630427"/>
              <a:ext cx="1372215" cy="219333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CE5443D-C930-4042-BC5F-76EF7D26F6A0}"/>
                </a:ext>
              </a:extLst>
            </p:cNvPr>
            <p:cNvSpPr txBox="1"/>
            <p:nvPr/>
          </p:nvSpPr>
          <p:spPr>
            <a:xfrm>
              <a:off x="5073449" y="4523270"/>
              <a:ext cx="15415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Planning stage</a:t>
              </a:r>
            </a:p>
            <a:p>
              <a:r>
                <a:rPr lang="en-GB" dirty="0">
                  <a:solidFill>
                    <a:srgbClr val="FFC000"/>
                  </a:solidFill>
                </a:rPr>
                <a:t>Acting stage</a:t>
              </a: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42A15-81D9-2245-A247-84252D86A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A687-34DC-034B-8B6C-A03DB6A1D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0354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AE8C-2852-3142-ADAD-6F2C1571A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Using Planning in Acting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87A7B-2062-0D40-BF39-5E57386B0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613" y="1717589"/>
            <a:ext cx="3399265" cy="4609070"/>
          </a:xfrm>
        </p:spPr>
        <p:txBody>
          <a:bodyPr>
            <a:normAutofit/>
          </a:bodyPr>
          <a:lstStyle/>
          <a:p>
            <a:r>
              <a:rPr lang="en-GB" dirty="0"/>
              <a:t>Objective: </a:t>
            </a:r>
          </a:p>
          <a:p>
            <a:pPr lvl="1"/>
            <a:r>
              <a:rPr lang="en-GB" dirty="0"/>
              <a:t>Balance trade-offs between Refine-Lookahead and Refine-Lazy-Lookahead</a:t>
            </a:r>
          </a:p>
          <a:p>
            <a:pPr lvl="1"/>
            <a:r>
              <a:rPr lang="en-GB" dirty="0"/>
              <a:t>More up-to-date plans than Refine-Lazy-Lookahead, but without waiting for Lookahead to return</a:t>
            </a:r>
          </a:p>
          <a:p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DFF8B6-68F0-5848-8279-A9734AE71ADE}"/>
              </a:ext>
            </a:extLst>
          </p:cNvPr>
          <p:cNvGrpSpPr/>
          <p:nvPr/>
        </p:nvGrpSpPr>
        <p:grpSpPr>
          <a:xfrm>
            <a:off x="360000" y="5039431"/>
            <a:ext cx="7181496" cy="1287228"/>
            <a:chOff x="1410173" y="5043511"/>
            <a:chExt cx="7181496" cy="1287228"/>
          </a:xfrm>
        </p:grpSpPr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4871D510-B0BF-7D4A-BAE4-EA3EDCD82BCA}"/>
                </a:ext>
              </a:extLst>
            </p:cNvPr>
            <p:cNvSpPr/>
            <p:nvPr/>
          </p:nvSpPr>
          <p:spPr>
            <a:xfrm rot="16200000">
              <a:off x="1684801" y="4768883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497EE0AA-1A2A-CE49-BCEF-2E87CCF669E7}"/>
                </a:ext>
              </a:extLst>
            </p:cNvPr>
            <p:cNvSpPr/>
            <p:nvPr/>
          </p:nvSpPr>
          <p:spPr>
            <a:xfrm rot="16200000">
              <a:off x="2072333" y="4820897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3D72B03A-A90A-A845-A7DF-6E5C76C128BF}"/>
                </a:ext>
              </a:extLst>
            </p:cNvPr>
            <p:cNvSpPr/>
            <p:nvPr/>
          </p:nvSpPr>
          <p:spPr>
            <a:xfrm rot="16200000">
              <a:off x="2459866" y="5142208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CD3470F7-215B-E743-B0CB-13301BEA499E}"/>
                </a:ext>
              </a:extLst>
            </p:cNvPr>
            <p:cNvSpPr/>
            <p:nvPr/>
          </p:nvSpPr>
          <p:spPr>
            <a:xfrm rot="16200000">
              <a:off x="3057017" y="5233151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DCD940BC-15BD-0840-9E11-09D63E5DE25F}"/>
                </a:ext>
              </a:extLst>
            </p:cNvPr>
            <p:cNvSpPr/>
            <p:nvPr/>
          </p:nvSpPr>
          <p:spPr>
            <a:xfrm rot="16200000">
              <a:off x="3599014" y="5180364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DE601A75-35AC-B84D-9947-4A76F0DE7098}"/>
                </a:ext>
              </a:extLst>
            </p:cNvPr>
            <p:cNvSpPr/>
            <p:nvPr/>
          </p:nvSpPr>
          <p:spPr>
            <a:xfrm rot="16200000">
              <a:off x="5741363" y="5223550"/>
              <a:ext cx="822960" cy="1372215"/>
            </a:xfrm>
            <a:prstGeom prst="triangl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6986DC7-A93C-4748-ADB2-3C8171AE105F}"/>
                </a:ext>
              </a:extLst>
            </p:cNvPr>
            <p:cNvCxnSpPr>
              <a:cxnSpLocks/>
              <a:stCxn id="7" idx="0"/>
              <a:endCxn id="8" idx="0"/>
            </p:cNvCxnSpPr>
            <p:nvPr/>
          </p:nvCxnSpPr>
          <p:spPr>
            <a:xfrm>
              <a:off x="1410174" y="5454991"/>
              <a:ext cx="387532" cy="5201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EA1F2F8-9B3E-C545-9980-14A6F1AE1DD3}"/>
                </a:ext>
              </a:extLst>
            </p:cNvPr>
            <p:cNvCxnSpPr>
              <a:cxnSpLocks/>
              <a:stCxn id="8" idx="0"/>
              <a:endCxn id="9" idx="0"/>
            </p:cNvCxnSpPr>
            <p:nvPr/>
          </p:nvCxnSpPr>
          <p:spPr>
            <a:xfrm>
              <a:off x="1797706" y="5507005"/>
              <a:ext cx="387533" cy="321311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CC43CC8-733B-0F40-A34C-4025E9FCB487}"/>
                </a:ext>
              </a:extLst>
            </p:cNvPr>
            <p:cNvCxnSpPr>
              <a:cxnSpLocks/>
              <a:stCxn id="9" idx="0"/>
              <a:endCxn id="10" idx="0"/>
            </p:cNvCxnSpPr>
            <p:nvPr/>
          </p:nvCxnSpPr>
          <p:spPr>
            <a:xfrm>
              <a:off x="2185239" y="5828316"/>
              <a:ext cx="597151" cy="90943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A593435-5AAD-A342-AC2A-3C54A5045225}"/>
                </a:ext>
              </a:extLst>
            </p:cNvPr>
            <p:cNvCxnSpPr>
              <a:cxnSpLocks/>
              <a:stCxn id="10" idx="0"/>
              <a:endCxn id="11" idx="0"/>
            </p:cNvCxnSpPr>
            <p:nvPr/>
          </p:nvCxnSpPr>
          <p:spPr>
            <a:xfrm flipV="1">
              <a:off x="2782390" y="5866472"/>
              <a:ext cx="541997" cy="5278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647F5AD-1CE1-8B43-BDEF-4D0BBCAB7ADF}"/>
                </a:ext>
              </a:extLst>
            </p:cNvPr>
            <p:cNvCxnSpPr>
              <a:cxnSpLocks/>
              <a:stCxn id="12" idx="0"/>
            </p:cNvCxnSpPr>
            <p:nvPr/>
          </p:nvCxnSpPr>
          <p:spPr>
            <a:xfrm>
              <a:off x="5466736" y="5909658"/>
              <a:ext cx="1057733" cy="121584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5FEBA0-B878-364B-8452-4EB75A8C75E0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4638519" y="5909657"/>
              <a:ext cx="828217" cy="1"/>
            </a:xfrm>
            <a:prstGeom prst="line">
              <a:avLst/>
            </a:prstGeom>
            <a:ln w="2857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ED0CB24-E9A0-3048-A249-3A040F71CE08}"/>
                </a:ext>
              </a:extLst>
            </p:cNvPr>
            <p:cNvSpPr txBox="1"/>
            <p:nvPr/>
          </p:nvSpPr>
          <p:spPr>
            <a:xfrm>
              <a:off x="7050157" y="5314012"/>
              <a:ext cx="15415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Planning stage</a:t>
              </a:r>
            </a:p>
            <a:p>
              <a:r>
                <a:rPr lang="en-GB" dirty="0">
                  <a:solidFill>
                    <a:srgbClr val="FFC000"/>
                  </a:solidFill>
                </a:rPr>
                <a:t>Acting stage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4C9C04C-E6F8-E044-BFC4-89608CB2CAEB}"/>
              </a:ext>
            </a:extLst>
          </p:cNvPr>
          <p:cNvSpPr/>
          <p:nvPr/>
        </p:nvSpPr>
        <p:spPr>
          <a:xfrm>
            <a:off x="3916680" y="1146049"/>
            <a:ext cx="5029199" cy="39703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Refine-Concurrent-Lookahead(ℳ,𝒜,𝜏)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 ← ⟨⟩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abstraction of observed state 𝜉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// threads 1 and 2 run concurrently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2170113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thread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1: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21701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  <a:tab pos="2170113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𝜋 ←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-Lookahead(ℳ,𝒜,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,𝜏)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thread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2: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⊭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𝜏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success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if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𝜋 =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failure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 if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 ≠ ⟨⟩ and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⊭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𝜏 and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	Simulate(Σ,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,𝜏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𝜋) ≠ failure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pop-first-action(𝜋)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		perform </a:t>
            </a: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  <a:p>
            <a:pPr>
              <a:tabLst>
                <a:tab pos="354013" algn="l"/>
                <a:tab pos="709613" algn="l"/>
                <a:tab pos="1062038" algn="l"/>
                <a:tab pos="1416050" algn="l"/>
              </a:tabLst>
            </a:pPr>
            <a:r>
              <a:rPr lang="en-US" sz="1400" i="1" dirty="0">
                <a:latin typeface="Courier New" panose="02070309020205020404" pitchFamily="49" charset="0"/>
                <a:cs typeface="Courier New" panose="02070309020205020404" pitchFamily="49" charset="0"/>
              </a:rPr>
              <a:t>			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← abstraction of observed state 𝜉</a:t>
            </a:r>
            <a:endParaRPr lang="en-GB" sz="14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CFBFD-1C08-D04A-A4DB-0E177F293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F9A8B663-7E4E-834F-B3A5-CBFFEAAA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86560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Caveats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Start in </a:t>
                </a:r>
                <a:r>
                  <a:rPr lang="en-US" dirty="0">
                    <a:cs typeface="Times New Roman"/>
                  </a:rPr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,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want to accomplish </a:t>
                </a:r>
                <a:r>
                  <a:rPr lang="en-US" dirty="0"/>
                  <a:t>task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cs typeface="Times New Roman"/>
                  </a:rPr>
                  <a:t> </a:t>
                </a:r>
                <a:endParaRPr lang="en-US" baseline="-25000" dirty="0"/>
              </a:p>
              <a:p>
                <a:pPr lvl="1"/>
                <a:r>
                  <a:rPr lang="en-US" dirty="0"/>
                  <a:t>Refinement method </a:t>
                </a:r>
                <a:r>
                  <a:rPr lang="en-US" i="1" dirty="0"/>
                  <a:t>m</a:t>
                </a:r>
                <a:r>
                  <a:rPr lang="en-US" dirty="0"/>
                  <a:t>: </a:t>
                </a:r>
              </a:p>
              <a:p>
                <a:pPr lvl="2"/>
                <a:r>
                  <a:rPr lang="en-US" dirty="0"/>
                  <a:t>task: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cs typeface="Times New Roman"/>
                  </a:rPr>
                  <a:t> </a:t>
                </a:r>
                <a:endParaRPr lang="en-US" dirty="0"/>
              </a:p>
              <a:p>
                <a:pPr lvl="2"/>
                <a:r>
                  <a:rPr lang="en-US" dirty="0"/>
                  <a:t>pre: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body: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r>
                  <a:rPr lang="en-US" dirty="0">
                    <a:cs typeface="Times New Roman"/>
                  </a:rPr>
                  <a:t>Actor uses </a:t>
                </a:r>
                <a:r>
                  <a:rPr lang="en-US" dirty="0">
                    <a:cs typeface="Calibri"/>
                  </a:rPr>
                  <a:t>Run-Lookahead</a:t>
                </a:r>
              </a:p>
              <a:p>
                <a:pPr lvl="1"/>
                <a:r>
                  <a:rPr lang="en-US" dirty="0">
                    <a:cs typeface="Calibri"/>
                  </a:rPr>
                  <a:t>Lookahead </a:t>
                </a:r>
                <a:r>
                  <a:rPr lang="en-US" dirty="0"/>
                  <a:t>= </a:t>
                </a:r>
                <a:r>
                  <a:rPr lang="en-US" dirty="0" err="1">
                    <a:cs typeface="Calibri"/>
                  </a:rPr>
                  <a:t>SeRPE</a:t>
                </a:r>
                <a:r>
                  <a:rPr lang="en-US" dirty="0">
                    <a:cs typeface="Times New Roman"/>
                  </a:rPr>
                  <a:t>, returns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Actor performs</a:t>
                </a:r>
                <a:r>
                  <a:rPr lang="en-US" dirty="0"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, </a:t>
                </a:r>
                <a:r>
                  <a:rPr lang="en-US" dirty="0"/>
                  <a:t>calls </a:t>
                </a:r>
                <a:r>
                  <a:rPr lang="en-US" dirty="0" err="1">
                    <a:cs typeface="Calibri"/>
                  </a:rPr>
                  <a:t>Lookahead</a:t>
                </a:r>
                <a:r>
                  <a:rPr lang="en-US" dirty="0">
                    <a:cs typeface="Calibri"/>
                  </a:rPr>
                  <a:t> </a:t>
                </a:r>
                <a:r>
                  <a:rPr lang="en-US" dirty="0">
                    <a:cs typeface="Times New Roman"/>
                  </a:rPr>
                  <a:t>again</a:t>
                </a:r>
                <a:endParaRPr lang="en-US" dirty="0"/>
              </a:p>
              <a:p>
                <a:pPr lvl="1"/>
                <a:r>
                  <a:rPr lang="en-US" dirty="0"/>
                  <a:t>No applicable method for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cs typeface="Times New Roman"/>
                  </a:rPr>
                  <a:t>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>
                    <a:cs typeface="Calibri"/>
                  </a:rPr>
                  <a:t>SeRPE</a:t>
                </a:r>
                <a:r>
                  <a:rPr lang="en-US" dirty="0">
                    <a:cs typeface="Times New Roman"/>
                  </a:rPr>
                  <a:t> returns </a:t>
                </a:r>
                <a:r>
                  <a:rPr lang="en-US" dirty="0">
                    <a:cs typeface="Calibri"/>
                  </a:rPr>
                  <a:t>failure</a:t>
                </a:r>
                <a:endParaRPr lang="en-US" baseline="-25000" dirty="0">
                  <a:cs typeface="Times New Roman"/>
                </a:endParaRPr>
              </a:p>
              <a:p>
                <a:r>
                  <a:rPr lang="en-US" dirty="0"/>
                  <a:t>Fixes</a:t>
                </a:r>
              </a:p>
              <a:p>
                <a:pPr lvl="1"/>
                <a:r>
                  <a:rPr lang="en-US" dirty="0"/>
                  <a:t>When writing refinement methods, make them general enough to work in different states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In some cases, </a:t>
                </a:r>
                <a:r>
                  <a:rPr lang="en-US" dirty="0">
                    <a:cs typeface="Calibri"/>
                  </a:rPr>
                  <a:t>Lookahead </a:t>
                </a:r>
                <a:r>
                  <a:rPr lang="en-US" dirty="0">
                    <a:cs typeface="Times New Roman"/>
                  </a:rPr>
                  <a:t>might be able to fall back on classical planning until it finds something that matches a method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Keep snapshot of </a:t>
                </a:r>
                <a:r>
                  <a:rPr lang="en-US" dirty="0" err="1">
                    <a:cs typeface="Calibri"/>
                  </a:rPr>
                  <a:t>SeRPE</a:t>
                </a:r>
                <a:r>
                  <a:rPr lang="en-US" dirty="0" err="1">
                    <a:cs typeface="Times New Roman"/>
                  </a:rPr>
                  <a:t>’s</a:t>
                </a:r>
                <a:r>
                  <a:rPr lang="en-US" dirty="0">
                    <a:cs typeface="Times New Roman"/>
                  </a:rPr>
                  <a:t> search tree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, resume there next time</a:t>
                </a:r>
              </a:p>
              <a:p>
                <a:pPr lvl="1"/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05" t="-3039" b="-22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0D56C-F0AE-804B-BD66-7D243260A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E33BE-4BE8-9B41-B6C4-5FC3D22A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63</a:t>
            </a:fld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BD848AB-A3DB-4947-B2BF-030FDE197FAD}"/>
              </a:ext>
            </a:extLst>
          </p:cNvPr>
          <p:cNvGrpSpPr/>
          <p:nvPr/>
        </p:nvGrpSpPr>
        <p:grpSpPr>
          <a:xfrm>
            <a:off x="3881808" y="1729945"/>
            <a:ext cx="4902192" cy="1449312"/>
            <a:chOff x="2535690" y="-107887"/>
            <a:chExt cx="4902192" cy="14493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877AAD8-FD7E-D24B-BF8E-0E1AB7333BE0}"/>
                    </a:ext>
                  </a:extLst>
                </p:cNvPr>
                <p:cNvSpPr/>
                <p:nvPr/>
              </p:nvSpPr>
              <p:spPr bwMode="auto">
                <a:xfrm>
                  <a:off x="3407754" y="877824"/>
                  <a:ext cx="457200" cy="4572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000" b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2877AAD8-FD7E-D24B-BF8E-0E1AB7333B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07754" y="877824"/>
                  <a:ext cx="457200" cy="4572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A0FBCB14-E89E-824E-A269-BF183EB98356}"/>
                    </a:ext>
                  </a:extLst>
                </p:cNvPr>
                <p:cNvSpPr/>
                <p:nvPr/>
              </p:nvSpPr>
              <p:spPr bwMode="auto">
                <a:xfrm>
                  <a:off x="2535690" y="877824"/>
                  <a:ext cx="457200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0" lang="en-US" sz="2000" b="0" u="none" strike="noStrike" cap="none" normalizeH="0" baseline="-25000" dirty="0">
                    <a:ln>
                      <a:noFill/>
                    </a:ln>
                    <a:solidFill>
                      <a:srgbClr val="081D58"/>
                    </a:solidFill>
                    <a:effectLst/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A0FBCB14-E89E-824E-A269-BF183EB983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5690" y="877824"/>
                  <a:ext cx="457200" cy="4572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C2FAF5A5-4339-AB49-99CB-1AF83C23A45C}"/>
                    </a:ext>
                  </a:extLst>
                </p:cNvPr>
                <p:cNvSpPr/>
                <p:nvPr/>
              </p:nvSpPr>
              <p:spPr bwMode="auto">
                <a:xfrm>
                  <a:off x="5194218" y="877824"/>
                  <a:ext cx="457200" cy="4572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baseline="-25000" dirty="0">
                    <a:solidFill>
                      <a:schemeClr val="bg1"/>
                    </a:solidFill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C2FAF5A5-4339-AB49-99CB-1AF83C23A4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94218" y="877824"/>
                  <a:ext cx="457200" cy="4572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77DA6F9-307A-B54F-9A1C-AFDC39B6C1C5}"/>
                    </a:ext>
                  </a:extLst>
                </p:cNvPr>
                <p:cNvSpPr/>
                <p:nvPr/>
              </p:nvSpPr>
              <p:spPr bwMode="auto">
                <a:xfrm>
                  <a:off x="6980682" y="877824"/>
                  <a:ext cx="457200" cy="4572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baseline="-25000" dirty="0">
                    <a:solidFill>
                      <a:schemeClr val="bg1"/>
                    </a:solidFill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77DA6F9-307A-B54F-9A1C-AFDC39B6C1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80682" y="877824"/>
                  <a:ext cx="457200" cy="4572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5080337-5093-614F-BD0B-7BD573DAA7D0}"/>
                </a:ext>
              </a:extLst>
            </p:cNvPr>
            <p:cNvCxnSpPr>
              <a:cxnSpLocks/>
              <a:stCxn id="9" idx="6"/>
              <a:endCxn id="7" idx="1"/>
            </p:cNvCxnSpPr>
            <p:nvPr/>
          </p:nvCxnSpPr>
          <p:spPr bwMode="auto">
            <a:xfrm>
              <a:off x="2992890" y="1106424"/>
              <a:ext cx="41486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6FE451D-FF4C-B04C-859A-57A47E69FCE5}"/>
                </a:ext>
              </a:extLst>
            </p:cNvPr>
            <p:cNvCxnSpPr>
              <a:cxnSpLocks/>
              <a:stCxn id="7" idx="3"/>
              <a:endCxn id="23" idx="2"/>
            </p:cNvCxnSpPr>
            <p:nvPr/>
          </p:nvCxnSpPr>
          <p:spPr bwMode="auto">
            <a:xfrm>
              <a:off x="3864954" y="1106424"/>
              <a:ext cx="457200" cy="64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12ECAAA-334C-DC4B-B2C8-F86E7885BD27}"/>
                </a:ext>
              </a:extLst>
            </p:cNvPr>
            <p:cNvCxnSpPr>
              <a:cxnSpLocks/>
              <a:stCxn id="11" idx="3"/>
              <a:endCxn id="27" idx="2"/>
            </p:cNvCxnSpPr>
            <p:nvPr/>
          </p:nvCxnSpPr>
          <p:spPr bwMode="auto">
            <a:xfrm>
              <a:off x="5651418" y="1106424"/>
              <a:ext cx="457200" cy="64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90F1EF9B-3DF7-EC46-8ED1-762954965B9F}"/>
                    </a:ext>
                  </a:extLst>
                </p:cNvPr>
                <p:cNvSpPr/>
                <p:nvPr/>
              </p:nvSpPr>
              <p:spPr bwMode="auto">
                <a:xfrm>
                  <a:off x="4322154" y="884225"/>
                  <a:ext cx="457200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000" b="0" u="none" strike="noStrike" cap="none" normalizeH="0" baseline="-25000" dirty="0">
                    <a:ln>
                      <a:noFill/>
                    </a:ln>
                    <a:solidFill>
                      <a:srgbClr val="081D58"/>
                    </a:solidFill>
                    <a:effectLst/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90F1EF9B-3DF7-EC46-8ED1-762954965B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22154" y="884225"/>
                  <a:ext cx="457200" cy="4572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754A9B1-6F50-414E-BDA3-A7FBF970720C}"/>
                </a:ext>
              </a:extLst>
            </p:cNvPr>
            <p:cNvCxnSpPr>
              <a:cxnSpLocks/>
              <a:stCxn id="23" idx="6"/>
            </p:cNvCxnSpPr>
            <p:nvPr/>
          </p:nvCxnSpPr>
          <p:spPr bwMode="auto">
            <a:xfrm>
              <a:off x="4779354" y="1112825"/>
              <a:ext cx="41486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E55D9CB1-7A5D-CF41-8EF9-AD1093AE3F01}"/>
                    </a:ext>
                  </a:extLst>
                </p:cNvPr>
                <p:cNvSpPr/>
                <p:nvPr/>
              </p:nvSpPr>
              <p:spPr bwMode="auto">
                <a:xfrm>
                  <a:off x="6108618" y="884225"/>
                  <a:ext cx="457200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2000" b="0" u="none" strike="noStrike" cap="none" normalizeH="0" baseline="-25000" dirty="0">
                    <a:ln>
                      <a:noFill/>
                    </a:ln>
                    <a:solidFill>
                      <a:srgbClr val="081D58"/>
                    </a:solidFill>
                    <a:effectLst/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E55D9CB1-7A5D-CF41-8EF9-AD1093AE3F0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08618" y="884225"/>
                  <a:ext cx="457200" cy="4572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06A0E7A-3433-3F4C-8341-252C5DC01C26}"/>
                </a:ext>
              </a:extLst>
            </p:cNvPr>
            <p:cNvCxnSpPr>
              <a:cxnSpLocks/>
              <a:stCxn id="27" idx="6"/>
              <a:endCxn id="12" idx="1"/>
            </p:cNvCxnSpPr>
            <p:nvPr/>
          </p:nvCxnSpPr>
          <p:spPr bwMode="auto">
            <a:xfrm flipV="1">
              <a:off x="6565818" y="1106424"/>
              <a:ext cx="414864" cy="64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BBAE7C6C-B909-604A-8607-FDD257641005}"/>
                    </a:ext>
                  </a:extLst>
                </p:cNvPr>
                <p:cNvSpPr/>
                <p:nvPr/>
              </p:nvSpPr>
              <p:spPr bwMode="auto">
                <a:xfrm>
                  <a:off x="5194218" y="-107887"/>
                  <a:ext cx="457200" cy="457200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𝑚</m:t>
                        </m:r>
                      </m:oMath>
                    </m:oMathPara>
                  </a14:m>
                  <a:endParaRPr lang="en-US" sz="2000" baseline="-25000" dirty="0">
                    <a:solidFill>
                      <a:schemeClr val="bg1"/>
                    </a:solidFill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BBAE7C6C-B909-604A-8607-FDD2576410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94218" y="-107887"/>
                  <a:ext cx="457200" cy="4572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39E1776-0FE1-9F40-9888-01BBB009F3B6}"/>
                </a:ext>
              </a:extLst>
            </p:cNvPr>
            <p:cNvCxnSpPr>
              <a:cxnSpLocks/>
              <a:stCxn id="33" idx="2"/>
              <a:endCxn id="12" idx="0"/>
            </p:cNvCxnSpPr>
            <p:nvPr/>
          </p:nvCxnSpPr>
          <p:spPr bwMode="auto">
            <a:xfrm>
              <a:off x="5422818" y="349313"/>
              <a:ext cx="1786464" cy="5285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468B5DE-E0D0-074C-B3BC-B666ED837358}"/>
                </a:ext>
              </a:extLst>
            </p:cNvPr>
            <p:cNvCxnSpPr>
              <a:cxnSpLocks/>
              <a:stCxn id="33" idx="2"/>
              <a:endCxn id="7" idx="0"/>
            </p:cNvCxnSpPr>
            <p:nvPr/>
          </p:nvCxnSpPr>
          <p:spPr bwMode="auto">
            <a:xfrm flipH="1">
              <a:off x="3636354" y="349313"/>
              <a:ext cx="1786464" cy="5285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A002FCD-77D9-CF4B-B5AF-63244FD47BBB}"/>
                </a:ext>
              </a:extLst>
            </p:cNvPr>
            <p:cNvCxnSpPr>
              <a:cxnSpLocks/>
              <a:stCxn id="33" idx="2"/>
              <a:endCxn id="11" idx="0"/>
            </p:cNvCxnSpPr>
            <p:nvPr/>
          </p:nvCxnSpPr>
          <p:spPr bwMode="auto">
            <a:xfrm>
              <a:off x="5422818" y="349313"/>
              <a:ext cx="0" cy="5285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301075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Caveats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Start in </a:t>
                </a:r>
                <a:r>
                  <a:rPr lang="en-US" dirty="0">
                    <a:cs typeface="Times New Roman"/>
                  </a:rPr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cs typeface="Times New Roman"/>
                  </a:rPr>
                  <a:t>, </a:t>
                </a:r>
                <a:br>
                  <a:rPr lang="en-US" dirty="0">
                    <a:cs typeface="Times New Roman"/>
                  </a:rPr>
                </a:br>
                <a:r>
                  <a:rPr lang="en-US" dirty="0">
                    <a:cs typeface="Times New Roman"/>
                  </a:rPr>
                  <a:t>want to accomplish </a:t>
                </a:r>
                <a:r>
                  <a:rPr lang="en-US" dirty="0"/>
                  <a:t>task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cs typeface="Times New Roman"/>
                  </a:rPr>
                  <a:t> </a:t>
                </a:r>
                <a:endParaRPr lang="en-US" baseline="-25000" dirty="0"/>
              </a:p>
              <a:p>
                <a:pPr lvl="1"/>
                <a:r>
                  <a:rPr lang="en-US" dirty="0"/>
                  <a:t>Refinement method </a:t>
                </a:r>
                <a:r>
                  <a:rPr lang="en-US" i="1" dirty="0"/>
                  <a:t>m</a:t>
                </a:r>
                <a:r>
                  <a:rPr lang="en-US" dirty="0"/>
                  <a:t>: </a:t>
                </a:r>
              </a:p>
              <a:p>
                <a:pPr lvl="2"/>
                <a:r>
                  <a:rPr lang="en-US" dirty="0"/>
                  <a:t>task: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cs typeface="Times New Roman"/>
                  </a:rPr>
                  <a:t> </a:t>
                </a:r>
                <a:endParaRPr lang="en-US" dirty="0"/>
              </a:p>
              <a:p>
                <a:pPr lvl="2"/>
                <a:r>
                  <a:rPr lang="en-US" dirty="0"/>
                  <a:t>pre: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body: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r>
                  <a:rPr lang="en-US" dirty="0">
                    <a:cs typeface="Times New Roman"/>
                  </a:rPr>
                  <a:t>Actor uses </a:t>
                </a:r>
                <a:r>
                  <a:rPr lang="en-US" dirty="0">
                    <a:cs typeface="Calibri"/>
                  </a:rPr>
                  <a:t>Run-Lazy-Lookahead</a:t>
                </a:r>
              </a:p>
              <a:p>
                <a:pPr lvl="1"/>
                <a:r>
                  <a:rPr lang="en-US" dirty="0">
                    <a:cs typeface="Calibri"/>
                  </a:rPr>
                  <a:t>Lookahead </a:t>
                </a:r>
                <a:r>
                  <a:rPr lang="en-US" dirty="0"/>
                  <a:t>= </a:t>
                </a:r>
                <a:r>
                  <a:rPr lang="en-US" dirty="0" err="1">
                    <a:cs typeface="Calibri"/>
                  </a:rPr>
                  <a:t>SeRPE</a:t>
                </a:r>
                <a:r>
                  <a:rPr lang="en-US" dirty="0">
                    <a:cs typeface="Calibri"/>
                  </a:rPr>
                  <a:t> with receding horizon</a:t>
                </a:r>
                <a:r>
                  <a:rPr lang="en-US" dirty="0">
                    <a:cs typeface="Times New Roman"/>
                  </a:rPr>
                  <a:t>, returns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Actor performs them</a:t>
                </a:r>
                <a:r>
                  <a:rPr lang="en-US" dirty="0">
                    <a:cs typeface="Times New Roman"/>
                  </a:rPr>
                  <a:t>, </a:t>
                </a:r>
                <a:r>
                  <a:rPr lang="en-US" dirty="0"/>
                  <a:t>calls </a:t>
                </a:r>
                <a:r>
                  <a:rPr lang="en-US" dirty="0">
                    <a:cs typeface="Calibri"/>
                  </a:rPr>
                  <a:t>Lookahead </a:t>
                </a:r>
                <a:r>
                  <a:rPr lang="en-US" dirty="0">
                    <a:cs typeface="Times New Roman"/>
                  </a:rPr>
                  <a:t>again</a:t>
                </a:r>
                <a:endParaRPr lang="en-US" dirty="0"/>
              </a:p>
              <a:p>
                <a:pPr lvl="1"/>
                <a:r>
                  <a:rPr lang="en-US" dirty="0"/>
                  <a:t>No applicable method for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>
                    <a:cs typeface="Times New Roman"/>
                  </a:rPr>
                  <a:t>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>
                    <a:cs typeface="Calibri"/>
                  </a:rPr>
                  <a:t>SeRPE</a:t>
                </a:r>
                <a:r>
                  <a:rPr lang="en-US" dirty="0">
                    <a:cs typeface="Times New Roman"/>
                  </a:rPr>
                  <a:t> returns </a:t>
                </a:r>
                <a:r>
                  <a:rPr lang="en-US" dirty="0">
                    <a:cs typeface="Calibri"/>
                  </a:rPr>
                  <a:t>failure</a:t>
                </a:r>
                <a:endParaRPr lang="en-US" baseline="-25000" dirty="0">
                  <a:cs typeface="Times New Roman"/>
                </a:endParaRPr>
              </a:p>
              <a:p>
                <a:r>
                  <a:rPr lang="en-US" dirty="0"/>
                  <a:t>Can use the same fixes on previous slide, with one modification</a:t>
                </a:r>
              </a:p>
              <a:p>
                <a:pPr lvl="1"/>
                <a:r>
                  <a:rPr lang="en-US" dirty="0">
                    <a:cs typeface="Times New Roman"/>
                  </a:rPr>
                  <a:t>Keep snapshot of </a:t>
                </a:r>
                <a:r>
                  <a:rPr lang="en-US" dirty="0" err="1">
                    <a:cs typeface="Calibri"/>
                  </a:rPr>
                  <a:t>SeRPE</a:t>
                </a:r>
                <a:r>
                  <a:rPr lang="en-US" dirty="0" err="1">
                    <a:cs typeface="Times New Roman"/>
                  </a:rPr>
                  <a:t>’s</a:t>
                </a:r>
                <a:r>
                  <a:rPr lang="en-US" dirty="0">
                    <a:cs typeface="Times New Roman"/>
                  </a:rPr>
                  <a:t> search tree </a:t>
                </a:r>
                <a:r>
                  <a:rPr lang="en-US" dirty="0">
                    <a:solidFill>
                      <a:schemeClr val="accent1"/>
                    </a:solidFill>
                    <a:cs typeface="Times New Roman"/>
                  </a:rPr>
                  <a:t>at the horizon</a:t>
                </a:r>
                <a:r>
                  <a:rPr lang="en-US" dirty="0">
                    <a:cs typeface="Times New Roman"/>
                  </a:rPr>
                  <a:t>, resume next time it is called</a:t>
                </a:r>
              </a:p>
              <a:p>
                <a:pPr lvl="1"/>
                <a:endParaRPr lang="en-US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955" t="-2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E810C-6021-A745-9604-D6DB5BE59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A832DB-75CB-F242-921D-BA0B741C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64</a:t>
            </a:fld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7620998-0058-1F4E-95A6-D7E35BB2008B}"/>
              </a:ext>
            </a:extLst>
          </p:cNvPr>
          <p:cNvGrpSpPr/>
          <p:nvPr/>
        </p:nvGrpSpPr>
        <p:grpSpPr>
          <a:xfrm>
            <a:off x="3881808" y="1729945"/>
            <a:ext cx="4902192" cy="1449312"/>
            <a:chOff x="2535690" y="-107887"/>
            <a:chExt cx="4902192" cy="14493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44429E5-60B6-354A-8179-A9F1EAC71EF7}"/>
                    </a:ext>
                  </a:extLst>
                </p:cNvPr>
                <p:cNvSpPr/>
                <p:nvPr/>
              </p:nvSpPr>
              <p:spPr bwMode="auto">
                <a:xfrm>
                  <a:off x="3407754" y="877824"/>
                  <a:ext cx="457200" cy="4572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000" b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44429E5-60B6-354A-8179-A9F1EAC71E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07754" y="877824"/>
                  <a:ext cx="457200" cy="4572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2A276204-BBA4-7147-A41C-01B7CC25C9CB}"/>
                    </a:ext>
                  </a:extLst>
                </p:cNvPr>
                <p:cNvSpPr/>
                <p:nvPr/>
              </p:nvSpPr>
              <p:spPr bwMode="auto">
                <a:xfrm>
                  <a:off x="2535690" y="877824"/>
                  <a:ext cx="457200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0" lang="en-US" sz="2000" b="0" u="none" strike="noStrike" cap="none" normalizeH="0" baseline="-25000" dirty="0">
                    <a:ln>
                      <a:noFill/>
                    </a:ln>
                    <a:solidFill>
                      <a:srgbClr val="081D58"/>
                    </a:solidFill>
                    <a:effectLst/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2A276204-BBA4-7147-A41C-01B7CC25C9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5690" y="877824"/>
                  <a:ext cx="457200" cy="4572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76E6A24E-1DBE-A340-BE2D-7F1CDF3FAB79}"/>
                    </a:ext>
                  </a:extLst>
                </p:cNvPr>
                <p:cNvSpPr/>
                <p:nvPr/>
              </p:nvSpPr>
              <p:spPr bwMode="auto">
                <a:xfrm>
                  <a:off x="5194218" y="877824"/>
                  <a:ext cx="457200" cy="4572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baseline="-25000" dirty="0">
                    <a:solidFill>
                      <a:schemeClr val="bg1"/>
                    </a:solidFill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76E6A24E-1DBE-A340-BE2D-7F1CDF3FAB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94218" y="877824"/>
                  <a:ext cx="457200" cy="4572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1F8FA494-BDFD-BF4D-A2E2-8A6DA604B2FC}"/>
                    </a:ext>
                  </a:extLst>
                </p:cNvPr>
                <p:cNvSpPr/>
                <p:nvPr/>
              </p:nvSpPr>
              <p:spPr bwMode="auto">
                <a:xfrm>
                  <a:off x="6980682" y="877824"/>
                  <a:ext cx="457200" cy="4572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baseline="-25000" dirty="0">
                    <a:solidFill>
                      <a:schemeClr val="bg1"/>
                    </a:solidFill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1F8FA494-BDFD-BF4D-A2E2-8A6DA604B2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80682" y="877824"/>
                  <a:ext cx="457200" cy="4572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A90907E-8360-4D4A-AA57-68334FE943E0}"/>
                </a:ext>
              </a:extLst>
            </p:cNvPr>
            <p:cNvCxnSpPr>
              <a:cxnSpLocks/>
              <a:stCxn id="26" idx="6"/>
              <a:endCxn id="25" idx="1"/>
            </p:cNvCxnSpPr>
            <p:nvPr/>
          </p:nvCxnSpPr>
          <p:spPr bwMode="auto">
            <a:xfrm>
              <a:off x="2992890" y="1106424"/>
              <a:ext cx="41486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2057F27-500B-1944-AF00-AD668AAF97EC}"/>
                </a:ext>
              </a:extLst>
            </p:cNvPr>
            <p:cNvCxnSpPr>
              <a:cxnSpLocks/>
              <a:stCxn id="25" idx="3"/>
              <a:endCxn id="32" idx="2"/>
            </p:cNvCxnSpPr>
            <p:nvPr/>
          </p:nvCxnSpPr>
          <p:spPr bwMode="auto">
            <a:xfrm>
              <a:off x="3864954" y="1106424"/>
              <a:ext cx="457200" cy="64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8E72014-7B56-D849-B3E7-18D8CFFFDE82}"/>
                </a:ext>
              </a:extLst>
            </p:cNvPr>
            <p:cNvCxnSpPr>
              <a:cxnSpLocks/>
              <a:stCxn id="27" idx="3"/>
              <a:endCxn id="34" idx="2"/>
            </p:cNvCxnSpPr>
            <p:nvPr/>
          </p:nvCxnSpPr>
          <p:spPr bwMode="auto">
            <a:xfrm>
              <a:off x="5651418" y="1106424"/>
              <a:ext cx="457200" cy="64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CD41CD0F-9420-FE4D-A0E0-91B264A57844}"/>
                    </a:ext>
                  </a:extLst>
                </p:cNvPr>
                <p:cNvSpPr/>
                <p:nvPr/>
              </p:nvSpPr>
              <p:spPr bwMode="auto">
                <a:xfrm>
                  <a:off x="4322154" y="884225"/>
                  <a:ext cx="457200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000" b="0" u="none" strike="noStrike" cap="none" normalizeH="0" baseline="-25000" dirty="0">
                    <a:ln>
                      <a:noFill/>
                    </a:ln>
                    <a:solidFill>
                      <a:srgbClr val="081D58"/>
                    </a:solidFill>
                    <a:effectLst/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CD41CD0F-9420-FE4D-A0E0-91B264A578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22154" y="884225"/>
                  <a:ext cx="457200" cy="4572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1ED544A-1100-FF4D-9805-833A824FBB08}"/>
                </a:ext>
              </a:extLst>
            </p:cNvPr>
            <p:cNvCxnSpPr>
              <a:cxnSpLocks/>
              <a:stCxn id="32" idx="6"/>
            </p:cNvCxnSpPr>
            <p:nvPr/>
          </p:nvCxnSpPr>
          <p:spPr bwMode="auto">
            <a:xfrm>
              <a:off x="4779354" y="1112825"/>
              <a:ext cx="41486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13C97F93-9613-A54E-8DDF-E87D93A45BEE}"/>
                    </a:ext>
                  </a:extLst>
                </p:cNvPr>
                <p:cNvSpPr/>
                <p:nvPr/>
              </p:nvSpPr>
              <p:spPr bwMode="auto">
                <a:xfrm>
                  <a:off x="6108618" y="884225"/>
                  <a:ext cx="457200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2000" b="0" u="none" strike="noStrike" cap="none" normalizeH="0" baseline="-25000" dirty="0">
                    <a:ln>
                      <a:noFill/>
                    </a:ln>
                    <a:solidFill>
                      <a:srgbClr val="081D58"/>
                    </a:solidFill>
                    <a:effectLst/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13C97F93-9613-A54E-8DDF-E87D93A45B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08618" y="884225"/>
                  <a:ext cx="457200" cy="45720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B76BB7FA-E8BF-874A-9DB9-F686B8828EC2}"/>
                </a:ext>
              </a:extLst>
            </p:cNvPr>
            <p:cNvCxnSpPr>
              <a:cxnSpLocks/>
              <a:stCxn id="34" idx="6"/>
              <a:endCxn id="28" idx="1"/>
            </p:cNvCxnSpPr>
            <p:nvPr/>
          </p:nvCxnSpPr>
          <p:spPr bwMode="auto">
            <a:xfrm flipV="1">
              <a:off x="6565818" y="1106424"/>
              <a:ext cx="414864" cy="64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191C7699-50C6-4C49-A34B-87CA912CD1FE}"/>
                    </a:ext>
                  </a:extLst>
                </p:cNvPr>
                <p:cNvSpPr/>
                <p:nvPr/>
              </p:nvSpPr>
              <p:spPr bwMode="auto">
                <a:xfrm>
                  <a:off x="5194218" y="-107887"/>
                  <a:ext cx="457200" cy="457200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𝑚</m:t>
                        </m:r>
                      </m:oMath>
                    </m:oMathPara>
                  </a14:m>
                  <a:endParaRPr lang="en-US" sz="2000" baseline="-25000" dirty="0">
                    <a:solidFill>
                      <a:schemeClr val="bg1"/>
                    </a:solidFill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191C7699-50C6-4C49-A34B-87CA912CD1F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94218" y="-107887"/>
                  <a:ext cx="457200" cy="4572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0AE9241-1AB3-974A-B4CD-B098F0B235AD}"/>
                </a:ext>
              </a:extLst>
            </p:cNvPr>
            <p:cNvCxnSpPr>
              <a:cxnSpLocks/>
              <a:stCxn id="36" idx="2"/>
              <a:endCxn id="28" idx="0"/>
            </p:cNvCxnSpPr>
            <p:nvPr/>
          </p:nvCxnSpPr>
          <p:spPr bwMode="auto">
            <a:xfrm>
              <a:off x="5422818" y="349313"/>
              <a:ext cx="1786464" cy="5285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C7BEE2C-6E4E-3B48-9BD3-054A3CC6A1FD}"/>
                </a:ext>
              </a:extLst>
            </p:cNvPr>
            <p:cNvCxnSpPr>
              <a:cxnSpLocks/>
              <a:stCxn id="36" idx="2"/>
              <a:endCxn id="25" idx="0"/>
            </p:cNvCxnSpPr>
            <p:nvPr/>
          </p:nvCxnSpPr>
          <p:spPr bwMode="auto">
            <a:xfrm flipH="1">
              <a:off x="3636354" y="349313"/>
              <a:ext cx="1786464" cy="5285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E76EB34-A9AA-C945-A368-D2C1A03E3C76}"/>
                </a:ext>
              </a:extLst>
            </p:cNvPr>
            <p:cNvCxnSpPr>
              <a:cxnSpLocks/>
              <a:stCxn id="36" idx="2"/>
              <a:endCxn id="27" idx="0"/>
            </p:cNvCxnSpPr>
            <p:nvPr/>
          </p:nvCxnSpPr>
          <p:spPr bwMode="auto">
            <a:xfrm>
              <a:off x="5422818" y="349313"/>
              <a:ext cx="0" cy="5285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F9B5701-230E-F74E-8C38-4F281C5F3860}"/>
              </a:ext>
            </a:extLst>
          </p:cNvPr>
          <p:cNvCxnSpPr/>
          <p:nvPr/>
        </p:nvCxnSpPr>
        <p:spPr>
          <a:xfrm>
            <a:off x="7836197" y="1729945"/>
            <a:ext cx="0" cy="1480080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22FC10F-405A-2C4C-AF6A-CCD34199AE23}"/>
              </a:ext>
            </a:extLst>
          </p:cNvPr>
          <p:cNvSpPr txBox="1"/>
          <p:nvPr/>
        </p:nvSpPr>
        <p:spPr>
          <a:xfrm>
            <a:off x="7865044" y="1668803"/>
            <a:ext cx="891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accent1"/>
                </a:solidFill>
              </a:rPr>
              <a:t>horizon</a:t>
            </a:r>
          </a:p>
        </p:txBody>
      </p:sp>
    </p:spTree>
    <p:extLst>
      <p:ext uri="{BB962C8B-B14F-4D97-AF65-F5344CB8AC3E}">
        <p14:creationId xmlns:p14="http://schemas.microsoft.com/office/powerpoint/2010/main" val="10769216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Caveats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Start in </a:t>
                </a:r>
                <a:r>
                  <a:rPr lang="en-GB" dirty="0">
                    <a:cs typeface="Times New Roman"/>
                  </a:rPr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>
                    <a:cs typeface="Times New Roman"/>
                  </a:rPr>
                  <a:t>, </a:t>
                </a:r>
                <a:br>
                  <a:rPr lang="en-GB" dirty="0">
                    <a:cs typeface="Times New Roman"/>
                  </a:rPr>
                </a:br>
                <a:r>
                  <a:rPr lang="en-GB" dirty="0">
                    <a:cs typeface="Times New Roman"/>
                  </a:rPr>
                  <a:t>want to accomplish </a:t>
                </a:r>
                <a:r>
                  <a:rPr lang="en-GB" dirty="0"/>
                  <a:t>task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GB" dirty="0">
                    <a:cs typeface="Times New Roman"/>
                  </a:rPr>
                  <a:t> </a:t>
                </a:r>
                <a:endParaRPr lang="en-GB" baseline="-25000" dirty="0"/>
              </a:p>
              <a:p>
                <a:pPr lvl="1"/>
                <a:r>
                  <a:rPr lang="en-GB" dirty="0"/>
                  <a:t>Refinement method </a:t>
                </a:r>
                <a:r>
                  <a:rPr lang="en-GB" i="1" dirty="0"/>
                  <a:t>m</a:t>
                </a:r>
                <a:r>
                  <a:rPr lang="en-GB" dirty="0"/>
                  <a:t>: </a:t>
                </a:r>
              </a:p>
              <a:p>
                <a:pPr lvl="2"/>
                <a:r>
                  <a:rPr lang="en-GB" dirty="0"/>
                  <a:t>task: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GB" dirty="0">
                    <a:cs typeface="Times New Roman"/>
                  </a:rPr>
                  <a:t> </a:t>
                </a:r>
                <a:endParaRPr lang="en-GB" dirty="0"/>
              </a:p>
              <a:p>
                <a:pPr lvl="2"/>
                <a:r>
                  <a:rPr lang="en-GB" dirty="0"/>
                  <a:t>pre: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body: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</m:oMath>
                </a14:m>
                <a:endParaRPr lang="en-GB" baseline="-25000" dirty="0"/>
              </a:p>
              <a:p>
                <a:r>
                  <a:rPr lang="en-GB" dirty="0">
                    <a:cs typeface="Times New Roman"/>
                  </a:rPr>
                  <a:t>Actor uses </a:t>
                </a:r>
                <a:r>
                  <a:rPr lang="en-GB" dirty="0">
                    <a:cs typeface="Calibri"/>
                  </a:rPr>
                  <a:t>Run-Lazy-Lookahead</a:t>
                </a:r>
              </a:p>
              <a:p>
                <a:pPr lvl="1"/>
                <a:r>
                  <a:rPr lang="en-GB" dirty="0">
                    <a:cs typeface="Calibri"/>
                  </a:rPr>
                  <a:t>Lookahead </a:t>
                </a:r>
                <a:r>
                  <a:rPr lang="en-GB" dirty="0"/>
                  <a:t>= </a:t>
                </a:r>
                <a:r>
                  <a:rPr lang="en-GB" dirty="0" err="1">
                    <a:cs typeface="Calibri"/>
                  </a:rPr>
                  <a:t>SeRPE</a:t>
                </a:r>
                <a:r>
                  <a:rPr lang="en-GB" dirty="0">
                    <a:cs typeface="Times New Roman"/>
                  </a:rPr>
                  <a:t>, returns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⟨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2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  <m:t>3</m:t>
                        </m:r>
                      </m:sub>
                    </m:sSub>
                    <m:r>
                      <a:rPr lang="en-GB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While acting, unexpected event</a:t>
                </a:r>
              </a:p>
              <a:p>
                <a:pPr lvl="1"/>
                <a:r>
                  <a:rPr lang="en-GB" dirty="0"/>
                  <a:t>Actor calls </a:t>
                </a:r>
                <a:r>
                  <a:rPr lang="en-GB" dirty="0">
                    <a:cs typeface="Calibri"/>
                  </a:rPr>
                  <a:t>Lookahead </a:t>
                </a:r>
                <a:r>
                  <a:rPr lang="en-GB" dirty="0">
                    <a:cs typeface="Times New Roman"/>
                  </a:rPr>
                  <a:t>again</a:t>
                </a:r>
                <a:endParaRPr lang="en-GB" dirty="0"/>
              </a:p>
              <a:p>
                <a:pPr lvl="1"/>
                <a:r>
                  <a:rPr lang="en-GB" dirty="0"/>
                  <a:t>No applicable method for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GB" dirty="0">
                    <a:cs typeface="Times New Roman"/>
                  </a:rPr>
                  <a:t> </a:t>
                </a:r>
                <a:r>
                  <a:rPr lang="en-GB" dirty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/>
                  <a:t>, </a:t>
                </a:r>
                <a:r>
                  <a:rPr lang="en-GB" dirty="0" err="1">
                    <a:cs typeface="Calibri"/>
                  </a:rPr>
                  <a:t>SeRPE</a:t>
                </a:r>
                <a:r>
                  <a:rPr lang="en-GB" dirty="0">
                    <a:cs typeface="Times New Roman"/>
                  </a:rPr>
                  <a:t> returns </a:t>
                </a:r>
                <a:r>
                  <a:rPr lang="en-GB" dirty="0">
                    <a:cs typeface="Calibri"/>
                  </a:rPr>
                  <a:t>failure</a:t>
                </a:r>
                <a:endParaRPr lang="en-GB" baseline="-25000" dirty="0">
                  <a:cs typeface="Times New Roman"/>
                </a:endParaRPr>
              </a:p>
              <a:p>
                <a:r>
                  <a:rPr lang="en-GB" dirty="0"/>
                  <a:t>Can use most of the fixes on last two slides, with this modification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Keep snapshot of </a:t>
                </a:r>
                <a:r>
                  <a:rPr lang="en-GB" dirty="0" err="1">
                    <a:cs typeface="Calibri"/>
                  </a:rPr>
                  <a:t>SeRPE</a:t>
                </a:r>
                <a:r>
                  <a:rPr lang="en-GB" dirty="0" err="1">
                    <a:cs typeface="Times New Roman"/>
                  </a:rPr>
                  <a:t>’s</a:t>
                </a:r>
                <a:r>
                  <a:rPr lang="en-GB" dirty="0">
                    <a:cs typeface="Times New Roman"/>
                  </a:rPr>
                  <a:t> search tree after each action</a:t>
                </a:r>
              </a:p>
              <a:p>
                <a:pPr lvl="2"/>
                <a:r>
                  <a:rPr lang="en-GB" dirty="0">
                    <a:cs typeface="Times New Roman"/>
                  </a:rPr>
                  <a:t>Restart it immediately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cs typeface="Times New Roman"/>
                  </a:rPr>
                  <a:t>,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cs typeface="Times New Roman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dirty="0">
                    <a:cs typeface="Times New Roman"/>
                  </a:rPr>
                  <a:t> as current state</a:t>
                </a:r>
              </a:p>
              <a:p>
                <a:pPr lvl="1"/>
                <a:r>
                  <a:rPr lang="en-GB" dirty="0">
                    <a:cs typeface="Times New Roman"/>
                  </a:rPr>
                  <a:t>Also: make </a:t>
                </a:r>
                <a:r>
                  <a:rPr lang="en-GB" dirty="0">
                    <a:solidFill>
                      <a:schemeClr val="accent1"/>
                    </a:solidFill>
                    <a:cs typeface="Times New Roman"/>
                  </a:rPr>
                  <a:t>recovery methods</a:t>
                </a:r>
                <a:r>
                  <a:rPr lang="en-GB" dirty="0">
                    <a:cs typeface="Times New Roman"/>
                  </a:rPr>
                  <a:t> for unexpected states</a:t>
                </a:r>
              </a:p>
              <a:p>
                <a:pPr lvl="2"/>
                <a:r>
                  <a:rPr lang="en-GB" dirty="0">
                    <a:cs typeface="Times New Roman"/>
                  </a:rPr>
                  <a:t>E.g., fix flat tire, get back on the road</a:t>
                </a:r>
              </a:p>
              <a:p>
                <a:pPr lvl="1"/>
                <a:endParaRPr lang="en-GB" dirty="0">
                  <a:cs typeface="Times New Roman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05" t="-35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74EB6-D762-EB43-8B57-4FCFEAC46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18F9E-7F32-A94B-9E8F-2ACF7A3D3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65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99F0DC-263E-E64B-8C66-5006CAEFBF8E}"/>
              </a:ext>
            </a:extLst>
          </p:cNvPr>
          <p:cNvGrpSpPr/>
          <p:nvPr/>
        </p:nvGrpSpPr>
        <p:grpSpPr>
          <a:xfrm>
            <a:off x="3881808" y="1729945"/>
            <a:ext cx="4902192" cy="1449312"/>
            <a:chOff x="2535690" y="-107887"/>
            <a:chExt cx="4902192" cy="14493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0611C5A-173D-1B44-AAE9-0ABB1128B1B9}"/>
                    </a:ext>
                  </a:extLst>
                </p:cNvPr>
                <p:cNvSpPr/>
                <p:nvPr/>
              </p:nvSpPr>
              <p:spPr bwMode="auto">
                <a:xfrm>
                  <a:off x="3407754" y="877824"/>
                  <a:ext cx="457200" cy="4572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000" b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0611C5A-173D-1B44-AAE9-0ABB1128B1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07754" y="877824"/>
                  <a:ext cx="457200" cy="4572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9C50E3F6-21DA-EB42-AEDB-0B67C4035DEB}"/>
                    </a:ext>
                  </a:extLst>
                </p:cNvPr>
                <p:cNvSpPr/>
                <p:nvPr/>
              </p:nvSpPr>
              <p:spPr bwMode="auto">
                <a:xfrm>
                  <a:off x="2535690" y="877824"/>
                  <a:ext cx="457200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0" lang="en-US" sz="2000" b="0" u="none" strike="noStrike" cap="none" normalizeH="0" baseline="-25000" dirty="0">
                    <a:ln>
                      <a:noFill/>
                    </a:ln>
                    <a:solidFill>
                      <a:srgbClr val="081D58"/>
                    </a:solidFill>
                    <a:effectLst/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9C50E3F6-21DA-EB42-AEDB-0B67C4035D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35690" y="877824"/>
                  <a:ext cx="457200" cy="4572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C3F3535-0C9D-A648-83C2-CF9BFBC7E21F}"/>
                    </a:ext>
                  </a:extLst>
                </p:cNvPr>
                <p:cNvSpPr/>
                <p:nvPr/>
              </p:nvSpPr>
              <p:spPr bwMode="auto">
                <a:xfrm>
                  <a:off x="5194218" y="877824"/>
                  <a:ext cx="457200" cy="4572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baseline="-25000" dirty="0">
                    <a:solidFill>
                      <a:schemeClr val="bg1"/>
                    </a:solidFill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C3F3535-0C9D-A648-83C2-CF9BFBC7E2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94218" y="877824"/>
                  <a:ext cx="457200" cy="4572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38E76EE-4B85-AE46-88B6-8E476B46F95A}"/>
                    </a:ext>
                  </a:extLst>
                </p:cNvPr>
                <p:cNvSpPr/>
                <p:nvPr/>
              </p:nvSpPr>
              <p:spPr bwMode="auto">
                <a:xfrm>
                  <a:off x="6980682" y="877824"/>
                  <a:ext cx="457200" cy="4572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baseline="-25000" dirty="0">
                    <a:solidFill>
                      <a:schemeClr val="bg1"/>
                    </a:solidFill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F38E76EE-4B85-AE46-88B6-8E476B46F9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80682" y="877824"/>
                  <a:ext cx="457200" cy="4572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D745ECA-94D4-0F45-99BB-179331ED4545}"/>
                </a:ext>
              </a:extLst>
            </p:cNvPr>
            <p:cNvCxnSpPr>
              <a:cxnSpLocks/>
              <a:stCxn id="11" idx="6"/>
              <a:endCxn id="9" idx="1"/>
            </p:cNvCxnSpPr>
            <p:nvPr/>
          </p:nvCxnSpPr>
          <p:spPr bwMode="auto">
            <a:xfrm>
              <a:off x="2992890" y="1106424"/>
              <a:ext cx="41486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B5E429A-1252-6F49-BC9E-0D794BCB9224}"/>
                </a:ext>
              </a:extLst>
            </p:cNvPr>
            <p:cNvCxnSpPr>
              <a:cxnSpLocks/>
              <a:stCxn id="9" idx="3"/>
              <a:endCxn id="17" idx="2"/>
            </p:cNvCxnSpPr>
            <p:nvPr/>
          </p:nvCxnSpPr>
          <p:spPr bwMode="auto">
            <a:xfrm>
              <a:off x="3864954" y="1106424"/>
              <a:ext cx="457200" cy="64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3C9EB25-74B7-A246-A211-392402830922}"/>
                </a:ext>
              </a:extLst>
            </p:cNvPr>
            <p:cNvCxnSpPr>
              <a:cxnSpLocks/>
              <a:stCxn id="12" idx="3"/>
              <a:endCxn id="19" idx="2"/>
            </p:cNvCxnSpPr>
            <p:nvPr/>
          </p:nvCxnSpPr>
          <p:spPr bwMode="auto">
            <a:xfrm>
              <a:off x="5651418" y="1106424"/>
              <a:ext cx="457200" cy="64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A467D521-B992-324D-BAC2-BD5850A3BA3A}"/>
                    </a:ext>
                  </a:extLst>
                </p:cNvPr>
                <p:cNvSpPr/>
                <p:nvPr/>
              </p:nvSpPr>
              <p:spPr bwMode="auto">
                <a:xfrm>
                  <a:off x="4322154" y="884225"/>
                  <a:ext cx="457200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000" b="0" u="none" strike="noStrike" cap="none" normalizeH="0" baseline="-25000" dirty="0">
                    <a:ln>
                      <a:noFill/>
                    </a:ln>
                    <a:solidFill>
                      <a:srgbClr val="081D58"/>
                    </a:solidFill>
                    <a:effectLst/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A467D521-B992-324D-BAC2-BD5850A3BA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22154" y="884225"/>
                  <a:ext cx="457200" cy="4572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6A57984-8EC6-3542-8D75-AC7DB5A2D06F}"/>
                </a:ext>
              </a:extLst>
            </p:cNvPr>
            <p:cNvCxnSpPr>
              <a:cxnSpLocks/>
              <a:stCxn id="17" idx="6"/>
            </p:cNvCxnSpPr>
            <p:nvPr/>
          </p:nvCxnSpPr>
          <p:spPr bwMode="auto">
            <a:xfrm>
              <a:off x="4779354" y="1112825"/>
              <a:ext cx="41486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5671465-CA1D-414E-A205-C75AA0EB6462}"/>
                    </a:ext>
                  </a:extLst>
                </p:cNvPr>
                <p:cNvSpPr/>
                <p:nvPr/>
              </p:nvSpPr>
              <p:spPr bwMode="auto">
                <a:xfrm>
                  <a:off x="6108618" y="884225"/>
                  <a:ext cx="457200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en-US" sz="2000" b="0" u="none" strike="noStrike" cap="none" normalizeH="0" baseline="-25000" dirty="0">
                    <a:ln>
                      <a:noFill/>
                    </a:ln>
                    <a:solidFill>
                      <a:srgbClr val="081D58"/>
                    </a:solidFill>
                    <a:effectLst/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5671465-CA1D-414E-A205-C75AA0EB64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08618" y="884225"/>
                  <a:ext cx="457200" cy="4572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C845DE6-794A-F242-A9A7-4E44546AFA64}"/>
                </a:ext>
              </a:extLst>
            </p:cNvPr>
            <p:cNvCxnSpPr>
              <a:cxnSpLocks/>
              <a:stCxn id="19" idx="6"/>
              <a:endCxn id="13" idx="1"/>
            </p:cNvCxnSpPr>
            <p:nvPr/>
          </p:nvCxnSpPr>
          <p:spPr bwMode="auto">
            <a:xfrm flipV="1">
              <a:off x="6565818" y="1106424"/>
              <a:ext cx="414864" cy="64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44369C4-058D-9A46-B0A1-42B04639FE56}"/>
                    </a:ext>
                  </a:extLst>
                </p:cNvPr>
                <p:cNvSpPr/>
                <p:nvPr/>
              </p:nvSpPr>
              <p:spPr bwMode="auto">
                <a:xfrm>
                  <a:off x="5194218" y="-107887"/>
                  <a:ext cx="457200" cy="457200"/>
                </a:xfrm>
                <a:prstGeom prst="rect">
                  <a:avLst/>
                </a:prstGeom>
                <a:solidFill>
                  <a:srgbClr val="FFC000"/>
                </a:solidFill>
                <a:ln w="127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0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/>
                          </a:rPr>
                          <m:t>𝑚</m:t>
                        </m:r>
                      </m:oMath>
                    </m:oMathPara>
                  </a14:m>
                  <a:endParaRPr lang="en-US" sz="2000" baseline="-25000" dirty="0">
                    <a:solidFill>
                      <a:schemeClr val="bg1"/>
                    </a:solidFill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44369C4-058D-9A46-B0A1-42B04639FE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94218" y="-107887"/>
                  <a:ext cx="457200" cy="4572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C005B12-087F-C641-AA15-1357875E2E68}"/>
                </a:ext>
              </a:extLst>
            </p:cNvPr>
            <p:cNvCxnSpPr>
              <a:cxnSpLocks/>
              <a:stCxn id="21" idx="2"/>
              <a:endCxn id="13" idx="0"/>
            </p:cNvCxnSpPr>
            <p:nvPr/>
          </p:nvCxnSpPr>
          <p:spPr bwMode="auto">
            <a:xfrm>
              <a:off x="5422818" y="349313"/>
              <a:ext cx="1786464" cy="5285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C48A88B-183E-D846-B097-DEDB5FB00B34}"/>
                </a:ext>
              </a:extLst>
            </p:cNvPr>
            <p:cNvCxnSpPr>
              <a:cxnSpLocks/>
              <a:stCxn id="21" idx="2"/>
              <a:endCxn id="9" idx="0"/>
            </p:cNvCxnSpPr>
            <p:nvPr/>
          </p:nvCxnSpPr>
          <p:spPr bwMode="auto">
            <a:xfrm flipH="1">
              <a:off x="3636354" y="349313"/>
              <a:ext cx="1786464" cy="5285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B28644C-DCB8-9641-83AF-0A0F09C96441}"/>
                </a:ext>
              </a:extLst>
            </p:cNvPr>
            <p:cNvCxnSpPr>
              <a:cxnSpLocks/>
              <a:stCxn id="21" idx="2"/>
              <a:endCxn id="12" idx="0"/>
            </p:cNvCxnSpPr>
            <p:nvPr/>
          </p:nvCxnSpPr>
          <p:spPr bwMode="auto">
            <a:xfrm>
              <a:off x="5422818" y="349313"/>
              <a:ext cx="0" cy="52851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9375214-CEDA-EF43-B9A6-1D4078B13195}"/>
              </a:ext>
            </a:extLst>
          </p:cNvPr>
          <p:cNvGrpSpPr/>
          <p:nvPr/>
        </p:nvGrpSpPr>
        <p:grpSpPr>
          <a:xfrm>
            <a:off x="5647104" y="3637166"/>
            <a:ext cx="2243664" cy="463601"/>
            <a:chOff x="4034208" y="2868056"/>
            <a:chExt cx="2243664" cy="4636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FB03EAF-30DC-AF47-A830-47FD561652A6}"/>
                    </a:ext>
                  </a:extLst>
                </p:cNvPr>
                <p:cNvSpPr/>
                <p:nvPr/>
              </p:nvSpPr>
              <p:spPr bwMode="auto">
                <a:xfrm>
                  <a:off x="4906272" y="2868056"/>
                  <a:ext cx="457200" cy="457200"/>
                </a:xfrm>
                <a:prstGeom prst="rect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2000" tIns="0" rIns="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𝑎</m:t>
                            </m:r>
                          </m:e>
                          <m:sub>
                            <m:r>
                              <a:rPr lang="de-DE" sz="20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en-US" sz="2000" b="0" u="none" strike="noStrike" cap="none" normalizeH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FB03EAF-30DC-AF47-A830-47FD561652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06272" y="2868056"/>
                  <a:ext cx="457200" cy="4572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4589322E-55F7-A141-B543-7CC04B3653F3}"/>
                    </a:ext>
                  </a:extLst>
                </p:cNvPr>
                <p:cNvSpPr/>
                <p:nvPr/>
              </p:nvSpPr>
              <p:spPr bwMode="auto">
                <a:xfrm>
                  <a:off x="4034208" y="2868056"/>
                  <a:ext cx="457200" cy="4572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0" lang="en-US" sz="2000" b="0" u="none" strike="noStrike" cap="none" normalizeH="0" baseline="-25000" dirty="0">
                    <a:ln>
                      <a:noFill/>
                    </a:ln>
                    <a:solidFill>
                      <a:srgbClr val="081D58"/>
                    </a:solidFill>
                    <a:effectLst/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4589322E-55F7-A141-B543-7CC04B3653F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34208" y="2868056"/>
                  <a:ext cx="457200" cy="457200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13DB17F-D9FB-C049-A78D-BB38E733D2D8}"/>
                </a:ext>
              </a:extLst>
            </p:cNvPr>
            <p:cNvCxnSpPr>
              <a:cxnSpLocks/>
              <a:stCxn id="26" idx="6"/>
              <a:endCxn id="25" idx="1"/>
            </p:cNvCxnSpPr>
            <p:nvPr/>
          </p:nvCxnSpPr>
          <p:spPr bwMode="auto">
            <a:xfrm>
              <a:off x="4491408" y="3096656"/>
              <a:ext cx="41486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7FAD15C-6333-B044-8C6A-7694098515F8}"/>
                </a:ext>
              </a:extLst>
            </p:cNvPr>
            <p:cNvCxnSpPr>
              <a:cxnSpLocks/>
              <a:stCxn id="25" idx="3"/>
              <a:endCxn id="29" idx="2"/>
            </p:cNvCxnSpPr>
            <p:nvPr/>
          </p:nvCxnSpPr>
          <p:spPr bwMode="auto">
            <a:xfrm>
              <a:off x="5363472" y="3096656"/>
              <a:ext cx="457200" cy="64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853F2348-99A6-EF46-AD9D-6481DB7B992C}"/>
                    </a:ext>
                  </a:extLst>
                </p:cNvPr>
                <p:cNvSpPr/>
                <p:nvPr/>
              </p:nvSpPr>
              <p:spPr bwMode="auto">
                <a:xfrm>
                  <a:off x="5820672" y="2874457"/>
                  <a:ext cx="457200" cy="457200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𝑠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cs typeface="Times New Roman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0" lang="en-US" sz="2000" b="0" u="none" strike="noStrike" cap="none" normalizeH="0" baseline="-25000" dirty="0">
                    <a:ln>
                      <a:noFill/>
                    </a:ln>
                    <a:solidFill>
                      <a:srgbClr val="081D58"/>
                    </a:solidFill>
                    <a:effectLst/>
                    <a:latin typeface="Times New Roman"/>
                    <a:cs typeface="Times New Roman"/>
                  </a:endParaRPr>
                </a:p>
              </p:txBody>
            </p:sp>
          </mc:Choice>
          <mc:Fallback xmlns="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853F2348-99A6-EF46-AD9D-6481DB7B99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20672" y="2874457"/>
                  <a:ext cx="457200" cy="457200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89369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Acting and planning</a:t>
            </a:r>
          </a:p>
          <a:p>
            <a:pPr lvl="1"/>
            <a:r>
              <a:rPr lang="en-US" dirty="0" err="1">
                <a:cs typeface="Calibri"/>
              </a:rPr>
              <a:t>Lookahead</a:t>
            </a:r>
            <a:r>
              <a:rPr lang="en-US" dirty="0">
                <a:cs typeface="Calibri"/>
              </a:rPr>
              <a:t>: </a:t>
            </a:r>
            <a:r>
              <a:rPr lang="en-US" dirty="0"/>
              <a:t>search part of the search space, return a partial solution</a:t>
            </a:r>
          </a:p>
          <a:p>
            <a:pPr lvl="1"/>
            <a:r>
              <a:rPr lang="en-US" dirty="0">
                <a:cs typeface="Calibri"/>
              </a:rPr>
              <a:t>Refine-</a:t>
            </a:r>
            <a:r>
              <a:rPr lang="en-US" dirty="0" err="1">
                <a:cs typeface="Calibri"/>
              </a:rPr>
              <a:t>Lookahead</a:t>
            </a:r>
            <a:r>
              <a:rPr lang="en-US" dirty="0">
                <a:cs typeface="Calibri"/>
              </a:rPr>
              <a:t>, Refine-Lazy-</a:t>
            </a:r>
            <a:r>
              <a:rPr lang="en-US" dirty="0" err="1">
                <a:cs typeface="Calibri"/>
              </a:rPr>
              <a:t>Lookahead</a:t>
            </a:r>
            <a:r>
              <a:rPr lang="en-US" dirty="0">
                <a:cs typeface="Calibri"/>
              </a:rPr>
              <a:t>, Refine-Concurrent-</a:t>
            </a:r>
            <a:r>
              <a:rPr lang="en-US" dirty="0" err="1">
                <a:cs typeface="Calibri"/>
              </a:rPr>
              <a:t>Lookahead</a:t>
            </a:r>
            <a:endParaRPr lang="en-US" dirty="0">
              <a:ea typeface="ＭＳ Ｐゴシック" charset="0"/>
              <a:cs typeface="Calibri"/>
            </a:endParaRPr>
          </a:p>
          <a:p>
            <a:pPr lvl="2"/>
            <a:r>
              <a:rPr lang="en-US" dirty="0">
                <a:ea typeface="ＭＳ Ｐゴシック" charset="0"/>
                <a:cs typeface="ＭＳ Ｐゴシック" charset="0"/>
              </a:rPr>
              <a:t>Like </a:t>
            </a:r>
            <a:r>
              <a:rPr lang="en-US" dirty="0">
                <a:cs typeface="Calibri"/>
              </a:rPr>
              <a:t>Run-</a:t>
            </a:r>
            <a:r>
              <a:rPr lang="en-US" dirty="0" err="1">
                <a:cs typeface="Calibri"/>
              </a:rPr>
              <a:t>Lookahead</a:t>
            </a:r>
            <a:r>
              <a:rPr lang="en-US" dirty="0">
                <a:cs typeface="Calibri"/>
              </a:rPr>
              <a:t>, Run-Lazy-</a:t>
            </a:r>
            <a:r>
              <a:rPr lang="en-US" dirty="0" err="1">
                <a:cs typeface="Calibri"/>
              </a:rPr>
              <a:t>Lookahead</a:t>
            </a:r>
            <a:r>
              <a:rPr lang="en-US" dirty="0">
                <a:cs typeface="Calibri"/>
              </a:rPr>
              <a:t>, Run-Concurrent-</a:t>
            </a:r>
            <a:r>
              <a:rPr lang="en-US" dirty="0" err="1">
                <a:cs typeface="Calibri"/>
              </a:rPr>
              <a:t>Lookahead</a:t>
            </a:r>
            <a:r>
              <a:rPr lang="en-US" dirty="0">
                <a:cs typeface="Calibri"/>
              </a:rPr>
              <a:t>, but </a:t>
            </a:r>
            <a:r>
              <a:rPr lang="en-US" dirty="0">
                <a:cs typeface="Times New Roman"/>
              </a:rPr>
              <a:t>call </a:t>
            </a:r>
            <a:r>
              <a:rPr lang="en-US" dirty="0" err="1">
                <a:cs typeface="Calibri"/>
              </a:rPr>
              <a:t>SeRPE</a:t>
            </a:r>
            <a:endParaRPr lang="en-US" dirty="0"/>
          </a:p>
          <a:p>
            <a:pPr lvl="1"/>
            <a:r>
              <a:rPr lang="en-US" dirty="0"/>
              <a:t>Caveats</a:t>
            </a:r>
          </a:p>
          <a:p>
            <a:pPr lvl="2"/>
            <a:r>
              <a:rPr lang="en-US" dirty="0"/>
              <a:t>Current state may not be what we expect</a:t>
            </a:r>
          </a:p>
          <a:p>
            <a:pPr lvl="2"/>
            <a:r>
              <a:rPr lang="en-US" dirty="0"/>
              <a:t>Possible ways to handle that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4D5CC-5561-F345-9BF8-7558449E9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625E3-F4D7-4746-9078-4DDEE398E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9104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69D0-F897-184E-BD2D-28DF1B1D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 per the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2B57A-800D-3843-BB0A-D5DB49A38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3.1  </a:t>
            </a:r>
            <a:r>
              <a:rPr lang="en-GB" i="1" dirty="0"/>
              <a:t>Representation</a:t>
            </a:r>
          </a:p>
          <a:p>
            <a:pPr lvl="1"/>
            <a:r>
              <a:rPr lang="en-GB" dirty="0"/>
              <a:t>State variables, commands, refinement methods</a:t>
            </a:r>
          </a:p>
          <a:p>
            <a:pPr lvl="1"/>
            <a:r>
              <a:rPr lang="en-GB" dirty="0"/>
              <a:t>Example</a:t>
            </a:r>
          </a:p>
          <a:p>
            <a:pPr marL="0" indent="0">
              <a:buNone/>
            </a:pPr>
            <a:r>
              <a:rPr lang="en-GB" dirty="0"/>
              <a:t>3.2  </a:t>
            </a:r>
            <a:r>
              <a:rPr lang="en-GB" i="1" dirty="0"/>
              <a:t>Acting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Rae (Refinement Acting Engine)</a:t>
            </a:r>
          </a:p>
          <a:p>
            <a:pPr lvl="1"/>
            <a:r>
              <a:rPr lang="en-GB" dirty="0"/>
              <a:t>Example</a:t>
            </a:r>
          </a:p>
          <a:p>
            <a:pPr lvl="1"/>
            <a:r>
              <a:rPr lang="en-GB" dirty="0"/>
              <a:t>Extensions</a:t>
            </a:r>
          </a:p>
          <a:p>
            <a:pPr marL="0" indent="0">
              <a:buNone/>
            </a:pPr>
            <a:r>
              <a:rPr lang="en-GB" dirty="0"/>
              <a:t>3.3  </a:t>
            </a:r>
            <a:r>
              <a:rPr lang="en-GB" i="1" dirty="0"/>
              <a:t>Planning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Motivation and basic ideas</a:t>
            </a:r>
          </a:p>
          <a:p>
            <a:pPr lvl="1"/>
            <a:r>
              <a:rPr lang="en-GB" dirty="0"/>
              <a:t>Deterministic action models</a:t>
            </a:r>
          </a:p>
          <a:p>
            <a:pPr lvl="1"/>
            <a:r>
              <a:rPr lang="en-GB" dirty="0" err="1"/>
              <a:t>SeRPE</a:t>
            </a:r>
            <a:r>
              <a:rPr lang="en-GB" dirty="0"/>
              <a:t> (Sequential Refinement Planning Engine)</a:t>
            </a:r>
          </a:p>
          <a:p>
            <a:pPr marL="0" indent="0">
              <a:buNone/>
            </a:pPr>
            <a:r>
              <a:rPr lang="en-GB" dirty="0"/>
              <a:t>3.4  </a:t>
            </a:r>
            <a:r>
              <a:rPr lang="en-GB" i="1" dirty="0"/>
              <a:t>Using Planning in Acting</a:t>
            </a:r>
          </a:p>
          <a:p>
            <a:pPr lvl="1"/>
            <a:r>
              <a:rPr lang="en-GB" dirty="0"/>
              <a:t>Techniques</a:t>
            </a:r>
          </a:p>
          <a:p>
            <a:pPr lvl="1"/>
            <a:r>
              <a:rPr lang="en-GB" dirty="0"/>
              <a:t>Caveats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</a:rPr>
              <a:t>⟹ Next: Planning and Acting with Temporal Models</a:t>
            </a:r>
            <a:endParaRPr lang="en-GB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AFD7A4-5A41-6E45-872B-D60F36C08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C5D20-7FDC-0E49-BF3C-0EDC0E4EB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64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8A3E-18AC-834A-8FE2-EE1D14AE9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State-variable Representation (Recap)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0F9FBB-EAF6-3549-8C3B-02BC5DC564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Objects: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𝑅𝑜𝑏𝑜𝑡𝑠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𝑟𝑏𝑡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𝐶𝑜𝑛𝑡𝑎𝑖𝑛𝑒𝑟𝑠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2, 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3, …</m:t>
                        </m:r>
                      </m:e>
                    </m:d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𝐿𝑜𝑐𝑎𝑡𝑖𝑜𝑛𝑠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0, 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1, 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2, …}</m:t>
                    </m:r>
                  </m:oMath>
                </a14:m>
                <a:endParaRPr lang="en-GB" dirty="0"/>
              </a:p>
              <a:p>
                <a:r>
                  <a:rPr lang="en-GB" dirty="0"/>
                  <a:t>State variables: syntactic terms to which we can assign values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𝑙𝑜𝑐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𝐿𝑜𝑐𝑎𝑡𝑖𝑜𝑛𝑠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𝑙𝑜𝑎𝑑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𝐶𝑜𝑛𝑡𝑎𝑖𝑛𝑒𝑟𝑠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𝑛𝑖𝑙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𝑝𝑜𝑠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𝐿𝑜𝑐𝑎𝑡𝑖𝑜𝑛𝑠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𝑅𝑜𝑏𝑜𝑡𝑠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𝑢𝑛𝑘𝑛𝑜𝑤𝑛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𝑣𝑖𝑒𝑤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dirty="0" err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)∈</m:t>
                    </m:r>
                    <m:d>
                      <m:dPr>
                        <m:begChr m:val="{"/>
                        <m:endChr m:val="}"/>
                        <m:ctrlPr>
                          <a:rPr lang="en-GB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endParaRPr lang="en-GB" dirty="0"/>
              </a:p>
              <a:p>
                <a:pPr lvl="2"/>
                <a:r>
                  <a:rPr lang="en-GB" dirty="0"/>
                  <a:t>whether robot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has looked at location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GB" dirty="0"/>
              </a:p>
              <a:p>
                <a:pPr lvl="2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can only see what is at its current location</a:t>
                </a:r>
              </a:p>
              <a:p>
                <a:r>
                  <a:rPr lang="en-GB" dirty="0"/>
                  <a:t>State: assign a value to each state variable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𝑙𝑜𝑐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err="1">
                                <a:latin typeface="Cambria Math" panose="02040503050406030204" pitchFamily="18" charset="0"/>
                              </a:rPr>
                              <m:t>𝑟𝑏𝑡</m:t>
                            </m:r>
                          </m:e>
                        </m:d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𝑝𝑜𝑠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2,  </m:t>
                        </m:r>
                        <m:r>
                          <a:rPr lang="en-GB" i="1" dirty="0" err="1">
                            <a:latin typeface="Cambria Math" panose="02040503050406030204" pitchFamily="18" charset="0"/>
                          </a:rPr>
                          <m:t>𝑝𝑜𝑠</m:t>
                        </m:r>
                        <m:d>
                          <m:dPr>
                            <m:ctrlPr>
                              <a:rPr lang="en-GB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𝑙𝑜𝑐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4, </m:t>
                        </m:r>
                        <m:r>
                          <a:rPr lang="en-GB" i="1" dirty="0" smtClean="0">
                            <a:latin typeface="Cambria Math" panose="02040503050406030204" pitchFamily="18" charset="0"/>
                          </a:rPr>
                          <m:t>𝑝𝑜𝑠</m:t>
                        </m:r>
                        <m:d>
                          <m:d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GB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𝑢𝑛𝑘𝑛𝑜𝑤𝑛</m:t>
                        </m:r>
                        <m:r>
                          <a:rPr lang="en-GB" i="1" dirty="0">
                            <a:latin typeface="Cambria Math" panose="02040503050406030204" pitchFamily="18" charset="0"/>
                          </a:rPr>
                          <m:t>, …</m:t>
                        </m:r>
                      </m:e>
                    </m:d>
                  </m:oMath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0F9FBB-EAF6-3549-8C3B-02BC5DC564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5" t="-3315" b="-171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891">
            <a:extLst>
              <a:ext uri="{FF2B5EF4-FFF2-40B4-BE49-F238E27FC236}">
                <a16:creationId xmlns:a16="http://schemas.microsoft.com/office/drawing/2014/main" id="{CEBB1404-72E2-B843-A3ED-078C99D40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591" y="3320069"/>
            <a:ext cx="0" cy="307777"/>
          </a:xfrm>
          <a:prstGeom prst="rect">
            <a:avLst/>
          </a:prstGeom>
          <a:solidFill>
            <a:srgbClr val="FAC0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0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Line 853">
            <a:extLst>
              <a:ext uri="{FF2B5EF4-FFF2-40B4-BE49-F238E27FC236}">
                <a16:creationId xmlns:a16="http://schemas.microsoft.com/office/drawing/2014/main" id="{DA83B6FE-0FB3-0D46-B9AF-287E80FD6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2957" y="2998939"/>
            <a:ext cx="1115568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1117600" contourW="6350" prstMaterial="legacyPlastic">
            <a:bevelT w="13500" h="13500" prst="angle"/>
            <a:bevelB w="13500" h="13500" prst="angle"/>
            <a:extrusionClr>
              <a:srgbClr val="FBDFC1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dirty="0">
                <a:latin typeface="Calibri"/>
                <a:ea typeface="Times New Roman"/>
                <a:cs typeface="Calibri"/>
              </a:rPr>
              <a:t>        loc2</a:t>
            </a:r>
          </a:p>
        </p:txBody>
      </p:sp>
      <p:sp>
        <p:nvSpPr>
          <p:cNvPr id="7" name="Line 853">
            <a:extLst>
              <a:ext uri="{FF2B5EF4-FFF2-40B4-BE49-F238E27FC236}">
                <a16:creationId xmlns:a16="http://schemas.microsoft.com/office/drawing/2014/main" id="{2FF88AE2-928F-E847-91F3-3069BBF779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5155" y="5394009"/>
            <a:ext cx="1609344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balanced" dir="l"/>
          </a:scene3d>
          <a:sp3d extrusionH="1587500" contourW="6350" prstMaterial="legacyPlastic">
            <a:bevelT w="13500" h="13500" prst="angle"/>
            <a:bevelB w="13500" h="13500" prst="angle"/>
            <a:extrusionClr>
              <a:srgbClr val="FFE4C1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2000" dirty="0">
                <a:latin typeface="Calibri"/>
                <a:ea typeface="Times New Roman"/>
                <a:cs typeface="Calibri"/>
              </a:rPr>
              <a:t>             loc0</a:t>
            </a:r>
          </a:p>
        </p:txBody>
      </p:sp>
      <p:sp>
        <p:nvSpPr>
          <p:cNvPr id="8" name="Line 853">
            <a:extLst>
              <a:ext uri="{FF2B5EF4-FFF2-40B4-BE49-F238E27FC236}">
                <a16:creationId xmlns:a16="http://schemas.microsoft.com/office/drawing/2014/main" id="{767CC235-1D81-5047-87CC-FBE0548B1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8506" y="4067549"/>
            <a:ext cx="1316735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balanced" dir="l"/>
          </a:scene3d>
          <a:sp3d extrusionH="1397000" contourW="6350" prstMaterial="legacyPlastic">
            <a:bevelT w="13500" h="13500" prst="angle"/>
            <a:bevelB w="13500" h="13500" prst="angle"/>
            <a:extrusionClr>
              <a:srgbClr val="F5DBBD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900" dirty="0">
                <a:latin typeface="Calibri"/>
                <a:ea typeface="Times New Roman"/>
                <a:cs typeface="Calibri"/>
              </a:rPr>
              <a:t>          loc1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F3DA91-E309-384E-969F-920367F9C7A1}"/>
              </a:ext>
            </a:extLst>
          </p:cNvPr>
          <p:cNvGrpSpPr/>
          <p:nvPr/>
        </p:nvGrpSpPr>
        <p:grpSpPr>
          <a:xfrm>
            <a:off x="7172730" y="4085760"/>
            <a:ext cx="1203321" cy="1021208"/>
            <a:chOff x="3906167" y="3324390"/>
            <a:chExt cx="1671281" cy="1418344"/>
          </a:xfrm>
          <a:solidFill>
            <a:srgbClr val="93D2FE"/>
          </a:solidFill>
        </p:grpSpPr>
        <p:sp>
          <p:nvSpPr>
            <p:cNvPr id="10" name="Oval 859">
              <a:extLst>
                <a:ext uri="{FF2B5EF4-FFF2-40B4-BE49-F238E27FC236}">
                  <a16:creationId xmlns:a16="http://schemas.microsoft.com/office/drawing/2014/main" id="{9E5FA0E3-CE47-CF4D-BC7C-13A759A1E9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80464" y="4434841"/>
              <a:ext cx="137823" cy="1512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1" name="Oval 861">
              <a:extLst>
                <a:ext uri="{FF2B5EF4-FFF2-40B4-BE49-F238E27FC236}">
                  <a16:creationId xmlns:a16="http://schemas.microsoft.com/office/drawing/2014/main" id="{5DFEAB05-BBE8-1B43-B6F5-34E6D4DEB09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06168" y="4588788"/>
              <a:ext cx="142659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2" name="Oval 862">
              <a:extLst>
                <a:ext uri="{FF2B5EF4-FFF2-40B4-BE49-F238E27FC236}">
                  <a16:creationId xmlns:a16="http://schemas.microsoft.com/office/drawing/2014/main" id="{19CB58AA-E694-1B48-BEC1-07ED11F906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21673" y="4588788"/>
              <a:ext cx="137823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3" name="Oval 863">
              <a:extLst>
                <a:ext uri="{FF2B5EF4-FFF2-40B4-BE49-F238E27FC236}">
                  <a16:creationId xmlns:a16="http://schemas.microsoft.com/office/drawing/2014/main" id="{18C48DCC-BA42-D74C-A15B-72630981E4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81432" y="4586087"/>
              <a:ext cx="140241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4" name="Oval 863">
              <a:extLst>
                <a:ext uri="{FF2B5EF4-FFF2-40B4-BE49-F238E27FC236}">
                  <a16:creationId xmlns:a16="http://schemas.microsoft.com/office/drawing/2014/main" id="{9C992D1F-26D7-B749-996D-7D4D02B346E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90648" y="4587968"/>
              <a:ext cx="140241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44CC58A-9702-B44E-A099-F2B356767852}"/>
                </a:ext>
              </a:extLst>
            </p:cNvPr>
            <p:cNvGrpSpPr/>
            <p:nvPr/>
          </p:nvGrpSpPr>
          <p:grpSpPr>
            <a:xfrm>
              <a:off x="3906167" y="4047050"/>
              <a:ext cx="1671281" cy="539042"/>
              <a:chOff x="1320274" y="4580303"/>
              <a:chExt cx="1671281" cy="467246"/>
            </a:xfrm>
            <a:grpFill/>
          </p:grpSpPr>
          <p:sp>
            <p:nvSpPr>
              <p:cNvPr id="30" name="Freeform 860">
                <a:extLst>
                  <a:ext uri="{FF2B5EF4-FFF2-40B4-BE49-F238E27FC236}">
                    <a16:creationId xmlns:a16="http://schemas.microsoft.com/office/drawing/2014/main" id="{2BDD0EB9-5514-FA4A-AA0F-9B4DCE8EAA6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0274" y="4580303"/>
                <a:ext cx="743865" cy="156647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1" name="Rectangle 864">
                <a:extLst>
                  <a:ext uri="{FF2B5EF4-FFF2-40B4-BE49-F238E27FC236}">
                    <a16:creationId xmlns:a16="http://schemas.microsoft.com/office/drawing/2014/main" id="{E50608DC-2F93-E24B-B4B2-75BFAB40DA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20274" y="4736954"/>
                <a:ext cx="557094" cy="31059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b"/>
              <a:lstStyle/>
              <a:p>
                <a:pPr algn="ctr"/>
                <a:r>
                  <a:rPr lang="en-US" sz="2000" dirty="0" err="1">
                    <a:latin typeface="Calibri"/>
                    <a:ea typeface="Calibri"/>
                    <a:cs typeface="Calibri"/>
                  </a:rPr>
                  <a:t>rbt</a:t>
                </a:r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2" name="Freeform 865">
                <a:extLst>
                  <a:ext uri="{FF2B5EF4-FFF2-40B4-BE49-F238E27FC236}">
                    <a16:creationId xmlns:a16="http://schemas.microsoft.com/office/drawing/2014/main" id="{6F757975-C35C-0E49-BB54-07E52E546A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580303"/>
                <a:ext cx="186771" cy="467242"/>
              </a:xfrm>
              <a:custGeom>
                <a:avLst/>
                <a:gdLst>
                  <a:gd name="T0" fmla="*/ 0 w 48"/>
                  <a:gd name="T1" fmla="*/ 524 h 144"/>
                  <a:gd name="T2" fmla="*/ 566 w 48"/>
                  <a:gd name="T3" fmla="*/ 0 h 144"/>
                  <a:gd name="T4" fmla="*/ 566 w 48"/>
                  <a:gd name="T5" fmla="*/ 1034 h 144"/>
                  <a:gd name="T6" fmla="*/ 0 w 48"/>
                  <a:gd name="T7" fmla="*/ 1564 h 144"/>
                  <a:gd name="T8" fmla="*/ 0 w 48"/>
                  <a:gd name="T9" fmla="*/ 52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33" name="Freeform 866">
                <a:extLst>
                  <a:ext uri="{FF2B5EF4-FFF2-40B4-BE49-F238E27FC236}">
                    <a16:creationId xmlns:a16="http://schemas.microsoft.com/office/drawing/2014/main" id="{DC234908-D06B-974E-91DB-094A9341C3C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878539"/>
                <a:ext cx="1114187" cy="168998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D93881-884E-CB46-BCB3-FEF5C6CBCEA0}"/>
                </a:ext>
              </a:extLst>
            </p:cNvPr>
            <p:cNvGrpSpPr/>
            <p:nvPr/>
          </p:nvGrpSpPr>
          <p:grpSpPr>
            <a:xfrm>
              <a:off x="4596370" y="3324390"/>
              <a:ext cx="552654" cy="1188720"/>
              <a:chOff x="1823226" y="3235632"/>
              <a:chExt cx="552654" cy="1188720"/>
            </a:xfrm>
            <a:grpFill/>
          </p:grpSpPr>
          <p:sp>
            <p:nvSpPr>
              <p:cNvPr id="17" name="Oval 878">
                <a:extLst>
                  <a:ext uri="{FF2B5EF4-FFF2-40B4-BE49-F238E27FC236}">
                    <a16:creationId xmlns:a16="http://schemas.microsoft.com/office/drawing/2014/main" id="{B75EC280-24D9-AB4A-82B6-D48715A9B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6977" y="4394101"/>
                <a:ext cx="110510" cy="3025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8" name="Rectangle 880">
                <a:extLst>
                  <a:ext uri="{FF2B5EF4-FFF2-40B4-BE49-F238E27FC236}">
                    <a16:creationId xmlns:a16="http://schemas.microsoft.com/office/drawing/2014/main" id="{0B798121-3005-AA47-B18D-21CCA8D7D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7548" y="3720625"/>
                <a:ext cx="109828" cy="68636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9" name="Oval 878">
                <a:extLst>
                  <a:ext uri="{FF2B5EF4-FFF2-40B4-BE49-F238E27FC236}">
                    <a16:creationId xmlns:a16="http://schemas.microsoft.com/office/drawing/2014/main" id="{8F17286C-D8D3-6D41-83BA-373EDB90B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8534" y="3708361"/>
                <a:ext cx="110510" cy="3025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0" name="Line 881">
                <a:extLst>
                  <a:ext uri="{FF2B5EF4-FFF2-40B4-BE49-F238E27FC236}">
                    <a16:creationId xmlns:a16="http://schemas.microsoft.com/office/drawing/2014/main" id="{6B0153A2-6D1F-6842-B4B2-AFCFEE34CD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7377" y="3720625"/>
                <a:ext cx="0" cy="686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1" name="Line 882">
                <a:extLst>
                  <a:ext uri="{FF2B5EF4-FFF2-40B4-BE49-F238E27FC236}">
                    <a16:creationId xmlns:a16="http://schemas.microsoft.com/office/drawing/2014/main" id="{FA7ED2A9-B158-CA4D-8421-AE82FE3933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23226" y="3720625"/>
                <a:ext cx="0" cy="686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2" name="Rectangle 880">
                <a:extLst>
                  <a:ext uri="{FF2B5EF4-FFF2-40B4-BE49-F238E27FC236}">
                    <a16:creationId xmlns:a16="http://schemas.microsoft.com/office/drawing/2014/main" id="{C584206C-0AE8-EF4A-82EF-9DF7EE847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2086553" y="3275567"/>
                <a:ext cx="66541" cy="85795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3" name="Oval 878">
                <a:extLst>
                  <a:ext uri="{FF2B5EF4-FFF2-40B4-BE49-F238E27FC236}">
                    <a16:creationId xmlns:a16="http://schemas.microsoft.com/office/drawing/2014/main" id="{BF2D1B7D-9704-644D-A28D-6BE21C3A7B9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00000" flipH="1">
                <a:off x="2297586" y="3313681"/>
                <a:ext cx="69069" cy="3900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4" name="Line 882">
                <a:extLst>
                  <a:ext uri="{FF2B5EF4-FFF2-40B4-BE49-F238E27FC236}">
                    <a16:creationId xmlns:a16="http://schemas.microsoft.com/office/drawing/2014/main" id="{2614CD85-7BAF-C04A-A8F8-F4580D4E80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008380" y="3235632"/>
                <a:ext cx="166195" cy="55324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5" name="Line 882">
                <a:extLst>
                  <a:ext uri="{FF2B5EF4-FFF2-40B4-BE49-F238E27FC236}">
                    <a16:creationId xmlns:a16="http://schemas.microsoft.com/office/drawing/2014/main" id="{39B310D9-23F1-CA47-A3F5-BEA9396275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019974" y="3238739"/>
                <a:ext cx="147328" cy="57728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" name="Line 884">
                <a:extLst>
                  <a:ext uri="{FF2B5EF4-FFF2-40B4-BE49-F238E27FC236}">
                    <a16:creationId xmlns:a16="http://schemas.microsoft.com/office/drawing/2014/main" id="{07EFFAA4-3B71-D240-914D-0693AD1D1C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2360577" y="3338154"/>
                <a:ext cx="0" cy="103603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7" name="Oval 885">
                <a:extLst>
                  <a:ext uri="{FF2B5EF4-FFF2-40B4-BE49-F238E27FC236}">
                    <a16:creationId xmlns:a16="http://schemas.microsoft.com/office/drawing/2014/main" id="{920852E1-7A1B-9149-A7CC-670B4DE63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43884" y="3447019"/>
                <a:ext cx="31996" cy="7070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8" name="Line 881">
                <a:extLst>
                  <a:ext uri="{FF2B5EF4-FFF2-40B4-BE49-F238E27FC236}">
                    <a16:creationId xmlns:a16="http://schemas.microsoft.com/office/drawing/2014/main" id="{9C0A12B9-2072-AA46-80BA-FF4A4AE28B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148636" y="3292202"/>
                <a:ext cx="0" cy="857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9" name="Line 882">
                <a:extLst>
                  <a:ext uri="{FF2B5EF4-FFF2-40B4-BE49-F238E27FC236}">
                    <a16:creationId xmlns:a16="http://schemas.microsoft.com/office/drawing/2014/main" id="{03E25F6B-1D1A-FE41-B12A-8A07C0AC4A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H="1" flipV="1">
                <a:off x="2087266" y="3256770"/>
                <a:ext cx="0" cy="857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F5D9BEF-A1B2-DB45-9436-199F02B601C6}"/>
              </a:ext>
            </a:extLst>
          </p:cNvPr>
          <p:cNvGrpSpPr/>
          <p:nvPr/>
        </p:nvGrpSpPr>
        <p:grpSpPr>
          <a:xfrm>
            <a:off x="8094182" y="2412864"/>
            <a:ext cx="538242" cy="357449"/>
            <a:chOff x="1012668" y="969931"/>
            <a:chExt cx="747559" cy="496456"/>
          </a:xfrm>
        </p:grpSpPr>
        <p:sp>
          <p:nvSpPr>
            <p:cNvPr id="35" name="Line 853">
              <a:extLst>
                <a:ext uri="{FF2B5EF4-FFF2-40B4-BE49-F238E27FC236}">
                  <a16:creationId xmlns:a16="http://schemas.microsoft.com/office/drawing/2014/main" id="{89BDB022-7916-A54F-884B-600B621F26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2668" y="1130288"/>
              <a:ext cx="600568" cy="7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flat" dir="l"/>
            </a:scene3d>
            <a:sp3d extrusionH="266700" contourW="6350" prstMaterial="plastic">
              <a:bevelT w="13500" h="13500" prst="angle"/>
              <a:bevelB w="13500" h="13500" prst="angle"/>
              <a:extrusionClr>
                <a:srgbClr val="FDFEB5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36" name="Rectangle 876">
              <a:extLst>
                <a:ext uri="{FF2B5EF4-FFF2-40B4-BE49-F238E27FC236}">
                  <a16:creationId xmlns:a16="http://schemas.microsoft.com/office/drawing/2014/main" id="{00C9EFC4-4129-E743-B6C6-6DD5BBB6AF1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59818" y="969931"/>
              <a:ext cx="0" cy="384720"/>
            </a:xfrm>
            <a:prstGeom prst="rect">
              <a:avLst/>
            </a:prstGeom>
            <a:solidFill>
              <a:srgbClr val="FD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endParaRPr lang="en-US" dirty="0">
                <a:solidFill>
                  <a:schemeClr val="tx1"/>
                </a:solidFill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37" name="Rectangle 873">
              <a:extLst>
                <a:ext uri="{FF2B5EF4-FFF2-40B4-BE49-F238E27FC236}">
                  <a16:creationId xmlns:a16="http://schemas.microsoft.com/office/drawing/2014/main" id="{F808D3EF-CAE9-4D43-A8D8-536873D30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023" y="1137440"/>
              <a:ext cx="594305" cy="327629"/>
            </a:xfrm>
            <a:prstGeom prst="rect">
              <a:avLst/>
            </a:prstGeom>
            <a:solidFill>
              <a:srgbClr val="FDFF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152" tIns="18288" rIns="73152" bIns="18288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rPr>
                <a:t>c1</a:t>
              </a:r>
            </a:p>
          </p:txBody>
        </p:sp>
        <p:sp>
          <p:nvSpPr>
            <p:cNvPr id="38" name="Freeform 875">
              <a:extLst>
                <a:ext uri="{FF2B5EF4-FFF2-40B4-BE49-F238E27FC236}">
                  <a16:creationId xmlns:a16="http://schemas.microsoft.com/office/drawing/2014/main" id="{6CCCE24A-2C69-A641-98BF-2B09EA8AB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923" y="989071"/>
              <a:ext cx="146304" cy="477316"/>
            </a:xfrm>
            <a:custGeom>
              <a:avLst/>
              <a:gdLst>
                <a:gd name="T0" fmla="*/ 0 w 48"/>
                <a:gd name="T1" fmla="*/ 48 h 144"/>
                <a:gd name="T2" fmla="*/ 48 w 48"/>
                <a:gd name="T3" fmla="*/ 0 h 144"/>
                <a:gd name="T4" fmla="*/ 48 w 48"/>
                <a:gd name="T5" fmla="*/ 96 h 144"/>
                <a:gd name="T6" fmla="*/ 0 w 48"/>
                <a:gd name="T7" fmla="*/ 144 h 144"/>
                <a:gd name="T8" fmla="*/ 0 w 48"/>
                <a:gd name="T9" fmla="*/ 48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4"/>
                <a:gd name="T17" fmla="*/ 48 w 4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4">
                  <a:moveTo>
                    <a:pt x="0" y="48"/>
                  </a:moveTo>
                  <a:lnTo>
                    <a:pt x="48" y="0"/>
                  </a:lnTo>
                  <a:lnTo>
                    <a:pt x="48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D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</p:grpSp>
      <p:sp>
        <p:nvSpPr>
          <p:cNvPr id="39" name="Line 853">
            <a:extLst>
              <a:ext uri="{FF2B5EF4-FFF2-40B4-BE49-F238E27FC236}">
                <a16:creationId xmlns:a16="http://schemas.microsoft.com/office/drawing/2014/main" id="{23543BCA-69B7-CC46-B2FD-2DCC916E57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2527" y="1647698"/>
            <a:ext cx="73152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800100" contourW="6350" prstMaterial="legacyPlastic">
            <a:bevelT w="13500" h="13500" prst="angle"/>
            <a:bevelB w="13500" h="13500" prst="angle"/>
            <a:extrusionClr>
              <a:srgbClr val="D0B39A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400" dirty="0">
                <a:latin typeface="Calibri"/>
                <a:ea typeface="Times New Roman"/>
                <a:cs typeface="Calibri"/>
              </a:rPr>
              <a:t>         loc4</a:t>
            </a:r>
          </a:p>
        </p:txBody>
      </p:sp>
      <p:sp>
        <p:nvSpPr>
          <p:cNvPr id="40" name="Line 853">
            <a:extLst>
              <a:ext uri="{FF2B5EF4-FFF2-40B4-BE49-F238E27FC236}">
                <a16:creationId xmlns:a16="http://schemas.microsoft.com/office/drawing/2014/main" id="{A540E8E9-5D4D-154F-85E3-401538E376A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3172" y="2249053"/>
            <a:ext cx="91440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914400" contourW="6350" prstMaterial="legacyPlastic">
            <a:bevelT w="13500" h="13500" prst="angle"/>
            <a:bevelB w="13500" h="13500" prst="angle"/>
            <a:extrusionClr>
              <a:srgbClr val="ECD1B9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600" dirty="0">
                <a:latin typeface="Calibri"/>
                <a:ea typeface="Times New Roman"/>
                <a:cs typeface="Calibri"/>
              </a:rPr>
              <a:t>         loc3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2E22B35-5C6F-394E-A763-54CB2D4B4B7F}"/>
              </a:ext>
            </a:extLst>
          </p:cNvPr>
          <p:cNvGrpSpPr/>
          <p:nvPr/>
        </p:nvGrpSpPr>
        <p:grpSpPr>
          <a:xfrm>
            <a:off x="8363291" y="1193798"/>
            <a:ext cx="387534" cy="273368"/>
            <a:chOff x="7930394" y="2452696"/>
            <a:chExt cx="387534" cy="273368"/>
          </a:xfrm>
        </p:grpSpPr>
        <p:sp>
          <p:nvSpPr>
            <p:cNvPr id="42" name="Line 853">
              <a:extLst>
                <a:ext uri="{FF2B5EF4-FFF2-40B4-BE49-F238E27FC236}">
                  <a16:creationId xmlns:a16="http://schemas.microsoft.com/office/drawing/2014/main" id="{FC152F48-EA55-414E-914F-AFA4914611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0394" y="2551830"/>
              <a:ext cx="311334" cy="3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flat" dir="l"/>
            </a:scene3d>
            <a:sp3d extrusionH="190500" contourW="6350" prstMaterial="plastic">
              <a:bevelT w="13500" h="13500" prst="angle"/>
              <a:bevelB w="13500" h="13500" prst="angle"/>
              <a:extrusionClr>
                <a:srgbClr val="CED286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400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43" name="Rectangle 876">
              <a:extLst>
                <a:ext uri="{FF2B5EF4-FFF2-40B4-BE49-F238E27FC236}">
                  <a16:creationId xmlns:a16="http://schemas.microsoft.com/office/drawing/2014/main" id="{E7447FB3-B0A2-B84B-9C9A-20E96AEAC23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54837" y="2452696"/>
              <a:ext cx="0" cy="215444"/>
            </a:xfrm>
            <a:prstGeom prst="rect">
              <a:avLst/>
            </a:prstGeom>
            <a:solidFill>
              <a:srgbClr val="FD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endParaRPr lang="en-US" sz="1400" dirty="0">
                <a:solidFill>
                  <a:schemeClr val="tx1"/>
                </a:solidFill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44" name="Rectangle 873">
              <a:extLst>
                <a:ext uri="{FF2B5EF4-FFF2-40B4-BE49-F238E27FC236}">
                  <a16:creationId xmlns:a16="http://schemas.microsoft.com/office/drawing/2014/main" id="{7B689E57-F3E7-F744-BBAE-ACC166387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1096" y="2555538"/>
              <a:ext cx="308087" cy="169843"/>
            </a:xfrm>
            <a:prstGeom prst="rect">
              <a:avLst/>
            </a:prstGeom>
            <a:solidFill>
              <a:srgbClr val="CED28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152" tIns="18288" rIns="73152" bIns="18288" anchor="b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rPr>
                <a:t>c3</a:t>
              </a:r>
            </a:p>
          </p:txBody>
        </p:sp>
        <p:sp>
          <p:nvSpPr>
            <p:cNvPr id="45" name="Freeform 875">
              <a:extLst>
                <a:ext uri="{FF2B5EF4-FFF2-40B4-BE49-F238E27FC236}">
                  <a16:creationId xmlns:a16="http://schemas.microsoft.com/office/drawing/2014/main" id="{0CF118C2-27B2-004B-A5BF-F0CD81736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084" y="2478623"/>
              <a:ext cx="75844" cy="247441"/>
            </a:xfrm>
            <a:custGeom>
              <a:avLst/>
              <a:gdLst>
                <a:gd name="T0" fmla="*/ 0 w 48"/>
                <a:gd name="T1" fmla="*/ 48 h 144"/>
                <a:gd name="T2" fmla="*/ 48 w 48"/>
                <a:gd name="T3" fmla="*/ 0 h 144"/>
                <a:gd name="T4" fmla="*/ 48 w 48"/>
                <a:gd name="T5" fmla="*/ 96 h 144"/>
                <a:gd name="T6" fmla="*/ 0 w 48"/>
                <a:gd name="T7" fmla="*/ 144 h 144"/>
                <a:gd name="T8" fmla="*/ 0 w 48"/>
                <a:gd name="T9" fmla="*/ 48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4"/>
                <a:gd name="T17" fmla="*/ 48 w 4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4">
                  <a:moveTo>
                    <a:pt x="0" y="48"/>
                  </a:moveTo>
                  <a:lnTo>
                    <a:pt x="48" y="0"/>
                  </a:lnTo>
                  <a:lnTo>
                    <a:pt x="48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CED28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endParaRPr lang="en-US" sz="1400" dirty="0">
                <a:latin typeface="Calibri"/>
                <a:ea typeface="Times New Roman"/>
                <a:cs typeface="Calibri"/>
              </a:endParaRPr>
            </a:p>
          </p:txBody>
        </p:sp>
      </p:grpSp>
      <p:sp>
        <p:nvSpPr>
          <p:cNvPr id="46" name="Date Placeholder 45">
            <a:extLst>
              <a:ext uri="{FF2B5EF4-FFF2-40B4-BE49-F238E27FC236}">
                <a16:creationId xmlns:a16="http://schemas.microsoft.com/office/drawing/2014/main" id="{BB43750D-9F09-C744-8D3C-51369BED5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866F59F4-1143-DE4B-ADF4-2EF792259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764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8A3E-18AC-834A-8FE2-EE1D14AE9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State-variable Representation: Extensions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0F9FBB-EAF6-3549-8C3B-02BC5DC564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Range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Can be finite, infinite, continuous, discontinuous, vectors, </a:t>
                </a:r>
                <a:br>
                  <a:rPr lang="en-GB" dirty="0"/>
                </a:br>
                <a:r>
                  <a:rPr lang="en-GB" dirty="0"/>
                  <a:t>matrices, other data structures</a:t>
                </a:r>
              </a:p>
              <a:p>
                <a:r>
                  <a:rPr lang="en-GB" dirty="0"/>
                  <a:t>Assignment statement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𝑒𝑥𝑝𝑟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Expression that returns a ground value in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</a:t>
                </a:r>
                <a:br>
                  <a:rPr lang="en-GB" dirty="0"/>
                </a:br>
                <a:r>
                  <a:rPr lang="en-GB" dirty="0"/>
                  <a:t>has no side-effects on the current state </a:t>
                </a:r>
              </a:p>
              <a:p>
                <a:r>
                  <a:rPr lang="en-GB" dirty="0"/>
                  <a:t>Tests (e.g., preconditions)</a:t>
                </a:r>
              </a:p>
              <a:p>
                <a:pPr lvl="1"/>
                <a:r>
                  <a:rPr lang="en-GB" dirty="0"/>
                  <a:t>Simple: 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Compound: conjunction, disjunction, </a:t>
                </a:r>
                <a:br>
                  <a:rPr lang="en-GB" dirty="0"/>
                </a:br>
                <a:r>
                  <a:rPr lang="en-GB" dirty="0"/>
                  <a:t>or negation of simple tests</a:t>
                </a:r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0F9FBB-EAF6-3549-8C3B-02BC5DC564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5" t="-24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891">
            <a:extLst>
              <a:ext uri="{FF2B5EF4-FFF2-40B4-BE49-F238E27FC236}">
                <a16:creationId xmlns:a16="http://schemas.microsoft.com/office/drawing/2014/main" id="{B17A20AE-4805-7D44-A579-77D2BCB34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591" y="3320069"/>
            <a:ext cx="0" cy="307777"/>
          </a:xfrm>
          <a:prstGeom prst="rect">
            <a:avLst/>
          </a:prstGeom>
          <a:solidFill>
            <a:srgbClr val="FAC0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en-US" sz="20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7" name="Line 853">
            <a:extLst>
              <a:ext uri="{FF2B5EF4-FFF2-40B4-BE49-F238E27FC236}">
                <a16:creationId xmlns:a16="http://schemas.microsoft.com/office/drawing/2014/main" id="{9BDBD8CA-5F05-B34E-8FCA-E6665E34E2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2957" y="2998939"/>
            <a:ext cx="1115568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1117600" contourW="6350" prstMaterial="legacyPlastic">
            <a:bevelT w="13500" h="13500" prst="angle"/>
            <a:bevelB w="13500" h="13500" prst="angle"/>
            <a:extrusionClr>
              <a:srgbClr val="FBDFC1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dirty="0">
                <a:latin typeface="Calibri"/>
                <a:ea typeface="Times New Roman"/>
                <a:cs typeface="Calibri"/>
              </a:rPr>
              <a:t>        loc2</a:t>
            </a:r>
          </a:p>
        </p:txBody>
      </p:sp>
      <p:sp>
        <p:nvSpPr>
          <p:cNvPr id="48" name="Line 853">
            <a:extLst>
              <a:ext uri="{FF2B5EF4-FFF2-40B4-BE49-F238E27FC236}">
                <a16:creationId xmlns:a16="http://schemas.microsoft.com/office/drawing/2014/main" id="{0D717C88-435B-0444-8527-9E7E805B4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5155" y="5394009"/>
            <a:ext cx="1609344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balanced" dir="l"/>
          </a:scene3d>
          <a:sp3d extrusionH="1587500" contourW="6350" prstMaterial="legacyPlastic">
            <a:bevelT w="13500" h="13500" prst="angle"/>
            <a:bevelB w="13500" h="13500" prst="angle"/>
            <a:extrusionClr>
              <a:srgbClr val="FFE4C1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2000" dirty="0">
                <a:latin typeface="Calibri"/>
                <a:ea typeface="Times New Roman"/>
                <a:cs typeface="Calibri"/>
              </a:rPr>
              <a:t>             loc0</a:t>
            </a:r>
          </a:p>
        </p:txBody>
      </p:sp>
      <p:sp>
        <p:nvSpPr>
          <p:cNvPr id="49" name="Line 853">
            <a:extLst>
              <a:ext uri="{FF2B5EF4-FFF2-40B4-BE49-F238E27FC236}">
                <a16:creationId xmlns:a16="http://schemas.microsoft.com/office/drawing/2014/main" id="{9C9AE020-8D16-A844-BABE-719A6284C5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8506" y="4067549"/>
            <a:ext cx="1316735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balanced" dir="l"/>
          </a:scene3d>
          <a:sp3d extrusionH="1397000" contourW="6350" prstMaterial="legacyPlastic">
            <a:bevelT w="13500" h="13500" prst="angle"/>
            <a:bevelB w="13500" h="13500" prst="angle"/>
            <a:extrusionClr>
              <a:srgbClr val="F5DBBD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900" dirty="0">
                <a:latin typeface="Calibri"/>
                <a:ea typeface="Times New Roman"/>
                <a:cs typeface="Calibri"/>
              </a:rPr>
              <a:t>          loc1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0632E3D-9B38-004D-9DB3-F682781A248B}"/>
              </a:ext>
            </a:extLst>
          </p:cNvPr>
          <p:cNvGrpSpPr/>
          <p:nvPr/>
        </p:nvGrpSpPr>
        <p:grpSpPr>
          <a:xfrm>
            <a:off x="7172730" y="4085760"/>
            <a:ext cx="1203321" cy="1021208"/>
            <a:chOff x="3906167" y="3324390"/>
            <a:chExt cx="1671281" cy="1418344"/>
          </a:xfrm>
          <a:solidFill>
            <a:srgbClr val="93D2FE"/>
          </a:solidFill>
        </p:grpSpPr>
        <p:sp>
          <p:nvSpPr>
            <p:cNvPr id="51" name="Oval 859">
              <a:extLst>
                <a:ext uri="{FF2B5EF4-FFF2-40B4-BE49-F238E27FC236}">
                  <a16:creationId xmlns:a16="http://schemas.microsoft.com/office/drawing/2014/main" id="{57E42CE8-A87E-0E4E-94AC-873B02C0F4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380464" y="4434841"/>
              <a:ext cx="137823" cy="1512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2" name="Oval 861">
              <a:extLst>
                <a:ext uri="{FF2B5EF4-FFF2-40B4-BE49-F238E27FC236}">
                  <a16:creationId xmlns:a16="http://schemas.microsoft.com/office/drawing/2014/main" id="{CC09D6E8-9BF9-E149-AAA4-2DC9F31679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06168" y="4588788"/>
              <a:ext cx="142659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3" name="Oval 862">
              <a:extLst>
                <a:ext uri="{FF2B5EF4-FFF2-40B4-BE49-F238E27FC236}">
                  <a16:creationId xmlns:a16="http://schemas.microsoft.com/office/drawing/2014/main" id="{A3FA591D-1624-164C-AE2D-12183897C5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21673" y="4588788"/>
              <a:ext cx="137823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4" name="Oval 863">
              <a:extLst>
                <a:ext uri="{FF2B5EF4-FFF2-40B4-BE49-F238E27FC236}">
                  <a16:creationId xmlns:a16="http://schemas.microsoft.com/office/drawing/2014/main" id="{91E6A49E-4D78-1140-A447-0F789C8AFA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81432" y="4586087"/>
              <a:ext cx="140241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5" name="Oval 863">
              <a:extLst>
                <a:ext uri="{FF2B5EF4-FFF2-40B4-BE49-F238E27FC236}">
                  <a16:creationId xmlns:a16="http://schemas.microsoft.com/office/drawing/2014/main" id="{40EBAA0C-5028-7045-B6B6-BAD1694F16A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90648" y="4587968"/>
              <a:ext cx="140241" cy="153946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 b="1" dirty="0"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AA6DA68-2F9D-4D44-932F-7DC29CB5E651}"/>
                </a:ext>
              </a:extLst>
            </p:cNvPr>
            <p:cNvGrpSpPr/>
            <p:nvPr/>
          </p:nvGrpSpPr>
          <p:grpSpPr>
            <a:xfrm>
              <a:off x="3906167" y="4047050"/>
              <a:ext cx="1671281" cy="539042"/>
              <a:chOff x="1320274" y="4580303"/>
              <a:chExt cx="1671281" cy="467246"/>
            </a:xfrm>
            <a:grpFill/>
          </p:grpSpPr>
          <p:sp>
            <p:nvSpPr>
              <p:cNvPr id="71" name="Freeform 860">
                <a:extLst>
                  <a:ext uri="{FF2B5EF4-FFF2-40B4-BE49-F238E27FC236}">
                    <a16:creationId xmlns:a16="http://schemas.microsoft.com/office/drawing/2014/main" id="{38DA3D8D-BDB0-254E-9CA2-A9B1CD371C2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320274" y="4580303"/>
                <a:ext cx="743865" cy="156647"/>
              </a:xfrm>
              <a:custGeom>
                <a:avLst/>
                <a:gdLst>
                  <a:gd name="T0" fmla="*/ 1592 w 192"/>
                  <a:gd name="T1" fmla="*/ 566 h 48"/>
                  <a:gd name="T2" fmla="*/ 0 w 192"/>
                  <a:gd name="T3" fmla="*/ 566 h 48"/>
                  <a:gd name="T4" fmla="*/ 537 w 192"/>
                  <a:gd name="T5" fmla="*/ 0 h 48"/>
                  <a:gd name="T6" fmla="*/ 2124 w 192"/>
                  <a:gd name="T7" fmla="*/ 0 h 48"/>
                  <a:gd name="T8" fmla="*/ 1592 w 192"/>
                  <a:gd name="T9" fmla="*/ 566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48"/>
                  <a:gd name="T17" fmla="*/ 192 w 19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48">
                    <a:moveTo>
                      <a:pt x="144" y="48"/>
                    </a:moveTo>
                    <a:lnTo>
                      <a:pt x="0" y="48"/>
                    </a:lnTo>
                    <a:lnTo>
                      <a:pt x="48" y="0"/>
                    </a:lnTo>
                    <a:lnTo>
                      <a:pt x="192" y="0"/>
                    </a:lnTo>
                    <a:lnTo>
                      <a:pt x="144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2" name="Rectangle 864">
                <a:extLst>
                  <a:ext uri="{FF2B5EF4-FFF2-40B4-BE49-F238E27FC236}">
                    <a16:creationId xmlns:a16="http://schemas.microsoft.com/office/drawing/2014/main" id="{CCA0B8BE-B85A-E54E-AF5A-123DB0A8968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320274" y="4736954"/>
                <a:ext cx="557094" cy="310595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b"/>
              <a:lstStyle/>
              <a:p>
                <a:pPr algn="ctr"/>
                <a:r>
                  <a:rPr lang="en-US" sz="2000" dirty="0" err="1">
                    <a:latin typeface="Calibri"/>
                    <a:ea typeface="Calibri"/>
                    <a:cs typeface="Calibri"/>
                  </a:rPr>
                  <a:t>rbt</a:t>
                </a:r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3" name="Freeform 865">
                <a:extLst>
                  <a:ext uri="{FF2B5EF4-FFF2-40B4-BE49-F238E27FC236}">
                    <a16:creationId xmlns:a16="http://schemas.microsoft.com/office/drawing/2014/main" id="{5219335B-5F6F-C641-87DB-B5D675E86B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580303"/>
                <a:ext cx="186771" cy="467242"/>
              </a:xfrm>
              <a:custGeom>
                <a:avLst/>
                <a:gdLst>
                  <a:gd name="T0" fmla="*/ 0 w 48"/>
                  <a:gd name="T1" fmla="*/ 524 h 144"/>
                  <a:gd name="T2" fmla="*/ 566 w 48"/>
                  <a:gd name="T3" fmla="*/ 0 h 144"/>
                  <a:gd name="T4" fmla="*/ 566 w 48"/>
                  <a:gd name="T5" fmla="*/ 1034 h 144"/>
                  <a:gd name="T6" fmla="*/ 0 w 48"/>
                  <a:gd name="T7" fmla="*/ 1564 h 144"/>
                  <a:gd name="T8" fmla="*/ 0 w 48"/>
                  <a:gd name="T9" fmla="*/ 524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144"/>
                  <a:gd name="T17" fmla="*/ 48 w 4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144">
                    <a:moveTo>
                      <a:pt x="0" y="48"/>
                    </a:moveTo>
                    <a:lnTo>
                      <a:pt x="48" y="0"/>
                    </a:lnTo>
                    <a:lnTo>
                      <a:pt x="48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4" name="Freeform 866">
                <a:extLst>
                  <a:ext uri="{FF2B5EF4-FFF2-40B4-BE49-F238E27FC236}">
                    <a16:creationId xmlns:a16="http://schemas.microsoft.com/office/drawing/2014/main" id="{B7D263BF-C62E-0D40-9408-EBB8EEB5396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77368" y="4878539"/>
                <a:ext cx="1114187" cy="168998"/>
              </a:xfrm>
              <a:custGeom>
                <a:avLst/>
                <a:gdLst>
                  <a:gd name="T0" fmla="*/ 0 w 288"/>
                  <a:gd name="T1" fmla="*/ 449 h 48"/>
                  <a:gd name="T2" fmla="*/ 2608 w 288"/>
                  <a:gd name="T3" fmla="*/ 449 h 48"/>
                  <a:gd name="T4" fmla="*/ 3133 w 288"/>
                  <a:gd name="T5" fmla="*/ 0 h 48"/>
                  <a:gd name="T6" fmla="*/ 524 w 288"/>
                  <a:gd name="T7" fmla="*/ 0 h 48"/>
                  <a:gd name="T8" fmla="*/ 0 w 288"/>
                  <a:gd name="T9" fmla="*/ 449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8"/>
                  <a:gd name="T16" fmla="*/ 0 h 48"/>
                  <a:gd name="T17" fmla="*/ 288 w 28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8" h="48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48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b="1" dirty="0">
                  <a:latin typeface="Calibri"/>
                  <a:ea typeface="Calibri"/>
                  <a:cs typeface="Calibri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8BFD9FC-F01C-174F-8605-AFE1C1AD2B27}"/>
                </a:ext>
              </a:extLst>
            </p:cNvPr>
            <p:cNvGrpSpPr/>
            <p:nvPr/>
          </p:nvGrpSpPr>
          <p:grpSpPr>
            <a:xfrm>
              <a:off x="4596370" y="3324390"/>
              <a:ext cx="552654" cy="1188720"/>
              <a:chOff x="1823226" y="3235632"/>
              <a:chExt cx="552654" cy="1188720"/>
            </a:xfrm>
            <a:grpFill/>
          </p:grpSpPr>
          <p:sp>
            <p:nvSpPr>
              <p:cNvPr id="58" name="Oval 878">
                <a:extLst>
                  <a:ext uri="{FF2B5EF4-FFF2-40B4-BE49-F238E27FC236}">
                    <a16:creationId xmlns:a16="http://schemas.microsoft.com/office/drawing/2014/main" id="{3A619224-A06A-FB4F-9D25-E13EE6587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6977" y="4394101"/>
                <a:ext cx="110510" cy="3025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59" name="Rectangle 880">
                <a:extLst>
                  <a:ext uri="{FF2B5EF4-FFF2-40B4-BE49-F238E27FC236}">
                    <a16:creationId xmlns:a16="http://schemas.microsoft.com/office/drawing/2014/main" id="{C2ABB8B5-293F-CA43-AA09-F67942E356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7548" y="3720625"/>
                <a:ext cx="109828" cy="68636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0" name="Oval 878">
                <a:extLst>
                  <a:ext uri="{FF2B5EF4-FFF2-40B4-BE49-F238E27FC236}">
                    <a16:creationId xmlns:a16="http://schemas.microsoft.com/office/drawing/2014/main" id="{B6D863FB-8CBF-0149-B162-898E205FD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828534" y="3708361"/>
                <a:ext cx="110510" cy="30251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1" name="Line 881">
                <a:extLst>
                  <a:ext uri="{FF2B5EF4-FFF2-40B4-BE49-F238E27FC236}">
                    <a16:creationId xmlns:a16="http://schemas.microsoft.com/office/drawing/2014/main" id="{0361068A-6EAE-7D4F-8D6C-A1D2F8FEE0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7377" y="3720625"/>
                <a:ext cx="0" cy="686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2" name="Line 882">
                <a:extLst>
                  <a:ext uri="{FF2B5EF4-FFF2-40B4-BE49-F238E27FC236}">
                    <a16:creationId xmlns:a16="http://schemas.microsoft.com/office/drawing/2014/main" id="{A24CE2E3-73FB-534F-B967-4E0738762B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23226" y="3720625"/>
                <a:ext cx="0" cy="68636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3" name="Rectangle 880">
                <a:extLst>
                  <a:ext uri="{FF2B5EF4-FFF2-40B4-BE49-F238E27FC236}">
                    <a16:creationId xmlns:a16="http://schemas.microsoft.com/office/drawing/2014/main" id="{F9096AA8-EF76-0340-BEB1-C2947E997E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0" flipH="1">
                <a:off x="2086553" y="3275567"/>
                <a:ext cx="66541" cy="85795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4" name="Oval 878">
                <a:extLst>
                  <a:ext uri="{FF2B5EF4-FFF2-40B4-BE49-F238E27FC236}">
                    <a16:creationId xmlns:a16="http://schemas.microsoft.com/office/drawing/2014/main" id="{7B1B26AE-A2F2-EB4D-A415-FD5C79F09DF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1800000" flipH="1">
                <a:off x="2297586" y="3313681"/>
                <a:ext cx="69069" cy="39007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5" name="Line 882">
                <a:extLst>
                  <a:ext uri="{FF2B5EF4-FFF2-40B4-BE49-F238E27FC236}">
                    <a16:creationId xmlns:a16="http://schemas.microsoft.com/office/drawing/2014/main" id="{31F12F30-97CA-8A49-B1F3-8264FB9718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008380" y="3235632"/>
                <a:ext cx="166195" cy="55324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6" name="Line 882">
                <a:extLst>
                  <a:ext uri="{FF2B5EF4-FFF2-40B4-BE49-F238E27FC236}">
                    <a16:creationId xmlns:a16="http://schemas.microsoft.com/office/drawing/2014/main" id="{D76D207B-3EE2-AF4C-BFBA-D4C9AFBE7B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019974" y="3238739"/>
                <a:ext cx="147328" cy="57728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7" name="Line 884">
                <a:extLst>
                  <a:ext uri="{FF2B5EF4-FFF2-40B4-BE49-F238E27FC236}">
                    <a16:creationId xmlns:a16="http://schemas.microsoft.com/office/drawing/2014/main" id="{222E247D-B60F-7749-9BB8-AB02459739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0800000">
                <a:off x="2360577" y="3338154"/>
                <a:ext cx="0" cy="103603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none" w="sm" len="sm"/>
                <a:tailEnd type="none" w="med" len="sm"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8" name="Oval 885">
                <a:extLst>
                  <a:ext uri="{FF2B5EF4-FFF2-40B4-BE49-F238E27FC236}">
                    <a16:creationId xmlns:a16="http://schemas.microsoft.com/office/drawing/2014/main" id="{DE8ADFCA-9BA6-4C42-9051-0FD3DEB45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343884" y="3447019"/>
                <a:ext cx="31996" cy="70709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69" name="Line 881">
                <a:extLst>
                  <a:ext uri="{FF2B5EF4-FFF2-40B4-BE49-F238E27FC236}">
                    <a16:creationId xmlns:a16="http://schemas.microsoft.com/office/drawing/2014/main" id="{C60801E9-ECF9-1B46-9655-D4A88B7740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V="1">
                <a:off x="2148636" y="3292202"/>
                <a:ext cx="0" cy="857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70" name="Line 882">
                <a:extLst>
                  <a:ext uri="{FF2B5EF4-FFF2-40B4-BE49-F238E27FC236}">
                    <a16:creationId xmlns:a16="http://schemas.microsoft.com/office/drawing/2014/main" id="{2AAA470C-2A1C-6C46-A1C3-4BBE25471E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800000" flipH="1" flipV="1">
                <a:off x="2087266" y="3256770"/>
                <a:ext cx="0" cy="85795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/>
              <a:p>
                <a:endParaRPr lang="en-US" sz="2000" dirty="0"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71B9F56-6231-FB4E-9CDA-CE61685B6981}"/>
              </a:ext>
            </a:extLst>
          </p:cNvPr>
          <p:cNvGrpSpPr/>
          <p:nvPr/>
        </p:nvGrpSpPr>
        <p:grpSpPr>
          <a:xfrm>
            <a:off x="8094182" y="2412864"/>
            <a:ext cx="538242" cy="357449"/>
            <a:chOff x="1012668" y="969931"/>
            <a:chExt cx="747559" cy="496456"/>
          </a:xfrm>
        </p:grpSpPr>
        <p:sp>
          <p:nvSpPr>
            <p:cNvPr id="76" name="Line 853">
              <a:extLst>
                <a:ext uri="{FF2B5EF4-FFF2-40B4-BE49-F238E27FC236}">
                  <a16:creationId xmlns:a16="http://schemas.microsoft.com/office/drawing/2014/main" id="{E19E31B7-906A-D444-801F-882368CEE4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2668" y="1130288"/>
              <a:ext cx="600568" cy="7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flat" dir="l"/>
            </a:scene3d>
            <a:sp3d extrusionH="266700" contourW="6350" prstMaterial="plastic">
              <a:bevelT w="13500" h="13500" prst="angle"/>
              <a:bevelB w="13500" h="13500" prst="angle"/>
              <a:extrusionClr>
                <a:srgbClr val="FDFEB5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77" name="Rectangle 876">
              <a:extLst>
                <a:ext uri="{FF2B5EF4-FFF2-40B4-BE49-F238E27FC236}">
                  <a16:creationId xmlns:a16="http://schemas.microsoft.com/office/drawing/2014/main" id="{94CEA8FF-6928-CB47-929D-8048124C294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59818" y="969931"/>
              <a:ext cx="0" cy="384720"/>
            </a:xfrm>
            <a:prstGeom prst="rect">
              <a:avLst/>
            </a:prstGeom>
            <a:solidFill>
              <a:srgbClr val="FD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endParaRPr lang="en-US" dirty="0">
                <a:solidFill>
                  <a:schemeClr val="tx1"/>
                </a:solidFill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78" name="Rectangle 873">
              <a:extLst>
                <a:ext uri="{FF2B5EF4-FFF2-40B4-BE49-F238E27FC236}">
                  <a16:creationId xmlns:a16="http://schemas.microsoft.com/office/drawing/2014/main" id="{548AB8D4-8C25-1542-B8A2-CC54F428D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023" y="1137440"/>
              <a:ext cx="594305" cy="327629"/>
            </a:xfrm>
            <a:prstGeom prst="rect">
              <a:avLst/>
            </a:prstGeom>
            <a:solidFill>
              <a:srgbClr val="FDFFB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152" tIns="18288" rIns="73152" bIns="18288" anchor="b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rPr>
                <a:t>c1</a:t>
              </a:r>
            </a:p>
          </p:txBody>
        </p:sp>
        <p:sp>
          <p:nvSpPr>
            <p:cNvPr id="79" name="Freeform 875">
              <a:extLst>
                <a:ext uri="{FF2B5EF4-FFF2-40B4-BE49-F238E27FC236}">
                  <a16:creationId xmlns:a16="http://schemas.microsoft.com/office/drawing/2014/main" id="{E543B708-4023-D142-AE68-D522B6CAF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923" y="989071"/>
              <a:ext cx="146304" cy="477316"/>
            </a:xfrm>
            <a:custGeom>
              <a:avLst/>
              <a:gdLst>
                <a:gd name="T0" fmla="*/ 0 w 48"/>
                <a:gd name="T1" fmla="*/ 48 h 144"/>
                <a:gd name="T2" fmla="*/ 48 w 48"/>
                <a:gd name="T3" fmla="*/ 0 h 144"/>
                <a:gd name="T4" fmla="*/ 48 w 48"/>
                <a:gd name="T5" fmla="*/ 96 h 144"/>
                <a:gd name="T6" fmla="*/ 0 w 48"/>
                <a:gd name="T7" fmla="*/ 144 h 144"/>
                <a:gd name="T8" fmla="*/ 0 w 48"/>
                <a:gd name="T9" fmla="*/ 48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4"/>
                <a:gd name="T17" fmla="*/ 48 w 4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4">
                  <a:moveTo>
                    <a:pt x="0" y="48"/>
                  </a:moveTo>
                  <a:lnTo>
                    <a:pt x="48" y="0"/>
                  </a:lnTo>
                  <a:lnTo>
                    <a:pt x="48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D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endParaRPr lang="en-US" dirty="0">
                <a:latin typeface="Calibri"/>
                <a:ea typeface="Times New Roman"/>
                <a:cs typeface="Calibri"/>
              </a:endParaRPr>
            </a:p>
          </p:txBody>
        </p:sp>
      </p:grpSp>
      <p:sp>
        <p:nvSpPr>
          <p:cNvPr id="80" name="Line 853">
            <a:extLst>
              <a:ext uri="{FF2B5EF4-FFF2-40B4-BE49-F238E27FC236}">
                <a16:creationId xmlns:a16="http://schemas.microsoft.com/office/drawing/2014/main" id="{C69EE382-8776-9A4A-B3EF-69271A387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2527" y="1647698"/>
            <a:ext cx="73152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800100" contourW="6350" prstMaterial="legacyPlastic">
            <a:bevelT w="13500" h="13500" prst="angle"/>
            <a:bevelB w="13500" h="13500" prst="angle"/>
            <a:extrusionClr>
              <a:srgbClr val="D0B39A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400" dirty="0">
                <a:latin typeface="Calibri"/>
                <a:ea typeface="Times New Roman"/>
                <a:cs typeface="Calibri"/>
              </a:rPr>
              <a:t>         loc4</a:t>
            </a:r>
          </a:p>
        </p:txBody>
      </p:sp>
      <p:sp>
        <p:nvSpPr>
          <p:cNvPr id="81" name="Line 853">
            <a:extLst>
              <a:ext uri="{FF2B5EF4-FFF2-40B4-BE49-F238E27FC236}">
                <a16:creationId xmlns:a16="http://schemas.microsoft.com/office/drawing/2014/main" id="{54B27C21-32D1-2342-8A6A-382FAE1C12F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3172" y="2249053"/>
            <a:ext cx="914400" cy="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scene3d>
            <a:camera prst="legacyObliqueTopRight">
              <a:rot lat="60000" lon="0" rev="0"/>
            </a:camera>
            <a:lightRig rig="soft" dir="l"/>
          </a:scene3d>
          <a:sp3d extrusionH="914400" contourW="6350" prstMaterial="legacyPlastic">
            <a:bevelT w="13500" h="13500" prst="angle"/>
            <a:bevelB w="13500" h="13500" prst="angle"/>
            <a:extrusionClr>
              <a:srgbClr val="ECD1B9"/>
            </a:extrusionClr>
          </a:sp3d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b">
            <a:flatTx/>
          </a:bodyPr>
          <a:lstStyle/>
          <a:p>
            <a:r>
              <a:rPr lang="en-US" sz="1600" dirty="0">
                <a:latin typeface="Calibri"/>
                <a:ea typeface="Times New Roman"/>
                <a:cs typeface="Calibri"/>
              </a:rPr>
              <a:t>         loc3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1B4B6F2-F938-1A45-BA05-15B8B13EB7E8}"/>
              </a:ext>
            </a:extLst>
          </p:cNvPr>
          <p:cNvGrpSpPr/>
          <p:nvPr/>
        </p:nvGrpSpPr>
        <p:grpSpPr>
          <a:xfrm>
            <a:off x="8363291" y="1193798"/>
            <a:ext cx="387534" cy="273368"/>
            <a:chOff x="7930394" y="2452696"/>
            <a:chExt cx="387534" cy="273368"/>
          </a:xfrm>
        </p:grpSpPr>
        <p:sp>
          <p:nvSpPr>
            <p:cNvPr id="83" name="Line 853">
              <a:extLst>
                <a:ext uri="{FF2B5EF4-FFF2-40B4-BE49-F238E27FC236}">
                  <a16:creationId xmlns:a16="http://schemas.microsoft.com/office/drawing/2014/main" id="{34DD460C-B5EA-CE45-AC7D-C868178046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30394" y="2551830"/>
              <a:ext cx="311334" cy="3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scene3d>
              <a:camera prst="legacyObliqueTopRight">
                <a:rot lat="60000" lon="0" rev="0"/>
              </a:camera>
              <a:lightRig rig="flat" dir="l"/>
            </a:scene3d>
            <a:sp3d extrusionH="190500" contourW="6350" prstMaterial="plastic">
              <a:bevelT w="13500" h="13500" prst="angle"/>
              <a:bevelB w="13500" h="13500" prst="angle"/>
              <a:extrusionClr>
                <a:srgbClr val="CED286"/>
              </a:extrusionClr>
            </a:sp3d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flatTx/>
            </a:bodyPr>
            <a:lstStyle/>
            <a:p>
              <a:endParaRPr lang="en-US" sz="1400" dirty="0"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84" name="Rectangle 876">
              <a:extLst>
                <a:ext uri="{FF2B5EF4-FFF2-40B4-BE49-F238E27FC236}">
                  <a16:creationId xmlns:a16="http://schemas.microsoft.com/office/drawing/2014/main" id="{A1F30AF9-B58E-3D4A-B46E-261C36D7FF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954837" y="2452696"/>
              <a:ext cx="0" cy="215444"/>
            </a:xfrm>
            <a:prstGeom prst="rect">
              <a:avLst/>
            </a:prstGeom>
            <a:solidFill>
              <a:srgbClr val="FD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b">
              <a:spAutoFit/>
            </a:bodyPr>
            <a:lstStyle/>
            <a:p>
              <a:endParaRPr lang="en-US" sz="1400" dirty="0">
                <a:solidFill>
                  <a:schemeClr val="tx1"/>
                </a:solidFill>
                <a:latin typeface="Calibri"/>
                <a:ea typeface="Times New Roman"/>
                <a:cs typeface="Calibri"/>
              </a:endParaRPr>
            </a:p>
          </p:txBody>
        </p:sp>
        <p:sp>
          <p:nvSpPr>
            <p:cNvPr id="85" name="Rectangle 873">
              <a:extLst>
                <a:ext uri="{FF2B5EF4-FFF2-40B4-BE49-F238E27FC236}">
                  <a16:creationId xmlns:a16="http://schemas.microsoft.com/office/drawing/2014/main" id="{D984FFC2-5A90-C944-B2A5-D9DF0D834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1096" y="2555538"/>
              <a:ext cx="308087" cy="169843"/>
            </a:xfrm>
            <a:prstGeom prst="rect">
              <a:avLst/>
            </a:prstGeom>
            <a:solidFill>
              <a:srgbClr val="CED28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3152" tIns="18288" rIns="73152" bIns="18288" anchor="b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Calibri"/>
                  <a:ea typeface="Times New Roman"/>
                  <a:cs typeface="Calibri"/>
                </a:rPr>
                <a:t>c3</a:t>
              </a:r>
            </a:p>
          </p:txBody>
        </p:sp>
        <p:sp>
          <p:nvSpPr>
            <p:cNvPr id="86" name="Freeform 875">
              <a:extLst>
                <a:ext uri="{FF2B5EF4-FFF2-40B4-BE49-F238E27FC236}">
                  <a16:creationId xmlns:a16="http://schemas.microsoft.com/office/drawing/2014/main" id="{6BE241F9-0DA7-B743-94DB-C9C453A39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2084" y="2478623"/>
              <a:ext cx="75844" cy="247441"/>
            </a:xfrm>
            <a:custGeom>
              <a:avLst/>
              <a:gdLst>
                <a:gd name="T0" fmla="*/ 0 w 48"/>
                <a:gd name="T1" fmla="*/ 48 h 144"/>
                <a:gd name="T2" fmla="*/ 48 w 48"/>
                <a:gd name="T3" fmla="*/ 0 h 144"/>
                <a:gd name="T4" fmla="*/ 48 w 48"/>
                <a:gd name="T5" fmla="*/ 96 h 144"/>
                <a:gd name="T6" fmla="*/ 0 w 48"/>
                <a:gd name="T7" fmla="*/ 144 h 144"/>
                <a:gd name="T8" fmla="*/ 0 w 48"/>
                <a:gd name="T9" fmla="*/ 48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44"/>
                <a:gd name="T17" fmla="*/ 48 w 48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44">
                  <a:moveTo>
                    <a:pt x="0" y="48"/>
                  </a:moveTo>
                  <a:lnTo>
                    <a:pt x="48" y="0"/>
                  </a:lnTo>
                  <a:lnTo>
                    <a:pt x="48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CED28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endParaRPr lang="en-US" sz="1400" dirty="0">
                <a:latin typeface="Calibri"/>
                <a:ea typeface="Times New Roman"/>
                <a:cs typeface="Calibri"/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203D0-F7F3-E648-8814-E9E96044E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96A05-65D7-2547-B525-558A66F26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661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Commands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Command</a:t>
                </a:r>
                <a:r>
                  <a:rPr lang="en-US" dirty="0"/>
                  <a:t>: primitive function that the execution platform can perform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𝑡𝑎𝑘𝑒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:r>
                  <a:rPr lang="en-US" dirty="0"/>
                  <a:t>robot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takes object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at location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𝑝𝑢𝑡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puts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US" dirty="0"/>
                  <a:t> at location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alibri"/>
                      </a:rPr>
                      <m:t>𝑝𝑒𝑟𝑐𝑒𝑖𝑣𝑒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:r>
                  <a:rPr lang="en-US" dirty="0"/>
                  <a:t>robot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perceives what objects are 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endParaRPr lang="en-US" i="1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can only perceive what is at its current location</a:t>
                </a:r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Event</a:t>
                </a:r>
                <a:r>
                  <a:rPr lang="en-US" dirty="0"/>
                  <a:t>: occurrence detected by execution platform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𝑒𝑣𝑒𝑛𝑡</m:t>
                    </m:r>
                    <m:r>
                      <m:rPr>
                        <m:nor/>
                      </m:rPr>
                      <a:rPr lang="en-US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𝑛𝑎𝑚𝑒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𝑎𝑟𝑔𝑠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Exogenous changes in the environment to which the actor may have to react</a:t>
                </a:r>
              </a:p>
              <a:p>
                <a:pPr lvl="1"/>
                <a:r>
                  <a:rPr lang="en-US" dirty="0"/>
                  <a:t>E.g., emergency signal, arrival of transportation vehicle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096" t="-30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Content Placeholder 103">
                <a:extLst>
                  <a:ext uri="{FF2B5EF4-FFF2-40B4-BE49-F238E27FC236}">
                    <a16:creationId xmlns:a16="http://schemas.microsoft.com/office/drawing/2014/main" id="{7349352C-05C7-4043-9AC2-290A600B028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For later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GB" dirty="0"/>
                  <a:t>: library of methods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GB" dirty="0"/>
                  <a:t>: current state (abstraction)</a:t>
                </a:r>
              </a:p>
            </p:txBody>
          </p:sp>
        </mc:Choice>
        <mc:Fallback xmlns="">
          <p:sp>
            <p:nvSpPr>
              <p:cNvPr id="104" name="Content Placeholder 103">
                <a:extLst>
                  <a:ext uri="{FF2B5EF4-FFF2-40B4-BE49-F238E27FC236}">
                    <a16:creationId xmlns:a16="http://schemas.microsoft.com/office/drawing/2014/main" id="{7349352C-05C7-4043-9AC2-290A600B02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34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1A676057-46F3-8246-B40D-EA04BDC0BD6D}"/>
              </a:ext>
            </a:extLst>
          </p:cNvPr>
          <p:cNvGrpSpPr/>
          <p:nvPr/>
        </p:nvGrpSpPr>
        <p:grpSpPr>
          <a:xfrm>
            <a:off x="4955592" y="1594519"/>
            <a:ext cx="3828408" cy="3908469"/>
            <a:chOff x="4450620" y="1988592"/>
            <a:chExt cx="3828408" cy="3908469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BCA42894-3572-F04B-990D-A3C886492821}"/>
                </a:ext>
              </a:extLst>
            </p:cNvPr>
            <p:cNvSpPr/>
            <p:nvPr/>
          </p:nvSpPr>
          <p:spPr>
            <a:xfrm>
              <a:off x="4450620" y="1988592"/>
              <a:ext cx="3828408" cy="276840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sz="2400" dirty="0">
                  <a:solidFill>
                    <a:schemeClr val="tx2"/>
                  </a:solidFill>
                </a:rPr>
                <a:t>Actor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997F462-50A8-5540-A59A-AD8036CEBE4B}"/>
                </a:ext>
              </a:extLst>
            </p:cNvPr>
            <p:cNvSpPr txBox="1"/>
            <p:nvPr/>
          </p:nvSpPr>
          <p:spPr>
            <a:xfrm>
              <a:off x="5528198" y="3013851"/>
              <a:ext cx="1593485" cy="73000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dirty="0">
                  <a:solidFill>
                    <a:schemeClr val="bg2"/>
                  </a:solidFill>
                </a:rPr>
                <a:t>Acting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5450FEF-9351-E64C-900A-4BB984E8107D}"/>
                    </a:ext>
                  </a:extLst>
                </p:cNvPr>
                <p:cNvSpPr txBox="1"/>
                <p:nvPr/>
              </p:nvSpPr>
              <p:spPr>
                <a:xfrm>
                  <a:off x="7422384" y="3113308"/>
                  <a:ext cx="720000" cy="519351"/>
                </a:xfrm>
                <a:prstGeom prst="ellipse">
                  <a:avLst/>
                </a:prstGeom>
                <a:solidFill>
                  <a:schemeClr val="tx2"/>
                </a:solidFill>
                <a:ln w="19050">
                  <a:solidFill>
                    <a:schemeClr val="bg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oMath>
                    </m:oMathPara>
                  </a14:m>
                  <a:endParaRPr lang="en-GB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5450FEF-9351-E64C-900A-4BB984E810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22384" y="3113308"/>
                  <a:ext cx="720000" cy="51935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2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6C12D782-4C80-C241-BFD1-8A82C099E33F}"/>
                    </a:ext>
                  </a:extLst>
                </p:cNvPr>
                <p:cNvSpPr txBox="1"/>
                <p:nvPr/>
              </p:nvSpPr>
              <p:spPr>
                <a:xfrm>
                  <a:off x="4538803" y="3119180"/>
                  <a:ext cx="720000" cy="519351"/>
                </a:xfrm>
                <a:prstGeom prst="ellipse">
                  <a:avLst/>
                </a:prstGeom>
                <a:solidFill>
                  <a:schemeClr val="tx2"/>
                </a:solidFill>
                <a:ln w="19050">
                  <a:solidFill>
                    <a:schemeClr val="bg2"/>
                  </a:solidFill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oMath>
                    </m:oMathPara>
                  </a14:m>
                  <a:endParaRPr lang="en-GB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6C12D782-4C80-C241-BFD1-8A82C099E3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8803" y="3119180"/>
                  <a:ext cx="720000" cy="519351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2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A770F4B4-7AF4-5546-833A-32821D9CC156}"/>
                </a:ext>
              </a:extLst>
            </p:cNvPr>
            <p:cNvCxnSpPr>
              <a:cxnSpLocks/>
              <a:stCxn id="80" idx="6"/>
              <a:endCxn id="78" idx="1"/>
            </p:cNvCxnSpPr>
            <p:nvPr/>
          </p:nvCxnSpPr>
          <p:spPr>
            <a:xfrm>
              <a:off x="5258803" y="3378856"/>
              <a:ext cx="269395" cy="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37D2FB7-3E29-A94A-9C6D-614C4FE9D5C3}"/>
                </a:ext>
              </a:extLst>
            </p:cNvPr>
            <p:cNvSpPr txBox="1"/>
            <p:nvPr/>
          </p:nvSpPr>
          <p:spPr>
            <a:xfrm>
              <a:off x="6319919" y="2546319"/>
              <a:ext cx="658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tasks</a:t>
              </a: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78EF663E-1DAF-1F47-8483-BEF695B4ECAB}"/>
                </a:ext>
              </a:extLst>
            </p:cNvPr>
            <p:cNvCxnSpPr/>
            <p:nvPr/>
          </p:nvCxnSpPr>
          <p:spPr>
            <a:xfrm>
              <a:off x="6003919" y="3529329"/>
              <a:ext cx="0" cy="702733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FFDC1409-307C-A341-8C76-F24FB0DB8A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1526" y="3529329"/>
              <a:ext cx="0" cy="702733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6C7C805-697A-CF4B-AC80-8EE6D1224489}"/>
                </a:ext>
              </a:extLst>
            </p:cNvPr>
            <p:cNvSpPr txBox="1"/>
            <p:nvPr/>
          </p:nvSpPr>
          <p:spPr>
            <a:xfrm>
              <a:off x="4966369" y="4232062"/>
              <a:ext cx="2717144" cy="381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2"/>
                  </a:solidFill>
                </a:rPr>
                <a:t>Execution platform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175208D-E561-9847-A6B6-09A32DD79E59}"/>
                </a:ext>
              </a:extLst>
            </p:cNvPr>
            <p:cNvSpPr txBox="1"/>
            <p:nvPr/>
          </p:nvSpPr>
          <p:spPr>
            <a:xfrm>
              <a:off x="6593941" y="3789320"/>
              <a:ext cx="79008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events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0454C6D-21F0-9E4A-8994-0905E1255984}"/>
                </a:ext>
              </a:extLst>
            </p:cNvPr>
            <p:cNvSpPr txBox="1"/>
            <p:nvPr/>
          </p:nvSpPr>
          <p:spPr>
            <a:xfrm>
              <a:off x="4793478" y="3789320"/>
              <a:ext cx="123463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solidFill>
                    <a:schemeClr val="bg1"/>
                  </a:solidFill>
                </a:rPr>
                <a:t>commands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D57350A-96B1-494E-8244-134AAB7FA034}"/>
                </a:ext>
              </a:extLst>
            </p:cNvPr>
            <p:cNvSpPr txBox="1"/>
            <p:nvPr/>
          </p:nvSpPr>
          <p:spPr>
            <a:xfrm>
              <a:off x="5607362" y="5527729"/>
              <a:ext cx="15934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4"/>
                  </a:solidFill>
                </a:rPr>
                <a:t>External world</a:t>
              </a: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D48386E1-5FE1-AF4A-B627-2D724E65A0DF}"/>
                </a:ext>
              </a:extLst>
            </p:cNvPr>
            <p:cNvGrpSpPr/>
            <p:nvPr/>
          </p:nvGrpSpPr>
          <p:grpSpPr>
            <a:xfrm>
              <a:off x="5484319" y="5430090"/>
              <a:ext cx="1735395" cy="271331"/>
              <a:chOff x="5315480" y="5257798"/>
              <a:chExt cx="1735395" cy="271331"/>
            </a:xfrm>
          </p:grpSpPr>
          <p:sp>
            <p:nvSpPr>
              <p:cNvPr id="96" name="Arc 95">
                <a:extLst>
                  <a:ext uri="{FF2B5EF4-FFF2-40B4-BE49-F238E27FC236}">
                    <a16:creationId xmlns:a16="http://schemas.microsoft.com/office/drawing/2014/main" id="{315E7046-6D03-1443-9CDB-9AACFA37F2E4}"/>
                  </a:ext>
                </a:extLst>
              </p:cNvPr>
              <p:cNvSpPr/>
              <p:nvPr/>
            </p:nvSpPr>
            <p:spPr>
              <a:xfrm>
                <a:off x="5315480" y="5257800"/>
                <a:ext cx="1716527" cy="271329"/>
              </a:xfrm>
              <a:prstGeom prst="arc">
                <a:avLst/>
              </a:prstGeom>
              <a:ln w="571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Arc 96">
                <a:extLst>
                  <a:ext uri="{FF2B5EF4-FFF2-40B4-BE49-F238E27FC236}">
                    <a16:creationId xmlns:a16="http://schemas.microsoft.com/office/drawing/2014/main" id="{DC019186-4EF9-7747-88EB-77B079DE5891}"/>
                  </a:ext>
                </a:extLst>
              </p:cNvPr>
              <p:cNvSpPr/>
              <p:nvPr/>
            </p:nvSpPr>
            <p:spPr>
              <a:xfrm flipH="1">
                <a:off x="5334348" y="5257798"/>
                <a:ext cx="1716527" cy="271329"/>
              </a:xfrm>
              <a:prstGeom prst="arc">
                <a:avLst/>
              </a:prstGeom>
              <a:ln w="571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D1D3634E-9DE3-144F-98A5-B832AA3F6F5E}"/>
                </a:ext>
              </a:extLst>
            </p:cNvPr>
            <p:cNvCxnSpPr>
              <a:cxnSpLocks/>
            </p:cNvCxnSpPr>
            <p:nvPr/>
          </p:nvCxnSpPr>
          <p:spPr>
            <a:xfrm>
              <a:off x="6013474" y="4621528"/>
              <a:ext cx="0" cy="795600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043A3376-F714-A246-850D-AE5670F011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71081" y="4613062"/>
              <a:ext cx="0" cy="792238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598244A-A5E1-9E44-BBA8-33A4CEE636BC}"/>
                </a:ext>
              </a:extLst>
            </p:cNvPr>
            <p:cNvSpPr txBox="1"/>
            <p:nvPr/>
          </p:nvSpPr>
          <p:spPr>
            <a:xfrm>
              <a:off x="6602164" y="4925119"/>
              <a:ext cx="8402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solidFill>
                    <a:schemeClr val="bg2"/>
                  </a:solidFill>
                </a:rPr>
                <a:t>Signals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C36B3CD-F85E-3F41-8D7C-775D1293FD08}"/>
                </a:ext>
              </a:extLst>
            </p:cNvPr>
            <p:cNvSpPr txBox="1"/>
            <p:nvPr/>
          </p:nvSpPr>
          <p:spPr>
            <a:xfrm>
              <a:off x="4801701" y="4925119"/>
              <a:ext cx="11849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i="1" dirty="0">
                  <a:solidFill>
                    <a:schemeClr val="bg2"/>
                  </a:solidFill>
                </a:rPr>
                <a:t>Actuations</a:t>
              </a: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9E9943F3-B711-9040-AD5A-BFC4F4B94DAE}"/>
                </a:ext>
              </a:extLst>
            </p:cNvPr>
            <p:cNvCxnSpPr>
              <a:cxnSpLocks/>
              <a:stCxn id="79" idx="2"/>
              <a:endCxn id="78" idx="3"/>
            </p:cNvCxnSpPr>
            <p:nvPr/>
          </p:nvCxnSpPr>
          <p:spPr>
            <a:xfrm flipH="1">
              <a:off x="7121683" y="3372984"/>
              <a:ext cx="300701" cy="5872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ED0000EF-D8EC-0F4E-94F0-B7C88472208B}"/>
                </a:ext>
              </a:extLst>
            </p:cNvPr>
            <p:cNvCxnSpPr>
              <a:cxnSpLocks/>
              <a:endCxn id="78" idx="0"/>
            </p:cNvCxnSpPr>
            <p:nvPr/>
          </p:nvCxnSpPr>
          <p:spPr>
            <a:xfrm>
              <a:off x="6324941" y="2571109"/>
              <a:ext cx="0" cy="442742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0CCBD-B22A-C34A-B20A-BD47782F3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APA - Refinement</a:t>
            </a:r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7BED6-93AE-B64E-B220-386FCCD7E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9959E-8E6B-B04C-9955-EA096F41CA7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891857"/>
      </p:ext>
    </p:extLst>
  </p:cSld>
  <p:clrMapOvr>
    <a:masterClrMapping/>
  </p:clrMapOvr>
</p:sld>
</file>

<file path=ppt/theme/theme1.xml><?xml version="1.0" encoding="utf-8"?>
<a:theme xmlns:a="http://schemas.openxmlformats.org/drawingml/2006/main" name="wwu-adapted">
  <a:themeElements>
    <a:clrScheme name="WWU Münster Var3">
      <a:dk1>
        <a:srgbClr val="58585A"/>
      </a:dk1>
      <a:lt1>
        <a:srgbClr val="F4F4F4"/>
      </a:lt1>
      <a:dk2>
        <a:srgbClr val="F4F4F4"/>
      </a:dk2>
      <a:lt2>
        <a:srgbClr val="00568A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wu-adapted" id="{8E4E22CF-706A-5045-9B4C-1A1B814EFC46}" vid="{A4F7301D-60FF-0049-A9DC-1868F75729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wwu-adapted</Template>
  <TotalTime>3947</TotalTime>
  <Words>11171</Words>
  <Application>Microsoft Macintosh PowerPoint</Application>
  <PresentationFormat>On-screen Show (4:3)</PresentationFormat>
  <Paragraphs>1564</Paragraphs>
  <Slides>67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81" baseType="lpstr">
      <vt:lpstr>ＭＳ Ｐゴシック</vt:lpstr>
      <vt:lpstr>Arial</vt:lpstr>
      <vt:lpstr>Calibri</vt:lpstr>
      <vt:lpstr>Cambria Math</vt:lpstr>
      <vt:lpstr>Courier</vt:lpstr>
      <vt:lpstr>Courier New</vt:lpstr>
      <vt:lpstr>Helvetica</vt:lpstr>
      <vt:lpstr>Lucida Calligraphy</vt:lpstr>
      <vt:lpstr>Menlo Regular</vt:lpstr>
      <vt:lpstr>Meta Offc Pro</vt:lpstr>
      <vt:lpstr>Symbol</vt:lpstr>
      <vt:lpstr>Times New Roman</vt:lpstr>
      <vt:lpstr>Webdings</vt:lpstr>
      <vt:lpstr>wwu-adapted</vt:lpstr>
      <vt:lpstr>Automated Planning and Acting</vt:lpstr>
      <vt:lpstr>Content</vt:lpstr>
      <vt:lpstr>Motivation</vt:lpstr>
      <vt:lpstr>Opening a Door</vt:lpstr>
      <vt:lpstr>Assumptions</vt:lpstr>
      <vt:lpstr>Outline per the Book</vt:lpstr>
      <vt:lpstr>State-variable Representation (Recap)</vt:lpstr>
      <vt:lpstr>State-variable Representation: Extensions</vt:lpstr>
      <vt:lpstr>Commands</vt:lpstr>
      <vt:lpstr>Tasks and Methods</vt:lpstr>
      <vt:lpstr>Example: “open door” task</vt:lpstr>
      <vt:lpstr>Intermediate Summary</vt:lpstr>
      <vt:lpstr>Outline per the Book</vt:lpstr>
      <vt:lpstr>Rae (Refinement Acting Engine)</vt:lpstr>
      <vt:lpstr>Rae (Refinement  Acting Engine)</vt:lpstr>
      <vt:lpstr>Progress (subroutine)</vt:lpstr>
      <vt:lpstr>Example</vt:lpstr>
      <vt:lpstr>Example</vt:lpstr>
      <vt:lpstr>Example</vt:lpstr>
      <vt:lpstr>Example</vt:lpstr>
      <vt:lpstr>Example</vt:lpstr>
      <vt:lpstr>PowerPoint Presentation</vt:lpstr>
      <vt:lpstr>PowerPoint Presentation</vt:lpstr>
      <vt:lpstr>PowerPoint Presentation</vt:lpstr>
      <vt:lpstr>Example</vt:lpstr>
      <vt:lpstr>Retry (subroutine)</vt:lpstr>
      <vt:lpstr>Example</vt:lpstr>
      <vt:lpstr>Example</vt:lpstr>
      <vt:lpstr>Extensions to Rae:  Events</vt:lpstr>
      <vt:lpstr>Extensions to Rae:  Goals</vt:lpstr>
      <vt:lpstr>Other Extensions to Rae</vt:lpstr>
      <vt:lpstr>Intermediate Summary</vt:lpstr>
      <vt:lpstr>Outline per the Book</vt:lpstr>
      <vt:lpstr>Motivation</vt:lpstr>
      <vt:lpstr>Refinement Planning</vt:lpstr>
      <vt:lpstr>Refinement Planning: Example</vt:lpstr>
      <vt:lpstr>Descriptive Action Models</vt:lpstr>
      <vt:lpstr>Limitation</vt:lpstr>
      <vt:lpstr>Planning/Acting at Different Levels</vt:lpstr>
      <vt:lpstr>Simple Deterministic Domain</vt:lpstr>
      <vt:lpstr>Tasks and Methods</vt:lpstr>
      <vt:lpstr>Tasks and Methods</vt:lpstr>
      <vt:lpstr>SeRPE (Sequential Refinement  Planning Engine)</vt:lpstr>
      <vt:lpstr>SeRPE (Sequential Refinement  Planning Engine)</vt:lpstr>
      <vt:lpstr>Progress-to-finish</vt:lpstr>
      <vt:lpstr>Progress-to-finish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Heuristics For SeRPE</vt:lpstr>
      <vt:lpstr>Interleaving</vt:lpstr>
      <vt:lpstr>Interleaved Refinement Tree (IRT) Procedure</vt:lpstr>
      <vt:lpstr>Summary</vt:lpstr>
      <vt:lpstr>Outline per the Book</vt:lpstr>
      <vt:lpstr>Acting and Refinement Planning</vt:lpstr>
      <vt:lpstr>Using Planning in Acting</vt:lpstr>
      <vt:lpstr>Using Planning in Acting</vt:lpstr>
      <vt:lpstr>Using Planning in Acting</vt:lpstr>
      <vt:lpstr>Caveats</vt:lpstr>
      <vt:lpstr>Caveats</vt:lpstr>
      <vt:lpstr>Caveats</vt:lpstr>
      <vt:lpstr>Summary</vt:lpstr>
      <vt:lpstr>Outline per the Book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Tanya</cp:lastModifiedBy>
  <cp:revision>96</cp:revision>
  <cp:lastPrinted>2021-11-03T15:37:12Z</cp:lastPrinted>
  <dcterms:created xsi:type="dcterms:W3CDTF">2020-02-28T12:43:09Z</dcterms:created>
  <dcterms:modified xsi:type="dcterms:W3CDTF">2021-11-09T20:16:25Z</dcterms:modified>
</cp:coreProperties>
</file>